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handoutMasterIdLst>
    <p:handoutMasterId r:id="rId91"/>
  </p:handoutMasterIdLst>
  <p:sldIdLst>
    <p:sldId id="328" r:id="rId8"/>
    <p:sldId id="645" r:id="rId9"/>
    <p:sldId id="646" r:id="rId10"/>
    <p:sldId id="647" r:id="rId11"/>
    <p:sldId id="648" r:id="rId12"/>
    <p:sldId id="715" r:id="rId13"/>
    <p:sldId id="649" r:id="rId14"/>
    <p:sldId id="650" r:id="rId15"/>
    <p:sldId id="651" r:id="rId16"/>
    <p:sldId id="652" r:id="rId17"/>
    <p:sldId id="746" r:id="rId18"/>
    <p:sldId id="716" r:id="rId19"/>
    <p:sldId id="653" r:id="rId20"/>
    <p:sldId id="654" r:id="rId21"/>
    <p:sldId id="655" r:id="rId22"/>
    <p:sldId id="656" r:id="rId23"/>
    <p:sldId id="657" r:id="rId24"/>
    <p:sldId id="658" r:id="rId25"/>
    <p:sldId id="659" r:id="rId26"/>
    <p:sldId id="660" r:id="rId27"/>
    <p:sldId id="661" r:id="rId28"/>
    <p:sldId id="662" r:id="rId29"/>
    <p:sldId id="663" r:id="rId30"/>
    <p:sldId id="664" r:id="rId31"/>
    <p:sldId id="665" r:id="rId32"/>
    <p:sldId id="666" r:id="rId33"/>
    <p:sldId id="667" r:id="rId34"/>
    <p:sldId id="668" r:id="rId35"/>
    <p:sldId id="669" r:id="rId36"/>
    <p:sldId id="670" r:id="rId37"/>
    <p:sldId id="671" r:id="rId38"/>
    <p:sldId id="672" r:id="rId39"/>
    <p:sldId id="673" r:id="rId40"/>
    <p:sldId id="742" r:id="rId41"/>
    <p:sldId id="674" r:id="rId42"/>
    <p:sldId id="675" r:id="rId43"/>
    <p:sldId id="676" r:id="rId44"/>
    <p:sldId id="677" r:id="rId45"/>
    <p:sldId id="678" r:id="rId46"/>
    <p:sldId id="679" r:id="rId47"/>
    <p:sldId id="680" r:id="rId48"/>
    <p:sldId id="681" r:id="rId49"/>
    <p:sldId id="682" r:id="rId50"/>
    <p:sldId id="718" r:id="rId51"/>
    <p:sldId id="719" r:id="rId52"/>
    <p:sldId id="720" r:id="rId53"/>
    <p:sldId id="721" r:id="rId54"/>
    <p:sldId id="722" r:id="rId55"/>
    <p:sldId id="723" r:id="rId56"/>
    <p:sldId id="724" r:id="rId57"/>
    <p:sldId id="725" r:id="rId58"/>
    <p:sldId id="683" r:id="rId59"/>
    <p:sldId id="684" r:id="rId60"/>
    <p:sldId id="685" r:id="rId61"/>
    <p:sldId id="726" r:id="rId62"/>
    <p:sldId id="727" r:id="rId63"/>
    <p:sldId id="728" r:id="rId64"/>
    <p:sldId id="743" r:id="rId65"/>
    <p:sldId id="744" r:id="rId66"/>
    <p:sldId id="729" r:id="rId67"/>
    <p:sldId id="730" r:id="rId68"/>
    <p:sldId id="731" r:id="rId69"/>
    <p:sldId id="732" r:id="rId70"/>
    <p:sldId id="733" r:id="rId71"/>
    <p:sldId id="734" r:id="rId72"/>
    <p:sldId id="735" r:id="rId73"/>
    <p:sldId id="736" r:id="rId74"/>
    <p:sldId id="704" r:id="rId75"/>
    <p:sldId id="747" r:id="rId76"/>
    <p:sldId id="737" r:id="rId77"/>
    <p:sldId id="745" r:id="rId78"/>
    <p:sldId id="738" r:id="rId79"/>
    <p:sldId id="706" r:id="rId80"/>
    <p:sldId id="707" r:id="rId81"/>
    <p:sldId id="739" r:id="rId82"/>
    <p:sldId id="708" r:id="rId83"/>
    <p:sldId id="709" r:id="rId84"/>
    <p:sldId id="710" r:id="rId85"/>
    <p:sldId id="711" r:id="rId86"/>
    <p:sldId id="712" r:id="rId87"/>
    <p:sldId id="713" r:id="rId88"/>
    <p:sldId id="748" r:id="rId89"/>
    <p:sldId id="714" r:id="rId9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BA3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47" autoAdjust="0"/>
    <p:restoredTop sz="94719" autoAdjust="0"/>
  </p:normalViewPr>
  <p:slideViewPr>
    <p:cSldViewPr snapToGrid="0" snapToObjects="1">
      <p:cViewPr varScale="1">
        <p:scale>
          <a:sx n="100" d="100"/>
          <a:sy n="100" d="100"/>
        </p:scale>
        <p:origin x="-728" y="-96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5" d="100"/>
        <a:sy n="14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90" Type="http://schemas.openxmlformats.org/officeDocument/2006/relationships/slide" Target="slides/slide83.xml"/><Relationship Id="rId91" Type="http://schemas.openxmlformats.org/officeDocument/2006/relationships/handoutMaster" Target="handoutMasters/handoutMaster1.xml"/><Relationship Id="rId92" Type="http://schemas.openxmlformats.org/officeDocument/2006/relationships/printerSettings" Target="printerSettings/printerSettings1.bin"/><Relationship Id="rId93" Type="http://schemas.openxmlformats.org/officeDocument/2006/relationships/presProps" Target="presProps.xml"/><Relationship Id="rId94" Type="http://schemas.openxmlformats.org/officeDocument/2006/relationships/viewProps" Target="viewProps.xml"/><Relationship Id="rId95" Type="http://schemas.openxmlformats.org/officeDocument/2006/relationships/theme" Target="theme/theme1.xml"/><Relationship Id="rId96" Type="http://schemas.openxmlformats.org/officeDocument/2006/relationships/tableStyles" Target="tableStyles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80" Type="http://schemas.openxmlformats.org/officeDocument/2006/relationships/slide" Target="slides/slide73.xml"/><Relationship Id="rId81" Type="http://schemas.openxmlformats.org/officeDocument/2006/relationships/slide" Target="slides/slide74.xml"/><Relationship Id="rId82" Type="http://schemas.openxmlformats.org/officeDocument/2006/relationships/slide" Target="slides/slide75.xml"/><Relationship Id="rId83" Type="http://schemas.openxmlformats.org/officeDocument/2006/relationships/slide" Target="slides/slide76.xml"/><Relationship Id="rId84" Type="http://schemas.openxmlformats.org/officeDocument/2006/relationships/slide" Target="slides/slide77.xml"/><Relationship Id="rId85" Type="http://schemas.openxmlformats.org/officeDocument/2006/relationships/slide" Target="slides/slide78.xml"/><Relationship Id="rId86" Type="http://schemas.openxmlformats.org/officeDocument/2006/relationships/slide" Target="slides/slide79.xml"/><Relationship Id="rId87" Type="http://schemas.openxmlformats.org/officeDocument/2006/relationships/slide" Target="slides/slide80.xml"/><Relationship Id="rId88" Type="http://schemas.openxmlformats.org/officeDocument/2006/relationships/slide" Target="slides/slide81.xml"/><Relationship Id="rId89" Type="http://schemas.openxmlformats.org/officeDocument/2006/relationships/slide" Target="slides/slide8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23C8A-11B1-E34E-B73D-B0B8A2CD4E29}" type="datetimeFigureOut">
              <a:rPr lang="en-US" smtClean="0"/>
              <a:t>11/5/14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99166-C497-014B-A331-40B30F27E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32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C98F-A724-5642-B0FA-9BC5B3837BD3}" type="datetimeFigureOut">
              <a:rPr lang="en-US" smtClean="0"/>
              <a:t>11/5/14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DC7-8CEA-8B40-93F0-4C6BDBCFA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84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C98F-A724-5642-B0FA-9BC5B3837BD3}" type="datetimeFigureOut">
              <a:rPr lang="en-US" smtClean="0"/>
              <a:t>11/5/14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DC7-8CEA-8B40-93F0-4C6BDBCFA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65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C98F-A724-5642-B0FA-9BC5B3837BD3}" type="datetimeFigureOut">
              <a:rPr lang="en-US" smtClean="0"/>
              <a:t>11/5/14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DC7-8CEA-8B40-93F0-4C6BDBCFA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47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C98F-A724-5642-B0FA-9BC5B3837B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DC7-8CEA-8B40-93F0-4C6BDBCFAEC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1956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C98F-A724-5642-B0FA-9BC5B3837B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DC7-8CEA-8B40-93F0-4C6BDBCFAEC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3705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C98F-A724-5642-B0FA-9BC5B3837B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DC7-8CEA-8B40-93F0-4C6BDBCFAEC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6519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C98F-A724-5642-B0FA-9BC5B3837B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DC7-8CEA-8B40-93F0-4C6BDBCFAEC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2563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C98F-A724-5642-B0FA-9BC5B3837B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DC7-8CEA-8B40-93F0-4C6BDBCFAEC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1076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C98F-A724-5642-B0FA-9BC5B3837B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DC7-8CEA-8B40-93F0-4C6BDBCFAEC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48314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C98F-A724-5642-B0FA-9BC5B3837B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DC7-8CEA-8B40-93F0-4C6BDBCFAEC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9355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C98F-A724-5642-B0FA-9BC5B3837B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DC7-8CEA-8B40-93F0-4C6BDBCFAEC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1756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C98F-A724-5642-B0FA-9BC5B3837BD3}" type="datetimeFigureOut">
              <a:rPr lang="en-US" smtClean="0"/>
              <a:t>11/5/14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DC7-8CEA-8B40-93F0-4C6BDBCFA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878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C98F-A724-5642-B0FA-9BC5B3837B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DC7-8CEA-8B40-93F0-4C6BDBCFAEC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96147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C98F-A724-5642-B0FA-9BC5B3837B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DC7-8CEA-8B40-93F0-4C6BDBCFAEC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3294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C98F-A724-5642-B0FA-9BC5B3837B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DC7-8CEA-8B40-93F0-4C6BDBCFAEC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14810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C98F-A724-5642-B0FA-9BC5B3837B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DC7-8CEA-8B40-93F0-4C6BDBCFAEC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5507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C98F-A724-5642-B0FA-9BC5B3837B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DC7-8CEA-8B40-93F0-4C6BDBCFAEC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0402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C98F-A724-5642-B0FA-9BC5B3837B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DC7-8CEA-8B40-93F0-4C6BDBCFAEC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90860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C98F-A724-5642-B0FA-9BC5B3837B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DC7-8CEA-8B40-93F0-4C6BDBCFAEC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36958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C98F-A724-5642-B0FA-9BC5B3837B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DC7-8CEA-8B40-93F0-4C6BDBCFAEC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63344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C98F-A724-5642-B0FA-9BC5B3837B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DC7-8CEA-8B40-93F0-4C6BDBCFAEC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92190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C98F-A724-5642-B0FA-9BC5B3837B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DC7-8CEA-8B40-93F0-4C6BDBCFAEC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330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C98F-A724-5642-B0FA-9BC5B3837BD3}" type="datetimeFigureOut">
              <a:rPr lang="en-US" smtClean="0"/>
              <a:t>11/5/14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DC7-8CEA-8B40-93F0-4C6BDBCFA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53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C98F-A724-5642-B0FA-9BC5B3837B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DC7-8CEA-8B40-93F0-4C6BDBCFAEC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84025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C98F-A724-5642-B0FA-9BC5B3837B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DC7-8CEA-8B40-93F0-4C6BDBCFAEC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21497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C98F-A724-5642-B0FA-9BC5B3837B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DC7-8CEA-8B40-93F0-4C6BDBCFAEC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31253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C98F-A724-5642-B0FA-9BC5B3837B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DC7-8CEA-8B40-93F0-4C6BDBCFAEC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22282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C98F-A724-5642-B0FA-9BC5B3837B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DC7-8CEA-8B40-93F0-4C6BDBCFAEC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94095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C98F-A724-5642-B0FA-9BC5B3837B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DC7-8CEA-8B40-93F0-4C6BDBCFAEC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55030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C98F-A724-5642-B0FA-9BC5B3837B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DC7-8CEA-8B40-93F0-4C6BDBCFAEC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35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C98F-A724-5642-B0FA-9BC5B3837B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DC7-8CEA-8B40-93F0-4C6BDBCFAEC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24194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C98F-A724-5642-B0FA-9BC5B3837B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DC7-8CEA-8B40-93F0-4C6BDBCFAEC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2918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C98F-A724-5642-B0FA-9BC5B3837B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DC7-8CEA-8B40-93F0-4C6BDBCFAEC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8225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C98F-A724-5642-B0FA-9BC5B3837BD3}" type="datetimeFigureOut">
              <a:rPr lang="en-US" smtClean="0"/>
              <a:t>11/5/14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DC7-8CEA-8B40-93F0-4C6BDBCFA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691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C98F-A724-5642-B0FA-9BC5B3837B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DC7-8CEA-8B40-93F0-4C6BDBCFAEC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30047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C98F-A724-5642-B0FA-9BC5B3837B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DC7-8CEA-8B40-93F0-4C6BDBCFAEC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85258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C98F-A724-5642-B0FA-9BC5B3837B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DC7-8CEA-8B40-93F0-4C6BDBCFAEC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62173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C98F-A724-5642-B0FA-9BC5B3837B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DC7-8CEA-8B40-93F0-4C6BDBCFAEC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63436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C98F-A724-5642-B0FA-9BC5B3837B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DC7-8CEA-8B40-93F0-4C6BDBCFAEC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47572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C98F-A724-5642-B0FA-9BC5B3837B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DC7-8CEA-8B40-93F0-4C6BDBCFAEC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91221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C98F-A724-5642-B0FA-9BC5B3837B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DC7-8CEA-8B40-93F0-4C6BDBCFAEC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85204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C98F-A724-5642-B0FA-9BC5B3837B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DC7-8CEA-8B40-93F0-4C6BDBCFAEC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26133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C98F-A724-5642-B0FA-9BC5B3837B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DC7-8CEA-8B40-93F0-4C6BDBCFAEC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25514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C98F-A724-5642-B0FA-9BC5B3837B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DC7-8CEA-8B40-93F0-4C6BDBCFAEC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5676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C98F-A724-5642-B0FA-9BC5B3837BD3}" type="datetimeFigureOut">
              <a:rPr lang="en-US" smtClean="0"/>
              <a:t>11/5/14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DC7-8CEA-8B40-93F0-4C6BDBCFA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76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C98F-A724-5642-B0FA-9BC5B3837B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DC7-8CEA-8B40-93F0-4C6BDBCFAEC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66636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C98F-A724-5642-B0FA-9BC5B3837B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DC7-8CEA-8B40-93F0-4C6BDBCFAEC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46027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C98F-A724-5642-B0FA-9BC5B3837B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DC7-8CEA-8B40-93F0-4C6BDBCFAEC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66732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6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C98F-A724-5642-B0FA-9BC5B3837B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DC7-8CEA-8B40-93F0-4C6BDBCFAEC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55464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C98F-A724-5642-B0FA-9BC5B3837B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DC7-8CEA-8B40-93F0-4C6BDBCFAEC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28922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C98F-A724-5642-B0FA-9BC5B3837B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DC7-8CEA-8B40-93F0-4C6BDBCFAEC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19822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C98F-A724-5642-B0FA-9BC5B3837B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DC7-8CEA-8B40-93F0-4C6BDBCFAEC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29300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C98F-A724-5642-B0FA-9BC5B3837B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DC7-8CEA-8B40-93F0-4C6BDBCFAEC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07879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C98F-A724-5642-B0FA-9BC5B3837B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DC7-8CEA-8B40-93F0-4C6BDBCFAEC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99851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C98F-A724-5642-B0FA-9BC5B3837B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DC7-8CEA-8B40-93F0-4C6BDBCFAEC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8791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C98F-A724-5642-B0FA-9BC5B3837BD3}" type="datetimeFigureOut">
              <a:rPr lang="en-US" smtClean="0"/>
              <a:t>11/5/14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DC7-8CEA-8B40-93F0-4C6BDBCFA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920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C98F-A724-5642-B0FA-9BC5B3837B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DC7-8CEA-8B40-93F0-4C6BDBCFAEC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38615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C98F-A724-5642-B0FA-9BC5B3837B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DC7-8CEA-8B40-93F0-4C6BDBCFAEC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86382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C98F-A724-5642-B0FA-9BC5B3837B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DC7-8CEA-8B40-93F0-4C6BDBCFAEC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02416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C98F-A724-5642-B0FA-9BC5B3837B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DC7-8CEA-8B40-93F0-4C6BDBCFAEC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0254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C98F-A724-5642-B0FA-9BC5B3837B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DC7-8CEA-8B40-93F0-4C6BDBCFAEC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6641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C98F-A724-5642-B0FA-9BC5B3837B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DC7-8CEA-8B40-93F0-4C6BDBCFAEC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83023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C98F-A724-5642-B0FA-9BC5B3837B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DC7-8CEA-8B40-93F0-4C6BDBCFAEC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55636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C98F-A724-5642-B0FA-9BC5B3837B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DC7-8CEA-8B40-93F0-4C6BDBCFAEC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75411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C98F-A724-5642-B0FA-9BC5B3837B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DC7-8CEA-8B40-93F0-4C6BDBCFAEC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419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C98F-A724-5642-B0FA-9BC5B3837B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DC7-8CEA-8B40-93F0-4C6BDBCFAEC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1084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C98F-A724-5642-B0FA-9BC5B3837BD3}" type="datetimeFigureOut">
              <a:rPr lang="en-US" smtClean="0"/>
              <a:t>11/5/14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DC7-8CEA-8B40-93F0-4C6BDBCFA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894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C98F-A724-5642-B0FA-9BC5B3837B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DC7-8CEA-8B40-93F0-4C6BDBCFAEC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23509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C98F-A724-5642-B0FA-9BC5B3837B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DC7-8CEA-8B40-93F0-4C6BDBCFAEC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55586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C98F-A724-5642-B0FA-9BC5B3837B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DC7-8CEA-8B40-93F0-4C6BDBCFAEC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91893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C98F-A724-5642-B0FA-9BC5B3837B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DC7-8CEA-8B40-93F0-4C6BDBCFAEC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94995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C98F-A724-5642-B0FA-9BC5B3837B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DC7-8CEA-8B40-93F0-4C6BDBCFAEC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34054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6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C98F-A724-5642-B0FA-9BC5B3837B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DC7-8CEA-8B40-93F0-4C6BDBCFAEC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264763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C98F-A724-5642-B0FA-9BC5B3837B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DC7-8CEA-8B40-93F0-4C6BDBCFAEC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77820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C98F-A724-5642-B0FA-9BC5B3837B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DC7-8CEA-8B40-93F0-4C6BDBCFAEC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0164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C98F-A724-5642-B0FA-9BC5B3837BD3}" type="datetimeFigureOut">
              <a:rPr lang="en-US" smtClean="0"/>
              <a:t>11/5/14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DC7-8CEA-8B40-93F0-4C6BDBCFA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803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6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C98F-A724-5642-B0FA-9BC5B3837BD3}" type="datetimeFigureOut">
              <a:rPr lang="en-US" smtClean="0"/>
              <a:t>11/5/14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F2DC7-8CEA-8B40-93F0-4C6BDBCFA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43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EC98F-A724-5642-B0FA-9BC5B3837BD3}" type="datetimeFigureOut">
              <a:rPr lang="en-US" smtClean="0"/>
              <a:t>11/5/14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F2DC7-8CEA-8B40-93F0-4C6BDBCFA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9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EC98F-A724-5642-B0FA-9BC5B3837B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F2DC7-8CEA-8B40-93F0-4C6BDBCFAEC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4640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EC98F-A724-5642-B0FA-9BC5B3837B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F2DC7-8CEA-8B40-93F0-4C6BDBCFAEC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8353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EC98F-A724-5642-B0FA-9BC5B3837B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F2DC7-8CEA-8B40-93F0-4C6BDBCFAEC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013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EC98F-A724-5642-B0FA-9BC5B3837B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F2DC7-8CEA-8B40-93F0-4C6BDBCFAEC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8214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EC98F-A724-5642-B0FA-9BC5B3837B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F2DC7-8CEA-8B40-93F0-4C6BDBCFAEC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6853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EC98F-A724-5642-B0FA-9BC5B3837BD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F2DC7-8CEA-8B40-93F0-4C6BDBCFAEC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851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5.emf"/><Relationship Id="rId6" Type="http://schemas.openxmlformats.org/officeDocument/2006/relationships/image" Target="../media/image6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5.emf"/><Relationship Id="rId6" Type="http://schemas.openxmlformats.org/officeDocument/2006/relationships/image" Target="../media/image6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9.emf"/><Relationship Id="rId5" Type="http://schemas.openxmlformats.org/officeDocument/2006/relationships/image" Target="../media/image5.emf"/><Relationship Id="rId6" Type="http://schemas.openxmlformats.org/officeDocument/2006/relationships/image" Target="../media/image6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18.emf"/><Relationship Id="rId3" Type="http://schemas.openxmlformats.org/officeDocument/2006/relationships/image" Target="../media/image21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18.emf"/><Relationship Id="rId3" Type="http://schemas.openxmlformats.org/officeDocument/2006/relationships/image" Target="../media/image21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18.emf"/><Relationship Id="rId3" Type="http://schemas.openxmlformats.org/officeDocument/2006/relationships/image" Target="../media/image21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18.emf"/><Relationship Id="rId3" Type="http://schemas.openxmlformats.org/officeDocument/2006/relationships/image" Target="../media/image21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18.emf"/><Relationship Id="rId3" Type="http://schemas.openxmlformats.org/officeDocument/2006/relationships/image" Target="../media/image21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18.emf"/><Relationship Id="rId3" Type="http://schemas.openxmlformats.org/officeDocument/2006/relationships/image" Target="../media/image2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18.emf"/><Relationship Id="rId3" Type="http://schemas.openxmlformats.org/officeDocument/2006/relationships/image" Target="../media/image21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18.emf"/><Relationship Id="rId3" Type="http://schemas.openxmlformats.org/officeDocument/2006/relationships/image" Target="../media/image21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emf"/><Relationship Id="rId3" Type="http://schemas.openxmlformats.org/officeDocument/2006/relationships/image" Target="../media/image11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6" Type="http://schemas.openxmlformats.org/officeDocument/2006/relationships/image" Target="../media/image29.emf"/><Relationship Id="rId7" Type="http://schemas.openxmlformats.org/officeDocument/2006/relationships/image" Target="../media/image30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6" Type="http://schemas.openxmlformats.org/officeDocument/2006/relationships/image" Target="../media/image29.emf"/><Relationship Id="rId7" Type="http://schemas.openxmlformats.org/officeDocument/2006/relationships/image" Target="../media/image30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6" Type="http://schemas.openxmlformats.org/officeDocument/2006/relationships/image" Target="../media/image30.emf"/><Relationship Id="rId1" Type="http://schemas.openxmlformats.org/officeDocument/2006/relationships/slideLayout" Target="../slideLayouts/slideLayout67.xml"/><Relationship Id="rId2" Type="http://schemas.openxmlformats.org/officeDocument/2006/relationships/image" Target="../media/image31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6" Type="http://schemas.openxmlformats.org/officeDocument/2006/relationships/image" Target="../media/image30.emf"/><Relationship Id="rId1" Type="http://schemas.openxmlformats.org/officeDocument/2006/relationships/slideLayout" Target="../slideLayouts/slideLayout67.xml"/><Relationship Id="rId2" Type="http://schemas.openxmlformats.org/officeDocument/2006/relationships/image" Target="../media/image3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5" Type="http://schemas.openxmlformats.org/officeDocument/2006/relationships/image" Target="../media/image35.emf"/><Relationship Id="rId6" Type="http://schemas.openxmlformats.org/officeDocument/2006/relationships/image" Target="../media/image36.emf"/><Relationship Id="rId7" Type="http://schemas.openxmlformats.org/officeDocument/2006/relationships/image" Target="../media/image37.emf"/><Relationship Id="rId8" Type="http://schemas.openxmlformats.org/officeDocument/2006/relationships/image" Target="../media/image38.emf"/><Relationship Id="rId9" Type="http://schemas.openxmlformats.org/officeDocument/2006/relationships/image" Target="../media/image39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5" Type="http://schemas.openxmlformats.org/officeDocument/2006/relationships/image" Target="../media/image35.emf"/><Relationship Id="rId6" Type="http://schemas.openxmlformats.org/officeDocument/2006/relationships/image" Target="../media/image36.emf"/><Relationship Id="rId7" Type="http://schemas.openxmlformats.org/officeDocument/2006/relationships/image" Target="../media/image37.emf"/><Relationship Id="rId8" Type="http://schemas.openxmlformats.org/officeDocument/2006/relationships/image" Target="../media/image42.emf"/><Relationship Id="rId9" Type="http://schemas.openxmlformats.org/officeDocument/2006/relationships/image" Target="../media/image39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4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0.emf"/><Relationship Id="rId5" Type="http://schemas.openxmlformats.org/officeDocument/2006/relationships/image" Target="../media/image41.emf"/><Relationship Id="rId6" Type="http://schemas.openxmlformats.org/officeDocument/2006/relationships/image" Target="../media/image35.emf"/><Relationship Id="rId7" Type="http://schemas.openxmlformats.org/officeDocument/2006/relationships/image" Target="../media/image36.emf"/><Relationship Id="rId8" Type="http://schemas.openxmlformats.org/officeDocument/2006/relationships/image" Target="../media/image37.emf"/><Relationship Id="rId9" Type="http://schemas.openxmlformats.org/officeDocument/2006/relationships/image" Target="../media/image42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3.e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4.emf"/><Relationship Id="rId3" Type="http://schemas.openxmlformats.org/officeDocument/2006/relationships/image" Target="../media/image45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46.emf"/><Relationship Id="rId5" Type="http://schemas.openxmlformats.org/officeDocument/2006/relationships/image" Target="../media/image47.emf"/><Relationship Id="rId6" Type="http://schemas.openxmlformats.org/officeDocument/2006/relationships/image" Target="../media/image26.emf"/><Relationship Id="rId7" Type="http://schemas.openxmlformats.org/officeDocument/2006/relationships/image" Target="../media/image27.emf"/><Relationship Id="rId8" Type="http://schemas.openxmlformats.org/officeDocument/2006/relationships/image" Target="../media/image28.emf"/><Relationship Id="rId9" Type="http://schemas.openxmlformats.org/officeDocument/2006/relationships/image" Target="../media/image30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e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8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4" Type="http://schemas.openxmlformats.org/officeDocument/2006/relationships/image" Target="../media/image51.emf"/><Relationship Id="rId5" Type="http://schemas.openxmlformats.org/officeDocument/2006/relationships/image" Target="../media/image48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9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48.emf"/><Relationship Id="rId5" Type="http://schemas.openxmlformats.org/officeDocument/2006/relationships/image" Target="../media/image53.emf"/><Relationship Id="rId6" Type="http://schemas.openxmlformats.org/officeDocument/2006/relationships/image" Target="../media/image54.emf"/><Relationship Id="rId7" Type="http://schemas.openxmlformats.org/officeDocument/2006/relationships/image" Target="../media/image55.emf"/><Relationship Id="rId8" Type="http://schemas.openxmlformats.org/officeDocument/2006/relationships/image" Target="../media/image56.emf"/><Relationship Id="rId9" Type="http://schemas.openxmlformats.org/officeDocument/2006/relationships/image" Target="../media/image50.emf"/><Relationship Id="rId10" Type="http://schemas.openxmlformats.org/officeDocument/2006/relationships/image" Target="../media/image51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9.e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7.em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58.emf"/><Relationship Id="rId3" Type="http://schemas.openxmlformats.org/officeDocument/2006/relationships/image" Target="../media/image59.em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58.emf"/><Relationship Id="rId3" Type="http://schemas.openxmlformats.org/officeDocument/2006/relationships/image" Target="../media/image59.em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58.emf"/><Relationship Id="rId3" Type="http://schemas.openxmlformats.org/officeDocument/2006/relationships/image" Target="../media/image59.emf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7.emf"/><Relationship Id="rId3" Type="http://schemas.openxmlformats.org/officeDocument/2006/relationships/image" Target="../media/image17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7.emf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emf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emf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emf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08" y="463039"/>
            <a:ext cx="908659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latin typeface="Arial Rounded MT Bold"/>
                <a:cs typeface="Arial Rounded MT Bold"/>
              </a:rPr>
              <a:t>Ramanujan</a:t>
            </a:r>
            <a:r>
              <a:rPr lang="en-US" sz="4000" dirty="0" smtClean="0">
                <a:latin typeface="Arial Rounded MT Bold"/>
                <a:cs typeface="Arial Rounded MT Bold"/>
              </a:rPr>
              <a:t> Graphs of Every Degree</a:t>
            </a:r>
            <a:endParaRPr lang="en-US" sz="4000" dirty="0">
              <a:latin typeface="Arial Rounded MT Bold"/>
              <a:cs typeface="Arial Rounded MT Bold"/>
            </a:endParaRPr>
          </a:p>
          <a:p>
            <a:pPr algn="ctr"/>
            <a:endParaRPr lang="en-US" sz="3200" dirty="0" smtClean="0">
              <a:latin typeface="Arial Rounded MT Bold"/>
              <a:cs typeface="Arial Rounded MT Bold"/>
            </a:endParaRPr>
          </a:p>
          <a:p>
            <a:pPr algn="ctr"/>
            <a:endParaRPr lang="en-US" sz="3200" dirty="0" smtClean="0">
              <a:latin typeface="Arial Rounded MT Bold"/>
              <a:cs typeface="Arial Rounded MT Bold"/>
            </a:endParaRPr>
          </a:p>
          <a:p>
            <a:pPr algn="ctr"/>
            <a:r>
              <a:rPr lang="en-US" sz="3200" dirty="0" smtClean="0">
                <a:latin typeface="Arial Rounded MT Bold"/>
                <a:cs typeface="Arial Rounded MT Bold"/>
              </a:rPr>
              <a:t>Adam Marcus (Crisply, Yale)</a:t>
            </a:r>
          </a:p>
          <a:p>
            <a:pPr algn="ctr"/>
            <a:r>
              <a:rPr lang="en-US" sz="3200" dirty="0" smtClean="0">
                <a:latin typeface="Arial Rounded MT Bold"/>
                <a:cs typeface="Arial Rounded MT Bold"/>
              </a:rPr>
              <a:t>Daniel Spielman (Yale)</a:t>
            </a:r>
          </a:p>
          <a:p>
            <a:pPr algn="ctr"/>
            <a:r>
              <a:rPr lang="en-US" sz="3200" dirty="0" smtClean="0">
                <a:latin typeface="Arial Rounded MT Bold"/>
                <a:cs typeface="Arial Rounded MT Bold"/>
              </a:rPr>
              <a:t>Nikhil </a:t>
            </a:r>
            <a:r>
              <a:rPr lang="en-US" sz="3200" dirty="0" err="1" smtClean="0">
                <a:latin typeface="Arial Rounded MT Bold"/>
                <a:cs typeface="Arial Rounded MT Bold"/>
              </a:rPr>
              <a:t>Srivastava</a:t>
            </a:r>
            <a:r>
              <a:rPr lang="en-US" sz="3200" dirty="0" smtClean="0">
                <a:latin typeface="Arial Rounded MT Bold"/>
                <a:cs typeface="Arial Rounded MT Bold"/>
              </a:rPr>
              <a:t> (MSR India)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787754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409432" y="1045937"/>
            <a:ext cx="8366077" cy="1405720"/>
          </a:xfrm>
          <a:prstGeom prst="flowChartAlternateProcess">
            <a:avLst/>
          </a:prstGeom>
          <a:ln w="41275">
            <a:solidFill>
              <a:srgbClr val="FFFF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743" y="1123031"/>
            <a:ext cx="66954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prstClr val="black"/>
                </a:solidFill>
                <a:latin typeface="Times"/>
                <a:cs typeface="Times"/>
              </a:rPr>
              <a:t>G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is a </a:t>
            </a:r>
            <a:r>
              <a:rPr lang="en-US" sz="3200" dirty="0" err="1" smtClean="0">
                <a:solidFill>
                  <a:prstClr val="black"/>
                </a:solidFill>
                <a:latin typeface="Avenir Book"/>
                <a:cs typeface="Avenir Book"/>
              </a:rPr>
              <a:t>Ramanujan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Graph </a:t>
            </a:r>
            <a:endParaRPr lang="en-US" sz="3200" dirty="0">
              <a:solidFill>
                <a:prstClr val="black"/>
              </a:solidFill>
              <a:latin typeface="Avenir Book"/>
              <a:cs typeface="Avenir Book"/>
            </a:endParaRPr>
          </a:p>
          <a:p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 if absolute value of non-trivial </a:t>
            </a:r>
            <a:r>
              <a:rPr lang="en-US" sz="3200" dirty="0" err="1" smtClean="0">
                <a:solidFill>
                  <a:prstClr val="black"/>
                </a:solidFill>
                <a:latin typeface="Avenir Book"/>
                <a:cs typeface="Avenir Book"/>
              </a:rPr>
              <a:t>eigs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085379" y="3229524"/>
            <a:ext cx="663830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3886157" y="3077123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11707" y="322952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0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3748487" y="3077124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4118018" y="3077124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4252132" y="3077123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4343718" y="3077124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39096" y="2829703"/>
            <a:ext cx="3577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  <a:latin typeface="Calibri"/>
              </a:rPr>
              <a:t>[</a:t>
            </a:r>
            <a:endParaRPr lang="en-US" sz="4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17049" y="2829702"/>
            <a:ext cx="3577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  <a:latin typeface="Calibri"/>
              </a:rPr>
              <a:t>]</a:t>
            </a:r>
            <a:endParaRPr lang="en-US" sz="4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54938" y="3381923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-d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95408" y="3362316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d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22381" y="2863958"/>
            <a:ext cx="3557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libri"/>
              </a:rPr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84180" y="2863959"/>
            <a:ext cx="3557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libri"/>
              </a:rPr>
              <a:t>(</a:t>
            </a:r>
          </a:p>
        </p:txBody>
      </p:sp>
      <p:sp>
        <p:nvSpPr>
          <p:cNvPr id="21" name="Oval 7"/>
          <p:cNvSpPr>
            <a:spLocks noChangeArrowheads="1"/>
          </p:cNvSpPr>
          <p:nvPr/>
        </p:nvSpPr>
        <p:spPr bwMode="auto">
          <a:xfrm>
            <a:off x="5204886" y="3081844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4880" y="198445"/>
            <a:ext cx="50903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prstClr val="black"/>
                </a:solidFill>
                <a:latin typeface="Arial Rounded MT Bold"/>
                <a:cs typeface="Arial Rounded MT Bold"/>
              </a:rPr>
              <a:t>Ramanujan</a:t>
            </a:r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 Graphs: </a:t>
            </a:r>
            <a:endParaRPr lang="en-US" sz="4000" dirty="0">
              <a:solidFill>
                <a:prstClr val="black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593" y="299197"/>
            <a:ext cx="1779557" cy="498276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947" y="1712381"/>
            <a:ext cx="1854200" cy="431800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196562" y="4119097"/>
            <a:ext cx="8839721" cy="1320364"/>
          </a:xfrm>
          <a:prstGeom prst="round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60594" y="4221382"/>
            <a:ext cx="82630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Calibri"/>
              </a:rPr>
              <a:t>Margulis, Lubotzky-Phillips-Sarnak’88: 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Infinite sequences of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Ramanujan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graphs exist for </a:t>
            </a:r>
            <a:endParaRPr lang="en-US" sz="2800" b="1" dirty="0" smtClean="0">
              <a:solidFill>
                <a:prstClr val="black"/>
              </a:solidFill>
              <a:latin typeface="Calibri"/>
            </a:endParaRPr>
          </a:p>
          <a:p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649550" y="3118542"/>
            <a:ext cx="5102729" cy="318606"/>
            <a:chOff x="1649550" y="3118542"/>
            <a:chExt cx="5102729" cy="318606"/>
          </a:xfrm>
        </p:grpSpPr>
        <p:sp>
          <p:nvSpPr>
            <p:cNvPr id="33" name="Oval 7"/>
            <p:cNvSpPr>
              <a:spLocks noChangeArrowheads="1"/>
            </p:cNvSpPr>
            <p:nvPr/>
          </p:nvSpPr>
          <p:spPr bwMode="auto">
            <a:xfrm>
              <a:off x="6599879" y="3118542"/>
              <a:ext cx="152400" cy="304800"/>
            </a:xfrm>
            <a:prstGeom prst="ellipse">
              <a:avLst/>
            </a:prstGeom>
            <a:solidFill>
              <a:srgbClr val="3366FF"/>
            </a:solidFill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Oval 7"/>
            <p:cNvSpPr>
              <a:spLocks noChangeArrowheads="1"/>
            </p:cNvSpPr>
            <p:nvPr/>
          </p:nvSpPr>
          <p:spPr bwMode="auto">
            <a:xfrm>
              <a:off x="1649550" y="3132348"/>
              <a:ext cx="152400" cy="304800"/>
            </a:xfrm>
            <a:prstGeom prst="ellipse">
              <a:avLst/>
            </a:prstGeom>
            <a:solidFill>
              <a:srgbClr val="3366FF"/>
            </a:solidFill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311" y="4774624"/>
            <a:ext cx="2556105" cy="368300"/>
          </a:xfrm>
          <a:prstGeom prst="rect">
            <a:avLst/>
          </a:prstGeom>
        </p:spPr>
      </p:pic>
      <p:pic>
        <p:nvPicPr>
          <p:cNvPr id="30" name="Picture 2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032" y="3646982"/>
            <a:ext cx="810408" cy="226914"/>
          </a:xfrm>
          <a:prstGeom prst="rect">
            <a:avLst/>
          </a:prstGeom>
        </p:spPr>
      </p:pic>
      <p:pic>
        <p:nvPicPr>
          <p:cNvPr id="31" name="Picture 3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084" y="3631854"/>
            <a:ext cx="946657" cy="22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36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409432" y="1045937"/>
            <a:ext cx="8366077" cy="1405720"/>
          </a:xfrm>
          <a:prstGeom prst="flowChartAlternateProcess">
            <a:avLst/>
          </a:prstGeom>
          <a:ln w="41275">
            <a:solidFill>
              <a:srgbClr val="FFFF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743" y="1123031"/>
            <a:ext cx="66954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prstClr val="black"/>
                </a:solidFill>
                <a:latin typeface="Times"/>
                <a:cs typeface="Times"/>
              </a:rPr>
              <a:t>G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is a </a:t>
            </a:r>
            <a:r>
              <a:rPr lang="en-US" sz="3200" dirty="0" err="1" smtClean="0">
                <a:solidFill>
                  <a:prstClr val="black"/>
                </a:solidFill>
                <a:latin typeface="Avenir Book"/>
                <a:cs typeface="Avenir Book"/>
              </a:rPr>
              <a:t>Ramanujan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Graph </a:t>
            </a:r>
            <a:endParaRPr lang="en-US" sz="3200" dirty="0">
              <a:solidFill>
                <a:prstClr val="black"/>
              </a:solidFill>
              <a:latin typeface="Avenir Book"/>
              <a:cs typeface="Avenir Book"/>
            </a:endParaRPr>
          </a:p>
          <a:p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 if absolute value of non-trivial </a:t>
            </a:r>
            <a:r>
              <a:rPr lang="en-US" sz="3200" dirty="0" err="1" smtClean="0">
                <a:solidFill>
                  <a:prstClr val="black"/>
                </a:solidFill>
                <a:latin typeface="Avenir Book"/>
                <a:cs typeface="Avenir Book"/>
              </a:rPr>
              <a:t>eigs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085379" y="3229524"/>
            <a:ext cx="663830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3886157" y="3077123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11707" y="322952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0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3748487" y="3077124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4118018" y="3077124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4252132" y="3077123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4343718" y="3077124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39096" y="2829703"/>
            <a:ext cx="3577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  <a:latin typeface="Calibri"/>
              </a:rPr>
              <a:t>[</a:t>
            </a:r>
            <a:endParaRPr lang="en-US" sz="4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17049" y="2829702"/>
            <a:ext cx="3577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  <a:latin typeface="Calibri"/>
              </a:rPr>
              <a:t>]</a:t>
            </a:r>
            <a:endParaRPr lang="en-US" sz="4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54938" y="3381923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-d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95408" y="3362316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d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22381" y="2863958"/>
            <a:ext cx="3557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libri"/>
              </a:rPr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84180" y="2863959"/>
            <a:ext cx="3557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libri"/>
              </a:rPr>
              <a:t>(</a:t>
            </a:r>
          </a:p>
        </p:txBody>
      </p:sp>
      <p:sp>
        <p:nvSpPr>
          <p:cNvPr id="21" name="Oval 7"/>
          <p:cNvSpPr>
            <a:spLocks noChangeArrowheads="1"/>
          </p:cNvSpPr>
          <p:nvPr/>
        </p:nvSpPr>
        <p:spPr bwMode="auto">
          <a:xfrm>
            <a:off x="5204886" y="3081844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4880" y="198445"/>
            <a:ext cx="50903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prstClr val="black"/>
                </a:solidFill>
                <a:latin typeface="Arial Rounded MT Bold"/>
                <a:cs typeface="Arial Rounded MT Bold"/>
              </a:rPr>
              <a:t>Ramanujan</a:t>
            </a:r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 Graphs: </a:t>
            </a:r>
            <a:endParaRPr lang="en-US" sz="4000" dirty="0">
              <a:solidFill>
                <a:prstClr val="black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593" y="299197"/>
            <a:ext cx="1779557" cy="498276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947" y="1712381"/>
            <a:ext cx="1854200" cy="431800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196562" y="4119096"/>
            <a:ext cx="8839721" cy="2510303"/>
          </a:xfrm>
          <a:prstGeom prst="round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60594" y="4221382"/>
            <a:ext cx="82630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Calibri"/>
              </a:rPr>
              <a:t>Margulis, Lubotzky-Phillips-Sarnak’88: 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Infinite sequences of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Ramanujan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graphs exist 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for</a:t>
            </a:r>
          </a:p>
          <a:p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r>
              <a:rPr lang="en-US" sz="2800" dirty="0">
                <a:solidFill>
                  <a:srgbClr val="BA3CCC"/>
                </a:solidFill>
                <a:latin typeface="Calibri"/>
              </a:rPr>
              <a:t>C</a:t>
            </a:r>
            <a:r>
              <a:rPr lang="en-US" sz="2800" dirty="0" smtClean="0">
                <a:solidFill>
                  <a:srgbClr val="BA3CCC"/>
                </a:solidFill>
                <a:latin typeface="Calibri"/>
              </a:rPr>
              <a:t>an be quickly constructed:</a:t>
            </a:r>
          </a:p>
          <a:p>
            <a:r>
              <a:rPr lang="en-US" sz="2800" b="1" dirty="0">
                <a:solidFill>
                  <a:srgbClr val="BA3CCC"/>
                </a:solidFill>
                <a:latin typeface="Calibri"/>
              </a:rPr>
              <a:t> </a:t>
            </a:r>
            <a:r>
              <a:rPr lang="en-US" sz="2800" b="1" dirty="0" smtClean="0">
                <a:solidFill>
                  <a:srgbClr val="BA3CCC"/>
                </a:solidFill>
                <a:latin typeface="Calibri"/>
              </a:rPr>
              <a:t>         </a:t>
            </a:r>
            <a:r>
              <a:rPr lang="en-US" sz="2800" dirty="0" smtClean="0">
                <a:solidFill>
                  <a:srgbClr val="BA3CCC"/>
                </a:solidFill>
                <a:latin typeface="Calibri"/>
              </a:rPr>
              <a:t>can compute neighbors of a vertex from its name</a:t>
            </a:r>
            <a:endParaRPr lang="en-US" sz="2800" b="1" dirty="0" smtClean="0">
              <a:solidFill>
                <a:srgbClr val="BA3CCC"/>
              </a:solidFill>
              <a:latin typeface="Calibri"/>
            </a:endParaRPr>
          </a:p>
          <a:p>
            <a:endParaRPr lang="en-US" sz="2800" b="1" dirty="0">
              <a:solidFill>
                <a:srgbClr val="BA3CCC"/>
              </a:solidFill>
              <a:latin typeface="Calibri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649550" y="3118542"/>
            <a:ext cx="5102729" cy="318606"/>
            <a:chOff x="1649550" y="3118542"/>
            <a:chExt cx="5102729" cy="318606"/>
          </a:xfrm>
        </p:grpSpPr>
        <p:sp>
          <p:nvSpPr>
            <p:cNvPr id="33" name="Oval 7"/>
            <p:cNvSpPr>
              <a:spLocks noChangeArrowheads="1"/>
            </p:cNvSpPr>
            <p:nvPr/>
          </p:nvSpPr>
          <p:spPr bwMode="auto">
            <a:xfrm>
              <a:off x="6599879" y="3118542"/>
              <a:ext cx="152400" cy="304800"/>
            </a:xfrm>
            <a:prstGeom prst="ellipse">
              <a:avLst/>
            </a:prstGeom>
            <a:solidFill>
              <a:srgbClr val="3366FF"/>
            </a:solidFill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Oval 7"/>
            <p:cNvSpPr>
              <a:spLocks noChangeArrowheads="1"/>
            </p:cNvSpPr>
            <p:nvPr/>
          </p:nvSpPr>
          <p:spPr bwMode="auto">
            <a:xfrm>
              <a:off x="1649550" y="3132348"/>
              <a:ext cx="152400" cy="304800"/>
            </a:xfrm>
            <a:prstGeom prst="ellipse">
              <a:avLst/>
            </a:prstGeom>
            <a:solidFill>
              <a:srgbClr val="3366FF"/>
            </a:solidFill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311" y="4774624"/>
            <a:ext cx="2556105" cy="368300"/>
          </a:xfrm>
          <a:prstGeom prst="rect">
            <a:avLst/>
          </a:prstGeom>
        </p:spPr>
      </p:pic>
      <p:pic>
        <p:nvPicPr>
          <p:cNvPr id="30" name="Picture 2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032" y="3646982"/>
            <a:ext cx="810408" cy="226914"/>
          </a:xfrm>
          <a:prstGeom prst="rect">
            <a:avLst/>
          </a:prstGeom>
        </p:spPr>
      </p:pic>
      <p:pic>
        <p:nvPicPr>
          <p:cNvPr id="31" name="Picture 3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084" y="3631854"/>
            <a:ext cx="946657" cy="22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80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409432" y="1045937"/>
            <a:ext cx="8366077" cy="1405720"/>
          </a:xfrm>
          <a:prstGeom prst="flowChartAlternateProcess">
            <a:avLst/>
          </a:prstGeom>
          <a:ln w="41275">
            <a:solidFill>
              <a:srgbClr val="FFFF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743" y="1123031"/>
            <a:ext cx="66954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prstClr val="black"/>
                </a:solidFill>
                <a:latin typeface="Times"/>
                <a:cs typeface="Times"/>
              </a:rPr>
              <a:t>G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is a </a:t>
            </a:r>
            <a:r>
              <a:rPr lang="en-US" sz="3200" dirty="0" err="1" smtClean="0">
                <a:solidFill>
                  <a:prstClr val="black"/>
                </a:solidFill>
                <a:latin typeface="Avenir Book"/>
                <a:cs typeface="Avenir Book"/>
              </a:rPr>
              <a:t>Ramanujan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Graph </a:t>
            </a:r>
            <a:endParaRPr lang="en-US" sz="3200" dirty="0">
              <a:solidFill>
                <a:prstClr val="black"/>
              </a:solidFill>
              <a:latin typeface="Avenir Book"/>
              <a:cs typeface="Avenir Book"/>
            </a:endParaRPr>
          </a:p>
          <a:p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 if absolute value of non-trivial </a:t>
            </a:r>
            <a:r>
              <a:rPr lang="en-US" sz="3200" dirty="0" err="1" smtClean="0">
                <a:solidFill>
                  <a:prstClr val="black"/>
                </a:solidFill>
                <a:latin typeface="Avenir Book"/>
                <a:cs typeface="Avenir Book"/>
              </a:rPr>
              <a:t>eigs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085379" y="3229524"/>
            <a:ext cx="663830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3886157" y="3077123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11707" y="322952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0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3748487" y="3077124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4118018" y="3077124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4252132" y="3077123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4343718" y="3077124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39096" y="2829703"/>
            <a:ext cx="3577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  <a:latin typeface="Calibri"/>
              </a:rPr>
              <a:t>[</a:t>
            </a:r>
            <a:endParaRPr lang="en-US" sz="4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17049" y="2829702"/>
            <a:ext cx="3577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  <a:latin typeface="Calibri"/>
              </a:rPr>
              <a:t>]</a:t>
            </a:r>
            <a:endParaRPr lang="en-US" sz="4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54938" y="3381923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-d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95408" y="3362316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d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22381" y="2863958"/>
            <a:ext cx="3557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libri"/>
              </a:rPr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84180" y="2863959"/>
            <a:ext cx="3557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libri"/>
              </a:rPr>
              <a:t>(</a:t>
            </a:r>
          </a:p>
        </p:txBody>
      </p:sp>
      <p:sp>
        <p:nvSpPr>
          <p:cNvPr id="21" name="Oval 7"/>
          <p:cNvSpPr>
            <a:spLocks noChangeArrowheads="1"/>
          </p:cNvSpPr>
          <p:nvPr/>
        </p:nvSpPr>
        <p:spPr bwMode="auto">
          <a:xfrm>
            <a:off x="5204886" y="3081844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4880" y="198445"/>
            <a:ext cx="50903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prstClr val="black"/>
                </a:solidFill>
                <a:latin typeface="Arial Rounded MT Bold"/>
                <a:cs typeface="Arial Rounded MT Bold"/>
              </a:rPr>
              <a:t>Ramanujan</a:t>
            </a:r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 Graphs: </a:t>
            </a:r>
            <a:endParaRPr lang="en-US" sz="4000" dirty="0">
              <a:solidFill>
                <a:prstClr val="black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593" y="299197"/>
            <a:ext cx="1779557" cy="498276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947" y="1712381"/>
            <a:ext cx="1854200" cy="431800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372115" y="4555893"/>
            <a:ext cx="8457092" cy="1173488"/>
          </a:xfrm>
          <a:prstGeom prst="round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29314" y="4221382"/>
            <a:ext cx="78415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dirty="0">
              <a:solidFill>
                <a:prstClr val="black"/>
              </a:solidFill>
              <a:latin typeface="Calibri"/>
            </a:endParaRPr>
          </a:p>
          <a:p>
            <a:r>
              <a:rPr lang="en-US" sz="2800" b="1" dirty="0">
                <a:solidFill>
                  <a:prstClr val="black"/>
                </a:solidFill>
                <a:latin typeface="Calibri"/>
              </a:rPr>
              <a:t>Friedman’08: 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A random </a:t>
            </a:r>
            <a:r>
              <a:rPr lang="en-US" sz="2800" i="1" dirty="0">
                <a:solidFill>
                  <a:prstClr val="black"/>
                </a:solidFill>
                <a:latin typeface="Times"/>
                <a:cs typeface="Times"/>
              </a:rPr>
              <a:t>d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-regular graph is almost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Ramanujan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: 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6009" y="5181595"/>
            <a:ext cx="1808122" cy="363829"/>
          </a:xfrm>
          <a:prstGeom prst="rect">
            <a:avLst/>
          </a:prstGeom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032" y="3646982"/>
            <a:ext cx="810408" cy="226914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084" y="3631854"/>
            <a:ext cx="946657" cy="220887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1649550" y="3118542"/>
            <a:ext cx="5102729" cy="318606"/>
            <a:chOff x="1649550" y="3118542"/>
            <a:chExt cx="5102729" cy="318606"/>
          </a:xfrm>
        </p:grpSpPr>
        <p:sp>
          <p:nvSpPr>
            <p:cNvPr id="33" name="Oval 7"/>
            <p:cNvSpPr>
              <a:spLocks noChangeArrowheads="1"/>
            </p:cNvSpPr>
            <p:nvPr/>
          </p:nvSpPr>
          <p:spPr bwMode="auto">
            <a:xfrm>
              <a:off x="6599879" y="3118542"/>
              <a:ext cx="152400" cy="304800"/>
            </a:xfrm>
            <a:prstGeom prst="ellipse">
              <a:avLst/>
            </a:prstGeom>
            <a:solidFill>
              <a:srgbClr val="3366FF"/>
            </a:solidFill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Oval 7"/>
            <p:cNvSpPr>
              <a:spLocks noChangeArrowheads="1"/>
            </p:cNvSpPr>
            <p:nvPr/>
          </p:nvSpPr>
          <p:spPr bwMode="auto">
            <a:xfrm>
              <a:off x="1649550" y="3132348"/>
              <a:ext cx="152400" cy="304800"/>
            </a:xfrm>
            <a:prstGeom prst="ellipse">
              <a:avLst/>
            </a:prstGeom>
            <a:solidFill>
              <a:srgbClr val="3366FF"/>
            </a:solidFill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3650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65" y="198445"/>
            <a:ext cx="90865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prstClr val="black"/>
                </a:solidFill>
                <a:latin typeface="Arial Rounded MT Bold"/>
                <a:cs typeface="Arial Rounded MT Bold"/>
              </a:rPr>
              <a:t>Ramanujan</a:t>
            </a:r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 </a:t>
            </a:r>
            <a:r>
              <a:rPr lang="en-US" sz="4000" dirty="0">
                <a:solidFill>
                  <a:prstClr val="black"/>
                </a:solidFill>
                <a:latin typeface="Arial Rounded MT Bold"/>
                <a:cs typeface="Arial Rounded MT Bold"/>
              </a:rPr>
              <a:t>G</a:t>
            </a:r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raphs of Every Degree</a:t>
            </a:r>
            <a:endParaRPr lang="en-US" sz="4000" dirty="0">
              <a:solidFill>
                <a:prstClr val="black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7563" y="1098090"/>
            <a:ext cx="763210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Theorem: </a:t>
            </a:r>
          </a:p>
          <a:p>
            <a:r>
              <a:rPr lang="en-US" sz="2800" dirty="0">
                <a:solidFill>
                  <a:prstClr val="black"/>
                </a:solidFill>
                <a:latin typeface="Avenir Book"/>
                <a:cs typeface="Avenir Book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  there are infinite families of </a:t>
            </a:r>
          </a:p>
          <a:p>
            <a:r>
              <a:rPr lang="en-US" sz="2800" dirty="0">
                <a:solidFill>
                  <a:prstClr val="black"/>
                </a:solidFill>
                <a:latin typeface="Avenir Book"/>
                <a:cs typeface="Avenir Book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  bipartite </a:t>
            </a:r>
            <a:r>
              <a:rPr lang="en-US" sz="2800" dirty="0" err="1" smtClean="0">
                <a:solidFill>
                  <a:prstClr val="black"/>
                </a:solidFill>
                <a:latin typeface="Avenir Book"/>
                <a:cs typeface="Avenir Book"/>
              </a:rPr>
              <a:t>Ramanujan</a:t>
            </a:r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 graphs of every degree.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27563" y="1038480"/>
            <a:ext cx="7632104" cy="1578770"/>
          </a:xfrm>
          <a:prstGeom prst="roundRect">
            <a:avLst/>
          </a:prstGeom>
          <a:noFill/>
          <a:ln w="28575">
            <a:solidFill>
              <a:srgbClr val="BA3CC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5659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7563" y="1098090"/>
            <a:ext cx="7632105" cy="35394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Theorem: </a:t>
            </a:r>
          </a:p>
          <a:p>
            <a:r>
              <a:rPr lang="en-US" sz="2800" dirty="0">
                <a:solidFill>
                  <a:prstClr val="black"/>
                </a:solidFill>
                <a:latin typeface="Avenir Book"/>
                <a:cs typeface="Avenir Book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  there are infinite families of </a:t>
            </a:r>
          </a:p>
          <a:p>
            <a:r>
              <a:rPr lang="en-US" sz="2800" dirty="0">
                <a:solidFill>
                  <a:prstClr val="black"/>
                </a:solidFill>
                <a:latin typeface="Avenir Book"/>
                <a:cs typeface="Avenir Book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  bipartite </a:t>
            </a:r>
            <a:r>
              <a:rPr lang="en-US" sz="2800" dirty="0" err="1" smtClean="0">
                <a:solidFill>
                  <a:prstClr val="black"/>
                </a:solidFill>
                <a:latin typeface="Avenir Book"/>
                <a:cs typeface="Avenir Book"/>
              </a:rPr>
              <a:t>Ramanujan</a:t>
            </a:r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 graphs of every degree.</a:t>
            </a:r>
          </a:p>
          <a:p>
            <a:endParaRPr lang="en-US" sz="2800" dirty="0">
              <a:solidFill>
                <a:prstClr val="black"/>
              </a:solidFill>
              <a:latin typeface="Avenir Book"/>
              <a:cs typeface="Avenir Book"/>
            </a:endParaRPr>
          </a:p>
          <a:p>
            <a:endParaRPr lang="en-US" sz="2800" dirty="0">
              <a:solidFill>
                <a:prstClr val="black"/>
              </a:solidFill>
              <a:latin typeface="Avenir Book"/>
              <a:cs typeface="Avenir Book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And, are infinite families of </a:t>
            </a:r>
            <a:r>
              <a:rPr lang="en-US" sz="2800" i="1" dirty="0" smtClean="0">
                <a:solidFill>
                  <a:prstClr val="black"/>
                </a:solidFill>
                <a:latin typeface="Times"/>
                <a:cs typeface="Times"/>
              </a:rPr>
              <a:t>(</a:t>
            </a:r>
            <a:r>
              <a:rPr lang="en-US" sz="2800" i="1" dirty="0" err="1" smtClean="0">
                <a:solidFill>
                  <a:prstClr val="black"/>
                </a:solidFill>
                <a:latin typeface="Times"/>
                <a:cs typeface="Times"/>
              </a:rPr>
              <a:t>c,d</a:t>
            </a:r>
            <a:r>
              <a:rPr lang="en-US" sz="2800" i="1" dirty="0" smtClean="0">
                <a:solidFill>
                  <a:prstClr val="black"/>
                </a:solidFill>
                <a:latin typeface="Times"/>
                <a:cs typeface="Times"/>
              </a:rPr>
              <a:t>)</a:t>
            </a:r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-</a:t>
            </a:r>
            <a:r>
              <a:rPr lang="en-US" sz="2800" dirty="0" err="1" smtClean="0">
                <a:solidFill>
                  <a:prstClr val="black"/>
                </a:solidFill>
                <a:latin typeface="Avenir Book"/>
                <a:cs typeface="Avenir Book"/>
              </a:rPr>
              <a:t>biregular</a:t>
            </a:r>
            <a:endParaRPr lang="en-US" sz="2800" dirty="0" smtClean="0">
              <a:solidFill>
                <a:prstClr val="black"/>
              </a:solidFill>
              <a:latin typeface="Avenir Book"/>
              <a:cs typeface="Avenir Book"/>
            </a:endParaRPr>
          </a:p>
          <a:p>
            <a:r>
              <a:rPr lang="en-US" sz="2800" dirty="0">
                <a:solidFill>
                  <a:prstClr val="black"/>
                </a:solidFill>
                <a:latin typeface="Avenir Book"/>
                <a:cs typeface="Avenir Book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venir Book"/>
                <a:cs typeface="Avenir Book"/>
              </a:rPr>
              <a:t>Ramanujan</a:t>
            </a:r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 graphs, having non-trivial </a:t>
            </a:r>
            <a:r>
              <a:rPr lang="en-US" sz="2800" dirty="0" err="1" smtClean="0">
                <a:solidFill>
                  <a:prstClr val="black"/>
                </a:solidFill>
                <a:latin typeface="Avenir Book"/>
                <a:cs typeface="Avenir Book"/>
              </a:rPr>
              <a:t>eigs</a:t>
            </a:r>
            <a:endParaRPr lang="en-US" sz="2800" dirty="0" smtClean="0">
              <a:solidFill>
                <a:prstClr val="black"/>
              </a:solidFill>
              <a:latin typeface="Avenir Book"/>
              <a:cs typeface="Avenir Book"/>
            </a:endParaRPr>
          </a:p>
          <a:p>
            <a:r>
              <a:rPr lang="en-US" sz="2800" dirty="0">
                <a:solidFill>
                  <a:prstClr val="black"/>
                </a:solidFill>
                <a:latin typeface="Avenir Book"/>
                <a:cs typeface="Avenir Book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 bounded by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45" y="4692941"/>
            <a:ext cx="2565400" cy="381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01275" y="933224"/>
            <a:ext cx="7632104" cy="4329337"/>
          </a:xfrm>
          <a:prstGeom prst="roundRect">
            <a:avLst/>
          </a:prstGeom>
          <a:noFill/>
          <a:ln w="28575">
            <a:solidFill>
              <a:srgbClr val="BA3CC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65" y="198445"/>
            <a:ext cx="90865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prstClr val="black"/>
                </a:solidFill>
                <a:latin typeface="Arial Rounded MT Bold"/>
                <a:cs typeface="Arial Rounded MT Bold"/>
              </a:rPr>
              <a:t>Ramanujan</a:t>
            </a:r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 </a:t>
            </a:r>
            <a:r>
              <a:rPr lang="en-US" sz="4000" dirty="0">
                <a:solidFill>
                  <a:prstClr val="black"/>
                </a:solidFill>
                <a:latin typeface="Arial Rounded MT Bold"/>
                <a:cs typeface="Arial Rounded MT Bold"/>
              </a:rPr>
              <a:t>G</a:t>
            </a:r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raphs of Every Degree</a:t>
            </a:r>
            <a:endParaRPr lang="en-US" sz="4000" dirty="0">
              <a:solidFill>
                <a:prstClr val="black"/>
              </a:solidFill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979385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846" y="1371192"/>
            <a:ext cx="8164111" cy="1198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Avenir Book"/>
                <a:cs typeface="Avenir Book"/>
              </a:rPr>
              <a:t>Find an operation that doubles the size of a graph without creating large eigenvalues.</a:t>
            </a:r>
            <a:endParaRPr lang="en-US" sz="3200" dirty="0">
              <a:latin typeface="Avenir Book"/>
              <a:cs typeface="Avenir Book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85555" y="4526590"/>
            <a:ext cx="1299015" cy="1726572"/>
            <a:chOff x="1151957" y="1389129"/>
            <a:chExt cx="2354622" cy="3129621"/>
          </a:xfrm>
        </p:grpSpPr>
        <p:sp>
          <p:nvSpPr>
            <p:cNvPr id="5" name="Oval 4"/>
            <p:cNvSpPr/>
            <p:nvPr/>
          </p:nvSpPr>
          <p:spPr>
            <a:xfrm>
              <a:off x="2116514" y="1389129"/>
              <a:ext cx="621726" cy="621801"/>
            </a:xfrm>
            <a:prstGeom prst="ellipse">
              <a:avLst/>
            </a:prstGeom>
            <a:solidFill>
              <a:srgbClr val="0070C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151957" y="3089931"/>
              <a:ext cx="621726" cy="621801"/>
            </a:xfrm>
            <a:prstGeom prst="ellipse">
              <a:avLst/>
            </a:prstGeom>
            <a:solidFill>
              <a:srgbClr val="0070C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116514" y="3896949"/>
              <a:ext cx="621726" cy="621801"/>
            </a:xfrm>
            <a:prstGeom prst="ellipse">
              <a:avLst/>
            </a:prstGeom>
            <a:solidFill>
              <a:srgbClr val="0070C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884853" y="2672420"/>
              <a:ext cx="621726" cy="621801"/>
            </a:xfrm>
            <a:prstGeom prst="ellipse">
              <a:avLst/>
            </a:prstGeom>
            <a:solidFill>
              <a:srgbClr val="0070C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51957" y="2010930"/>
              <a:ext cx="621726" cy="621801"/>
            </a:xfrm>
            <a:prstGeom prst="ellipse">
              <a:avLst/>
            </a:prstGeom>
            <a:solidFill>
              <a:srgbClr val="0070C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0" name="Straight Connector 9"/>
            <p:cNvCxnSpPr>
              <a:stCxn id="5" idx="2"/>
              <a:endCxn id="9" idx="7"/>
            </p:cNvCxnSpPr>
            <p:nvPr/>
          </p:nvCxnSpPr>
          <p:spPr>
            <a:xfrm flipH="1">
              <a:off x="1682633" y="1700030"/>
              <a:ext cx="433881" cy="401961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8" idx="3"/>
              <a:endCxn id="7" idx="7"/>
            </p:cNvCxnSpPr>
            <p:nvPr/>
          </p:nvCxnSpPr>
          <p:spPr>
            <a:xfrm flipH="1">
              <a:off x="2647190" y="3203160"/>
              <a:ext cx="328713" cy="78485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5" idx="5"/>
              <a:endCxn id="8" idx="1"/>
            </p:cNvCxnSpPr>
            <p:nvPr/>
          </p:nvCxnSpPr>
          <p:spPr>
            <a:xfrm>
              <a:off x="2647190" y="1919869"/>
              <a:ext cx="328713" cy="843612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0"/>
              <a:endCxn id="9" idx="4"/>
            </p:cNvCxnSpPr>
            <p:nvPr/>
          </p:nvCxnSpPr>
          <p:spPr>
            <a:xfrm flipV="1">
              <a:off x="1462820" y="2632731"/>
              <a:ext cx="0" cy="45720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1"/>
              <a:endCxn id="6" idx="5"/>
            </p:cNvCxnSpPr>
            <p:nvPr/>
          </p:nvCxnSpPr>
          <p:spPr>
            <a:xfrm flipH="1" flipV="1">
              <a:off x="1682633" y="3620671"/>
              <a:ext cx="524931" cy="367339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8" idx="2"/>
            </p:cNvCxnSpPr>
            <p:nvPr/>
          </p:nvCxnSpPr>
          <p:spPr>
            <a:xfrm flipH="1" flipV="1">
              <a:off x="1773683" y="2449062"/>
              <a:ext cx="1111170" cy="534259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Straight Connector 61"/>
          <p:cNvCxnSpPr/>
          <p:nvPr/>
        </p:nvCxnSpPr>
        <p:spPr>
          <a:xfrm>
            <a:off x="1389890" y="3335949"/>
            <a:ext cx="663830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7"/>
          <p:cNvSpPr>
            <a:spLocks noChangeArrowheads="1"/>
          </p:cNvSpPr>
          <p:nvPr/>
        </p:nvSpPr>
        <p:spPr bwMode="auto">
          <a:xfrm>
            <a:off x="4190668" y="3183548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216218" y="333594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0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Oval 7"/>
          <p:cNvSpPr>
            <a:spLocks noChangeArrowheads="1"/>
          </p:cNvSpPr>
          <p:nvPr/>
        </p:nvSpPr>
        <p:spPr bwMode="auto">
          <a:xfrm>
            <a:off x="4052998" y="3183549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Oval 7"/>
          <p:cNvSpPr>
            <a:spLocks noChangeArrowheads="1"/>
          </p:cNvSpPr>
          <p:nvPr/>
        </p:nvSpPr>
        <p:spPr bwMode="auto">
          <a:xfrm>
            <a:off x="4422529" y="3183549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Oval 7"/>
          <p:cNvSpPr>
            <a:spLocks noChangeArrowheads="1"/>
          </p:cNvSpPr>
          <p:nvPr/>
        </p:nvSpPr>
        <p:spPr bwMode="auto">
          <a:xfrm>
            <a:off x="4556643" y="3183548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Oval 7"/>
          <p:cNvSpPr>
            <a:spLocks noChangeArrowheads="1"/>
          </p:cNvSpPr>
          <p:nvPr/>
        </p:nvSpPr>
        <p:spPr bwMode="auto">
          <a:xfrm>
            <a:off x="4648229" y="3183549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843607" y="2936128"/>
            <a:ext cx="3577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  <a:latin typeface="Calibri"/>
              </a:rPr>
              <a:t>[</a:t>
            </a:r>
            <a:endParaRPr lang="en-US" sz="4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821560" y="2936127"/>
            <a:ext cx="3577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  <a:latin typeface="Calibri"/>
              </a:rPr>
              <a:t>]</a:t>
            </a:r>
            <a:endParaRPr lang="en-US" sz="4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759449" y="3488348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-d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799919" y="3468741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d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24889" y="198445"/>
            <a:ext cx="61122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prstClr val="black"/>
                </a:solidFill>
                <a:latin typeface="Arial Rounded MT Bold"/>
                <a:cs typeface="Arial Rounded MT Bold"/>
              </a:rPr>
              <a:t>Bilu-Linial</a:t>
            </a:r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 ‘06 Approach</a:t>
            </a:r>
            <a:endParaRPr lang="en-US" sz="4000" dirty="0">
              <a:solidFill>
                <a:prstClr val="black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84" name="Picture 8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032" y="3646982"/>
            <a:ext cx="810408" cy="226914"/>
          </a:xfrm>
          <a:prstGeom prst="rect">
            <a:avLst/>
          </a:prstGeom>
        </p:spPr>
      </p:pic>
      <p:pic>
        <p:nvPicPr>
          <p:cNvPr id="85" name="Picture 8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140" y="3638871"/>
            <a:ext cx="946657" cy="22088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890020" y="2863959"/>
            <a:ext cx="3557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libri"/>
              </a:rPr>
              <a:t>(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49181" y="2863958"/>
            <a:ext cx="3557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libri"/>
              </a:rPr>
              <a:t>)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939455" y="3228990"/>
            <a:ext cx="5102729" cy="318606"/>
            <a:chOff x="1649550" y="3118542"/>
            <a:chExt cx="5102729" cy="318606"/>
          </a:xfrm>
        </p:grpSpPr>
        <p:sp>
          <p:nvSpPr>
            <p:cNvPr id="34" name="Oval 7"/>
            <p:cNvSpPr>
              <a:spLocks noChangeArrowheads="1"/>
            </p:cNvSpPr>
            <p:nvPr/>
          </p:nvSpPr>
          <p:spPr bwMode="auto">
            <a:xfrm>
              <a:off x="6599879" y="3118542"/>
              <a:ext cx="152400" cy="304800"/>
            </a:xfrm>
            <a:prstGeom prst="ellipse">
              <a:avLst/>
            </a:prstGeom>
            <a:solidFill>
              <a:srgbClr val="3366FF"/>
            </a:solidFill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Oval 7"/>
            <p:cNvSpPr>
              <a:spLocks noChangeArrowheads="1"/>
            </p:cNvSpPr>
            <p:nvPr/>
          </p:nvSpPr>
          <p:spPr bwMode="auto">
            <a:xfrm>
              <a:off x="1649550" y="3132348"/>
              <a:ext cx="152400" cy="304800"/>
            </a:xfrm>
            <a:prstGeom prst="ellipse">
              <a:avLst/>
            </a:prstGeom>
            <a:solidFill>
              <a:srgbClr val="3366FF"/>
            </a:solidFill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917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5555" y="4526590"/>
            <a:ext cx="1299015" cy="1726572"/>
            <a:chOff x="1151957" y="1389129"/>
            <a:chExt cx="2354622" cy="3129621"/>
          </a:xfrm>
        </p:grpSpPr>
        <p:sp>
          <p:nvSpPr>
            <p:cNvPr id="5" name="Oval 4"/>
            <p:cNvSpPr/>
            <p:nvPr/>
          </p:nvSpPr>
          <p:spPr>
            <a:xfrm>
              <a:off x="2116514" y="1389129"/>
              <a:ext cx="621726" cy="621801"/>
            </a:xfrm>
            <a:prstGeom prst="ellipse">
              <a:avLst/>
            </a:prstGeom>
            <a:solidFill>
              <a:srgbClr val="0070C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151957" y="3089931"/>
              <a:ext cx="621726" cy="621801"/>
            </a:xfrm>
            <a:prstGeom prst="ellipse">
              <a:avLst/>
            </a:prstGeom>
            <a:solidFill>
              <a:srgbClr val="0070C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116514" y="3896949"/>
              <a:ext cx="621726" cy="621801"/>
            </a:xfrm>
            <a:prstGeom prst="ellipse">
              <a:avLst/>
            </a:prstGeom>
            <a:solidFill>
              <a:srgbClr val="0070C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884853" y="2672420"/>
              <a:ext cx="621726" cy="621801"/>
            </a:xfrm>
            <a:prstGeom prst="ellipse">
              <a:avLst/>
            </a:prstGeom>
            <a:solidFill>
              <a:srgbClr val="0070C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51957" y="2010930"/>
              <a:ext cx="621726" cy="621801"/>
            </a:xfrm>
            <a:prstGeom prst="ellipse">
              <a:avLst/>
            </a:prstGeom>
            <a:solidFill>
              <a:srgbClr val="0070C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0" name="Straight Connector 9"/>
            <p:cNvCxnSpPr>
              <a:stCxn id="5" idx="2"/>
              <a:endCxn id="9" idx="7"/>
            </p:cNvCxnSpPr>
            <p:nvPr/>
          </p:nvCxnSpPr>
          <p:spPr>
            <a:xfrm flipH="1">
              <a:off x="1682633" y="1700030"/>
              <a:ext cx="433881" cy="401961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8" idx="3"/>
              <a:endCxn id="7" idx="7"/>
            </p:cNvCxnSpPr>
            <p:nvPr/>
          </p:nvCxnSpPr>
          <p:spPr>
            <a:xfrm flipH="1">
              <a:off x="2647190" y="3203160"/>
              <a:ext cx="328713" cy="78485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5" idx="5"/>
              <a:endCxn id="8" idx="1"/>
            </p:cNvCxnSpPr>
            <p:nvPr/>
          </p:nvCxnSpPr>
          <p:spPr>
            <a:xfrm>
              <a:off x="2647190" y="1919869"/>
              <a:ext cx="328713" cy="843612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0"/>
              <a:endCxn id="9" idx="4"/>
            </p:cNvCxnSpPr>
            <p:nvPr/>
          </p:nvCxnSpPr>
          <p:spPr>
            <a:xfrm flipV="1">
              <a:off x="1462820" y="2632731"/>
              <a:ext cx="0" cy="45720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1"/>
              <a:endCxn id="6" idx="5"/>
            </p:cNvCxnSpPr>
            <p:nvPr/>
          </p:nvCxnSpPr>
          <p:spPr>
            <a:xfrm flipH="1" flipV="1">
              <a:off x="1682633" y="3620671"/>
              <a:ext cx="524931" cy="367339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8" idx="2"/>
            </p:cNvCxnSpPr>
            <p:nvPr/>
          </p:nvCxnSpPr>
          <p:spPr>
            <a:xfrm flipH="1" flipV="1">
              <a:off x="1773683" y="2449062"/>
              <a:ext cx="1111170" cy="534259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5349726" y="4552327"/>
            <a:ext cx="1299015" cy="1726572"/>
            <a:chOff x="1151957" y="1389129"/>
            <a:chExt cx="2354622" cy="3129621"/>
          </a:xfrm>
        </p:grpSpPr>
        <p:sp>
          <p:nvSpPr>
            <p:cNvPr id="28" name="Oval 27"/>
            <p:cNvSpPr/>
            <p:nvPr/>
          </p:nvSpPr>
          <p:spPr>
            <a:xfrm>
              <a:off x="2116514" y="1389129"/>
              <a:ext cx="621726" cy="621801"/>
            </a:xfrm>
            <a:prstGeom prst="ellipse">
              <a:avLst/>
            </a:prstGeom>
            <a:solidFill>
              <a:srgbClr val="0070C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1151957" y="3089931"/>
              <a:ext cx="621726" cy="621801"/>
            </a:xfrm>
            <a:prstGeom prst="ellipse">
              <a:avLst/>
            </a:prstGeom>
            <a:solidFill>
              <a:srgbClr val="0070C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2116514" y="3896949"/>
              <a:ext cx="621726" cy="621801"/>
            </a:xfrm>
            <a:prstGeom prst="ellipse">
              <a:avLst/>
            </a:prstGeom>
            <a:solidFill>
              <a:srgbClr val="0070C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2884853" y="2672420"/>
              <a:ext cx="621726" cy="621801"/>
            </a:xfrm>
            <a:prstGeom prst="ellipse">
              <a:avLst/>
            </a:prstGeom>
            <a:solidFill>
              <a:srgbClr val="0070C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1151957" y="2010930"/>
              <a:ext cx="621726" cy="621801"/>
            </a:xfrm>
            <a:prstGeom prst="ellipse">
              <a:avLst/>
            </a:prstGeom>
            <a:solidFill>
              <a:srgbClr val="0070C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3" name="Straight Connector 32"/>
            <p:cNvCxnSpPr>
              <a:stCxn id="28" idx="2"/>
              <a:endCxn id="32" idx="7"/>
            </p:cNvCxnSpPr>
            <p:nvPr/>
          </p:nvCxnSpPr>
          <p:spPr>
            <a:xfrm flipH="1">
              <a:off x="1682633" y="1700030"/>
              <a:ext cx="433881" cy="401961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1" idx="3"/>
              <a:endCxn id="30" idx="7"/>
            </p:cNvCxnSpPr>
            <p:nvPr/>
          </p:nvCxnSpPr>
          <p:spPr>
            <a:xfrm flipH="1">
              <a:off x="2647190" y="3203160"/>
              <a:ext cx="328713" cy="78485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28" idx="5"/>
              <a:endCxn id="31" idx="1"/>
            </p:cNvCxnSpPr>
            <p:nvPr/>
          </p:nvCxnSpPr>
          <p:spPr>
            <a:xfrm>
              <a:off x="2647190" y="1919869"/>
              <a:ext cx="328713" cy="843612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29" idx="0"/>
              <a:endCxn id="32" idx="4"/>
            </p:cNvCxnSpPr>
            <p:nvPr/>
          </p:nvCxnSpPr>
          <p:spPr>
            <a:xfrm flipV="1">
              <a:off x="1462820" y="2632731"/>
              <a:ext cx="0" cy="45720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30" idx="1"/>
              <a:endCxn id="29" idx="5"/>
            </p:cNvCxnSpPr>
            <p:nvPr/>
          </p:nvCxnSpPr>
          <p:spPr>
            <a:xfrm flipH="1" flipV="1">
              <a:off x="1682633" y="3620671"/>
              <a:ext cx="524931" cy="367339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31" idx="2"/>
            </p:cNvCxnSpPr>
            <p:nvPr/>
          </p:nvCxnSpPr>
          <p:spPr>
            <a:xfrm flipH="1" flipV="1">
              <a:off x="1773683" y="2449062"/>
              <a:ext cx="1111170" cy="534259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 rot="17100000">
            <a:off x="5928680" y="4523548"/>
            <a:ext cx="1299015" cy="1726572"/>
            <a:chOff x="1151957" y="1389129"/>
            <a:chExt cx="2354622" cy="3129621"/>
          </a:xfrm>
        </p:grpSpPr>
        <p:sp>
          <p:nvSpPr>
            <p:cNvPr id="51" name="Oval 50"/>
            <p:cNvSpPr/>
            <p:nvPr/>
          </p:nvSpPr>
          <p:spPr>
            <a:xfrm>
              <a:off x="2116514" y="1389129"/>
              <a:ext cx="621726" cy="621801"/>
            </a:xfrm>
            <a:prstGeom prst="ellipse">
              <a:avLst/>
            </a:prstGeom>
            <a:solidFill>
              <a:srgbClr val="0070C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1151957" y="3089931"/>
              <a:ext cx="621726" cy="621801"/>
            </a:xfrm>
            <a:prstGeom prst="ellipse">
              <a:avLst/>
            </a:prstGeom>
            <a:solidFill>
              <a:srgbClr val="0070C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2116514" y="3896949"/>
              <a:ext cx="621726" cy="621801"/>
            </a:xfrm>
            <a:prstGeom prst="ellipse">
              <a:avLst/>
            </a:prstGeom>
            <a:solidFill>
              <a:srgbClr val="0070C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2884853" y="2672420"/>
              <a:ext cx="621726" cy="621801"/>
            </a:xfrm>
            <a:prstGeom prst="ellipse">
              <a:avLst/>
            </a:prstGeom>
            <a:solidFill>
              <a:srgbClr val="0070C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151957" y="2010930"/>
              <a:ext cx="621726" cy="621801"/>
            </a:xfrm>
            <a:prstGeom prst="ellipse">
              <a:avLst/>
            </a:prstGeom>
            <a:solidFill>
              <a:srgbClr val="0070C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56" name="Straight Connector 55"/>
            <p:cNvCxnSpPr>
              <a:stCxn id="51" idx="2"/>
              <a:endCxn id="55" idx="7"/>
            </p:cNvCxnSpPr>
            <p:nvPr/>
          </p:nvCxnSpPr>
          <p:spPr>
            <a:xfrm flipH="1">
              <a:off x="1682633" y="1700030"/>
              <a:ext cx="433881" cy="401961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54" idx="3"/>
              <a:endCxn id="53" idx="7"/>
            </p:cNvCxnSpPr>
            <p:nvPr/>
          </p:nvCxnSpPr>
          <p:spPr>
            <a:xfrm flipH="1">
              <a:off x="2647190" y="3203160"/>
              <a:ext cx="328713" cy="78485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51" idx="5"/>
              <a:endCxn id="54" idx="1"/>
            </p:cNvCxnSpPr>
            <p:nvPr/>
          </p:nvCxnSpPr>
          <p:spPr>
            <a:xfrm>
              <a:off x="2647190" y="1919869"/>
              <a:ext cx="328713" cy="843612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2" idx="0"/>
              <a:endCxn id="55" idx="4"/>
            </p:cNvCxnSpPr>
            <p:nvPr/>
          </p:nvCxnSpPr>
          <p:spPr>
            <a:xfrm flipV="1">
              <a:off x="1462820" y="2632731"/>
              <a:ext cx="0" cy="45720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53" idx="1"/>
              <a:endCxn id="52" idx="5"/>
            </p:cNvCxnSpPr>
            <p:nvPr/>
          </p:nvCxnSpPr>
          <p:spPr>
            <a:xfrm flipH="1" flipV="1">
              <a:off x="1682633" y="3620671"/>
              <a:ext cx="524931" cy="367339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54" idx="2"/>
            </p:cNvCxnSpPr>
            <p:nvPr/>
          </p:nvCxnSpPr>
          <p:spPr>
            <a:xfrm flipH="1" flipV="1">
              <a:off x="1773683" y="2449062"/>
              <a:ext cx="1111170" cy="534259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Straight Connector 61"/>
          <p:cNvCxnSpPr/>
          <p:nvPr/>
        </p:nvCxnSpPr>
        <p:spPr>
          <a:xfrm>
            <a:off x="1389890" y="3335949"/>
            <a:ext cx="663830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7"/>
          <p:cNvSpPr>
            <a:spLocks noChangeArrowheads="1"/>
          </p:cNvSpPr>
          <p:nvPr/>
        </p:nvSpPr>
        <p:spPr bwMode="auto">
          <a:xfrm>
            <a:off x="4190668" y="3183548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216218" y="333594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0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Oval 7"/>
          <p:cNvSpPr>
            <a:spLocks noChangeArrowheads="1"/>
          </p:cNvSpPr>
          <p:nvPr/>
        </p:nvSpPr>
        <p:spPr bwMode="auto">
          <a:xfrm>
            <a:off x="4052998" y="3183549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Oval 7"/>
          <p:cNvSpPr>
            <a:spLocks noChangeArrowheads="1"/>
          </p:cNvSpPr>
          <p:nvPr/>
        </p:nvSpPr>
        <p:spPr bwMode="auto">
          <a:xfrm>
            <a:off x="4422529" y="3183549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Oval 7"/>
          <p:cNvSpPr>
            <a:spLocks noChangeArrowheads="1"/>
          </p:cNvSpPr>
          <p:nvPr/>
        </p:nvSpPr>
        <p:spPr bwMode="auto">
          <a:xfrm>
            <a:off x="4556643" y="3183548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Oval 7"/>
          <p:cNvSpPr>
            <a:spLocks noChangeArrowheads="1"/>
          </p:cNvSpPr>
          <p:nvPr/>
        </p:nvSpPr>
        <p:spPr bwMode="auto">
          <a:xfrm>
            <a:off x="4648229" y="3183549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843607" y="2936128"/>
            <a:ext cx="3577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  <a:latin typeface="Calibri"/>
              </a:rPr>
              <a:t>[</a:t>
            </a:r>
            <a:endParaRPr lang="en-US" sz="4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821560" y="2936127"/>
            <a:ext cx="3577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  <a:latin typeface="Calibri"/>
              </a:rPr>
              <a:t>]</a:t>
            </a:r>
            <a:endParaRPr lang="en-US" sz="4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759449" y="3488348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-d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799919" y="3468741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d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Oval 7"/>
          <p:cNvSpPr>
            <a:spLocks noChangeArrowheads="1"/>
          </p:cNvSpPr>
          <p:nvPr/>
        </p:nvSpPr>
        <p:spPr bwMode="auto">
          <a:xfrm>
            <a:off x="4449384" y="3182569"/>
            <a:ext cx="152400" cy="304800"/>
          </a:xfrm>
          <a:prstGeom prst="ellipse">
            <a:avLst/>
          </a:prstGeom>
          <a:solidFill>
            <a:srgbClr val="92D050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Oval 7"/>
          <p:cNvSpPr>
            <a:spLocks noChangeArrowheads="1"/>
          </p:cNvSpPr>
          <p:nvPr/>
        </p:nvSpPr>
        <p:spPr bwMode="auto">
          <a:xfrm>
            <a:off x="3595425" y="3182569"/>
            <a:ext cx="152400" cy="304800"/>
          </a:xfrm>
          <a:prstGeom prst="ellipse">
            <a:avLst/>
          </a:prstGeom>
          <a:solidFill>
            <a:srgbClr val="92D050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Oval 7"/>
          <p:cNvSpPr>
            <a:spLocks noChangeArrowheads="1"/>
          </p:cNvSpPr>
          <p:nvPr/>
        </p:nvSpPr>
        <p:spPr bwMode="auto">
          <a:xfrm>
            <a:off x="4953029" y="3182568"/>
            <a:ext cx="152400" cy="304800"/>
          </a:xfrm>
          <a:prstGeom prst="ellipse">
            <a:avLst/>
          </a:prstGeom>
          <a:solidFill>
            <a:srgbClr val="92D050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Oval 7"/>
          <p:cNvSpPr>
            <a:spLocks noChangeArrowheads="1"/>
          </p:cNvSpPr>
          <p:nvPr/>
        </p:nvSpPr>
        <p:spPr bwMode="auto">
          <a:xfrm>
            <a:off x="3911278" y="3182569"/>
            <a:ext cx="152400" cy="304800"/>
          </a:xfrm>
          <a:prstGeom prst="ellipse">
            <a:avLst/>
          </a:prstGeom>
          <a:solidFill>
            <a:srgbClr val="92D050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3897037" y="4945604"/>
            <a:ext cx="900031" cy="81209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81" name="Straight Connector 80"/>
          <p:cNvCxnSpPr>
            <a:stCxn id="55" idx="0"/>
            <a:endCxn id="29" idx="6"/>
          </p:cNvCxnSpPr>
          <p:nvPr/>
        </p:nvCxnSpPr>
        <p:spPr>
          <a:xfrm flipH="1" flipV="1">
            <a:off x="5692724" y="5662158"/>
            <a:ext cx="259226" cy="51747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53" idx="0"/>
            <a:endCxn id="31" idx="6"/>
          </p:cNvCxnSpPr>
          <p:nvPr/>
        </p:nvCxnSpPr>
        <p:spPr>
          <a:xfrm flipH="1" flipV="1">
            <a:off x="6648741" y="5431822"/>
            <a:ext cx="445974" cy="37380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224889" y="198445"/>
            <a:ext cx="61122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prstClr val="black"/>
                </a:solidFill>
                <a:latin typeface="Arial Rounded MT Bold"/>
                <a:cs typeface="Arial Rounded MT Bold"/>
              </a:rPr>
              <a:t>Bilu-Linial</a:t>
            </a:r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 ‘06 Approach</a:t>
            </a:r>
            <a:endParaRPr lang="en-US" sz="4000" dirty="0">
              <a:solidFill>
                <a:prstClr val="black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84" name="Picture 8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032" y="3646982"/>
            <a:ext cx="810408" cy="226914"/>
          </a:xfrm>
          <a:prstGeom prst="rect">
            <a:avLst/>
          </a:prstGeom>
        </p:spPr>
      </p:pic>
      <p:pic>
        <p:nvPicPr>
          <p:cNvPr id="85" name="Picture 8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140" y="3638871"/>
            <a:ext cx="946657" cy="220887"/>
          </a:xfrm>
          <a:prstGeom prst="rect">
            <a:avLst/>
          </a:prstGeom>
        </p:spPr>
      </p:pic>
      <p:sp>
        <p:nvSpPr>
          <p:cNvPr id="76" name="Content Placeholder 2"/>
          <p:cNvSpPr>
            <a:spLocks noGrp="1"/>
          </p:cNvSpPr>
          <p:nvPr>
            <p:ph idx="1"/>
          </p:nvPr>
        </p:nvSpPr>
        <p:spPr>
          <a:xfrm>
            <a:off x="429846" y="1371192"/>
            <a:ext cx="8164111" cy="1198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Avenir Book"/>
                <a:cs typeface="Avenir Book"/>
              </a:rPr>
              <a:t>Find an operation that doubles the size of a graph without creating large eigenvalues.</a:t>
            </a:r>
            <a:endParaRPr lang="en-US" sz="3200" dirty="0">
              <a:latin typeface="Avenir Book"/>
              <a:cs typeface="Avenir Book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890020" y="2863959"/>
            <a:ext cx="3557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libri"/>
              </a:rPr>
              <a:t>(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449181" y="2863958"/>
            <a:ext cx="3557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libri"/>
              </a:rPr>
              <a:t>)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1939455" y="3228990"/>
            <a:ext cx="5102729" cy="318606"/>
            <a:chOff x="1649550" y="3118542"/>
            <a:chExt cx="5102729" cy="318606"/>
          </a:xfrm>
        </p:grpSpPr>
        <p:sp>
          <p:nvSpPr>
            <p:cNvPr id="75" name="Oval 7"/>
            <p:cNvSpPr>
              <a:spLocks noChangeArrowheads="1"/>
            </p:cNvSpPr>
            <p:nvPr/>
          </p:nvSpPr>
          <p:spPr bwMode="auto">
            <a:xfrm>
              <a:off x="6599879" y="3118542"/>
              <a:ext cx="152400" cy="304800"/>
            </a:xfrm>
            <a:prstGeom prst="ellipse">
              <a:avLst/>
            </a:prstGeom>
            <a:solidFill>
              <a:srgbClr val="3366FF"/>
            </a:solidFill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6" name="Oval 7"/>
            <p:cNvSpPr>
              <a:spLocks noChangeArrowheads="1"/>
            </p:cNvSpPr>
            <p:nvPr/>
          </p:nvSpPr>
          <p:spPr bwMode="auto">
            <a:xfrm>
              <a:off x="1649550" y="3132348"/>
              <a:ext cx="152400" cy="304800"/>
            </a:xfrm>
            <a:prstGeom prst="ellipse">
              <a:avLst/>
            </a:prstGeom>
            <a:solidFill>
              <a:srgbClr val="3366FF"/>
            </a:solidFill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2290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880" y="198445"/>
            <a:ext cx="40954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2-lifts of graphs</a:t>
            </a:r>
            <a:endParaRPr lang="en-US" sz="4000" dirty="0">
              <a:solidFill>
                <a:prstClr val="black"/>
              </a:solidFill>
              <a:latin typeface="Arial Rounded MT Bold"/>
              <a:cs typeface="Arial Rounded MT Bold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51957" y="1389132"/>
            <a:ext cx="2354622" cy="3129621"/>
            <a:chOff x="1151957" y="1389129"/>
            <a:chExt cx="2354622" cy="3129621"/>
          </a:xfrm>
        </p:grpSpPr>
        <p:sp>
          <p:nvSpPr>
            <p:cNvPr id="4" name="Oval 3"/>
            <p:cNvSpPr/>
            <p:nvPr/>
          </p:nvSpPr>
          <p:spPr>
            <a:xfrm>
              <a:off x="2116514" y="1389129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prstClr val="white"/>
                  </a:solidFill>
                  <a:latin typeface="Calibri"/>
                </a:rPr>
                <a:t>a</a:t>
              </a:r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151957" y="3089931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prstClr val="white"/>
                  </a:solidFill>
                  <a:latin typeface="Calibri"/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116514" y="3896949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prstClr val="white"/>
                  </a:solidFill>
                  <a:latin typeface="Calibri"/>
                </a:rPr>
                <a:t>d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884853" y="2672420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prstClr val="white"/>
                  </a:solidFill>
                  <a:latin typeface="Calibri"/>
                </a:rPr>
                <a:t>e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151957" y="2010930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prstClr val="white"/>
                  </a:solidFill>
                  <a:latin typeface="Calibri"/>
                </a:rPr>
                <a:t>b</a:t>
              </a:r>
            </a:p>
          </p:txBody>
        </p:sp>
        <p:cxnSp>
          <p:nvCxnSpPr>
            <p:cNvPr id="10" name="Straight Connector 9"/>
            <p:cNvCxnSpPr>
              <a:stCxn id="4" idx="2"/>
              <a:endCxn id="8" idx="7"/>
            </p:cNvCxnSpPr>
            <p:nvPr/>
          </p:nvCxnSpPr>
          <p:spPr>
            <a:xfrm flipH="1">
              <a:off x="1682633" y="1700030"/>
              <a:ext cx="433881" cy="401961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7" idx="3"/>
              <a:endCxn id="6" idx="7"/>
            </p:cNvCxnSpPr>
            <p:nvPr/>
          </p:nvCxnSpPr>
          <p:spPr>
            <a:xfrm flipH="1">
              <a:off x="2647190" y="3203160"/>
              <a:ext cx="328713" cy="78485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4" idx="5"/>
              <a:endCxn id="7" idx="1"/>
            </p:cNvCxnSpPr>
            <p:nvPr/>
          </p:nvCxnSpPr>
          <p:spPr>
            <a:xfrm>
              <a:off x="2647190" y="1919869"/>
              <a:ext cx="328713" cy="843612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5" idx="0"/>
              <a:endCxn id="8" idx="4"/>
            </p:cNvCxnSpPr>
            <p:nvPr/>
          </p:nvCxnSpPr>
          <p:spPr>
            <a:xfrm flipV="1">
              <a:off x="1462820" y="2632731"/>
              <a:ext cx="0" cy="45720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6" idx="1"/>
              <a:endCxn id="5" idx="5"/>
            </p:cNvCxnSpPr>
            <p:nvPr/>
          </p:nvCxnSpPr>
          <p:spPr>
            <a:xfrm flipH="1" flipV="1">
              <a:off x="1682633" y="3620671"/>
              <a:ext cx="524931" cy="367339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7" idx="2"/>
            </p:cNvCxnSpPr>
            <p:nvPr/>
          </p:nvCxnSpPr>
          <p:spPr>
            <a:xfrm flipH="1" flipV="1">
              <a:off x="1773683" y="2449062"/>
              <a:ext cx="1111170" cy="534259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6249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880" y="198445"/>
            <a:ext cx="40954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2-lifts of graphs</a:t>
            </a:r>
            <a:endParaRPr lang="en-US" sz="4000" dirty="0">
              <a:solidFill>
                <a:prstClr val="black"/>
              </a:solidFill>
              <a:latin typeface="Arial Rounded MT Bold"/>
              <a:cs typeface="Arial Rounded MT Bold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51957" y="1389132"/>
            <a:ext cx="2354622" cy="3129621"/>
            <a:chOff x="1151957" y="1389129"/>
            <a:chExt cx="2354622" cy="3129621"/>
          </a:xfrm>
        </p:grpSpPr>
        <p:sp>
          <p:nvSpPr>
            <p:cNvPr id="4" name="Oval 3"/>
            <p:cNvSpPr/>
            <p:nvPr/>
          </p:nvSpPr>
          <p:spPr>
            <a:xfrm>
              <a:off x="2116514" y="1389129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prstClr val="white"/>
                  </a:solidFill>
                  <a:latin typeface="Calibri"/>
                </a:rPr>
                <a:t>a</a:t>
              </a:r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151957" y="3089931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prstClr val="white"/>
                  </a:solidFill>
                  <a:latin typeface="Calibri"/>
                </a:rPr>
                <a:t>c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116514" y="3896949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prstClr val="white"/>
                  </a:solidFill>
                  <a:latin typeface="Calibri"/>
                </a:rPr>
                <a:t>d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884853" y="2672420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prstClr val="white"/>
                  </a:solidFill>
                  <a:latin typeface="Calibri"/>
                </a:rPr>
                <a:t>e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1151957" y="2010930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prstClr val="white"/>
                  </a:solidFill>
                  <a:latin typeface="Calibri"/>
                </a:rPr>
                <a:t>b</a:t>
              </a:r>
            </a:p>
          </p:txBody>
        </p:sp>
        <p:cxnSp>
          <p:nvCxnSpPr>
            <p:cNvPr id="10" name="Straight Connector 9"/>
            <p:cNvCxnSpPr>
              <a:stCxn id="4" idx="2"/>
              <a:endCxn id="8" idx="7"/>
            </p:cNvCxnSpPr>
            <p:nvPr/>
          </p:nvCxnSpPr>
          <p:spPr>
            <a:xfrm flipH="1">
              <a:off x="1682633" y="1700030"/>
              <a:ext cx="433881" cy="401961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7" idx="3"/>
              <a:endCxn id="6" idx="7"/>
            </p:cNvCxnSpPr>
            <p:nvPr/>
          </p:nvCxnSpPr>
          <p:spPr>
            <a:xfrm flipH="1">
              <a:off x="2647190" y="3203160"/>
              <a:ext cx="328713" cy="78485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4" idx="5"/>
              <a:endCxn id="7" idx="1"/>
            </p:cNvCxnSpPr>
            <p:nvPr/>
          </p:nvCxnSpPr>
          <p:spPr>
            <a:xfrm>
              <a:off x="2647190" y="1919869"/>
              <a:ext cx="328713" cy="843612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5" idx="0"/>
              <a:endCxn id="8" idx="4"/>
            </p:cNvCxnSpPr>
            <p:nvPr/>
          </p:nvCxnSpPr>
          <p:spPr>
            <a:xfrm flipV="1">
              <a:off x="1462820" y="2632731"/>
              <a:ext cx="0" cy="45720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6" idx="1"/>
              <a:endCxn id="5" idx="5"/>
            </p:cNvCxnSpPr>
            <p:nvPr/>
          </p:nvCxnSpPr>
          <p:spPr>
            <a:xfrm flipH="1" flipV="1">
              <a:off x="1682633" y="3620671"/>
              <a:ext cx="524931" cy="367339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7" idx="2"/>
            </p:cNvCxnSpPr>
            <p:nvPr/>
          </p:nvCxnSpPr>
          <p:spPr>
            <a:xfrm flipH="1" flipV="1">
              <a:off x="1773683" y="2449062"/>
              <a:ext cx="1111170" cy="534259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4942115" y="1303136"/>
            <a:ext cx="2354622" cy="3129621"/>
            <a:chOff x="1151957" y="1389129"/>
            <a:chExt cx="2354622" cy="3129621"/>
          </a:xfrm>
        </p:grpSpPr>
        <p:sp>
          <p:nvSpPr>
            <p:cNvPr id="17" name="Oval 16"/>
            <p:cNvSpPr/>
            <p:nvPr/>
          </p:nvSpPr>
          <p:spPr>
            <a:xfrm>
              <a:off x="2116514" y="1389129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prstClr val="white"/>
                  </a:solidFill>
                  <a:latin typeface="Calibri"/>
                </a:rPr>
                <a:t>a</a:t>
              </a:r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151957" y="3089931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prstClr val="white"/>
                  </a:solidFill>
                  <a:latin typeface="Calibri"/>
                </a:rPr>
                <a:t>c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2116514" y="3896949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prstClr val="white"/>
                  </a:solidFill>
                  <a:latin typeface="Calibri"/>
                </a:rPr>
                <a:t>d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2884853" y="2672420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prstClr val="white"/>
                  </a:solidFill>
                  <a:latin typeface="Calibri"/>
                </a:rPr>
                <a:t>e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1151957" y="2010930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prstClr val="white"/>
                  </a:solidFill>
                  <a:latin typeface="Calibri"/>
                </a:rPr>
                <a:t>b</a:t>
              </a:r>
            </a:p>
          </p:txBody>
        </p:sp>
        <p:cxnSp>
          <p:nvCxnSpPr>
            <p:cNvPr id="23" name="Straight Connector 22"/>
            <p:cNvCxnSpPr>
              <a:stCxn id="17" idx="2"/>
              <a:endCxn id="22" idx="7"/>
            </p:cNvCxnSpPr>
            <p:nvPr/>
          </p:nvCxnSpPr>
          <p:spPr>
            <a:xfrm flipH="1">
              <a:off x="1682633" y="1700030"/>
              <a:ext cx="433881" cy="401961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20" idx="3"/>
              <a:endCxn id="19" idx="7"/>
            </p:cNvCxnSpPr>
            <p:nvPr/>
          </p:nvCxnSpPr>
          <p:spPr>
            <a:xfrm flipH="1">
              <a:off x="2647190" y="3203160"/>
              <a:ext cx="328713" cy="78485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7" idx="5"/>
              <a:endCxn id="20" idx="1"/>
            </p:cNvCxnSpPr>
            <p:nvPr/>
          </p:nvCxnSpPr>
          <p:spPr>
            <a:xfrm>
              <a:off x="2647190" y="1919869"/>
              <a:ext cx="328713" cy="843612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8" idx="0"/>
              <a:endCxn id="22" idx="4"/>
            </p:cNvCxnSpPr>
            <p:nvPr/>
          </p:nvCxnSpPr>
          <p:spPr>
            <a:xfrm flipV="1">
              <a:off x="1462820" y="2632731"/>
              <a:ext cx="0" cy="45720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9" idx="1"/>
              <a:endCxn id="18" idx="5"/>
            </p:cNvCxnSpPr>
            <p:nvPr/>
          </p:nvCxnSpPr>
          <p:spPr>
            <a:xfrm flipH="1" flipV="1">
              <a:off x="1682633" y="3620671"/>
              <a:ext cx="524931" cy="367339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0" idx="2"/>
            </p:cNvCxnSpPr>
            <p:nvPr/>
          </p:nvCxnSpPr>
          <p:spPr>
            <a:xfrm flipH="1" flipV="1">
              <a:off x="1773683" y="2449062"/>
              <a:ext cx="1111170" cy="534259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2311613" y="4881795"/>
            <a:ext cx="422715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duplicate every vertex</a:t>
            </a:r>
            <a:endParaRPr lang="en-US" dirty="0">
              <a:solidFill>
                <a:prstClr val="black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755695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880" y="198445"/>
            <a:ext cx="40954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2-lifts of graphs</a:t>
            </a:r>
            <a:endParaRPr lang="en-US" sz="4000" dirty="0">
              <a:solidFill>
                <a:prstClr val="black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1613" y="4881795"/>
            <a:ext cx="422715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duplicate every vertex</a:t>
            </a:r>
            <a:endParaRPr lang="en-US" dirty="0">
              <a:solidFill>
                <a:prstClr val="black"/>
              </a:solidFill>
              <a:latin typeface="Avenir Book"/>
              <a:cs typeface="Avenir Book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51957" y="1389132"/>
            <a:ext cx="2354622" cy="3129621"/>
            <a:chOff x="1151957" y="1389129"/>
            <a:chExt cx="2354622" cy="3129621"/>
          </a:xfrm>
        </p:grpSpPr>
        <p:sp>
          <p:nvSpPr>
            <p:cNvPr id="4" name="Oval 3"/>
            <p:cNvSpPr/>
            <p:nvPr/>
          </p:nvSpPr>
          <p:spPr>
            <a:xfrm>
              <a:off x="2116514" y="1389129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Calibri"/>
                </a:rPr>
                <a:t>a</a:t>
              </a:r>
              <a:r>
                <a:rPr lang="en-US" sz="2400" baseline="30000" dirty="0">
                  <a:solidFill>
                    <a:prstClr val="white"/>
                  </a:solidFill>
                  <a:latin typeface="Calibri"/>
                </a:rPr>
                <a:t>0</a:t>
              </a:r>
              <a:endParaRPr lang="en-US" sz="2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151957" y="3089931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Calibri"/>
                </a:rPr>
                <a:t>c</a:t>
              </a:r>
              <a:r>
                <a:rPr lang="en-US" sz="2400" baseline="30000" dirty="0" smtClean="0">
                  <a:solidFill>
                    <a:prstClr val="white"/>
                  </a:solidFill>
                  <a:latin typeface="Calibri"/>
                </a:rPr>
                <a:t>0</a:t>
              </a:r>
              <a:endParaRPr lang="en-US" sz="2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116514" y="3896949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prstClr val="white"/>
                  </a:solidFill>
                  <a:latin typeface="Calibri"/>
                </a:rPr>
                <a:t>d</a:t>
              </a:r>
              <a:r>
                <a:rPr lang="en-US" sz="2000" baseline="30000" dirty="0" smtClean="0">
                  <a:solidFill>
                    <a:prstClr val="white"/>
                  </a:solidFill>
                  <a:latin typeface="Calibri"/>
                </a:rPr>
                <a:t>0</a:t>
              </a:r>
              <a:endParaRPr lang="en-US" sz="20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884853" y="2672420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Calibri"/>
                </a:rPr>
                <a:t>e</a:t>
              </a:r>
              <a:r>
                <a:rPr lang="en-US" sz="2400" baseline="30000" dirty="0" smtClean="0">
                  <a:solidFill>
                    <a:prstClr val="white"/>
                  </a:solidFill>
                  <a:latin typeface="Calibri"/>
                </a:rPr>
                <a:t>0</a:t>
              </a:r>
              <a:endParaRPr lang="en-US" sz="2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151957" y="2010930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prstClr val="white"/>
                  </a:solidFill>
                  <a:latin typeface="Calibri"/>
                </a:rPr>
                <a:t>b</a:t>
              </a:r>
              <a:r>
                <a:rPr lang="en-US" sz="2000" baseline="30000" dirty="0" smtClean="0">
                  <a:solidFill>
                    <a:prstClr val="white"/>
                  </a:solidFill>
                  <a:latin typeface="Calibri"/>
                </a:rPr>
                <a:t>0</a:t>
              </a:r>
              <a:endParaRPr lang="en-US" sz="200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0" name="Straight Connector 9"/>
            <p:cNvCxnSpPr>
              <a:stCxn id="4" idx="2"/>
              <a:endCxn id="8" idx="7"/>
            </p:cNvCxnSpPr>
            <p:nvPr/>
          </p:nvCxnSpPr>
          <p:spPr>
            <a:xfrm flipH="1">
              <a:off x="1682633" y="1700030"/>
              <a:ext cx="433881" cy="401961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7" idx="3"/>
              <a:endCxn id="6" idx="7"/>
            </p:cNvCxnSpPr>
            <p:nvPr/>
          </p:nvCxnSpPr>
          <p:spPr>
            <a:xfrm flipH="1">
              <a:off x="2647190" y="3203160"/>
              <a:ext cx="328713" cy="78485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4" idx="5"/>
              <a:endCxn id="7" idx="1"/>
            </p:cNvCxnSpPr>
            <p:nvPr/>
          </p:nvCxnSpPr>
          <p:spPr>
            <a:xfrm>
              <a:off x="2647190" y="1919869"/>
              <a:ext cx="328713" cy="843612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5" idx="0"/>
              <a:endCxn id="8" idx="4"/>
            </p:cNvCxnSpPr>
            <p:nvPr/>
          </p:nvCxnSpPr>
          <p:spPr>
            <a:xfrm flipV="1">
              <a:off x="1462820" y="2632731"/>
              <a:ext cx="0" cy="45720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6" idx="1"/>
              <a:endCxn id="5" idx="5"/>
            </p:cNvCxnSpPr>
            <p:nvPr/>
          </p:nvCxnSpPr>
          <p:spPr>
            <a:xfrm flipH="1" flipV="1">
              <a:off x="1682633" y="3620671"/>
              <a:ext cx="524931" cy="367339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7" idx="2"/>
            </p:cNvCxnSpPr>
            <p:nvPr/>
          </p:nvCxnSpPr>
          <p:spPr>
            <a:xfrm flipH="1" flipV="1">
              <a:off x="1773683" y="2449062"/>
              <a:ext cx="1111170" cy="534259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4942111" y="1312672"/>
            <a:ext cx="2354622" cy="3129621"/>
            <a:chOff x="1151957" y="1389129"/>
            <a:chExt cx="2354622" cy="3129621"/>
          </a:xfrm>
        </p:grpSpPr>
        <p:sp>
          <p:nvSpPr>
            <p:cNvPr id="33" name="Oval 32"/>
            <p:cNvSpPr/>
            <p:nvPr/>
          </p:nvSpPr>
          <p:spPr>
            <a:xfrm>
              <a:off x="2116514" y="1389129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Calibri"/>
                </a:rPr>
                <a:t>a</a:t>
              </a:r>
              <a:r>
                <a:rPr lang="en-US" sz="2400" baseline="30000" dirty="0" smtClean="0">
                  <a:solidFill>
                    <a:prstClr val="white"/>
                  </a:solidFill>
                  <a:latin typeface="Calibri"/>
                </a:rPr>
                <a:t>1</a:t>
              </a:r>
              <a:endParaRPr lang="en-US" sz="2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1151957" y="3089931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Calibri"/>
                </a:rPr>
                <a:t>c</a:t>
              </a:r>
              <a:r>
                <a:rPr lang="en-US" sz="2400" baseline="30000" dirty="0">
                  <a:solidFill>
                    <a:prstClr val="white"/>
                  </a:solidFill>
                  <a:latin typeface="Calibri"/>
                </a:rPr>
                <a:t>1</a:t>
              </a:r>
              <a:endParaRPr lang="en-US" sz="2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116514" y="3896949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prstClr val="white"/>
                  </a:solidFill>
                  <a:latin typeface="Calibri"/>
                </a:rPr>
                <a:t>d</a:t>
              </a:r>
              <a:r>
                <a:rPr lang="en-US" sz="2000" baseline="30000" dirty="0">
                  <a:solidFill>
                    <a:prstClr val="white"/>
                  </a:solidFill>
                  <a:latin typeface="Calibri"/>
                </a:rPr>
                <a:t>1</a:t>
              </a:r>
              <a:endParaRPr lang="en-US" sz="20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884853" y="2672420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Calibri"/>
                </a:rPr>
                <a:t>e</a:t>
              </a:r>
              <a:r>
                <a:rPr lang="en-US" sz="2400" baseline="30000" dirty="0">
                  <a:solidFill>
                    <a:prstClr val="white"/>
                  </a:solidFill>
                  <a:latin typeface="Calibri"/>
                </a:rPr>
                <a:t>1</a:t>
              </a:r>
              <a:endParaRPr lang="en-US" sz="2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1151957" y="2010930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prstClr val="white"/>
                  </a:solidFill>
                  <a:latin typeface="Calibri"/>
                </a:rPr>
                <a:t>b</a:t>
              </a:r>
              <a:r>
                <a:rPr lang="en-US" sz="2000" baseline="30000" dirty="0">
                  <a:solidFill>
                    <a:prstClr val="white"/>
                  </a:solidFill>
                  <a:latin typeface="Calibri"/>
                </a:rPr>
                <a:t>1</a:t>
              </a:r>
              <a:endParaRPr lang="en-US" sz="200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8" name="Straight Connector 37"/>
            <p:cNvCxnSpPr>
              <a:stCxn id="33" idx="2"/>
              <a:endCxn id="37" idx="7"/>
            </p:cNvCxnSpPr>
            <p:nvPr/>
          </p:nvCxnSpPr>
          <p:spPr>
            <a:xfrm flipH="1">
              <a:off x="1682633" y="1700030"/>
              <a:ext cx="433881" cy="401961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36" idx="3"/>
              <a:endCxn id="35" idx="7"/>
            </p:cNvCxnSpPr>
            <p:nvPr/>
          </p:nvCxnSpPr>
          <p:spPr>
            <a:xfrm flipH="1">
              <a:off x="2647190" y="3203160"/>
              <a:ext cx="328713" cy="78485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3" idx="5"/>
              <a:endCxn id="36" idx="1"/>
            </p:cNvCxnSpPr>
            <p:nvPr/>
          </p:nvCxnSpPr>
          <p:spPr>
            <a:xfrm>
              <a:off x="2647190" y="1919869"/>
              <a:ext cx="328713" cy="843612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4" idx="0"/>
              <a:endCxn id="37" idx="4"/>
            </p:cNvCxnSpPr>
            <p:nvPr/>
          </p:nvCxnSpPr>
          <p:spPr>
            <a:xfrm flipV="1">
              <a:off x="1462820" y="2632731"/>
              <a:ext cx="0" cy="45720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5" idx="1"/>
              <a:endCxn id="34" idx="5"/>
            </p:cNvCxnSpPr>
            <p:nvPr/>
          </p:nvCxnSpPr>
          <p:spPr>
            <a:xfrm flipH="1" flipV="1">
              <a:off x="1682633" y="3620671"/>
              <a:ext cx="524931" cy="367339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36" idx="2"/>
            </p:cNvCxnSpPr>
            <p:nvPr/>
          </p:nvCxnSpPr>
          <p:spPr>
            <a:xfrm flipH="1" flipV="1">
              <a:off x="1773683" y="2449062"/>
              <a:ext cx="1111170" cy="534259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1948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880" y="198445"/>
            <a:ext cx="45323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Expander Graphs</a:t>
            </a:r>
            <a:endParaRPr lang="en-US" sz="4000" dirty="0">
              <a:solidFill>
                <a:prstClr val="black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9840" y="1124527"/>
            <a:ext cx="79938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Sparse, regular well-connected graphs </a:t>
            </a:r>
          </a:p>
          <a:p>
            <a:r>
              <a:rPr lang="en-US" sz="3200" dirty="0">
                <a:solidFill>
                  <a:prstClr val="black"/>
                </a:solidFill>
                <a:latin typeface="Avenir Book"/>
                <a:cs typeface="Avenir Book"/>
              </a:rPr>
              <a:t>	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with many properties of random graphs.</a:t>
            </a:r>
          </a:p>
          <a:p>
            <a:endParaRPr lang="en-US" sz="3200" dirty="0">
              <a:solidFill>
                <a:prstClr val="black"/>
              </a:solidFill>
              <a:latin typeface="Avenir Book"/>
              <a:cs typeface="Avenir Book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6851" y="2284921"/>
            <a:ext cx="8187762" cy="3934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Avenir Book"/>
                <a:cs typeface="Avenir Book"/>
              </a:rPr>
              <a:t>Random walks mix quickly</a:t>
            </a:r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Every </a:t>
            </a:r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small set </a:t>
            </a:r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of vertices has many neighbors.</a:t>
            </a:r>
            <a:endParaRPr lang="en-US" sz="2800" dirty="0">
              <a:solidFill>
                <a:prstClr val="black"/>
              </a:solidFill>
              <a:latin typeface="Avenir Book"/>
              <a:cs typeface="Avenir Book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Pseudo</a:t>
            </a:r>
            <a:r>
              <a:rPr lang="en-US" sz="2800" dirty="0">
                <a:solidFill>
                  <a:prstClr val="black"/>
                </a:solidFill>
                <a:latin typeface="Avenir Book"/>
                <a:cs typeface="Avenir Book"/>
              </a:rPr>
              <a:t>-random generators.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Error</a:t>
            </a:r>
            <a:r>
              <a:rPr lang="en-US" sz="2800" dirty="0">
                <a:solidFill>
                  <a:prstClr val="black"/>
                </a:solidFill>
                <a:latin typeface="Avenir Book"/>
                <a:cs typeface="Avenir Book"/>
              </a:rPr>
              <a:t>-correcting codes</a:t>
            </a:r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Sparse approximations of complete graphs</a:t>
            </a:r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Major theorems in Theoretical Computer Science.</a:t>
            </a:r>
            <a:endParaRPr lang="en-US" sz="2800" dirty="0">
              <a:solidFill>
                <a:prstClr val="black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353073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880" y="198445"/>
            <a:ext cx="40954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2-lifts of graphs</a:t>
            </a:r>
            <a:endParaRPr lang="en-US" sz="4000" dirty="0">
              <a:solidFill>
                <a:prstClr val="black"/>
              </a:solidFill>
              <a:latin typeface="Arial Rounded MT Bold"/>
              <a:cs typeface="Arial Rounded MT Bold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51970" y="1389132"/>
            <a:ext cx="4754711" cy="3129621"/>
            <a:chOff x="1151957" y="1389129"/>
            <a:chExt cx="4754711" cy="3129621"/>
          </a:xfrm>
        </p:grpSpPr>
        <p:sp>
          <p:nvSpPr>
            <p:cNvPr id="4" name="Oval 3"/>
            <p:cNvSpPr/>
            <p:nvPr/>
          </p:nvSpPr>
          <p:spPr>
            <a:xfrm>
              <a:off x="2116514" y="1389129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Calibri"/>
                </a:rPr>
                <a:t>a</a:t>
              </a:r>
              <a:r>
                <a:rPr lang="en-US" sz="2400" baseline="30000" dirty="0">
                  <a:solidFill>
                    <a:prstClr val="white"/>
                  </a:solidFill>
                  <a:latin typeface="Calibri"/>
                </a:rPr>
                <a:t>0</a:t>
              </a:r>
              <a:endParaRPr lang="en-US" sz="2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151957" y="3089931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Calibri"/>
                </a:rPr>
                <a:t>c</a:t>
              </a:r>
              <a:r>
                <a:rPr lang="en-US" sz="2400" baseline="30000" dirty="0" smtClean="0">
                  <a:solidFill>
                    <a:prstClr val="white"/>
                  </a:solidFill>
                  <a:latin typeface="Calibri"/>
                </a:rPr>
                <a:t>0</a:t>
              </a:r>
              <a:endParaRPr lang="en-US" sz="2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116514" y="3896949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prstClr val="white"/>
                  </a:solidFill>
                  <a:latin typeface="Calibri"/>
                </a:rPr>
                <a:t>d</a:t>
              </a:r>
              <a:r>
                <a:rPr lang="en-US" sz="2000" baseline="30000" dirty="0" smtClean="0">
                  <a:solidFill>
                    <a:prstClr val="white"/>
                  </a:solidFill>
                  <a:latin typeface="Calibri"/>
                </a:rPr>
                <a:t>0</a:t>
              </a:r>
              <a:endParaRPr lang="en-US" sz="20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884853" y="2672420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Calibri"/>
                </a:rPr>
                <a:t>e</a:t>
              </a:r>
              <a:r>
                <a:rPr lang="en-US" sz="2400" baseline="30000" dirty="0" smtClean="0">
                  <a:solidFill>
                    <a:prstClr val="white"/>
                  </a:solidFill>
                  <a:latin typeface="Calibri"/>
                </a:rPr>
                <a:t>0</a:t>
              </a:r>
              <a:endParaRPr lang="en-US" sz="2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151957" y="2010930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prstClr val="white"/>
                  </a:solidFill>
                  <a:latin typeface="Calibri"/>
                </a:rPr>
                <a:t>b</a:t>
              </a:r>
              <a:r>
                <a:rPr lang="en-US" sz="2000" baseline="30000" dirty="0" smtClean="0">
                  <a:solidFill>
                    <a:prstClr val="white"/>
                  </a:solidFill>
                  <a:latin typeface="Calibri"/>
                </a:rPr>
                <a:t>0</a:t>
              </a:r>
              <a:endParaRPr lang="en-US" sz="200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0" name="Straight Connector 9"/>
            <p:cNvCxnSpPr>
              <a:stCxn id="4" idx="2"/>
              <a:endCxn id="8" idx="7"/>
            </p:cNvCxnSpPr>
            <p:nvPr/>
          </p:nvCxnSpPr>
          <p:spPr>
            <a:xfrm flipH="1">
              <a:off x="1682633" y="1700030"/>
              <a:ext cx="433881" cy="401961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4" idx="5"/>
              <a:endCxn id="7" idx="1"/>
            </p:cNvCxnSpPr>
            <p:nvPr/>
          </p:nvCxnSpPr>
          <p:spPr>
            <a:xfrm>
              <a:off x="2647190" y="1919869"/>
              <a:ext cx="328713" cy="843612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5" idx="0"/>
              <a:endCxn id="8" idx="4"/>
            </p:cNvCxnSpPr>
            <p:nvPr/>
          </p:nvCxnSpPr>
          <p:spPr>
            <a:xfrm flipV="1">
              <a:off x="1462820" y="2632731"/>
              <a:ext cx="0" cy="45720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35" idx="2"/>
              <a:endCxn id="5" idx="6"/>
            </p:cNvCxnSpPr>
            <p:nvPr/>
          </p:nvCxnSpPr>
          <p:spPr>
            <a:xfrm flipH="1" flipV="1">
              <a:off x="1773683" y="3400832"/>
              <a:ext cx="4132985" cy="730559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7" idx="2"/>
            </p:cNvCxnSpPr>
            <p:nvPr/>
          </p:nvCxnSpPr>
          <p:spPr>
            <a:xfrm flipH="1" flipV="1">
              <a:off x="1773683" y="2449062"/>
              <a:ext cx="1111170" cy="534259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2738249" y="1312672"/>
            <a:ext cx="4558493" cy="3129621"/>
            <a:chOff x="-1051914" y="1389129"/>
            <a:chExt cx="4558493" cy="3129621"/>
          </a:xfrm>
        </p:grpSpPr>
        <p:sp>
          <p:nvSpPr>
            <p:cNvPr id="33" name="Oval 32"/>
            <p:cNvSpPr/>
            <p:nvPr/>
          </p:nvSpPr>
          <p:spPr>
            <a:xfrm>
              <a:off x="2116514" y="1389129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Calibri"/>
                </a:rPr>
                <a:t>a</a:t>
              </a:r>
              <a:r>
                <a:rPr lang="en-US" sz="2400" baseline="30000" dirty="0" smtClean="0">
                  <a:solidFill>
                    <a:prstClr val="white"/>
                  </a:solidFill>
                  <a:latin typeface="Calibri"/>
                </a:rPr>
                <a:t>1</a:t>
              </a:r>
              <a:endParaRPr lang="en-US" sz="2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116514" y="3896949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prstClr val="white"/>
                  </a:solidFill>
                  <a:latin typeface="Calibri"/>
                </a:rPr>
                <a:t>d</a:t>
              </a:r>
              <a:r>
                <a:rPr lang="en-US" sz="2000" baseline="30000" dirty="0">
                  <a:solidFill>
                    <a:prstClr val="white"/>
                  </a:solidFill>
                  <a:latin typeface="Calibri"/>
                </a:rPr>
                <a:t>1</a:t>
              </a:r>
              <a:endParaRPr lang="en-US" sz="20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884853" y="2672420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Calibri"/>
                </a:rPr>
                <a:t>e</a:t>
              </a:r>
              <a:r>
                <a:rPr lang="en-US" sz="2400" baseline="30000" dirty="0">
                  <a:solidFill>
                    <a:prstClr val="white"/>
                  </a:solidFill>
                  <a:latin typeface="Calibri"/>
                </a:rPr>
                <a:t>1</a:t>
              </a:r>
              <a:endParaRPr lang="en-US" sz="2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1151957" y="2010930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prstClr val="white"/>
                  </a:solidFill>
                  <a:latin typeface="Calibri"/>
                </a:rPr>
                <a:t>b</a:t>
              </a:r>
              <a:r>
                <a:rPr lang="en-US" sz="2000" baseline="30000" dirty="0">
                  <a:solidFill>
                    <a:prstClr val="white"/>
                  </a:solidFill>
                  <a:latin typeface="Calibri"/>
                </a:rPr>
                <a:t>1</a:t>
              </a:r>
              <a:endParaRPr lang="en-US" sz="200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8" name="Straight Connector 37"/>
            <p:cNvCxnSpPr>
              <a:stCxn id="33" idx="2"/>
              <a:endCxn id="37" idx="7"/>
            </p:cNvCxnSpPr>
            <p:nvPr/>
          </p:nvCxnSpPr>
          <p:spPr>
            <a:xfrm flipH="1">
              <a:off x="1682633" y="1700030"/>
              <a:ext cx="433881" cy="401961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3" idx="5"/>
              <a:endCxn id="36" idx="1"/>
            </p:cNvCxnSpPr>
            <p:nvPr/>
          </p:nvCxnSpPr>
          <p:spPr>
            <a:xfrm>
              <a:off x="2647190" y="1919869"/>
              <a:ext cx="328713" cy="843612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4" idx="0"/>
              <a:endCxn id="37" idx="4"/>
            </p:cNvCxnSpPr>
            <p:nvPr/>
          </p:nvCxnSpPr>
          <p:spPr>
            <a:xfrm flipV="1">
              <a:off x="1462820" y="2632731"/>
              <a:ext cx="0" cy="45720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6" idx="6"/>
              <a:endCxn id="34" idx="3"/>
            </p:cNvCxnSpPr>
            <p:nvPr/>
          </p:nvCxnSpPr>
          <p:spPr>
            <a:xfrm flipV="1">
              <a:off x="-1051914" y="3620671"/>
              <a:ext cx="2294921" cy="663638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36" idx="2"/>
            </p:cNvCxnSpPr>
            <p:nvPr/>
          </p:nvCxnSpPr>
          <p:spPr>
            <a:xfrm flipH="1" flipV="1">
              <a:off x="1773683" y="2449062"/>
              <a:ext cx="1111170" cy="534259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1151957" y="3089931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Calibri"/>
                </a:rPr>
                <a:t>c</a:t>
              </a:r>
              <a:r>
                <a:rPr lang="en-US" sz="2400" baseline="30000" dirty="0">
                  <a:solidFill>
                    <a:prstClr val="white"/>
                  </a:solidFill>
                  <a:latin typeface="Calibri"/>
                </a:rPr>
                <a:t>1</a:t>
              </a:r>
              <a:endParaRPr lang="en-US" sz="2400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325926" y="4789185"/>
            <a:ext cx="58920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for every pair of edges:</a:t>
            </a:r>
          </a:p>
          <a:p>
            <a:r>
              <a:rPr lang="en-US" sz="3200" dirty="0">
                <a:solidFill>
                  <a:prstClr val="black"/>
                </a:solidFill>
                <a:latin typeface="Avenir Book"/>
                <a:cs typeface="Avenir Book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 leave on either side (parallel),</a:t>
            </a:r>
          </a:p>
          <a:p>
            <a:r>
              <a:rPr lang="en-US" sz="3200" dirty="0">
                <a:solidFill>
                  <a:prstClr val="black"/>
                </a:solidFill>
                <a:latin typeface="Avenir Book"/>
                <a:cs typeface="Avenir Book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 or make both cross</a:t>
            </a:r>
            <a:endParaRPr lang="en-US" dirty="0">
              <a:solidFill>
                <a:prstClr val="black"/>
              </a:solidFill>
              <a:latin typeface="Avenir Book"/>
              <a:cs typeface="Avenir Book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6437365" y="3126701"/>
            <a:ext cx="328713" cy="784851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2647196" y="3203160"/>
            <a:ext cx="328713" cy="784851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6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880" y="198445"/>
            <a:ext cx="40954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2-lifts of graphs</a:t>
            </a:r>
            <a:endParaRPr lang="en-US" sz="4000" dirty="0">
              <a:solidFill>
                <a:prstClr val="black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5926" y="4789185"/>
            <a:ext cx="58920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for every pair of edges:</a:t>
            </a:r>
          </a:p>
          <a:p>
            <a:r>
              <a:rPr lang="en-US" sz="3200" dirty="0">
                <a:solidFill>
                  <a:prstClr val="black"/>
                </a:solidFill>
                <a:latin typeface="Avenir Book"/>
                <a:cs typeface="Avenir Book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 leave on either side (parallel),</a:t>
            </a:r>
          </a:p>
          <a:p>
            <a:r>
              <a:rPr lang="en-US" sz="3200" dirty="0">
                <a:solidFill>
                  <a:prstClr val="black"/>
                </a:solidFill>
                <a:latin typeface="Avenir Book"/>
                <a:cs typeface="Avenir Book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 or make both cross</a:t>
            </a:r>
            <a:endParaRPr lang="en-US" dirty="0">
              <a:solidFill>
                <a:prstClr val="black"/>
              </a:solidFill>
              <a:latin typeface="Avenir Book"/>
              <a:cs typeface="Avenir Book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51957" y="1312671"/>
            <a:ext cx="6144776" cy="3206080"/>
            <a:chOff x="1151957" y="1312670"/>
            <a:chExt cx="6144776" cy="3206080"/>
          </a:xfrm>
        </p:grpSpPr>
        <p:grpSp>
          <p:nvGrpSpPr>
            <p:cNvPr id="17" name="Group 16"/>
            <p:cNvGrpSpPr/>
            <p:nvPr/>
          </p:nvGrpSpPr>
          <p:grpSpPr>
            <a:xfrm>
              <a:off x="1151957" y="1312670"/>
              <a:ext cx="6144776" cy="3206080"/>
              <a:chOff x="1151957" y="1312670"/>
              <a:chExt cx="6144776" cy="3206080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1151957" y="1389129"/>
                <a:ext cx="3881204" cy="3129621"/>
                <a:chOff x="1151957" y="1389129"/>
                <a:chExt cx="3881204" cy="3129621"/>
              </a:xfrm>
            </p:grpSpPr>
            <p:sp>
              <p:nvSpPr>
                <p:cNvPr id="4" name="Oval 3"/>
                <p:cNvSpPr/>
                <p:nvPr/>
              </p:nvSpPr>
              <p:spPr>
                <a:xfrm>
                  <a:off x="2116514" y="1389129"/>
                  <a:ext cx="621726" cy="621801"/>
                </a:xfrm>
                <a:prstGeom prst="ellipse">
                  <a:avLst/>
                </a:prstGeom>
                <a:solidFill>
                  <a:srgbClr val="BA3CCC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smtClean="0">
                      <a:solidFill>
                        <a:prstClr val="white"/>
                      </a:solidFill>
                      <a:latin typeface="Calibri"/>
                    </a:rPr>
                    <a:t>a</a:t>
                  </a:r>
                  <a:r>
                    <a:rPr lang="en-US" sz="2400" baseline="30000" dirty="0">
                      <a:solidFill>
                        <a:prstClr val="white"/>
                      </a:solidFill>
                      <a:latin typeface="Calibri"/>
                    </a:rPr>
                    <a:t>0</a:t>
                  </a:r>
                  <a:endParaRPr lang="en-US" sz="24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5" name="Oval 4"/>
                <p:cNvSpPr/>
                <p:nvPr/>
              </p:nvSpPr>
              <p:spPr>
                <a:xfrm>
                  <a:off x="1151957" y="3089931"/>
                  <a:ext cx="621726" cy="621801"/>
                </a:xfrm>
                <a:prstGeom prst="ellipse">
                  <a:avLst/>
                </a:prstGeom>
                <a:solidFill>
                  <a:srgbClr val="BA3CCC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smtClean="0">
                      <a:solidFill>
                        <a:prstClr val="white"/>
                      </a:solidFill>
                      <a:latin typeface="Calibri"/>
                    </a:rPr>
                    <a:t>c</a:t>
                  </a:r>
                  <a:r>
                    <a:rPr lang="en-US" sz="2400" baseline="30000" dirty="0" smtClean="0">
                      <a:solidFill>
                        <a:prstClr val="white"/>
                      </a:solidFill>
                      <a:latin typeface="Calibri"/>
                    </a:rPr>
                    <a:t>0</a:t>
                  </a:r>
                  <a:endParaRPr lang="en-US" sz="24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2116514" y="3896949"/>
                  <a:ext cx="621726" cy="621801"/>
                </a:xfrm>
                <a:prstGeom prst="ellipse">
                  <a:avLst/>
                </a:prstGeom>
                <a:solidFill>
                  <a:srgbClr val="BA3CCC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 smtClean="0">
                      <a:solidFill>
                        <a:prstClr val="white"/>
                      </a:solidFill>
                      <a:latin typeface="Calibri"/>
                    </a:rPr>
                    <a:t>d</a:t>
                  </a:r>
                  <a:r>
                    <a:rPr lang="en-US" sz="2000" baseline="30000" dirty="0" smtClean="0">
                      <a:solidFill>
                        <a:prstClr val="white"/>
                      </a:solidFill>
                      <a:latin typeface="Calibri"/>
                    </a:rPr>
                    <a:t>0</a:t>
                  </a:r>
                  <a:endParaRPr lang="en-US" sz="20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2884853" y="2672420"/>
                  <a:ext cx="621726" cy="621801"/>
                </a:xfrm>
                <a:prstGeom prst="ellipse">
                  <a:avLst/>
                </a:prstGeom>
                <a:solidFill>
                  <a:srgbClr val="BA3CCC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smtClean="0">
                      <a:solidFill>
                        <a:prstClr val="white"/>
                      </a:solidFill>
                      <a:latin typeface="Calibri"/>
                    </a:rPr>
                    <a:t>e</a:t>
                  </a:r>
                  <a:r>
                    <a:rPr lang="en-US" sz="2400" baseline="30000" dirty="0" smtClean="0">
                      <a:solidFill>
                        <a:prstClr val="white"/>
                      </a:solidFill>
                      <a:latin typeface="Calibri"/>
                    </a:rPr>
                    <a:t>0</a:t>
                  </a:r>
                  <a:endParaRPr lang="en-US" sz="24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1151957" y="2010930"/>
                  <a:ext cx="621726" cy="621801"/>
                </a:xfrm>
                <a:prstGeom prst="ellipse">
                  <a:avLst/>
                </a:prstGeom>
                <a:solidFill>
                  <a:srgbClr val="BA3CCC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 smtClean="0">
                      <a:solidFill>
                        <a:prstClr val="white"/>
                      </a:solidFill>
                      <a:latin typeface="Calibri"/>
                    </a:rPr>
                    <a:t>b</a:t>
                  </a:r>
                  <a:r>
                    <a:rPr lang="en-US" sz="2000" baseline="30000" dirty="0" smtClean="0">
                      <a:solidFill>
                        <a:prstClr val="white"/>
                      </a:solidFill>
                      <a:latin typeface="Calibri"/>
                    </a:rPr>
                    <a:t>0</a:t>
                  </a:r>
                  <a:endParaRPr lang="en-US" sz="20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cxnSp>
              <p:nvCxnSpPr>
                <p:cNvPr id="10" name="Straight Connector 9"/>
                <p:cNvCxnSpPr>
                  <a:stCxn id="4" idx="6"/>
                  <a:endCxn id="37" idx="1"/>
                </p:cNvCxnSpPr>
                <p:nvPr/>
              </p:nvCxnSpPr>
              <p:spPr>
                <a:xfrm>
                  <a:off x="2738240" y="1700030"/>
                  <a:ext cx="2294921" cy="325502"/>
                </a:xfrm>
                <a:prstGeom prst="line">
                  <a:avLst/>
                </a:prstGeom>
                <a:ln w="571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>
                  <a:stCxn id="4" idx="5"/>
                  <a:endCxn id="7" idx="1"/>
                </p:cNvCxnSpPr>
                <p:nvPr/>
              </p:nvCxnSpPr>
              <p:spPr>
                <a:xfrm>
                  <a:off x="2647190" y="1919869"/>
                  <a:ext cx="328713" cy="843612"/>
                </a:xfrm>
                <a:prstGeom prst="line">
                  <a:avLst/>
                </a:prstGeom>
                <a:ln w="571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>
                  <a:stCxn id="5" idx="0"/>
                  <a:endCxn id="8" idx="4"/>
                </p:cNvCxnSpPr>
                <p:nvPr/>
              </p:nvCxnSpPr>
              <p:spPr>
                <a:xfrm flipV="1">
                  <a:off x="1462820" y="2632731"/>
                  <a:ext cx="0" cy="457200"/>
                </a:xfrm>
                <a:prstGeom prst="line">
                  <a:avLst/>
                </a:prstGeom>
                <a:ln w="571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>
                  <a:stCxn id="7" idx="2"/>
                </p:cNvCxnSpPr>
                <p:nvPr/>
              </p:nvCxnSpPr>
              <p:spPr>
                <a:xfrm flipH="1" flipV="1">
                  <a:off x="1773683" y="2449062"/>
                  <a:ext cx="1111170" cy="534259"/>
                </a:xfrm>
                <a:prstGeom prst="line">
                  <a:avLst/>
                </a:prstGeom>
                <a:ln w="571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Group 31"/>
              <p:cNvGrpSpPr/>
              <p:nvPr/>
            </p:nvGrpSpPr>
            <p:grpSpPr>
              <a:xfrm>
                <a:off x="1773683" y="1312670"/>
                <a:ext cx="5523050" cy="3129621"/>
                <a:chOff x="-2016471" y="1389129"/>
                <a:chExt cx="5523050" cy="3129621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2116514" y="1389129"/>
                  <a:ext cx="621726" cy="621801"/>
                </a:xfrm>
                <a:prstGeom prst="ellipse">
                  <a:avLst/>
                </a:prstGeom>
                <a:solidFill>
                  <a:srgbClr val="BA3CCC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smtClean="0">
                      <a:solidFill>
                        <a:prstClr val="white"/>
                      </a:solidFill>
                      <a:latin typeface="Calibri"/>
                    </a:rPr>
                    <a:t>a</a:t>
                  </a:r>
                  <a:r>
                    <a:rPr lang="en-US" sz="2400" baseline="30000" dirty="0" smtClean="0">
                      <a:solidFill>
                        <a:prstClr val="white"/>
                      </a:solidFill>
                      <a:latin typeface="Calibri"/>
                    </a:rPr>
                    <a:t>1</a:t>
                  </a:r>
                  <a:endParaRPr lang="en-US" sz="24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2116514" y="3896949"/>
                  <a:ext cx="621726" cy="621801"/>
                </a:xfrm>
                <a:prstGeom prst="ellipse">
                  <a:avLst/>
                </a:prstGeom>
                <a:solidFill>
                  <a:srgbClr val="BA3CCC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 smtClean="0">
                      <a:solidFill>
                        <a:prstClr val="white"/>
                      </a:solidFill>
                      <a:latin typeface="Calibri"/>
                    </a:rPr>
                    <a:t>d</a:t>
                  </a:r>
                  <a:r>
                    <a:rPr lang="en-US" sz="2000" baseline="30000" dirty="0">
                      <a:solidFill>
                        <a:prstClr val="white"/>
                      </a:solidFill>
                      <a:latin typeface="Calibri"/>
                    </a:rPr>
                    <a:t>1</a:t>
                  </a:r>
                  <a:endParaRPr lang="en-US" sz="20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2884853" y="2672420"/>
                  <a:ext cx="621726" cy="621801"/>
                </a:xfrm>
                <a:prstGeom prst="ellipse">
                  <a:avLst/>
                </a:prstGeom>
                <a:solidFill>
                  <a:srgbClr val="BA3CCC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smtClean="0">
                      <a:solidFill>
                        <a:prstClr val="white"/>
                      </a:solidFill>
                      <a:latin typeface="Calibri"/>
                    </a:rPr>
                    <a:t>e</a:t>
                  </a:r>
                  <a:r>
                    <a:rPr lang="en-US" sz="2400" baseline="30000" dirty="0">
                      <a:solidFill>
                        <a:prstClr val="white"/>
                      </a:solidFill>
                      <a:latin typeface="Calibri"/>
                    </a:rPr>
                    <a:t>1</a:t>
                  </a:r>
                  <a:endParaRPr lang="en-US" sz="24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1151957" y="2010930"/>
                  <a:ext cx="621726" cy="621801"/>
                </a:xfrm>
                <a:prstGeom prst="ellipse">
                  <a:avLst/>
                </a:prstGeom>
                <a:solidFill>
                  <a:srgbClr val="BA3CCC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 smtClean="0">
                      <a:solidFill>
                        <a:prstClr val="white"/>
                      </a:solidFill>
                      <a:latin typeface="Calibri"/>
                    </a:rPr>
                    <a:t>b</a:t>
                  </a:r>
                  <a:r>
                    <a:rPr lang="en-US" sz="2000" baseline="30000" dirty="0">
                      <a:solidFill>
                        <a:prstClr val="white"/>
                      </a:solidFill>
                      <a:latin typeface="Calibri"/>
                    </a:rPr>
                    <a:t>1</a:t>
                  </a:r>
                  <a:endParaRPr lang="en-US" sz="20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cxnSp>
              <p:nvCxnSpPr>
                <p:cNvPr id="38" name="Straight Connector 37"/>
                <p:cNvCxnSpPr>
                  <a:stCxn id="33" idx="2"/>
                  <a:endCxn id="8" idx="6"/>
                </p:cNvCxnSpPr>
                <p:nvPr/>
              </p:nvCxnSpPr>
              <p:spPr>
                <a:xfrm flipH="1">
                  <a:off x="-2016471" y="1700030"/>
                  <a:ext cx="4132985" cy="698260"/>
                </a:xfrm>
                <a:prstGeom prst="line">
                  <a:avLst/>
                </a:prstGeom>
                <a:ln w="571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>
                  <a:stCxn id="33" idx="5"/>
                  <a:endCxn id="36" idx="1"/>
                </p:cNvCxnSpPr>
                <p:nvPr/>
              </p:nvCxnSpPr>
              <p:spPr>
                <a:xfrm>
                  <a:off x="2647190" y="1919869"/>
                  <a:ext cx="328713" cy="843612"/>
                </a:xfrm>
                <a:prstGeom prst="line">
                  <a:avLst/>
                </a:prstGeom>
                <a:ln w="571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>
                  <a:stCxn id="34" idx="0"/>
                  <a:endCxn id="37" idx="4"/>
                </p:cNvCxnSpPr>
                <p:nvPr/>
              </p:nvCxnSpPr>
              <p:spPr>
                <a:xfrm flipV="1">
                  <a:off x="1462820" y="2632731"/>
                  <a:ext cx="0" cy="457200"/>
                </a:xfrm>
                <a:prstGeom prst="line">
                  <a:avLst/>
                </a:prstGeom>
                <a:ln w="571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>
                  <a:stCxn id="36" idx="2"/>
                </p:cNvCxnSpPr>
                <p:nvPr/>
              </p:nvCxnSpPr>
              <p:spPr>
                <a:xfrm flipH="1" flipV="1">
                  <a:off x="1773683" y="2449062"/>
                  <a:ext cx="1111170" cy="534259"/>
                </a:xfrm>
                <a:prstGeom prst="line">
                  <a:avLst/>
                </a:prstGeom>
                <a:ln w="571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Oval 33"/>
                <p:cNvSpPr/>
                <p:nvPr/>
              </p:nvSpPr>
              <p:spPr>
                <a:xfrm>
                  <a:off x="1151957" y="3089931"/>
                  <a:ext cx="621726" cy="621801"/>
                </a:xfrm>
                <a:prstGeom prst="ellipse">
                  <a:avLst/>
                </a:prstGeom>
                <a:solidFill>
                  <a:srgbClr val="BA3CCC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 smtClean="0">
                      <a:solidFill>
                        <a:prstClr val="white"/>
                      </a:solidFill>
                      <a:latin typeface="Calibri"/>
                    </a:rPr>
                    <a:t>c</a:t>
                  </a:r>
                  <a:r>
                    <a:rPr lang="en-US" sz="2400" baseline="30000" dirty="0">
                      <a:solidFill>
                        <a:prstClr val="white"/>
                      </a:solidFill>
                      <a:latin typeface="Calibri"/>
                    </a:rPr>
                    <a:t>1</a:t>
                  </a:r>
                  <a:endParaRPr lang="en-US" sz="24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  <p:cxnSp>
          <p:nvCxnSpPr>
            <p:cNvPr id="29" name="Straight Connector 28"/>
            <p:cNvCxnSpPr/>
            <p:nvPr/>
          </p:nvCxnSpPr>
          <p:spPr>
            <a:xfrm flipH="1" flipV="1">
              <a:off x="1773683" y="3400832"/>
              <a:ext cx="4132985" cy="730559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2738240" y="3544212"/>
              <a:ext cx="2294921" cy="663638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6437344" y="3126701"/>
              <a:ext cx="328713" cy="78485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2647190" y="3203160"/>
              <a:ext cx="328713" cy="78485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0328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880" y="198445"/>
            <a:ext cx="40954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2-lifts of graphs</a:t>
            </a:r>
            <a:endParaRPr lang="en-US" sz="4000" dirty="0">
              <a:solidFill>
                <a:prstClr val="black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3653" y="1371677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   0    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1     0     0     1</a:t>
            </a: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     1     0     1     0     1</a:t>
            </a: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     0     1     0     1     0</a:t>
            </a: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     0     0     1     0     1</a:t>
            </a: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     1     1     0     1     0</a:t>
            </a:r>
          </a:p>
        </p:txBody>
      </p:sp>
    </p:spTree>
    <p:extLst>
      <p:ext uri="{BB962C8B-B14F-4D97-AF65-F5344CB8AC3E}">
        <p14:creationId xmlns:p14="http://schemas.microsoft.com/office/powerpoint/2010/main" val="2761924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880" y="198445"/>
            <a:ext cx="40954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2-lifts of graphs</a:t>
            </a:r>
            <a:endParaRPr lang="en-US" sz="4000" dirty="0">
              <a:solidFill>
                <a:prstClr val="black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9103" y="1362832"/>
            <a:ext cx="6431682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   0    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1     0     0     1 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   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0     0     0     0     0</a:t>
            </a: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     1     0     1     0     1 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   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0     0     0     0     0</a:t>
            </a: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     0     1     0     1     0 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   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0     0     0     0     0</a:t>
            </a: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     0     0     1     0     1 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   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0     0     0     0     0</a:t>
            </a: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     1     1     0     1     0  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  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0     0     0     0    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0</a:t>
            </a:r>
          </a:p>
          <a:p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     0     0     0     0     0  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  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0     1     0     0     1</a:t>
            </a: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     0     0     0     0     0  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  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1     0     1     0     1</a:t>
            </a: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     0     0     0     0     0  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  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0     1     0     1     0</a:t>
            </a: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     0     0     0     0     0 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   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0     0     1     0     1</a:t>
            </a: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     0     0     0     0     0  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  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1     1     0     1     0</a:t>
            </a:r>
          </a:p>
        </p:txBody>
      </p:sp>
    </p:spTree>
    <p:extLst>
      <p:ext uri="{BB962C8B-B14F-4D97-AF65-F5344CB8AC3E}">
        <p14:creationId xmlns:p14="http://schemas.microsoft.com/office/powerpoint/2010/main" val="1485890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880" y="198445"/>
            <a:ext cx="40954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2-lifts of graphs</a:t>
            </a:r>
            <a:endParaRPr lang="en-US" sz="4000" dirty="0">
              <a:solidFill>
                <a:prstClr val="black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2025" y="1362829"/>
            <a:ext cx="5836121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   0    </a:t>
            </a:r>
            <a:r>
              <a:rPr lang="en-US" sz="2400" dirty="0" smtClean="0">
                <a:solidFill>
                  <a:srgbClr val="BA3CCC"/>
                </a:solidFill>
                <a:latin typeface="Calibri"/>
              </a:rPr>
              <a:t> </a:t>
            </a:r>
            <a:r>
              <a:rPr lang="en-US" sz="2400" dirty="0">
                <a:solidFill>
                  <a:srgbClr val="BA3CCC"/>
                </a:solidFill>
                <a:latin typeface="Calibri"/>
              </a:rPr>
              <a:t>0    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0     0     1  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  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0    </a:t>
            </a:r>
            <a:r>
              <a:rPr lang="en-US" sz="2400" dirty="0">
                <a:solidFill>
                  <a:srgbClr val="BA3CCC"/>
                </a:solidFill>
                <a:latin typeface="Calibri"/>
              </a:rPr>
              <a:t> 1    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0     0     0</a:t>
            </a: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     </a:t>
            </a:r>
            <a:r>
              <a:rPr lang="en-US" sz="2400" dirty="0">
                <a:solidFill>
                  <a:srgbClr val="BA3CCC"/>
                </a:solidFill>
                <a:latin typeface="Calibri"/>
              </a:rPr>
              <a:t>0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    0     1     0     1 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    </a:t>
            </a:r>
            <a:r>
              <a:rPr lang="en-US" sz="2400" dirty="0">
                <a:solidFill>
                  <a:srgbClr val="BA3CCC"/>
                </a:solidFill>
                <a:latin typeface="Calibri"/>
              </a:rPr>
              <a:t>1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    0     0     0     0</a:t>
            </a: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     0     1     0     </a:t>
            </a:r>
            <a:r>
              <a:rPr lang="en-US" sz="2400" dirty="0" smtClean="0">
                <a:solidFill>
                  <a:srgbClr val="BA3CCC"/>
                </a:solidFill>
                <a:latin typeface="Calibri"/>
              </a:rPr>
              <a:t>0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   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0 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   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0     0     0     </a:t>
            </a:r>
            <a:r>
              <a:rPr lang="en-US" sz="2400" dirty="0" smtClean="0">
                <a:solidFill>
                  <a:srgbClr val="BA3CCC"/>
                </a:solidFill>
                <a:latin typeface="Calibri"/>
              </a:rPr>
              <a:t>1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   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0</a:t>
            </a: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     0     0     </a:t>
            </a:r>
            <a:r>
              <a:rPr lang="en-US" sz="2400" dirty="0" smtClean="0">
                <a:solidFill>
                  <a:srgbClr val="BA3CCC"/>
                </a:solidFill>
                <a:latin typeface="Calibri"/>
              </a:rPr>
              <a:t>0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   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0    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1      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0     0     </a:t>
            </a:r>
            <a:r>
              <a:rPr lang="en-US" sz="2400" dirty="0" smtClean="0">
                <a:solidFill>
                  <a:srgbClr val="BA3CCC"/>
                </a:solidFill>
                <a:latin typeface="Calibri"/>
              </a:rPr>
              <a:t>1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   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0    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0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     1     1     0    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1    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0 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   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0     0     0    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0     0</a:t>
            </a:r>
          </a:p>
          <a:p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     0     </a:t>
            </a:r>
            <a:r>
              <a:rPr lang="en-US" sz="2400" dirty="0">
                <a:solidFill>
                  <a:srgbClr val="BA3CCC"/>
                </a:solidFill>
                <a:latin typeface="Calibri"/>
              </a:rPr>
              <a:t>1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    0     0     0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    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0     </a:t>
            </a:r>
            <a:r>
              <a:rPr lang="en-US" sz="2400" dirty="0">
                <a:solidFill>
                  <a:srgbClr val="BA3CCC"/>
                </a:solidFill>
                <a:latin typeface="Calibri"/>
              </a:rPr>
              <a:t>0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    0     0     1</a:t>
            </a: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     </a:t>
            </a:r>
            <a:r>
              <a:rPr lang="en-US" sz="2400" dirty="0">
                <a:solidFill>
                  <a:srgbClr val="BA3CCC"/>
                </a:solidFill>
                <a:latin typeface="Calibri"/>
              </a:rPr>
              <a:t>1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    0     0     0     0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     </a:t>
            </a:r>
            <a:r>
              <a:rPr lang="en-US" sz="2400" dirty="0">
                <a:solidFill>
                  <a:srgbClr val="BA3CCC"/>
                </a:solidFill>
                <a:latin typeface="Calibri"/>
              </a:rPr>
              <a:t>0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    0     1     0     1</a:t>
            </a: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     0     0     0     </a:t>
            </a:r>
            <a:r>
              <a:rPr lang="en-US" sz="2400" dirty="0">
                <a:solidFill>
                  <a:srgbClr val="BA3CCC"/>
                </a:solidFill>
                <a:latin typeface="Calibri"/>
              </a:rPr>
              <a:t>1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   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0 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   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0     1     0     </a:t>
            </a:r>
            <a:r>
              <a:rPr lang="en-US" sz="2400" dirty="0" smtClean="0">
                <a:solidFill>
                  <a:srgbClr val="BA3CCC"/>
                </a:solidFill>
                <a:latin typeface="Calibri"/>
              </a:rPr>
              <a:t>0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   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0</a:t>
            </a: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     0     0     </a:t>
            </a:r>
            <a:r>
              <a:rPr lang="en-US" sz="2400" dirty="0" smtClean="0">
                <a:solidFill>
                  <a:srgbClr val="BA3CCC"/>
                </a:solidFill>
                <a:latin typeface="Calibri"/>
              </a:rPr>
              <a:t>1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   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0     0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     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0     0     </a:t>
            </a:r>
            <a:r>
              <a:rPr lang="en-US" sz="2400" dirty="0" smtClean="0">
                <a:solidFill>
                  <a:srgbClr val="BA3CCC"/>
                </a:solidFill>
                <a:latin typeface="Calibri"/>
              </a:rPr>
              <a:t>0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   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0    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1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     0     0     0    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0    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0  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  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1     1     0     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1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   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71346420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880" y="198445"/>
            <a:ext cx="83284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Eigenvalues of 2-lifts (</a:t>
            </a:r>
            <a:r>
              <a:rPr lang="en-US" sz="4000" dirty="0" err="1" smtClean="0">
                <a:solidFill>
                  <a:prstClr val="black"/>
                </a:solidFill>
                <a:latin typeface="Arial Rounded MT Bold"/>
                <a:cs typeface="Arial Rounded MT Bold"/>
              </a:rPr>
              <a:t>Bilu-Linial</a:t>
            </a:r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)</a:t>
            </a:r>
            <a:endParaRPr lang="en-US" sz="4000" dirty="0">
              <a:solidFill>
                <a:prstClr val="black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0575" y="1230387"/>
            <a:ext cx="692790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Given a 2-lift of </a:t>
            </a:r>
            <a:r>
              <a:rPr lang="en-US" sz="3200" i="1" dirty="0" smtClean="0">
                <a:solidFill>
                  <a:prstClr val="black"/>
                </a:solidFill>
                <a:latin typeface="Times"/>
                <a:cs typeface="Times"/>
              </a:rPr>
              <a:t>G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,</a:t>
            </a:r>
          </a:p>
          <a:p>
            <a:r>
              <a:rPr lang="en-US" sz="3200" dirty="0">
                <a:solidFill>
                  <a:prstClr val="black"/>
                </a:solidFill>
                <a:latin typeface="Avenir Book"/>
                <a:cs typeface="Avenir Book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create a signed adjacency matrix </a:t>
            </a:r>
            <a:r>
              <a:rPr lang="en-US" sz="3200" i="1" dirty="0" smtClean="0">
                <a:solidFill>
                  <a:prstClr val="black"/>
                </a:solidFill>
                <a:latin typeface="Times"/>
                <a:cs typeface="Times"/>
              </a:rPr>
              <a:t>A</a:t>
            </a:r>
            <a:r>
              <a:rPr lang="en-US" sz="3200" i="1" baseline="-25000" dirty="0" smtClean="0">
                <a:solidFill>
                  <a:prstClr val="black"/>
                </a:solidFill>
                <a:latin typeface="Times"/>
                <a:cs typeface="Times"/>
              </a:rPr>
              <a:t>s</a:t>
            </a:r>
          </a:p>
          <a:p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 with a -1 for crossing edges</a:t>
            </a:r>
          </a:p>
          <a:p>
            <a:r>
              <a:rPr lang="en-US" sz="3200" dirty="0">
                <a:solidFill>
                  <a:prstClr val="black"/>
                </a:solidFill>
                <a:latin typeface="Avenir Book"/>
                <a:cs typeface="Avenir Book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and a 1 for parallel edges</a:t>
            </a:r>
            <a:endParaRPr lang="en-US" dirty="0">
              <a:solidFill>
                <a:prstClr val="black"/>
              </a:solidFill>
              <a:latin typeface="Avenir Book"/>
              <a:cs typeface="Avenir Book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963442" y="3963063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   0   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-1     0     0     1</a:t>
            </a: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    -1     0     1     0     1</a:t>
            </a: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     0     1     0   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-1    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0</a:t>
            </a: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     0     0   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-1    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0   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1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     1     1     0   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1    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0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354543" y="3607107"/>
            <a:ext cx="5429216" cy="2831231"/>
            <a:chOff x="1151957" y="1312670"/>
            <a:chExt cx="6144776" cy="3206080"/>
          </a:xfrm>
        </p:grpSpPr>
        <p:grpSp>
          <p:nvGrpSpPr>
            <p:cNvPr id="31" name="Group 30"/>
            <p:cNvGrpSpPr/>
            <p:nvPr/>
          </p:nvGrpSpPr>
          <p:grpSpPr>
            <a:xfrm>
              <a:off x="1151957" y="1312670"/>
              <a:ext cx="6144776" cy="3206080"/>
              <a:chOff x="1151957" y="1312670"/>
              <a:chExt cx="6144776" cy="3206080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1151957" y="1389129"/>
                <a:ext cx="3881204" cy="3129621"/>
                <a:chOff x="1151957" y="1389129"/>
                <a:chExt cx="3881204" cy="3129621"/>
              </a:xfrm>
            </p:grpSpPr>
            <p:sp>
              <p:nvSpPr>
                <p:cNvPr id="47" name="Oval 46"/>
                <p:cNvSpPr/>
                <p:nvPr/>
              </p:nvSpPr>
              <p:spPr>
                <a:xfrm>
                  <a:off x="2116514" y="1389129"/>
                  <a:ext cx="621726" cy="621801"/>
                </a:xfrm>
                <a:prstGeom prst="ellipse">
                  <a:avLst/>
                </a:prstGeom>
                <a:solidFill>
                  <a:srgbClr val="BA3CCC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prstClr val="white"/>
                      </a:solidFill>
                      <a:latin typeface="Calibri"/>
                    </a:rPr>
                    <a:t>a</a:t>
                  </a:r>
                  <a:r>
                    <a:rPr lang="en-US" baseline="30000" dirty="0">
                      <a:solidFill>
                        <a:prstClr val="white"/>
                      </a:solidFill>
                      <a:latin typeface="Calibri"/>
                    </a:rPr>
                    <a:t>0</a:t>
                  </a:r>
                  <a:endParaRPr lang="en-US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1151957" y="3089931"/>
                  <a:ext cx="621726" cy="621801"/>
                </a:xfrm>
                <a:prstGeom prst="ellipse">
                  <a:avLst/>
                </a:prstGeom>
                <a:solidFill>
                  <a:srgbClr val="BA3CCC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prstClr val="white"/>
                      </a:solidFill>
                      <a:latin typeface="Calibri"/>
                    </a:rPr>
                    <a:t>c</a:t>
                  </a:r>
                  <a:r>
                    <a:rPr lang="en-US" baseline="30000" dirty="0" smtClean="0">
                      <a:solidFill>
                        <a:prstClr val="white"/>
                      </a:solidFill>
                      <a:latin typeface="Calibri"/>
                    </a:rPr>
                    <a:t>0</a:t>
                  </a:r>
                  <a:endParaRPr lang="en-US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2116514" y="3896949"/>
                  <a:ext cx="621726" cy="621801"/>
                </a:xfrm>
                <a:prstGeom prst="ellipse">
                  <a:avLst/>
                </a:prstGeom>
                <a:solidFill>
                  <a:srgbClr val="BA3CCC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solidFill>
                        <a:prstClr val="white"/>
                      </a:solidFill>
                      <a:latin typeface="Calibri"/>
                    </a:rPr>
                    <a:t>d</a:t>
                  </a:r>
                  <a:r>
                    <a:rPr lang="en-US" sz="1600" baseline="30000" dirty="0" smtClean="0">
                      <a:solidFill>
                        <a:prstClr val="white"/>
                      </a:solidFill>
                      <a:latin typeface="Calibri"/>
                    </a:rPr>
                    <a:t>0</a:t>
                  </a:r>
                  <a:endParaRPr lang="en-US" sz="16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2884853" y="2672420"/>
                  <a:ext cx="621726" cy="621801"/>
                </a:xfrm>
                <a:prstGeom prst="ellipse">
                  <a:avLst/>
                </a:prstGeom>
                <a:solidFill>
                  <a:srgbClr val="BA3CCC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prstClr val="white"/>
                      </a:solidFill>
                      <a:latin typeface="Calibri"/>
                    </a:rPr>
                    <a:t>e</a:t>
                  </a:r>
                  <a:r>
                    <a:rPr lang="en-US" baseline="30000" dirty="0" smtClean="0">
                      <a:solidFill>
                        <a:prstClr val="white"/>
                      </a:solidFill>
                      <a:latin typeface="Calibri"/>
                    </a:rPr>
                    <a:t>0</a:t>
                  </a:r>
                  <a:endParaRPr lang="en-US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1151957" y="2010930"/>
                  <a:ext cx="621726" cy="621801"/>
                </a:xfrm>
                <a:prstGeom prst="ellipse">
                  <a:avLst/>
                </a:prstGeom>
                <a:solidFill>
                  <a:srgbClr val="BA3CCC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solidFill>
                        <a:prstClr val="white"/>
                      </a:solidFill>
                      <a:latin typeface="Calibri"/>
                    </a:rPr>
                    <a:t>b</a:t>
                  </a:r>
                  <a:r>
                    <a:rPr lang="en-US" sz="1600" baseline="30000" dirty="0" smtClean="0">
                      <a:solidFill>
                        <a:prstClr val="white"/>
                      </a:solidFill>
                      <a:latin typeface="Calibri"/>
                    </a:rPr>
                    <a:t>0</a:t>
                  </a:r>
                  <a:endParaRPr lang="en-US" sz="16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cxnSp>
              <p:nvCxnSpPr>
                <p:cNvPr id="52" name="Straight Connector 51"/>
                <p:cNvCxnSpPr>
                  <a:stCxn id="47" idx="6"/>
                  <a:endCxn id="41" idx="1"/>
                </p:cNvCxnSpPr>
                <p:nvPr/>
              </p:nvCxnSpPr>
              <p:spPr>
                <a:xfrm>
                  <a:off x="2738240" y="1700030"/>
                  <a:ext cx="2294921" cy="325502"/>
                </a:xfrm>
                <a:prstGeom prst="line">
                  <a:avLst/>
                </a:prstGeom>
                <a:ln w="571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>
                  <a:stCxn id="47" idx="5"/>
                  <a:endCxn id="50" idx="1"/>
                </p:cNvCxnSpPr>
                <p:nvPr/>
              </p:nvCxnSpPr>
              <p:spPr>
                <a:xfrm>
                  <a:off x="2647190" y="1919869"/>
                  <a:ext cx="328713" cy="843612"/>
                </a:xfrm>
                <a:prstGeom prst="line">
                  <a:avLst/>
                </a:prstGeom>
                <a:ln w="571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>
                  <a:stCxn id="48" idx="0"/>
                  <a:endCxn id="51" idx="4"/>
                </p:cNvCxnSpPr>
                <p:nvPr/>
              </p:nvCxnSpPr>
              <p:spPr>
                <a:xfrm flipV="1">
                  <a:off x="1462820" y="2632731"/>
                  <a:ext cx="0" cy="457200"/>
                </a:xfrm>
                <a:prstGeom prst="line">
                  <a:avLst/>
                </a:prstGeom>
                <a:ln w="571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>
                  <a:stCxn id="50" idx="2"/>
                </p:cNvCxnSpPr>
                <p:nvPr/>
              </p:nvCxnSpPr>
              <p:spPr>
                <a:xfrm flipH="1" flipV="1">
                  <a:off x="1773683" y="2449062"/>
                  <a:ext cx="1111170" cy="534259"/>
                </a:xfrm>
                <a:prstGeom prst="line">
                  <a:avLst/>
                </a:prstGeom>
                <a:ln w="571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oup 36"/>
              <p:cNvGrpSpPr/>
              <p:nvPr/>
            </p:nvGrpSpPr>
            <p:grpSpPr>
              <a:xfrm>
                <a:off x="1773683" y="1312670"/>
                <a:ext cx="5523050" cy="3129621"/>
                <a:chOff x="-2016471" y="1389129"/>
                <a:chExt cx="5523050" cy="3129621"/>
              </a:xfrm>
            </p:grpSpPr>
            <p:sp>
              <p:nvSpPr>
                <p:cNvPr id="38" name="Oval 37"/>
                <p:cNvSpPr/>
                <p:nvPr/>
              </p:nvSpPr>
              <p:spPr>
                <a:xfrm>
                  <a:off x="2116514" y="1389129"/>
                  <a:ext cx="621726" cy="621801"/>
                </a:xfrm>
                <a:prstGeom prst="ellipse">
                  <a:avLst/>
                </a:prstGeom>
                <a:solidFill>
                  <a:srgbClr val="BA3CCC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prstClr val="white"/>
                      </a:solidFill>
                      <a:latin typeface="Calibri"/>
                    </a:rPr>
                    <a:t>a</a:t>
                  </a:r>
                  <a:r>
                    <a:rPr lang="en-US" baseline="30000" dirty="0" smtClean="0">
                      <a:solidFill>
                        <a:prstClr val="white"/>
                      </a:solidFill>
                      <a:latin typeface="Calibri"/>
                    </a:rPr>
                    <a:t>1</a:t>
                  </a:r>
                  <a:endParaRPr lang="en-US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2116514" y="3896949"/>
                  <a:ext cx="621726" cy="621801"/>
                </a:xfrm>
                <a:prstGeom prst="ellipse">
                  <a:avLst/>
                </a:prstGeom>
                <a:solidFill>
                  <a:srgbClr val="BA3CCC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solidFill>
                        <a:prstClr val="white"/>
                      </a:solidFill>
                      <a:latin typeface="Calibri"/>
                    </a:rPr>
                    <a:t>d</a:t>
                  </a:r>
                  <a:r>
                    <a:rPr lang="en-US" sz="1600" baseline="30000" dirty="0">
                      <a:solidFill>
                        <a:prstClr val="white"/>
                      </a:solidFill>
                      <a:latin typeface="Calibri"/>
                    </a:rPr>
                    <a:t>1</a:t>
                  </a:r>
                  <a:endParaRPr lang="en-US" sz="16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2884853" y="2672420"/>
                  <a:ext cx="621726" cy="621801"/>
                </a:xfrm>
                <a:prstGeom prst="ellipse">
                  <a:avLst/>
                </a:prstGeom>
                <a:solidFill>
                  <a:srgbClr val="BA3CCC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prstClr val="white"/>
                      </a:solidFill>
                      <a:latin typeface="Calibri"/>
                    </a:rPr>
                    <a:t>e</a:t>
                  </a:r>
                  <a:r>
                    <a:rPr lang="en-US" baseline="30000" dirty="0">
                      <a:solidFill>
                        <a:prstClr val="white"/>
                      </a:solidFill>
                      <a:latin typeface="Calibri"/>
                    </a:rPr>
                    <a:t>1</a:t>
                  </a:r>
                  <a:endParaRPr lang="en-US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1151957" y="2010930"/>
                  <a:ext cx="621726" cy="621801"/>
                </a:xfrm>
                <a:prstGeom prst="ellipse">
                  <a:avLst/>
                </a:prstGeom>
                <a:solidFill>
                  <a:srgbClr val="BA3CCC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solidFill>
                        <a:prstClr val="white"/>
                      </a:solidFill>
                      <a:latin typeface="Calibri"/>
                    </a:rPr>
                    <a:t>b</a:t>
                  </a:r>
                  <a:r>
                    <a:rPr lang="en-US" sz="1600" baseline="30000" dirty="0">
                      <a:solidFill>
                        <a:prstClr val="white"/>
                      </a:solidFill>
                      <a:latin typeface="Calibri"/>
                    </a:rPr>
                    <a:t>1</a:t>
                  </a:r>
                  <a:endParaRPr lang="en-US" sz="16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cxnSp>
              <p:nvCxnSpPr>
                <p:cNvPr id="42" name="Straight Connector 41"/>
                <p:cNvCxnSpPr>
                  <a:stCxn id="38" idx="2"/>
                  <a:endCxn id="51" idx="6"/>
                </p:cNvCxnSpPr>
                <p:nvPr/>
              </p:nvCxnSpPr>
              <p:spPr>
                <a:xfrm flipH="1">
                  <a:off x="-2016471" y="1700030"/>
                  <a:ext cx="4132985" cy="698260"/>
                </a:xfrm>
                <a:prstGeom prst="line">
                  <a:avLst/>
                </a:prstGeom>
                <a:ln w="571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>
                  <a:stCxn id="38" idx="5"/>
                  <a:endCxn id="40" idx="1"/>
                </p:cNvCxnSpPr>
                <p:nvPr/>
              </p:nvCxnSpPr>
              <p:spPr>
                <a:xfrm>
                  <a:off x="2647190" y="1919869"/>
                  <a:ext cx="328713" cy="843612"/>
                </a:xfrm>
                <a:prstGeom prst="line">
                  <a:avLst/>
                </a:prstGeom>
                <a:ln w="571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>
                  <a:stCxn id="46" idx="0"/>
                  <a:endCxn id="41" idx="4"/>
                </p:cNvCxnSpPr>
                <p:nvPr/>
              </p:nvCxnSpPr>
              <p:spPr>
                <a:xfrm flipV="1">
                  <a:off x="1462820" y="2632731"/>
                  <a:ext cx="0" cy="457200"/>
                </a:xfrm>
                <a:prstGeom prst="line">
                  <a:avLst/>
                </a:prstGeom>
                <a:ln w="571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>
                  <a:stCxn id="40" idx="2"/>
                </p:cNvCxnSpPr>
                <p:nvPr/>
              </p:nvCxnSpPr>
              <p:spPr>
                <a:xfrm flipH="1" flipV="1">
                  <a:off x="1773683" y="2449062"/>
                  <a:ext cx="1111170" cy="534259"/>
                </a:xfrm>
                <a:prstGeom prst="line">
                  <a:avLst/>
                </a:prstGeom>
                <a:ln w="571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Oval 45"/>
                <p:cNvSpPr/>
                <p:nvPr/>
              </p:nvSpPr>
              <p:spPr>
                <a:xfrm>
                  <a:off x="1151957" y="3089931"/>
                  <a:ext cx="621726" cy="621801"/>
                </a:xfrm>
                <a:prstGeom prst="ellipse">
                  <a:avLst/>
                </a:prstGeom>
                <a:solidFill>
                  <a:srgbClr val="BA3CCC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prstClr val="white"/>
                      </a:solidFill>
                      <a:latin typeface="Calibri"/>
                    </a:rPr>
                    <a:t>c</a:t>
                  </a:r>
                  <a:r>
                    <a:rPr lang="en-US" baseline="30000" dirty="0">
                      <a:solidFill>
                        <a:prstClr val="white"/>
                      </a:solidFill>
                      <a:latin typeface="Calibri"/>
                    </a:rPr>
                    <a:t>1</a:t>
                  </a:r>
                  <a:endParaRPr lang="en-US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  <p:cxnSp>
          <p:nvCxnSpPr>
            <p:cNvPr id="32" name="Straight Connector 31"/>
            <p:cNvCxnSpPr/>
            <p:nvPr/>
          </p:nvCxnSpPr>
          <p:spPr>
            <a:xfrm flipH="1" flipV="1">
              <a:off x="1773683" y="3400832"/>
              <a:ext cx="4132985" cy="730559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2738240" y="3544212"/>
              <a:ext cx="2294921" cy="663638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6437344" y="3126701"/>
              <a:ext cx="328713" cy="78485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2647190" y="3203160"/>
              <a:ext cx="328713" cy="78485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81259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880" y="198445"/>
            <a:ext cx="83284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Eigenvalues of 2-lifts (</a:t>
            </a:r>
            <a:r>
              <a:rPr lang="en-US" sz="4000" dirty="0" err="1" smtClean="0">
                <a:solidFill>
                  <a:prstClr val="black"/>
                </a:solidFill>
                <a:latin typeface="Arial Rounded MT Bold"/>
                <a:cs typeface="Arial Rounded MT Bold"/>
              </a:rPr>
              <a:t>Bilu-Linial</a:t>
            </a:r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)</a:t>
            </a:r>
            <a:endParaRPr lang="en-US" sz="4000" dirty="0">
              <a:solidFill>
                <a:prstClr val="black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5854" y="1132149"/>
            <a:ext cx="691006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Theorem:</a:t>
            </a:r>
          </a:p>
          <a:p>
            <a:r>
              <a:rPr lang="en-US" sz="3200" dirty="0">
                <a:solidFill>
                  <a:prstClr val="black"/>
                </a:solidFill>
                <a:latin typeface="Avenir Book"/>
                <a:cs typeface="Avenir Book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The eigenvalues of the 2-lift are the</a:t>
            </a:r>
          </a:p>
          <a:p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 	union of the eigenvalues of </a:t>
            </a:r>
            <a:r>
              <a:rPr lang="en-US" sz="3200" i="1" dirty="0" smtClean="0">
                <a:solidFill>
                  <a:prstClr val="black"/>
                </a:solidFill>
                <a:latin typeface="Times"/>
                <a:cs typeface="Times"/>
              </a:rPr>
              <a:t>A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(old)</a:t>
            </a:r>
          </a:p>
          <a:p>
            <a:r>
              <a:rPr lang="en-US" sz="3200" dirty="0">
                <a:solidFill>
                  <a:prstClr val="black"/>
                </a:solidFill>
                <a:latin typeface="Avenir Book"/>
                <a:cs typeface="Avenir Book"/>
              </a:rPr>
              <a:t>	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and the eigenvalues of </a:t>
            </a:r>
            <a:r>
              <a:rPr lang="en-US" sz="3200" i="1" dirty="0" smtClean="0">
                <a:solidFill>
                  <a:prstClr val="black"/>
                </a:solidFill>
                <a:latin typeface="Times"/>
                <a:cs typeface="Times"/>
              </a:rPr>
              <a:t>A</a:t>
            </a:r>
            <a:r>
              <a:rPr lang="en-US" sz="3200" i="1" baseline="-25000" dirty="0" smtClean="0">
                <a:solidFill>
                  <a:prstClr val="black"/>
                </a:solidFill>
                <a:latin typeface="Times"/>
                <a:cs typeface="Times"/>
              </a:rPr>
              <a:t>s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(new)</a:t>
            </a:r>
          </a:p>
          <a:p>
            <a:endParaRPr lang="en-US" sz="3200" dirty="0">
              <a:solidFill>
                <a:prstClr val="black"/>
              </a:solidFill>
              <a:latin typeface="Avenir Book"/>
              <a:cs typeface="Avenir Book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63442" y="3963063"/>
            <a:ext cx="28621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   0   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-1     0     0     1</a:t>
            </a: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    -1     0     1     0     1</a:t>
            </a: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     0     1     0   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-1    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0</a:t>
            </a: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     0     0   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-1    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0   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1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     1     1     0   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1    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0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54543" y="3607107"/>
            <a:ext cx="5429216" cy="2831231"/>
            <a:chOff x="1151957" y="1312670"/>
            <a:chExt cx="6144776" cy="3206080"/>
          </a:xfrm>
        </p:grpSpPr>
        <p:grpSp>
          <p:nvGrpSpPr>
            <p:cNvPr id="9" name="Group 8"/>
            <p:cNvGrpSpPr/>
            <p:nvPr/>
          </p:nvGrpSpPr>
          <p:grpSpPr>
            <a:xfrm>
              <a:off x="1151957" y="1312670"/>
              <a:ext cx="6144776" cy="3206080"/>
              <a:chOff x="1151957" y="1312670"/>
              <a:chExt cx="6144776" cy="3206080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1151957" y="1389129"/>
                <a:ext cx="3881204" cy="3129621"/>
                <a:chOff x="1151957" y="1389129"/>
                <a:chExt cx="3881204" cy="3129621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2116514" y="1389129"/>
                  <a:ext cx="621726" cy="621801"/>
                </a:xfrm>
                <a:prstGeom prst="ellipse">
                  <a:avLst/>
                </a:prstGeom>
                <a:solidFill>
                  <a:srgbClr val="BA3CCC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prstClr val="white"/>
                      </a:solidFill>
                      <a:latin typeface="Calibri"/>
                    </a:rPr>
                    <a:t>a</a:t>
                  </a:r>
                  <a:r>
                    <a:rPr lang="en-US" baseline="30000" dirty="0">
                      <a:solidFill>
                        <a:prstClr val="white"/>
                      </a:solidFill>
                      <a:latin typeface="Calibri"/>
                    </a:rPr>
                    <a:t>0</a:t>
                  </a:r>
                  <a:endParaRPr lang="en-US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1151957" y="3089931"/>
                  <a:ext cx="621726" cy="621801"/>
                </a:xfrm>
                <a:prstGeom prst="ellipse">
                  <a:avLst/>
                </a:prstGeom>
                <a:solidFill>
                  <a:srgbClr val="BA3CCC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prstClr val="white"/>
                      </a:solidFill>
                      <a:latin typeface="Calibri"/>
                    </a:rPr>
                    <a:t>c</a:t>
                  </a:r>
                  <a:r>
                    <a:rPr lang="en-US" baseline="30000" dirty="0" smtClean="0">
                      <a:solidFill>
                        <a:prstClr val="white"/>
                      </a:solidFill>
                      <a:latin typeface="Calibri"/>
                    </a:rPr>
                    <a:t>0</a:t>
                  </a:r>
                  <a:endParaRPr lang="en-US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2116514" y="3896949"/>
                  <a:ext cx="621726" cy="621801"/>
                </a:xfrm>
                <a:prstGeom prst="ellipse">
                  <a:avLst/>
                </a:prstGeom>
                <a:solidFill>
                  <a:srgbClr val="BA3CCC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solidFill>
                        <a:prstClr val="white"/>
                      </a:solidFill>
                      <a:latin typeface="Calibri"/>
                    </a:rPr>
                    <a:t>d</a:t>
                  </a:r>
                  <a:r>
                    <a:rPr lang="en-US" sz="1600" baseline="30000" dirty="0" smtClean="0">
                      <a:solidFill>
                        <a:prstClr val="white"/>
                      </a:solidFill>
                      <a:latin typeface="Calibri"/>
                    </a:rPr>
                    <a:t>0</a:t>
                  </a:r>
                  <a:endParaRPr lang="en-US" sz="16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884853" y="2672420"/>
                  <a:ext cx="621726" cy="621801"/>
                </a:xfrm>
                <a:prstGeom prst="ellipse">
                  <a:avLst/>
                </a:prstGeom>
                <a:solidFill>
                  <a:srgbClr val="BA3CCC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prstClr val="white"/>
                      </a:solidFill>
                      <a:latin typeface="Calibri"/>
                    </a:rPr>
                    <a:t>e</a:t>
                  </a:r>
                  <a:r>
                    <a:rPr lang="en-US" baseline="30000" dirty="0" smtClean="0">
                      <a:solidFill>
                        <a:prstClr val="white"/>
                      </a:solidFill>
                      <a:latin typeface="Calibri"/>
                    </a:rPr>
                    <a:t>0</a:t>
                  </a:r>
                  <a:endParaRPr lang="en-US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1151957" y="2010930"/>
                  <a:ext cx="621726" cy="621801"/>
                </a:xfrm>
                <a:prstGeom prst="ellipse">
                  <a:avLst/>
                </a:prstGeom>
                <a:solidFill>
                  <a:srgbClr val="BA3CCC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solidFill>
                        <a:prstClr val="white"/>
                      </a:solidFill>
                      <a:latin typeface="Calibri"/>
                    </a:rPr>
                    <a:t>b</a:t>
                  </a:r>
                  <a:r>
                    <a:rPr lang="en-US" sz="1600" baseline="30000" dirty="0" smtClean="0">
                      <a:solidFill>
                        <a:prstClr val="white"/>
                      </a:solidFill>
                      <a:latin typeface="Calibri"/>
                    </a:rPr>
                    <a:t>0</a:t>
                  </a:r>
                  <a:endParaRPr lang="en-US" sz="16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cxnSp>
              <p:nvCxnSpPr>
                <p:cNvPr id="31" name="Straight Connector 30"/>
                <p:cNvCxnSpPr>
                  <a:stCxn id="25" idx="6"/>
                  <a:endCxn id="19" idx="1"/>
                </p:cNvCxnSpPr>
                <p:nvPr/>
              </p:nvCxnSpPr>
              <p:spPr>
                <a:xfrm>
                  <a:off x="2738240" y="1700030"/>
                  <a:ext cx="2294921" cy="325502"/>
                </a:xfrm>
                <a:prstGeom prst="line">
                  <a:avLst/>
                </a:prstGeom>
                <a:ln w="571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>
                  <a:stCxn id="25" idx="5"/>
                  <a:endCxn id="28" idx="1"/>
                </p:cNvCxnSpPr>
                <p:nvPr/>
              </p:nvCxnSpPr>
              <p:spPr>
                <a:xfrm>
                  <a:off x="2647190" y="1919869"/>
                  <a:ext cx="328713" cy="843612"/>
                </a:xfrm>
                <a:prstGeom prst="line">
                  <a:avLst/>
                </a:prstGeom>
                <a:ln w="571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>
                  <a:stCxn id="26" idx="0"/>
                  <a:endCxn id="30" idx="4"/>
                </p:cNvCxnSpPr>
                <p:nvPr/>
              </p:nvCxnSpPr>
              <p:spPr>
                <a:xfrm flipV="1">
                  <a:off x="1462820" y="2632731"/>
                  <a:ext cx="0" cy="457200"/>
                </a:xfrm>
                <a:prstGeom prst="line">
                  <a:avLst/>
                </a:prstGeom>
                <a:ln w="571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>
                  <a:stCxn id="28" idx="2"/>
                </p:cNvCxnSpPr>
                <p:nvPr/>
              </p:nvCxnSpPr>
              <p:spPr>
                <a:xfrm flipH="1" flipV="1">
                  <a:off x="1773683" y="2449062"/>
                  <a:ext cx="1111170" cy="534259"/>
                </a:xfrm>
                <a:prstGeom prst="line">
                  <a:avLst/>
                </a:prstGeom>
                <a:ln w="571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/>
              <p:cNvGrpSpPr/>
              <p:nvPr/>
            </p:nvGrpSpPr>
            <p:grpSpPr>
              <a:xfrm>
                <a:off x="1773683" y="1312670"/>
                <a:ext cx="5523050" cy="3129621"/>
                <a:chOff x="-2016471" y="1389129"/>
                <a:chExt cx="5523050" cy="3129621"/>
              </a:xfrm>
            </p:grpSpPr>
            <p:sp>
              <p:nvSpPr>
                <p:cNvPr id="16" name="Oval 15"/>
                <p:cNvSpPr/>
                <p:nvPr/>
              </p:nvSpPr>
              <p:spPr>
                <a:xfrm>
                  <a:off x="2116514" y="1389129"/>
                  <a:ext cx="621726" cy="621801"/>
                </a:xfrm>
                <a:prstGeom prst="ellipse">
                  <a:avLst/>
                </a:prstGeom>
                <a:solidFill>
                  <a:srgbClr val="BA3CCC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prstClr val="white"/>
                      </a:solidFill>
                      <a:latin typeface="Calibri"/>
                    </a:rPr>
                    <a:t>a</a:t>
                  </a:r>
                  <a:r>
                    <a:rPr lang="en-US" baseline="30000" dirty="0" smtClean="0">
                      <a:solidFill>
                        <a:prstClr val="white"/>
                      </a:solidFill>
                      <a:latin typeface="Calibri"/>
                    </a:rPr>
                    <a:t>1</a:t>
                  </a:r>
                  <a:endParaRPr lang="en-US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2116514" y="3896949"/>
                  <a:ext cx="621726" cy="621801"/>
                </a:xfrm>
                <a:prstGeom prst="ellipse">
                  <a:avLst/>
                </a:prstGeom>
                <a:solidFill>
                  <a:srgbClr val="BA3CCC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solidFill>
                        <a:prstClr val="white"/>
                      </a:solidFill>
                      <a:latin typeface="Calibri"/>
                    </a:rPr>
                    <a:t>d</a:t>
                  </a:r>
                  <a:r>
                    <a:rPr lang="en-US" sz="1600" baseline="30000" dirty="0">
                      <a:solidFill>
                        <a:prstClr val="white"/>
                      </a:solidFill>
                      <a:latin typeface="Calibri"/>
                    </a:rPr>
                    <a:t>1</a:t>
                  </a:r>
                  <a:endParaRPr lang="en-US" sz="16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2884853" y="2672420"/>
                  <a:ext cx="621726" cy="621801"/>
                </a:xfrm>
                <a:prstGeom prst="ellipse">
                  <a:avLst/>
                </a:prstGeom>
                <a:solidFill>
                  <a:srgbClr val="BA3CCC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prstClr val="white"/>
                      </a:solidFill>
                      <a:latin typeface="Calibri"/>
                    </a:rPr>
                    <a:t>e</a:t>
                  </a:r>
                  <a:r>
                    <a:rPr lang="en-US" baseline="30000" dirty="0">
                      <a:solidFill>
                        <a:prstClr val="white"/>
                      </a:solidFill>
                      <a:latin typeface="Calibri"/>
                    </a:rPr>
                    <a:t>1</a:t>
                  </a:r>
                  <a:endParaRPr lang="en-US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1151957" y="2010930"/>
                  <a:ext cx="621726" cy="621801"/>
                </a:xfrm>
                <a:prstGeom prst="ellipse">
                  <a:avLst/>
                </a:prstGeom>
                <a:solidFill>
                  <a:srgbClr val="BA3CCC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solidFill>
                        <a:prstClr val="white"/>
                      </a:solidFill>
                      <a:latin typeface="Calibri"/>
                    </a:rPr>
                    <a:t>b</a:t>
                  </a:r>
                  <a:r>
                    <a:rPr lang="en-US" sz="1600" baseline="30000" dirty="0">
                      <a:solidFill>
                        <a:prstClr val="white"/>
                      </a:solidFill>
                      <a:latin typeface="Calibri"/>
                    </a:rPr>
                    <a:t>1</a:t>
                  </a:r>
                  <a:endParaRPr lang="en-US" sz="16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cxnSp>
              <p:nvCxnSpPr>
                <p:cNvPr id="20" name="Straight Connector 19"/>
                <p:cNvCxnSpPr>
                  <a:stCxn id="16" idx="2"/>
                  <a:endCxn id="30" idx="6"/>
                </p:cNvCxnSpPr>
                <p:nvPr/>
              </p:nvCxnSpPr>
              <p:spPr>
                <a:xfrm flipH="1">
                  <a:off x="-2016471" y="1700030"/>
                  <a:ext cx="4132985" cy="698260"/>
                </a:xfrm>
                <a:prstGeom prst="line">
                  <a:avLst/>
                </a:prstGeom>
                <a:ln w="571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>
                  <a:stCxn id="16" idx="5"/>
                  <a:endCxn id="18" idx="1"/>
                </p:cNvCxnSpPr>
                <p:nvPr/>
              </p:nvCxnSpPr>
              <p:spPr>
                <a:xfrm>
                  <a:off x="2647190" y="1919869"/>
                  <a:ext cx="328713" cy="843612"/>
                </a:xfrm>
                <a:prstGeom prst="line">
                  <a:avLst/>
                </a:prstGeom>
                <a:ln w="571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>
                  <a:stCxn id="24" idx="0"/>
                  <a:endCxn id="19" idx="4"/>
                </p:cNvCxnSpPr>
                <p:nvPr/>
              </p:nvCxnSpPr>
              <p:spPr>
                <a:xfrm flipV="1">
                  <a:off x="1462820" y="2632731"/>
                  <a:ext cx="0" cy="457200"/>
                </a:xfrm>
                <a:prstGeom prst="line">
                  <a:avLst/>
                </a:prstGeom>
                <a:ln w="571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>
                  <a:stCxn id="18" idx="2"/>
                </p:cNvCxnSpPr>
                <p:nvPr/>
              </p:nvCxnSpPr>
              <p:spPr>
                <a:xfrm flipH="1" flipV="1">
                  <a:off x="1773683" y="2449062"/>
                  <a:ext cx="1111170" cy="534259"/>
                </a:xfrm>
                <a:prstGeom prst="line">
                  <a:avLst/>
                </a:prstGeom>
                <a:ln w="5715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Oval 23"/>
                <p:cNvSpPr/>
                <p:nvPr/>
              </p:nvSpPr>
              <p:spPr>
                <a:xfrm>
                  <a:off x="1151957" y="3089931"/>
                  <a:ext cx="621726" cy="621801"/>
                </a:xfrm>
                <a:prstGeom prst="ellipse">
                  <a:avLst/>
                </a:prstGeom>
                <a:solidFill>
                  <a:srgbClr val="BA3CCC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prstClr val="white"/>
                      </a:solidFill>
                      <a:latin typeface="Calibri"/>
                    </a:rPr>
                    <a:t>c</a:t>
                  </a:r>
                  <a:r>
                    <a:rPr lang="en-US" baseline="30000" dirty="0">
                      <a:solidFill>
                        <a:prstClr val="white"/>
                      </a:solidFill>
                      <a:latin typeface="Calibri"/>
                    </a:rPr>
                    <a:t>1</a:t>
                  </a:r>
                  <a:endParaRPr lang="en-US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  <p:cxnSp>
          <p:nvCxnSpPr>
            <p:cNvPr id="10" name="Straight Connector 9"/>
            <p:cNvCxnSpPr/>
            <p:nvPr/>
          </p:nvCxnSpPr>
          <p:spPr>
            <a:xfrm flipH="1" flipV="1">
              <a:off x="1773683" y="3400832"/>
              <a:ext cx="4132985" cy="730559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738240" y="3544212"/>
              <a:ext cx="2294921" cy="663638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6437344" y="3126701"/>
              <a:ext cx="328713" cy="78485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2647190" y="3203160"/>
              <a:ext cx="328713" cy="78485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86639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880" y="198445"/>
            <a:ext cx="83284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Eigenvalues of 2-lifts (</a:t>
            </a:r>
            <a:r>
              <a:rPr lang="en-US" sz="4000" dirty="0" err="1" smtClean="0">
                <a:solidFill>
                  <a:prstClr val="black"/>
                </a:solidFill>
                <a:latin typeface="Arial Rounded MT Bold"/>
                <a:cs typeface="Arial Rounded MT Bold"/>
              </a:rPr>
              <a:t>Bilu-Linial</a:t>
            </a:r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)</a:t>
            </a:r>
            <a:endParaRPr lang="en-US" sz="4000" dirty="0">
              <a:solidFill>
                <a:prstClr val="black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7960" y="3181040"/>
            <a:ext cx="651618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>
              <a:solidFill>
                <a:prstClr val="black"/>
              </a:solidFill>
              <a:latin typeface="Avenir Book"/>
              <a:cs typeface="Avenir Book"/>
            </a:endParaRPr>
          </a:p>
          <a:p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Conjecture:</a:t>
            </a:r>
          </a:p>
          <a:p>
            <a:r>
              <a:rPr lang="en-US" sz="3200" dirty="0">
                <a:solidFill>
                  <a:prstClr val="black"/>
                </a:solidFill>
                <a:latin typeface="Avenir Book"/>
                <a:cs typeface="Avenir Book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Every </a:t>
            </a:r>
            <a:r>
              <a:rPr lang="en-US" sz="3200" i="1" dirty="0" smtClean="0">
                <a:solidFill>
                  <a:prstClr val="black"/>
                </a:solidFill>
                <a:latin typeface="Times"/>
                <a:cs typeface="Times"/>
              </a:rPr>
              <a:t>d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-regular graph has a 2-lift</a:t>
            </a:r>
          </a:p>
          <a:p>
            <a:r>
              <a:rPr lang="en-US" sz="3200" dirty="0">
                <a:solidFill>
                  <a:prstClr val="black"/>
                </a:solidFill>
                <a:latin typeface="Avenir Book"/>
                <a:cs typeface="Avenir Book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  in which all the new eigenvalues</a:t>
            </a:r>
          </a:p>
          <a:p>
            <a:r>
              <a:rPr lang="en-US" sz="3200" dirty="0">
                <a:solidFill>
                  <a:prstClr val="black"/>
                </a:solidFill>
                <a:latin typeface="Avenir Book"/>
                <a:cs typeface="Avenir Book"/>
              </a:rPr>
              <a:t>	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have absolute value at most </a:t>
            </a:r>
            <a:endParaRPr lang="en-US" dirty="0">
              <a:solidFill>
                <a:prstClr val="black"/>
              </a:solidFill>
              <a:latin typeface="Avenir Book"/>
              <a:cs typeface="Avenir Book"/>
            </a:endParaRPr>
          </a:p>
        </p:txBody>
      </p:sp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515" y="5259651"/>
            <a:ext cx="1270000" cy="35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5854" y="1132149"/>
            <a:ext cx="691006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Theorem:</a:t>
            </a:r>
          </a:p>
          <a:p>
            <a:r>
              <a:rPr lang="en-US" sz="3200" dirty="0">
                <a:solidFill>
                  <a:prstClr val="black"/>
                </a:solidFill>
                <a:latin typeface="Avenir Book"/>
                <a:cs typeface="Avenir Book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The eigenvalues of the 2-lift are the</a:t>
            </a:r>
          </a:p>
          <a:p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 	union of the eigenvalues of </a:t>
            </a:r>
            <a:r>
              <a:rPr lang="en-US" sz="3200" i="1" dirty="0" smtClean="0">
                <a:solidFill>
                  <a:prstClr val="black"/>
                </a:solidFill>
                <a:latin typeface="Times"/>
                <a:cs typeface="Times"/>
              </a:rPr>
              <a:t>A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(old)</a:t>
            </a:r>
          </a:p>
          <a:p>
            <a:r>
              <a:rPr lang="en-US" sz="3200" dirty="0">
                <a:solidFill>
                  <a:prstClr val="black"/>
                </a:solidFill>
                <a:latin typeface="Avenir Book"/>
                <a:cs typeface="Avenir Book"/>
              </a:rPr>
              <a:t>	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and the eigenvalues of </a:t>
            </a:r>
            <a:r>
              <a:rPr lang="en-US" sz="3200" i="1" dirty="0" smtClean="0">
                <a:solidFill>
                  <a:prstClr val="black"/>
                </a:solidFill>
                <a:latin typeface="Times"/>
                <a:cs typeface="Times"/>
              </a:rPr>
              <a:t>A</a:t>
            </a:r>
            <a:r>
              <a:rPr lang="en-US" sz="3200" i="1" baseline="-25000" dirty="0" smtClean="0">
                <a:solidFill>
                  <a:prstClr val="black"/>
                </a:solidFill>
                <a:latin typeface="Times"/>
                <a:cs typeface="Times"/>
              </a:rPr>
              <a:t>s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(new)</a:t>
            </a:r>
          </a:p>
          <a:p>
            <a:endParaRPr lang="en-US" sz="3200" dirty="0">
              <a:solidFill>
                <a:prstClr val="black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764909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880" y="198445"/>
            <a:ext cx="83284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Eigenvalues of 2-lifts (</a:t>
            </a:r>
            <a:r>
              <a:rPr lang="en-US" sz="4000" dirty="0" err="1" smtClean="0">
                <a:solidFill>
                  <a:prstClr val="black"/>
                </a:solidFill>
                <a:latin typeface="Arial Rounded MT Bold"/>
                <a:cs typeface="Arial Rounded MT Bold"/>
              </a:rPr>
              <a:t>Bilu-Linial</a:t>
            </a:r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)</a:t>
            </a:r>
            <a:endParaRPr lang="en-US" sz="4000" dirty="0">
              <a:solidFill>
                <a:prstClr val="black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5873" y="1230387"/>
            <a:ext cx="651618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Conjecture:</a:t>
            </a:r>
          </a:p>
          <a:p>
            <a:r>
              <a:rPr lang="en-US" sz="3200" dirty="0">
                <a:solidFill>
                  <a:prstClr val="black"/>
                </a:solidFill>
                <a:latin typeface="Avenir Book"/>
                <a:cs typeface="Avenir Book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Every </a:t>
            </a:r>
            <a:r>
              <a:rPr lang="en-US" sz="3200" i="1" dirty="0" smtClean="0">
                <a:solidFill>
                  <a:prstClr val="black"/>
                </a:solidFill>
                <a:latin typeface="Times"/>
                <a:cs typeface="Times"/>
              </a:rPr>
              <a:t>d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-regular graph has a 2-lift</a:t>
            </a:r>
          </a:p>
          <a:p>
            <a:r>
              <a:rPr lang="en-US" sz="3200" dirty="0">
                <a:solidFill>
                  <a:prstClr val="black"/>
                </a:solidFill>
                <a:latin typeface="Avenir Book"/>
                <a:cs typeface="Avenir Book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  in which all the new eigenvalues</a:t>
            </a:r>
          </a:p>
          <a:p>
            <a:r>
              <a:rPr lang="en-US" sz="3200" dirty="0">
                <a:solidFill>
                  <a:prstClr val="black"/>
                </a:solidFill>
                <a:latin typeface="Avenir Book"/>
                <a:cs typeface="Avenir Book"/>
              </a:rPr>
              <a:t>	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have absolute value at most </a:t>
            </a:r>
            <a:endParaRPr lang="en-US" dirty="0">
              <a:solidFill>
                <a:prstClr val="black"/>
              </a:solidFill>
              <a:latin typeface="Avenir Book"/>
              <a:cs typeface="Avenir Book"/>
            </a:endParaRPr>
          </a:p>
        </p:txBody>
      </p:sp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515" y="2812137"/>
            <a:ext cx="1270000" cy="35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5801" y="3770492"/>
            <a:ext cx="81441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BA3CCC"/>
                </a:solidFill>
                <a:latin typeface="Avenir Book"/>
                <a:cs typeface="Avenir Book"/>
              </a:rPr>
              <a:t>Would give infinite families of </a:t>
            </a:r>
            <a:r>
              <a:rPr lang="en-US" sz="2800" dirty="0" err="1" smtClean="0">
                <a:solidFill>
                  <a:srgbClr val="BA3CCC"/>
                </a:solidFill>
                <a:latin typeface="Avenir Book"/>
                <a:cs typeface="Avenir Book"/>
              </a:rPr>
              <a:t>Ramanujan</a:t>
            </a:r>
            <a:r>
              <a:rPr lang="en-US" sz="2800" dirty="0" smtClean="0">
                <a:solidFill>
                  <a:srgbClr val="BA3CCC"/>
                </a:solidFill>
                <a:latin typeface="Avenir Book"/>
                <a:cs typeface="Avenir Book"/>
              </a:rPr>
              <a:t> Graphs:</a:t>
            </a:r>
          </a:p>
          <a:p>
            <a:endParaRPr lang="en-US" sz="2800" dirty="0">
              <a:solidFill>
                <a:srgbClr val="BA3CCC"/>
              </a:solidFill>
              <a:latin typeface="Avenir Book"/>
              <a:cs typeface="Avenir Book"/>
            </a:endParaRPr>
          </a:p>
          <a:p>
            <a:r>
              <a:rPr lang="en-US" sz="2800" dirty="0">
                <a:solidFill>
                  <a:srgbClr val="BA3CCC"/>
                </a:solidFill>
                <a:latin typeface="Avenir Book"/>
                <a:cs typeface="Avenir Book"/>
              </a:rPr>
              <a:t> </a:t>
            </a:r>
            <a:r>
              <a:rPr lang="en-US" sz="2800" dirty="0" smtClean="0">
                <a:solidFill>
                  <a:srgbClr val="BA3CCC"/>
                </a:solidFill>
                <a:latin typeface="Avenir Book"/>
                <a:cs typeface="Avenir Book"/>
              </a:rPr>
              <a:t>     start with the complete graph, </a:t>
            </a:r>
          </a:p>
          <a:p>
            <a:r>
              <a:rPr lang="en-US" sz="2800" dirty="0">
                <a:solidFill>
                  <a:srgbClr val="BA3CCC"/>
                </a:solidFill>
                <a:latin typeface="Avenir Book"/>
                <a:cs typeface="Avenir Book"/>
              </a:rPr>
              <a:t> </a:t>
            </a:r>
            <a:r>
              <a:rPr lang="en-US" sz="2800" dirty="0" smtClean="0">
                <a:solidFill>
                  <a:srgbClr val="BA3CCC"/>
                </a:solidFill>
                <a:latin typeface="Avenir Book"/>
                <a:cs typeface="Avenir Book"/>
              </a:rPr>
              <a:t>     and keep lifting.</a:t>
            </a:r>
            <a:endParaRPr lang="en-US" sz="1600" dirty="0">
              <a:solidFill>
                <a:srgbClr val="BA3CCC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469637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880" y="198445"/>
            <a:ext cx="83284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Eigenvalues of 2-lifts (</a:t>
            </a:r>
            <a:r>
              <a:rPr lang="en-US" sz="4000" dirty="0" err="1" smtClean="0">
                <a:solidFill>
                  <a:prstClr val="black"/>
                </a:solidFill>
                <a:latin typeface="Arial Rounded MT Bold"/>
                <a:cs typeface="Arial Rounded MT Bold"/>
              </a:rPr>
              <a:t>Bilu-Linial</a:t>
            </a:r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)</a:t>
            </a:r>
            <a:endParaRPr lang="en-US" sz="4000" dirty="0">
              <a:solidFill>
                <a:prstClr val="black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5873" y="1230387"/>
            <a:ext cx="651618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Conjecture:</a:t>
            </a:r>
          </a:p>
          <a:p>
            <a:r>
              <a:rPr lang="en-US" sz="3200" dirty="0">
                <a:solidFill>
                  <a:prstClr val="black"/>
                </a:solidFill>
                <a:latin typeface="Avenir Book"/>
                <a:cs typeface="Avenir Book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Every </a:t>
            </a:r>
            <a:r>
              <a:rPr lang="en-US" sz="3200" i="1" dirty="0" smtClean="0">
                <a:solidFill>
                  <a:prstClr val="black"/>
                </a:solidFill>
                <a:latin typeface="Times"/>
                <a:cs typeface="Times"/>
              </a:rPr>
              <a:t>d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-regular graph has a 2-lift</a:t>
            </a:r>
          </a:p>
          <a:p>
            <a:r>
              <a:rPr lang="en-US" sz="3200" dirty="0">
                <a:solidFill>
                  <a:prstClr val="black"/>
                </a:solidFill>
                <a:latin typeface="Avenir Book"/>
                <a:cs typeface="Avenir Book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  in which all the new eigenvalues</a:t>
            </a:r>
          </a:p>
          <a:p>
            <a:r>
              <a:rPr lang="en-US" sz="3200" dirty="0">
                <a:solidFill>
                  <a:prstClr val="black"/>
                </a:solidFill>
                <a:latin typeface="Avenir Book"/>
                <a:cs typeface="Avenir Book"/>
              </a:rPr>
              <a:t>	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have absolute value at most </a:t>
            </a:r>
            <a:endParaRPr lang="en-US" dirty="0">
              <a:solidFill>
                <a:prstClr val="black"/>
              </a:solidFill>
              <a:latin typeface="Avenir Book"/>
              <a:cs typeface="Avenir Book"/>
            </a:endParaRPr>
          </a:p>
        </p:txBody>
      </p:sp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515" y="2812137"/>
            <a:ext cx="1270000" cy="35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5801" y="3770493"/>
            <a:ext cx="5762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BA3CCC"/>
                </a:solidFill>
                <a:latin typeface="Avenir Book"/>
                <a:cs typeface="Avenir Book"/>
              </a:rPr>
              <a:t>We prove this in the bipartite case.</a:t>
            </a:r>
            <a:endParaRPr lang="en-US" sz="1600" dirty="0">
              <a:solidFill>
                <a:srgbClr val="BA3CCC"/>
              </a:solidFill>
              <a:latin typeface="Avenir Book"/>
              <a:cs typeface="Avenir Book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56161" y="5165151"/>
            <a:ext cx="61850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a 2-lift of a bipartite graph is bipartite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4524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910" y="198445"/>
            <a:ext cx="50825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Spectral Expanders</a:t>
            </a:r>
            <a:endParaRPr lang="en-US" sz="4000" dirty="0">
              <a:solidFill>
                <a:prstClr val="black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9557" y="1025956"/>
            <a:ext cx="7678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Let </a:t>
            </a:r>
            <a:r>
              <a:rPr lang="en-US" sz="2800" i="1" dirty="0" smtClean="0">
                <a:solidFill>
                  <a:prstClr val="black"/>
                </a:solidFill>
                <a:latin typeface="Times"/>
                <a:cs typeface="Times"/>
              </a:rPr>
              <a:t>G</a:t>
            </a:r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 be a graph and </a:t>
            </a:r>
            <a:r>
              <a:rPr lang="en-US" sz="2800" i="1" dirty="0" smtClean="0">
                <a:solidFill>
                  <a:prstClr val="black"/>
                </a:solidFill>
                <a:latin typeface="Times"/>
                <a:cs typeface="Times"/>
              </a:rPr>
              <a:t>A</a:t>
            </a:r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 be its adjacency matrix</a:t>
            </a:r>
            <a:endParaRPr lang="en-US" sz="1600" dirty="0">
              <a:solidFill>
                <a:prstClr val="black"/>
              </a:solidFill>
              <a:latin typeface="Avenir Book"/>
              <a:cs typeface="Avenir Book"/>
            </a:endParaRPr>
          </a:p>
        </p:txBody>
      </p:sp>
      <p:sp>
        <p:nvSpPr>
          <p:cNvPr id="6" name="Oval 5"/>
          <p:cNvSpPr/>
          <p:nvPr/>
        </p:nvSpPr>
        <p:spPr>
          <a:xfrm>
            <a:off x="2116514" y="1763803"/>
            <a:ext cx="621726" cy="621801"/>
          </a:xfrm>
          <a:prstGeom prst="ellipse">
            <a:avLst/>
          </a:prstGeom>
          <a:solidFill>
            <a:srgbClr val="BA3CC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prstClr val="white"/>
                </a:solidFill>
                <a:latin typeface="Calibri"/>
              </a:rPr>
              <a:t>a</a:t>
            </a:r>
            <a:endParaRPr lang="en-US" sz="3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1151957" y="3464620"/>
            <a:ext cx="621726" cy="621801"/>
          </a:xfrm>
          <a:prstGeom prst="ellipse">
            <a:avLst/>
          </a:prstGeom>
          <a:solidFill>
            <a:srgbClr val="BA3CC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  <a:latin typeface="Calibri"/>
              </a:rPr>
              <a:t>c</a:t>
            </a:r>
          </a:p>
        </p:txBody>
      </p:sp>
      <p:sp>
        <p:nvSpPr>
          <p:cNvPr id="8" name="Oval 7"/>
          <p:cNvSpPr/>
          <p:nvPr/>
        </p:nvSpPr>
        <p:spPr>
          <a:xfrm>
            <a:off x="2116514" y="4271638"/>
            <a:ext cx="621726" cy="621801"/>
          </a:xfrm>
          <a:prstGeom prst="ellipse">
            <a:avLst/>
          </a:prstGeom>
          <a:solidFill>
            <a:srgbClr val="BA3CC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  <a:latin typeface="Calibri"/>
              </a:rPr>
              <a:t>d</a:t>
            </a:r>
          </a:p>
        </p:txBody>
      </p:sp>
      <p:sp>
        <p:nvSpPr>
          <p:cNvPr id="9" name="Oval 8"/>
          <p:cNvSpPr/>
          <p:nvPr/>
        </p:nvSpPr>
        <p:spPr>
          <a:xfrm>
            <a:off x="2884853" y="3047109"/>
            <a:ext cx="621726" cy="621801"/>
          </a:xfrm>
          <a:prstGeom prst="ellipse">
            <a:avLst/>
          </a:prstGeom>
          <a:solidFill>
            <a:srgbClr val="BA3CC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  <a:latin typeface="Calibri"/>
              </a:rPr>
              <a:t>e</a:t>
            </a:r>
          </a:p>
        </p:txBody>
      </p:sp>
      <p:sp>
        <p:nvSpPr>
          <p:cNvPr id="10" name="Oval 9"/>
          <p:cNvSpPr/>
          <p:nvPr/>
        </p:nvSpPr>
        <p:spPr>
          <a:xfrm>
            <a:off x="1151957" y="2385620"/>
            <a:ext cx="621726" cy="621801"/>
          </a:xfrm>
          <a:prstGeom prst="ellipse">
            <a:avLst/>
          </a:prstGeom>
          <a:solidFill>
            <a:srgbClr val="BA3CC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  <a:latin typeface="Calibri"/>
              </a:rPr>
              <a:t>b</a:t>
            </a:r>
          </a:p>
        </p:txBody>
      </p:sp>
      <p:cxnSp>
        <p:nvCxnSpPr>
          <p:cNvPr id="11" name="Straight Connector 10"/>
          <p:cNvCxnSpPr>
            <a:stCxn id="6" idx="2"/>
            <a:endCxn id="10" idx="7"/>
          </p:cNvCxnSpPr>
          <p:nvPr/>
        </p:nvCxnSpPr>
        <p:spPr>
          <a:xfrm flipH="1">
            <a:off x="1682650" y="2074720"/>
            <a:ext cx="433881" cy="401961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9" idx="3"/>
            <a:endCxn id="8" idx="7"/>
          </p:cNvCxnSpPr>
          <p:nvPr/>
        </p:nvCxnSpPr>
        <p:spPr>
          <a:xfrm flipH="1">
            <a:off x="2647196" y="3577829"/>
            <a:ext cx="328713" cy="784851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6" idx="5"/>
            <a:endCxn id="9" idx="1"/>
          </p:cNvCxnSpPr>
          <p:nvPr/>
        </p:nvCxnSpPr>
        <p:spPr>
          <a:xfrm>
            <a:off x="2647196" y="2294539"/>
            <a:ext cx="328713" cy="843612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0"/>
            <a:endCxn id="10" idx="4"/>
          </p:cNvCxnSpPr>
          <p:nvPr/>
        </p:nvCxnSpPr>
        <p:spPr>
          <a:xfrm flipV="1">
            <a:off x="1462820" y="3007400"/>
            <a:ext cx="0" cy="457200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8" idx="1"/>
            <a:endCxn id="7" idx="5"/>
          </p:cNvCxnSpPr>
          <p:nvPr/>
        </p:nvCxnSpPr>
        <p:spPr>
          <a:xfrm flipH="1" flipV="1">
            <a:off x="1682652" y="3995341"/>
            <a:ext cx="524931" cy="367339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2"/>
          </p:cNvCxnSpPr>
          <p:nvPr/>
        </p:nvCxnSpPr>
        <p:spPr>
          <a:xfrm flipH="1" flipV="1">
            <a:off x="1773683" y="2823733"/>
            <a:ext cx="1111170" cy="534259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446463" y="2055047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    0     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1     0     0     1</a:t>
            </a:r>
          </a:p>
          <a:p>
            <a:r>
              <a:rPr lang="en-US" sz="3200" dirty="0">
                <a:solidFill>
                  <a:prstClr val="black"/>
                </a:solidFill>
                <a:latin typeface="Calibri"/>
              </a:rPr>
              <a:t>     1     0     1     0     1</a:t>
            </a:r>
          </a:p>
          <a:p>
            <a:r>
              <a:rPr lang="en-US" sz="3200" dirty="0">
                <a:solidFill>
                  <a:prstClr val="black"/>
                </a:solidFill>
                <a:latin typeface="Calibri"/>
              </a:rPr>
              <a:t>     0     1     0     1     0</a:t>
            </a:r>
          </a:p>
          <a:p>
            <a:r>
              <a:rPr lang="en-US" sz="3200" dirty="0">
                <a:solidFill>
                  <a:prstClr val="black"/>
                </a:solidFill>
                <a:latin typeface="Calibri"/>
              </a:rPr>
              <a:t>     0     0     1     0     1</a:t>
            </a:r>
          </a:p>
          <a:p>
            <a:r>
              <a:rPr lang="en-US" sz="3200" dirty="0">
                <a:solidFill>
                  <a:prstClr val="black"/>
                </a:solidFill>
                <a:latin typeface="Calibri"/>
              </a:rPr>
              <a:t>     1     1     0     1     0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480" y="5231324"/>
            <a:ext cx="21002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Eigenvalues 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309" y="5392405"/>
            <a:ext cx="2780857" cy="30063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90630" y="5961929"/>
            <a:ext cx="63312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If </a:t>
            </a:r>
            <a:r>
              <a:rPr lang="en-US" sz="2800" i="1" dirty="0" smtClean="0">
                <a:solidFill>
                  <a:prstClr val="black"/>
                </a:solidFill>
                <a:latin typeface="Times"/>
                <a:cs typeface="Times"/>
              </a:rPr>
              <a:t>d</a:t>
            </a:r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-regular (every vertex has </a:t>
            </a:r>
            <a:r>
              <a:rPr lang="en-US" sz="2800" i="1" dirty="0" smtClean="0">
                <a:solidFill>
                  <a:prstClr val="black"/>
                </a:solidFill>
                <a:latin typeface="Times"/>
                <a:cs typeface="Times"/>
              </a:rPr>
              <a:t>d</a:t>
            </a:r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 edges), 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349" y="6090421"/>
            <a:ext cx="1155700" cy="3556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7571458" y="5231324"/>
            <a:ext cx="14957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“trivial”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621261" y="5284989"/>
            <a:ext cx="1282062" cy="469575"/>
          </a:xfrm>
          <a:prstGeom prst="roundRect">
            <a:avLst/>
          </a:prstGeom>
          <a:noFill/>
          <a:ln w="28575" cmpd="sng">
            <a:solidFill>
              <a:srgbClr val="BA3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7360263" y="5754544"/>
            <a:ext cx="402834" cy="335877"/>
          </a:xfrm>
          <a:prstGeom prst="straightConnector1">
            <a:avLst/>
          </a:prstGeom>
          <a:ln>
            <a:solidFill>
              <a:srgbClr val="BA3CCC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32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880" y="198445"/>
            <a:ext cx="83284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Eigenvalues of 2-lifts (</a:t>
            </a:r>
            <a:r>
              <a:rPr lang="en-US" sz="4000" dirty="0" err="1" smtClean="0">
                <a:solidFill>
                  <a:prstClr val="black"/>
                </a:solidFill>
                <a:latin typeface="Arial Rounded MT Bold"/>
                <a:cs typeface="Arial Rounded MT Bold"/>
              </a:rPr>
              <a:t>Bilu-Linial</a:t>
            </a:r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)</a:t>
            </a:r>
            <a:endParaRPr lang="en-US" sz="4000" dirty="0">
              <a:solidFill>
                <a:prstClr val="black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5873" y="1230387"/>
            <a:ext cx="651618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BA3CCC"/>
                </a:solidFill>
                <a:latin typeface="Avenir Book"/>
                <a:cs typeface="Avenir Book"/>
              </a:rPr>
              <a:t>Theorem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:</a:t>
            </a:r>
          </a:p>
          <a:p>
            <a:r>
              <a:rPr lang="en-US" sz="3200" dirty="0">
                <a:solidFill>
                  <a:prstClr val="black"/>
                </a:solidFill>
                <a:latin typeface="Avenir Book"/>
                <a:cs typeface="Avenir Book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Every </a:t>
            </a:r>
            <a:r>
              <a:rPr lang="en-US" sz="3200" i="1" dirty="0" smtClean="0">
                <a:solidFill>
                  <a:prstClr val="black"/>
                </a:solidFill>
                <a:latin typeface="Times"/>
                <a:cs typeface="Times"/>
              </a:rPr>
              <a:t>d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-regular graph has a 2-lift</a:t>
            </a:r>
          </a:p>
          <a:p>
            <a:r>
              <a:rPr lang="en-US" sz="3200" dirty="0">
                <a:solidFill>
                  <a:prstClr val="black"/>
                </a:solidFill>
                <a:latin typeface="Avenir Book"/>
                <a:cs typeface="Avenir Book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  in which all the new eigenvalues</a:t>
            </a:r>
          </a:p>
          <a:p>
            <a:r>
              <a:rPr lang="en-US" sz="3200" dirty="0">
                <a:solidFill>
                  <a:prstClr val="black"/>
                </a:solidFill>
                <a:latin typeface="Avenir Book"/>
                <a:cs typeface="Avenir Book"/>
              </a:rPr>
              <a:t>	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have absolute value at most </a:t>
            </a:r>
            <a:endParaRPr lang="en-US" dirty="0">
              <a:solidFill>
                <a:prstClr val="black"/>
              </a:solidFill>
              <a:latin typeface="Avenir Book"/>
              <a:cs typeface="Avenir Book"/>
            </a:endParaRPr>
          </a:p>
        </p:txBody>
      </p:sp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515" y="2812137"/>
            <a:ext cx="1270000" cy="3556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328174" y="3042855"/>
            <a:ext cx="1600613" cy="0"/>
          </a:xfrm>
          <a:prstGeom prst="line">
            <a:avLst/>
          </a:prstGeom>
          <a:ln w="38100" cmpd="sng">
            <a:solidFill>
              <a:srgbClr val="BA3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04533" y="3757279"/>
            <a:ext cx="608163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Trick: eigenvalues of bipartite graphs</a:t>
            </a:r>
          </a:p>
          <a:p>
            <a:r>
              <a:rPr lang="en-US" sz="2800" dirty="0">
                <a:solidFill>
                  <a:prstClr val="black"/>
                </a:solidFill>
                <a:latin typeface="Avenir Book"/>
                <a:cs typeface="Avenir Book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 are symmetric about 0, </a:t>
            </a:r>
          </a:p>
          <a:p>
            <a:r>
              <a:rPr lang="en-US" sz="2800" dirty="0">
                <a:solidFill>
                  <a:prstClr val="black"/>
                </a:solidFill>
                <a:latin typeface="Avenir Book"/>
                <a:cs typeface="Avenir Book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 so only need to bound largest</a:t>
            </a:r>
            <a:endParaRPr lang="en-US" sz="1600" dirty="0">
              <a:solidFill>
                <a:prstClr val="black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373143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880" y="198445"/>
            <a:ext cx="83284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Eigenvalues of 2-lifts (</a:t>
            </a:r>
            <a:r>
              <a:rPr lang="en-US" sz="4000" dirty="0" err="1" smtClean="0">
                <a:solidFill>
                  <a:prstClr val="black"/>
                </a:solidFill>
                <a:latin typeface="Arial Rounded MT Bold"/>
                <a:cs typeface="Arial Rounded MT Bold"/>
              </a:rPr>
              <a:t>Bilu-Linial</a:t>
            </a:r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)</a:t>
            </a:r>
            <a:endParaRPr lang="en-US" sz="4000" dirty="0">
              <a:solidFill>
                <a:prstClr val="black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5854" y="1230387"/>
            <a:ext cx="800166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BA3CCC"/>
                </a:solidFill>
                <a:latin typeface="Avenir Book"/>
                <a:cs typeface="Avenir Book"/>
              </a:rPr>
              <a:t>Theorem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:</a:t>
            </a:r>
          </a:p>
          <a:p>
            <a:r>
              <a:rPr lang="en-US" sz="3200" dirty="0">
                <a:solidFill>
                  <a:prstClr val="black"/>
                </a:solidFill>
                <a:latin typeface="Avenir Book"/>
                <a:cs typeface="Avenir Book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Every </a:t>
            </a:r>
            <a:r>
              <a:rPr lang="en-US" sz="3200" i="1" dirty="0" smtClean="0">
                <a:solidFill>
                  <a:prstClr val="black"/>
                </a:solidFill>
                <a:latin typeface="Times"/>
                <a:cs typeface="Times"/>
              </a:rPr>
              <a:t>d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-regular </a:t>
            </a:r>
            <a:r>
              <a:rPr lang="en-US" sz="3200" dirty="0" smtClean="0">
                <a:solidFill>
                  <a:srgbClr val="BA3CCC"/>
                </a:solidFill>
                <a:latin typeface="Avenir Book"/>
                <a:cs typeface="Avenir Book"/>
              </a:rPr>
              <a:t>bipartite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graph has a 2-lift</a:t>
            </a:r>
          </a:p>
          <a:p>
            <a:r>
              <a:rPr lang="en-US" sz="3200" dirty="0">
                <a:solidFill>
                  <a:prstClr val="black"/>
                </a:solidFill>
                <a:latin typeface="Avenir Book"/>
                <a:cs typeface="Avenir Book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  in which all the new eigenvalues</a:t>
            </a:r>
          </a:p>
          <a:p>
            <a:r>
              <a:rPr lang="en-US" sz="3200" dirty="0">
                <a:solidFill>
                  <a:prstClr val="black"/>
                </a:solidFill>
                <a:latin typeface="Avenir Book"/>
                <a:cs typeface="Avenir Book"/>
              </a:rPr>
              <a:t>	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have absolute value at most </a:t>
            </a:r>
            <a:endParaRPr lang="en-US" dirty="0">
              <a:solidFill>
                <a:prstClr val="black"/>
              </a:solidFill>
              <a:latin typeface="Avenir Book"/>
              <a:cs typeface="Avenir Book"/>
            </a:endParaRPr>
          </a:p>
        </p:txBody>
      </p:sp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515" y="2812137"/>
            <a:ext cx="12700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728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880" y="198445"/>
            <a:ext cx="63786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First idea: a random 2-lift</a:t>
            </a:r>
            <a:endParaRPr lang="en-US" sz="4000" dirty="0">
              <a:solidFill>
                <a:prstClr val="black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9915" y="1180112"/>
            <a:ext cx="2618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Specify a lift by  </a:t>
            </a:r>
            <a:endParaRPr lang="en-US" sz="1600" dirty="0">
              <a:solidFill>
                <a:prstClr val="black"/>
              </a:solidFill>
              <a:latin typeface="Avenir Book"/>
              <a:cs typeface="Avenir Boo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9915" y="2099862"/>
            <a:ext cx="4419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Pick </a:t>
            </a:r>
            <a:r>
              <a:rPr lang="en-US" sz="2800" i="1" dirty="0" smtClean="0">
                <a:solidFill>
                  <a:prstClr val="black"/>
                </a:solidFill>
                <a:latin typeface="Times"/>
                <a:cs typeface="Times"/>
              </a:rPr>
              <a:t>s</a:t>
            </a:r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 uniformly at random </a:t>
            </a:r>
            <a:endParaRPr lang="en-US" sz="1600" dirty="0">
              <a:solidFill>
                <a:prstClr val="black"/>
              </a:solidFill>
              <a:latin typeface="Avenir Book"/>
              <a:cs typeface="Avenir Book"/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636" y="1255563"/>
            <a:ext cx="18796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864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880" y="198445"/>
            <a:ext cx="63786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First idea: a random 2-lift</a:t>
            </a:r>
            <a:endParaRPr lang="en-US" sz="4000" dirty="0">
              <a:solidFill>
                <a:prstClr val="black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9915" y="1180112"/>
            <a:ext cx="2618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Specify a lift by  </a:t>
            </a:r>
            <a:endParaRPr lang="en-US" sz="1600" dirty="0">
              <a:solidFill>
                <a:prstClr val="black"/>
              </a:solidFill>
              <a:latin typeface="Avenir Book"/>
              <a:cs typeface="Avenir Boo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9915" y="2099862"/>
            <a:ext cx="4419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Pick </a:t>
            </a:r>
            <a:r>
              <a:rPr lang="en-US" sz="2800" i="1" dirty="0" smtClean="0">
                <a:solidFill>
                  <a:prstClr val="black"/>
                </a:solidFill>
                <a:latin typeface="Times"/>
                <a:cs typeface="Times"/>
              </a:rPr>
              <a:t>s</a:t>
            </a:r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 uniformly at random </a:t>
            </a:r>
            <a:endParaRPr lang="en-US" sz="1600" dirty="0">
              <a:solidFill>
                <a:prstClr val="black"/>
              </a:solidFill>
              <a:latin typeface="Avenir Book"/>
              <a:cs typeface="Avenir Book"/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636" y="1255563"/>
            <a:ext cx="1879600" cy="444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31595" y="3066846"/>
            <a:ext cx="6124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BA3CCC"/>
                </a:solidFill>
                <a:latin typeface="Avenir Book"/>
                <a:cs typeface="Avenir Book"/>
              </a:rPr>
              <a:t>Are graphs for which this usually fails</a:t>
            </a:r>
            <a:endParaRPr lang="en-US" sz="1600" i="1" dirty="0">
              <a:solidFill>
                <a:srgbClr val="BA3CCC"/>
              </a:solidFill>
              <a:latin typeface="Avenir Book"/>
              <a:cs typeface="Avenir Book"/>
            </a:endParaRPr>
          </a:p>
        </p:txBody>
      </p:sp>
      <p:pic>
        <p:nvPicPr>
          <p:cNvPr id="47" name="Picture 4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330572" y="4554418"/>
            <a:ext cx="1450135" cy="1343291"/>
          </a:xfrm>
          <a:prstGeom prst="rect">
            <a:avLst/>
          </a:prstGeom>
        </p:spPr>
      </p:pic>
      <p:pic>
        <p:nvPicPr>
          <p:cNvPr id="48" name="Picture 4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953950" y="5251161"/>
            <a:ext cx="1450135" cy="1343291"/>
          </a:xfrm>
          <a:prstGeom prst="rect">
            <a:avLst/>
          </a:prstGeom>
        </p:spPr>
      </p:pic>
      <p:pic>
        <p:nvPicPr>
          <p:cNvPr id="49" name="Picture 4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96095" y="5291776"/>
            <a:ext cx="1450135" cy="1343291"/>
          </a:xfrm>
          <a:prstGeom prst="rect">
            <a:avLst/>
          </a:prstGeom>
        </p:spPr>
      </p:pic>
      <p:pic>
        <p:nvPicPr>
          <p:cNvPr id="50" name="Picture 4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239478" y="4489615"/>
            <a:ext cx="1450135" cy="1343291"/>
          </a:xfrm>
          <a:prstGeom prst="rect">
            <a:avLst/>
          </a:prstGeom>
        </p:spPr>
      </p:pic>
      <p:pic>
        <p:nvPicPr>
          <p:cNvPr id="51" name="Picture 50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99247" y="3851432"/>
            <a:ext cx="1450135" cy="1343291"/>
          </a:xfrm>
          <a:prstGeom prst="rect">
            <a:avLst/>
          </a:prstGeom>
        </p:spPr>
      </p:pic>
      <p:pic>
        <p:nvPicPr>
          <p:cNvPr id="52" name="Picture 5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927544" y="3907870"/>
            <a:ext cx="1450135" cy="1343291"/>
          </a:xfrm>
          <a:prstGeom prst="rect">
            <a:avLst/>
          </a:prstGeom>
        </p:spPr>
      </p:pic>
      <p:sp>
        <p:nvSpPr>
          <p:cNvPr id="53" name="Oval 52"/>
          <p:cNvSpPr/>
          <p:nvPr/>
        </p:nvSpPr>
        <p:spPr>
          <a:xfrm>
            <a:off x="1031595" y="3851432"/>
            <a:ext cx="7125502" cy="2931276"/>
          </a:xfrm>
          <a:prstGeom prst="ellipse">
            <a:avLst/>
          </a:prstGeom>
          <a:noFill/>
          <a:ln w="38100" cmpd="sng">
            <a:solidFill>
              <a:srgbClr val="BA3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26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880" y="198445"/>
            <a:ext cx="63786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First idea: a random 2-lift</a:t>
            </a:r>
            <a:endParaRPr lang="en-US" sz="4000" dirty="0">
              <a:solidFill>
                <a:prstClr val="black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9915" y="1180112"/>
            <a:ext cx="2618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Specify a lift by  </a:t>
            </a:r>
            <a:endParaRPr lang="en-US" sz="1600" dirty="0">
              <a:solidFill>
                <a:prstClr val="black"/>
              </a:solidFill>
              <a:latin typeface="Avenir Book"/>
              <a:cs typeface="Avenir Boo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9915" y="2099862"/>
            <a:ext cx="4419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Pick </a:t>
            </a:r>
            <a:r>
              <a:rPr lang="en-US" sz="2800" i="1" dirty="0" smtClean="0">
                <a:solidFill>
                  <a:prstClr val="black"/>
                </a:solidFill>
                <a:latin typeface="Times"/>
                <a:cs typeface="Times"/>
              </a:rPr>
              <a:t>s</a:t>
            </a:r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 uniformly at random </a:t>
            </a:r>
            <a:endParaRPr lang="en-US" sz="1600" dirty="0">
              <a:solidFill>
                <a:prstClr val="black"/>
              </a:solidFill>
              <a:latin typeface="Avenir Book"/>
              <a:cs typeface="Avenir Book"/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636" y="1255563"/>
            <a:ext cx="1879600" cy="444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31595" y="3066846"/>
            <a:ext cx="6124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BA3CCC"/>
                </a:solidFill>
                <a:latin typeface="Avenir Book"/>
                <a:cs typeface="Avenir Book"/>
              </a:rPr>
              <a:t>Are graphs for which this usually fails</a:t>
            </a:r>
            <a:endParaRPr lang="en-US" sz="1600" i="1" dirty="0">
              <a:solidFill>
                <a:srgbClr val="BA3CCC"/>
              </a:solidFill>
              <a:latin typeface="Avenir Book"/>
              <a:cs typeface="Avenir 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1595" y="4414169"/>
            <a:ext cx="751504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prstClr val="black"/>
                </a:solidFill>
                <a:latin typeface="Avenir Book"/>
                <a:cs typeface="Avenir Book"/>
              </a:rPr>
              <a:t>Bilu</a:t>
            </a:r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 and </a:t>
            </a:r>
            <a:r>
              <a:rPr lang="en-US" sz="2800" dirty="0" err="1" smtClean="0">
                <a:solidFill>
                  <a:prstClr val="black"/>
                </a:solidFill>
                <a:latin typeface="Avenir Book"/>
                <a:cs typeface="Avenir Book"/>
              </a:rPr>
              <a:t>Linial</a:t>
            </a:r>
            <a:r>
              <a:rPr lang="en-US" sz="2800" dirty="0">
                <a:solidFill>
                  <a:prstClr val="black"/>
                </a:solidFill>
                <a:latin typeface="Avenir Book"/>
                <a:cs typeface="Avenir Book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proved </a:t>
            </a:r>
            <a:r>
              <a:rPr lang="en-US" sz="2800" i="1" dirty="0">
                <a:solidFill>
                  <a:prstClr val="black"/>
                </a:solidFill>
                <a:latin typeface="Times"/>
                <a:cs typeface="Times"/>
              </a:rPr>
              <a:t>G</a:t>
            </a:r>
            <a:r>
              <a:rPr lang="en-US" sz="2800" dirty="0">
                <a:solidFill>
                  <a:prstClr val="black"/>
                </a:solidFill>
                <a:latin typeface="Avenir Book"/>
                <a:cs typeface="Avenir Book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almost </a:t>
            </a:r>
            <a:r>
              <a:rPr lang="en-US" sz="2800" dirty="0" err="1" smtClean="0">
                <a:solidFill>
                  <a:prstClr val="black"/>
                </a:solidFill>
                <a:latin typeface="Avenir Book"/>
                <a:cs typeface="Avenir Book"/>
              </a:rPr>
              <a:t>Ramanujan</a:t>
            </a:r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,</a:t>
            </a:r>
          </a:p>
          <a:p>
            <a:r>
              <a:rPr lang="en-US" sz="2800" dirty="0">
                <a:solidFill>
                  <a:prstClr val="black"/>
                </a:solidFill>
                <a:latin typeface="Avenir Book"/>
                <a:cs typeface="Avenir Book"/>
              </a:rPr>
              <a:t>i</a:t>
            </a:r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mplies new eigenvalues usually small.</a:t>
            </a:r>
          </a:p>
          <a:p>
            <a:endParaRPr lang="en-US" sz="2800" dirty="0">
              <a:solidFill>
                <a:prstClr val="black"/>
              </a:solidFill>
              <a:latin typeface="Avenir Book"/>
              <a:cs typeface="Avenir Book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Improved by </a:t>
            </a:r>
            <a:r>
              <a:rPr lang="en-US" sz="2800" dirty="0" err="1" smtClean="0">
                <a:solidFill>
                  <a:prstClr val="black"/>
                </a:solidFill>
                <a:latin typeface="Avenir Book"/>
                <a:cs typeface="Avenir Book"/>
              </a:rPr>
              <a:t>Puder</a:t>
            </a:r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 and </a:t>
            </a:r>
            <a:r>
              <a:rPr lang="en-US" sz="2800" dirty="0" err="1" smtClean="0">
                <a:solidFill>
                  <a:prstClr val="black"/>
                </a:solidFill>
                <a:latin typeface="Avenir Book"/>
                <a:cs typeface="Avenir Book"/>
              </a:rPr>
              <a:t>Agarwal-Kolla-Madan</a:t>
            </a:r>
            <a:endParaRPr lang="en-US" sz="1600" dirty="0">
              <a:solidFill>
                <a:prstClr val="black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645596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880" y="198445"/>
            <a:ext cx="63888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The expected polynomial</a:t>
            </a:r>
            <a:endParaRPr lang="en-US" sz="4000" dirty="0">
              <a:solidFill>
                <a:prstClr val="black"/>
              </a:solidFill>
              <a:latin typeface="Arial Rounded MT Bold"/>
              <a:cs typeface="Arial Rounded MT Bold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270235" y="1210348"/>
            <a:ext cx="4127574" cy="665236"/>
            <a:chOff x="1015275" y="1210348"/>
            <a:chExt cx="4127574" cy="665236"/>
          </a:xfrm>
        </p:grpSpPr>
        <p:sp>
          <p:nvSpPr>
            <p:cNvPr id="3" name="TextBox 2"/>
            <p:cNvSpPr txBox="1"/>
            <p:nvPr/>
          </p:nvSpPr>
          <p:spPr>
            <a:xfrm>
              <a:off x="1015275" y="1210348"/>
              <a:ext cx="16274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Avenir Book"/>
                  <a:cs typeface="Avenir Book"/>
                </a:rPr>
                <a:t>Consider  </a:t>
              </a:r>
              <a:endParaRPr lang="en-US" sz="1600" dirty="0">
                <a:solidFill>
                  <a:prstClr val="black"/>
                </a:solidFill>
                <a:latin typeface="Avenir Book"/>
                <a:cs typeface="Avenir Book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2249" y="1240584"/>
              <a:ext cx="2260600" cy="635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4180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880" y="198445"/>
            <a:ext cx="63888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The expected polynomial</a:t>
            </a:r>
            <a:endParaRPr lang="en-US" sz="4000" dirty="0">
              <a:solidFill>
                <a:prstClr val="black"/>
              </a:solidFill>
              <a:latin typeface="Arial Rounded MT Bold"/>
              <a:cs typeface="Arial Rounded MT Bold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270235" y="1210348"/>
            <a:ext cx="4127574" cy="665236"/>
            <a:chOff x="1015275" y="1210348"/>
            <a:chExt cx="4127574" cy="665236"/>
          </a:xfrm>
        </p:grpSpPr>
        <p:sp>
          <p:nvSpPr>
            <p:cNvPr id="3" name="TextBox 2"/>
            <p:cNvSpPr txBox="1"/>
            <p:nvPr/>
          </p:nvSpPr>
          <p:spPr>
            <a:xfrm>
              <a:off x="1015275" y="1210348"/>
              <a:ext cx="16274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Avenir Book"/>
                  <a:cs typeface="Avenir Book"/>
                </a:rPr>
                <a:t>Consider  </a:t>
              </a:r>
              <a:endParaRPr lang="en-US" sz="1600" dirty="0">
                <a:solidFill>
                  <a:prstClr val="black"/>
                </a:solidFill>
                <a:latin typeface="Avenir Book"/>
                <a:cs typeface="Avenir Book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2249" y="1240584"/>
              <a:ext cx="2260600" cy="635000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488950" y="5135644"/>
            <a:ext cx="8265702" cy="1410538"/>
            <a:chOff x="488950" y="4772812"/>
            <a:chExt cx="8265702" cy="1410538"/>
          </a:xfrm>
        </p:grpSpPr>
        <p:grpSp>
          <p:nvGrpSpPr>
            <p:cNvPr id="18" name="Group 17"/>
            <p:cNvGrpSpPr/>
            <p:nvPr/>
          </p:nvGrpSpPr>
          <p:grpSpPr>
            <a:xfrm>
              <a:off x="626055" y="4772812"/>
              <a:ext cx="6815276" cy="1198883"/>
              <a:chOff x="1019175" y="4803048"/>
              <a:chExt cx="6815276" cy="1198883"/>
            </a:xfrm>
          </p:grpSpPr>
          <p:pic>
            <p:nvPicPr>
              <p:cNvPr id="6" name="Picture 5" descr="latex-image-1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35742" y="5467677"/>
                <a:ext cx="5698709" cy="534254"/>
              </a:xfrm>
              <a:prstGeom prst="rect">
                <a:avLst/>
              </a:prstGeom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1019175" y="4803048"/>
                <a:ext cx="5932594" cy="584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solidFill>
                      <a:prstClr val="black"/>
                    </a:solidFill>
                    <a:latin typeface="Avenir Book"/>
                    <a:cs typeface="Avenir Book"/>
                  </a:rPr>
                  <a:t>Conclude </a:t>
                </a:r>
                <a:r>
                  <a:rPr lang="en-US" sz="3200" dirty="0">
                    <a:solidFill>
                      <a:prstClr val="black"/>
                    </a:solidFill>
                    <a:latin typeface="Avenir Book"/>
                    <a:cs typeface="Avenir Book"/>
                  </a:rPr>
                  <a:t>there is an </a:t>
                </a:r>
                <a:r>
                  <a:rPr lang="en-US" sz="3200" i="1" dirty="0">
                    <a:solidFill>
                      <a:prstClr val="black"/>
                    </a:solidFill>
                    <a:latin typeface="Times"/>
                    <a:cs typeface="Times"/>
                  </a:rPr>
                  <a:t>s</a:t>
                </a:r>
                <a:r>
                  <a:rPr lang="en-US" sz="3200" dirty="0">
                    <a:solidFill>
                      <a:prstClr val="black"/>
                    </a:solidFill>
                    <a:latin typeface="Avenir Book"/>
                    <a:cs typeface="Avenir Book"/>
                  </a:rPr>
                  <a:t> so that </a:t>
                </a:r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488950" y="4772812"/>
              <a:ext cx="8265702" cy="1410538"/>
            </a:xfrm>
            <a:prstGeom prst="roundRect">
              <a:avLst/>
            </a:prstGeom>
            <a:noFill/>
            <a:ln w="28575">
              <a:solidFill>
                <a:srgbClr val="BA3CCC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90150" y="2173736"/>
            <a:ext cx="8265702" cy="1031325"/>
            <a:chOff x="490150" y="2173736"/>
            <a:chExt cx="8265702" cy="1031325"/>
          </a:xfrm>
        </p:grpSpPr>
        <p:grpSp>
          <p:nvGrpSpPr>
            <p:cNvPr id="10" name="Group 9"/>
            <p:cNvGrpSpPr/>
            <p:nvPr/>
          </p:nvGrpSpPr>
          <p:grpSpPr>
            <a:xfrm>
              <a:off x="607035" y="2294759"/>
              <a:ext cx="7739776" cy="774244"/>
              <a:chOff x="969915" y="1986703"/>
              <a:chExt cx="7739776" cy="77424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969915" y="2033692"/>
                <a:ext cx="12183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prstClr val="black"/>
                    </a:solidFill>
                    <a:latin typeface="Avenir Book"/>
                    <a:cs typeface="Avenir Book"/>
                  </a:rPr>
                  <a:t>Prove </a:t>
                </a:r>
                <a:endParaRPr lang="en-US" dirty="0">
                  <a:solidFill>
                    <a:prstClr val="black"/>
                  </a:solidFill>
                  <a:latin typeface="Avenir Book"/>
                  <a:cs typeface="Avenir Book"/>
                </a:endParaRPr>
              </a:p>
            </p:txBody>
          </p:sp>
          <p:pic>
            <p:nvPicPr>
              <p:cNvPr id="9" name="Picture 8" descr="latex-image-1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18393" y="1986703"/>
                <a:ext cx="6391298" cy="774243"/>
              </a:xfrm>
              <a:prstGeom prst="rect">
                <a:avLst/>
              </a:prstGeom>
            </p:spPr>
          </p:pic>
        </p:grpSp>
        <p:sp>
          <p:nvSpPr>
            <p:cNvPr id="20" name="Rounded Rectangle 19"/>
            <p:cNvSpPr/>
            <p:nvPr/>
          </p:nvSpPr>
          <p:spPr>
            <a:xfrm>
              <a:off x="490150" y="2173736"/>
              <a:ext cx="8265702" cy="1031325"/>
            </a:xfrm>
            <a:prstGeom prst="roundRect">
              <a:avLst/>
            </a:prstGeom>
            <a:noFill/>
            <a:ln w="28575">
              <a:solidFill>
                <a:srgbClr val="BA3CCC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06470" y="3611166"/>
            <a:ext cx="8265702" cy="1031325"/>
            <a:chOff x="506470" y="3520458"/>
            <a:chExt cx="8265702" cy="1031325"/>
          </a:xfrm>
        </p:grpSpPr>
        <p:grpSp>
          <p:nvGrpSpPr>
            <p:cNvPr id="17" name="Group 16"/>
            <p:cNvGrpSpPr/>
            <p:nvPr/>
          </p:nvGrpSpPr>
          <p:grpSpPr>
            <a:xfrm>
              <a:off x="622167" y="3609203"/>
              <a:ext cx="6979065" cy="584776"/>
              <a:chOff x="969927" y="3805737"/>
              <a:chExt cx="6979065" cy="584776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969927" y="3805737"/>
                <a:ext cx="6979065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prstClr val="black"/>
                    </a:solidFill>
                    <a:latin typeface="Avenir Book"/>
                    <a:cs typeface="Avenir Book"/>
                  </a:rPr>
                  <a:t>Prove               is an interlacing family</a:t>
                </a:r>
              </a:p>
            </p:txBody>
          </p:sp>
          <p:pic>
            <p:nvPicPr>
              <p:cNvPr id="8" name="Picture 7" descr="latex-image-1.pd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03272" y="3928347"/>
                <a:ext cx="1290877" cy="462166"/>
              </a:xfrm>
              <a:prstGeom prst="rect">
                <a:avLst/>
              </a:prstGeom>
            </p:spPr>
          </p:pic>
        </p:grpSp>
        <p:sp>
          <p:nvSpPr>
            <p:cNvPr id="21" name="Rounded Rectangle 20"/>
            <p:cNvSpPr/>
            <p:nvPr/>
          </p:nvSpPr>
          <p:spPr>
            <a:xfrm>
              <a:off x="506470" y="3520458"/>
              <a:ext cx="8265702" cy="1031325"/>
            </a:xfrm>
            <a:prstGeom prst="roundRect">
              <a:avLst/>
            </a:prstGeom>
            <a:noFill/>
            <a:ln w="28575">
              <a:solidFill>
                <a:srgbClr val="BA3CCC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3948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880" y="198445"/>
            <a:ext cx="63888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The expected polynomial</a:t>
            </a:r>
            <a:endParaRPr lang="en-US" sz="4000" dirty="0">
              <a:solidFill>
                <a:prstClr val="black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187" y="2275543"/>
            <a:ext cx="4076700" cy="635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83143" y="1203911"/>
            <a:ext cx="57414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Theorem (</a:t>
            </a:r>
            <a:r>
              <a:rPr lang="en-US" sz="3200" dirty="0" err="1" smtClean="0">
                <a:solidFill>
                  <a:prstClr val="black"/>
                </a:solidFill>
                <a:latin typeface="Avenir Book"/>
                <a:cs typeface="Avenir Book"/>
              </a:rPr>
              <a:t>Godsil-Gutman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‘81):</a:t>
            </a:r>
            <a:endParaRPr lang="en-US" dirty="0">
              <a:solidFill>
                <a:prstClr val="black"/>
              </a:solidFill>
              <a:latin typeface="Avenir Book"/>
              <a:cs typeface="Avenir Boo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92735" y="3426516"/>
            <a:ext cx="572836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the matching polynomial of </a:t>
            </a:r>
            <a:r>
              <a:rPr lang="en-US" sz="3200" i="1" dirty="0" smtClean="0">
                <a:solidFill>
                  <a:prstClr val="black"/>
                </a:solidFill>
                <a:latin typeface="Times"/>
                <a:cs typeface="Times"/>
              </a:rPr>
              <a:t>G</a:t>
            </a:r>
            <a:endParaRPr lang="en-US" i="1" dirty="0">
              <a:solidFill>
                <a:prstClr val="black"/>
              </a:solidFill>
              <a:latin typeface="Times"/>
              <a:cs typeface="Time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81243" y="227430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4716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910" y="198474"/>
            <a:ext cx="83825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The matching polynomial</a:t>
            </a:r>
          </a:p>
          <a:p>
            <a:r>
              <a:rPr lang="en-US" sz="4000" dirty="0">
                <a:solidFill>
                  <a:prstClr val="black"/>
                </a:solidFill>
                <a:latin typeface="Arial Rounded MT Bold"/>
                <a:cs typeface="Arial Rounded MT Bold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                         (</a:t>
            </a:r>
            <a:r>
              <a:rPr lang="en-US" sz="4000" dirty="0" err="1" smtClean="0">
                <a:solidFill>
                  <a:prstClr val="black"/>
                </a:solidFill>
                <a:latin typeface="Arial Rounded MT Bold"/>
                <a:cs typeface="Arial Rounded MT Bold"/>
              </a:rPr>
              <a:t>Heilmann-Lieb</a:t>
            </a:r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 ‘72)</a:t>
            </a:r>
            <a:endParaRPr lang="en-US" sz="4000" dirty="0">
              <a:solidFill>
                <a:prstClr val="black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2717" y="3561804"/>
            <a:ext cx="7068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Times"/>
                <a:cs typeface="Times"/>
              </a:rPr>
              <a:t>m</a:t>
            </a:r>
            <a:r>
              <a:rPr lang="en-US" sz="2800" i="1" baseline="-25000" dirty="0" smtClean="0">
                <a:solidFill>
                  <a:prstClr val="black"/>
                </a:solidFill>
                <a:latin typeface="Times"/>
                <a:cs typeface="Times"/>
              </a:rPr>
              <a:t>i</a:t>
            </a:r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 = the number of </a:t>
            </a:r>
            <a:r>
              <a:rPr lang="en-US" sz="2800" dirty="0" err="1" smtClean="0">
                <a:solidFill>
                  <a:prstClr val="black"/>
                </a:solidFill>
                <a:latin typeface="Avenir Book"/>
                <a:cs typeface="Avenir Book"/>
              </a:rPr>
              <a:t>matchings</a:t>
            </a:r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 with </a:t>
            </a:r>
            <a:r>
              <a:rPr lang="en-US" sz="2800" i="1" dirty="0" err="1">
                <a:solidFill>
                  <a:prstClr val="black"/>
                </a:solidFill>
                <a:latin typeface="Times"/>
                <a:cs typeface="Times"/>
              </a:rPr>
              <a:t>i</a:t>
            </a:r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 edges</a:t>
            </a:r>
            <a:endParaRPr lang="en-US" sz="1600" dirty="0">
              <a:solidFill>
                <a:prstClr val="black"/>
              </a:solidFill>
              <a:latin typeface="Avenir Book"/>
              <a:cs typeface="Avenir Boo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612" y="2181195"/>
            <a:ext cx="52451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20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>
            <a:off x="3307866" y="198810"/>
            <a:ext cx="2730749" cy="2460401"/>
            <a:chOff x="4769872" y="1110440"/>
            <a:chExt cx="3133987" cy="2884780"/>
          </a:xfrm>
        </p:grpSpPr>
        <p:sp>
          <p:nvSpPr>
            <p:cNvPr id="5" name="Oval 4"/>
            <p:cNvSpPr/>
            <p:nvPr/>
          </p:nvSpPr>
          <p:spPr>
            <a:xfrm>
              <a:off x="5330968" y="1110440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5311127" y="3373419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7282133" y="2281708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733160" y="1110440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769872" y="2190647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0" name="Straight Connector 9"/>
            <p:cNvCxnSpPr>
              <a:stCxn id="5" idx="3"/>
              <a:endCxn id="9" idx="0"/>
            </p:cNvCxnSpPr>
            <p:nvPr/>
          </p:nvCxnSpPr>
          <p:spPr>
            <a:xfrm flipH="1">
              <a:off x="5080735" y="1641180"/>
              <a:ext cx="341283" cy="549467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1"/>
              <a:endCxn id="9" idx="4"/>
            </p:cNvCxnSpPr>
            <p:nvPr/>
          </p:nvCxnSpPr>
          <p:spPr>
            <a:xfrm flipH="1" flipV="1">
              <a:off x="5080735" y="2812448"/>
              <a:ext cx="321442" cy="652032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37" idx="2"/>
              <a:endCxn id="6" idx="6"/>
            </p:cNvCxnSpPr>
            <p:nvPr/>
          </p:nvCxnSpPr>
          <p:spPr>
            <a:xfrm flipH="1">
              <a:off x="5932853" y="3684320"/>
              <a:ext cx="775401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1"/>
              <a:endCxn id="5" idx="5"/>
            </p:cNvCxnSpPr>
            <p:nvPr/>
          </p:nvCxnSpPr>
          <p:spPr>
            <a:xfrm flipH="1" flipV="1">
              <a:off x="5861644" y="1641180"/>
              <a:ext cx="1511539" cy="731589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6708254" y="3373419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8" name="Straight Connector 47"/>
            <p:cNvCxnSpPr>
              <a:stCxn id="8" idx="5"/>
              <a:endCxn id="7" idx="0"/>
            </p:cNvCxnSpPr>
            <p:nvPr/>
          </p:nvCxnSpPr>
          <p:spPr>
            <a:xfrm>
              <a:off x="7263836" y="1641180"/>
              <a:ext cx="329160" cy="640528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7159338" y="2903509"/>
              <a:ext cx="341283" cy="549467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5957759" y="1486709"/>
              <a:ext cx="775401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5" name="Picture 8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693" y="3285239"/>
            <a:ext cx="57531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090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910" y="198445"/>
            <a:ext cx="50825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Spectral Expanders</a:t>
            </a:r>
            <a:endParaRPr lang="en-US" sz="4000" dirty="0">
              <a:solidFill>
                <a:prstClr val="black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9527" y="1025956"/>
            <a:ext cx="7750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If bipartite (all edges between two parts/colors)</a:t>
            </a:r>
            <a:endParaRPr lang="en-US" sz="1600" dirty="0">
              <a:solidFill>
                <a:prstClr val="black"/>
              </a:solidFill>
              <a:latin typeface="Avenir Book"/>
              <a:cs typeface="Avenir Book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8774" y="1583222"/>
            <a:ext cx="575741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Avenir Book"/>
                <a:cs typeface="Avenir Book"/>
              </a:rPr>
              <a:t>e</a:t>
            </a:r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igenvalues are symmetric about 0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  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78634" y="2983268"/>
            <a:ext cx="14957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“trivial”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828411" y="3036933"/>
            <a:ext cx="1282062" cy="469575"/>
          </a:xfrm>
          <a:prstGeom prst="roundRect">
            <a:avLst/>
          </a:prstGeom>
          <a:noFill/>
          <a:ln w="28575" cmpd="sng">
            <a:solidFill>
              <a:srgbClr val="BA3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5364435" y="2727241"/>
            <a:ext cx="605812" cy="309675"/>
          </a:xfrm>
          <a:prstGeom prst="straightConnector1">
            <a:avLst/>
          </a:prstGeom>
          <a:ln>
            <a:solidFill>
              <a:srgbClr val="BA3CCC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1" name="Group 80"/>
          <p:cNvGrpSpPr/>
          <p:nvPr/>
        </p:nvGrpSpPr>
        <p:grpSpPr>
          <a:xfrm>
            <a:off x="888938" y="3638359"/>
            <a:ext cx="2554104" cy="2574932"/>
            <a:chOff x="888938" y="3346879"/>
            <a:chExt cx="2554104" cy="2574932"/>
          </a:xfrm>
        </p:grpSpPr>
        <p:sp>
          <p:nvSpPr>
            <p:cNvPr id="6" name="Oval 5"/>
            <p:cNvSpPr/>
            <p:nvPr/>
          </p:nvSpPr>
          <p:spPr>
            <a:xfrm>
              <a:off x="888938" y="3346879"/>
              <a:ext cx="621726" cy="621801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prstClr val="white"/>
                  </a:solidFill>
                  <a:latin typeface="Calibri"/>
                </a:rPr>
                <a:t>a</a:t>
              </a:r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888938" y="4312090"/>
              <a:ext cx="621726" cy="621801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prstClr val="white"/>
                  </a:solidFill>
                  <a:latin typeface="Calibri"/>
                </a:rPr>
                <a:t>c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821316" y="4312090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prstClr val="white"/>
                  </a:solidFill>
                  <a:latin typeface="Calibri"/>
                </a:rPr>
                <a:t>d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821316" y="5294403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prstClr val="white"/>
                  </a:solidFill>
                  <a:latin typeface="Calibri"/>
                </a:rPr>
                <a:t>f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821316" y="3346879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prstClr val="white"/>
                  </a:solidFill>
                  <a:latin typeface="Calibri"/>
                </a:rPr>
                <a:t>b</a:t>
              </a:r>
            </a:p>
          </p:txBody>
        </p:sp>
        <p:cxnSp>
          <p:nvCxnSpPr>
            <p:cNvPr id="11" name="Straight Connector 10"/>
            <p:cNvCxnSpPr>
              <a:stCxn id="6" idx="6"/>
              <a:endCxn id="10" idx="2"/>
            </p:cNvCxnSpPr>
            <p:nvPr/>
          </p:nvCxnSpPr>
          <p:spPr>
            <a:xfrm>
              <a:off x="1510664" y="3657780"/>
              <a:ext cx="1310652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25" idx="7"/>
              <a:endCxn id="8" idx="3"/>
            </p:cNvCxnSpPr>
            <p:nvPr/>
          </p:nvCxnSpPr>
          <p:spPr>
            <a:xfrm flipV="1">
              <a:off x="1419614" y="4842830"/>
              <a:ext cx="1492752" cy="548241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5"/>
              <a:endCxn id="9" idx="1"/>
            </p:cNvCxnSpPr>
            <p:nvPr/>
          </p:nvCxnSpPr>
          <p:spPr>
            <a:xfrm>
              <a:off x="1419614" y="3877619"/>
              <a:ext cx="1492752" cy="1507845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7"/>
              <a:endCxn id="10" idx="3"/>
            </p:cNvCxnSpPr>
            <p:nvPr/>
          </p:nvCxnSpPr>
          <p:spPr>
            <a:xfrm flipV="1">
              <a:off x="1419614" y="3877619"/>
              <a:ext cx="1492752" cy="525532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8" idx="2"/>
              <a:endCxn id="7" idx="6"/>
            </p:cNvCxnSpPr>
            <p:nvPr/>
          </p:nvCxnSpPr>
          <p:spPr>
            <a:xfrm flipH="1">
              <a:off x="1510664" y="4622991"/>
              <a:ext cx="1310652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25" idx="6"/>
              <a:endCxn id="9" idx="2"/>
            </p:cNvCxnSpPr>
            <p:nvPr/>
          </p:nvCxnSpPr>
          <p:spPr>
            <a:xfrm flipV="1">
              <a:off x="1510664" y="5605304"/>
              <a:ext cx="1310652" cy="5607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888938" y="5300010"/>
              <a:ext cx="621726" cy="621801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prstClr val="white"/>
                  </a:solidFill>
                  <a:latin typeface="Calibri"/>
                </a:rPr>
                <a:t>e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13127" y="2147339"/>
            <a:ext cx="4207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If </a:t>
            </a:r>
            <a:r>
              <a:rPr lang="en-US" sz="2800" i="1" dirty="0" smtClean="0">
                <a:solidFill>
                  <a:prstClr val="black"/>
                </a:solidFill>
                <a:latin typeface="Times"/>
                <a:cs typeface="Times"/>
              </a:rPr>
              <a:t>d</a:t>
            </a:r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-regular and bipartite, </a:t>
            </a:r>
            <a:endParaRPr lang="en-US" sz="1600" dirty="0">
              <a:solidFill>
                <a:prstClr val="black"/>
              </a:solidFill>
              <a:latin typeface="Avenir Book"/>
              <a:cs typeface="Avenir Book"/>
            </a:endParaRPr>
          </a:p>
        </p:txBody>
      </p:sp>
      <p:pic>
        <p:nvPicPr>
          <p:cNvPr id="40" name="Picture 3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561" y="2278796"/>
            <a:ext cx="1511300" cy="355600"/>
          </a:xfrm>
          <a:prstGeom prst="rect">
            <a:avLst/>
          </a:prstGeom>
        </p:spPr>
      </p:pic>
      <p:sp>
        <p:nvSpPr>
          <p:cNvPr id="82" name="Rectangle 81"/>
          <p:cNvSpPr/>
          <p:nvPr/>
        </p:nvSpPr>
        <p:spPr>
          <a:xfrm>
            <a:off x="4315984" y="3580089"/>
            <a:ext cx="38035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r>
              <a:rPr lang="en-US" sz="2000" dirty="0">
                <a:solidFill>
                  <a:prstClr val="black"/>
                </a:solidFill>
                <a:latin typeface="Calibri"/>
              </a:rPr>
              <a:t>     0     0     0  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   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1     0     1</a:t>
            </a:r>
          </a:p>
          <a:p>
            <a:r>
              <a:rPr lang="en-US" sz="2000" dirty="0">
                <a:solidFill>
                  <a:prstClr val="black"/>
                </a:solidFill>
                <a:latin typeface="Calibri"/>
              </a:rPr>
              <a:t>     0     0     0  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   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1     1     0</a:t>
            </a:r>
          </a:p>
          <a:p>
            <a:r>
              <a:rPr lang="en-US" sz="2000" dirty="0">
                <a:solidFill>
                  <a:prstClr val="black"/>
                </a:solidFill>
                <a:latin typeface="Calibri"/>
              </a:rPr>
              <a:t>     0     0     0  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   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0     1    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1</a:t>
            </a:r>
          </a:p>
          <a:p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r>
              <a:rPr lang="en-US" sz="2000" dirty="0">
                <a:solidFill>
                  <a:prstClr val="black"/>
                </a:solidFill>
                <a:latin typeface="Calibri"/>
              </a:rPr>
              <a:t>     1     1     0  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   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0     0     0</a:t>
            </a:r>
          </a:p>
          <a:p>
            <a:r>
              <a:rPr lang="en-US" sz="2000" dirty="0">
                <a:solidFill>
                  <a:prstClr val="black"/>
                </a:solidFill>
                <a:latin typeface="Calibri"/>
              </a:rPr>
              <a:t>     0     1     1  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   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0     0     0</a:t>
            </a:r>
          </a:p>
          <a:p>
            <a:r>
              <a:rPr lang="en-US" sz="2000" dirty="0">
                <a:solidFill>
                  <a:prstClr val="black"/>
                </a:solidFill>
                <a:latin typeface="Calibri"/>
              </a:rPr>
              <a:t>     1     0     1  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   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0     0     0</a:t>
            </a:r>
          </a:p>
        </p:txBody>
      </p:sp>
    </p:spTree>
    <p:extLst>
      <p:ext uri="{BB962C8B-B14F-4D97-AF65-F5344CB8AC3E}">
        <p14:creationId xmlns:p14="http://schemas.microsoft.com/office/powerpoint/2010/main" val="3497839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>
            <a:off x="3307866" y="198810"/>
            <a:ext cx="2730749" cy="2460401"/>
            <a:chOff x="4769872" y="1110440"/>
            <a:chExt cx="3133987" cy="2884780"/>
          </a:xfrm>
        </p:grpSpPr>
        <p:sp>
          <p:nvSpPr>
            <p:cNvPr id="5" name="Oval 4"/>
            <p:cNvSpPr/>
            <p:nvPr/>
          </p:nvSpPr>
          <p:spPr>
            <a:xfrm>
              <a:off x="5330968" y="1110440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5311127" y="3373419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7282133" y="2281708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733160" y="1110440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769872" y="2190647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0" name="Straight Connector 9"/>
            <p:cNvCxnSpPr>
              <a:stCxn id="5" idx="3"/>
              <a:endCxn id="9" idx="0"/>
            </p:cNvCxnSpPr>
            <p:nvPr/>
          </p:nvCxnSpPr>
          <p:spPr>
            <a:xfrm flipH="1">
              <a:off x="5080735" y="1641180"/>
              <a:ext cx="341283" cy="549467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1"/>
              <a:endCxn id="9" idx="4"/>
            </p:cNvCxnSpPr>
            <p:nvPr/>
          </p:nvCxnSpPr>
          <p:spPr>
            <a:xfrm flipH="1" flipV="1">
              <a:off x="5080735" y="2812448"/>
              <a:ext cx="321442" cy="652032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37" idx="2"/>
              <a:endCxn id="6" idx="6"/>
            </p:cNvCxnSpPr>
            <p:nvPr/>
          </p:nvCxnSpPr>
          <p:spPr>
            <a:xfrm flipH="1">
              <a:off x="5932853" y="3684320"/>
              <a:ext cx="775401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1"/>
              <a:endCxn id="5" idx="5"/>
            </p:cNvCxnSpPr>
            <p:nvPr/>
          </p:nvCxnSpPr>
          <p:spPr>
            <a:xfrm flipH="1" flipV="1">
              <a:off x="5861644" y="1641180"/>
              <a:ext cx="1511539" cy="731589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6708254" y="3373419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8" name="Straight Connector 47"/>
            <p:cNvCxnSpPr>
              <a:stCxn id="8" idx="5"/>
              <a:endCxn id="7" idx="0"/>
            </p:cNvCxnSpPr>
            <p:nvPr/>
          </p:nvCxnSpPr>
          <p:spPr>
            <a:xfrm>
              <a:off x="7263836" y="1641180"/>
              <a:ext cx="329160" cy="640528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7159338" y="2903509"/>
              <a:ext cx="341283" cy="549467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5957759" y="1486709"/>
              <a:ext cx="775401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5" name="Picture 8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693" y="3285239"/>
            <a:ext cx="5753100" cy="520700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4100971" y="3985156"/>
            <a:ext cx="4540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one matching with 0 edges</a:t>
            </a:r>
            <a:endParaRPr lang="en-US" sz="1600" dirty="0">
              <a:solidFill>
                <a:prstClr val="black"/>
              </a:solidFill>
              <a:latin typeface="Avenir Book"/>
              <a:cs typeface="Avenir Book"/>
            </a:endParaRPr>
          </a:p>
        </p:txBody>
      </p:sp>
      <p:sp>
        <p:nvSpPr>
          <p:cNvPr id="87" name="Bent Arrow 86"/>
          <p:cNvSpPr/>
          <p:nvPr/>
        </p:nvSpPr>
        <p:spPr>
          <a:xfrm rot="16200000">
            <a:off x="3576252" y="3871248"/>
            <a:ext cx="546668" cy="416047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5067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>
            <a:off x="3307866" y="198810"/>
            <a:ext cx="2730749" cy="2460401"/>
            <a:chOff x="4769872" y="1110440"/>
            <a:chExt cx="3133987" cy="2884780"/>
          </a:xfrm>
        </p:grpSpPr>
        <p:sp>
          <p:nvSpPr>
            <p:cNvPr id="5" name="Oval 4"/>
            <p:cNvSpPr/>
            <p:nvPr/>
          </p:nvSpPr>
          <p:spPr>
            <a:xfrm>
              <a:off x="5330968" y="1110440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5311127" y="3373419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7282133" y="2281708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733160" y="1110440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769872" y="2190647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0" name="Straight Connector 9"/>
            <p:cNvCxnSpPr>
              <a:stCxn id="5" idx="3"/>
              <a:endCxn id="9" idx="0"/>
            </p:cNvCxnSpPr>
            <p:nvPr/>
          </p:nvCxnSpPr>
          <p:spPr>
            <a:xfrm flipH="1">
              <a:off x="5080735" y="1641180"/>
              <a:ext cx="341283" cy="549467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1"/>
              <a:endCxn id="9" idx="4"/>
            </p:cNvCxnSpPr>
            <p:nvPr/>
          </p:nvCxnSpPr>
          <p:spPr>
            <a:xfrm flipH="1" flipV="1">
              <a:off x="5080735" y="2812448"/>
              <a:ext cx="321442" cy="652032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37" idx="2"/>
              <a:endCxn id="6" idx="6"/>
            </p:cNvCxnSpPr>
            <p:nvPr/>
          </p:nvCxnSpPr>
          <p:spPr>
            <a:xfrm flipH="1">
              <a:off x="5932853" y="3684320"/>
              <a:ext cx="775401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1"/>
              <a:endCxn id="5" idx="5"/>
            </p:cNvCxnSpPr>
            <p:nvPr/>
          </p:nvCxnSpPr>
          <p:spPr>
            <a:xfrm flipH="1" flipV="1">
              <a:off x="5861644" y="1641180"/>
              <a:ext cx="1511539" cy="731589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6708254" y="3373419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8" name="Straight Connector 47"/>
            <p:cNvCxnSpPr>
              <a:stCxn id="8" idx="5"/>
              <a:endCxn id="7" idx="0"/>
            </p:cNvCxnSpPr>
            <p:nvPr/>
          </p:nvCxnSpPr>
          <p:spPr>
            <a:xfrm>
              <a:off x="7263836" y="1641180"/>
              <a:ext cx="329160" cy="640528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7159338" y="2903509"/>
              <a:ext cx="341283" cy="549467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5957759" y="1486709"/>
              <a:ext cx="775401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5" name="Picture 8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693" y="3285239"/>
            <a:ext cx="5753100" cy="520700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4622841" y="4358575"/>
            <a:ext cx="4107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"/>
                <a:cs typeface="Times"/>
              </a:rPr>
              <a:t>7</a:t>
            </a:r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venir Book"/>
                <a:cs typeface="Avenir Book"/>
              </a:rPr>
              <a:t>matchings</a:t>
            </a:r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 with 1 edge</a:t>
            </a:r>
            <a:endParaRPr lang="en-US" sz="1600" dirty="0">
              <a:solidFill>
                <a:prstClr val="black"/>
              </a:solidFill>
              <a:latin typeface="Avenir Book"/>
              <a:cs typeface="Avenir Book"/>
            </a:endParaRPr>
          </a:p>
        </p:txBody>
      </p:sp>
      <p:sp>
        <p:nvSpPr>
          <p:cNvPr id="2" name="Up Arrow 1"/>
          <p:cNvSpPr/>
          <p:nvPr/>
        </p:nvSpPr>
        <p:spPr>
          <a:xfrm>
            <a:off x="4616645" y="3805941"/>
            <a:ext cx="238320" cy="404155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9690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>
            <a:off x="3307866" y="198810"/>
            <a:ext cx="2730749" cy="2460401"/>
            <a:chOff x="4769872" y="1110440"/>
            <a:chExt cx="3133987" cy="2884780"/>
          </a:xfrm>
        </p:grpSpPr>
        <p:sp>
          <p:nvSpPr>
            <p:cNvPr id="5" name="Oval 4"/>
            <p:cNvSpPr/>
            <p:nvPr/>
          </p:nvSpPr>
          <p:spPr>
            <a:xfrm>
              <a:off x="5330968" y="1110440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5311127" y="3373419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7282133" y="2281708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733160" y="1110440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769872" y="2190647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0" name="Straight Connector 9"/>
            <p:cNvCxnSpPr>
              <a:stCxn id="5" idx="3"/>
              <a:endCxn id="9" idx="0"/>
            </p:cNvCxnSpPr>
            <p:nvPr/>
          </p:nvCxnSpPr>
          <p:spPr>
            <a:xfrm flipH="1">
              <a:off x="5080735" y="1641180"/>
              <a:ext cx="341283" cy="549467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1"/>
              <a:endCxn id="9" idx="4"/>
            </p:cNvCxnSpPr>
            <p:nvPr/>
          </p:nvCxnSpPr>
          <p:spPr>
            <a:xfrm flipH="1" flipV="1">
              <a:off x="5080735" y="2812448"/>
              <a:ext cx="321442" cy="652032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37" idx="2"/>
              <a:endCxn id="6" idx="6"/>
            </p:cNvCxnSpPr>
            <p:nvPr/>
          </p:nvCxnSpPr>
          <p:spPr>
            <a:xfrm flipH="1">
              <a:off x="5932853" y="3684320"/>
              <a:ext cx="775401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1"/>
              <a:endCxn id="5" idx="5"/>
            </p:cNvCxnSpPr>
            <p:nvPr/>
          </p:nvCxnSpPr>
          <p:spPr>
            <a:xfrm flipH="1" flipV="1">
              <a:off x="5861644" y="1641180"/>
              <a:ext cx="1511539" cy="731589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6708254" y="3373419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8" name="Straight Connector 47"/>
            <p:cNvCxnSpPr>
              <a:stCxn id="8" idx="5"/>
              <a:endCxn id="7" idx="0"/>
            </p:cNvCxnSpPr>
            <p:nvPr/>
          </p:nvCxnSpPr>
          <p:spPr>
            <a:xfrm>
              <a:off x="7263836" y="1641180"/>
              <a:ext cx="329160" cy="640528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7159338" y="2903509"/>
              <a:ext cx="341283" cy="549467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5957759" y="1486709"/>
              <a:ext cx="775401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244712" y="3767199"/>
            <a:ext cx="1321175" cy="1217868"/>
            <a:chOff x="4769872" y="1110440"/>
            <a:chExt cx="3133987" cy="2884780"/>
          </a:xfrm>
        </p:grpSpPr>
        <p:sp>
          <p:nvSpPr>
            <p:cNvPr id="46" name="Oval 45"/>
            <p:cNvSpPr/>
            <p:nvPr/>
          </p:nvSpPr>
          <p:spPr>
            <a:xfrm>
              <a:off x="5330968" y="1110440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5311127" y="3373419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7282133" y="2281708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733160" y="1110440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4769872" y="2190647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54" name="Straight Connector 53"/>
            <p:cNvCxnSpPr>
              <a:stCxn id="46" idx="3"/>
              <a:endCxn id="52" idx="0"/>
            </p:cNvCxnSpPr>
            <p:nvPr/>
          </p:nvCxnSpPr>
          <p:spPr>
            <a:xfrm flipH="1">
              <a:off x="5080735" y="1641180"/>
              <a:ext cx="341283" cy="549467"/>
            </a:xfrm>
            <a:prstGeom prst="line">
              <a:avLst/>
            </a:prstGeom>
            <a:ln w="57150" cmpd="sng"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7" idx="1"/>
              <a:endCxn id="52" idx="4"/>
            </p:cNvCxnSpPr>
            <p:nvPr/>
          </p:nvCxnSpPr>
          <p:spPr>
            <a:xfrm flipH="1" flipV="1">
              <a:off x="5080735" y="2812448"/>
              <a:ext cx="321442" cy="652032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87" idx="2"/>
              <a:endCxn id="47" idx="6"/>
            </p:cNvCxnSpPr>
            <p:nvPr/>
          </p:nvCxnSpPr>
          <p:spPr>
            <a:xfrm flipH="1">
              <a:off x="5932853" y="3684320"/>
              <a:ext cx="775401" cy="0"/>
            </a:xfrm>
            <a:prstGeom prst="line">
              <a:avLst/>
            </a:prstGeom>
            <a:ln w="57150" cmpd="sng"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49" idx="1"/>
              <a:endCxn id="46" idx="5"/>
            </p:cNvCxnSpPr>
            <p:nvPr/>
          </p:nvCxnSpPr>
          <p:spPr>
            <a:xfrm flipH="1" flipV="1">
              <a:off x="5861644" y="1641180"/>
              <a:ext cx="1511539" cy="731589"/>
            </a:xfrm>
            <a:prstGeom prst="line">
              <a:avLst/>
            </a:prstGeom>
            <a:ln w="57150" cmpd="sng"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/>
            <p:cNvSpPr/>
            <p:nvPr/>
          </p:nvSpPr>
          <p:spPr>
            <a:xfrm>
              <a:off x="6708254" y="3373419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88" name="Straight Connector 87"/>
            <p:cNvCxnSpPr>
              <a:stCxn id="50" idx="5"/>
              <a:endCxn id="49" idx="0"/>
            </p:cNvCxnSpPr>
            <p:nvPr/>
          </p:nvCxnSpPr>
          <p:spPr>
            <a:xfrm>
              <a:off x="7263836" y="1641180"/>
              <a:ext cx="329160" cy="640528"/>
            </a:xfrm>
            <a:prstGeom prst="line">
              <a:avLst/>
            </a:prstGeom>
            <a:ln w="57150" cmpd="sng"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>
              <a:off x="7159338" y="2903509"/>
              <a:ext cx="341283" cy="549467"/>
            </a:xfrm>
            <a:prstGeom prst="line">
              <a:avLst/>
            </a:prstGeom>
            <a:ln w="57150" cmpd="sng"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H="1">
              <a:off x="5957759" y="1486709"/>
              <a:ext cx="775401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/>
        </p:nvGrpSpPr>
        <p:grpSpPr>
          <a:xfrm>
            <a:off x="1702635" y="3793303"/>
            <a:ext cx="1321175" cy="1217868"/>
            <a:chOff x="4769872" y="1110440"/>
            <a:chExt cx="3133987" cy="2884780"/>
          </a:xfrm>
        </p:grpSpPr>
        <p:sp>
          <p:nvSpPr>
            <p:cNvPr id="106" name="Oval 105"/>
            <p:cNvSpPr/>
            <p:nvPr/>
          </p:nvSpPr>
          <p:spPr>
            <a:xfrm>
              <a:off x="5330968" y="1110440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5311127" y="3373419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7282133" y="2281708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6733160" y="1110440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4769872" y="2190647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11" name="Straight Connector 110"/>
            <p:cNvCxnSpPr>
              <a:stCxn id="106" idx="3"/>
              <a:endCxn id="110" idx="0"/>
            </p:cNvCxnSpPr>
            <p:nvPr/>
          </p:nvCxnSpPr>
          <p:spPr>
            <a:xfrm flipH="1">
              <a:off x="5080735" y="1641180"/>
              <a:ext cx="341283" cy="549467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107" idx="1"/>
              <a:endCxn id="110" idx="4"/>
            </p:cNvCxnSpPr>
            <p:nvPr/>
          </p:nvCxnSpPr>
          <p:spPr>
            <a:xfrm flipH="1" flipV="1">
              <a:off x="5080735" y="2812448"/>
              <a:ext cx="321442" cy="652032"/>
            </a:xfrm>
            <a:prstGeom prst="line">
              <a:avLst/>
            </a:prstGeom>
            <a:ln w="57150" cmpd="sng"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115" idx="2"/>
              <a:endCxn id="107" idx="6"/>
            </p:cNvCxnSpPr>
            <p:nvPr/>
          </p:nvCxnSpPr>
          <p:spPr>
            <a:xfrm flipH="1">
              <a:off x="5932853" y="3684320"/>
              <a:ext cx="775401" cy="0"/>
            </a:xfrm>
            <a:prstGeom prst="line">
              <a:avLst/>
            </a:prstGeom>
            <a:ln w="57150" cmpd="sng"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08" idx="1"/>
              <a:endCxn id="106" idx="5"/>
            </p:cNvCxnSpPr>
            <p:nvPr/>
          </p:nvCxnSpPr>
          <p:spPr>
            <a:xfrm flipH="1" flipV="1">
              <a:off x="5861644" y="1641180"/>
              <a:ext cx="1511539" cy="731589"/>
            </a:xfrm>
            <a:prstGeom prst="line">
              <a:avLst/>
            </a:prstGeom>
            <a:ln w="57150" cmpd="sng"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Oval 114"/>
            <p:cNvSpPr/>
            <p:nvPr/>
          </p:nvSpPr>
          <p:spPr>
            <a:xfrm>
              <a:off x="6708254" y="3373419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16" name="Straight Connector 115"/>
            <p:cNvCxnSpPr>
              <a:stCxn id="109" idx="5"/>
              <a:endCxn id="108" idx="0"/>
            </p:cNvCxnSpPr>
            <p:nvPr/>
          </p:nvCxnSpPr>
          <p:spPr>
            <a:xfrm>
              <a:off x="7263836" y="1641180"/>
              <a:ext cx="329160" cy="640528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flipH="1">
              <a:off x="7159338" y="2903509"/>
              <a:ext cx="341283" cy="549467"/>
            </a:xfrm>
            <a:prstGeom prst="line">
              <a:avLst/>
            </a:prstGeom>
            <a:ln w="57150" cmpd="sng"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>
              <a:off x="5957759" y="1486709"/>
              <a:ext cx="775401" cy="0"/>
            </a:xfrm>
            <a:prstGeom prst="line">
              <a:avLst/>
            </a:prstGeom>
            <a:ln w="57150" cmpd="sng"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3145324" y="3793303"/>
            <a:ext cx="1321175" cy="1217868"/>
            <a:chOff x="4769872" y="1110440"/>
            <a:chExt cx="3133987" cy="2884780"/>
          </a:xfrm>
        </p:grpSpPr>
        <p:sp>
          <p:nvSpPr>
            <p:cNvPr id="120" name="Oval 119"/>
            <p:cNvSpPr/>
            <p:nvPr/>
          </p:nvSpPr>
          <p:spPr>
            <a:xfrm>
              <a:off x="5330968" y="1110440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5311127" y="3373419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7282133" y="2281708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3" name="Oval 122"/>
            <p:cNvSpPr/>
            <p:nvPr/>
          </p:nvSpPr>
          <p:spPr>
            <a:xfrm>
              <a:off x="6733160" y="1110440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4769872" y="2190647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25" name="Straight Connector 124"/>
            <p:cNvCxnSpPr>
              <a:stCxn id="120" idx="3"/>
              <a:endCxn id="124" idx="0"/>
            </p:cNvCxnSpPr>
            <p:nvPr/>
          </p:nvCxnSpPr>
          <p:spPr>
            <a:xfrm flipH="1">
              <a:off x="5080735" y="1641180"/>
              <a:ext cx="341283" cy="549467"/>
            </a:xfrm>
            <a:prstGeom prst="line">
              <a:avLst/>
            </a:prstGeom>
            <a:ln w="57150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>
              <a:stCxn id="121" idx="1"/>
              <a:endCxn id="124" idx="4"/>
            </p:cNvCxnSpPr>
            <p:nvPr/>
          </p:nvCxnSpPr>
          <p:spPr>
            <a:xfrm flipH="1" flipV="1">
              <a:off x="5080735" y="2812448"/>
              <a:ext cx="321442" cy="652032"/>
            </a:xfrm>
            <a:prstGeom prst="line">
              <a:avLst/>
            </a:prstGeom>
            <a:ln w="57150" cmpd="sng"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stCxn id="129" idx="2"/>
              <a:endCxn id="121" idx="6"/>
            </p:cNvCxnSpPr>
            <p:nvPr/>
          </p:nvCxnSpPr>
          <p:spPr>
            <a:xfrm flipH="1">
              <a:off x="5932853" y="3684320"/>
              <a:ext cx="775401" cy="0"/>
            </a:xfrm>
            <a:prstGeom prst="line">
              <a:avLst/>
            </a:prstGeom>
            <a:ln w="57150" cmpd="sng"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stCxn id="122" idx="1"/>
              <a:endCxn id="120" idx="5"/>
            </p:cNvCxnSpPr>
            <p:nvPr/>
          </p:nvCxnSpPr>
          <p:spPr>
            <a:xfrm flipH="1" flipV="1">
              <a:off x="5861644" y="1641180"/>
              <a:ext cx="1511539" cy="731589"/>
            </a:xfrm>
            <a:prstGeom prst="line">
              <a:avLst/>
            </a:prstGeom>
            <a:ln w="57150" cmpd="sng"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Oval 128"/>
            <p:cNvSpPr/>
            <p:nvPr/>
          </p:nvSpPr>
          <p:spPr>
            <a:xfrm>
              <a:off x="6708254" y="3373419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30" name="Straight Connector 129"/>
            <p:cNvCxnSpPr>
              <a:stCxn id="123" idx="5"/>
              <a:endCxn id="122" idx="0"/>
            </p:cNvCxnSpPr>
            <p:nvPr/>
          </p:nvCxnSpPr>
          <p:spPr>
            <a:xfrm>
              <a:off x="7263836" y="1641180"/>
              <a:ext cx="329160" cy="640528"/>
            </a:xfrm>
            <a:prstGeom prst="line">
              <a:avLst/>
            </a:prstGeom>
            <a:ln w="57150" cmpd="sng"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H="1">
              <a:off x="7159338" y="2903509"/>
              <a:ext cx="341283" cy="549467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H="1">
              <a:off x="5957759" y="1486709"/>
              <a:ext cx="775401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/>
          <p:cNvGrpSpPr/>
          <p:nvPr/>
        </p:nvGrpSpPr>
        <p:grpSpPr>
          <a:xfrm>
            <a:off x="4581647" y="3831747"/>
            <a:ext cx="1321175" cy="1217868"/>
            <a:chOff x="4769872" y="1110440"/>
            <a:chExt cx="3133987" cy="2884780"/>
          </a:xfrm>
        </p:grpSpPr>
        <p:sp>
          <p:nvSpPr>
            <p:cNvPr id="134" name="Oval 133"/>
            <p:cNvSpPr/>
            <p:nvPr/>
          </p:nvSpPr>
          <p:spPr>
            <a:xfrm>
              <a:off x="5330968" y="1110440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5" name="Oval 134"/>
            <p:cNvSpPr/>
            <p:nvPr/>
          </p:nvSpPr>
          <p:spPr>
            <a:xfrm>
              <a:off x="5311127" y="3373419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6" name="Oval 135"/>
            <p:cNvSpPr/>
            <p:nvPr/>
          </p:nvSpPr>
          <p:spPr>
            <a:xfrm>
              <a:off x="7282133" y="2281708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7" name="Oval 136"/>
            <p:cNvSpPr/>
            <p:nvPr/>
          </p:nvSpPr>
          <p:spPr>
            <a:xfrm>
              <a:off x="6733160" y="1110440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8" name="Oval 137"/>
            <p:cNvSpPr/>
            <p:nvPr/>
          </p:nvSpPr>
          <p:spPr>
            <a:xfrm>
              <a:off x="4769872" y="2190647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39" name="Straight Connector 138"/>
            <p:cNvCxnSpPr>
              <a:stCxn id="134" idx="3"/>
              <a:endCxn id="138" idx="0"/>
            </p:cNvCxnSpPr>
            <p:nvPr/>
          </p:nvCxnSpPr>
          <p:spPr>
            <a:xfrm flipH="1">
              <a:off x="5080735" y="1641180"/>
              <a:ext cx="341283" cy="549467"/>
            </a:xfrm>
            <a:prstGeom prst="line">
              <a:avLst/>
            </a:prstGeom>
            <a:ln w="57150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stCxn id="135" idx="1"/>
              <a:endCxn id="138" idx="4"/>
            </p:cNvCxnSpPr>
            <p:nvPr/>
          </p:nvCxnSpPr>
          <p:spPr>
            <a:xfrm flipH="1" flipV="1">
              <a:off x="5080735" y="2812448"/>
              <a:ext cx="321442" cy="652032"/>
            </a:xfrm>
            <a:prstGeom prst="line">
              <a:avLst/>
            </a:prstGeom>
            <a:ln w="57150" cmpd="sng"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stCxn id="143" idx="2"/>
              <a:endCxn id="135" idx="6"/>
            </p:cNvCxnSpPr>
            <p:nvPr/>
          </p:nvCxnSpPr>
          <p:spPr>
            <a:xfrm flipH="1">
              <a:off x="5932853" y="3684320"/>
              <a:ext cx="775401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stCxn id="136" idx="1"/>
              <a:endCxn id="134" idx="5"/>
            </p:cNvCxnSpPr>
            <p:nvPr/>
          </p:nvCxnSpPr>
          <p:spPr>
            <a:xfrm flipH="1" flipV="1">
              <a:off x="5861644" y="1641180"/>
              <a:ext cx="1511539" cy="731589"/>
            </a:xfrm>
            <a:prstGeom prst="line">
              <a:avLst/>
            </a:prstGeom>
            <a:ln w="57150" cmpd="sng"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Oval 142"/>
            <p:cNvSpPr/>
            <p:nvPr/>
          </p:nvSpPr>
          <p:spPr>
            <a:xfrm>
              <a:off x="6708254" y="3373419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44" name="Straight Connector 143"/>
            <p:cNvCxnSpPr>
              <a:stCxn id="137" idx="5"/>
              <a:endCxn id="136" idx="0"/>
            </p:cNvCxnSpPr>
            <p:nvPr/>
          </p:nvCxnSpPr>
          <p:spPr>
            <a:xfrm>
              <a:off x="7263836" y="1641180"/>
              <a:ext cx="329160" cy="640528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flipH="1">
              <a:off x="7159338" y="2903509"/>
              <a:ext cx="341283" cy="549467"/>
            </a:xfrm>
            <a:prstGeom prst="line">
              <a:avLst/>
            </a:prstGeom>
            <a:ln w="57150" cmpd="sng"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flipH="1">
              <a:off x="5957759" y="1486709"/>
              <a:ext cx="775401" cy="0"/>
            </a:xfrm>
            <a:prstGeom prst="line">
              <a:avLst/>
            </a:prstGeom>
            <a:ln w="57150" cmpd="sng"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Group 146"/>
          <p:cNvGrpSpPr/>
          <p:nvPr/>
        </p:nvGrpSpPr>
        <p:grpSpPr>
          <a:xfrm>
            <a:off x="6065065" y="3843215"/>
            <a:ext cx="1321175" cy="1217868"/>
            <a:chOff x="4769872" y="1110440"/>
            <a:chExt cx="3133987" cy="2884780"/>
          </a:xfrm>
        </p:grpSpPr>
        <p:sp>
          <p:nvSpPr>
            <p:cNvPr id="148" name="Oval 147"/>
            <p:cNvSpPr/>
            <p:nvPr/>
          </p:nvSpPr>
          <p:spPr>
            <a:xfrm>
              <a:off x="5330968" y="1110440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9" name="Oval 148"/>
            <p:cNvSpPr/>
            <p:nvPr/>
          </p:nvSpPr>
          <p:spPr>
            <a:xfrm>
              <a:off x="5311127" y="3373419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0" name="Oval 149"/>
            <p:cNvSpPr/>
            <p:nvPr/>
          </p:nvSpPr>
          <p:spPr>
            <a:xfrm>
              <a:off x="7282133" y="2281708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1" name="Oval 150"/>
            <p:cNvSpPr/>
            <p:nvPr/>
          </p:nvSpPr>
          <p:spPr>
            <a:xfrm>
              <a:off x="6733160" y="1110440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2" name="Oval 151"/>
            <p:cNvSpPr/>
            <p:nvPr/>
          </p:nvSpPr>
          <p:spPr>
            <a:xfrm>
              <a:off x="4769872" y="2190647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53" name="Straight Connector 152"/>
            <p:cNvCxnSpPr>
              <a:stCxn id="148" idx="3"/>
              <a:endCxn id="152" idx="0"/>
            </p:cNvCxnSpPr>
            <p:nvPr/>
          </p:nvCxnSpPr>
          <p:spPr>
            <a:xfrm flipH="1">
              <a:off x="5080735" y="1641180"/>
              <a:ext cx="341283" cy="549467"/>
            </a:xfrm>
            <a:prstGeom prst="line">
              <a:avLst/>
            </a:prstGeom>
            <a:ln w="57150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>
              <a:stCxn id="149" idx="1"/>
              <a:endCxn id="152" idx="4"/>
            </p:cNvCxnSpPr>
            <p:nvPr/>
          </p:nvCxnSpPr>
          <p:spPr>
            <a:xfrm flipH="1" flipV="1">
              <a:off x="5080735" y="2812448"/>
              <a:ext cx="321442" cy="652032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>
              <a:stCxn id="157" idx="2"/>
              <a:endCxn id="149" idx="6"/>
            </p:cNvCxnSpPr>
            <p:nvPr/>
          </p:nvCxnSpPr>
          <p:spPr>
            <a:xfrm flipH="1">
              <a:off x="5932853" y="3684320"/>
              <a:ext cx="775401" cy="0"/>
            </a:xfrm>
            <a:prstGeom prst="line">
              <a:avLst/>
            </a:prstGeom>
            <a:ln w="57150" cmpd="sng"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>
              <a:stCxn id="150" idx="1"/>
              <a:endCxn id="148" idx="5"/>
            </p:cNvCxnSpPr>
            <p:nvPr/>
          </p:nvCxnSpPr>
          <p:spPr>
            <a:xfrm flipH="1" flipV="1">
              <a:off x="5861644" y="1641180"/>
              <a:ext cx="1511539" cy="731589"/>
            </a:xfrm>
            <a:prstGeom prst="line">
              <a:avLst/>
            </a:prstGeom>
            <a:ln w="57150" cmpd="sng"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Oval 156"/>
            <p:cNvSpPr/>
            <p:nvPr/>
          </p:nvSpPr>
          <p:spPr>
            <a:xfrm>
              <a:off x="6708254" y="3373419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58" name="Straight Connector 157"/>
            <p:cNvCxnSpPr>
              <a:stCxn id="151" idx="5"/>
              <a:endCxn id="150" idx="0"/>
            </p:cNvCxnSpPr>
            <p:nvPr/>
          </p:nvCxnSpPr>
          <p:spPr>
            <a:xfrm>
              <a:off x="7263836" y="1641180"/>
              <a:ext cx="329160" cy="640528"/>
            </a:xfrm>
            <a:prstGeom prst="line">
              <a:avLst/>
            </a:prstGeom>
            <a:ln w="57150" cmpd="sng"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flipH="1">
              <a:off x="7159338" y="2903509"/>
              <a:ext cx="341283" cy="549467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flipH="1">
              <a:off x="5957759" y="1486709"/>
              <a:ext cx="775401" cy="0"/>
            </a:xfrm>
            <a:prstGeom prst="line">
              <a:avLst/>
            </a:prstGeom>
            <a:ln w="57150" cmpd="sng"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1" name="Group 160"/>
          <p:cNvGrpSpPr/>
          <p:nvPr/>
        </p:nvGrpSpPr>
        <p:grpSpPr>
          <a:xfrm>
            <a:off x="7572819" y="3814951"/>
            <a:ext cx="1321175" cy="1217868"/>
            <a:chOff x="4769872" y="1110440"/>
            <a:chExt cx="3133987" cy="2884780"/>
          </a:xfrm>
        </p:grpSpPr>
        <p:sp>
          <p:nvSpPr>
            <p:cNvPr id="162" name="Oval 161"/>
            <p:cNvSpPr/>
            <p:nvPr/>
          </p:nvSpPr>
          <p:spPr>
            <a:xfrm>
              <a:off x="5330968" y="1110440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5311127" y="3373419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>
              <a:off x="7282133" y="2281708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6733160" y="1110440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6" name="Oval 165"/>
            <p:cNvSpPr/>
            <p:nvPr/>
          </p:nvSpPr>
          <p:spPr>
            <a:xfrm>
              <a:off x="4769872" y="2190647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67" name="Straight Connector 166"/>
            <p:cNvCxnSpPr>
              <a:stCxn id="162" idx="3"/>
              <a:endCxn id="166" idx="0"/>
            </p:cNvCxnSpPr>
            <p:nvPr/>
          </p:nvCxnSpPr>
          <p:spPr>
            <a:xfrm flipH="1">
              <a:off x="5080735" y="1641180"/>
              <a:ext cx="341283" cy="549467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>
              <a:stCxn id="163" idx="1"/>
              <a:endCxn id="166" idx="4"/>
            </p:cNvCxnSpPr>
            <p:nvPr/>
          </p:nvCxnSpPr>
          <p:spPr>
            <a:xfrm flipH="1" flipV="1">
              <a:off x="5080735" y="2812448"/>
              <a:ext cx="321442" cy="652032"/>
            </a:xfrm>
            <a:prstGeom prst="line">
              <a:avLst/>
            </a:prstGeom>
            <a:ln w="57150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>
              <a:stCxn id="171" idx="2"/>
              <a:endCxn id="163" idx="6"/>
            </p:cNvCxnSpPr>
            <p:nvPr/>
          </p:nvCxnSpPr>
          <p:spPr>
            <a:xfrm flipH="1">
              <a:off x="5932853" y="3684320"/>
              <a:ext cx="775401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>
              <a:stCxn id="164" idx="1"/>
              <a:endCxn id="162" idx="5"/>
            </p:cNvCxnSpPr>
            <p:nvPr/>
          </p:nvCxnSpPr>
          <p:spPr>
            <a:xfrm flipH="1" flipV="1">
              <a:off x="5861644" y="1641180"/>
              <a:ext cx="1511539" cy="731589"/>
            </a:xfrm>
            <a:prstGeom prst="line">
              <a:avLst/>
            </a:prstGeom>
            <a:ln w="57150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Oval 170"/>
            <p:cNvSpPr/>
            <p:nvPr/>
          </p:nvSpPr>
          <p:spPr>
            <a:xfrm>
              <a:off x="6708254" y="3373419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72" name="Straight Connector 171"/>
            <p:cNvCxnSpPr>
              <a:stCxn id="165" idx="5"/>
              <a:endCxn id="164" idx="0"/>
            </p:cNvCxnSpPr>
            <p:nvPr/>
          </p:nvCxnSpPr>
          <p:spPr>
            <a:xfrm>
              <a:off x="7263836" y="1641180"/>
              <a:ext cx="329160" cy="640528"/>
            </a:xfrm>
            <a:prstGeom prst="line">
              <a:avLst/>
            </a:prstGeom>
            <a:ln w="57150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flipH="1">
              <a:off x="7159338" y="2903509"/>
              <a:ext cx="341283" cy="549467"/>
            </a:xfrm>
            <a:prstGeom prst="line">
              <a:avLst/>
            </a:prstGeom>
            <a:ln w="57150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flipH="1">
              <a:off x="5957759" y="1486709"/>
              <a:ext cx="775401" cy="0"/>
            </a:xfrm>
            <a:prstGeom prst="line">
              <a:avLst/>
            </a:prstGeom>
            <a:ln w="57150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5" name="Group 174"/>
          <p:cNvGrpSpPr/>
          <p:nvPr/>
        </p:nvGrpSpPr>
        <p:grpSpPr>
          <a:xfrm>
            <a:off x="994126" y="5334831"/>
            <a:ext cx="1321175" cy="1217868"/>
            <a:chOff x="4769872" y="1110440"/>
            <a:chExt cx="3133987" cy="2884780"/>
          </a:xfrm>
        </p:grpSpPr>
        <p:sp>
          <p:nvSpPr>
            <p:cNvPr id="176" name="Oval 175"/>
            <p:cNvSpPr/>
            <p:nvPr/>
          </p:nvSpPr>
          <p:spPr>
            <a:xfrm>
              <a:off x="5330968" y="1110440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7" name="Oval 176"/>
            <p:cNvSpPr/>
            <p:nvPr/>
          </p:nvSpPr>
          <p:spPr>
            <a:xfrm>
              <a:off x="5311127" y="3373419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8" name="Oval 177"/>
            <p:cNvSpPr/>
            <p:nvPr/>
          </p:nvSpPr>
          <p:spPr>
            <a:xfrm>
              <a:off x="7282133" y="2281708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9" name="Oval 178"/>
            <p:cNvSpPr/>
            <p:nvPr/>
          </p:nvSpPr>
          <p:spPr>
            <a:xfrm>
              <a:off x="6733160" y="1110440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0" name="Oval 179"/>
            <p:cNvSpPr/>
            <p:nvPr/>
          </p:nvSpPr>
          <p:spPr>
            <a:xfrm>
              <a:off x="4769872" y="2190647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81" name="Straight Connector 180"/>
            <p:cNvCxnSpPr>
              <a:stCxn id="176" idx="3"/>
              <a:endCxn id="180" idx="0"/>
            </p:cNvCxnSpPr>
            <p:nvPr/>
          </p:nvCxnSpPr>
          <p:spPr>
            <a:xfrm flipH="1">
              <a:off x="5080735" y="1641180"/>
              <a:ext cx="341283" cy="549467"/>
            </a:xfrm>
            <a:prstGeom prst="line">
              <a:avLst/>
            </a:prstGeom>
            <a:ln w="57150" cmpd="sng"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>
              <a:stCxn id="177" idx="1"/>
              <a:endCxn id="180" idx="4"/>
            </p:cNvCxnSpPr>
            <p:nvPr/>
          </p:nvCxnSpPr>
          <p:spPr>
            <a:xfrm flipH="1" flipV="1">
              <a:off x="5080735" y="2812448"/>
              <a:ext cx="321442" cy="652032"/>
            </a:xfrm>
            <a:prstGeom prst="line">
              <a:avLst/>
            </a:prstGeom>
            <a:ln w="57150" cmpd="sng"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>
              <a:stCxn id="185" idx="2"/>
              <a:endCxn id="177" idx="6"/>
            </p:cNvCxnSpPr>
            <p:nvPr/>
          </p:nvCxnSpPr>
          <p:spPr>
            <a:xfrm flipH="1">
              <a:off x="5932853" y="3684320"/>
              <a:ext cx="775401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>
              <a:stCxn id="178" idx="1"/>
              <a:endCxn id="176" idx="5"/>
            </p:cNvCxnSpPr>
            <p:nvPr/>
          </p:nvCxnSpPr>
          <p:spPr>
            <a:xfrm flipH="1" flipV="1">
              <a:off x="5861644" y="1641180"/>
              <a:ext cx="1511539" cy="731589"/>
            </a:xfrm>
            <a:prstGeom prst="line">
              <a:avLst/>
            </a:prstGeom>
            <a:ln w="57150" cmpd="sng"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Oval 184"/>
            <p:cNvSpPr/>
            <p:nvPr/>
          </p:nvSpPr>
          <p:spPr>
            <a:xfrm>
              <a:off x="6708254" y="3373419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86" name="Straight Connector 185"/>
            <p:cNvCxnSpPr>
              <a:stCxn id="179" idx="5"/>
              <a:endCxn id="178" idx="0"/>
            </p:cNvCxnSpPr>
            <p:nvPr/>
          </p:nvCxnSpPr>
          <p:spPr>
            <a:xfrm>
              <a:off x="7263836" y="1641180"/>
              <a:ext cx="329160" cy="640528"/>
            </a:xfrm>
            <a:prstGeom prst="line">
              <a:avLst/>
            </a:prstGeom>
            <a:ln w="57150" cmpd="sng"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flipH="1">
              <a:off x="7159338" y="2903509"/>
              <a:ext cx="341283" cy="549467"/>
            </a:xfrm>
            <a:prstGeom prst="line">
              <a:avLst/>
            </a:prstGeom>
            <a:ln w="57150" cmpd="sng"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flipH="1">
              <a:off x="5957759" y="1486709"/>
              <a:ext cx="775401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Group 188"/>
          <p:cNvGrpSpPr/>
          <p:nvPr/>
        </p:nvGrpSpPr>
        <p:grpSpPr>
          <a:xfrm>
            <a:off x="2436807" y="5334831"/>
            <a:ext cx="1321175" cy="1217868"/>
            <a:chOff x="4769872" y="1110440"/>
            <a:chExt cx="3133987" cy="2884780"/>
          </a:xfrm>
        </p:grpSpPr>
        <p:sp>
          <p:nvSpPr>
            <p:cNvPr id="190" name="Oval 189"/>
            <p:cNvSpPr/>
            <p:nvPr/>
          </p:nvSpPr>
          <p:spPr>
            <a:xfrm>
              <a:off x="5330968" y="1110440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1" name="Oval 190"/>
            <p:cNvSpPr/>
            <p:nvPr/>
          </p:nvSpPr>
          <p:spPr>
            <a:xfrm>
              <a:off x="5311127" y="3373419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2" name="Oval 191"/>
            <p:cNvSpPr/>
            <p:nvPr/>
          </p:nvSpPr>
          <p:spPr>
            <a:xfrm>
              <a:off x="7282133" y="2281708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3" name="Oval 192"/>
            <p:cNvSpPr/>
            <p:nvPr/>
          </p:nvSpPr>
          <p:spPr>
            <a:xfrm>
              <a:off x="6733160" y="1110440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4" name="Oval 193"/>
            <p:cNvSpPr/>
            <p:nvPr/>
          </p:nvSpPr>
          <p:spPr>
            <a:xfrm>
              <a:off x="4769872" y="2190647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95" name="Straight Connector 194"/>
            <p:cNvCxnSpPr>
              <a:stCxn id="190" idx="3"/>
              <a:endCxn id="194" idx="0"/>
            </p:cNvCxnSpPr>
            <p:nvPr/>
          </p:nvCxnSpPr>
          <p:spPr>
            <a:xfrm flipH="1">
              <a:off x="5080735" y="1641180"/>
              <a:ext cx="341283" cy="549467"/>
            </a:xfrm>
            <a:prstGeom prst="line">
              <a:avLst/>
            </a:prstGeom>
            <a:ln w="57150" cmpd="sng"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>
              <a:stCxn id="191" idx="1"/>
              <a:endCxn id="194" idx="4"/>
            </p:cNvCxnSpPr>
            <p:nvPr/>
          </p:nvCxnSpPr>
          <p:spPr>
            <a:xfrm flipH="1" flipV="1">
              <a:off x="5080735" y="2812448"/>
              <a:ext cx="321442" cy="652032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>
              <a:stCxn id="199" idx="2"/>
              <a:endCxn id="191" idx="6"/>
            </p:cNvCxnSpPr>
            <p:nvPr/>
          </p:nvCxnSpPr>
          <p:spPr>
            <a:xfrm flipH="1">
              <a:off x="5932853" y="3684320"/>
              <a:ext cx="775401" cy="0"/>
            </a:xfrm>
            <a:prstGeom prst="line">
              <a:avLst/>
            </a:prstGeom>
            <a:ln w="57150" cmpd="sng"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>
              <a:stCxn id="192" idx="1"/>
              <a:endCxn id="190" idx="5"/>
            </p:cNvCxnSpPr>
            <p:nvPr/>
          </p:nvCxnSpPr>
          <p:spPr>
            <a:xfrm flipH="1" flipV="1">
              <a:off x="5861644" y="1641180"/>
              <a:ext cx="1511539" cy="731589"/>
            </a:xfrm>
            <a:prstGeom prst="line">
              <a:avLst/>
            </a:prstGeom>
            <a:ln w="57150" cmpd="sng"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Oval 198"/>
            <p:cNvSpPr/>
            <p:nvPr/>
          </p:nvSpPr>
          <p:spPr>
            <a:xfrm>
              <a:off x="6708254" y="3373419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00" name="Straight Connector 199"/>
            <p:cNvCxnSpPr>
              <a:stCxn id="193" idx="5"/>
              <a:endCxn id="192" idx="0"/>
            </p:cNvCxnSpPr>
            <p:nvPr/>
          </p:nvCxnSpPr>
          <p:spPr>
            <a:xfrm>
              <a:off x="7263836" y="1641180"/>
              <a:ext cx="329160" cy="640528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 flipH="1">
              <a:off x="7159338" y="2903509"/>
              <a:ext cx="341283" cy="549467"/>
            </a:xfrm>
            <a:prstGeom prst="line">
              <a:avLst/>
            </a:prstGeom>
            <a:ln w="57150" cmpd="sng"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flipH="1">
              <a:off x="5957759" y="1486709"/>
              <a:ext cx="775401" cy="0"/>
            </a:xfrm>
            <a:prstGeom prst="line">
              <a:avLst/>
            </a:prstGeom>
            <a:ln w="57150" cmpd="sng"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3" name="Group 202"/>
          <p:cNvGrpSpPr/>
          <p:nvPr/>
        </p:nvGrpSpPr>
        <p:grpSpPr>
          <a:xfrm>
            <a:off x="3873130" y="5373275"/>
            <a:ext cx="1321175" cy="1217868"/>
            <a:chOff x="4769872" y="1110440"/>
            <a:chExt cx="3133987" cy="2884780"/>
          </a:xfrm>
        </p:grpSpPr>
        <p:sp>
          <p:nvSpPr>
            <p:cNvPr id="204" name="Oval 203"/>
            <p:cNvSpPr/>
            <p:nvPr/>
          </p:nvSpPr>
          <p:spPr>
            <a:xfrm>
              <a:off x="5330968" y="1110440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5" name="Oval 204"/>
            <p:cNvSpPr/>
            <p:nvPr/>
          </p:nvSpPr>
          <p:spPr>
            <a:xfrm>
              <a:off x="5311127" y="3373419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6" name="Oval 205"/>
            <p:cNvSpPr/>
            <p:nvPr/>
          </p:nvSpPr>
          <p:spPr>
            <a:xfrm>
              <a:off x="7282133" y="2281708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7" name="Oval 206"/>
            <p:cNvSpPr/>
            <p:nvPr/>
          </p:nvSpPr>
          <p:spPr>
            <a:xfrm>
              <a:off x="6733160" y="1110440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8" name="Oval 207"/>
            <p:cNvSpPr/>
            <p:nvPr/>
          </p:nvSpPr>
          <p:spPr>
            <a:xfrm>
              <a:off x="4769872" y="2190647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09" name="Straight Connector 208"/>
            <p:cNvCxnSpPr>
              <a:stCxn id="204" idx="3"/>
              <a:endCxn id="208" idx="0"/>
            </p:cNvCxnSpPr>
            <p:nvPr/>
          </p:nvCxnSpPr>
          <p:spPr>
            <a:xfrm flipH="1">
              <a:off x="5080735" y="1641180"/>
              <a:ext cx="341283" cy="549467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>
              <a:stCxn id="205" idx="1"/>
              <a:endCxn id="208" idx="4"/>
            </p:cNvCxnSpPr>
            <p:nvPr/>
          </p:nvCxnSpPr>
          <p:spPr>
            <a:xfrm flipH="1" flipV="1">
              <a:off x="5080735" y="2812448"/>
              <a:ext cx="321442" cy="652032"/>
            </a:xfrm>
            <a:prstGeom prst="line">
              <a:avLst/>
            </a:prstGeom>
            <a:ln w="57150" cmpd="sng"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>
              <a:stCxn id="213" idx="2"/>
              <a:endCxn id="205" idx="6"/>
            </p:cNvCxnSpPr>
            <p:nvPr/>
          </p:nvCxnSpPr>
          <p:spPr>
            <a:xfrm flipH="1">
              <a:off x="5932853" y="3684320"/>
              <a:ext cx="775401" cy="0"/>
            </a:xfrm>
            <a:prstGeom prst="line">
              <a:avLst/>
            </a:prstGeom>
            <a:ln w="57150" cmpd="sng"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>
              <a:stCxn id="206" idx="1"/>
              <a:endCxn id="204" idx="5"/>
            </p:cNvCxnSpPr>
            <p:nvPr/>
          </p:nvCxnSpPr>
          <p:spPr>
            <a:xfrm flipH="1" flipV="1">
              <a:off x="5861644" y="1641180"/>
              <a:ext cx="1511539" cy="731589"/>
            </a:xfrm>
            <a:prstGeom prst="line">
              <a:avLst/>
            </a:prstGeom>
            <a:ln w="57150" cmpd="sng"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Oval 212"/>
            <p:cNvSpPr/>
            <p:nvPr/>
          </p:nvSpPr>
          <p:spPr>
            <a:xfrm>
              <a:off x="6708254" y="3373419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14" name="Straight Connector 213"/>
            <p:cNvCxnSpPr>
              <a:stCxn id="207" idx="5"/>
              <a:endCxn id="206" idx="0"/>
            </p:cNvCxnSpPr>
            <p:nvPr/>
          </p:nvCxnSpPr>
          <p:spPr>
            <a:xfrm>
              <a:off x="7263836" y="1641180"/>
              <a:ext cx="329160" cy="640528"/>
            </a:xfrm>
            <a:prstGeom prst="line">
              <a:avLst/>
            </a:prstGeom>
            <a:ln w="57150" cmpd="sng"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flipH="1">
              <a:off x="7159338" y="2903509"/>
              <a:ext cx="341283" cy="549467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flipH="1">
              <a:off x="5957759" y="1486709"/>
              <a:ext cx="775401" cy="0"/>
            </a:xfrm>
            <a:prstGeom prst="line">
              <a:avLst/>
            </a:prstGeom>
            <a:ln w="57150" cmpd="sng"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7" name="Group 216"/>
          <p:cNvGrpSpPr/>
          <p:nvPr/>
        </p:nvGrpSpPr>
        <p:grpSpPr>
          <a:xfrm>
            <a:off x="5356528" y="5384743"/>
            <a:ext cx="1321175" cy="1217868"/>
            <a:chOff x="4769872" y="1110440"/>
            <a:chExt cx="3133987" cy="2884780"/>
          </a:xfrm>
        </p:grpSpPr>
        <p:sp>
          <p:nvSpPr>
            <p:cNvPr id="218" name="Oval 217"/>
            <p:cNvSpPr/>
            <p:nvPr/>
          </p:nvSpPr>
          <p:spPr>
            <a:xfrm>
              <a:off x="5330968" y="1110440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9" name="Oval 218"/>
            <p:cNvSpPr/>
            <p:nvPr/>
          </p:nvSpPr>
          <p:spPr>
            <a:xfrm>
              <a:off x="5311127" y="3373419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0" name="Oval 219"/>
            <p:cNvSpPr/>
            <p:nvPr/>
          </p:nvSpPr>
          <p:spPr>
            <a:xfrm>
              <a:off x="7282133" y="2281708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1" name="Oval 220"/>
            <p:cNvSpPr/>
            <p:nvPr/>
          </p:nvSpPr>
          <p:spPr>
            <a:xfrm>
              <a:off x="6733160" y="1110440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2" name="Oval 221"/>
            <p:cNvSpPr/>
            <p:nvPr/>
          </p:nvSpPr>
          <p:spPr>
            <a:xfrm>
              <a:off x="4769872" y="2190647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23" name="Straight Connector 222"/>
            <p:cNvCxnSpPr>
              <a:stCxn id="218" idx="3"/>
              <a:endCxn id="222" idx="0"/>
            </p:cNvCxnSpPr>
            <p:nvPr/>
          </p:nvCxnSpPr>
          <p:spPr>
            <a:xfrm flipH="1">
              <a:off x="5080735" y="1641180"/>
              <a:ext cx="341283" cy="549467"/>
            </a:xfrm>
            <a:prstGeom prst="line">
              <a:avLst/>
            </a:prstGeom>
            <a:ln w="57150" cmpd="sng"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>
              <a:stCxn id="219" idx="1"/>
              <a:endCxn id="222" idx="4"/>
            </p:cNvCxnSpPr>
            <p:nvPr/>
          </p:nvCxnSpPr>
          <p:spPr>
            <a:xfrm flipH="1" flipV="1">
              <a:off x="5080735" y="2812448"/>
              <a:ext cx="321442" cy="652032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>
              <a:stCxn id="227" idx="2"/>
              <a:endCxn id="219" idx="6"/>
            </p:cNvCxnSpPr>
            <p:nvPr/>
          </p:nvCxnSpPr>
          <p:spPr>
            <a:xfrm flipH="1">
              <a:off x="5932853" y="3684320"/>
              <a:ext cx="775401" cy="0"/>
            </a:xfrm>
            <a:prstGeom prst="line">
              <a:avLst/>
            </a:prstGeom>
            <a:ln w="57150" cmpd="sng"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>
              <a:stCxn id="220" idx="1"/>
              <a:endCxn id="218" idx="5"/>
            </p:cNvCxnSpPr>
            <p:nvPr/>
          </p:nvCxnSpPr>
          <p:spPr>
            <a:xfrm flipH="1" flipV="1">
              <a:off x="5861644" y="1641180"/>
              <a:ext cx="1511539" cy="731589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Oval 226"/>
            <p:cNvSpPr/>
            <p:nvPr/>
          </p:nvSpPr>
          <p:spPr>
            <a:xfrm>
              <a:off x="6708254" y="3373419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28" name="Straight Connector 227"/>
            <p:cNvCxnSpPr>
              <a:stCxn id="221" idx="5"/>
              <a:endCxn id="220" idx="0"/>
            </p:cNvCxnSpPr>
            <p:nvPr/>
          </p:nvCxnSpPr>
          <p:spPr>
            <a:xfrm>
              <a:off x="7263836" y="1641180"/>
              <a:ext cx="329160" cy="640528"/>
            </a:xfrm>
            <a:prstGeom prst="line">
              <a:avLst/>
            </a:prstGeom>
            <a:ln w="57150" cmpd="sng"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flipH="1">
              <a:off x="7159338" y="2903509"/>
              <a:ext cx="341283" cy="549467"/>
            </a:xfrm>
            <a:prstGeom prst="line">
              <a:avLst/>
            </a:prstGeom>
            <a:ln w="57150" cmpd="sng"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flipH="1">
              <a:off x="5957759" y="1486709"/>
              <a:ext cx="775401" cy="0"/>
            </a:xfrm>
            <a:prstGeom prst="line">
              <a:avLst/>
            </a:prstGeom>
            <a:ln w="57150" cmpd="sng"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1" name="Group 230"/>
          <p:cNvGrpSpPr/>
          <p:nvPr/>
        </p:nvGrpSpPr>
        <p:grpSpPr>
          <a:xfrm>
            <a:off x="6864282" y="5356483"/>
            <a:ext cx="1321175" cy="1217868"/>
            <a:chOff x="4769872" y="1110440"/>
            <a:chExt cx="3133987" cy="2884780"/>
          </a:xfrm>
        </p:grpSpPr>
        <p:sp>
          <p:nvSpPr>
            <p:cNvPr id="232" name="Oval 231"/>
            <p:cNvSpPr/>
            <p:nvPr/>
          </p:nvSpPr>
          <p:spPr>
            <a:xfrm>
              <a:off x="5330968" y="1110440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3" name="Oval 232"/>
            <p:cNvSpPr/>
            <p:nvPr/>
          </p:nvSpPr>
          <p:spPr>
            <a:xfrm>
              <a:off x="5311127" y="3373419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4" name="Oval 233"/>
            <p:cNvSpPr/>
            <p:nvPr/>
          </p:nvSpPr>
          <p:spPr>
            <a:xfrm>
              <a:off x="7282133" y="2281708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5" name="Oval 234"/>
            <p:cNvSpPr/>
            <p:nvPr/>
          </p:nvSpPr>
          <p:spPr>
            <a:xfrm>
              <a:off x="6733160" y="1110440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6" name="Oval 235"/>
            <p:cNvSpPr/>
            <p:nvPr/>
          </p:nvSpPr>
          <p:spPr>
            <a:xfrm>
              <a:off x="4769872" y="2190647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37" name="Straight Connector 236"/>
            <p:cNvCxnSpPr>
              <a:stCxn id="232" idx="3"/>
              <a:endCxn id="236" idx="0"/>
            </p:cNvCxnSpPr>
            <p:nvPr/>
          </p:nvCxnSpPr>
          <p:spPr>
            <a:xfrm flipH="1">
              <a:off x="5080735" y="1641180"/>
              <a:ext cx="341283" cy="549467"/>
            </a:xfrm>
            <a:prstGeom prst="line">
              <a:avLst/>
            </a:prstGeom>
            <a:ln w="57150" cmpd="sng"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>
              <a:stCxn id="233" idx="1"/>
              <a:endCxn id="236" idx="4"/>
            </p:cNvCxnSpPr>
            <p:nvPr/>
          </p:nvCxnSpPr>
          <p:spPr>
            <a:xfrm flipH="1" flipV="1">
              <a:off x="5080735" y="2812448"/>
              <a:ext cx="321442" cy="652032"/>
            </a:xfrm>
            <a:prstGeom prst="line">
              <a:avLst/>
            </a:prstGeom>
            <a:ln w="57150" cmpd="sng"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>
              <a:stCxn id="241" idx="2"/>
              <a:endCxn id="233" idx="6"/>
            </p:cNvCxnSpPr>
            <p:nvPr/>
          </p:nvCxnSpPr>
          <p:spPr>
            <a:xfrm flipH="1">
              <a:off x="5932853" y="3684320"/>
              <a:ext cx="775401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>
              <a:stCxn id="234" idx="1"/>
              <a:endCxn id="232" idx="5"/>
            </p:cNvCxnSpPr>
            <p:nvPr/>
          </p:nvCxnSpPr>
          <p:spPr>
            <a:xfrm flipH="1" flipV="1">
              <a:off x="5861644" y="1641180"/>
              <a:ext cx="1511539" cy="731589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1" name="Oval 240"/>
            <p:cNvSpPr/>
            <p:nvPr/>
          </p:nvSpPr>
          <p:spPr>
            <a:xfrm>
              <a:off x="6708254" y="3373419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42" name="Straight Connector 241"/>
            <p:cNvCxnSpPr>
              <a:stCxn id="235" idx="5"/>
              <a:endCxn id="234" idx="0"/>
            </p:cNvCxnSpPr>
            <p:nvPr/>
          </p:nvCxnSpPr>
          <p:spPr>
            <a:xfrm>
              <a:off x="7263836" y="1641180"/>
              <a:ext cx="329160" cy="640528"/>
            </a:xfrm>
            <a:prstGeom prst="line">
              <a:avLst/>
            </a:prstGeom>
            <a:ln w="57150" cmpd="sng"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flipH="1">
              <a:off x="7159338" y="2903509"/>
              <a:ext cx="341283" cy="549467"/>
            </a:xfrm>
            <a:prstGeom prst="line">
              <a:avLst/>
            </a:prstGeom>
            <a:ln w="57150" cmpd="sng"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flipH="1">
              <a:off x="5957759" y="1486709"/>
              <a:ext cx="775401" cy="0"/>
            </a:xfrm>
            <a:prstGeom prst="line">
              <a:avLst/>
            </a:prstGeom>
            <a:ln w="57150" cmpd="sng"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5" name="Picture 24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074" y="2914315"/>
            <a:ext cx="5753100" cy="520700"/>
          </a:xfrm>
          <a:prstGeom prst="rect">
            <a:avLst/>
          </a:prstGeom>
        </p:spPr>
      </p:pic>
      <p:sp>
        <p:nvSpPr>
          <p:cNvPr id="246" name="Up Arrow 245"/>
          <p:cNvSpPr/>
          <p:nvPr/>
        </p:nvSpPr>
        <p:spPr>
          <a:xfrm>
            <a:off x="5857292" y="3403541"/>
            <a:ext cx="238320" cy="404155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5769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>
            <a:off x="3307866" y="198810"/>
            <a:ext cx="2730749" cy="2460401"/>
            <a:chOff x="4769872" y="1110440"/>
            <a:chExt cx="3133987" cy="2884780"/>
          </a:xfrm>
        </p:grpSpPr>
        <p:sp>
          <p:nvSpPr>
            <p:cNvPr id="5" name="Oval 4"/>
            <p:cNvSpPr/>
            <p:nvPr/>
          </p:nvSpPr>
          <p:spPr>
            <a:xfrm>
              <a:off x="5330968" y="1110440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5311127" y="3373419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7282133" y="2281708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733160" y="1110440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769872" y="2190647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0" name="Straight Connector 9"/>
            <p:cNvCxnSpPr>
              <a:stCxn id="5" idx="3"/>
              <a:endCxn id="9" idx="0"/>
            </p:cNvCxnSpPr>
            <p:nvPr/>
          </p:nvCxnSpPr>
          <p:spPr>
            <a:xfrm flipH="1">
              <a:off x="5080735" y="1641180"/>
              <a:ext cx="341283" cy="549467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1"/>
              <a:endCxn id="9" idx="4"/>
            </p:cNvCxnSpPr>
            <p:nvPr/>
          </p:nvCxnSpPr>
          <p:spPr>
            <a:xfrm flipH="1" flipV="1">
              <a:off x="5080735" y="2812448"/>
              <a:ext cx="321442" cy="652032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37" idx="2"/>
              <a:endCxn id="6" idx="6"/>
            </p:cNvCxnSpPr>
            <p:nvPr/>
          </p:nvCxnSpPr>
          <p:spPr>
            <a:xfrm flipH="1">
              <a:off x="5932853" y="3684320"/>
              <a:ext cx="775401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1"/>
              <a:endCxn id="5" idx="5"/>
            </p:cNvCxnSpPr>
            <p:nvPr/>
          </p:nvCxnSpPr>
          <p:spPr>
            <a:xfrm flipH="1" flipV="1">
              <a:off x="5861644" y="1641180"/>
              <a:ext cx="1511539" cy="731589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6708254" y="3373419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8" name="Straight Connector 47"/>
            <p:cNvCxnSpPr>
              <a:stCxn id="8" idx="5"/>
              <a:endCxn id="7" idx="0"/>
            </p:cNvCxnSpPr>
            <p:nvPr/>
          </p:nvCxnSpPr>
          <p:spPr>
            <a:xfrm>
              <a:off x="7263836" y="1641180"/>
              <a:ext cx="329160" cy="640528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7159338" y="2903509"/>
              <a:ext cx="341283" cy="549467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5957759" y="1486709"/>
              <a:ext cx="775401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1433821" y="4052492"/>
            <a:ext cx="2065103" cy="1971241"/>
            <a:chOff x="4769872" y="1110440"/>
            <a:chExt cx="3133987" cy="2884780"/>
          </a:xfrm>
        </p:grpSpPr>
        <p:sp>
          <p:nvSpPr>
            <p:cNvPr id="58" name="Oval 57"/>
            <p:cNvSpPr/>
            <p:nvPr/>
          </p:nvSpPr>
          <p:spPr>
            <a:xfrm>
              <a:off x="5330968" y="1110440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5311127" y="3373419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7282133" y="2281708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6733160" y="1110440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4769872" y="2190647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63" name="Straight Connector 62"/>
            <p:cNvCxnSpPr>
              <a:stCxn id="58" idx="3"/>
              <a:endCxn id="62" idx="0"/>
            </p:cNvCxnSpPr>
            <p:nvPr/>
          </p:nvCxnSpPr>
          <p:spPr>
            <a:xfrm flipH="1">
              <a:off x="5080735" y="1641180"/>
              <a:ext cx="341283" cy="549467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59" idx="1"/>
              <a:endCxn id="62" idx="4"/>
            </p:cNvCxnSpPr>
            <p:nvPr/>
          </p:nvCxnSpPr>
          <p:spPr>
            <a:xfrm flipH="1" flipV="1">
              <a:off x="5080735" y="2812448"/>
              <a:ext cx="321442" cy="652032"/>
            </a:xfrm>
            <a:prstGeom prst="line">
              <a:avLst/>
            </a:prstGeom>
            <a:ln w="57150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67" idx="2"/>
              <a:endCxn id="59" idx="6"/>
            </p:cNvCxnSpPr>
            <p:nvPr/>
          </p:nvCxnSpPr>
          <p:spPr>
            <a:xfrm flipH="1">
              <a:off x="5932853" y="3684320"/>
              <a:ext cx="775401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60" idx="1"/>
              <a:endCxn id="58" idx="5"/>
            </p:cNvCxnSpPr>
            <p:nvPr/>
          </p:nvCxnSpPr>
          <p:spPr>
            <a:xfrm flipH="1" flipV="1">
              <a:off x="5861644" y="1641180"/>
              <a:ext cx="1511539" cy="731589"/>
            </a:xfrm>
            <a:prstGeom prst="line">
              <a:avLst/>
            </a:prstGeom>
            <a:ln w="57150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/>
            <p:nvPr/>
          </p:nvSpPr>
          <p:spPr>
            <a:xfrm>
              <a:off x="6708254" y="3373419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68" name="Straight Connector 67"/>
            <p:cNvCxnSpPr>
              <a:stCxn id="61" idx="5"/>
              <a:endCxn id="60" idx="0"/>
            </p:cNvCxnSpPr>
            <p:nvPr/>
          </p:nvCxnSpPr>
          <p:spPr>
            <a:xfrm>
              <a:off x="7263836" y="1641180"/>
              <a:ext cx="329160" cy="640528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7159338" y="2903509"/>
              <a:ext cx="341283" cy="549467"/>
            </a:xfrm>
            <a:prstGeom prst="line">
              <a:avLst/>
            </a:prstGeom>
            <a:ln w="57150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5957759" y="1486709"/>
              <a:ext cx="775401" cy="0"/>
            </a:xfrm>
            <a:prstGeom prst="line">
              <a:avLst/>
            </a:prstGeom>
            <a:ln w="57150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5687263" y="4031940"/>
            <a:ext cx="2065103" cy="1971241"/>
            <a:chOff x="4769872" y="1110440"/>
            <a:chExt cx="3133987" cy="2884780"/>
          </a:xfrm>
        </p:grpSpPr>
        <p:sp>
          <p:nvSpPr>
            <p:cNvPr id="72" name="Oval 71"/>
            <p:cNvSpPr/>
            <p:nvPr/>
          </p:nvSpPr>
          <p:spPr>
            <a:xfrm>
              <a:off x="5330968" y="1110440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5311127" y="3373419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7282133" y="2281708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6733160" y="1110440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4769872" y="2190647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77" name="Straight Connector 76"/>
            <p:cNvCxnSpPr>
              <a:stCxn id="72" idx="3"/>
              <a:endCxn id="76" idx="0"/>
            </p:cNvCxnSpPr>
            <p:nvPr/>
          </p:nvCxnSpPr>
          <p:spPr>
            <a:xfrm flipH="1">
              <a:off x="5080735" y="1641180"/>
              <a:ext cx="341283" cy="549467"/>
            </a:xfrm>
            <a:prstGeom prst="line">
              <a:avLst/>
            </a:prstGeom>
            <a:ln w="57150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73" idx="1"/>
              <a:endCxn id="76" idx="4"/>
            </p:cNvCxnSpPr>
            <p:nvPr/>
          </p:nvCxnSpPr>
          <p:spPr>
            <a:xfrm flipH="1" flipV="1">
              <a:off x="5080735" y="2812448"/>
              <a:ext cx="321442" cy="652032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81" idx="2"/>
              <a:endCxn id="73" idx="6"/>
            </p:cNvCxnSpPr>
            <p:nvPr/>
          </p:nvCxnSpPr>
          <p:spPr>
            <a:xfrm flipH="1">
              <a:off x="5932853" y="3684320"/>
              <a:ext cx="775401" cy="0"/>
            </a:xfrm>
            <a:prstGeom prst="line">
              <a:avLst/>
            </a:prstGeom>
            <a:ln w="57150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4" idx="1"/>
              <a:endCxn id="72" idx="5"/>
            </p:cNvCxnSpPr>
            <p:nvPr/>
          </p:nvCxnSpPr>
          <p:spPr>
            <a:xfrm flipH="1" flipV="1">
              <a:off x="5861644" y="1641180"/>
              <a:ext cx="1511539" cy="731589"/>
            </a:xfrm>
            <a:prstGeom prst="line">
              <a:avLst/>
            </a:prstGeom>
            <a:ln w="57150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Oval 80"/>
            <p:cNvSpPr/>
            <p:nvPr/>
          </p:nvSpPr>
          <p:spPr>
            <a:xfrm>
              <a:off x="6708254" y="3373419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82" name="Straight Connector 81"/>
            <p:cNvCxnSpPr>
              <a:stCxn id="75" idx="5"/>
              <a:endCxn id="74" idx="0"/>
            </p:cNvCxnSpPr>
            <p:nvPr/>
          </p:nvCxnSpPr>
          <p:spPr>
            <a:xfrm>
              <a:off x="7263836" y="1641180"/>
              <a:ext cx="329160" cy="640528"/>
            </a:xfrm>
            <a:prstGeom prst="line">
              <a:avLst/>
            </a:prstGeom>
            <a:ln w="57150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>
              <a:off x="7159338" y="2903509"/>
              <a:ext cx="341283" cy="549467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>
              <a:off x="5957759" y="1486709"/>
              <a:ext cx="775401" cy="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Picture 4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074" y="2993695"/>
            <a:ext cx="5753100" cy="520700"/>
          </a:xfrm>
          <a:prstGeom prst="rect">
            <a:avLst/>
          </a:prstGeom>
        </p:spPr>
      </p:pic>
      <p:sp>
        <p:nvSpPr>
          <p:cNvPr id="46" name="Up Arrow 45"/>
          <p:cNvSpPr/>
          <p:nvPr/>
        </p:nvSpPr>
        <p:spPr>
          <a:xfrm>
            <a:off x="7230563" y="3476669"/>
            <a:ext cx="238320" cy="404155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6775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880" y="198445"/>
            <a:ext cx="26853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Proof that</a:t>
            </a:r>
            <a:endParaRPr lang="en-US" sz="4000" dirty="0">
              <a:solidFill>
                <a:prstClr val="black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514" y="350711"/>
            <a:ext cx="4076700" cy="6350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302" y="1638922"/>
            <a:ext cx="3086100" cy="558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71693" y="2650745"/>
            <a:ext cx="59641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    x  ±1   0   0  ±1  ±1</a:t>
            </a:r>
            <a:endParaRPr lang="en-US" sz="2800" dirty="0">
              <a:solidFill>
                <a:prstClr val="black"/>
              </a:solidFill>
              <a:latin typeface="Courier"/>
              <a:cs typeface="Courier"/>
            </a:endParaRPr>
          </a:p>
          <a:p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    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±1  x  ±1   </a:t>
            </a:r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0  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0   0</a:t>
            </a:r>
            <a:endParaRPr lang="en-US" sz="2800" dirty="0">
              <a:solidFill>
                <a:prstClr val="black"/>
              </a:solidFill>
              <a:latin typeface="Courier"/>
              <a:cs typeface="Courier"/>
            </a:endParaRPr>
          </a:p>
          <a:p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     0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±1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  x  ±</a:t>
            </a:r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1  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0   0</a:t>
            </a:r>
            <a:endParaRPr lang="en-US" sz="2800" dirty="0">
              <a:solidFill>
                <a:prstClr val="black"/>
              </a:solidFill>
              <a:latin typeface="Courier"/>
              <a:cs typeface="Courier"/>
            </a:endParaRPr>
          </a:p>
          <a:p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     0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  0  </a:t>
            </a:r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±1  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x  ±1   0</a:t>
            </a:r>
            <a:endParaRPr lang="en-US" sz="2800" dirty="0">
              <a:solidFill>
                <a:prstClr val="black"/>
              </a:solidFill>
              <a:latin typeface="Courier"/>
              <a:cs typeface="Courier"/>
            </a:endParaRPr>
          </a:p>
          <a:p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     ±1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 0   </a:t>
            </a:r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0 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±1   x  ±</a:t>
            </a:r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1</a:t>
            </a:r>
            <a:endParaRPr lang="en-US" sz="2800" dirty="0" smtClean="0">
              <a:solidFill>
                <a:prstClr val="black"/>
              </a:solidFill>
              <a:latin typeface="Courier"/>
              <a:cs typeface="Courier"/>
            </a:endParaRPr>
          </a:p>
          <a:p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    </a:t>
            </a:r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±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1  0   0   0  ±1   x</a:t>
            </a:r>
            <a:endParaRPr lang="en-US" sz="2800" dirty="0">
              <a:solidFill>
                <a:prstClr val="black"/>
              </a:solidFill>
              <a:latin typeface="Courier"/>
              <a:cs typeface="Courie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242" y="1310749"/>
            <a:ext cx="8845417" cy="789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Expand                                using permutations</a:t>
            </a:r>
          </a:p>
        </p:txBody>
      </p:sp>
    </p:spTree>
    <p:extLst>
      <p:ext uri="{BB962C8B-B14F-4D97-AF65-F5344CB8AC3E}">
        <p14:creationId xmlns:p14="http://schemas.microsoft.com/office/powerpoint/2010/main" val="1767186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880" y="198445"/>
            <a:ext cx="26853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Proof that</a:t>
            </a:r>
            <a:endParaRPr lang="en-US" sz="4000" dirty="0">
              <a:solidFill>
                <a:prstClr val="black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514" y="350711"/>
            <a:ext cx="4076700" cy="6350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302" y="1638922"/>
            <a:ext cx="3086100" cy="558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71693" y="2650745"/>
            <a:ext cx="59641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    x  ±1   0   0  ±1  ±1</a:t>
            </a:r>
            <a:endParaRPr lang="en-US" sz="2800" dirty="0">
              <a:solidFill>
                <a:prstClr val="black"/>
              </a:solidFill>
              <a:latin typeface="Courier"/>
              <a:cs typeface="Courier"/>
            </a:endParaRPr>
          </a:p>
          <a:p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    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±1  x  ±1   </a:t>
            </a:r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0  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0   0</a:t>
            </a:r>
            <a:endParaRPr lang="en-US" sz="2800" dirty="0">
              <a:solidFill>
                <a:prstClr val="black"/>
              </a:solidFill>
              <a:latin typeface="Courier"/>
              <a:cs typeface="Courier"/>
            </a:endParaRPr>
          </a:p>
          <a:p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     0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±1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  x  ±</a:t>
            </a:r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1  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0   0</a:t>
            </a:r>
            <a:endParaRPr lang="en-US" sz="2800" dirty="0">
              <a:solidFill>
                <a:prstClr val="black"/>
              </a:solidFill>
              <a:latin typeface="Courier"/>
              <a:cs typeface="Courier"/>
            </a:endParaRPr>
          </a:p>
          <a:p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     0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  0  </a:t>
            </a:r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±1  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x  ±1   0</a:t>
            </a:r>
            <a:endParaRPr lang="en-US" sz="2800" dirty="0">
              <a:solidFill>
                <a:prstClr val="black"/>
              </a:solidFill>
              <a:latin typeface="Courier"/>
              <a:cs typeface="Courier"/>
            </a:endParaRPr>
          </a:p>
          <a:p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     ±1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 0   </a:t>
            </a:r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0 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±1   x  ±</a:t>
            </a:r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1</a:t>
            </a:r>
            <a:endParaRPr lang="en-US" sz="2800" dirty="0" smtClean="0">
              <a:solidFill>
                <a:prstClr val="black"/>
              </a:solidFill>
              <a:latin typeface="Courier"/>
              <a:cs typeface="Courier"/>
            </a:endParaRPr>
          </a:p>
          <a:p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    </a:t>
            </a:r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±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1  0   0   0  ±1   x</a:t>
            </a:r>
            <a:endParaRPr lang="en-US" sz="2800" dirty="0">
              <a:solidFill>
                <a:prstClr val="black"/>
              </a:solidFill>
              <a:latin typeface="Courier"/>
              <a:cs typeface="Courie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242" y="1310749"/>
            <a:ext cx="8845417" cy="789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Expand                                using permutations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4588" y="2643527"/>
            <a:ext cx="19438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BA3CCC"/>
                </a:solidFill>
                <a:latin typeface="Calibri"/>
              </a:rPr>
              <a:t>same edge: </a:t>
            </a:r>
          </a:p>
          <a:p>
            <a:r>
              <a:rPr lang="en-US" sz="2800" i="1" dirty="0" smtClean="0">
                <a:solidFill>
                  <a:srgbClr val="BA3CCC"/>
                </a:solidFill>
                <a:latin typeface="Calibri"/>
              </a:rPr>
              <a:t>same value</a:t>
            </a:r>
            <a:endParaRPr lang="en-US" sz="2800" i="1" dirty="0">
              <a:solidFill>
                <a:srgbClr val="BA3CCC"/>
              </a:solidFill>
              <a:latin typeface="Calibri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029368" y="2677145"/>
            <a:ext cx="555585" cy="537638"/>
          </a:xfrm>
          <a:prstGeom prst="ellipse">
            <a:avLst/>
          </a:prstGeom>
          <a:noFill/>
          <a:ln w="28575" cmpd="sng">
            <a:solidFill>
              <a:srgbClr val="BA3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315434" y="3087605"/>
            <a:ext cx="555585" cy="537638"/>
          </a:xfrm>
          <a:prstGeom prst="ellipse">
            <a:avLst/>
          </a:prstGeom>
          <a:noFill/>
          <a:ln w="28575" cmpd="sng">
            <a:solidFill>
              <a:srgbClr val="BA3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7816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880" y="198445"/>
            <a:ext cx="26853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Proof that</a:t>
            </a:r>
            <a:endParaRPr lang="en-US" sz="4000" dirty="0">
              <a:solidFill>
                <a:prstClr val="black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514" y="350711"/>
            <a:ext cx="4076700" cy="6350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302" y="1638922"/>
            <a:ext cx="3086100" cy="558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71693" y="2650745"/>
            <a:ext cx="59641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    x  ±1   0   0  ±1  ±1</a:t>
            </a:r>
            <a:endParaRPr lang="en-US" sz="2800" dirty="0">
              <a:solidFill>
                <a:prstClr val="black"/>
              </a:solidFill>
              <a:latin typeface="Courier"/>
              <a:cs typeface="Courier"/>
            </a:endParaRPr>
          </a:p>
          <a:p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    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±1  x  ±1   </a:t>
            </a:r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0  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0   0</a:t>
            </a:r>
            <a:endParaRPr lang="en-US" sz="2800" dirty="0">
              <a:solidFill>
                <a:prstClr val="black"/>
              </a:solidFill>
              <a:latin typeface="Courier"/>
              <a:cs typeface="Courier"/>
            </a:endParaRPr>
          </a:p>
          <a:p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     0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±1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  x  ±</a:t>
            </a:r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1  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0   0</a:t>
            </a:r>
            <a:endParaRPr lang="en-US" sz="2800" dirty="0">
              <a:solidFill>
                <a:prstClr val="black"/>
              </a:solidFill>
              <a:latin typeface="Courier"/>
              <a:cs typeface="Courier"/>
            </a:endParaRPr>
          </a:p>
          <a:p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     0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  0  </a:t>
            </a:r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±1  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x  ±1   0</a:t>
            </a:r>
            <a:endParaRPr lang="en-US" sz="2800" dirty="0">
              <a:solidFill>
                <a:prstClr val="black"/>
              </a:solidFill>
              <a:latin typeface="Courier"/>
              <a:cs typeface="Courier"/>
            </a:endParaRPr>
          </a:p>
          <a:p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     ±1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 0   </a:t>
            </a:r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0 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±1   x  ±</a:t>
            </a:r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1</a:t>
            </a:r>
            <a:endParaRPr lang="en-US" sz="2800" dirty="0" smtClean="0">
              <a:solidFill>
                <a:prstClr val="black"/>
              </a:solidFill>
              <a:latin typeface="Courier"/>
              <a:cs typeface="Courier"/>
            </a:endParaRPr>
          </a:p>
          <a:p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    </a:t>
            </a:r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±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1  0   0   0  ±1   x</a:t>
            </a:r>
            <a:endParaRPr lang="en-US" sz="2800" dirty="0">
              <a:solidFill>
                <a:prstClr val="black"/>
              </a:solidFill>
              <a:latin typeface="Courier"/>
              <a:cs typeface="Courie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242" y="1310749"/>
            <a:ext cx="8845417" cy="789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Expand                                using permutations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4588" y="2643527"/>
            <a:ext cx="19438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BA3CCC"/>
                </a:solidFill>
                <a:latin typeface="Calibri"/>
              </a:rPr>
              <a:t>same edge: </a:t>
            </a:r>
          </a:p>
          <a:p>
            <a:r>
              <a:rPr lang="en-US" sz="2800" i="1" dirty="0" smtClean="0">
                <a:solidFill>
                  <a:srgbClr val="BA3CCC"/>
                </a:solidFill>
                <a:latin typeface="Calibri"/>
              </a:rPr>
              <a:t>same value</a:t>
            </a:r>
            <a:endParaRPr lang="en-US" sz="2800" i="1" dirty="0">
              <a:solidFill>
                <a:srgbClr val="BA3CCC"/>
              </a:solidFill>
              <a:latin typeface="Calibri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531473" y="2677145"/>
            <a:ext cx="555585" cy="537638"/>
          </a:xfrm>
          <a:prstGeom prst="ellipse">
            <a:avLst/>
          </a:prstGeom>
          <a:noFill/>
          <a:ln w="28575" cmpd="sng">
            <a:solidFill>
              <a:srgbClr val="BA3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342073" y="4357663"/>
            <a:ext cx="555585" cy="537638"/>
          </a:xfrm>
          <a:prstGeom prst="ellipse">
            <a:avLst/>
          </a:prstGeom>
          <a:noFill/>
          <a:ln w="28575" cmpd="sng">
            <a:solidFill>
              <a:srgbClr val="BA3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0270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880" y="198445"/>
            <a:ext cx="26853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Proof that</a:t>
            </a:r>
            <a:endParaRPr lang="en-US" sz="4000" dirty="0">
              <a:solidFill>
                <a:prstClr val="black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514" y="350711"/>
            <a:ext cx="4076700" cy="6350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302" y="1638922"/>
            <a:ext cx="3086100" cy="558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71693" y="2650745"/>
            <a:ext cx="59641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    x  ±1   0   0  ±1  ±1</a:t>
            </a:r>
            <a:endParaRPr lang="en-US" sz="2800" dirty="0">
              <a:solidFill>
                <a:prstClr val="black"/>
              </a:solidFill>
              <a:latin typeface="Courier"/>
              <a:cs typeface="Courier"/>
            </a:endParaRPr>
          </a:p>
          <a:p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    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±1  x  ±1   </a:t>
            </a:r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0  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0   0</a:t>
            </a:r>
            <a:endParaRPr lang="en-US" sz="2800" dirty="0">
              <a:solidFill>
                <a:prstClr val="black"/>
              </a:solidFill>
              <a:latin typeface="Courier"/>
              <a:cs typeface="Courier"/>
            </a:endParaRPr>
          </a:p>
          <a:p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     0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±1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  x  ±</a:t>
            </a:r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1  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0   0</a:t>
            </a:r>
            <a:endParaRPr lang="en-US" sz="2800" dirty="0">
              <a:solidFill>
                <a:prstClr val="black"/>
              </a:solidFill>
              <a:latin typeface="Courier"/>
              <a:cs typeface="Courier"/>
            </a:endParaRPr>
          </a:p>
          <a:p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     0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  0  </a:t>
            </a:r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±1  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x  ±1   0</a:t>
            </a:r>
            <a:endParaRPr lang="en-US" sz="2800" dirty="0">
              <a:solidFill>
                <a:prstClr val="black"/>
              </a:solidFill>
              <a:latin typeface="Courier"/>
              <a:cs typeface="Courier"/>
            </a:endParaRPr>
          </a:p>
          <a:p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     ±1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 0   </a:t>
            </a:r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0 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±1   x  ±</a:t>
            </a:r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1</a:t>
            </a:r>
            <a:endParaRPr lang="en-US" sz="2800" dirty="0" smtClean="0">
              <a:solidFill>
                <a:prstClr val="black"/>
              </a:solidFill>
              <a:latin typeface="Courier"/>
              <a:cs typeface="Courier"/>
            </a:endParaRPr>
          </a:p>
          <a:p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    </a:t>
            </a:r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±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1  0   0   0  ±1   x</a:t>
            </a:r>
            <a:endParaRPr lang="en-US" sz="2800" dirty="0">
              <a:solidFill>
                <a:prstClr val="black"/>
              </a:solidFill>
              <a:latin typeface="Courier"/>
              <a:cs typeface="Courie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242" y="1310749"/>
            <a:ext cx="8845417" cy="789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Expand                                using permutations</a:t>
            </a:r>
          </a:p>
        </p:txBody>
      </p:sp>
      <p:sp>
        <p:nvSpPr>
          <p:cNvPr id="4" name="Oval 3"/>
          <p:cNvSpPr/>
          <p:nvPr/>
        </p:nvSpPr>
        <p:spPr>
          <a:xfrm>
            <a:off x="6375997" y="2663975"/>
            <a:ext cx="555585" cy="537638"/>
          </a:xfrm>
          <a:prstGeom prst="ellipse">
            <a:avLst/>
          </a:prstGeom>
          <a:noFill/>
          <a:ln w="28575" cmpd="sng">
            <a:solidFill>
              <a:srgbClr val="BA3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770729" y="3085194"/>
            <a:ext cx="555585" cy="537638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523052" y="3940909"/>
            <a:ext cx="555585" cy="537638"/>
          </a:xfrm>
          <a:prstGeom prst="ellipse">
            <a:avLst/>
          </a:prstGeom>
          <a:noFill/>
          <a:ln w="28575" cmpd="sng">
            <a:solidFill>
              <a:srgbClr val="BA3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935667" y="3509111"/>
            <a:ext cx="555585" cy="537638"/>
          </a:xfrm>
          <a:prstGeom prst="ellipse">
            <a:avLst/>
          </a:prstGeom>
          <a:noFill/>
          <a:ln w="28575" cmpd="sng">
            <a:solidFill>
              <a:srgbClr val="BA3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348307" y="4790763"/>
            <a:ext cx="555585" cy="537638"/>
          </a:xfrm>
          <a:prstGeom prst="ellipse">
            <a:avLst/>
          </a:prstGeom>
          <a:noFill/>
          <a:ln w="28575" cmpd="sng">
            <a:solidFill>
              <a:srgbClr val="BA3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107426" y="4351035"/>
            <a:ext cx="555585" cy="537638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242" y="5485010"/>
            <a:ext cx="8845417" cy="789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i="1" dirty="0" smtClean="0">
                <a:solidFill>
                  <a:srgbClr val="BA3CCC"/>
                </a:solidFill>
                <a:latin typeface="Avenir Book"/>
                <a:cs typeface="Avenir Book"/>
              </a:rPr>
              <a:t>Get 0 if hit any 0s</a:t>
            </a:r>
          </a:p>
        </p:txBody>
      </p:sp>
    </p:spTree>
    <p:extLst>
      <p:ext uri="{BB962C8B-B14F-4D97-AF65-F5344CB8AC3E}">
        <p14:creationId xmlns:p14="http://schemas.microsoft.com/office/powerpoint/2010/main" val="2315960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880" y="198445"/>
            <a:ext cx="26853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Proof that</a:t>
            </a:r>
            <a:endParaRPr lang="en-US" sz="4000" dirty="0">
              <a:solidFill>
                <a:prstClr val="black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514" y="350711"/>
            <a:ext cx="4076700" cy="6350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302" y="1638922"/>
            <a:ext cx="3086100" cy="558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71693" y="2650745"/>
            <a:ext cx="59641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    x  ±1   0   0  ±1  ±1</a:t>
            </a:r>
            <a:endParaRPr lang="en-US" sz="2800" dirty="0">
              <a:solidFill>
                <a:prstClr val="black"/>
              </a:solidFill>
              <a:latin typeface="Courier"/>
              <a:cs typeface="Courier"/>
            </a:endParaRPr>
          </a:p>
          <a:p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    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±1  x  ±1   </a:t>
            </a:r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0  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0   0</a:t>
            </a:r>
            <a:endParaRPr lang="en-US" sz="2800" dirty="0">
              <a:solidFill>
                <a:prstClr val="black"/>
              </a:solidFill>
              <a:latin typeface="Courier"/>
              <a:cs typeface="Courier"/>
            </a:endParaRPr>
          </a:p>
          <a:p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     0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±1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  x  ±</a:t>
            </a:r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1  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0   0</a:t>
            </a:r>
            <a:endParaRPr lang="en-US" sz="2800" dirty="0">
              <a:solidFill>
                <a:prstClr val="black"/>
              </a:solidFill>
              <a:latin typeface="Courier"/>
              <a:cs typeface="Courier"/>
            </a:endParaRPr>
          </a:p>
          <a:p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     0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  0  </a:t>
            </a:r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±1  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x  ±1   0</a:t>
            </a:r>
            <a:endParaRPr lang="en-US" sz="2800" dirty="0">
              <a:solidFill>
                <a:prstClr val="black"/>
              </a:solidFill>
              <a:latin typeface="Courier"/>
              <a:cs typeface="Courier"/>
            </a:endParaRPr>
          </a:p>
          <a:p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     ±1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 0   </a:t>
            </a:r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0 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±1   x  ±</a:t>
            </a:r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1</a:t>
            </a:r>
            <a:endParaRPr lang="en-US" sz="2800" dirty="0" smtClean="0">
              <a:solidFill>
                <a:prstClr val="black"/>
              </a:solidFill>
              <a:latin typeface="Courier"/>
              <a:cs typeface="Courier"/>
            </a:endParaRPr>
          </a:p>
          <a:p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    </a:t>
            </a:r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±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1  0   0   0  ±1   x</a:t>
            </a:r>
            <a:endParaRPr lang="en-US" sz="2800" dirty="0">
              <a:solidFill>
                <a:prstClr val="black"/>
              </a:solidFill>
              <a:latin typeface="Courier"/>
              <a:cs typeface="Courie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242" y="1310749"/>
            <a:ext cx="8845417" cy="789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Expand                                using permutations</a:t>
            </a:r>
          </a:p>
        </p:txBody>
      </p:sp>
      <p:sp>
        <p:nvSpPr>
          <p:cNvPr id="4" name="Oval 3"/>
          <p:cNvSpPr/>
          <p:nvPr/>
        </p:nvSpPr>
        <p:spPr>
          <a:xfrm>
            <a:off x="6375997" y="2663975"/>
            <a:ext cx="555585" cy="537638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549508" y="4833665"/>
            <a:ext cx="555585" cy="537638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717817" y="3984272"/>
            <a:ext cx="555585" cy="537638"/>
          </a:xfrm>
          <a:prstGeom prst="ellipse">
            <a:avLst/>
          </a:prstGeom>
          <a:noFill/>
          <a:ln w="28575" cmpd="sng">
            <a:solidFill>
              <a:srgbClr val="BA3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329500" y="4362802"/>
            <a:ext cx="555585" cy="537638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856459" y="3099049"/>
            <a:ext cx="555585" cy="537638"/>
          </a:xfrm>
          <a:prstGeom prst="ellipse">
            <a:avLst/>
          </a:prstGeom>
          <a:noFill/>
          <a:ln w="28575" cmpd="sng">
            <a:solidFill>
              <a:srgbClr val="BA3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029368" y="3509509"/>
            <a:ext cx="555585" cy="537638"/>
          </a:xfrm>
          <a:prstGeom prst="ellipse">
            <a:avLst/>
          </a:prstGeom>
          <a:noFill/>
          <a:ln w="28575" cmpd="sng">
            <a:solidFill>
              <a:srgbClr val="BA3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242" y="5485010"/>
            <a:ext cx="8845417" cy="789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i="1" dirty="0" smtClean="0">
                <a:solidFill>
                  <a:srgbClr val="BA3CCC"/>
                </a:solidFill>
                <a:latin typeface="Avenir Book"/>
                <a:cs typeface="Avenir Book"/>
              </a:rPr>
              <a:t>Get 0 if take just one entry for any edge</a:t>
            </a:r>
          </a:p>
        </p:txBody>
      </p:sp>
    </p:spTree>
    <p:extLst>
      <p:ext uri="{BB962C8B-B14F-4D97-AF65-F5344CB8AC3E}">
        <p14:creationId xmlns:p14="http://schemas.microsoft.com/office/powerpoint/2010/main" val="2901074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880" y="198445"/>
            <a:ext cx="26853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Proof that</a:t>
            </a:r>
            <a:endParaRPr lang="en-US" sz="4000" dirty="0">
              <a:solidFill>
                <a:prstClr val="black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514" y="350711"/>
            <a:ext cx="4076700" cy="6350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302" y="1638922"/>
            <a:ext cx="3086100" cy="558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71693" y="2650745"/>
            <a:ext cx="59641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    x  ±1   0   0  ±1  ±1</a:t>
            </a:r>
            <a:endParaRPr lang="en-US" sz="2800" dirty="0">
              <a:solidFill>
                <a:prstClr val="black"/>
              </a:solidFill>
              <a:latin typeface="Courier"/>
              <a:cs typeface="Courier"/>
            </a:endParaRPr>
          </a:p>
          <a:p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    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±1  x  ±1   </a:t>
            </a:r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0  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0   0</a:t>
            </a:r>
            <a:endParaRPr lang="en-US" sz="2800" dirty="0">
              <a:solidFill>
                <a:prstClr val="black"/>
              </a:solidFill>
              <a:latin typeface="Courier"/>
              <a:cs typeface="Courier"/>
            </a:endParaRPr>
          </a:p>
          <a:p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     0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±1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  x  ±</a:t>
            </a:r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1  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0   0</a:t>
            </a:r>
            <a:endParaRPr lang="en-US" sz="2800" dirty="0">
              <a:solidFill>
                <a:prstClr val="black"/>
              </a:solidFill>
              <a:latin typeface="Courier"/>
              <a:cs typeface="Courier"/>
            </a:endParaRPr>
          </a:p>
          <a:p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     0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  0  </a:t>
            </a:r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±1  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x  ±1   0</a:t>
            </a:r>
            <a:endParaRPr lang="en-US" sz="2800" dirty="0">
              <a:solidFill>
                <a:prstClr val="black"/>
              </a:solidFill>
              <a:latin typeface="Courier"/>
              <a:cs typeface="Courier"/>
            </a:endParaRPr>
          </a:p>
          <a:p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     ±1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 0   </a:t>
            </a:r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0 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±1   x  ±</a:t>
            </a:r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1</a:t>
            </a:r>
            <a:endParaRPr lang="en-US" sz="2800" dirty="0" smtClean="0">
              <a:solidFill>
                <a:prstClr val="black"/>
              </a:solidFill>
              <a:latin typeface="Courier"/>
              <a:cs typeface="Courier"/>
            </a:endParaRPr>
          </a:p>
          <a:p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    </a:t>
            </a:r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±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1  0   0   0  ±1   x</a:t>
            </a:r>
            <a:endParaRPr lang="en-US" sz="2800" dirty="0">
              <a:solidFill>
                <a:prstClr val="black"/>
              </a:solidFill>
              <a:latin typeface="Courier"/>
              <a:cs typeface="Courie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242" y="1310749"/>
            <a:ext cx="8845417" cy="789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Expand                                using permutations</a:t>
            </a:r>
          </a:p>
        </p:txBody>
      </p:sp>
      <p:sp>
        <p:nvSpPr>
          <p:cNvPr id="4" name="Oval 3"/>
          <p:cNvSpPr/>
          <p:nvPr/>
        </p:nvSpPr>
        <p:spPr>
          <a:xfrm>
            <a:off x="5549508" y="3903919"/>
            <a:ext cx="555585" cy="537638"/>
          </a:xfrm>
          <a:prstGeom prst="ellipse">
            <a:avLst/>
          </a:prstGeom>
          <a:noFill/>
          <a:ln w="28575" cmpd="sng">
            <a:solidFill>
              <a:srgbClr val="BA3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462255" y="4833665"/>
            <a:ext cx="555585" cy="537638"/>
          </a:xfrm>
          <a:prstGeom prst="ellipse">
            <a:avLst/>
          </a:prstGeom>
          <a:noFill/>
          <a:ln w="28575" cmpd="sng">
            <a:solidFill>
              <a:srgbClr val="BA3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717817" y="4348947"/>
            <a:ext cx="555585" cy="537638"/>
          </a:xfrm>
          <a:prstGeom prst="ellipse">
            <a:avLst/>
          </a:prstGeom>
          <a:noFill/>
          <a:ln w="28575" cmpd="sng">
            <a:solidFill>
              <a:srgbClr val="BA3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935667" y="3509111"/>
            <a:ext cx="555585" cy="537638"/>
          </a:xfrm>
          <a:prstGeom prst="ellipse">
            <a:avLst/>
          </a:prstGeom>
          <a:noFill/>
          <a:ln w="28575" cmpd="sng">
            <a:solidFill>
              <a:srgbClr val="BA3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335079" y="3085194"/>
            <a:ext cx="555585" cy="537638"/>
          </a:xfrm>
          <a:prstGeom prst="ellipse">
            <a:avLst/>
          </a:prstGeom>
          <a:noFill/>
          <a:ln w="28575" cmpd="sng">
            <a:solidFill>
              <a:srgbClr val="BA3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054514" y="2663975"/>
            <a:ext cx="555585" cy="537638"/>
          </a:xfrm>
          <a:prstGeom prst="ellipse">
            <a:avLst/>
          </a:prstGeom>
          <a:noFill/>
          <a:ln w="28575" cmpd="sng">
            <a:solidFill>
              <a:srgbClr val="BA3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242" y="5485010"/>
            <a:ext cx="8845417" cy="789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i="1" dirty="0" smtClean="0">
                <a:solidFill>
                  <a:srgbClr val="BA3CCC"/>
                </a:solidFill>
                <a:latin typeface="Avenir Book"/>
                <a:cs typeface="Avenir Book"/>
              </a:rPr>
              <a:t>Only permutations that count are involutions</a:t>
            </a:r>
          </a:p>
        </p:txBody>
      </p:sp>
    </p:spTree>
    <p:extLst>
      <p:ext uri="{BB962C8B-B14F-4D97-AF65-F5344CB8AC3E}">
        <p14:creationId xmlns:p14="http://schemas.microsoft.com/office/powerpoint/2010/main" val="988690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880" y="198445"/>
            <a:ext cx="5078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Spectral Expanders</a:t>
            </a:r>
            <a:endParaRPr lang="en-US" sz="4000" dirty="0">
              <a:solidFill>
                <a:prstClr val="black"/>
              </a:solidFill>
              <a:latin typeface="Arial Rounded MT Bold"/>
              <a:cs typeface="Arial Rounded MT Bold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085379" y="3229524"/>
            <a:ext cx="663830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3886157" y="3077123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11707" y="322952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0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3748487" y="3077124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4118018" y="3077124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4252132" y="3077123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4343718" y="3077124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39096" y="2829703"/>
            <a:ext cx="3577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  <a:latin typeface="Calibri"/>
              </a:rPr>
              <a:t>[</a:t>
            </a:r>
            <a:endParaRPr lang="en-US" sz="4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17049" y="2829702"/>
            <a:ext cx="3577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  <a:latin typeface="Calibri"/>
              </a:rPr>
              <a:t>]</a:t>
            </a:r>
            <a:endParaRPr lang="en-US" sz="4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54938" y="3381923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-d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95408" y="3362316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d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4743" y="1196871"/>
            <a:ext cx="83832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prstClr val="black"/>
                </a:solidFill>
                <a:latin typeface="Times"/>
                <a:cs typeface="Times"/>
              </a:rPr>
              <a:t>G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is a good spectral expander </a:t>
            </a:r>
          </a:p>
          <a:p>
            <a:r>
              <a:rPr lang="en-US" sz="3200" dirty="0">
                <a:solidFill>
                  <a:prstClr val="black"/>
                </a:solidFill>
                <a:latin typeface="Avenir Book"/>
                <a:cs typeface="Avenir Book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           if all non-trivial eigenvalues are small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49550" y="3118542"/>
            <a:ext cx="5102729" cy="318606"/>
            <a:chOff x="1649550" y="3118542"/>
            <a:chExt cx="5102729" cy="318606"/>
          </a:xfrm>
        </p:grpSpPr>
        <p:sp>
          <p:nvSpPr>
            <p:cNvPr id="19" name="Oval 7"/>
            <p:cNvSpPr>
              <a:spLocks noChangeArrowheads="1"/>
            </p:cNvSpPr>
            <p:nvPr/>
          </p:nvSpPr>
          <p:spPr bwMode="auto">
            <a:xfrm>
              <a:off x="6599879" y="3118542"/>
              <a:ext cx="152400" cy="304800"/>
            </a:xfrm>
            <a:prstGeom prst="ellipse">
              <a:avLst/>
            </a:prstGeom>
            <a:solidFill>
              <a:srgbClr val="3366FF"/>
            </a:solidFill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Oval 7"/>
            <p:cNvSpPr>
              <a:spLocks noChangeArrowheads="1"/>
            </p:cNvSpPr>
            <p:nvPr/>
          </p:nvSpPr>
          <p:spPr bwMode="auto">
            <a:xfrm>
              <a:off x="1649550" y="3132348"/>
              <a:ext cx="152400" cy="304800"/>
            </a:xfrm>
            <a:prstGeom prst="ellipse">
              <a:avLst/>
            </a:prstGeom>
            <a:solidFill>
              <a:srgbClr val="3366FF"/>
            </a:solidFill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0816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880" y="198445"/>
            <a:ext cx="26853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Proof that</a:t>
            </a:r>
            <a:endParaRPr lang="en-US" sz="4000" dirty="0">
              <a:solidFill>
                <a:prstClr val="black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514" y="350711"/>
            <a:ext cx="4076700" cy="6350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302" y="1638922"/>
            <a:ext cx="3086100" cy="558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71693" y="2650745"/>
            <a:ext cx="59641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    x  ±1   0   0  ±1  ±1</a:t>
            </a:r>
            <a:endParaRPr lang="en-US" sz="2800" dirty="0">
              <a:solidFill>
                <a:prstClr val="black"/>
              </a:solidFill>
              <a:latin typeface="Courier"/>
              <a:cs typeface="Courier"/>
            </a:endParaRPr>
          </a:p>
          <a:p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    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±1  x  ±1   </a:t>
            </a:r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0  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0   0</a:t>
            </a:r>
            <a:endParaRPr lang="en-US" sz="2800" dirty="0">
              <a:solidFill>
                <a:prstClr val="black"/>
              </a:solidFill>
              <a:latin typeface="Courier"/>
              <a:cs typeface="Courier"/>
            </a:endParaRPr>
          </a:p>
          <a:p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     0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±1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  x  ±</a:t>
            </a:r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1  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0   0</a:t>
            </a:r>
            <a:endParaRPr lang="en-US" sz="2800" dirty="0">
              <a:solidFill>
                <a:prstClr val="black"/>
              </a:solidFill>
              <a:latin typeface="Courier"/>
              <a:cs typeface="Courier"/>
            </a:endParaRPr>
          </a:p>
          <a:p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     0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  0  </a:t>
            </a:r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±1  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x  ±1   0</a:t>
            </a:r>
            <a:endParaRPr lang="en-US" sz="2800" dirty="0">
              <a:solidFill>
                <a:prstClr val="black"/>
              </a:solidFill>
              <a:latin typeface="Courier"/>
              <a:cs typeface="Courier"/>
            </a:endParaRPr>
          </a:p>
          <a:p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     ±1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 0   </a:t>
            </a:r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0 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±1   x  ±</a:t>
            </a:r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1</a:t>
            </a:r>
            <a:endParaRPr lang="en-US" sz="2800" dirty="0" smtClean="0">
              <a:solidFill>
                <a:prstClr val="black"/>
              </a:solidFill>
              <a:latin typeface="Courier"/>
              <a:cs typeface="Courier"/>
            </a:endParaRPr>
          </a:p>
          <a:p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    </a:t>
            </a:r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±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1  0   0   0  ±1   x</a:t>
            </a:r>
            <a:endParaRPr lang="en-US" sz="2800" dirty="0">
              <a:solidFill>
                <a:prstClr val="black"/>
              </a:solidFill>
              <a:latin typeface="Courier"/>
              <a:cs typeface="Courie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242" y="1310749"/>
            <a:ext cx="8845417" cy="789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Expand                                using permutations</a:t>
            </a:r>
          </a:p>
        </p:txBody>
      </p:sp>
      <p:sp>
        <p:nvSpPr>
          <p:cNvPr id="4" name="Oval 3"/>
          <p:cNvSpPr/>
          <p:nvPr/>
        </p:nvSpPr>
        <p:spPr>
          <a:xfrm>
            <a:off x="6396114" y="4348947"/>
            <a:ext cx="555585" cy="537638"/>
          </a:xfrm>
          <a:prstGeom prst="ellipse">
            <a:avLst/>
          </a:prstGeom>
          <a:noFill/>
          <a:ln w="28575" cmpd="sng">
            <a:solidFill>
              <a:srgbClr val="BA3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717817" y="3523914"/>
            <a:ext cx="555585" cy="537638"/>
          </a:xfrm>
          <a:prstGeom prst="ellipse">
            <a:avLst/>
          </a:prstGeom>
          <a:noFill/>
          <a:ln w="28575" cmpd="sng">
            <a:solidFill>
              <a:srgbClr val="BA3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564423" y="4790763"/>
            <a:ext cx="555585" cy="537638"/>
          </a:xfrm>
          <a:prstGeom prst="ellipse">
            <a:avLst/>
          </a:prstGeom>
          <a:noFill/>
          <a:ln w="28575" cmpd="sng">
            <a:solidFill>
              <a:srgbClr val="BA3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876415" y="3943609"/>
            <a:ext cx="555585" cy="537638"/>
          </a:xfrm>
          <a:prstGeom prst="ellipse">
            <a:avLst/>
          </a:prstGeom>
          <a:noFill/>
          <a:ln w="28575" cmpd="sng">
            <a:solidFill>
              <a:srgbClr val="BA3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335079" y="3085194"/>
            <a:ext cx="555585" cy="537638"/>
          </a:xfrm>
          <a:prstGeom prst="ellipse">
            <a:avLst/>
          </a:prstGeom>
          <a:noFill/>
          <a:ln w="28575" cmpd="sng">
            <a:solidFill>
              <a:srgbClr val="BA3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054514" y="2663975"/>
            <a:ext cx="555585" cy="537638"/>
          </a:xfrm>
          <a:prstGeom prst="ellipse">
            <a:avLst/>
          </a:prstGeom>
          <a:noFill/>
          <a:ln w="28575" cmpd="sng">
            <a:solidFill>
              <a:srgbClr val="BA3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242" y="5485010"/>
            <a:ext cx="8845417" cy="789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i="1" dirty="0" smtClean="0">
                <a:solidFill>
                  <a:srgbClr val="BA3CCC"/>
                </a:solidFill>
                <a:latin typeface="Avenir Book"/>
                <a:cs typeface="Avenir Book"/>
              </a:rPr>
              <a:t>Only permutations that count are involutions</a:t>
            </a:r>
          </a:p>
        </p:txBody>
      </p:sp>
    </p:spTree>
    <p:extLst>
      <p:ext uri="{BB962C8B-B14F-4D97-AF65-F5344CB8AC3E}">
        <p14:creationId xmlns:p14="http://schemas.microsoft.com/office/powerpoint/2010/main" val="1901133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880" y="198445"/>
            <a:ext cx="26853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Proof that</a:t>
            </a:r>
            <a:endParaRPr lang="en-US" sz="4000" dirty="0">
              <a:solidFill>
                <a:prstClr val="black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514" y="350711"/>
            <a:ext cx="4076700" cy="6350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302" y="1638922"/>
            <a:ext cx="3086100" cy="558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71693" y="2306765"/>
            <a:ext cx="59641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    x  ±1   0   0  ±1  ±1</a:t>
            </a:r>
            <a:endParaRPr lang="en-US" sz="2800" dirty="0">
              <a:solidFill>
                <a:prstClr val="black"/>
              </a:solidFill>
              <a:latin typeface="Courier"/>
              <a:cs typeface="Courier"/>
            </a:endParaRPr>
          </a:p>
          <a:p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    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±1  x  ±1   </a:t>
            </a:r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0  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0   0</a:t>
            </a:r>
            <a:endParaRPr lang="en-US" sz="2800" dirty="0">
              <a:solidFill>
                <a:prstClr val="black"/>
              </a:solidFill>
              <a:latin typeface="Courier"/>
              <a:cs typeface="Courier"/>
            </a:endParaRPr>
          </a:p>
          <a:p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     0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±1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  x  ±</a:t>
            </a:r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1  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0   0</a:t>
            </a:r>
            <a:endParaRPr lang="en-US" sz="2800" dirty="0">
              <a:solidFill>
                <a:prstClr val="black"/>
              </a:solidFill>
              <a:latin typeface="Courier"/>
              <a:cs typeface="Courier"/>
            </a:endParaRPr>
          </a:p>
          <a:p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     0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  0  </a:t>
            </a:r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±1  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x  ±1   0</a:t>
            </a:r>
            <a:endParaRPr lang="en-US" sz="2800" dirty="0">
              <a:solidFill>
                <a:prstClr val="black"/>
              </a:solidFill>
              <a:latin typeface="Courier"/>
              <a:cs typeface="Courier"/>
            </a:endParaRPr>
          </a:p>
          <a:p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     ±1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 0   </a:t>
            </a:r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0 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±1   x  ±</a:t>
            </a:r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1</a:t>
            </a:r>
            <a:endParaRPr lang="en-US" sz="2800" dirty="0" smtClean="0">
              <a:solidFill>
                <a:prstClr val="black"/>
              </a:solidFill>
              <a:latin typeface="Courier"/>
              <a:cs typeface="Courier"/>
            </a:endParaRPr>
          </a:p>
          <a:p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    </a:t>
            </a:r>
            <a:r>
              <a:rPr lang="en-US" sz="2800" dirty="0">
                <a:solidFill>
                  <a:prstClr val="black"/>
                </a:solidFill>
                <a:latin typeface="Courier"/>
                <a:cs typeface="Courier"/>
              </a:rPr>
              <a:t>±</a:t>
            </a:r>
            <a:r>
              <a:rPr lang="en-US" sz="2800" dirty="0" smtClean="0">
                <a:solidFill>
                  <a:prstClr val="black"/>
                </a:solidFill>
                <a:latin typeface="Courier"/>
                <a:cs typeface="Courier"/>
              </a:rPr>
              <a:t>1  0   0   0  ±1   x</a:t>
            </a:r>
            <a:endParaRPr lang="en-US" sz="2800" dirty="0">
              <a:solidFill>
                <a:prstClr val="black"/>
              </a:solidFill>
              <a:latin typeface="Courier"/>
              <a:cs typeface="Courie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242" y="1310749"/>
            <a:ext cx="8845417" cy="789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Expand                                using permutations</a:t>
            </a:r>
          </a:p>
        </p:txBody>
      </p:sp>
      <p:sp>
        <p:nvSpPr>
          <p:cNvPr id="4" name="Oval 3"/>
          <p:cNvSpPr/>
          <p:nvPr/>
        </p:nvSpPr>
        <p:spPr>
          <a:xfrm>
            <a:off x="6396114" y="4004967"/>
            <a:ext cx="555585" cy="537638"/>
          </a:xfrm>
          <a:prstGeom prst="ellipse">
            <a:avLst/>
          </a:prstGeom>
          <a:noFill/>
          <a:ln w="28575" cmpd="sng">
            <a:solidFill>
              <a:srgbClr val="BA3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717817" y="3179934"/>
            <a:ext cx="555585" cy="537638"/>
          </a:xfrm>
          <a:prstGeom prst="ellipse">
            <a:avLst/>
          </a:prstGeom>
          <a:noFill/>
          <a:ln w="28575" cmpd="sng">
            <a:solidFill>
              <a:srgbClr val="BA3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564423" y="4446783"/>
            <a:ext cx="555585" cy="537638"/>
          </a:xfrm>
          <a:prstGeom prst="ellipse">
            <a:avLst/>
          </a:prstGeom>
          <a:noFill/>
          <a:ln w="28575" cmpd="sng">
            <a:solidFill>
              <a:srgbClr val="BA3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876415" y="3599629"/>
            <a:ext cx="555585" cy="537638"/>
          </a:xfrm>
          <a:prstGeom prst="ellipse">
            <a:avLst/>
          </a:prstGeom>
          <a:noFill/>
          <a:ln w="28575" cmpd="sng">
            <a:solidFill>
              <a:srgbClr val="BA3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335079" y="2741214"/>
            <a:ext cx="555585" cy="537638"/>
          </a:xfrm>
          <a:prstGeom prst="ellipse">
            <a:avLst/>
          </a:prstGeom>
          <a:noFill/>
          <a:ln w="28575" cmpd="sng">
            <a:solidFill>
              <a:srgbClr val="BA3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054514" y="2319995"/>
            <a:ext cx="555585" cy="537638"/>
          </a:xfrm>
          <a:prstGeom prst="ellipse">
            <a:avLst/>
          </a:prstGeom>
          <a:noFill/>
          <a:ln w="28575" cmpd="sng">
            <a:solidFill>
              <a:srgbClr val="BA3C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5278" y="4902890"/>
            <a:ext cx="8845417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i="1" dirty="0" smtClean="0">
                <a:solidFill>
                  <a:srgbClr val="BA3CCC"/>
                </a:solidFill>
                <a:latin typeface="Avenir Book"/>
                <a:cs typeface="Avenir Book"/>
              </a:rPr>
              <a:t>Only permutations that count are involutions</a:t>
            </a: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BA3CCC"/>
                </a:solidFill>
                <a:latin typeface="Avenir Book"/>
                <a:cs typeface="Avenir Book"/>
              </a:rPr>
              <a:t>C</a:t>
            </a:r>
            <a:r>
              <a:rPr lang="en-US" sz="3200" i="1" dirty="0" smtClean="0">
                <a:solidFill>
                  <a:srgbClr val="BA3CCC"/>
                </a:solidFill>
                <a:latin typeface="Avenir Book"/>
                <a:cs typeface="Avenir Book"/>
              </a:rPr>
              <a:t>orrespond to </a:t>
            </a:r>
            <a:r>
              <a:rPr lang="en-US" sz="3200" i="1" dirty="0" err="1" smtClean="0">
                <a:solidFill>
                  <a:srgbClr val="BA3CCC"/>
                </a:solidFill>
                <a:latin typeface="Avenir Book"/>
                <a:cs typeface="Avenir Book"/>
              </a:rPr>
              <a:t>matchings</a:t>
            </a:r>
            <a:endParaRPr lang="en-US" sz="3200" i="1" dirty="0" smtClean="0">
              <a:solidFill>
                <a:srgbClr val="BA3CCC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822699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910" y="198474"/>
            <a:ext cx="83825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The matching polynomial</a:t>
            </a:r>
          </a:p>
          <a:p>
            <a:r>
              <a:rPr lang="en-US" sz="4000" dirty="0">
                <a:solidFill>
                  <a:prstClr val="black"/>
                </a:solidFill>
                <a:latin typeface="Arial Rounded MT Bold"/>
                <a:cs typeface="Arial Rounded MT Bold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                         (</a:t>
            </a:r>
            <a:r>
              <a:rPr lang="en-US" sz="4000" dirty="0" err="1" smtClean="0">
                <a:solidFill>
                  <a:prstClr val="black"/>
                </a:solidFill>
                <a:latin typeface="Arial Rounded MT Bold"/>
                <a:cs typeface="Arial Rounded MT Bold"/>
              </a:rPr>
              <a:t>Heilmann-Lieb</a:t>
            </a:r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 ‘72)</a:t>
            </a:r>
            <a:endParaRPr lang="en-US" sz="4000" dirty="0">
              <a:solidFill>
                <a:prstClr val="black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1995975"/>
            <a:ext cx="5245100" cy="1054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6051" y="3519146"/>
            <a:ext cx="4813571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Theorem (</a:t>
            </a:r>
            <a:r>
              <a:rPr lang="en-US" sz="3200" dirty="0" err="1" smtClean="0">
                <a:solidFill>
                  <a:prstClr val="black"/>
                </a:solidFill>
                <a:latin typeface="Avenir Book"/>
                <a:cs typeface="Avenir Book"/>
              </a:rPr>
              <a:t>Heilmann-Lieb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)</a:t>
            </a:r>
          </a:p>
          <a:p>
            <a:r>
              <a:rPr lang="en-US" sz="3200" dirty="0">
                <a:solidFill>
                  <a:prstClr val="black"/>
                </a:solidFill>
                <a:latin typeface="Avenir Book"/>
                <a:cs typeface="Avenir Book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    all the roots are real</a:t>
            </a:r>
          </a:p>
          <a:p>
            <a:r>
              <a:rPr lang="en-US" sz="3200" dirty="0">
                <a:solidFill>
                  <a:prstClr val="black"/>
                </a:solidFill>
                <a:latin typeface="Avenir Book"/>
                <a:cs typeface="Avenir Book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    </a:t>
            </a:r>
            <a:endParaRPr lang="en-US" sz="3200" dirty="0">
              <a:solidFill>
                <a:prstClr val="black"/>
              </a:solidFill>
              <a:latin typeface="Avenir Book"/>
              <a:cs typeface="Avenir Book"/>
            </a:endParaRPr>
          </a:p>
          <a:p>
            <a:endParaRPr lang="en-US" dirty="0">
              <a:solidFill>
                <a:prstClr val="black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959386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910" y="198474"/>
            <a:ext cx="83825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The matching polynomial</a:t>
            </a:r>
          </a:p>
          <a:p>
            <a:r>
              <a:rPr lang="en-US" sz="4000" dirty="0">
                <a:solidFill>
                  <a:prstClr val="black"/>
                </a:solidFill>
                <a:latin typeface="Arial Rounded MT Bold"/>
                <a:cs typeface="Arial Rounded MT Bold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                         (</a:t>
            </a:r>
            <a:r>
              <a:rPr lang="en-US" sz="4000" dirty="0" err="1" smtClean="0">
                <a:solidFill>
                  <a:prstClr val="black"/>
                </a:solidFill>
                <a:latin typeface="Arial Rounded MT Bold"/>
                <a:cs typeface="Arial Rounded MT Bold"/>
              </a:rPr>
              <a:t>Heilmann-Lieb</a:t>
            </a:r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 ‘72)</a:t>
            </a:r>
            <a:endParaRPr lang="en-US" sz="4000" dirty="0">
              <a:solidFill>
                <a:prstClr val="black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1995975"/>
            <a:ext cx="5245100" cy="1054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6079" y="3519125"/>
            <a:ext cx="6790309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Theorem (</a:t>
            </a:r>
            <a:r>
              <a:rPr lang="en-US" sz="3200" dirty="0" err="1" smtClean="0">
                <a:solidFill>
                  <a:prstClr val="black"/>
                </a:solidFill>
                <a:latin typeface="Avenir Book"/>
                <a:cs typeface="Avenir Book"/>
              </a:rPr>
              <a:t>Heilmann-Lieb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)</a:t>
            </a:r>
          </a:p>
          <a:p>
            <a:r>
              <a:rPr lang="en-US" sz="3200" dirty="0">
                <a:solidFill>
                  <a:prstClr val="black"/>
                </a:solidFill>
                <a:latin typeface="Avenir Book"/>
                <a:cs typeface="Avenir Book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    all the roots are real</a:t>
            </a:r>
          </a:p>
          <a:p>
            <a:r>
              <a:rPr lang="en-US" sz="3200" dirty="0">
                <a:solidFill>
                  <a:prstClr val="black"/>
                </a:solidFill>
                <a:latin typeface="Avenir Book"/>
                <a:cs typeface="Avenir Book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    and have absolute value at most </a:t>
            </a:r>
          </a:p>
          <a:p>
            <a:endParaRPr lang="en-US" sz="3200" dirty="0">
              <a:solidFill>
                <a:prstClr val="black"/>
              </a:solidFill>
              <a:latin typeface="Avenir Book"/>
              <a:cs typeface="Avenir Book"/>
            </a:endParaRPr>
          </a:p>
          <a:p>
            <a:endParaRPr lang="en-US" dirty="0">
              <a:solidFill>
                <a:prstClr val="black"/>
              </a:solidFill>
              <a:latin typeface="Avenir Book"/>
              <a:cs typeface="Avenir Book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9902" y="4613871"/>
            <a:ext cx="12700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62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910" y="198474"/>
            <a:ext cx="83825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The matching polynomial</a:t>
            </a:r>
          </a:p>
          <a:p>
            <a:r>
              <a:rPr lang="en-US" sz="4000" dirty="0">
                <a:solidFill>
                  <a:prstClr val="black"/>
                </a:solidFill>
                <a:latin typeface="Arial Rounded MT Bold"/>
                <a:cs typeface="Arial Rounded MT Bold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                         (</a:t>
            </a:r>
            <a:r>
              <a:rPr lang="en-US" sz="4000" dirty="0" err="1" smtClean="0">
                <a:solidFill>
                  <a:prstClr val="black"/>
                </a:solidFill>
                <a:latin typeface="Arial Rounded MT Bold"/>
                <a:cs typeface="Arial Rounded MT Bold"/>
              </a:rPr>
              <a:t>Heilmann-Lieb</a:t>
            </a:r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 ‘72)</a:t>
            </a:r>
            <a:endParaRPr lang="en-US" sz="4000" dirty="0">
              <a:solidFill>
                <a:prstClr val="black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1995975"/>
            <a:ext cx="5245100" cy="1054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6079" y="3519125"/>
            <a:ext cx="6790309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Theorem (</a:t>
            </a:r>
            <a:r>
              <a:rPr lang="en-US" sz="3200" dirty="0" err="1" smtClean="0">
                <a:solidFill>
                  <a:prstClr val="black"/>
                </a:solidFill>
                <a:latin typeface="Avenir Book"/>
                <a:cs typeface="Avenir Book"/>
              </a:rPr>
              <a:t>Heilmann-Lieb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)</a:t>
            </a:r>
          </a:p>
          <a:p>
            <a:r>
              <a:rPr lang="en-US" sz="3200" dirty="0">
                <a:solidFill>
                  <a:prstClr val="black"/>
                </a:solidFill>
                <a:latin typeface="Avenir Book"/>
                <a:cs typeface="Avenir Book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    all the roots are real</a:t>
            </a:r>
          </a:p>
          <a:p>
            <a:r>
              <a:rPr lang="en-US" sz="3200" dirty="0">
                <a:solidFill>
                  <a:prstClr val="black"/>
                </a:solidFill>
                <a:latin typeface="Avenir Book"/>
                <a:cs typeface="Avenir Book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    and have absolute value at most </a:t>
            </a:r>
          </a:p>
          <a:p>
            <a:endParaRPr lang="en-US" sz="3200" dirty="0">
              <a:solidFill>
                <a:prstClr val="black"/>
              </a:solidFill>
              <a:latin typeface="Avenir Book"/>
              <a:cs typeface="Avenir Book"/>
            </a:endParaRPr>
          </a:p>
          <a:p>
            <a:endParaRPr lang="en-US" dirty="0">
              <a:solidFill>
                <a:prstClr val="black"/>
              </a:solidFill>
              <a:latin typeface="Avenir Book"/>
              <a:cs typeface="Avenir Book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9902" y="4613871"/>
            <a:ext cx="1270000" cy="3556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41350" y="5363634"/>
            <a:ext cx="8265702" cy="1031325"/>
            <a:chOff x="490150" y="2173736"/>
            <a:chExt cx="8265702" cy="1031325"/>
          </a:xfrm>
        </p:grpSpPr>
        <p:grpSp>
          <p:nvGrpSpPr>
            <p:cNvPr id="8" name="Group 7"/>
            <p:cNvGrpSpPr/>
            <p:nvPr/>
          </p:nvGrpSpPr>
          <p:grpSpPr>
            <a:xfrm>
              <a:off x="607035" y="2294759"/>
              <a:ext cx="7946851" cy="774244"/>
              <a:chOff x="969915" y="1986703"/>
              <a:chExt cx="7946851" cy="774243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969915" y="2033692"/>
                <a:ext cx="149331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prstClr val="black"/>
                    </a:solidFill>
                    <a:latin typeface="Avenir Book"/>
                    <a:cs typeface="Avenir Book"/>
                  </a:rPr>
                  <a:t>Implies </a:t>
                </a:r>
                <a:endParaRPr lang="en-US" dirty="0">
                  <a:solidFill>
                    <a:prstClr val="black"/>
                  </a:solidFill>
                  <a:latin typeface="Avenir Book"/>
                  <a:cs typeface="Avenir Book"/>
                </a:endParaRPr>
              </a:p>
            </p:txBody>
          </p:sp>
          <p:pic>
            <p:nvPicPr>
              <p:cNvPr id="11" name="Picture 10" descr="latex-image-1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25468" y="1986703"/>
                <a:ext cx="6391298" cy="774243"/>
              </a:xfrm>
              <a:prstGeom prst="rect">
                <a:avLst/>
              </a:prstGeom>
            </p:spPr>
          </p:pic>
        </p:grpSp>
        <p:sp>
          <p:nvSpPr>
            <p:cNvPr id="9" name="Rounded Rectangle 8"/>
            <p:cNvSpPr/>
            <p:nvPr/>
          </p:nvSpPr>
          <p:spPr>
            <a:xfrm>
              <a:off x="490150" y="2173736"/>
              <a:ext cx="8265702" cy="1031325"/>
            </a:xfrm>
            <a:prstGeom prst="roundRect">
              <a:avLst/>
            </a:prstGeom>
            <a:noFill/>
            <a:ln w="28575">
              <a:solidFill>
                <a:srgbClr val="BA3CCC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9971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205"/>
            <a:ext cx="28774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 Rounded MT Bold"/>
                <a:cs typeface="Arial Rounded MT Bold"/>
              </a:rPr>
              <a:t>Interlacing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2123" y="1058411"/>
            <a:ext cx="2190924" cy="30059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Avenir Book"/>
                <a:cs typeface="Avenir Book"/>
              </a:rPr>
              <a:t>Polynomial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Avenir Book"/>
                <a:cs typeface="Avenir Book"/>
              </a:rPr>
              <a:t>interlaces</a:t>
            </a:r>
          </a:p>
          <a:p>
            <a:pPr>
              <a:lnSpc>
                <a:spcPct val="150000"/>
              </a:lnSpc>
            </a:pPr>
            <a:endParaRPr lang="en-US" sz="3200" dirty="0">
              <a:latin typeface="Avenir Book"/>
              <a:cs typeface="Avenir Book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Avenir Book"/>
                <a:cs typeface="Avenir Book"/>
              </a:rPr>
              <a:t>if  </a:t>
            </a:r>
            <a:endParaRPr lang="en-US" dirty="0">
              <a:latin typeface="Avenir Book"/>
              <a:cs typeface="Avenir Book"/>
            </a:endParaRP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425" y="2012341"/>
            <a:ext cx="3619500" cy="527509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947" y="1260915"/>
            <a:ext cx="3632200" cy="536415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414" y="3582010"/>
            <a:ext cx="6642100" cy="38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06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22" y="1137563"/>
            <a:ext cx="776016" cy="3556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5904"/>
            <a:ext cx="5222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Common Interlacing</a:t>
            </a:r>
            <a:endParaRPr lang="en-US" sz="4000" dirty="0">
              <a:solidFill>
                <a:prstClr val="black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459" y="1010902"/>
            <a:ext cx="759977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      and           have a common interlacing if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can partition the line into intervals so that </a:t>
            </a:r>
          </a:p>
          <a:p>
            <a:r>
              <a:rPr lang="en-US" sz="2800" dirty="0">
                <a:solidFill>
                  <a:prstClr val="black"/>
                </a:solidFill>
                <a:latin typeface="Avenir Book"/>
                <a:cs typeface="Avenir Book"/>
              </a:rPr>
              <a:t>e</a:t>
            </a:r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ach interval contains one root from each poly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20001" y="1829912"/>
            <a:ext cx="8930245" cy="3249841"/>
            <a:chOff x="-20001" y="1829912"/>
            <a:chExt cx="8930245" cy="324984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20007" y="3799815"/>
              <a:ext cx="8690237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940030" y="3699819"/>
              <a:ext cx="192024" cy="189991"/>
            </a:xfrm>
            <a:prstGeom prst="ellipse">
              <a:avLst/>
            </a:prstGeom>
            <a:solidFill>
              <a:srgbClr val="008000"/>
            </a:solidFill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 sz="2800" dirty="0" smtClean="0">
                <a:solidFill>
                  <a:prstClr val="black"/>
                </a:solidFill>
                <a:latin typeface="Avenir Book"/>
                <a:cs typeface="Avenir Book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244670" y="3699819"/>
              <a:ext cx="192024" cy="189991"/>
            </a:xfrm>
            <a:prstGeom prst="ellipse">
              <a:avLst/>
            </a:prstGeom>
            <a:solidFill>
              <a:srgbClr val="008000"/>
            </a:solidFill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 sz="2800" dirty="0" smtClean="0">
                <a:solidFill>
                  <a:prstClr val="black"/>
                </a:solidFill>
                <a:latin typeface="Avenir Book"/>
                <a:cs typeface="Avenir Book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127117" y="3699819"/>
              <a:ext cx="192024" cy="189991"/>
            </a:xfrm>
            <a:prstGeom prst="ellipse">
              <a:avLst/>
            </a:prstGeom>
            <a:solidFill>
              <a:srgbClr val="008000"/>
            </a:solidFill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 sz="2800" dirty="0" smtClean="0">
                <a:solidFill>
                  <a:prstClr val="black"/>
                </a:solidFill>
                <a:latin typeface="Avenir Book"/>
                <a:cs typeface="Avenir Book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49573" y="3704819"/>
              <a:ext cx="192024" cy="189991"/>
            </a:xfrm>
            <a:prstGeom prst="ellipse">
              <a:avLst/>
            </a:prstGeom>
            <a:solidFill>
              <a:srgbClr val="008000"/>
            </a:solidFill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 sz="2800" dirty="0" smtClean="0">
                <a:solidFill>
                  <a:prstClr val="black"/>
                </a:solidFill>
                <a:latin typeface="Avenir Book"/>
                <a:cs typeface="Avenir Book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-20001" y="2099898"/>
              <a:ext cx="8860243" cy="2979855"/>
            </a:xfrm>
            <a:custGeom>
              <a:avLst/>
              <a:gdLst>
                <a:gd name="connsiteX0" fmla="*/ 8860243 w 8860243"/>
                <a:gd name="connsiteY0" fmla="*/ 0 h 2979855"/>
                <a:gd name="connsiteX1" fmla="*/ 6590181 w 8860243"/>
                <a:gd name="connsiteY1" fmla="*/ 2669870 h 2979855"/>
                <a:gd name="connsiteX2" fmla="*/ 4490123 w 8860243"/>
                <a:gd name="connsiteY2" fmla="*/ 1149944 h 2979855"/>
                <a:gd name="connsiteX3" fmla="*/ 2430067 w 8860243"/>
                <a:gd name="connsiteY3" fmla="*/ 2349886 h 2979855"/>
                <a:gd name="connsiteX4" fmla="*/ 1040029 w 8860243"/>
                <a:gd name="connsiteY4" fmla="*/ 1219941 h 2979855"/>
                <a:gd name="connsiteX5" fmla="*/ 0 w 8860243"/>
                <a:gd name="connsiteY5" fmla="*/ 2979855 h 297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60243" h="2979855">
                  <a:moveTo>
                    <a:pt x="8860243" y="0"/>
                  </a:moveTo>
                  <a:cubicBezTo>
                    <a:pt x="8089388" y="1239106"/>
                    <a:pt x="7318534" y="2478213"/>
                    <a:pt x="6590181" y="2669870"/>
                  </a:cubicBezTo>
                  <a:cubicBezTo>
                    <a:pt x="5861828" y="2861527"/>
                    <a:pt x="5183475" y="1203275"/>
                    <a:pt x="4490123" y="1149944"/>
                  </a:cubicBezTo>
                  <a:cubicBezTo>
                    <a:pt x="3796771" y="1096613"/>
                    <a:pt x="3005083" y="2338220"/>
                    <a:pt x="2430067" y="2349886"/>
                  </a:cubicBezTo>
                  <a:cubicBezTo>
                    <a:pt x="1855051" y="2361552"/>
                    <a:pt x="1445040" y="1114946"/>
                    <a:pt x="1040029" y="1219941"/>
                  </a:cubicBezTo>
                  <a:cubicBezTo>
                    <a:pt x="635018" y="1324936"/>
                    <a:pt x="317509" y="2152395"/>
                    <a:pt x="0" y="2979855"/>
                  </a:cubicBezTo>
                </a:path>
              </a:pathLst>
            </a:cu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220007" y="1829912"/>
              <a:ext cx="8670237" cy="3249841"/>
            </a:xfrm>
            <a:custGeom>
              <a:avLst/>
              <a:gdLst>
                <a:gd name="connsiteX0" fmla="*/ 8860243 w 8860243"/>
                <a:gd name="connsiteY0" fmla="*/ 0 h 2979855"/>
                <a:gd name="connsiteX1" fmla="*/ 6590181 w 8860243"/>
                <a:gd name="connsiteY1" fmla="*/ 2669870 h 2979855"/>
                <a:gd name="connsiteX2" fmla="*/ 4490123 w 8860243"/>
                <a:gd name="connsiteY2" fmla="*/ 1149944 h 2979855"/>
                <a:gd name="connsiteX3" fmla="*/ 2430067 w 8860243"/>
                <a:gd name="connsiteY3" fmla="*/ 2349886 h 2979855"/>
                <a:gd name="connsiteX4" fmla="*/ 1040029 w 8860243"/>
                <a:gd name="connsiteY4" fmla="*/ 1219941 h 2979855"/>
                <a:gd name="connsiteX5" fmla="*/ 0 w 8860243"/>
                <a:gd name="connsiteY5" fmla="*/ 2979855 h 2979855"/>
                <a:gd name="connsiteX0" fmla="*/ 8860243 w 8860243"/>
                <a:gd name="connsiteY0" fmla="*/ 0 h 2979855"/>
                <a:gd name="connsiteX1" fmla="*/ 7350202 w 8860243"/>
                <a:gd name="connsiteY1" fmla="*/ 2619872 h 2979855"/>
                <a:gd name="connsiteX2" fmla="*/ 4490123 w 8860243"/>
                <a:gd name="connsiteY2" fmla="*/ 1149944 h 2979855"/>
                <a:gd name="connsiteX3" fmla="*/ 2430067 w 8860243"/>
                <a:gd name="connsiteY3" fmla="*/ 2349886 h 2979855"/>
                <a:gd name="connsiteX4" fmla="*/ 1040029 w 8860243"/>
                <a:gd name="connsiteY4" fmla="*/ 1219941 h 2979855"/>
                <a:gd name="connsiteX5" fmla="*/ 0 w 8860243"/>
                <a:gd name="connsiteY5" fmla="*/ 2979855 h 2979855"/>
                <a:gd name="connsiteX0" fmla="*/ 8670237 w 8670237"/>
                <a:gd name="connsiteY0" fmla="*/ 0 h 3249841"/>
                <a:gd name="connsiteX1" fmla="*/ 7350202 w 8670237"/>
                <a:gd name="connsiteY1" fmla="*/ 2889858 h 3249841"/>
                <a:gd name="connsiteX2" fmla="*/ 4490123 w 8670237"/>
                <a:gd name="connsiteY2" fmla="*/ 1419930 h 3249841"/>
                <a:gd name="connsiteX3" fmla="*/ 2430067 w 8670237"/>
                <a:gd name="connsiteY3" fmla="*/ 2619872 h 3249841"/>
                <a:gd name="connsiteX4" fmla="*/ 1040029 w 8670237"/>
                <a:gd name="connsiteY4" fmla="*/ 1489927 h 3249841"/>
                <a:gd name="connsiteX5" fmla="*/ 0 w 8670237"/>
                <a:gd name="connsiteY5" fmla="*/ 3249841 h 3249841"/>
                <a:gd name="connsiteX0" fmla="*/ 8670237 w 8670237"/>
                <a:gd name="connsiteY0" fmla="*/ 0 h 3249841"/>
                <a:gd name="connsiteX1" fmla="*/ 7350202 w 8670237"/>
                <a:gd name="connsiteY1" fmla="*/ 2889858 h 3249841"/>
                <a:gd name="connsiteX2" fmla="*/ 4490123 w 8670237"/>
                <a:gd name="connsiteY2" fmla="*/ 1419930 h 3249841"/>
                <a:gd name="connsiteX3" fmla="*/ 2430067 w 8670237"/>
                <a:gd name="connsiteY3" fmla="*/ 2619872 h 3249841"/>
                <a:gd name="connsiteX4" fmla="*/ 1040029 w 8670237"/>
                <a:gd name="connsiteY4" fmla="*/ 1489927 h 3249841"/>
                <a:gd name="connsiteX5" fmla="*/ 0 w 8670237"/>
                <a:gd name="connsiteY5" fmla="*/ 3249841 h 3249841"/>
                <a:gd name="connsiteX0" fmla="*/ 8670237 w 8670237"/>
                <a:gd name="connsiteY0" fmla="*/ 0 h 3249841"/>
                <a:gd name="connsiteX1" fmla="*/ 7350202 w 8670237"/>
                <a:gd name="connsiteY1" fmla="*/ 2889858 h 3249841"/>
                <a:gd name="connsiteX2" fmla="*/ 4730129 w 8670237"/>
                <a:gd name="connsiteY2" fmla="*/ 1399931 h 3249841"/>
                <a:gd name="connsiteX3" fmla="*/ 2430067 w 8670237"/>
                <a:gd name="connsiteY3" fmla="*/ 2619872 h 3249841"/>
                <a:gd name="connsiteX4" fmla="*/ 1040029 w 8670237"/>
                <a:gd name="connsiteY4" fmla="*/ 1489927 h 3249841"/>
                <a:gd name="connsiteX5" fmla="*/ 0 w 8670237"/>
                <a:gd name="connsiteY5" fmla="*/ 3249841 h 3249841"/>
                <a:gd name="connsiteX0" fmla="*/ 8670237 w 8670237"/>
                <a:gd name="connsiteY0" fmla="*/ 0 h 3249841"/>
                <a:gd name="connsiteX1" fmla="*/ 7350202 w 8670237"/>
                <a:gd name="connsiteY1" fmla="*/ 2889858 h 3249841"/>
                <a:gd name="connsiteX2" fmla="*/ 4730129 w 8670237"/>
                <a:gd name="connsiteY2" fmla="*/ 1399931 h 3249841"/>
                <a:gd name="connsiteX3" fmla="*/ 1570043 w 8670237"/>
                <a:gd name="connsiteY3" fmla="*/ 2579874 h 3249841"/>
                <a:gd name="connsiteX4" fmla="*/ 1040029 w 8670237"/>
                <a:gd name="connsiteY4" fmla="*/ 1489927 h 3249841"/>
                <a:gd name="connsiteX5" fmla="*/ 0 w 8670237"/>
                <a:gd name="connsiteY5" fmla="*/ 3249841 h 3249841"/>
                <a:gd name="connsiteX0" fmla="*/ 8670237 w 8670237"/>
                <a:gd name="connsiteY0" fmla="*/ 0 h 3249841"/>
                <a:gd name="connsiteX1" fmla="*/ 7350202 w 8670237"/>
                <a:gd name="connsiteY1" fmla="*/ 2889858 h 3249841"/>
                <a:gd name="connsiteX2" fmla="*/ 4340119 w 8670237"/>
                <a:gd name="connsiteY2" fmla="*/ 1149943 h 3249841"/>
                <a:gd name="connsiteX3" fmla="*/ 1570043 w 8670237"/>
                <a:gd name="connsiteY3" fmla="*/ 2579874 h 3249841"/>
                <a:gd name="connsiteX4" fmla="*/ 1040029 w 8670237"/>
                <a:gd name="connsiteY4" fmla="*/ 1489927 h 3249841"/>
                <a:gd name="connsiteX5" fmla="*/ 0 w 8670237"/>
                <a:gd name="connsiteY5" fmla="*/ 3249841 h 3249841"/>
                <a:gd name="connsiteX0" fmla="*/ 8670237 w 8670237"/>
                <a:gd name="connsiteY0" fmla="*/ 0 h 3249841"/>
                <a:gd name="connsiteX1" fmla="*/ 7350202 w 8670237"/>
                <a:gd name="connsiteY1" fmla="*/ 2889858 h 3249841"/>
                <a:gd name="connsiteX2" fmla="*/ 4340119 w 8670237"/>
                <a:gd name="connsiteY2" fmla="*/ 1149943 h 3249841"/>
                <a:gd name="connsiteX3" fmla="*/ 1570043 w 8670237"/>
                <a:gd name="connsiteY3" fmla="*/ 2579874 h 3249841"/>
                <a:gd name="connsiteX4" fmla="*/ 1040029 w 8670237"/>
                <a:gd name="connsiteY4" fmla="*/ 1489927 h 3249841"/>
                <a:gd name="connsiteX5" fmla="*/ 0 w 8670237"/>
                <a:gd name="connsiteY5" fmla="*/ 3249841 h 3249841"/>
                <a:gd name="connsiteX0" fmla="*/ 8670237 w 8670237"/>
                <a:gd name="connsiteY0" fmla="*/ 0 h 3249841"/>
                <a:gd name="connsiteX1" fmla="*/ 7350202 w 8670237"/>
                <a:gd name="connsiteY1" fmla="*/ 2889858 h 3249841"/>
                <a:gd name="connsiteX2" fmla="*/ 4340119 w 8670237"/>
                <a:gd name="connsiteY2" fmla="*/ 1149943 h 3249841"/>
                <a:gd name="connsiteX3" fmla="*/ 1570043 w 8670237"/>
                <a:gd name="connsiteY3" fmla="*/ 2579874 h 3249841"/>
                <a:gd name="connsiteX4" fmla="*/ 770022 w 8670237"/>
                <a:gd name="connsiteY4" fmla="*/ 1379932 h 3249841"/>
                <a:gd name="connsiteX5" fmla="*/ 0 w 8670237"/>
                <a:gd name="connsiteY5" fmla="*/ 3249841 h 324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0237" h="3249841">
                  <a:moveTo>
                    <a:pt x="8670237" y="0"/>
                  </a:moveTo>
                  <a:cubicBezTo>
                    <a:pt x="8179389" y="1339101"/>
                    <a:pt x="8071888" y="2698201"/>
                    <a:pt x="7350202" y="2889858"/>
                  </a:cubicBezTo>
                  <a:cubicBezTo>
                    <a:pt x="6628516" y="3081515"/>
                    <a:pt x="5303479" y="1201607"/>
                    <a:pt x="4340119" y="1149943"/>
                  </a:cubicBezTo>
                  <a:cubicBezTo>
                    <a:pt x="3376759" y="1098279"/>
                    <a:pt x="2165059" y="2541543"/>
                    <a:pt x="1570043" y="2579874"/>
                  </a:cubicBezTo>
                  <a:cubicBezTo>
                    <a:pt x="975027" y="2618205"/>
                    <a:pt x="1031696" y="1268271"/>
                    <a:pt x="770022" y="1379932"/>
                  </a:cubicBezTo>
                  <a:cubicBezTo>
                    <a:pt x="508348" y="1491593"/>
                    <a:pt x="317509" y="2422381"/>
                    <a:pt x="0" y="3249841"/>
                  </a:cubicBezTo>
                </a:path>
              </a:pathLst>
            </a:cu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227" y="4005652"/>
              <a:ext cx="355600" cy="368300"/>
            </a:xfrm>
            <a:prstGeom prst="rect">
              <a:avLst/>
            </a:prstGeom>
          </p:spPr>
        </p:pic>
        <p:pic>
          <p:nvPicPr>
            <p:cNvPr id="14" name="Picture 13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5914" y="3275682"/>
              <a:ext cx="368300" cy="368300"/>
            </a:xfrm>
            <a:prstGeom prst="rect">
              <a:avLst/>
            </a:prstGeom>
          </p:spPr>
        </p:pic>
        <p:pic>
          <p:nvPicPr>
            <p:cNvPr id="15" name="Picture 14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966" y="3975648"/>
              <a:ext cx="368300" cy="368300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1518" y="1124937"/>
            <a:ext cx="800100" cy="368300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345" y="3213012"/>
            <a:ext cx="7874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32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22" y="1137563"/>
            <a:ext cx="776016" cy="3556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5904"/>
            <a:ext cx="5222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Common Interlacing</a:t>
            </a:r>
            <a:endParaRPr lang="en-US" sz="4000" dirty="0">
              <a:solidFill>
                <a:prstClr val="black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459" y="1010902"/>
            <a:ext cx="759977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      and           have a common interlacing if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can partition the line into intervals so that </a:t>
            </a:r>
          </a:p>
          <a:p>
            <a:r>
              <a:rPr lang="en-US" sz="2800" dirty="0">
                <a:solidFill>
                  <a:prstClr val="black"/>
                </a:solidFill>
                <a:latin typeface="Avenir Book"/>
                <a:cs typeface="Avenir Book"/>
              </a:rPr>
              <a:t>e</a:t>
            </a:r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ach interval contains one root from each poly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20001" y="1829912"/>
            <a:ext cx="8930245" cy="3249841"/>
            <a:chOff x="-20001" y="1829912"/>
            <a:chExt cx="8930245" cy="324984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20007" y="3799815"/>
              <a:ext cx="8690237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940030" y="3699819"/>
              <a:ext cx="192024" cy="189991"/>
            </a:xfrm>
            <a:prstGeom prst="ellipse">
              <a:avLst/>
            </a:prstGeom>
            <a:solidFill>
              <a:srgbClr val="008000"/>
            </a:solidFill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 sz="2800" dirty="0" smtClean="0">
                <a:solidFill>
                  <a:prstClr val="black"/>
                </a:solidFill>
                <a:latin typeface="Avenir Book"/>
                <a:cs typeface="Avenir Book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244670" y="3699819"/>
              <a:ext cx="192024" cy="189991"/>
            </a:xfrm>
            <a:prstGeom prst="ellipse">
              <a:avLst/>
            </a:prstGeom>
            <a:solidFill>
              <a:srgbClr val="008000"/>
            </a:solidFill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 sz="2800" dirty="0" smtClean="0">
                <a:solidFill>
                  <a:prstClr val="black"/>
                </a:solidFill>
                <a:latin typeface="Avenir Book"/>
                <a:cs typeface="Avenir Book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127117" y="3699819"/>
              <a:ext cx="192024" cy="189991"/>
            </a:xfrm>
            <a:prstGeom prst="ellipse">
              <a:avLst/>
            </a:prstGeom>
            <a:solidFill>
              <a:srgbClr val="008000"/>
            </a:solidFill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 sz="2800" dirty="0" smtClean="0">
                <a:solidFill>
                  <a:prstClr val="black"/>
                </a:solidFill>
                <a:latin typeface="Avenir Book"/>
                <a:cs typeface="Avenir Book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49573" y="3704819"/>
              <a:ext cx="192024" cy="189991"/>
            </a:xfrm>
            <a:prstGeom prst="ellipse">
              <a:avLst/>
            </a:prstGeom>
            <a:solidFill>
              <a:srgbClr val="008000"/>
            </a:solidFill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 sz="2800" dirty="0" smtClean="0">
                <a:solidFill>
                  <a:prstClr val="black"/>
                </a:solidFill>
                <a:latin typeface="Avenir Book"/>
                <a:cs typeface="Avenir Book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-20001" y="2099898"/>
              <a:ext cx="8860243" cy="2979855"/>
            </a:xfrm>
            <a:custGeom>
              <a:avLst/>
              <a:gdLst>
                <a:gd name="connsiteX0" fmla="*/ 8860243 w 8860243"/>
                <a:gd name="connsiteY0" fmla="*/ 0 h 2979855"/>
                <a:gd name="connsiteX1" fmla="*/ 6590181 w 8860243"/>
                <a:gd name="connsiteY1" fmla="*/ 2669870 h 2979855"/>
                <a:gd name="connsiteX2" fmla="*/ 4490123 w 8860243"/>
                <a:gd name="connsiteY2" fmla="*/ 1149944 h 2979855"/>
                <a:gd name="connsiteX3" fmla="*/ 2430067 w 8860243"/>
                <a:gd name="connsiteY3" fmla="*/ 2349886 h 2979855"/>
                <a:gd name="connsiteX4" fmla="*/ 1040029 w 8860243"/>
                <a:gd name="connsiteY4" fmla="*/ 1219941 h 2979855"/>
                <a:gd name="connsiteX5" fmla="*/ 0 w 8860243"/>
                <a:gd name="connsiteY5" fmla="*/ 2979855 h 297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60243" h="2979855">
                  <a:moveTo>
                    <a:pt x="8860243" y="0"/>
                  </a:moveTo>
                  <a:cubicBezTo>
                    <a:pt x="8089388" y="1239106"/>
                    <a:pt x="7318534" y="2478213"/>
                    <a:pt x="6590181" y="2669870"/>
                  </a:cubicBezTo>
                  <a:cubicBezTo>
                    <a:pt x="5861828" y="2861527"/>
                    <a:pt x="5183475" y="1203275"/>
                    <a:pt x="4490123" y="1149944"/>
                  </a:cubicBezTo>
                  <a:cubicBezTo>
                    <a:pt x="3796771" y="1096613"/>
                    <a:pt x="3005083" y="2338220"/>
                    <a:pt x="2430067" y="2349886"/>
                  </a:cubicBezTo>
                  <a:cubicBezTo>
                    <a:pt x="1855051" y="2361552"/>
                    <a:pt x="1445040" y="1114946"/>
                    <a:pt x="1040029" y="1219941"/>
                  </a:cubicBezTo>
                  <a:cubicBezTo>
                    <a:pt x="635018" y="1324936"/>
                    <a:pt x="317509" y="2152395"/>
                    <a:pt x="0" y="2979855"/>
                  </a:cubicBezTo>
                </a:path>
              </a:pathLst>
            </a:cu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220007" y="1829912"/>
              <a:ext cx="8670237" cy="3249841"/>
            </a:xfrm>
            <a:custGeom>
              <a:avLst/>
              <a:gdLst>
                <a:gd name="connsiteX0" fmla="*/ 8860243 w 8860243"/>
                <a:gd name="connsiteY0" fmla="*/ 0 h 2979855"/>
                <a:gd name="connsiteX1" fmla="*/ 6590181 w 8860243"/>
                <a:gd name="connsiteY1" fmla="*/ 2669870 h 2979855"/>
                <a:gd name="connsiteX2" fmla="*/ 4490123 w 8860243"/>
                <a:gd name="connsiteY2" fmla="*/ 1149944 h 2979855"/>
                <a:gd name="connsiteX3" fmla="*/ 2430067 w 8860243"/>
                <a:gd name="connsiteY3" fmla="*/ 2349886 h 2979855"/>
                <a:gd name="connsiteX4" fmla="*/ 1040029 w 8860243"/>
                <a:gd name="connsiteY4" fmla="*/ 1219941 h 2979855"/>
                <a:gd name="connsiteX5" fmla="*/ 0 w 8860243"/>
                <a:gd name="connsiteY5" fmla="*/ 2979855 h 2979855"/>
                <a:gd name="connsiteX0" fmla="*/ 8860243 w 8860243"/>
                <a:gd name="connsiteY0" fmla="*/ 0 h 2979855"/>
                <a:gd name="connsiteX1" fmla="*/ 7350202 w 8860243"/>
                <a:gd name="connsiteY1" fmla="*/ 2619872 h 2979855"/>
                <a:gd name="connsiteX2" fmla="*/ 4490123 w 8860243"/>
                <a:gd name="connsiteY2" fmla="*/ 1149944 h 2979855"/>
                <a:gd name="connsiteX3" fmla="*/ 2430067 w 8860243"/>
                <a:gd name="connsiteY3" fmla="*/ 2349886 h 2979855"/>
                <a:gd name="connsiteX4" fmla="*/ 1040029 w 8860243"/>
                <a:gd name="connsiteY4" fmla="*/ 1219941 h 2979855"/>
                <a:gd name="connsiteX5" fmla="*/ 0 w 8860243"/>
                <a:gd name="connsiteY5" fmla="*/ 2979855 h 2979855"/>
                <a:gd name="connsiteX0" fmla="*/ 8670237 w 8670237"/>
                <a:gd name="connsiteY0" fmla="*/ 0 h 3249841"/>
                <a:gd name="connsiteX1" fmla="*/ 7350202 w 8670237"/>
                <a:gd name="connsiteY1" fmla="*/ 2889858 h 3249841"/>
                <a:gd name="connsiteX2" fmla="*/ 4490123 w 8670237"/>
                <a:gd name="connsiteY2" fmla="*/ 1419930 h 3249841"/>
                <a:gd name="connsiteX3" fmla="*/ 2430067 w 8670237"/>
                <a:gd name="connsiteY3" fmla="*/ 2619872 h 3249841"/>
                <a:gd name="connsiteX4" fmla="*/ 1040029 w 8670237"/>
                <a:gd name="connsiteY4" fmla="*/ 1489927 h 3249841"/>
                <a:gd name="connsiteX5" fmla="*/ 0 w 8670237"/>
                <a:gd name="connsiteY5" fmla="*/ 3249841 h 3249841"/>
                <a:gd name="connsiteX0" fmla="*/ 8670237 w 8670237"/>
                <a:gd name="connsiteY0" fmla="*/ 0 h 3249841"/>
                <a:gd name="connsiteX1" fmla="*/ 7350202 w 8670237"/>
                <a:gd name="connsiteY1" fmla="*/ 2889858 h 3249841"/>
                <a:gd name="connsiteX2" fmla="*/ 4490123 w 8670237"/>
                <a:gd name="connsiteY2" fmla="*/ 1419930 h 3249841"/>
                <a:gd name="connsiteX3" fmla="*/ 2430067 w 8670237"/>
                <a:gd name="connsiteY3" fmla="*/ 2619872 h 3249841"/>
                <a:gd name="connsiteX4" fmla="*/ 1040029 w 8670237"/>
                <a:gd name="connsiteY4" fmla="*/ 1489927 h 3249841"/>
                <a:gd name="connsiteX5" fmla="*/ 0 w 8670237"/>
                <a:gd name="connsiteY5" fmla="*/ 3249841 h 3249841"/>
                <a:gd name="connsiteX0" fmla="*/ 8670237 w 8670237"/>
                <a:gd name="connsiteY0" fmla="*/ 0 h 3249841"/>
                <a:gd name="connsiteX1" fmla="*/ 7350202 w 8670237"/>
                <a:gd name="connsiteY1" fmla="*/ 2889858 h 3249841"/>
                <a:gd name="connsiteX2" fmla="*/ 4730129 w 8670237"/>
                <a:gd name="connsiteY2" fmla="*/ 1399931 h 3249841"/>
                <a:gd name="connsiteX3" fmla="*/ 2430067 w 8670237"/>
                <a:gd name="connsiteY3" fmla="*/ 2619872 h 3249841"/>
                <a:gd name="connsiteX4" fmla="*/ 1040029 w 8670237"/>
                <a:gd name="connsiteY4" fmla="*/ 1489927 h 3249841"/>
                <a:gd name="connsiteX5" fmla="*/ 0 w 8670237"/>
                <a:gd name="connsiteY5" fmla="*/ 3249841 h 3249841"/>
                <a:gd name="connsiteX0" fmla="*/ 8670237 w 8670237"/>
                <a:gd name="connsiteY0" fmla="*/ 0 h 3249841"/>
                <a:gd name="connsiteX1" fmla="*/ 7350202 w 8670237"/>
                <a:gd name="connsiteY1" fmla="*/ 2889858 h 3249841"/>
                <a:gd name="connsiteX2" fmla="*/ 4730129 w 8670237"/>
                <a:gd name="connsiteY2" fmla="*/ 1399931 h 3249841"/>
                <a:gd name="connsiteX3" fmla="*/ 1570043 w 8670237"/>
                <a:gd name="connsiteY3" fmla="*/ 2579874 h 3249841"/>
                <a:gd name="connsiteX4" fmla="*/ 1040029 w 8670237"/>
                <a:gd name="connsiteY4" fmla="*/ 1489927 h 3249841"/>
                <a:gd name="connsiteX5" fmla="*/ 0 w 8670237"/>
                <a:gd name="connsiteY5" fmla="*/ 3249841 h 3249841"/>
                <a:gd name="connsiteX0" fmla="*/ 8670237 w 8670237"/>
                <a:gd name="connsiteY0" fmla="*/ 0 h 3249841"/>
                <a:gd name="connsiteX1" fmla="*/ 7350202 w 8670237"/>
                <a:gd name="connsiteY1" fmla="*/ 2889858 h 3249841"/>
                <a:gd name="connsiteX2" fmla="*/ 4340119 w 8670237"/>
                <a:gd name="connsiteY2" fmla="*/ 1149943 h 3249841"/>
                <a:gd name="connsiteX3" fmla="*/ 1570043 w 8670237"/>
                <a:gd name="connsiteY3" fmla="*/ 2579874 h 3249841"/>
                <a:gd name="connsiteX4" fmla="*/ 1040029 w 8670237"/>
                <a:gd name="connsiteY4" fmla="*/ 1489927 h 3249841"/>
                <a:gd name="connsiteX5" fmla="*/ 0 w 8670237"/>
                <a:gd name="connsiteY5" fmla="*/ 3249841 h 3249841"/>
                <a:gd name="connsiteX0" fmla="*/ 8670237 w 8670237"/>
                <a:gd name="connsiteY0" fmla="*/ 0 h 3249841"/>
                <a:gd name="connsiteX1" fmla="*/ 7350202 w 8670237"/>
                <a:gd name="connsiteY1" fmla="*/ 2889858 h 3249841"/>
                <a:gd name="connsiteX2" fmla="*/ 4340119 w 8670237"/>
                <a:gd name="connsiteY2" fmla="*/ 1149943 h 3249841"/>
                <a:gd name="connsiteX3" fmla="*/ 1570043 w 8670237"/>
                <a:gd name="connsiteY3" fmla="*/ 2579874 h 3249841"/>
                <a:gd name="connsiteX4" fmla="*/ 1040029 w 8670237"/>
                <a:gd name="connsiteY4" fmla="*/ 1489927 h 3249841"/>
                <a:gd name="connsiteX5" fmla="*/ 0 w 8670237"/>
                <a:gd name="connsiteY5" fmla="*/ 3249841 h 3249841"/>
                <a:gd name="connsiteX0" fmla="*/ 8670237 w 8670237"/>
                <a:gd name="connsiteY0" fmla="*/ 0 h 3249841"/>
                <a:gd name="connsiteX1" fmla="*/ 7350202 w 8670237"/>
                <a:gd name="connsiteY1" fmla="*/ 2889858 h 3249841"/>
                <a:gd name="connsiteX2" fmla="*/ 4340119 w 8670237"/>
                <a:gd name="connsiteY2" fmla="*/ 1149943 h 3249841"/>
                <a:gd name="connsiteX3" fmla="*/ 1570043 w 8670237"/>
                <a:gd name="connsiteY3" fmla="*/ 2579874 h 3249841"/>
                <a:gd name="connsiteX4" fmla="*/ 770022 w 8670237"/>
                <a:gd name="connsiteY4" fmla="*/ 1379932 h 3249841"/>
                <a:gd name="connsiteX5" fmla="*/ 0 w 8670237"/>
                <a:gd name="connsiteY5" fmla="*/ 3249841 h 324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0237" h="3249841">
                  <a:moveTo>
                    <a:pt x="8670237" y="0"/>
                  </a:moveTo>
                  <a:cubicBezTo>
                    <a:pt x="8179389" y="1339101"/>
                    <a:pt x="8071888" y="2698201"/>
                    <a:pt x="7350202" y="2889858"/>
                  </a:cubicBezTo>
                  <a:cubicBezTo>
                    <a:pt x="6628516" y="3081515"/>
                    <a:pt x="5303479" y="1201607"/>
                    <a:pt x="4340119" y="1149943"/>
                  </a:cubicBezTo>
                  <a:cubicBezTo>
                    <a:pt x="3376759" y="1098279"/>
                    <a:pt x="2165059" y="2541543"/>
                    <a:pt x="1570043" y="2579874"/>
                  </a:cubicBezTo>
                  <a:cubicBezTo>
                    <a:pt x="975027" y="2618205"/>
                    <a:pt x="1031696" y="1268271"/>
                    <a:pt x="770022" y="1379932"/>
                  </a:cubicBezTo>
                  <a:cubicBezTo>
                    <a:pt x="508348" y="1491593"/>
                    <a:pt x="317509" y="2422381"/>
                    <a:pt x="0" y="3249841"/>
                  </a:cubicBezTo>
                </a:path>
              </a:pathLst>
            </a:cu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227" y="4005652"/>
              <a:ext cx="355600" cy="368300"/>
            </a:xfrm>
            <a:prstGeom prst="rect">
              <a:avLst/>
            </a:prstGeom>
          </p:spPr>
        </p:pic>
        <p:pic>
          <p:nvPicPr>
            <p:cNvPr id="14" name="Picture 13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5914" y="3275682"/>
              <a:ext cx="368300" cy="368300"/>
            </a:xfrm>
            <a:prstGeom prst="rect">
              <a:avLst/>
            </a:prstGeom>
          </p:spPr>
        </p:pic>
        <p:pic>
          <p:nvPicPr>
            <p:cNvPr id="15" name="Picture 14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966" y="3975648"/>
              <a:ext cx="368300" cy="368300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1518" y="1124937"/>
            <a:ext cx="800100" cy="368300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345" y="3213012"/>
            <a:ext cx="787400" cy="3683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152835" y="3335042"/>
            <a:ext cx="3557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dirty="0" smtClean="0">
                <a:solidFill>
                  <a:srgbClr val="3366FF"/>
                </a:solidFill>
              </a:rPr>
              <a:t>)</a:t>
            </a:r>
            <a:endParaRPr lang="en-US" sz="4400" dirty="0">
              <a:solidFill>
                <a:srgbClr val="3366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12293" y="3324386"/>
            <a:ext cx="3557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dirty="0" smtClean="0">
                <a:solidFill>
                  <a:srgbClr val="3366FF"/>
                </a:solidFill>
              </a:rPr>
              <a:t>)</a:t>
            </a:r>
            <a:endParaRPr lang="en-US" sz="4400" dirty="0">
              <a:solidFill>
                <a:srgbClr val="3366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07197" y="3355114"/>
            <a:ext cx="3557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dirty="0" smtClean="0">
                <a:solidFill>
                  <a:srgbClr val="3366FF"/>
                </a:solidFill>
              </a:rPr>
              <a:t>)</a:t>
            </a:r>
            <a:endParaRPr lang="en-US" sz="4400" dirty="0">
              <a:solidFill>
                <a:srgbClr val="3366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34343" y="3319924"/>
            <a:ext cx="3557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dirty="0" smtClean="0">
                <a:solidFill>
                  <a:srgbClr val="3366FF"/>
                </a:solidFill>
              </a:rPr>
              <a:t>)</a:t>
            </a:r>
            <a:endParaRPr lang="en-US" sz="4400" dirty="0">
              <a:solidFill>
                <a:srgbClr val="3366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07703" y="3336262"/>
            <a:ext cx="3557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dirty="0">
                <a:solidFill>
                  <a:srgbClr val="3366FF"/>
                </a:solidFill>
              </a:rPr>
              <a:t>(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337820" y="3339504"/>
            <a:ext cx="3557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dirty="0">
                <a:solidFill>
                  <a:srgbClr val="3366FF"/>
                </a:solidFill>
              </a:rPr>
              <a:t>(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514916" y="3339504"/>
            <a:ext cx="3557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dirty="0">
                <a:solidFill>
                  <a:srgbClr val="3366FF"/>
                </a:solidFill>
              </a:rPr>
              <a:t>(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345974" y="3355114"/>
            <a:ext cx="3557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dirty="0">
                <a:solidFill>
                  <a:srgbClr val="3366FF"/>
                </a:solidFill>
              </a:rPr>
              <a:t>(</a:t>
            </a:r>
          </a:p>
        </p:txBody>
      </p:sp>
    </p:spTree>
    <p:extLst>
      <p:ext uri="{BB962C8B-B14F-4D97-AF65-F5344CB8AC3E}">
        <p14:creationId xmlns:p14="http://schemas.microsoft.com/office/powerpoint/2010/main" val="592374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4090" y="932699"/>
            <a:ext cx="73088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If </a:t>
            </a:r>
            <a:r>
              <a:rPr lang="en-US" sz="3200" i="1" dirty="0" smtClean="0">
                <a:solidFill>
                  <a:prstClr val="black"/>
                </a:solidFill>
                <a:latin typeface="Times"/>
                <a:cs typeface="Times"/>
              </a:rPr>
              <a:t>p</a:t>
            </a:r>
            <a:r>
              <a:rPr lang="en-US" sz="3200" i="1" baseline="-25000" dirty="0">
                <a:solidFill>
                  <a:prstClr val="black"/>
                </a:solidFill>
                <a:latin typeface="Times"/>
                <a:cs typeface="Times"/>
              </a:rPr>
              <a:t>1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and </a:t>
            </a:r>
            <a:r>
              <a:rPr lang="en-US" sz="3200" i="1" dirty="0" smtClean="0">
                <a:solidFill>
                  <a:prstClr val="black"/>
                </a:solidFill>
                <a:latin typeface="Times"/>
                <a:cs typeface="Times"/>
              </a:rPr>
              <a:t>p</a:t>
            </a:r>
            <a:r>
              <a:rPr lang="en-US" sz="3200" i="1" baseline="-25000" dirty="0">
                <a:solidFill>
                  <a:prstClr val="black"/>
                </a:solidFill>
                <a:latin typeface="Times"/>
                <a:cs typeface="Times"/>
              </a:rPr>
              <a:t>2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have a common interlacing,</a:t>
            </a:r>
            <a:endParaRPr lang="en-US" dirty="0">
              <a:solidFill>
                <a:prstClr val="black"/>
              </a:solidFill>
              <a:latin typeface="Avenir Book"/>
              <a:cs typeface="Avenir Boo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7339" y="2109095"/>
            <a:ext cx="21379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for some </a:t>
            </a:r>
            <a:r>
              <a:rPr lang="en-US" sz="3200" i="1" dirty="0" err="1" smtClean="0">
                <a:solidFill>
                  <a:prstClr val="black"/>
                </a:solidFill>
                <a:latin typeface="Times"/>
                <a:cs typeface="Times"/>
              </a:rPr>
              <a:t>i</a:t>
            </a:r>
            <a:r>
              <a:rPr lang="en-US" sz="3200" dirty="0">
                <a:solidFill>
                  <a:prstClr val="black"/>
                </a:solidFill>
                <a:latin typeface="Avenir Book"/>
                <a:cs typeface="Avenir Book"/>
              </a:rPr>
              <a:t>.</a:t>
            </a:r>
            <a:endParaRPr lang="en-US" dirty="0">
              <a:solidFill>
                <a:prstClr val="black"/>
              </a:solidFill>
              <a:latin typeface="Avenir Book"/>
              <a:cs typeface="Avenir Boo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500" y="1649995"/>
            <a:ext cx="5969000" cy="4191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940111" y="3704819"/>
            <a:ext cx="192024" cy="189991"/>
          </a:xfrm>
          <a:prstGeom prst="ellipse">
            <a:avLst/>
          </a:prstGeom>
          <a:solidFill>
            <a:srgbClr val="0000FF"/>
          </a:solidFill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 sz="2800" dirty="0" smtClean="0">
              <a:solidFill>
                <a:prstClr val="black"/>
              </a:solidFill>
              <a:latin typeface="Avenir Book"/>
              <a:cs typeface="Avenir Book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12590" y="2589358"/>
            <a:ext cx="14285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venir Book"/>
                <a:cs typeface="Avenir Book"/>
              </a:rPr>
              <a:t>Largest root</a:t>
            </a:r>
          </a:p>
          <a:p>
            <a:r>
              <a:rPr lang="en-US" dirty="0">
                <a:solidFill>
                  <a:srgbClr val="0000FF"/>
                </a:solidFill>
                <a:latin typeface="Avenir Book"/>
                <a:cs typeface="Avenir Book"/>
              </a:rPr>
              <a:t>o</a:t>
            </a:r>
            <a:r>
              <a:rPr lang="en-US" dirty="0" smtClean="0">
                <a:solidFill>
                  <a:srgbClr val="0000FF"/>
                </a:solidFill>
                <a:latin typeface="Avenir Book"/>
                <a:cs typeface="Avenir Book"/>
              </a:rPr>
              <a:t>f average</a:t>
            </a:r>
            <a:endParaRPr lang="en-US" dirty="0">
              <a:solidFill>
                <a:srgbClr val="0000FF"/>
              </a:solidFill>
              <a:latin typeface="Calibri"/>
            </a:endParaRPr>
          </a:p>
        </p:txBody>
      </p:sp>
      <p:cxnSp>
        <p:nvCxnSpPr>
          <p:cNvPr id="7" name="Straight Connector 6"/>
          <p:cNvCxnSpPr>
            <a:stCxn id="6" idx="2"/>
          </p:cNvCxnSpPr>
          <p:nvPr/>
        </p:nvCxnSpPr>
        <p:spPr>
          <a:xfrm>
            <a:off x="7526888" y="3235689"/>
            <a:ext cx="413223" cy="46413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45904"/>
            <a:ext cx="5222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Common Interlacing</a:t>
            </a:r>
            <a:endParaRPr lang="en-US" sz="4000" dirty="0">
              <a:solidFill>
                <a:prstClr val="black"/>
              </a:solidFill>
              <a:latin typeface="Arial Rounded MT Bold"/>
              <a:cs typeface="Arial Rounded MT Bold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20001" y="1829912"/>
            <a:ext cx="8930245" cy="3249841"/>
            <a:chOff x="-20001" y="1829912"/>
            <a:chExt cx="8930245" cy="324984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20007" y="3799815"/>
              <a:ext cx="8690237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940030" y="3699819"/>
              <a:ext cx="192024" cy="189991"/>
            </a:xfrm>
            <a:prstGeom prst="ellipse">
              <a:avLst/>
            </a:prstGeom>
            <a:solidFill>
              <a:srgbClr val="008000"/>
            </a:solidFill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 sz="2800" dirty="0" smtClean="0">
                <a:solidFill>
                  <a:prstClr val="black"/>
                </a:solidFill>
                <a:latin typeface="Avenir Book"/>
                <a:cs typeface="Avenir Book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244670" y="3699819"/>
              <a:ext cx="192024" cy="189991"/>
            </a:xfrm>
            <a:prstGeom prst="ellipse">
              <a:avLst/>
            </a:prstGeom>
            <a:solidFill>
              <a:srgbClr val="008000"/>
            </a:solidFill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 sz="2800" dirty="0" smtClean="0">
                <a:solidFill>
                  <a:prstClr val="black"/>
                </a:solidFill>
                <a:latin typeface="Avenir Book"/>
                <a:cs typeface="Avenir Book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127117" y="3699819"/>
              <a:ext cx="192024" cy="189991"/>
            </a:xfrm>
            <a:prstGeom prst="ellipse">
              <a:avLst/>
            </a:prstGeom>
            <a:solidFill>
              <a:srgbClr val="008000"/>
            </a:solidFill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 sz="2800" dirty="0" smtClean="0">
                <a:solidFill>
                  <a:prstClr val="black"/>
                </a:solidFill>
                <a:latin typeface="Avenir Book"/>
                <a:cs typeface="Avenir Book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49573" y="3704819"/>
              <a:ext cx="192024" cy="189991"/>
            </a:xfrm>
            <a:prstGeom prst="ellipse">
              <a:avLst/>
            </a:prstGeom>
            <a:solidFill>
              <a:srgbClr val="008000"/>
            </a:solidFill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 sz="2800" dirty="0" smtClean="0">
                <a:solidFill>
                  <a:prstClr val="black"/>
                </a:solidFill>
                <a:latin typeface="Avenir Book"/>
                <a:cs typeface="Avenir Book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-20001" y="2099898"/>
              <a:ext cx="8860243" cy="2979855"/>
            </a:xfrm>
            <a:custGeom>
              <a:avLst/>
              <a:gdLst>
                <a:gd name="connsiteX0" fmla="*/ 8860243 w 8860243"/>
                <a:gd name="connsiteY0" fmla="*/ 0 h 2979855"/>
                <a:gd name="connsiteX1" fmla="*/ 6590181 w 8860243"/>
                <a:gd name="connsiteY1" fmla="*/ 2669870 h 2979855"/>
                <a:gd name="connsiteX2" fmla="*/ 4490123 w 8860243"/>
                <a:gd name="connsiteY2" fmla="*/ 1149944 h 2979855"/>
                <a:gd name="connsiteX3" fmla="*/ 2430067 w 8860243"/>
                <a:gd name="connsiteY3" fmla="*/ 2349886 h 2979855"/>
                <a:gd name="connsiteX4" fmla="*/ 1040029 w 8860243"/>
                <a:gd name="connsiteY4" fmla="*/ 1219941 h 2979855"/>
                <a:gd name="connsiteX5" fmla="*/ 0 w 8860243"/>
                <a:gd name="connsiteY5" fmla="*/ 2979855 h 297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60243" h="2979855">
                  <a:moveTo>
                    <a:pt x="8860243" y="0"/>
                  </a:moveTo>
                  <a:cubicBezTo>
                    <a:pt x="8089388" y="1239106"/>
                    <a:pt x="7318534" y="2478213"/>
                    <a:pt x="6590181" y="2669870"/>
                  </a:cubicBezTo>
                  <a:cubicBezTo>
                    <a:pt x="5861828" y="2861527"/>
                    <a:pt x="5183475" y="1203275"/>
                    <a:pt x="4490123" y="1149944"/>
                  </a:cubicBezTo>
                  <a:cubicBezTo>
                    <a:pt x="3796771" y="1096613"/>
                    <a:pt x="3005083" y="2338220"/>
                    <a:pt x="2430067" y="2349886"/>
                  </a:cubicBezTo>
                  <a:cubicBezTo>
                    <a:pt x="1855051" y="2361552"/>
                    <a:pt x="1445040" y="1114946"/>
                    <a:pt x="1040029" y="1219941"/>
                  </a:cubicBezTo>
                  <a:cubicBezTo>
                    <a:pt x="635018" y="1324936"/>
                    <a:pt x="317509" y="2152395"/>
                    <a:pt x="0" y="2979855"/>
                  </a:cubicBezTo>
                </a:path>
              </a:pathLst>
            </a:cu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220007" y="1829912"/>
              <a:ext cx="8670237" cy="3249841"/>
            </a:xfrm>
            <a:custGeom>
              <a:avLst/>
              <a:gdLst>
                <a:gd name="connsiteX0" fmla="*/ 8860243 w 8860243"/>
                <a:gd name="connsiteY0" fmla="*/ 0 h 2979855"/>
                <a:gd name="connsiteX1" fmla="*/ 6590181 w 8860243"/>
                <a:gd name="connsiteY1" fmla="*/ 2669870 h 2979855"/>
                <a:gd name="connsiteX2" fmla="*/ 4490123 w 8860243"/>
                <a:gd name="connsiteY2" fmla="*/ 1149944 h 2979855"/>
                <a:gd name="connsiteX3" fmla="*/ 2430067 w 8860243"/>
                <a:gd name="connsiteY3" fmla="*/ 2349886 h 2979855"/>
                <a:gd name="connsiteX4" fmla="*/ 1040029 w 8860243"/>
                <a:gd name="connsiteY4" fmla="*/ 1219941 h 2979855"/>
                <a:gd name="connsiteX5" fmla="*/ 0 w 8860243"/>
                <a:gd name="connsiteY5" fmla="*/ 2979855 h 2979855"/>
                <a:gd name="connsiteX0" fmla="*/ 8860243 w 8860243"/>
                <a:gd name="connsiteY0" fmla="*/ 0 h 2979855"/>
                <a:gd name="connsiteX1" fmla="*/ 7350202 w 8860243"/>
                <a:gd name="connsiteY1" fmla="*/ 2619872 h 2979855"/>
                <a:gd name="connsiteX2" fmla="*/ 4490123 w 8860243"/>
                <a:gd name="connsiteY2" fmla="*/ 1149944 h 2979855"/>
                <a:gd name="connsiteX3" fmla="*/ 2430067 w 8860243"/>
                <a:gd name="connsiteY3" fmla="*/ 2349886 h 2979855"/>
                <a:gd name="connsiteX4" fmla="*/ 1040029 w 8860243"/>
                <a:gd name="connsiteY4" fmla="*/ 1219941 h 2979855"/>
                <a:gd name="connsiteX5" fmla="*/ 0 w 8860243"/>
                <a:gd name="connsiteY5" fmla="*/ 2979855 h 2979855"/>
                <a:gd name="connsiteX0" fmla="*/ 8670237 w 8670237"/>
                <a:gd name="connsiteY0" fmla="*/ 0 h 3249841"/>
                <a:gd name="connsiteX1" fmla="*/ 7350202 w 8670237"/>
                <a:gd name="connsiteY1" fmla="*/ 2889858 h 3249841"/>
                <a:gd name="connsiteX2" fmla="*/ 4490123 w 8670237"/>
                <a:gd name="connsiteY2" fmla="*/ 1419930 h 3249841"/>
                <a:gd name="connsiteX3" fmla="*/ 2430067 w 8670237"/>
                <a:gd name="connsiteY3" fmla="*/ 2619872 h 3249841"/>
                <a:gd name="connsiteX4" fmla="*/ 1040029 w 8670237"/>
                <a:gd name="connsiteY4" fmla="*/ 1489927 h 3249841"/>
                <a:gd name="connsiteX5" fmla="*/ 0 w 8670237"/>
                <a:gd name="connsiteY5" fmla="*/ 3249841 h 3249841"/>
                <a:gd name="connsiteX0" fmla="*/ 8670237 w 8670237"/>
                <a:gd name="connsiteY0" fmla="*/ 0 h 3249841"/>
                <a:gd name="connsiteX1" fmla="*/ 7350202 w 8670237"/>
                <a:gd name="connsiteY1" fmla="*/ 2889858 h 3249841"/>
                <a:gd name="connsiteX2" fmla="*/ 4490123 w 8670237"/>
                <a:gd name="connsiteY2" fmla="*/ 1419930 h 3249841"/>
                <a:gd name="connsiteX3" fmla="*/ 2430067 w 8670237"/>
                <a:gd name="connsiteY3" fmla="*/ 2619872 h 3249841"/>
                <a:gd name="connsiteX4" fmla="*/ 1040029 w 8670237"/>
                <a:gd name="connsiteY4" fmla="*/ 1489927 h 3249841"/>
                <a:gd name="connsiteX5" fmla="*/ 0 w 8670237"/>
                <a:gd name="connsiteY5" fmla="*/ 3249841 h 3249841"/>
                <a:gd name="connsiteX0" fmla="*/ 8670237 w 8670237"/>
                <a:gd name="connsiteY0" fmla="*/ 0 h 3249841"/>
                <a:gd name="connsiteX1" fmla="*/ 7350202 w 8670237"/>
                <a:gd name="connsiteY1" fmla="*/ 2889858 h 3249841"/>
                <a:gd name="connsiteX2" fmla="*/ 4730129 w 8670237"/>
                <a:gd name="connsiteY2" fmla="*/ 1399931 h 3249841"/>
                <a:gd name="connsiteX3" fmla="*/ 2430067 w 8670237"/>
                <a:gd name="connsiteY3" fmla="*/ 2619872 h 3249841"/>
                <a:gd name="connsiteX4" fmla="*/ 1040029 w 8670237"/>
                <a:gd name="connsiteY4" fmla="*/ 1489927 h 3249841"/>
                <a:gd name="connsiteX5" fmla="*/ 0 w 8670237"/>
                <a:gd name="connsiteY5" fmla="*/ 3249841 h 3249841"/>
                <a:gd name="connsiteX0" fmla="*/ 8670237 w 8670237"/>
                <a:gd name="connsiteY0" fmla="*/ 0 h 3249841"/>
                <a:gd name="connsiteX1" fmla="*/ 7350202 w 8670237"/>
                <a:gd name="connsiteY1" fmla="*/ 2889858 h 3249841"/>
                <a:gd name="connsiteX2" fmla="*/ 4730129 w 8670237"/>
                <a:gd name="connsiteY2" fmla="*/ 1399931 h 3249841"/>
                <a:gd name="connsiteX3" fmla="*/ 1570043 w 8670237"/>
                <a:gd name="connsiteY3" fmla="*/ 2579874 h 3249841"/>
                <a:gd name="connsiteX4" fmla="*/ 1040029 w 8670237"/>
                <a:gd name="connsiteY4" fmla="*/ 1489927 h 3249841"/>
                <a:gd name="connsiteX5" fmla="*/ 0 w 8670237"/>
                <a:gd name="connsiteY5" fmla="*/ 3249841 h 3249841"/>
                <a:gd name="connsiteX0" fmla="*/ 8670237 w 8670237"/>
                <a:gd name="connsiteY0" fmla="*/ 0 h 3249841"/>
                <a:gd name="connsiteX1" fmla="*/ 7350202 w 8670237"/>
                <a:gd name="connsiteY1" fmla="*/ 2889858 h 3249841"/>
                <a:gd name="connsiteX2" fmla="*/ 4340119 w 8670237"/>
                <a:gd name="connsiteY2" fmla="*/ 1149943 h 3249841"/>
                <a:gd name="connsiteX3" fmla="*/ 1570043 w 8670237"/>
                <a:gd name="connsiteY3" fmla="*/ 2579874 h 3249841"/>
                <a:gd name="connsiteX4" fmla="*/ 1040029 w 8670237"/>
                <a:gd name="connsiteY4" fmla="*/ 1489927 h 3249841"/>
                <a:gd name="connsiteX5" fmla="*/ 0 w 8670237"/>
                <a:gd name="connsiteY5" fmla="*/ 3249841 h 3249841"/>
                <a:gd name="connsiteX0" fmla="*/ 8670237 w 8670237"/>
                <a:gd name="connsiteY0" fmla="*/ 0 h 3249841"/>
                <a:gd name="connsiteX1" fmla="*/ 7350202 w 8670237"/>
                <a:gd name="connsiteY1" fmla="*/ 2889858 h 3249841"/>
                <a:gd name="connsiteX2" fmla="*/ 4340119 w 8670237"/>
                <a:gd name="connsiteY2" fmla="*/ 1149943 h 3249841"/>
                <a:gd name="connsiteX3" fmla="*/ 1570043 w 8670237"/>
                <a:gd name="connsiteY3" fmla="*/ 2579874 h 3249841"/>
                <a:gd name="connsiteX4" fmla="*/ 1040029 w 8670237"/>
                <a:gd name="connsiteY4" fmla="*/ 1489927 h 3249841"/>
                <a:gd name="connsiteX5" fmla="*/ 0 w 8670237"/>
                <a:gd name="connsiteY5" fmla="*/ 3249841 h 3249841"/>
                <a:gd name="connsiteX0" fmla="*/ 8670237 w 8670237"/>
                <a:gd name="connsiteY0" fmla="*/ 0 h 3249841"/>
                <a:gd name="connsiteX1" fmla="*/ 7350202 w 8670237"/>
                <a:gd name="connsiteY1" fmla="*/ 2889858 h 3249841"/>
                <a:gd name="connsiteX2" fmla="*/ 4340119 w 8670237"/>
                <a:gd name="connsiteY2" fmla="*/ 1149943 h 3249841"/>
                <a:gd name="connsiteX3" fmla="*/ 1570043 w 8670237"/>
                <a:gd name="connsiteY3" fmla="*/ 2579874 h 3249841"/>
                <a:gd name="connsiteX4" fmla="*/ 770022 w 8670237"/>
                <a:gd name="connsiteY4" fmla="*/ 1379932 h 3249841"/>
                <a:gd name="connsiteX5" fmla="*/ 0 w 8670237"/>
                <a:gd name="connsiteY5" fmla="*/ 3249841 h 324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0237" h="3249841">
                  <a:moveTo>
                    <a:pt x="8670237" y="0"/>
                  </a:moveTo>
                  <a:cubicBezTo>
                    <a:pt x="8179389" y="1339101"/>
                    <a:pt x="8071888" y="2698201"/>
                    <a:pt x="7350202" y="2889858"/>
                  </a:cubicBezTo>
                  <a:cubicBezTo>
                    <a:pt x="6628516" y="3081515"/>
                    <a:pt x="5303479" y="1201607"/>
                    <a:pt x="4340119" y="1149943"/>
                  </a:cubicBezTo>
                  <a:cubicBezTo>
                    <a:pt x="3376759" y="1098279"/>
                    <a:pt x="2165059" y="2541543"/>
                    <a:pt x="1570043" y="2579874"/>
                  </a:cubicBezTo>
                  <a:cubicBezTo>
                    <a:pt x="975027" y="2618205"/>
                    <a:pt x="1031696" y="1268271"/>
                    <a:pt x="770022" y="1379932"/>
                  </a:cubicBezTo>
                  <a:cubicBezTo>
                    <a:pt x="508348" y="1491593"/>
                    <a:pt x="317509" y="2422381"/>
                    <a:pt x="0" y="3249841"/>
                  </a:cubicBezTo>
                </a:path>
              </a:pathLst>
            </a:cu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7" name="Picture 16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227" y="4005652"/>
              <a:ext cx="355600" cy="368300"/>
            </a:xfrm>
            <a:prstGeom prst="rect">
              <a:avLst/>
            </a:prstGeom>
          </p:spPr>
        </p:pic>
        <p:pic>
          <p:nvPicPr>
            <p:cNvPr id="18" name="Picture 17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5914" y="3275682"/>
              <a:ext cx="368300" cy="368300"/>
            </a:xfrm>
            <a:prstGeom prst="rect">
              <a:avLst/>
            </a:prstGeom>
          </p:spPr>
        </p:pic>
        <p:pic>
          <p:nvPicPr>
            <p:cNvPr id="19" name="Picture 18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966" y="3975648"/>
              <a:ext cx="368300" cy="368300"/>
            </a:xfrm>
            <a:prstGeom prst="rect">
              <a:avLst/>
            </a:prstGeom>
          </p:spPr>
        </p:pic>
      </p:grpSp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345" y="3213012"/>
            <a:ext cx="7874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221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4090" y="932699"/>
            <a:ext cx="73088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If </a:t>
            </a:r>
            <a:r>
              <a:rPr lang="en-US" sz="3200" i="1" dirty="0" smtClean="0">
                <a:solidFill>
                  <a:prstClr val="black"/>
                </a:solidFill>
                <a:latin typeface="Times"/>
                <a:cs typeface="Times"/>
              </a:rPr>
              <a:t>p</a:t>
            </a:r>
            <a:r>
              <a:rPr lang="en-US" sz="3200" i="1" baseline="-25000" dirty="0">
                <a:solidFill>
                  <a:prstClr val="black"/>
                </a:solidFill>
                <a:latin typeface="Times"/>
                <a:cs typeface="Times"/>
              </a:rPr>
              <a:t>1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and </a:t>
            </a:r>
            <a:r>
              <a:rPr lang="en-US" sz="3200" i="1" dirty="0" smtClean="0">
                <a:solidFill>
                  <a:prstClr val="black"/>
                </a:solidFill>
                <a:latin typeface="Times"/>
                <a:cs typeface="Times"/>
              </a:rPr>
              <a:t>p</a:t>
            </a:r>
            <a:r>
              <a:rPr lang="en-US" sz="3200" i="1" baseline="-25000" dirty="0">
                <a:solidFill>
                  <a:prstClr val="black"/>
                </a:solidFill>
                <a:latin typeface="Times"/>
                <a:cs typeface="Times"/>
              </a:rPr>
              <a:t>2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have a common interlacing,</a:t>
            </a:r>
            <a:endParaRPr lang="en-US" dirty="0">
              <a:solidFill>
                <a:prstClr val="black"/>
              </a:solidFill>
              <a:latin typeface="Avenir Book"/>
              <a:cs typeface="Avenir Boo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7339" y="2109095"/>
            <a:ext cx="21379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for some </a:t>
            </a:r>
            <a:r>
              <a:rPr lang="en-US" sz="3200" i="1" dirty="0" err="1" smtClean="0">
                <a:solidFill>
                  <a:prstClr val="black"/>
                </a:solidFill>
                <a:latin typeface="Times"/>
                <a:cs typeface="Times"/>
              </a:rPr>
              <a:t>i</a:t>
            </a:r>
            <a:r>
              <a:rPr lang="en-US" sz="3200" dirty="0">
                <a:solidFill>
                  <a:prstClr val="black"/>
                </a:solidFill>
                <a:latin typeface="Avenir Book"/>
                <a:cs typeface="Avenir Book"/>
              </a:rPr>
              <a:t>.</a:t>
            </a:r>
            <a:endParaRPr lang="en-US" dirty="0">
              <a:solidFill>
                <a:prstClr val="black"/>
              </a:solidFill>
              <a:latin typeface="Avenir Book"/>
              <a:cs typeface="Avenir Boo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500" y="1649995"/>
            <a:ext cx="5969000" cy="4191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940111" y="3704819"/>
            <a:ext cx="192024" cy="189991"/>
          </a:xfrm>
          <a:prstGeom prst="ellipse">
            <a:avLst/>
          </a:prstGeom>
          <a:solidFill>
            <a:srgbClr val="0000FF"/>
          </a:solidFill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 sz="2800" dirty="0" smtClean="0">
              <a:solidFill>
                <a:prstClr val="black"/>
              </a:solidFill>
              <a:latin typeface="Avenir Book"/>
              <a:cs typeface="Avenir Book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12590" y="2589358"/>
            <a:ext cx="14285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venir Book"/>
                <a:cs typeface="Avenir Book"/>
              </a:rPr>
              <a:t>Largest root</a:t>
            </a:r>
          </a:p>
          <a:p>
            <a:r>
              <a:rPr lang="en-US" dirty="0">
                <a:solidFill>
                  <a:srgbClr val="0000FF"/>
                </a:solidFill>
                <a:latin typeface="Avenir Book"/>
                <a:cs typeface="Avenir Book"/>
              </a:rPr>
              <a:t>o</a:t>
            </a:r>
            <a:r>
              <a:rPr lang="en-US" dirty="0" smtClean="0">
                <a:solidFill>
                  <a:srgbClr val="0000FF"/>
                </a:solidFill>
                <a:latin typeface="Avenir Book"/>
                <a:cs typeface="Avenir Book"/>
              </a:rPr>
              <a:t>f average</a:t>
            </a:r>
            <a:endParaRPr lang="en-US" dirty="0">
              <a:solidFill>
                <a:srgbClr val="0000FF"/>
              </a:solidFill>
              <a:latin typeface="Calibri"/>
            </a:endParaRPr>
          </a:p>
        </p:txBody>
      </p:sp>
      <p:cxnSp>
        <p:nvCxnSpPr>
          <p:cNvPr id="7" name="Straight Connector 6"/>
          <p:cNvCxnSpPr>
            <a:stCxn id="6" idx="2"/>
          </p:cNvCxnSpPr>
          <p:nvPr/>
        </p:nvCxnSpPr>
        <p:spPr>
          <a:xfrm>
            <a:off x="7526888" y="3235689"/>
            <a:ext cx="413223" cy="46413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45904"/>
            <a:ext cx="5222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Common Interlacing</a:t>
            </a:r>
            <a:endParaRPr lang="en-US" sz="4000" dirty="0">
              <a:solidFill>
                <a:prstClr val="black"/>
              </a:solidFill>
              <a:latin typeface="Arial Rounded MT Bold"/>
              <a:cs typeface="Arial Rounded MT Bold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20001" y="1829912"/>
            <a:ext cx="8930245" cy="3249841"/>
            <a:chOff x="-20001" y="1829912"/>
            <a:chExt cx="8930245" cy="324984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20007" y="3799815"/>
              <a:ext cx="8690237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940030" y="3699819"/>
              <a:ext cx="192024" cy="189991"/>
            </a:xfrm>
            <a:prstGeom prst="ellipse">
              <a:avLst/>
            </a:prstGeom>
            <a:solidFill>
              <a:srgbClr val="008000"/>
            </a:solidFill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 sz="2800" dirty="0" smtClean="0">
                <a:solidFill>
                  <a:prstClr val="black"/>
                </a:solidFill>
                <a:latin typeface="Avenir Book"/>
                <a:cs typeface="Avenir Book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244670" y="3699819"/>
              <a:ext cx="192024" cy="189991"/>
            </a:xfrm>
            <a:prstGeom prst="ellipse">
              <a:avLst/>
            </a:prstGeom>
            <a:solidFill>
              <a:srgbClr val="008000"/>
            </a:solidFill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 sz="2800" dirty="0" smtClean="0">
                <a:solidFill>
                  <a:prstClr val="black"/>
                </a:solidFill>
                <a:latin typeface="Avenir Book"/>
                <a:cs typeface="Avenir Book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127117" y="3699819"/>
              <a:ext cx="192024" cy="189991"/>
            </a:xfrm>
            <a:prstGeom prst="ellipse">
              <a:avLst/>
            </a:prstGeom>
            <a:solidFill>
              <a:srgbClr val="008000"/>
            </a:solidFill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 sz="2800" dirty="0" smtClean="0">
                <a:solidFill>
                  <a:prstClr val="black"/>
                </a:solidFill>
                <a:latin typeface="Avenir Book"/>
                <a:cs typeface="Avenir Book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49573" y="3704819"/>
              <a:ext cx="192024" cy="189991"/>
            </a:xfrm>
            <a:prstGeom prst="ellipse">
              <a:avLst/>
            </a:prstGeom>
            <a:solidFill>
              <a:srgbClr val="008000"/>
            </a:solidFill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 sz="2800" dirty="0" smtClean="0">
                <a:solidFill>
                  <a:prstClr val="black"/>
                </a:solidFill>
                <a:latin typeface="Avenir Book"/>
                <a:cs typeface="Avenir Book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-20001" y="2099898"/>
              <a:ext cx="8860243" cy="2979855"/>
            </a:xfrm>
            <a:custGeom>
              <a:avLst/>
              <a:gdLst>
                <a:gd name="connsiteX0" fmla="*/ 8860243 w 8860243"/>
                <a:gd name="connsiteY0" fmla="*/ 0 h 2979855"/>
                <a:gd name="connsiteX1" fmla="*/ 6590181 w 8860243"/>
                <a:gd name="connsiteY1" fmla="*/ 2669870 h 2979855"/>
                <a:gd name="connsiteX2" fmla="*/ 4490123 w 8860243"/>
                <a:gd name="connsiteY2" fmla="*/ 1149944 h 2979855"/>
                <a:gd name="connsiteX3" fmla="*/ 2430067 w 8860243"/>
                <a:gd name="connsiteY3" fmla="*/ 2349886 h 2979855"/>
                <a:gd name="connsiteX4" fmla="*/ 1040029 w 8860243"/>
                <a:gd name="connsiteY4" fmla="*/ 1219941 h 2979855"/>
                <a:gd name="connsiteX5" fmla="*/ 0 w 8860243"/>
                <a:gd name="connsiteY5" fmla="*/ 2979855 h 297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60243" h="2979855">
                  <a:moveTo>
                    <a:pt x="8860243" y="0"/>
                  </a:moveTo>
                  <a:cubicBezTo>
                    <a:pt x="8089388" y="1239106"/>
                    <a:pt x="7318534" y="2478213"/>
                    <a:pt x="6590181" y="2669870"/>
                  </a:cubicBezTo>
                  <a:cubicBezTo>
                    <a:pt x="5861828" y="2861527"/>
                    <a:pt x="5183475" y="1203275"/>
                    <a:pt x="4490123" y="1149944"/>
                  </a:cubicBezTo>
                  <a:cubicBezTo>
                    <a:pt x="3796771" y="1096613"/>
                    <a:pt x="3005083" y="2338220"/>
                    <a:pt x="2430067" y="2349886"/>
                  </a:cubicBezTo>
                  <a:cubicBezTo>
                    <a:pt x="1855051" y="2361552"/>
                    <a:pt x="1445040" y="1114946"/>
                    <a:pt x="1040029" y="1219941"/>
                  </a:cubicBezTo>
                  <a:cubicBezTo>
                    <a:pt x="635018" y="1324936"/>
                    <a:pt x="317509" y="2152395"/>
                    <a:pt x="0" y="2979855"/>
                  </a:cubicBezTo>
                </a:path>
              </a:pathLst>
            </a:cu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220007" y="1829912"/>
              <a:ext cx="8670237" cy="3249841"/>
            </a:xfrm>
            <a:custGeom>
              <a:avLst/>
              <a:gdLst>
                <a:gd name="connsiteX0" fmla="*/ 8860243 w 8860243"/>
                <a:gd name="connsiteY0" fmla="*/ 0 h 2979855"/>
                <a:gd name="connsiteX1" fmla="*/ 6590181 w 8860243"/>
                <a:gd name="connsiteY1" fmla="*/ 2669870 h 2979855"/>
                <a:gd name="connsiteX2" fmla="*/ 4490123 w 8860243"/>
                <a:gd name="connsiteY2" fmla="*/ 1149944 h 2979855"/>
                <a:gd name="connsiteX3" fmla="*/ 2430067 w 8860243"/>
                <a:gd name="connsiteY3" fmla="*/ 2349886 h 2979855"/>
                <a:gd name="connsiteX4" fmla="*/ 1040029 w 8860243"/>
                <a:gd name="connsiteY4" fmla="*/ 1219941 h 2979855"/>
                <a:gd name="connsiteX5" fmla="*/ 0 w 8860243"/>
                <a:gd name="connsiteY5" fmla="*/ 2979855 h 2979855"/>
                <a:gd name="connsiteX0" fmla="*/ 8860243 w 8860243"/>
                <a:gd name="connsiteY0" fmla="*/ 0 h 2979855"/>
                <a:gd name="connsiteX1" fmla="*/ 7350202 w 8860243"/>
                <a:gd name="connsiteY1" fmla="*/ 2619872 h 2979855"/>
                <a:gd name="connsiteX2" fmla="*/ 4490123 w 8860243"/>
                <a:gd name="connsiteY2" fmla="*/ 1149944 h 2979855"/>
                <a:gd name="connsiteX3" fmla="*/ 2430067 w 8860243"/>
                <a:gd name="connsiteY3" fmla="*/ 2349886 h 2979855"/>
                <a:gd name="connsiteX4" fmla="*/ 1040029 w 8860243"/>
                <a:gd name="connsiteY4" fmla="*/ 1219941 h 2979855"/>
                <a:gd name="connsiteX5" fmla="*/ 0 w 8860243"/>
                <a:gd name="connsiteY5" fmla="*/ 2979855 h 2979855"/>
                <a:gd name="connsiteX0" fmla="*/ 8670237 w 8670237"/>
                <a:gd name="connsiteY0" fmla="*/ 0 h 3249841"/>
                <a:gd name="connsiteX1" fmla="*/ 7350202 w 8670237"/>
                <a:gd name="connsiteY1" fmla="*/ 2889858 h 3249841"/>
                <a:gd name="connsiteX2" fmla="*/ 4490123 w 8670237"/>
                <a:gd name="connsiteY2" fmla="*/ 1419930 h 3249841"/>
                <a:gd name="connsiteX3" fmla="*/ 2430067 w 8670237"/>
                <a:gd name="connsiteY3" fmla="*/ 2619872 h 3249841"/>
                <a:gd name="connsiteX4" fmla="*/ 1040029 w 8670237"/>
                <a:gd name="connsiteY4" fmla="*/ 1489927 h 3249841"/>
                <a:gd name="connsiteX5" fmla="*/ 0 w 8670237"/>
                <a:gd name="connsiteY5" fmla="*/ 3249841 h 3249841"/>
                <a:gd name="connsiteX0" fmla="*/ 8670237 w 8670237"/>
                <a:gd name="connsiteY0" fmla="*/ 0 h 3249841"/>
                <a:gd name="connsiteX1" fmla="*/ 7350202 w 8670237"/>
                <a:gd name="connsiteY1" fmla="*/ 2889858 h 3249841"/>
                <a:gd name="connsiteX2" fmla="*/ 4490123 w 8670237"/>
                <a:gd name="connsiteY2" fmla="*/ 1419930 h 3249841"/>
                <a:gd name="connsiteX3" fmla="*/ 2430067 w 8670237"/>
                <a:gd name="connsiteY3" fmla="*/ 2619872 h 3249841"/>
                <a:gd name="connsiteX4" fmla="*/ 1040029 w 8670237"/>
                <a:gd name="connsiteY4" fmla="*/ 1489927 h 3249841"/>
                <a:gd name="connsiteX5" fmla="*/ 0 w 8670237"/>
                <a:gd name="connsiteY5" fmla="*/ 3249841 h 3249841"/>
                <a:gd name="connsiteX0" fmla="*/ 8670237 w 8670237"/>
                <a:gd name="connsiteY0" fmla="*/ 0 h 3249841"/>
                <a:gd name="connsiteX1" fmla="*/ 7350202 w 8670237"/>
                <a:gd name="connsiteY1" fmla="*/ 2889858 h 3249841"/>
                <a:gd name="connsiteX2" fmla="*/ 4730129 w 8670237"/>
                <a:gd name="connsiteY2" fmla="*/ 1399931 h 3249841"/>
                <a:gd name="connsiteX3" fmla="*/ 2430067 w 8670237"/>
                <a:gd name="connsiteY3" fmla="*/ 2619872 h 3249841"/>
                <a:gd name="connsiteX4" fmla="*/ 1040029 w 8670237"/>
                <a:gd name="connsiteY4" fmla="*/ 1489927 h 3249841"/>
                <a:gd name="connsiteX5" fmla="*/ 0 w 8670237"/>
                <a:gd name="connsiteY5" fmla="*/ 3249841 h 3249841"/>
                <a:gd name="connsiteX0" fmla="*/ 8670237 w 8670237"/>
                <a:gd name="connsiteY0" fmla="*/ 0 h 3249841"/>
                <a:gd name="connsiteX1" fmla="*/ 7350202 w 8670237"/>
                <a:gd name="connsiteY1" fmla="*/ 2889858 h 3249841"/>
                <a:gd name="connsiteX2" fmla="*/ 4730129 w 8670237"/>
                <a:gd name="connsiteY2" fmla="*/ 1399931 h 3249841"/>
                <a:gd name="connsiteX3" fmla="*/ 1570043 w 8670237"/>
                <a:gd name="connsiteY3" fmla="*/ 2579874 h 3249841"/>
                <a:gd name="connsiteX4" fmla="*/ 1040029 w 8670237"/>
                <a:gd name="connsiteY4" fmla="*/ 1489927 h 3249841"/>
                <a:gd name="connsiteX5" fmla="*/ 0 w 8670237"/>
                <a:gd name="connsiteY5" fmla="*/ 3249841 h 3249841"/>
                <a:gd name="connsiteX0" fmla="*/ 8670237 w 8670237"/>
                <a:gd name="connsiteY0" fmla="*/ 0 h 3249841"/>
                <a:gd name="connsiteX1" fmla="*/ 7350202 w 8670237"/>
                <a:gd name="connsiteY1" fmla="*/ 2889858 h 3249841"/>
                <a:gd name="connsiteX2" fmla="*/ 4340119 w 8670237"/>
                <a:gd name="connsiteY2" fmla="*/ 1149943 h 3249841"/>
                <a:gd name="connsiteX3" fmla="*/ 1570043 w 8670237"/>
                <a:gd name="connsiteY3" fmla="*/ 2579874 h 3249841"/>
                <a:gd name="connsiteX4" fmla="*/ 1040029 w 8670237"/>
                <a:gd name="connsiteY4" fmla="*/ 1489927 h 3249841"/>
                <a:gd name="connsiteX5" fmla="*/ 0 w 8670237"/>
                <a:gd name="connsiteY5" fmla="*/ 3249841 h 3249841"/>
                <a:gd name="connsiteX0" fmla="*/ 8670237 w 8670237"/>
                <a:gd name="connsiteY0" fmla="*/ 0 h 3249841"/>
                <a:gd name="connsiteX1" fmla="*/ 7350202 w 8670237"/>
                <a:gd name="connsiteY1" fmla="*/ 2889858 h 3249841"/>
                <a:gd name="connsiteX2" fmla="*/ 4340119 w 8670237"/>
                <a:gd name="connsiteY2" fmla="*/ 1149943 h 3249841"/>
                <a:gd name="connsiteX3" fmla="*/ 1570043 w 8670237"/>
                <a:gd name="connsiteY3" fmla="*/ 2579874 h 3249841"/>
                <a:gd name="connsiteX4" fmla="*/ 1040029 w 8670237"/>
                <a:gd name="connsiteY4" fmla="*/ 1489927 h 3249841"/>
                <a:gd name="connsiteX5" fmla="*/ 0 w 8670237"/>
                <a:gd name="connsiteY5" fmla="*/ 3249841 h 3249841"/>
                <a:gd name="connsiteX0" fmla="*/ 8670237 w 8670237"/>
                <a:gd name="connsiteY0" fmla="*/ 0 h 3249841"/>
                <a:gd name="connsiteX1" fmla="*/ 7350202 w 8670237"/>
                <a:gd name="connsiteY1" fmla="*/ 2889858 h 3249841"/>
                <a:gd name="connsiteX2" fmla="*/ 4340119 w 8670237"/>
                <a:gd name="connsiteY2" fmla="*/ 1149943 h 3249841"/>
                <a:gd name="connsiteX3" fmla="*/ 1570043 w 8670237"/>
                <a:gd name="connsiteY3" fmla="*/ 2579874 h 3249841"/>
                <a:gd name="connsiteX4" fmla="*/ 770022 w 8670237"/>
                <a:gd name="connsiteY4" fmla="*/ 1379932 h 3249841"/>
                <a:gd name="connsiteX5" fmla="*/ 0 w 8670237"/>
                <a:gd name="connsiteY5" fmla="*/ 3249841 h 324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0237" h="3249841">
                  <a:moveTo>
                    <a:pt x="8670237" y="0"/>
                  </a:moveTo>
                  <a:cubicBezTo>
                    <a:pt x="8179389" y="1339101"/>
                    <a:pt x="8071888" y="2698201"/>
                    <a:pt x="7350202" y="2889858"/>
                  </a:cubicBezTo>
                  <a:cubicBezTo>
                    <a:pt x="6628516" y="3081515"/>
                    <a:pt x="5303479" y="1201607"/>
                    <a:pt x="4340119" y="1149943"/>
                  </a:cubicBezTo>
                  <a:cubicBezTo>
                    <a:pt x="3376759" y="1098279"/>
                    <a:pt x="2165059" y="2541543"/>
                    <a:pt x="1570043" y="2579874"/>
                  </a:cubicBezTo>
                  <a:cubicBezTo>
                    <a:pt x="975027" y="2618205"/>
                    <a:pt x="1031696" y="1268271"/>
                    <a:pt x="770022" y="1379932"/>
                  </a:cubicBezTo>
                  <a:cubicBezTo>
                    <a:pt x="508348" y="1491593"/>
                    <a:pt x="317509" y="2422381"/>
                    <a:pt x="0" y="3249841"/>
                  </a:cubicBezTo>
                </a:path>
              </a:pathLst>
            </a:cu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7" name="Picture 16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227" y="4005652"/>
              <a:ext cx="355600" cy="368300"/>
            </a:xfrm>
            <a:prstGeom prst="rect">
              <a:avLst/>
            </a:prstGeom>
          </p:spPr>
        </p:pic>
        <p:pic>
          <p:nvPicPr>
            <p:cNvPr id="18" name="Picture 17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5914" y="3275682"/>
              <a:ext cx="368300" cy="368300"/>
            </a:xfrm>
            <a:prstGeom prst="rect">
              <a:avLst/>
            </a:prstGeom>
          </p:spPr>
        </p:pic>
        <p:pic>
          <p:nvPicPr>
            <p:cNvPr id="19" name="Picture 18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966" y="3975648"/>
              <a:ext cx="368300" cy="368300"/>
            </a:xfrm>
            <a:prstGeom prst="rect">
              <a:avLst/>
            </a:prstGeom>
          </p:spPr>
        </p:pic>
      </p:grpSp>
      <p:sp>
        <p:nvSpPr>
          <p:cNvPr id="20" name="Oval 19"/>
          <p:cNvSpPr/>
          <p:nvPr/>
        </p:nvSpPr>
        <p:spPr>
          <a:xfrm>
            <a:off x="7617561" y="3712655"/>
            <a:ext cx="192024" cy="189991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 sz="2800" dirty="0" smtClean="0">
              <a:solidFill>
                <a:prstClr val="black"/>
              </a:solidFill>
              <a:latin typeface="Avenir Book"/>
              <a:cs typeface="Avenir Book"/>
            </a:endParaRPr>
          </a:p>
        </p:txBody>
      </p:sp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345" y="3213012"/>
            <a:ext cx="7874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23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910" y="198445"/>
            <a:ext cx="65533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Bipartite Complete Graph</a:t>
            </a:r>
            <a:endParaRPr lang="en-US" sz="4000" dirty="0">
              <a:solidFill>
                <a:prstClr val="black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9527" y="1025956"/>
            <a:ext cx="57969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Adjacency matrix has rank 2,</a:t>
            </a:r>
          </a:p>
          <a:p>
            <a:r>
              <a:rPr lang="en-US" sz="2800" dirty="0">
                <a:solidFill>
                  <a:prstClr val="black"/>
                </a:solidFill>
                <a:latin typeface="Avenir Book"/>
                <a:cs typeface="Avenir Book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 so all non-trivial eigenvalues are 0</a:t>
            </a:r>
            <a:endParaRPr lang="en-US" sz="1600" dirty="0">
              <a:solidFill>
                <a:prstClr val="black"/>
              </a:solidFill>
              <a:latin typeface="Avenir Book"/>
              <a:cs typeface="Avenir Book"/>
            </a:endParaRPr>
          </a:p>
        </p:txBody>
      </p:sp>
      <p:sp>
        <p:nvSpPr>
          <p:cNvPr id="6" name="Oval 5"/>
          <p:cNvSpPr/>
          <p:nvPr/>
        </p:nvSpPr>
        <p:spPr>
          <a:xfrm>
            <a:off x="888938" y="2423431"/>
            <a:ext cx="621726" cy="621801"/>
          </a:xfrm>
          <a:prstGeom prst="ellipse">
            <a:avLst/>
          </a:prstGeom>
          <a:solidFill>
            <a:srgbClr val="0000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prstClr val="white"/>
                </a:solidFill>
                <a:latin typeface="Calibri"/>
              </a:rPr>
              <a:t>a</a:t>
            </a:r>
            <a:endParaRPr lang="en-US" sz="3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888938" y="3388642"/>
            <a:ext cx="621726" cy="621801"/>
          </a:xfrm>
          <a:prstGeom prst="ellipse">
            <a:avLst/>
          </a:prstGeom>
          <a:solidFill>
            <a:srgbClr val="0000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  <a:latin typeface="Calibri"/>
              </a:rPr>
              <a:t>c</a:t>
            </a:r>
          </a:p>
        </p:txBody>
      </p:sp>
      <p:sp>
        <p:nvSpPr>
          <p:cNvPr id="8" name="Oval 7"/>
          <p:cNvSpPr/>
          <p:nvPr/>
        </p:nvSpPr>
        <p:spPr>
          <a:xfrm>
            <a:off x="2821316" y="3388642"/>
            <a:ext cx="621726" cy="621801"/>
          </a:xfrm>
          <a:prstGeom prst="ellipse">
            <a:avLst/>
          </a:prstGeom>
          <a:solidFill>
            <a:srgbClr val="BA3CC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  <a:latin typeface="Calibri"/>
              </a:rPr>
              <a:t>d</a:t>
            </a:r>
          </a:p>
        </p:txBody>
      </p:sp>
      <p:sp>
        <p:nvSpPr>
          <p:cNvPr id="9" name="Oval 8"/>
          <p:cNvSpPr/>
          <p:nvPr/>
        </p:nvSpPr>
        <p:spPr>
          <a:xfrm>
            <a:off x="2821316" y="4370955"/>
            <a:ext cx="621726" cy="621801"/>
          </a:xfrm>
          <a:prstGeom prst="ellipse">
            <a:avLst/>
          </a:prstGeom>
          <a:solidFill>
            <a:srgbClr val="BA3CC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  <a:latin typeface="Calibri"/>
              </a:rPr>
              <a:t>f</a:t>
            </a:r>
          </a:p>
        </p:txBody>
      </p:sp>
      <p:sp>
        <p:nvSpPr>
          <p:cNvPr id="10" name="Oval 9"/>
          <p:cNvSpPr/>
          <p:nvPr/>
        </p:nvSpPr>
        <p:spPr>
          <a:xfrm>
            <a:off x="2821316" y="2423431"/>
            <a:ext cx="621726" cy="621801"/>
          </a:xfrm>
          <a:prstGeom prst="ellipse">
            <a:avLst/>
          </a:prstGeom>
          <a:solidFill>
            <a:srgbClr val="BA3CC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  <a:latin typeface="Calibri"/>
              </a:rPr>
              <a:t>b</a:t>
            </a:r>
          </a:p>
        </p:txBody>
      </p:sp>
      <p:cxnSp>
        <p:nvCxnSpPr>
          <p:cNvPr id="11" name="Straight Connector 10"/>
          <p:cNvCxnSpPr>
            <a:stCxn id="6" idx="6"/>
            <a:endCxn id="10" idx="2"/>
          </p:cNvCxnSpPr>
          <p:nvPr/>
        </p:nvCxnSpPr>
        <p:spPr>
          <a:xfrm>
            <a:off x="1510664" y="2734332"/>
            <a:ext cx="1310652" cy="0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25" idx="7"/>
            <a:endCxn id="8" idx="3"/>
          </p:cNvCxnSpPr>
          <p:nvPr/>
        </p:nvCxnSpPr>
        <p:spPr>
          <a:xfrm flipV="1">
            <a:off x="1419614" y="3919382"/>
            <a:ext cx="1492752" cy="548241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6" idx="5"/>
            <a:endCxn id="9" idx="1"/>
          </p:cNvCxnSpPr>
          <p:nvPr/>
        </p:nvCxnSpPr>
        <p:spPr>
          <a:xfrm>
            <a:off x="1419614" y="2954171"/>
            <a:ext cx="1492752" cy="1507845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7" idx="7"/>
            <a:endCxn id="10" idx="3"/>
          </p:cNvCxnSpPr>
          <p:nvPr/>
        </p:nvCxnSpPr>
        <p:spPr>
          <a:xfrm flipV="1">
            <a:off x="1419614" y="2954171"/>
            <a:ext cx="1492752" cy="525532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8" idx="2"/>
            <a:endCxn id="7" idx="6"/>
          </p:cNvCxnSpPr>
          <p:nvPr/>
        </p:nvCxnSpPr>
        <p:spPr>
          <a:xfrm flipH="1">
            <a:off x="1510664" y="3699543"/>
            <a:ext cx="1310652" cy="0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25" idx="6"/>
            <a:endCxn id="9" idx="2"/>
          </p:cNvCxnSpPr>
          <p:nvPr/>
        </p:nvCxnSpPr>
        <p:spPr>
          <a:xfrm flipV="1">
            <a:off x="1510664" y="4681856"/>
            <a:ext cx="1310652" cy="5607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888938" y="4376562"/>
            <a:ext cx="621726" cy="621801"/>
          </a:xfrm>
          <a:prstGeom prst="ellipse">
            <a:avLst/>
          </a:prstGeom>
          <a:solidFill>
            <a:srgbClr val="0000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prstClr val="white"/>
                </a:solidFill>
                <a:latin typeface="Calibri"/>
              </a:rPr>
              <a:t>e</a:t>
            </a:r>
          </a:p>
        </p:txBody>
      </p:sp>
      <p:sp>
        <p:nvSpPr>
          <p:cNvPr id="82" name="Rectangle 81"/>
          <p:cNvSpPr/>
          <p:nvPr/>
        </p:nvSpPr>
        <p:spPr>
          <a:xfrm>
            <a:off x="4315984" y="2365161"/>
            <a:ext cx="38035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r>
              <a:rPr lang="en-US" sz="2000" dirty="0">
                <a:solidFill>
                  <a:prstClr val="black"/>
                </a:solidFill>
                <a:latin typeface="Calibri"/>
              </a:rPr>
              <a:t>     0     0     0  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   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1    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1    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1</a:t>
            </a:r>
          </a:p>
          <a:p>
            <a:r>
              <a:rPr lang="en-US" sz="2000" dirty="0">
                <a:solidFill>
                  <a:prstClr val="black"/>
                </a:solidFill>
                <a:latin typeface="Calibri"/>
              </a:rPr>
              <a:t>     0     0     0  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   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1     1    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1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r>
              <a:rPr lang="en-US" sz="2000" dirty="0">
                <a:solidFill>
                  <a:prstClr val="black"/>
                </a:solidFill>
                <a:latin typeface="Calibri"/>
              </a:rPr>
              <a:t>     0     0     0  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    1    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1    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1</a:t>
            </a:r>
          </a:p>
          <a:p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r>
              <a:rPr lang="en-US" sz="2000" dirty="0">
                <a:solidFill>
                  <a:prstClr val="black"/>
                </a:solidFill>
                <a:latin typeface="Calibri"/>
              </a:rPr>
              <a:t>     1     1    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1       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0     0     0</a:t>
            </a:r>
          </a:p>
          <a:p>
            <a:r>
              <a:rPr lang="en-US" sz="2000" dirty="0">
                <a:solidFill>
                  <a:prstClr val="black"/>
                </a:solidFill>
                <a:latin typeface="Calibri"/>
              </a:rPr>
              <a:t>    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1    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1     1  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   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0     0     0</a:t>
            </a:r>
          </a:p>
          <a:p>
            <a:r>
              <a:rPr lang="en-US" sz="2000" dirty="0">
                <a:solidFill>
                  <a:prstClr val="black"/>
                </a:solidFill>
                <a:latin typeface="Calibri"/>
              </a:rPr>
              <a:t>     1    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1    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1  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   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0     0     0</a:t>
            </a:r>
          </a:p>
        </p:txBody>
      </p:sp>
      <p:cxnSp>
        <p:nvCxnSpPr>
          <p:cNvPr id="26" name="Straight Connector 25"/>
          <p:cNvCxnSpPr>
            <a:stCxn id="10" idx="3"/>
            <a:endCxn id="25" idx="7"/>
          </p:cNvCxnSpPr>
          <p:nvPr/>
        </p:nvCxnSpPr>
        <p:spPr>
          <a:xfrm flipH="1">
            <a:off x="1419614" y="2954171"/>
            <a:ext cx="1492752" cy="1513452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7" idx="5"/>
            <a:endCxn id="9" idx="1"/>
          </p:cNvCxnSpPr>
          <p:nvPr/>
        </p:nvCxnSpPr>
        <p:spPr>
          <a:xfrm>
            <a:off x="1419614" y="3919382"/>
            <a:ext cx="1492752" cy="542634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6" idx="5"/>
          </p:cNvCxnSpPr>
          <p:nvPr/>
        </p:nvCxnSpPr>
        <p:spPr>
          <a:xfrm>
            <a:off x="1419614" y="2954171"/>
            <a:ext cx="1492752" cy="542634"/>
          </a:xfrm>
          <a:prstGeom prst="line">
            <a:avLst/>
          </a:prstGeom>
          <a:ln w="571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448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1012" y="873143"/>
            <a:ext cx="42341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is an interlacing family</a:t>
            </a:r>
            <a:endParaRPr lang="en-US" dirty="0">
              <a:solidFill>
                <a:prstClr val="black"/>
              </a:solidFill>
              <a:latin typeface="Avenir Book"/>
              <a:cs typeface="Avenir Boo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809" y="1698030"/>
            <a:ext cx="905186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If the polynomials can be placed on the leaves of a tree </a:t>
            </a:r>
          </a:p>
          <a:p>
            <a:r>
              <a:rPr lang="en-US" sz="2800" dirty="0">
                <a:solidFill>
                  <a:prstClr val="black"/>
                </a:solidFill>
                <a:latin typeface="Avenir Book"/>
                <a:cs typeface="Avenir Book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  so that when put average of descendants at nodes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   siblings have common </a:t>
            </a:r>
            <a:r>
              <a:rPr lang="en-US" sz="2800" dirty="0" err="1" smtClean="0">
                <a:solidFill>
                  <a:prstClr val="black"/>
                </a:solidFill>
                <a:latin typeface="Avenir Book"/>
                <a:cs typeface="Avenir Book"/>
              </a:rPr>
              <a:t>interlacings</a:t>
            </a:r>
            <a:endParaRPr lang="en-US" sz="1600" dirty="0">
              <a:solidFill>
                <a:prstClr val="black"/>
              </a:solidFill>
              <a:latin typeface="Avenir Book"/>
              <a:cs typeface="Avenir Book"/>
            </a:endParaRPr>
          </a:p>
        </p:txBody>
      </p:sp>
      <p:grpSp>
        <p:nvGrpSpPr>
          <p:cNvPr id="4" name="Group 3"/>
          <p:cNvGrpSpPr/>
          <p:nvPr/>
        </p:nvGrpSpPr>
        <p:grpSpPr>
          <a:xfrm rot="5400000">
            <a:off x="3714510" y="2750473"/>
            <a:ext cx="1527115" cy="4291609"/>
            <a:chOff x="2235567" y="3691116"/>
            <a:chExt cx="2063601" cy="2698880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2235567" y="3691116"/>
              <a:ext cx="2063601" cy="1283291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235567" y="4974407"/>
              <a:ext cx="2063601" cy="141558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350992" y="4326146"/>
              <a:ext cx="948176" cy="42335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3503392" y="5331611"/>
              <a:ext cx="795776" cy="449814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065" y="4689941"/>
            <a:ext cx="1333500" cy="381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809" y="3614576"/>
            <a:ext cx="1536700" cy="381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055" y="14596"/>
            <a:ext cx="83957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Interlacing Family of Polynomials</a:t>
            </a:r>
            <a:endParaRPr lang="en-US" sz="4000" dirty="0">
              <a:solidFill>
                <a:prstClr val="black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18" y="1022495"/>
            <a:ext cx="1841500" cy="444500"/>
          </a:xfrm>
          <a:prstGeom prst="rect">
            <a:avLst/>
          </a:prstGeom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825" y="5755693"/>
            <a:ext cx="762000" cy="266700"/>
          </a:xfrm>
          <a:prstGeom prst="rect">
            <a:avLst/>
          </a:prstGeom>
        </p:spPr>
      </p:pic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943" y="5755693"/>
            <a:ext cx="977900" cy="266700"/>
          </a:xfrm>
          <a:prstGeom prst="rect">
            <a:avLst/>
          </a:prstGeom>
        </p:spPr>
      </p:pic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517" y="5766395"/>
            <a:ext cx="762000" cy="266700"/>
          </a:xfrm>
          <a:prstGeom prst="rect">
            <a:avLst/>
          </a:prstGeom>
        </p:spPr>
      </p:pic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532" y="4689941"/>
            <a:ext cx="1549400" cy="381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90559" y="5728170"/>
            <a:ext cx="5334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15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1012" y="873143"/>
            <a:ext cx="42341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is an interlacing family</a:t>
            </a:r>
            <a:endParaRPr lang="en-US" dirty="0">
              <a:solidFill>
                <a:prstClr val="black"/>
              </a:solidFill>
              <a:latin typeface="Avenir Book"/>
              <a:cs typeface="Avenir Book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55" y="14596"/>
            <a:ext cx="83957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Interlacing Family of Polynomials</a:t>
            </a:r>
            <a:endParaRPr lang="en-US" sz="4000" dirty="0">
              <a:solidFill>
                <a:prstClr val="black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809" y="1698030"/>
            <a:ext cx="905186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If the polynomials can be placed on the leaves of a tree </a:t>
            </a:r>
          </a:p>
          <a:p>
            <a:r>
              <a:rPr lang="en-US" sz="2800" dirty="0">
                <a:solidFill>
                  <a:prstClr val="black"/>
                </a:solidFill>
                <a:latin typeface="Avenir Book"/>
                <a:cs typeface="Avenir Book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  so that when put average of descendants at nodes</a:t>
            </a:r>
          </a:p>
          <a:p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   siblings have common </a:t>
            </a:r>
            <a:r>
              <a:rPr lang="en-US" sz="2800" dirty="0" err="1" smtClean="0">
                <a:solidFill>
                  <a:prstClr val="black"/>
                </a:solidFill>
                <a:latin typeface="Avenir Book"/>
                <a:cs typeface="Avenir Book"/>
              </a:rPr>
              <a:t>interlacings</a:t>
            </a:r>
            <a:endParaRPr lang="en-US" sz="1600" dirty="0">
              <a:solidFill>
                <a:prstClr val="black"/>
              </a:solidFill>
              <a:latin typeface="Avenir Book"/>
              <a:cs typeface="Avenir Book"/>
            </a:endParaRPr>
          </a:p>
        </p:txBody>
      </p:sp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18" y="1022495"/>
            <a:ext cx="1841500" cy="44450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2322705" y="3514822"/>
            <a:ext cx="5481339" cy="2518273"/>
            <a:chOff x="2322705" y="3514822"/>
            <a:chExt cx="5481339" cy="2518273"/>
          </a:xfrm>
        </p:grpSpPr>
        <p:grpSp>
          <p:nvGrpSpPr>
            <p:cNvPr id="4" name="Group 3"/>
            <p:cNvGrpSpPr/>
            <p:nvPr/>
          </p:nvGrpSpPr>
          <p:grpSpPr>
            <a:xfrm rot="5400000">
              <a:off x="3704952" y="2737241"/>
              <a:ext cx="1527115" cy="4291609"/>
              <a:chOff x="2235567" y="3691116"/>
              <a:chExt cx="2063601" cy="2698880"/>
            </a:xfrm>
          </p:grpSpPr>
          <p:cxnSp>
            <p:nvCxnSpPr>
              <p:cNvPr id="5" name="Straight Connector 4"/>
              <p:cNvCxnSpPr/>
              <p:nvPr/>
            </p:nvCxnSpPr>
            <p:spPr>
              <a:xfrm flipV="1">
                <a:off x="2235567" y="3691116"/>
                <a:ext cx="2063601" cy="128329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2235567" y="4974407"/>
                <a:ext cx="2063601" cy="1415589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3350992" y="4326146"/>
                <a:ext cx="948176" cy="423354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V="1">
                <a:off x="3503392" y="5331611"/>
                <a:ext cx="795776" cy="449814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17841" y="4738215"/>
              <a:ext cx="317500" cy="2413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05582" y="3844304"/>
              <a:ext cx="330200" cy="2540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7619378" y="3514822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23" name="Picture 22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8825" y="5755693"/>
              <a:ext cx="762000" cy="266700"/>
            </a:xfrm>
            <a:prstGeom prst="rect">
              <a:avLst/>
            </a:prstGeom>
          </p:spPr>
        </p:pic>
        <p:pic>
          <p:nvPicPr>
            <p:cNvPr id="24" name="Picture 23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4943" y="5755693"/>
              <a:ext cx="977900" cy="266700"/>
            </a:xfrm>
            <a:prstGeom prst="rect">
              <a:avLst/>
            </a:prstGeom>
          </p:spPr>
        </p:pic>
        <p:pic>
          <p:nvPicPr>
            <p:cNvPr id="25" name="Picture 24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517" y="5766395"/>
              <a:ext cx="762000" cy="266700"/>
            </a:xfrm>
            <a:prstGeom prst="rect">
              <a:avLst/>
            </a:prstGeom>
          </p:spPr>
        </p:pic>
        <p:pic>
          <p:nvPicPr>
            <p:cNvPr id="26" name="Picture 25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1660" y="4762531"/>
              <a:ext cx="533400" cy="241300"/>
            </a:xfrm>
            <a:prstGeom prst="rect">
              <a:avLst/>
            </a:prstGeom>
          </p:spPr>
        </p:pic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90559" y="5728170"/>
            <a:ext cx="5334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57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55" y="14596"/>
            <a:ext cx="83957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Interlacing Family of Polynomials</a:t>
            </a:r>
            <a:endParaRPr lang="en-US" sz="4000" dirty="0">
              <a:solidFill>
                <a:prstClr val="black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6562" y="749483"/>
            <a:ext cx="41406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 smtClean="0">
              <a:solidFill>
                <a:prstClr val="black"/>
              </a:solidFill>
              <a:latin typeface="Avenir Book"/>
              <a:cs typeface="Avenir Book"/>
            </a:endParaRPr>
          </a:p>
          <a:p>
            <a:endParaRPr lang="en-US" sz="3200" dirty="0" smtClean="0">
              <a:solidFill>
                <a:prstClr val="black"/>
              </a:solidFill>
              <a:latin typeface="Avenir Book"/>
              <a:cs typeface="Avenir Book"/>
            </a:endParaRPr>
          </a:p>
          <a:p>
            <a:r>
              <a:rPr lang="en-US" sz="3200" dirty="0">
                <a:solidFill>
                  <a:prstClr val="black"/>
                </a:solidFill>
                <a:latin typeface="Avenir Book"/>
                <a:cs typeface="Avenir Book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 There is an </a:t>
            </a:r>
            <a:r>
              <a:rPr lang="en-US" sz="3200" i="1" dirty="0" smtClean="0">
                <a:solidFill>
                  <a:prstClr val="black"/>
                </a:solidFill>
                <a:latin typeface="Times"/>
                <a:cs typeface="Times"/>
              </a:rPr>
              <a:t>s 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so that</a:t>
            </a:r>
            <a:endParaRPr lang="en-US" dirty="0">
              <a:solidFill>
                <a:prstClr val="black"/>
              </a:solidFill>
              <a:latin typeface="Avenir Book"/>
              <a:cs typeface="Avenir Book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83345" y="1014330"/>
            <a:ext cx="194061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Avenir Book"/>
                <a:cs typeface="Avenir Book"/>
              </a:rPr>
              <a:t>Theorem:</a:t>
            </a:r>
          </a:p>
        </p:txBody>
      </p:sp>
      <p:pic>
        <p:nvPicPr>
          <p:cNvPr id="34" name="Picture 3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83" y="2688555"/>
            <a:ext cx="8026400" cy="838200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1990559" y="3514822"/>
            <a:ext cx="5813485" cy="2518273"/>
            <a:chOff x="1990559" y="3514822"/>
            <a:chExt cx="5813485" cy="2518273"/>
          </a:xfrm>
        </p:grpSpPr>
        <p:grpSp>
          <p:nvGrpSpPr>
            <p:cNvPr id="39" name="Group 38"/>
            <p:cNvGrpSpPr/>
            <p:nvPr/>
          </p:nvGrpSpPr>
          <p:grpSpPr>
            <a:xfrm rot="5400000">
              <a:off x="3704952" y="2737241"/>
              <a:ext cx="1527115" cy="4291609"/>
              <a:chOff x="2235567" y="3691116"/>
              <a:chExt cx="2063601" cy="2698880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 flipV="1">
                <a:off x="2235567" y="3691116"/>
                <a:ext cx="2063601" cy="1283291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2235567" y="4974407"/>
                <a:ext cx="2063601" cy="1415589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3350992" y="4326146"/>
                <a:ext cx="948176" cy="423354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V="1">
                <a:off x="3503392" y="5331611"/>
                <a:ext cx="795776" cy="449814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90559" y="5728170"/>
              <a:ext cx="533400" cy="26670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17841" y="4738215"/>
              <a:ext cx="317500" cy="241300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05582" y="3844304"/>
              <a:ext cx="330200" cy="25400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7619378" y="3514822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44" name="Picture 43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8825" y="5755693"/>
              <a:ext cx="762000" cy="266700"/>
            </a:xfrm>
            <a:prstGeom prst="rect">
              <a:avLst/>
            </a:prstGeom>
          </p:spPr>
        </p:pic>
        <p:pic>
          <p:nvPicPr>
            <p:cNvPr id="45" name="Picture 44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4943" y="5755693"/>
              <a:ext cx="977900" cy="266700"/>
            </a:xfrm>
            <a:prstGeom prst="rect">
              <a:avLst/>
            </a:prstGeom>
          </p:spPr>
        </p:pic>
        <p:pic>
          <p:nvPicPr>
            <p:cNvPr id="46" name="Picture 45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517" y="5766395"/>
              <a:ext cx="762000" cy="266700"/>
            </a:xfrm>
            <a:prstGeom prst="rect">
              <a:avLst/>
            </a:prstGeom>
          </p:spPr>
        </p:pic>
        <p:pic>
          <p:nvPicPr>
            <p:cNvPr id="47" name="Picture 46" descr="latex-image-1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1660" y="4762531"/>
              <a:ext cx="533400" cy="241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8195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880" y="198445"/>
            <a:ext cx="52699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 Rounded MT Bold"/>
                <a:cs typeface="Arial Rounded MT Bold"/>
              </a:rPr>
              <a:t>An interlacing family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0230" y="1031923"/>
            <a:ext cx="19406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venir Book"/>
                <a:cs typeface="Avenir Book"/>
              </a:rPr>
              <a:t>Theorem:</a:t>
            </a:r>
          </a:p>
          <a:p>
            <a:r>
              <a:rPr lang="en-US" sz="3200" dirty="0">
                <a:latin typeface="Avenir Book"/>
                <a:cs typeface="Avenir Book"/>
              </a:rPr>
              <a:t> </a:t>
            </a:r>
            <a:r>
              <a:rPr lang="en-US" sz="3200" dirty="0" smtClean="0">
                <a:latin typeface="Avenir Book"/>
                <a:cs typeface="Avenir Book"/>
              </a:rPr>
              <a:t>  Let </a:t>
            </a:r>
            <a:endParaRPr lang="en-US" dirty="0">
              <a:latin typeface="Avenir Book"/>
              <a:cs typeface="Avenir Book"/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835" y="1661517"/>
            <a:ext cx="2667000" cy="4191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69938" y="2206744"/>
            <a:ext cx="423412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venir Book"/>
                <a:cs typeface="Avenir Book"/>
              </a:rPr>
              <a:t>is an interlacing family</a:t>
            </a:r>
            <a:endParaRPr lang="en-US" sz="3200" dirty="0">
              <a:latin typeface="Avenir Book"/>
              <a:cs typeface="Avenir Book"/>
            </a:endParaRPr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979" y="2272885"/>
            <a:ext cx="21082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42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40"/>
            <a:ext cx="28774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Interlacing</a:t>
            </a:r>
            <a:endParaRPr lang="en-US" sz="4000" dirty="0">
              <a:solidFill>
                <a:prstClr val="black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86" y="1137563"/>
            <a:ext cx="776016" cy="35567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1923" y="1010902"/>
            <a:ext cx="72122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      and           have a common interlacing </a:t>
            </a:r>
            <a:r>
              <a:rPr lang="en-US" sz="2800" dirty="0" err="1" smtClean="0">
                <a:solidFill>
                  <a:prstClr val="black"/>
                </a:solidFill>
                <a:latin typeface="Avenir Book"/>
                <a:cs typeface="Avenir Book"/>
              </a:rPr>
              <a:t>iff</a:t>
            </a:r>
            <a:endParaRPr lang="en-US" sz="2800" dirty="0" smtClean="0">
              <a:solidFill>
                <a:prstClr val="black"/>
              </a:solidFill>
              <a:latin typeface="Avenir Book"/>
              <a:cs typeface="Avenir Boo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982" y="1124937"/>
            <a:ext cx="800100" cy="368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434" y="1645762"/>
            <a:ext cx="3327400" cy="3683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51037" y="1560413"/>
            <a:ext cx="32819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Avenir Book"/>
                <a:cs typeface="Avenir Book"/>
              </a:rPr>
              <a:t>i</a:t>
            </a:r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s real rooted for all 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3076" y="1696562"/>
            <a:ext cx="1473200" cy="3175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20001" y="1829912"/>
            <a:ext cx="8930245" cy="3249841"/>
            <a:chOff x="-20001" y="1829912"/>
            <a:chExt cx="8930245" cy="324984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20007" y="3799815"/>
              <a:ext cx="8690237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940030" y="3699819"/>
              <a:ext cx="192024" cy="189991"/>
            </a:xfrm>
            <a:prstGeom prst="ellipse">
              <a:avLst/>
            </a:prstGeom>
            <a:solidFill>
              <a:srgbClr val="008000"/>
            </a:solidFill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 sz="2800" dirty="0" smtClean="0">
                <a:solidFill>
                  <a:prstClr val="black"/>
                </a:solidFill>
                <a:latin typeface="Avenir Book"/>
                <a:cs typeface="Avenir Book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244670" y="3699819"/>
              <a:ext cx="192024" cy="189991"/>
            </a:xfrm>
            <a:prstGeom prst="ellipse">
              <a:avLst/>
            </a:prstGeom>
            <a:solidFill>
              <a:srgbClr val="008000"/>
            </a:solidFill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 sz="2800" dirty="0" smtClean="0">
                <a:solidFill>
                  <a:prstClr val="black"/>
                </a:solidFill>
                <a:latin typeface="Avenir Book"/>
                <a:cs typeface="Avenir Book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127117" y="3699819"/>
              <a:ext cx="192024" cy="189991"/>
            </a:xfrm>
            <a:prstGeom prst="ellipse">
              <a:avLst/>
            </a:prstGeom>
            <a:solidFill>
              <a:srgbClr val="008000"/>
            </a:solidFill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 sz="2800" dirty="0" smtClean="0">
                <a:solidFill>
                  <a:prstClr val="black"/>
                </a:solidFill>
                <a:latin typeface="Avenir Book"/>
                <a:cs typeface="Avenir Book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49573" y="3704819"/>
              <a:ext cx="192024" cy="189991"/>
            </a:xfrm>
            <a:prstGeom prst="ellipse">
              <a:avLst/>
            </a:prstGeom>
            <a:solidFill>
              <a:srgbClr val="008000"/>
            </a:solidFill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 sz="2800" dirty="0" smtClean="0">
                <a:solidFill>
                  <a:prstClr val="black"/>
                </a:solidFill>
                <a:latin typeface="Avenir Book"/>
                <a:cs typeface="Avenir Book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-20001" y="2099898"/>
              <a:ext cx="8860243" cy="2979855"/>
            </a:xfrm>
            <a:custGeom>
              <a:avLst/>
              <a:gdLst>
                <a:gd name="connsiteX0" fmla="*/ 8860243 w 8860243"/>
                <a:gd name="connsiteY0" fmla="*/ 0 h 2979855"/>
                <a:gd name="connsiteX1" fmla="*/ 6590181 w 8860243"/>
                <a:gd name="connsiteY1" fmla="*/ 2669870 h 2979855"/>
                <a:gd name="connsiteX2" fmla="*/ 4490123 w 8860243"/>
                <a:gd name="connsiteY2" fmla="*/ 1149944 h 2979855"/>
                <a:gd name="connsiteX3" fmla="*/ 2430067 w 8860243"/>
                <a:gd name="connsiteY3" fmla="*/ 2349886 h 2979855"/>
                <a:gd name="connsiteX4" fmla="*/ 1040029 w 8860243"/>
                <a:gd name="connsiteY4" fmla="*/ 1219941 h 2979855"/>
                <a:gd name="connsiteX5" fmla="*/ 0 w 8860243"/>
                <a:gd name="connsiteY5" fmla="*/ 2979855 h 2979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60243" h="2979855">
                  <a:moveTo>
                    <a:pt x="8860243" y="0"/>
                  </a:moveTo>
                  <a:cubicBezTo>
                    <a:pt x="8089388" y="1239106"/>
                    <a:pt x="7318534" y="2478213"/>
                    <a:pt x="6590181" y="2669870"/>
                  </a:cubicBezTo>
                  <a:cubicBezTo>
                    <a:pt x="5861828" y="2861527"/>
                    <a:pt x="5183475" y="1203275"/>
                    <a:pt x="4490123" y="1149944"/>
                  </a:cubicBezTo>
                  <a:cubicBezTo>
                    <a:pt x="3796771" y="1096613"/>
                    <a:pt x="3005083" y="2338220"/>
                    <a:pt x="2430067" y="2349886"/>
                  </a:cubicBezTo>
                  <a:cubicBezTo>
                    <a:pt x="1855051" y="2361552"/>
                    <a:pt x="1445040" y="1114946"/>
                    <a:pt x="1040029" y="1219941"/>
                  </a:cubicBezTo>
                  <a:cubicBezTo>
                    <a:pt x="635018" y="1324936"/>
                    <a:pt x="317509" y="2152395"/>
                    <a:pt x="0" y="2979855"/>
                  </a:cubicBezTo>
                </a:path>
              </a:pathLst>
            </a:cu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220007" y="1829912"/>
              <a:ext cx="8670237" cy="3249841"/>
            </a:xfrm>
            <a:custGeom>
              <a:avLst/>
              <a:gdLst>
                <a:gd name="connsiteX0" fmla="*/ 8860243 w 8860243"/>
                <a:gd name="connsiteY0" fmla="*/ 0 h 2979855"/>
                <a:gd name="connsiteX1" fmla="*/ 6590181 w 8860243"/>
                <a:gd name="connsiteY1" fmla="*/ 2669870 h 2979855"/>
                <a:gd name="connsiteX2" fmla="*/ 4490123 w 8860243"/>
                <a:gd name="connsiteY2" fmla="*/ 1149944 h 2979855"/>
                <a:gd name="connsiteX3" fmla="*/ 2430067 w 8860243"/>
                <a:gd name="connsiteY3" fmla="*/ 2349886 h 2979855"/>
                <a:gd name="connsiteX4" fmla="*/ 1040029 w 8860243"/>
                <a:gd name="connsiteY4" fmla="*/ 1219941 h 2979855"/>
                <a:gd name="connsiteX5" fmla="*/ 0 w 8860243"/>
                <a:gd name="connsiteY5" fmla="*/ 2979855 h 2979855"/>
                <a:gd name="connsiteX0" fmla="*/ 8860243 w 8860243"/>
                <a:gd name="connsiteY0" fmla="*/ 0 h 2979855"/>
                <a:gd name="connsiteX1" fmla="*/ 7350202 w 8860243"/>
                <a:gd name="connsiteY1" fmla="*/ 2619872 h 2979855"/>
                <a:gd name="connsiteX2" fmla="*/ 4490123 w 8860243"/>
                <a:gd name="connsiteY2" fmla="*/ 1149944 h 2979855"/>
                <a:gd name="connsiteX3" fmla="*/ 2430067 w 8860243"/>
                <a:gd name="connsiteY3" fmla="*/ 2349886 h 2979855"/>
                <a:gd name="connsiteX4" fmla="*/ 1040029 w 8860243"/>
                <a:gd name="connsiteY4" fmla="*/ 1219941 h 2979855"/>
                <a:gd name="connsiteX5" fmla="*/ 0 w 8860243"/>
                <a:gd name="connsiteY5" fmla="*/ 2979855 h 2979855"/>
                <a:gd name="connsiteX0" fmla="*/ 8670237 w 8670237"/>
                <a:gd name="connsiteY0" fmla="*/ 0 h 3249841"/>
                <a:gd name="connsiteX1" fmla="*/ 7350202 w 8670237"/>
                <a:gd name="connsiteY1" fmla="*/ 2889858 h 3249841"/>
                <a:gd name="connsiteX2" fmla="*/ 4490123 w 8670237"/>
                <a:gd name="connsiteY2" fmla="*/ 1419930 h 3249841"/>
                <a:gd name="connsiteX3" fmla="*/ 2430067 w 8670237"/>
                <a:gd name="connsiteY3" fmla="*/ 2619872 h 3249841"/>
                <a:gd name="connsiteX4" fmla="*/ 1040029 w 8670237"/>
                <a:gd name="connsiteY4" fmla="*/ 1489927 h 3249841"/>
                <a:gd name="connsiteX5" fmla="*/ 0 w 8670237"/>
                <a:gd name="connsiteY5" fmla="*/ 3249841 h 3249841"/>
                <a:gd name="connsiteX0" fmla="*/ 8670237 w 8670237"/>
                <a:gd name="connsiteY0" fmla="*/ 0 h 3249841"/>
                <a:gd name="connsiteX1" fmla="*/ 7350202 w 8670237"/>
                <a:gd name="connsiteY1" fmla="*/ 2889858 h 3249841"/>
                <a:gd name="connsiteX2" fmla="*/ 4490123 w 8670237"/>
                <a:gd name="connsiteY2" fmla="*/ 1419930 h 3249841"/>
                <a:gd name="connsiteX3" fmla="*/ 2430067 w 8670237"/>
                <a:gd name="connsiteY3" fmla="*/ 2619872 h 3249841"/>
                <a:gd name="connsiteX4" fmla="*/ 1040029 w 8670237"/>
                <a:gd name="connsiteY4" fmla="*/ 1489927 h 3249841"/>
                <a:gd name="connsiteX5" fmla="*/ 0 w 8670237"/>
                <a:gd name="connsiteY5" fmla="*/ 3249841 h 3249841"/>
                <a:gd name="connsiteX0" fmla="*/ 8670237 w 8670237"/>
                <a:gd name="connsiteY0" fmla="*/ 0 h 3249841"/>
                <a:gd name="connsiteX1" fmla="*/ 7350202 w 8670237"/>
                <a:gd name="connsiteY1" fmla="*/ 2889858 h 3249841"/>
                <a:gd name="connsiteX2" fmla="*/ 4730129 w 8670237"/>
                <a:gd name="connsiteY2" fmla="*/ 1399931 h 3249841"/>
                <a:gd name="connsiteX3" fmla="*/ 2430067 w 8670237"/>
                <a:gd name="connsiteY3" fmla="*/ 2619872 h 3249841"/>
                <a:gd name="connsiteX4" fmla="*/ 1040029 w 8670237"/>
                <a:gd name="connsiteY4" fmla="*/ 1489927 h 3249841"/>
                <a:gd name="connsiteX5" fmla="*/ 0 w 8670237"/>
                <a:gd name="connsiteY5" fmla="*/ 3249841 h 3249841"/>
                <a:gd name="connsiteX0" fmla="*/ 8670237 w 8670237"/>
                <a:gd name="connsiteY0" fmla="*/ 0 h 3249841"/>
                <a:gd name="connsiteX1" fmla="*/ 7350202 w 8670237"/>
                <a:gd name="connsiteY1" fmla="*/ 2889858 h 3249841"/>
                <a:gd name="connsiteX2" fmla="*/ 4730129 w 8670237"/>
                <a:gd name="connsiteY2" fmla="*/ 1399931 h 3249841"/>
                <a:gd name="connsiteX3" fmla="*/ 1570043 w 8670237"/>
                <a:gd name="connsiteY3" fmla="*/ 2579874 h 3249841"/>
                <a:gd name="connsiteX4" fmla="*/ 1040029 w 8670237"/>
                <a:gd name="connsiteY4" fmla="*/ 1489927 h 3249841"/>
                <a:gd name="connsiteX5" fmla="*/ 0 w 8670237"/>
                <a:gd name="connsiteY5" fmla="*/ 3249841 h 3249841"/>
                <a:gd name="connsiteX0" fmla="*/ 8670237 w 8670237"/>
                <a:gd name="connsiteY0" fmla="*/ 0 h 3249841"/>
                <a:gd name="connsiteX1" fmla="*/ 7350202 w 8670237"/>
                <a:gd name="connsiteY1" fmla="*/ 2889858 h 3249841"/>
                <a:gd name="connsiteX2" fmla="*/ 4340119 w 8670237"/>
                <a:gd name="connsiteY2" fmla="*/ 1149943 h 3249841"/>
                <a:gd name="connsiteX3" fmla="*/ 1570043 w 8670237"/>
                <a:gd name="connsiteY3" fmla="*/ 2579874 h 3249841"/>
                <a:gd name="connsiteX4" fmla="*/ 1040029 w 8670237"/>
                <a:gd name="connsiteY4" fmla="*/ 1489927 h 3249841"/>
                <a:gd name="connsiteX5" fmla="*/ 0 w 8670237"/>
                <a:gd name="connsiteY5" fmla="*/ 3249841 h 3249841"/>
                <a:gd name="connsiteX0" fmla="*/ 8670237 w 8670237"/>
                <a:gd name="connsiteY0" fmla="*/ 0 h 3249841"/>
                <a:gd name="connsiteX1" fmla="*/ 7350202 w 8670237"/>
                <a:gd name="connsiteY1" fmla="*/ 2889858 h 3249841"/>
                <a:gd name="connsiteX2" fmla="*/ 4340119 w 8670237"/>
                <a:gd name="connsiteY2" fmla="*/ 1149943 h 3249841"/>
                <a:gd name="connsiteX3" fmla="*/ 1570043 w 8670237"/>
                <a:gd name="connsiteY3" fmla="*/ 2579874 h 3249841"/>
                <a:gd name="connsiteX4" fmla="*/ 1040029 w 8670237"/>
                <a:gd name="connsiteY4" fmla="*/ 1489927 h 3249841"/>
                <a:gd name="connsiteX5" fmla="*/ 0 w 8670237"/>
                <a:gd name="connsiteY5" fmla="*/ 3249841 h 3249841"/>
                <a:gd name="connsiteX0" fmla="*/ 8670237 w 8670237"/>
                <a:gd name="connsiteY0" fmla="*/ 0 h 3249841"/>
                <a:gd name="connsiteX1" fmla="*/ 7350202 w 8670237"/>
                <a:gd name="connsiteY1" fmla="*/ 2889858 h 3249841"/>
                <a:gd name="connsiteX2" fmla="*/ 4340119 w 8670237"/>
                <a:gd name="connsiteY2" fmla="*/ 1149943 h 3249841"/>
                <a:gd name="connsiteX3" fmla="*/ 1570043 w 8670237"/>
                <a:gd name="connsiteY3" fmla="*/ 2579874 h 3249841"/>
                <a:gd name="connsiteX4" fmla="*/ 770022 w 8670237"/>
                <a:gd name="connsiteY4" fmla="*/ 1379932 h 3249841"/>
                <a:gd name="connsiteX5" fmla="*/ 0 w 8670237"/>
                <a:gd name="connsiteY5" fmla="*/ 3249841 h 324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0237" h="3249841">
                  <a:moveTo>
                    <a:pt x="8670237" y="0"/>
                  </a:moveTo>
                  <a:cubicBezTo>
                    <a:pt x="8179389" y="1339101"/>
                    <a:pt x="8071888" y="2698201"/>
                    <a:pt x="7350202" y="2889858"/>
                  </a:cubicBezTo>
                  <a:cubicBezTo>
                    <a:pt x="6628516" y="3081515"/>
                    <a:pt x="5303479" y="1201607"/>
                    <a:pt x="4340119" y="1149943"/>
                  </a:cubicBezTo>
                  <a:cubicBezTo>
                    <a:pt x="3376759" y="1098279"/>
                    <a:pt x="2165059" y="2541543"/>
                    <a:pt x="1570043" y="2579874"/>
                  </a:cubicBezTo>
                  <a:cubicBezTo>
                    <a:pt x="975027" y="2618205"/>
                    <a:pt x="1031696" y="1268271"/>
                    <a:pt x="770022" y="1379932"/>
                  </a:cubicBezTo>
                  <a:cubicBezTo>
                    <a:pt x="508348" y="1491593"/>
                    <a:pt x="317509" y="2422381"/>
                    <a:pt x="0" y="3249841"/>
                  </a:cubicBezTo>
                </a:path>
              </a:pathLst>
            </a:cu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7" name="Picture 16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227" y="4005652"/>
              <a:ext cx="355600" cy="368300"/>
            </a:xfrm>
            <a:prstGeom prst="rect">
              <a:avLst/>
            </a:prstGeom>
          </p:spPr>
        </p:pic>
        <p:pic>
          <p:nvPicPr>
            <p:cNvPr id="18" name="Picture 17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5914" y="3275682"/>
              <a:ext cx="368300" cy="368300"/>
            </a:xfrm>
            <a:prstGeom prst="rect">
              <a:avLst/>
            </a:prstGeom>
          </p:spPr>
        </p:pic>
        <p:pic>
          <p:nvPicPr>
            <p:cNvPr id="19" name="Picture 18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966" y="3975648"/>
              <a:ext cx="368300" cy="368300"/>
            </a:xfrm>
            <a:prstGeom prst="rect">
              <a:avLst/>
            </a:prstGeom>
          </p:spPr>
        </p:pic>
      </p:grpSp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345" y="3213012"/>
            <a:ext cx="7874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503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910" y="198445"/>
            <a:ext cx="67352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 Rounded MT Bold"/>
                <a:cs typeface="Arial Rounded MT Bold"/>
              </a:rPr>
              <a:t>To prove interlacing family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353" y="1230367"/>
            <a:ext cx="7542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venir Book"/>
                <a:cs typeface="Avenir Book"/>
              </a:rPr>
              <a:t>Let</a:t>
            </a:r>
            <a:endParaRPr lang="en-US" dirty="0">
              <a:latin typeface="Avenir Book"/>
              <a:cs typeface="Avenir Book"/>
            </a:endParaRPr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499" y="1316647"/>
            <a:ext cx="71374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629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910" y="198445"/>
            <a:ext cx="67352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 Rounded MT Bold"/>
                <a:cs typeface="Arial Rounded MT Bold"/>
              </a:rPr>
              <a:t>To prove interlacing family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353" y="1230367"/>
            <a:ext cx="7542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venir Book"/>
                <a:cs typeface="Avenir Book"/>
              </a:rPr>
              <a:t>Let</a:t>
            </a:r>
            <a:endParaRPr lang="en-US" dirty="0">
              <a:latin typeface="Avenir Book"/>
              <a:cs typeface="Avenir Boo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439" y="2855003"/>
            <a:ext cx="677388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venir Book"/>
                <a:cs typeface="Avenir Book"/>
              </a:rPr>
              <a:t>Need to prove that for all                , </a:t>
            </a:r>
            <a:endParaRPr lang="en-US" dirty="0">
              <a:latin typeface="Avenir Book"/>
              <a:cs typeface="Avenir Book"/>
            </a:endParaRP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224" y="3085219"/>
            <a:ext cx="1612900" cy="2667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75" y="3756768"/>
            <a:ext cx="6883400" cy="4318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212" y="2994219"/>
            <a:ext cx="1485900" cy="4191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77887" y="4503552"/>
            <a:ext cx="258528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venir Book"/>
                <a:cs typeface="Avenir Book"/>
              </a:rPr>
              <a:t>is real rooted</a:t>
            </a:r>
            <a:endParaRPr lang="en-US" sz="3200" dirty="0"/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499" y="1316647"/>
            <a:ext cx="71374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17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910" y="198445"/>
            <a:ext cx="67352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Arial Rounded MT Bold"/>
                <a:cs typeface="Arial Rounded MT Bold"/>
              </a:rPr>
              <a:t>To prove interlacing family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353" y="1230367"/>
            <a:ext cx="7542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venir Book"/>
                <a:cs typeface="Avenir Book"/>
              </a:rPr>
              <a:t>Let</a:t>
            </a:r>
            <a:endParaRPr lang="en-US" dirty="0">
              <a:latin typeface="Avenir Book"/>
              <a:cs typeface="Avenir Book"/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53" y="5105655"/>
            <a:ext cx="1612900" cy="2667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53" y="6177799"/>
            <a:ext cx="2159000" cy="2921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499" y="1316647"/>
            <a:ext cx="7137400" cy="6477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68" y="5648607"/>
            <a:ext cx="749300" cy="2921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911037" y="4893035"/>
            <a:ext cx="16577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latin typeface="Avenir Book"/>
                <a:cs typeface="Avenir Book"/>
              </a:rPr>
              <a:t>are fixed</a:t>
            </a:r>
            <a:endParaRPr lang="en-US" sz="2800" i="1" dirty="0"/>
          </a:p>
        </p:txBody>
      </p:sp>
      <p:sp>
        <p:nvSpPr>
          <p:cNvPr id="16" name="Rectangle 15"/>
          <p:cNvSpPr/>
          <p:nvPr/>
        </p:nvSpPr>
        <p:spPr>
          <a:xfrm>
            <a:off x="2917903" y="5409895"/>
            <a:ext cx="49090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latin typeface="Avenir Book"/>
                <a:cs typeface="Avenir Book"/>
              </a:rPr>
              <a:t>is </a:t>
            </a:r>
            <a:r>
              <a:rPr lang="en-US" sz="2800" i="1" dirty="0" smtClean="0">
                <a:latin typeface="Times"/>
                <a:cs typeface="Times"/>
              </a:rPr>
              <a:t>1</a:t>
            </a:r>
            <a:r>
              <a:rPr lang="en-US" sz="2800" i="1" dirty="0" smtClean="0">
                <a:latin typeface="Avenir Book"/>
                <a:cs typeface="Avenir Book"/>
              </a:rPr>
              <a:t> with probability   , </a:t>
            </a:r>
            <a:r>
              <a:rPr lang="en-US" sz="2800" i="1" dirty="0" smtClean="0">
                <a:latin typeface="Times"/>
                <a:cs typeface="Times"/>
              </a:rPr>
              <a:t>-1 </a:t>
            </a:r>
            <a:r>
              <a:rPr lang="en-US" sz="2800" i="1" dirty="0" smtClean="0">
                <a:latin typeface="Avenir Book"/>
                <a:cs typeface="Avenir Book"/>
              </a:rPr>
              <a:t>with </a:t>
            </a:r>
            <a:endParaRPr lang="en-US" sz="2800" i="1" dirty="0"/>
          </a:p>
        </p:txBody>
      </p:sp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221" y="5523187"/>
            <a:ext cx="215900" cy="3048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262050" y="5998503"/>
            <a:ext cx="23474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latin typeface="Avenir Book"/>
                <a:cs typeface="Avenir Book"/>
              </a:rPr>
              <a:t>are uniformly </a:t>
            </a:r>
            <a:endParaRPr lang="en-US" sz="2800" i="1" dirty="0"/>
          </a:p>
        </p:txBody>
      </p:sp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955" y="5523187"/>
            <a:ext cx="901700" cy="304800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884" y="6144457"/>
            <a:ext cx="482600" cy="2794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86439" y="2156503"/>
            <a:ext cx="677388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venir Book"/>
                <a:cs typeface="Avenir Book"/>
              </a:rPr>
              <a:t>Need to prove that for all                , </a:t>
            </a:r>
            <a:endParaRPr lang="en-US" dirty="0">
              <a:latin typeface="Avenir Book"/>
              <a:cs typeface="Avenir Book"/>
            </a:endParaRPr>
          </a:p>
        </p:txBody>
      </p:sp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224" y="2386719"/>
            <a:ext cx="1612900" cy="266700"/>
          </a:xfrm>
          <a:prstGeom prst="rect">
            <a:avLst/>
          </a:prstGeom>
        </p:spPr>
      </p:pic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75" y="3058268"/>
            <a:ext cx="6883400" cy="431800"/>
          </a:xfrm>
          <a:prstGeom prst="rect">
            <a:avLst/>
          </a:prstGeom>
        </p:spPr>
      </p:pic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212" y="2295719"/>
            <a:ext cx="1485900" cy="4191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077887" y="3805052"/>
            <a:ext cx="258528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venir Book"/>
                <a:cs typeface="Avenir Book"/>
              </a:rPr>
              <a:t>is real rooted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07614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880" y="198445"/>
            <a:ext cx="81884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Generalization of </a:t>
            </a:r>
            <a:r>
              <a:rPr lang="en-US" sz="4000" dirty="0" err="1" smtClean="0">
                <a:solidFill>
                  <a:prstClr val="black"/>
                </a:solidFill>
                <a:latin typeface="Arial Rounded MT Bold"/>
                <a:cs typeface="Arial Rounded MT Bold"/>
              </a:rPr>
              <a:t>Heilmann-Lieb</a:t>
            </a:r>
            <a:endParaRPr lang="en-US" sz="4000" dirty="0">
              <a:solidFill>
                <a:prstClr val="black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2207" y="1203911"/>
            <a:ext cx="195579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We prove</a:t>
            </a:r>
            <a:endParaRPr lang="en-US" dirty="0">
              <a:solidFill>
                <a:prstClr val="black"/>
              </a:solidFill>
              <a:latin typeface="Avenir Book"/>
              <a:cs typeface="Avenir Book"/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842" y="1952207"/>
            <a:ext cx="2819400" cy="673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71726" y="1888167"/>
            <a:ext cx="258528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is real rooted</a:t>
            </a:r>
            <a:endParaRPr lang="en-US" dirty="0">
              <a:solidFill>
                <a:prstClr val="black"/>
              </a:solidFill>
              <a:latin typeface="Avenir Book"/>
              <a:cs typeface="Avenir Boo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5354" y="3125409"/>
            <a:ext cx="64521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for every independent distribution</a:t>
            </a:r>
          </a:p>
          <a:p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on the entries of </a:t>
            </a:r>
            <a:r>
              <a:rPr lang="en-US" sz="3200" i="1" dirty="0" smtClean="0">
                <a:solidFill>
                  <a:prstClr val="black"/>
                </a:solidFill>
                <a:latin typeface="Times"/>
                <a:cs typeface="Times"/>
              </a:rPr>
              <a:t>s</a:t>
            </a:r>
            <a:endParaRPr lang="en-US" i="1" dirty="0">
              <a:solidFill>
                <a:prstClr val="black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646876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880" y="198445"/>
            <a:ext cx="81884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Generalization of </a:t>
            </a:r>
            <a:r>
              <a:rPr lang="en-US" sz="4000" dirty="0" err="1" smtClean="0">
                <a:solidFill>
                  <a:prstClr val="black"/>
                </a:solidFill>
                <a:latin typeface="Arial Rounded MT Bold"/>
                <a:cs typeface="Arial Rounded MT Bold"/>
              </a:rPr>
              <a:t>Heilmann-Lieb</a:t>
            </a:r>
            <a:endParaRPr lang="en-US" sz="4000" dirty="0">
              <a:solidFill>
                <a:prstClr val="black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2207" y="1203911"/>
            <a:ext cx="195579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We prove</a:t>
            </a:r>
            <a:endParaRPr lang="en-US" dirty="0">
              <a:solidFill>
                <a:prstClr val="black"/>
              </a:solidFill>
              <a:latin typeface="Avenir Book"/>
              <a:cs typeface="Avenir Book"/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842" y="1952207"/>
            <a:ext cx="2819400" cy="673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71726" y="1888167"/>
            <a:ext cx="258528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is real rooted</a:t>
            </a:r>
            <a:endParaRPr lang="en-US" dirty="0">
              <a:solidFill>
                <a:prstClr val="black"/>
              </a:solidFill>
              <a:latin typeface="Avenir Book"/>
              <a:cs typeface="Avenir Boo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5354" y="3125409"/>
            <a:ext cx="64521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for every independent distribution</a:t>
            </a:r>
          </a:p>
          <a:p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on the entries of </a:t>
            </a:r>
            <a:r>
              <a:rPr lang="en-US" sz="3200" i="1" dirty="0" smtClean="0">
                <a:solidFill>
                  <a:prstClr val="black"/>
                </a:solidFill>
                <a:latin typeface="Times"/>
                <a:cs typeface="Times"/>
              </a:rPr>
              <a:t>s</a:t>
            </a:r>
            <a:endParaRPr lang="en-US" i="1" dirty="0">
              <a:solidFill>
                <a:prstClr val="black"/>
              </a:solidFill>
              <a:latin typeface="Times"/>
              <a:cs typeface="Time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6234" y="4784010"/>
            <a:ext cx="6840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By using mixed characteristic polynomials</a:t>
            </a:r>
          </a:p>
        </p:txBody>
      </p:sp>
    </p:spTree>
    <p:extLst>
      <p:ext uri="{BB962C8B-B14F-4D97-AF65-F5344CB8AC3E}">
        <p14:creationId xmlns:p14="http://schemas.microsoft.com/office/powerpoint/2010/main" val="3342648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880" y="198445"/>
            <a:ext cx="5078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Spectral Expanders</a:t>
            </a:r>
            <a:endParaRPr lang="en-US" sz="4000" dirty="0">
              <a:solidFill>
                <a:prstClr val="black"/>
              </a:solidFill>
              <a:latin typeface="Arial Rounded MT Bold"/>
              <a:cs typeface="Arial Rounded MT Bold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085379" y="3229524"/>
            <a:ext cx="663830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3886157" y="3077123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11707" y="322952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0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3748487" y="3077124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4118018" y="3077124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4252132" y="3077123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4343718" y="3077124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39096" y="2829703"/>
            <a:ext cx="3577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  <a:latin typeface="Calibri"/>
              </a:rPr>
              <a:t>[</a:t>
            </a:r>
            <a:endParaRPr lang="en-US" sz="4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17049" y="2829702"/>
            <a:ext cx="3577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  <a:latin typeface="Calibri"/>
              </a:rPr>
              <a:t>]</a:t>
            </a:r>
            <a:endParaRPr lang="en-US" sz="4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54938" y="3381923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-d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95408" y="3362316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d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40979" y="4399370"/>
            <a:ext cx="8848701" cy="836939"/>
          </a:xfrm>
          <a:prstGeom prst="roundRect">
            <a:avLst/>
          </a:prstGeom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Challenge: </a:t>
            </a:r>
          </a:p>
          <a:p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	construct infinite families of fixed degree</a:t>
            </a:r>
            <a:endParaRPr lang="en-US" sz="3200" dirty="0">
              <a:solidFill>
                <a:prstClr val="black"/>
              </a:solidFill>
              <a:latin typeface="Avenir Book"/>
              <a:cs typeface="Avenir Book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4743" y="1196871"/>
            <a:ext cx="83832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prstClr val="black"/>
                </a:solidFill>
                <a:latin typeface="Times"/>
                <a:cs typeface="Times"/>
              </a:rPr>
              <a:t>G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is a good spectral expander </a:t>
            </a:r>
          </a:p>
          <a:p>
            <a:r>
              <a:rPr lang="en-US" sz="3200" dirty="0">
                <a:solidFill>
                  <a:prstClr val="black"/>
                </a:solidFill>
                <a:latin typeface="Avenir Book"/>
                <a:cs typeface="Avenir Book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           if all non-trivial eigenvalues are small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649550" y="3118542"/>
            <a:ext cx="5102729" cy="318606"/>
            <a:chOff x="1649550" y="3118542"/>
            <a:chExt cx="5102729" cy="318606"/>
          </a:xfrm>
        </p:grpSpPr>
        <p:sp>
          <p:nvSpPr>
            <p:cNvPr id="20" name="Oval 7"/>
            <p:cNvSpPr>
              <a:spLocks noChangeArrowheads="1"/>
            </p:cNvSpPr>
            <p:nvPr/>
          </p:nvSpPr>
          <p:spPr bwMode="auto">
            <a:xfrm>
              <a:off x="6599879" y="3118542"/>
              <a:ext cx="152400" cy="304800"/>
            </a:xfrm>
            <a:prstGeom prst="ellipse">
              <a:avLst/>
            </a:prstGeom>
            <a:solidFill>
              <a:srgbClr val="3366FF"/>
            </a:solidFill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Oval 7"/>
            <p:cNvSpPr>
              <a:spLocks noChangeArrowheads="1"/>
            </p:cNvSpPr>
            <p:nvPr/>
          </p:nvSpPr>
          <p:spPr bwMode="auto">
            <a:xfrm>
              <a:off x="1649550" y="3132348"/>
              <a:ext cx="152400" cy="304800"/>
            </a:xfrm>
            <a:prstGeom prst="ellipse">
              <a:avLst/>
            </a:prstGeom>
            <a:solidFill>
              <a:srgbClr val="3366FF"/>
            </a:solidFill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8611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" y="28834"/>
            <a:ext cx="84466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Mixed Characteristic Polynomials</a:t>
            </a:r>
            <a:endParaRPr lang="en-US" sz="4000" dirty="0">
              <a:solidFill>
                <a:prstClr val="black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5706" y="1032727"/>
            <a:ext cx="86648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For                  independently chosen random vectors 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5720" y="2554251"/>
            <a:ext cx="64931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Avenir Book"/>
                <a:cs typeface="Avenir Book"/>
              </a:rPr>
              <a:t>i</a:t>
            </a:r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s their </a:t>
            </a:r>
            <a:r>
              <a:rPr lang="en-US" sz="2800" i="1" dirty="0" smtClean="0">
                <a:solidFill>
                  <a:prstClr val="black"/>
                </a:solidFill>
                <a:latin typeface="Avenir Book"/>
                <a:cs typeface="Avenir Book"/>
              </a:rPr>
              <a:t>mixed characteristic polynomial</a:t>
            </a:r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.</a:t>
            </a:r>
            <a:endParaRPr lang="en-US" sz="2800" dirty="0">
              <a:solidFill>
                <a:prstClr val="black"/>
              </a:solidFill>
              <a:latin typeface="Avenir Book"/>
              <a:cs typeface="Avenir Boo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154" y="1218460"/>
            <a:ext cx="1485900" cy="2667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61" y="1794590"/>
            <a:ext cx="6273800" cy="4953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31320" y="3749815"/>
            <a:ext cx="8604481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Theorem: Mixed characteristic polynomials</a:t>
            </a:r>
          </a:p>
          <a:p>
            <a:r>
              <a:rPr lang="en-US" sz="3200" dirty="0">
                <a:solidFill>
                  <a:prstClr val="black"/>
                </a:solidFill>
                <a:latin typeface="Avenir Book"/>
                <a:cs typeface="Avenir Book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are real rooted.</a:t>
            </a:r>
          </a:p>
          <a:p>
            <a:endParaRPr lang="en-US" sz="3200" dirty="0">
              <a:solidFill>
                <a:prstClr val="black"/>
              </a:solidFill>
              <a:latin typeface="Avenir Book"/>
              <a:cs typeface="Avenir Book"/>
            </a:endParaRPr>
          </a:p>
          <a:p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Proof: Using theory of real stable polynomials. </a:t>
            </a:r>
            <a:endParaRPr lang="en-US" sz="3200" dirty="0">
              <a:solidFill>
                <a:prstClr val="black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447450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" y="28834"/>
            <a:ext cx="84466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Mixed Characteristic Polynomials</a:t>
            </a:r>
            <a:endParaRPr lang="en-US" sz="4000" dirty="0">
              <a:solidFill>
                <a:prstClr val="black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5706" y="1032727"/>
            <a:ext cx="86648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For                  independently chosen random vectors 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5720" y="2554251"/>
            <a:ext cx="64931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Avenir Book"/>
                <a:cs typeface="Avenir Book"/>
              </a:rPr>
              <a:t>i</a:t>
            </a:r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s their </a:t>
            </a:r>
            <a:r>
              <a:rPr lang="en-US" sz="2800" i="1" dirty="0" smtClean="0">
                <a:solidFill>
                  <a:prstClr val="black"/>
                </a:solidFill>
                <a:latin typeface="Avenir Book"/>
                <a:cs typeface="Avenir Book"/>
              </a:rPr>
              <a:t>mixed characteristic polynomial</a:t>
            </a:r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.</a:t>
            </a:r>
            <a:endParaRPr lang="en-US" sz="2800" dirty="0">
              <a:solidFill>
                <a:prstClr val="black"/>
              </a:solidFill>
              <a:latin typeface="Avenir Book"/>
              <a:cs typeface="Avenir Boo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154" y="1218460"/>
            <a:ext cx="1485900" cy="2667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61" y="1794590"/>
            <a:ext cx="6273800" cy="4953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230" y="3465223"/>
            <a:ext cx="9213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6600"/>
                </a:solidFill>
                <a:latin typeface="Avenir Book"/>
                <a:cs typeface="Avenir Book"/>
              </a:rPr>
              <a:t>Obstacle: </a:t>
            </a:r>
            <a:r>
              <a:rPr lang="en-US" sz="2800" dirty="0" smtClean="0">
                <a:solidFill>
                  <a:srgbClr val="FF6600"/>
                </a:solidFill>
                <a:latin typeface="Avenir Book"/>
                <a:cs typeface="Avenir Book"/>
              </a:rPr>
              <a:t>our matrix is a sum of random rank-2 matrices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57554" y="4736184"/>
            <a:ext cx="1546407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   0   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-1     </a:t>
            </a: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    -1     0     </a:t>
            </a: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30161" y="4736184"/>
            <a:ext cx="1546407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   0     1     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   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1    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0     </a:t>
            </a: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24360" y="4874229"/>
            <a:ext cx="10076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095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" y="28834"/>
            <a:ext cx="84466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Mixed Characteristic Polynomials</a:t>
            </a:r>
            <a:endParaRPr lang="en-US" sz="4000" dirty="0">
              <a:solidFill>
                <a:prstClr val="black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5706" y="1032727"/>
            <a:ext cx="86648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For                  independently chosen random vectors 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5720" y="2554251"/>
            <a:ext cx="64931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Avenir Book"/>
                <a:cs typeface="Avenir Book"/>
              </a:rPr>
              <a:t>i</a:t>
            </a:r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s their </a:t>
            </a:r>
            <a:r>
              <a:rPr lang="en-US" sz="2800" i="1" dirty="0" smtClean="0">
                <a:solidFill>
                  <a:prstClr val="black"/>
                </a:solidFill>
                <a:latin typeface="Avenir Book"/>
                <a:cs typeface="Avenir Book"/>
              </a:rPr>
              <a:t>mixed characteristic polynomial</a:t>
            </a:r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.</a:t>
            </a:r>
            <a:endParaRPr lang="en-US" sz="2800" dirty="0">
              <a:solidFill>
                <a:prstClr val="black"/>
              </a:solidFill>
              <a:latin typeface="Avenir Book"/>
              <a:cs typeface="Avenir Boo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154" y="1218460"/>
            <a:ext cx="1485900" cy="2667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61" y="1794590"/>
            <a:ext cx="6273800" cy="4953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230" y="3465223"/>
            <a:ext cx="48722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3366FF"/>
                </a:solidFill>
                <a:latin typeface="Avenir Book"/>
                <a:cs typeface="Avenir Book"/>
              </a:rPr>
              <a:t>Solution: add to the diagonal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57554" y="4736184"/>
            <a:ext cx="1546407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   1   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-1     </a:t>
            </a: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    -1    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1     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30161" y="4736184"/>
            <a:ext cx="1546407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   1     1     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   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1     1     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24360" y="4874229"/>
            <a:ext cx="10076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venir Book"/>
                <a:cs typeface="Avenir Book"/>
              </a:rPr>
              <a:t>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773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880" y="198445"/>
            <a:ext cx="81884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Generalization of </a:t>
            </a:r>
            <a:r>
              <a:rPr lang="en-US" sz="4000" dirty="0" err="1" smtClean="0">
                <a:solidFill>
                  <a:prstClr val="black"/>
                </a:solidFill>
                <a:latin typeface="Arial Rounded MT Bold"/>
                <a:cs typeface="Arial Rounded MT Bold"/>
              </a:rPr>
              <a:t>Heilmann-Lieb</a:t>
            </a:r>
            <a:endParaRPr lang="en-US" sz="4000" dirty="0">
              <a:solidFill>
                <a:prstClr val="black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2207" y="1203911"/>
            <a:ext cx="195579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We prove</a:t>
            </a:r>
            <a:endParaRPr lang="en-US" dirty="0">
              <a:solidFill>
                <a:prstClr val="black"/>
              </a:solidFill>
              <a:latin typeface="Avenir Book"/>
              <a:cs typeface="Avenir Book"/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842" y="1952207"/>
            <a:ext cx="2819400" cy="673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71726" y="1888167"/>
            <a:ext cx="258528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is real rooted</a:t>
            </a:r>
            <a:endParaRPr lang="en-US" dirty="0">
              <a:solidFill>
                <a:prstClr val="black"/>
              </a:solidFill>
              <a:latin typeface="Avenir Book"/>
              <a:cs typeface="Avenir Boo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5354" y="3125409"/>
            <a:ext cx="64521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for every independent distribution</a:t>
            </a:r>
          </a:p>
          <a:p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on the entries of </a:t>
            </a:r>
            <a:r>
              <a:rPr lang="en-US" sz="3200" i="1" dirty="0" smtClean="0">
                <a:solidFill>
                  <a:prstClr val="black"/>
                </a:solidFill>
                <a:latin typeface="Times"/>
                <a:cs typeface="Times"/>
              </a:rPr>
              <a:t>s</a:t>
            </a:r>
            <a:endParaRPr lang="en-US" i="1" dirty="0">
              <a:solidFill>
                <a:prstClr val="black"/>
              </a:solidFill>
              <a:latin typeface="Times"/>
              <a:cs typeface="Time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06470" y="4714780"/>
            <a:ext cx="8265702" cy="1031325"/>
            <a:chOff x="506470" y="3520458"/>
            <a:chExt cx="8265702" cy="1031325"/>
          </a:xfrm>
        </p:grpSpPr>
        <p:grpSp>
          <p:nvGrpSpPr>
            <p:cNvPr id="15" name="Group 14"/>
            <p:cNvGrpSpPr/>
            <p:nvPr/>
          </p:nvGrpSpPr>
          <p:grpSpPr>
            <a:xfrm>
              <a:off x="594557" y="3609203"/>
              <a:ext cx="7254009" cy="584776"/>
              <a:chOff x="942317" y="3805737"/>
              <a:chExt cx="7254009" cy="584776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942317" y="3805737"/>
                <a:ext cx="7254009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prstClr val="black"/>
                    </a:solidFill>
                    <a:latin typeface="Avenir Book"/>
                    <a:cs typeface="Avenir Book"/>
                  </a:rPr>
                  <a:t>Implies               is an interlacing family</a:t>
                </a:r>
              </a:p>
            </p:txBody>
          </p:sp>
          <p:pic>
            <p:nvPicPr>
              <p:cNvPr id="18" name="Picture 17" descr="latex-image-1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7957" y="3900735"/>
                <a:ext cx="1290877" cy="462166"/>
              </a:xfrm>
              <a:prstGeom prst="rect">
                <a:avLst/>
              </a:prstGeom>
            </p:spPr>
          </p:pic>
        </p:grpSp>
        <p:sp>
          <p:nvSpPr>
            <p:cNvPr id="16" name="Rounded Rectangle 15"/>
            <p:cNvSpPr/>
            <p:nvPr/>
          </p:nvSpPr>
          <p:spPr>
            <a:xfrm>
              <a:off x="506470" y="3520458"/>
              <a:ext cx="8265702" cy="1031325"/>
            </a:xfrm>
            <a:prstGeom prst="roundRect">
              <a:avLst/>
            </a:prstGeom>
            <a:noFill/>
            <a:ln w="28575">
              <a:solidFill>
                <a:srgbClr val="BA3CCC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2404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880" y="198445"/>
            <a:ext cx="81884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Generalization of </a:t>
            </a:r>
            <a:r>
              <a:rPr lang="en-US" sz="4000" dirty="0" err="1" smtClean="0">
                <a:solidFill>
                  <a:prstClr val="black"/>
                </a:solidFill>
                <a:latin typeface="Arial Rounded MT Bold"/>
                <a:cs typeface="Arial Rounded MT Bold"/>
              </a:rPr>
              <a:t>Heilmann-Lieb</a:t>
            </a:r>
            <a:endParaRPr lang="en-US" sz="4000" dirty="0">
              <a:solidFill>
                <a:prstClr val="black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2207" y="1203911"/>
            <a:ext cx="195579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We prove</a:t>
            </a:r>
            <a:endParaRPr lang="en-US" dirty="0">
              <a:solidFill>
                <a:prstClr val="black"/>
              </a:solidFill>
              <a:latin typeface="Avenir Book"/>
              <a:cs typeface="Avenir Book"/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842" y="1952207"/>
            <a:ext cx="2819400" cy="673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71726" y="1888167"/>
            <a:ext cx="258528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is real rooted</a:t>
            </a:r>
            <a:endParaRPr lang="en-US" dirty="0">
              <a:solidFill>
                <a:prstClr val="black"/>
              </a:solidFill>
              <a:latin typeface="Avenir Book"/>
              <a:cs typeface="Avenir Boo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5354" y="3125409"/>
            <a:ext cx="64521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for every independent distribution</a:t>
            </a:r>
          </a:p>
          <a:p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on the entries of </a:t>
            </a:r>
            <a:r>
              <a:rPr lang="en-US" sz="3200" i="1" dirty="0" smtClean="0">
                <a:solidFill>
                  <a:prstClr val="black"/>
                </a:solidFill>
                <a:latin typeface="Times"/>
                <a:cs typeface="Times"/>
              </a:rPr>
              <a:t>s</a:t>
            </a:r>
            <a:endParaRPr lang="en-US" i="1" dirty="0">
              <a:solidFill>
                <a:prstClr val="black"/>
              </a:solidFill>
              <a:latin typeface="Times"/>
              <a:cs typeface="Time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88950" y="5392650"/>
            <a:ext cx="8265702" cy="1410538"/>
            <a:chOff x="488950" y="4772812"/>
            <a:chExt cx="8265702" cy="1410538"/>
          </a:xfrm>
        </p:grpSpPr>
        <p:grpSp>
          <p:nvGrpSpPr>
            <p:cNvPr id="9" name="Group 8"/>
            <p:cNvGrpSpPr/>
            <p:nvPr/>
          </p:nvGrpSpPr>
          <p:grpSpPr>
            <a:xfrm>
              <a:off x="626055" y="4772812"/>
              <a:ext cx="6815276" cy="1198883"/>
              <a:chOff x="1019175" y="4803048"/>
              <a:chExt cx="6815276" cy="1198883"/>
            </a:xfrm>
          </p:grpSpPr>
          <p:pic>
            <p:nvPicPr>
              <p:cNvPr id="11" name="Picture 10" descr="latex-image-1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35742" y="5467677"/>
                <a:ext cx="5698709" cy="534254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1019175" y="4803048"/>
                <a:ext cx="5932594" cy="584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solidFill>
                      <a:prstClr val="black"/>
                    </a:solidFill>
                    <a:latin typeface="Avenir Book"/>
                    <a:cs typeface="Avenir Book"/>
                  </a:rPr>
                  <a:t>Conclude </a:t>
                </a:r>
                <a:r>
                  <a:rPr lang="en-US" sz="3200" dirty="0">
                    <a:solidFill>
                      <a:prstClr val="black"/>
                    </a:solidFill>
                    <a:latin typeface="Avenir Book"/>
                    <a:cs typeface="Avenir Book"/>
                  </a:rPr>
                  <a:t>there is an </a:t>
                </a:r>
                <a:r>
                  <a:rPr lang="en-US" sz="3200" i="1" dirty="0">
                    <a:solidFill>
                      <a:prstClr val="black"/>
                    </a:solidFill>
                    <a:latin typeface="Times"/>
                    <a:cs typeface="Times"/>
                  </a:rPr>
                  <a:t>s</a:t>
                </a:r>
                <a:r>
                  <a:rPr lang="en-US" sz="3200" dirty="0">
                    <a:solidFill>
                      <a:prstClr val="black"/>
                    </a:solidFill>
                    <a:latin typeface="Avenir Book"/>
                    <a:cs typeface="Avenir Book"/>
                  </a:rPr>
                  <a:t> so that </a:t>
                </a:r>
              </a:p>
            </p:txBody>
          </p:sp>
        </p:grpSp>
        <p:sp>
          <p:nvSpPr>
            <p:cNvPr id="10" name="Rounded Rectangle 9"/>
            <p:cNvSpPr/>
            <p:nvPr/>
          </p:nvSpPr>
          <p:spPr>
            <a:xfrm>
              <a:off x="488950" y="4772812"/>
              <a:ext cx="8265702" cy="1410538"/>
            </a:xfrm>
            <a:prstGeom prst="roundRect">
              <a:avLst/>
            </a:prstGeom>
            <a:noFill/>
            <a:ln w="28575">
              <a:solidFill>
                <a:srgbClr val="BA3CCC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06470" y="4246122"/>
            <a:ext cx="8265702" cy="1031325"/>
            <a:chOff x="506470" y="3520458"/>
            <a:chExt cx="8265702" cy="1031325"/>
          </a:xfrm>
        </p:grpSpPr>
        <p:grpSp>
          <p:nvGrpSpPr>
            <p:cNvPr id="20" name="Group 19"/>
            <p:cNvGrpSpPr/>
            <p:nvPr/>
          </p:nvGrpSpPr>
          <p:grpSpPr>
            <a:xfrm>
              <a:off x="594557" y="3609203"/>
              <a:ext cx="7254009" cy="584776"/>
              <a:chOff x="942317" y="3805737"/>
              <a:chExt cx="7254009" cy="584776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942317" y="3805737"/>
                <a:ext cx="7254009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prstClr val="black"/>
                    </a:solidFill>
                    <a:latin typeface="Avenir Book"/>
                    <a:cs typeface="Avenir Book"/>
                  </a:rPr>
                  <a:t>Implies               is an interlacing family</a:t>
                </a:r>
              </a:p>
            </p:txBody>
          </p:sp>
          <p:pic>
            <p:nvPicPr>
              <p:cNvPr id="23" name="Picture 22" descr="latex-image-1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7957" y="3900735"/>
                <a:ext cx="1290877" cy="462166"/>
              </a:xfrm>
              <a:prstGeom prst="rect">
                <a:avLst/>
              </a:prstGeom>
            </p:spPr>
          </p:pic>
        </p:grpSp>
        <p:sp>
          <p:nvSpPr>
            <p:cNvPr id="21" name="Rounded Rectangle 20"/>
            <p:cNvSpPr/>
            <p:nvPr/>
          </p:nvSpPr>
          <p:spPr>
            <a:xfrm>
              <a:off x="506470" y="3520458"/>
              <a:ext cx="8265702" cy="1031325"/>
            </a:xfrm>
            <a:prstGeom prst="roundRect">
              <a:avLst/>
            </a:prstGeom>
            <a:noFill/>
            <a:ln w="28575">
              <a:solidFill>
                <a:srgbClr val="BA3CCC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0381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880" y="198445"/>
            <a:ext cx="44100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Universal Covers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7088" y="1186269"/>
            <a:ext cx="783959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The universal cover of a graph </a:t>
            </a:r>
            <a:r>
              <a:rPr lang="en-US" sz="3200" i="1" dirty="0" smtClean="0">
                <a:solidFill>
                  <a:prstClr val="black"/>
                </a:solidFill>
                <a:latin typeface="Times"/>
                <a:cs typeface="Times"/>
              </a:rPr>
              <a:t>G</a:t>
            </a:r>
          </a:p>
          <a:p>
            <a:r>
              <a:rPr lang="en-US" sz="3200" dirty="0">
                <a:solidFill>
                  <a:prstClr val="black"/>
                </a:solidFill>
                <a:latin typeface="Avenir Book"/>
                <a:cs typeface="Avenir Book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is a tree </a:t>
            </a:r>
            <a:r>
              <a:rPr lang="en-US" sz="3200" i="1" dirty="0" smtClean="0">
                <a:solidFill>
                  <a:prstClr val="black"/>
                </a:solidFill>
                <a:latin typeface="Times"/>
                <a:cs typeface="Times"/>
              </a:rPr>
              <a:t>T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of which </a:t>
            </a:r>
            <a:r>
              <a:rPr lang="en-US" sz="3200" i="1" dirty="0" smtClean="0">
                <a:solidFill>
                  <a:prstClr val="black"/>
                </a:solidFill>
                <a:latin typeface="Times"/>
                <a:cs typeface="Times"/>
              </a:rPr>
              <a:t>G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is a quotient.</a:t>
            </a:r>
          </a:p>
          <a:p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         vertices map to vertices</a:t>
            </a:r>
          </a:p>
          <a:p>
            <a:r>
              <a:rPr lang="en-US" sz="3200" dirty="0">
                <a:solidFill>
                  <a:prstClr val="black"/>
                </a:solidFill>
                <a:latin typeface="Avenir Book"/>
                <a:cs typeface="Avenir Book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        edges map to edges</a:t>
            </a:r>
          </a:p>
          <a:p>
            <a:r>
              <a:rPr lang="en-US" sz="3200" dirty="0">
                <a:solidFill>
                  <a:prstClr val="black"/>
                </a:solidFill>
                <a:latin typeface="Avenir Book"/>
                <a:cs typeface="Avenir Book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        homomorphism on neighborhoods</a:t>
            </a:r>
          </a:p>
          <a:p>
            <a:endParaRPr lang="en-US" sz="3200" dirty="0">
              <a:solidFill>
                <a:prstClr val="black"/>
              </a:solidFill>
              <a:latin typeface="Avenir Book"/>
              <a:cs typeface="Avenir Book"/>
            </a:endParaRPr>
          </a:p>
          <a:p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Is the tree of non-backtracking walks in </a:t>
            </a:r>
            <a:r>
              <a:rPr lang="en-US" sz="3200" i="1" dirty="0" smtClean="0">
                <a:solidFill>
                  <a:prstClr val="black"/>
                </a:solidFill>
                <a:latin typeface="Times"/>
                <a:cs typeface="Times"/>
              </a:rPr>
              <a:t>G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.</a:t>
            </a:r>
            <a:endParaRPr lang="en-US" dirty="0">
              <a:solidFill>
                <a:prstClr val="black"/>
              </a:solidFill>
              <a:latin typeface="Avenir Book"/>
              <a:cs typeface="Avenir Book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7088" y="5218549"/>
            <a:ext cx="749529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The universal cover of a </a:t>
            </a:r>
            <a:r>
              <a:rPr lang="en-US" sz="3200" i="1" dirty="0" smtClean="0">
                <a:solidFill>
                  <a:prstClr val="black"/>
                </a:solidFill>
                <a:latin typeface="Times"/>
                <a:cs typeface="Times"/>
              </a:rPr>
              <a:t>d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-regular graph</a:t>
            </a:r>
          </a:p>
          <a:p>
            <a:r>
              <a:rPr lang="en-US" sz="3200" dirty="0">
                <a:solidFill>
                  <a:prstClr val="black"/>
                </a:solidFill>
                <a:latin typeface="Avenir Book"/>
                <a:cs typeface="Avenir Book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 is the infinite </a:t>
            </a:r>
            <a:r>
              <a:rPr lang="en-US" sz="3200" i="1" dirty="0" smtClean="0">
                <a:solidFill>
                  <a:prstClr val="black"/>
                </a:solidFill>
                <a:latin typeface="Times"/>
                <a:cs typeface="Times"/>
              </a:rPr>
              <a:t>d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-regular tree.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02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886" y="198445"/>
            <a:ext cx="48005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Quotients of Trees</a:t>
            </a:r>
            <a:endParaRPr lang="en-US" sz="4000" dirty="0">
              <a:solidFill>
                <a:prstClr val="black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6618" y="1217435"/>
            <a:ext cx="837860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prstClr val="black"/>
                </a:solidFill>
                <a:latin typeface="Times"/>
                <a:cs typeface="Times"/>
              </a:rPr>
              <a:t>d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-regular </a:t>
            </a:r>
            <a:r>
              <a:rPr lang="en-US" sz="3200" dirty="0" err="1" smtClean="0">
                <a:solidFill>
                  <a:prstClr val="black"/>
                </a:solidFill>
                <a:latin typeface="Avenir Book"/>
                <a:cs typeface="Avenir Book"/>
              </a:rPr>
              <a:t>Ramanujan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as</a:t>
            </a:r>
          </a:p>
          <a:p>
            <a:r>
              <a:rPr lang="en-US" sz="3200" dirty="0">
                <a:solidFill>
                  <a:prstClr val="black"/>
                </a:solidFill>
                <a:latin typeface="Avenir Book"/>
                <a:cs typeface="Avenir Book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 quotient of infinite </a:t>
            </a:r>
            <a:r>
              <a:rPr lang="en-US" sz="3200" i="1" dirty="0" smtClean="0">
                <a:solidFill>
                  <a:prstClr val="black"/>
                </a:solidFill>
                <a:latin typeface="Times"/>
                <a:cs typeface="Times"/>
              </a:rPr>
              <a:t>d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-</a:t>
            </a:r>
            <a:r>
              <a:rPr lang="en-US" sz="3200" dirty="0" err="1" smtClean="0">
                <a:solidFill>
                  <a:prstClr val="black"/>
                </a:solidFill>
                <a:latin typeface="Avenir Book"/>
                <a:cs typeface="Avenir Book"/>
              </a:rPr>
              <a:t>ary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tree</a:t>
            </a:r>
          </a:p>
          <a:p>
            <a:endParaRPr lang="en-US" sz="3200" dirty="0">
              <a:solidFill>
                <a:prstClr val="black"/>
              </a:solidFill>
              <a:latin typeface="Avenir Book"/>
              <a:cs typeface="Avenir Book"/>
            </a:endParaRPr>
          </a:p>
          <a:p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Spectral radius and norm of </a:t>
            </a:r>
            <a:r>
              <a:rPr lang="en-US" sz="3200" dirty="0" err="1" smtClean="0">
                <a:solidFill>
                  <a:prstClr val="black"/>
                </a:solidFill>
                <a:latin typeface="Avenir Book"/>
                <a:cs typeface="Avenir Book"/>
              </a:rPr>
              <a:t>inf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</a:t>
            </a:r>
            <a:r>
              <a:rPr lang="en-US" sz="3200" i="1" dirty="0" smtClean="0">
                <a:solidFill>
                  <a:prstClr val="black"/>
                </a:solidFill>
                <a:latin typeface="Times"/>
                <a:cs typeface="Times"/>
              </a:rPr>
              <a:t>d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-</a:t>
            </a:r>
            <a:r>
              <a:rPr lang="en-US" sz="3200" dirty="0" err="1" smtClean="0">
                <a:solidFill>
                  <a:prstClr val="black"/>
                </a:solidFill>
                <a:latin typeface="Avenir Book"/>
                <a:cs typeface="Avenir Book"/>
              </a:rPr>
              <a:t>ary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tree are</a:t>
            </a:r>
            <a:endParaRPr lang="en-US" dirty="0">
              <a:solidFill>
                <a:prstClr val="black"/>
              </a:solidFill>
              <a:latin typeface="Avenir Book"/>
              <a:cs typeface="Avenir Book"/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606" y="3479924"/>
            <a:ext cx="12700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85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880" y="198445"/>
            <a:ext cx="81035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prstClr val="black"/>
                </a:solidFill>
                <a:latin typeface="Arial Rounded MT Bold"/>
                <a:cs typeface="Arial Rounded MT Bold"/>
              </a:rPr>
              <a:t>Godsil’s</a:t>
            </a:r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 Proof of </a:t>
            </a:r>
            <a:r>
              <a:rPr lang="en-US" sz="4000" dirty="0" err="1" smtClean="0">
                <a:solidFill>
                  <a:prstClr val="black"/>
                </a:solidFill>
                <a:latin typeface="Arial Rounded MT Bold"/>
                <a:cs typeface="Arial Rounded MT Bold"/>
              </a:rPr>
              <a:t>Heilmann-Lieb</a:t>
            </a:r>
            <a:endParaRPr lang="en-US" sz="4000" dirty="0">
              <a:solidFill>
                <a:prstClr val="black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3543" y="1203911"/>
            <a:ext cx="75669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prstClr val="black"/>
                </a:solidFill>
                <a:latin typeface="Times"/>
                <a:cs typeface="Times"/>
              </a:rPr>
              <a:t>T(</a:t>
            </a:r>
            <a:r>
              <a:rPr lang="en-US" sz="3200" i="1" dirty="0" err="1" smtClean="0">
                <a:solidFill>
                  <a:prstClr val="black"/>
                </a:solidFill>
                <a:latin typeface="Times"/>
                <a:cs typeface="Times"/>
              </a:rPr>
              <a:t>G,v</a:t>
            </a:r>
            <a:r>
              <a:rPr lang="en-US" sz="3200" i="1" dirty="0" smtClean="0">
                <a:solidFill>
                  <a:prstClr val="black"/>
                </a:solidFill>
                <a:latin typeface="Times"/>
                <a:cs typeface="Times"/>
              </a:rPr>
              <a:t>)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: the path tree of </a:t>
            </a:r>
            <a:r>
              <a:rPr lang="en-US" sz="3200" i="1" dirty="0" smtClean="0">
                <a:solidFill>
                  <a:prstClr val="black"/>
                </a:solidFill>
                <a:latin typeface="Times"/>
                <a:cs typeface="Times"/>
              </a:rPr>
              <a:t>G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at </a:t>
            </a:r>
            <a:r>
              <a:rPr lang="en-US" sz="3200" i="1" dirty="0" smtClean="0">
                <a:solidFill>
                  <a:prstClr val="black"/>
                </a:solidFill>
                <a:latin typeface="Times"/>
                <a:cs typeface="Times"/>
              </a:rPr>
              <a:t>v</a:t>
            </a:r>
          </a:p>
          <a:p>
            <a:r>
              <a:rPr lang="en-US" sz="3200" dirty="0">
                <a:solidFill>
                  <a:prstClr val="black"/>
                </a:solidFill>
                <a:latin typeface="Avenir Book"/>
                <a:cs typeface="Avenir Book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     vertices are paths in </a:t>
            </a:r>
            <a:r>
              <a:rPr lang="en-US" sz="3200" i="1" dirty="0" smtClean="0">
                <a:solidFill>
                  <a:prstClr val="black"/>
                </a:solidFill>
                <a:latin typeface="Times"/>
                <a:cs typeface="Times"/>
              </a:rPr>
              <a:t>G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starting at </a:t>
            </a:r>
            <a:r>
              <a:rPr lang="en-US" sz="3200" i="1" dirty="0" smtClean="0">
                <a:solidFill>
                  <a:prstClr val="black"/>
                </a:solidFill>
                <a:latin typeface="Times"/>
                <a:cs typeface="Times"/>
              </a:rPr>
              <a:t>v</a:t>
            </a:r>
          </a:p>
          <a:p>
            <a:r>
              <a:rPr lang="en-US" sz="3200" dirty="0">
                <a:solidFill>
                  <a:prstClr val="black"/>
                </a:solidFill>
                <a:latin typeface="Avenir Book"/>
                <a:cs typeface="Avenir Book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     edges to paths differing in one step</a:t>
            </a:r>
            <a:endParaRPr lang="en-US" dirty="0">
              <a:solidFill>
                <a:prstClr val="black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995359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880" y="198445"/>
            <a:ext cx="81035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prstClr val="black"/>
                </a:solidFill>
                <a:latin typeface="Arial Rounded MT Bold"/>
                <a:cs typeface="Arial Rounded MT Bold"/>
              </a:rPr>
              <a:t>Godsil’s</a:t>
            </a:r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 Proof of </a:t>
            </a:r>
            <a:r>
              <a:rPr lang="en-US" sz="4000" dirty="0" err="1" smtClean="0">
                <a:solidFill>
                  <a:prstClr val="black"/>
                </a:solidFill>
                <a:latin typeface="Arial Rounded MT Bold"/>
                <a:cs typeface="Arial Rounded MT Bold"/>
              </a:rPr>
              <a:t>Heilmann-Lieb</a:t>
            </a:r>
            <a:endParaRPr lang="en-US" sz="4000" dirty="0">
              <a:solidFill>
                <a:prstClr val="black"/>
              </a:solidFill>
              <a:latin typeface="Arial Rounded MT Bold"/>
              <a:cs typeface="Arial Rounded MT Bold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36538" y="1783836"/>
            <a:ext cx="2354622" cy="3129621"/>
            <a:chOff x="1151957" y="1389129"/>
            <a:chExt cx="2354622" cy="3129621"/>
          </a:xfrm>
        </p:grpSpPr>
        <p:sp>
          <p:nvSpPr>
            <p:cNvPr id="5" name="Oval 4"/>
            <p:cNvSpPr/>
            <p:nvPr/>
          </p:nvSpPr>
          <p:spPr>
            <a:xfrm>
              <a:off x="2116514" y="1389129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prstClr val="white"/>
                  </a:solidFill>
                  <a:latin typeface="Calibri"/>
                </a:rPr>
                <a:t>a</a:t>
              </a:r>
              <a:endParaRPr lang="en-US" sz="36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151957" y="3089931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prstClr val="white"/>
                  </a:solidFill>
                  <a:latin typeface="Calibri"/>
                </a:rPr>
                <a:t>c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116514" y="3896949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prstClr val="white"/>
                  </a:solidFill>
                  <a:latin typeface="Calibri"/>
                </a:rPr>
                <a:t>d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884853" y="2672420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prstClr val="white"/>
                  </a:solidFill>
                  <a:latin typeface="Calibri"/>
                </a:rPr>
                <a:t>e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151957" y="2010930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prstClr val="white"/>
                  </a:solidFill>
                  <a:latin typeface="Calibri"/>
                </a:rPr>
                <a:t>b</a:t>
              </a:r>
            </a:p>
          </p:txBody>
        </p:sp>
        <p:cxnSp>
          <p:nvCxnSpPr>
            <p:cNvPr id="10" name="Straight Connector 9"/>
            <p:cNvCxnSpPr>
              <a:stCxn id="5" idx="2"/>
              <a:endCxn id="9" idx="7"/>
            </p:cNvCxnSpPr>
            <p:nvPr/>
          </p:nvCxnSpPr>
          <p:spPr>
            <a:xfrm flipH="1">
              <a:off x="1682633" y="1700030"/>
              <a:ext cx="433881" cy="401961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8" idx="3"/>
              <a:endCxn id="7" idx="7"/>
            </p:cNvCxnSpPr>
            <p:nvPr/>
          </p:nvCxnSpPr>
          <p:spPr>
            <a:xfrm flipH="1">
              <a:off x="2647190" y="3203160"/>
              <a:ext cx="328713" cy="78485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5" idx="5"/>
              <a:endCxn id="8" idx="1"/>
            </p:cNvCxnSpPr>
            <p:nvPr/>
          </p:nvCxnSpPr>
          <p:spPr>
            <a:xfrm>
              <a:off x="2647190" y="1919869"/>
              <a:ext cx="328713" cy="843612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0"/>
              <a:endCxn id="9" idx="4"/>
            </p:cNvCxnSpPr>
            <p:nvPr/>
          </p:nvCxnSpPr>
          <p:spPr>
            <a:xfrm flipV="1">
              <a:off x="1462820" y="2632731"/>
              <a:ext cx="0" cy="45720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7" idx="1"/>
              <a:endCxn id="6" idx="5"/>
            </p:cNvCxnSpPr>
            <p:nvPr/>
          </p:nvCxnSpPr>
          <p:spPr>
            <a:xfrm flipH="1" flipV="1">
              <a:off x="1682633" y="3620671"/>
              <a:ext cx="524931" cy="367339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8" idx="2"/>
            </p:cNvCxnSpPr>
            <p:nvPr/>
          </p:nvCxnSpPr>
          <p:spPr>
            <a:xfrm flipH="1" flipV="1">
              <a:off x="1773683" y="2449062"/>
              <a:ext cx="1111170" cy="534259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Oval 27"/>
          <p:cNvSpPr/>
          <p:nvPr/>
        </p:nvSpPr>
        <p:spPr>
          <a:xfrm>
            <a:off x="6244677" y="1188300"/>
            <a:ext cx="621726" cy="621801"/>
          </a:xfrm>
          <a:prstGeom prst="ellipse">
            <a:avLst/>
          </a:prstGeom>
          <a:solidFill>
            <a:srgbClr val="BA3CC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prstClr val="white"/>
                </a:solidFill>
                <a:latin typeface="Calibri"/>
              </a:rPr>
              <a:t>a</a:t>
            </a:r>
            <a:endParaRPr lang="en-US" sz="36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215983" y="2496700"/>
            <a:ext cx="1143485" cy="793749"/>
            <a:chOff x="4168728" y="2496697"/>
            <a:chExt cx="1586283" cy="1243602"/>
          </a:xfrm>
        </p:grpSpPr>
        <p:sp>
          <p:nvSpPr>
            <p:cNvPr id="30" name="Oval 29"/>
            <p:cNvSpPr/>
            <p:nvPr/>
          </p:nvSpPr>
          <p:spPr>
            <a:xfrm>
              <a:off x="5133285" y="2496697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prstClr val="white"/>
                  </a:solidFill>
                  <a:latin typeface="Calibri"/>
                </a:rPr>
                <a:t>a</a:t>
              </a:r>
              <a:endParaRPr lang="en-US" sz="3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4168728" y="3118498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prstClr val="white"/>
                  </a:solidFill>
                  <a:latin typeface="Calibri"/>
                </a:rPr>
                <a:t>b</a:t>
              </a:r>
            </a:p>
          </p:txBody>
        </p:sp>
        <p:cxnSp>
          <p:nvCxnSpPr>
            <p:cNvPr id="32" name="Straight Connector 31"/>
            <p:cNvCxnSpPr>
              <a:stCxn id="30" idx="2"/>
              <a:endCxn id="31" idx="7"/>
            </p:cNvCxnSpPr>
            <p:nvPr/>
          </p:nvCxnSpPr>
          <p:spPr>
            <a:xfrm flipH="1">
              <a:off x="4699404" y="2807598"/>
              <a:ext cx="433881" cy="401961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7286065" y="2390381"/>
            <a:ext cx="1105417" cy="1274151"/>
            <a:chOff x="6232715" y="3497413"/>
            <a:chExt cx="1390065" cy="1905092"/>
          </a:xfrm>
        </p:grpSpPr>
        <p:sp>
          <p:nvSpPr>
            <p:cNvPr id="34" name="Oval 33"/>
            <p:cNvSpPr/>
            <p:nvPr/>
          </p:nvSpPr>
          <p:spPr>
            <a:xfrm>
              <a:off x="7001054" y="4780704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prstClr val="white"/>
                  </a:solidFill>
                  <a:latin typeface="Calibri"/>
                </a:rPr>
                <a:t>e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6232715" y="3497413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prstClr val="white"/>
                  </a:solidFill>
                  <a:latin typeface="Calibri"/>
                </a:rPr>
                <a:t>a</a:t>
              </a:r>
              <a:endParaRPr lang="en-US" sz="280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37" name="Straight Connector 36"/>
            <p:cNvCxnSpPr>
              <a:stCxn id="35" idx="5"/>
              <a:endCxn id="34" idx="1"/>
            </p:cNvCxnSpPr>
            <p:nvPr/>
          </p:nvCxnSpPr>
          <p:spPr>
            <a:xfrm>
              <a:off x="6763391" y="4028153"/>
              <a:ext cx="328713" cy="843612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4258327" y="4413565"/>
            <a:ext cx="1602350" cy="1208047"/>
            <a:chOff x="2931063" y="355747"/>
            <a:chExt cx="2354622" cy="1905092"/>
          </a:xfrm>
        </p:grpSpPr>
        <p:sp>
          <p:nvSpPr>
            <p:cNvPr id="41" name="Oval 40"/>
            <p:cNvSpPr/>
            <p:nvPr/>
          </p:nvSpPr>
          <p:spPr>
            <a:xfrm>
              <a:off x="4663959" y="1639038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prstClr val="white"/>
                  </a:solidFill>
                  <a:latin typeface="Calibri"/>
                </a:rPr>
                <a:t>e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3895620" y="355747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Calibri"/>
                </a:rPr>
                <a:t>a</a:t>
              </a:r>
              <a:endParaRPr lang="en-US" sz="2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931063" y="977548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prstClr val="white"/>
                  </a:solidFill>
                  <a:latin typeface="Calibri"/>
                </a:rPr>
                <a:t>b</a:t>
              </a:r>
            </a:p>
          </p:txBody>
        </p:sp>
        <p:cxnSp>
          <p:nvCxnSpPr>
            <p:cNvPr id="44" name="Straight Connector 43"/>
            <p:cNvCxnSpPr>
              <a:stCxn id="42" idx="2"/>
              <a:endCxn id="43" idx="7"/>
            </p:cNvCxnSpPr>
            <p:nvPr/>
          </p:nvCxnSpPr>
          <p:spPr>
            <a:xfrm flipH="1">
              <a:off x="3461739" y="666648"/>
              <a:ext cx="433881" cy="401961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41" idx="2"/>
            </p:cNvCxnSpPr>
            <p:nvPr/>
          </p:nvCxnSpPr>
          <p:spPr>
            <a:xfrm flipH="1" flipV="1">
              <a:off x="3552788" y="1415680"/>
              <a:ext cx="1111170" cy="53426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6316537" y="4316408"/>
            <a:ext cx="1586283" cy="1374352"/>
            <a:chOff x="5986437" y="355747"/>
            <a:chExt cx="2354622" cy="1905092"/>
          </a:xfrm>
        </p:grpSpPr>
        <p:sp>
          <p:nvSpPr>
            <p:cNvPr id="47" name="Oval 46"/>
            <p:cNvSpPr/>
            <p:nvPr/>
          </p:nvSpPr>
          <p:spPr>
            <a:xfrm>
              <a:off x="7719333" y="1639038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prstClr val="white"/>
                  </a:solidFill>
                  <a:latin typeface="Calibri"/>
                </a:rPr>
                <a:t>e</a:t>
              </a:r>
            </a:p>
          </p:txBody>
        </p:sp>
        <p:sp>
          <p:nvSpPr>
            <p:cNvPr id="48" name="Oval 47"/>
            <p:cNvSpPr/>
            <p:nvPr/>
          </p:nvSpPr>
          <p:spPr>
            <a:xfrm>
              <a:off x="6950994" y="355747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Calibri"/>
                </a:rPr>
                <a:t>a</a:t>
              </a:r>
              <a:endParaRPr lang="en-US" sz="2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5986437" y="977548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prstClr val="white"/>
                  </a:solidFill>
                  <a:latin typeface="Calibri"/>
                </a:rPr>
                <a:t>b</a:t>
              </a:r>
            </a:p>
          </p:txBody>
        </p:sp>
        <p:cxnSp>
          <p:nvCxnSpPr>
            <p:cNvPr id="50" name="Straight Connector 49"/>
            <p:cNvCxnSpPr>
              <a:stCxn id="48" idx="5"/>
              <a:endCxn id="47" idx="1"/>
            </p:cNvCxnSpPr>
            <p:nvPr/>
          </p:nvCxnSpPr>
          <p:spPr>
            <a:xfrm>
              <a:off x="7481670" y="886487"/>
              <a:ext cx="328713" cy="843612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7" idx="2"/>
            </p:cNvCxnSpPr>
            <p:nvPr/>
          </p:nvCxnSpPr>
          <p:spPr>
            <a:xfrm flipH="1" flipV="1">
              <a:off x="6608163" y="1415680"/>
              <a:ext cx="1111170" cy="534259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2886675" y="4158063"/>
            <a:ext cx="964557" cy="1415071"/>
            <a:chOff x="1869168" y="2649097"/>
            <a:chExt cx="1586283" cy="2322603"/>
          </a:xfrm>
        </p:grpSpPr>
        <p:sp>
          <p:nvSpPr>
            <p:cNvPr id="52" name="Oval 51"/>
            <p:cNvSpPr/>
            <p:nvPr/>
          </p:nvSpPr>
          <p:spPr>
            <a:xfrm>
              <a:off x="1869168" y="4349899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prstClr val="white"/>
                  </a:solidFill>
                  <a:latin typeface="Calibri"/>
                </a:rPr>
                <a:t>c</a:t>
              </a:r>
            </a:p>
          </p:txBody>
        </p:sp>
        <p:sp>
          <p:nvSpPr>
            <p:cNvPr id="53" name="Oval 52"/>
            <p:cNvSpPr/>
            <p:nvPr/>
          </p:nvSpPr>
          <p:spPr>
            <a:xfrm>
              <a:off x="2833725" y="2649097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Calibri"/>
                </a:rPr>
                <a:t>a</a:t>
              </a:r>
              <a:endParaRPr lang="en-US" sz="24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1869168" y="3270898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prstClr val="white"/>
                  </a:solidFill>
                  <a:latin typeface="Calibri"/>
                </a:rPr>
                <a:t>b</a:t>
              </a:r>
            </a:p>
          </p:txBody>
        </p:sp>
        <p:cxnSp>
          <p:nvCxnSpPr>
            <p:cNvPr id="55" name="Straight Connector 54"/>
            <p:cNvCxnSpPr>
              <a:stCxn id="53" idx="2"/>
              <a:endCxn id="54" idx="7"/>
            </p:cNvCxnSpPr>
            <p:nvPr/>
          </p:nvCxnSpPr>
          <p:spPr>
            <a:xfrm flipH="1">
              <a:off x="2399844" y="2959998"/>
              <a:ext cx="433881" cy="401961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2" idx="0"/>
              <a:endCxn id="54" idx="4"/>
            </p:cNvCxnSpPr>
            <p:nvPr/>
          </p:nvCxnSpPr>
          <p:spPr>
            <a:xfrm flipV="1">
              <a:off x="2180031" y="3892699"/>
              <a:ext cx="0" cy="45720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8273531" y="4135997"/>
            <a:ext cx="870499" cy="1812163"/>
            <a:chOff x="7603154" y="3043568"/>
            <a:chExt cx="1390065" cy="3129621"/>
          </a:xfrm>
        </p:grpSpPr>
        <p:sp>
          <p:nvSpPr>
            <p:cNvPr id="58" name="Oval 57"/>
            <p:cNvSpPr/>
            <p:nvPr/>
          </p:nvSpPr>
          <p:spPr>
            <a:xfrm>
              <a:off x="7603154" y="5551388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prstClr val="white"/>
                  </a:solidFill>
                  <a:latin typeface="Calibri"/>
                </a:rPr>
                <a:t>d</a:t>
              </a:r>
            </a:p>
          </p:txBody>
        </p:sp>
        <p:sp>
          <p:nvSpPr>
            <p:cNvPr id="59" name="Oval 58"/>
            <p:cNvSpPr/>
            <p:nvPr/>
          </p:nvSpPr>
          <p:spPr>
            <a:xfrm>
              <a:off x="8371493" y="4326859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prstClr val="white"/>
                  </a:solidFill>
                  <a:latin typeface="Calibri"/>
                </a:rPr>
                <a:t>e</a:t>
              </a:r>
            </a:p>
          </p:txBody>
        </p:sp>
        <p:cxnSp>
          <p:nvCxnSpPr>
            <p:cNvPr id="60" name="Straight Connector 59"/>
            <p:cNvCxnSpPr>
              <a:stCxn id="59" idx="3"/>
              <a:endCxn id="58" idx="7"/>
            </p:cNvCxnSpPr>
            <p:nvPr/>
          </p:nvCxnSpPr>
          <p:spPr>
            <a:xfrm flipH="1">
              <a:off x="8133830" y="4857599"/>
              <a:ext cx="328713" cy="78485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/>
            <p:cNvSpPr/>
            <p:nvPr/>
          </p:nvSpPr>
          <p:spPr>
            <a:xfrm>
              <a:off x="7603154" y="3043568"/>
              <a:ext cx="621726" cy="621801"/>
            </a:xfrm>
            <a:prstGeom prst="ellipse">
              <a:avLst/>
            </a:prstGeom>
            <a:solidFill>
              <a:srgbClr val="BA3CCC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  <a:latin typeface="Calibri"/>
                </a:rPr>
                <a:t>a</a:t>
              </a:r>
              <a:endParaRPr lang="en-US" sz="240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62" name="Straight Connector 61"/>
            <p:cNvCxnSpPr>
              <a:stCxn id="61" idx="5"/>
              <a:endCxn id="59" idx="1"/>
            </p:cNvCxnSpPr>
            <p:nvPr/>
          </p:nvCxnSpPr>
          <p:spPr>
            <a:xfrm>
              <a:off x="8133830" y="3574308"/>
              <a:ext cx="328713" cy="843612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>
          <a:xfrm flipH="1">
            <a:off x="5437585" y="1810100"/>
            <a:ext cx="807092" cy="686617"/>
          </a:xfrm>
          <a:prstGeom prst="line">
            <a:avLst/>
          </a:prstGeom>
          <a:ln w="1905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6866403" y="1810101"/>
            <a:ext cx="419656" cy="504495"/>
          </a:xfrm>
          <a:prstGeom prst="line">
            <a:avLst/>
          </a:prstGeom>
          <a:ln w="1905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4829287" y="3629997"/>
            <a:ext cx="0" cy="661679"/>
          </a:xfrm>
          <a:prstGeom prst="line">
            <a:avLst/>
          </a:prstGeom>
          <a:ln w="1905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71" idx="3"/>
          </p:cNvCxnSpPr>
          <p:nvPr/>
        </p:nvCxnSpPr>
        <p:spPr>
          <a:xfrm flipH="1">
            <a:off x="3851209" y="3468878"/>
            <a:ext cx="549991" cy="546519"/>
          </a:xfrm>
          <a:prstGeom prst="line">
            <a:avLst/>
          </a:prstGeom>
          <a:ln w="1905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68" idx="5"/>
            <a:endCxn id="69" idx="0"/>
          </p:cNvCxnSpPr>
          <p:nvPr/>
        </p:nvCxnSpPr>
        <p:spPr>
          <a:xfrm>
            <a:off x="8421066" y="3585317"/>
            <a:ext cx="291319" cy="378735"/>
          </a:xfrm>
          <a:prstGeom prst="line">
            <a:avLst/>
          </a:prstGeom>
          <a:ln w="1905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7286060" y="3664512"/>
            <a:ext cx="99118" cy="493533"/>
          </a:xfrm>
          <a:prstGeom prst="line">
            <a:avLst/>
          </a:prstGeom>
          <a:ln w="1905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4102973" y="4256007"/>
            <a:ext cx="1969976" cy="1692152"/>
          </a:xfrm>
          <a:prstGeom prst="ellipse">
            <a:avLst/>
          </a:prstGeom>
          <a:noFill/>
          <a:ln w="38100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6989543" y="2201336"/>
            <a:ext cx="1677129" cy="1621413"/>
          </a:xfrm>
          <a:prstGeom prst="ellipse">
            <a:avLst/>
          </a:prstGeom>
          <a:noFill/>
          <a:ln w="38100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8054425" y="3964053"/>
            <a:ext cx="1315919" cy="2185063"/>
          </a:xfrm>
          <a:prstGeom prst="ellipse">
            <a:avLst/>
          </a:prstGeom>
          <a:noFill/>
          <a:ln w="38100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6188671" y="4135997"/>
            <a:ext cx="1818516" cy="2013099"/>
          </a:xfrm>
          <a:prstGeom prst="ellipse">
            <a:avLst/>
          </a:prstGeom>
          <a:noFill/>
          <a:ln w="38100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4188465" y="2391545"/>
            <a:ext cx="1452627" cy="1262175"/>
          </a:xfrm>
          <a:prstGeom prst="ellipse">
            <a:avLst/>
          </a:prstGeom>
          <a:noFill/>
          <a:ln w="38100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2688626" y="3765381"/>
            <a:ext cx="1376495" cy="2081915"/>
          </a:xfrm>
          <a:prstGeom prst="ellipse">
            <a:avLst/>
          </a:prstGeom>
          <a:noFill/>
          <a:ln w="38100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6150951" y="1125405"/>
            <a:ext cx="813419" cy="810707"/>
          </a:xfrm>
          <a:prstGeom prst="ellipse">
            <a:avLst/>
          </a:prstGeom>
          <a:noFill/>
          <a:ln w="38100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935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880" y="198445"/>
            <a:ext cx="81035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prstClr val="black"/>
                </a:solidFill>
                <a:latin typeface="Arial Rounded MT Bold"/>
                <a:cs typeface="Arial Rounded MT Bold"/>
              </a:rPr>
              <a:t>Godsil’s</a:t>
            </a:r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 Proof of </a:t>
            </a:r>
            <a:r>
              <a:rPr lang="en-US" sz="4000" dirty="0" err="1" smtClean="0">
                <a:solidFill>
                  <a:prstClr val="black"/>
                </a:solidFill>
                <a:latin typeface="Arial Rounded MT Bold"/>
                <a:cs typeface="Arial Rounded MT Bold"/>
              </a:rPr>
              <a:t>Heilmann-Lieb</a:t>
            </a:r>
            <a:endParaRPr lang="en-US" sz="4000" dirty="0">
              <a:solidFill>
                <a:prstClr val="black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3543" y="1203911"/>
            <a:ext cx="75669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prstClr val="black"/>
                </a:solidFill>
                <a:latin typeface="Times"/>
                <a:cs typeface="Times"/>
              </a:rPr>
              <a:t>T(</a:t>
            </a:r>
            <a:r>
              <a:rPr lang="en-US" sz="3200" i="1" dirty="0" err="1" smtClean="0">
                <a:solidFill>
                  <a:prstClr val="black"/>
                </a:solidFill>
                <a:latin typeface="Times"/>
                <a:cs typeface="Times"/>
              </a:rPr>
              <a:t>G,v</a:t>
            </a:r>
            <a:r>
              <a:rPr lang="en-US" sz="3200" i="1" dirty="0" smtClean="0">
                <a:solidFill>
                  <a:prstClr val="black"/>
                </a:solidFill>
                <a:latin typeface="Times"/>
                <a:cs typeface="Times"/>
              </a:rPr>
              <a:t>)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: the path tree of </a:t>
            </a:r>
            <a:r>
              <a:rPr lang="en-US" sz="3200" i="1" dirty="0" smtClean="0">
                <a:solidFill>
                  <a:prstClr val="black"/>
                </a:solidFill>
                <a:latin typeface="Times"/>
                <a:cs typeface="Times"/>
              </a:rPr>
              <a:t>G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at </a:t>
            </a:r>
            <a:r>
              <a:rPr lang="en-US" sz="3200" i="1" dirty="0" smtClean="0">
                <a:solidFill>
                  <a:prstClr val="black"/>
                </a:solidFill>
                <a:latin typeface="Times"/>
                <a:cs typeface="Times"/>
              </a:rPr>
              <a:t>v</a:t>
            </a:r>
          </a:p>
          <a:p>
            <a:r>
              <a:rPr lang="en-US" sz="3200" dirty="0">
                <a:solidFill>
                  <a:prstClr val="black"/>
                </a:solidFill>
                <a:latin typeface="Avenir Book"/>
                <a:cs typeface="Avenir Book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     vertices are paths in </a:t>
            </a:r>
            <a:r>
              <a:rPr lang="en-US" sz="3200" i="1" dirty="0" smtClean="0">
                <a:solidFill>
                  <a:prstClr val="black"/>
                </a:solidFill>
                <a:latin typeface="Times"/>
                <a:cs typeface="Times"/>
              </a:rPr>
              <a:t>G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starting at </a:t>
            </a:r>
            <a:r>
              <a:rPr lang="en-US" sz="3200" i="1" dirty="0" smtClean="0">
                <a:solidFill>
                  <a:prstClr val="black"/>
                </a:solidFill>
                <a:latin typeface="Times"/>
                <a:cs typeface="Times"/>
              </a:rPr>
              <a:t>v</a:t>
            </a:r>
          </a:p>
          <a:p>
            <a:r>
              <a:rPr lang="en-US" sz="3200" dirty="0">
                <a:solidFill>
                  <a:prstClr val="black"/>
                </a:solidFill>
                <a:latin typeface="Avenir Book"/>
                <a:cs typeface="Avenir Book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     edges to paths differing in one step</a:t>
            </a:r>
            <a:endParaRPr lang="en-US" dirty="0">
              <a:solidFill>
                <a:prstClr val="black"/>
              </a:solidFill>
              <a:latin typeface="Avenir Book"/>
              <a:cs typeface="Avenir Boo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9881" y="3409055"/>
            <a:ext cx="76611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Theorem: </a:t>
            </a:r>
          </a:p>
          <a:p>
            <a:r>
              <a:rPr lang="en-US" sz="3200" dirty="0">
                <a:solidFill>
                  <a:prstClr val="black"/>
                </a:solidFill>
                <a:latin typeface="Avenir Book"/>
                <a:cs typeface="Avenir Book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  The matching polynomial divides</a:t>
            </a:r>
          </a:p>
          <a:p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   the characteristic polynomial of </a:t>
            </a:r>
            <a:r>
              <a:rPr lang="en-US" sz="3200" i="1" dirty="0" smtClean="0">
                <a:solidFill>
                  <a:prstClr val="black"/>
                </a:solidFill>
                <a:latin typeface="Times"/>
                <a:cs typeface="Times"/>
              </a:rPr>
              <a:t>T(</a:t>
            </a:r>
            <a:r>
              <a:rPr lang="en-US" sz="3200" i="1" dirty="0" err="1" smtClean="0">
                <a:solidFill>
                  <a:prstClr val="black"/>
                </a:solidFill>
                <a:latin typeface="Times"/>
                <a:cs typeface="Times"/>
              </a:rPr>
              <a:t>G,v</a:t>
            </a:r>
            <a:r>
              <a:rPr lang="en-US" sz="3200" i="1" dirty="0" smtClean="0">
                <a:solidFill>
                  <a:prstClr val="black"/>
                </a:solidFill>
                <a:latin typeface="Times"/>
                <a:cs typeface="Times"/>
              </a:rPr>
              <a:t>)</a:t>
            </a:r>
            <a:endParaRPr lang="en-US" i="1" dirty="0">
              <a:solidFill>
                <a:prstClr val="black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08988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409432" y="1045937"/>
            <a:ext cx="8366077" cy="1405720"/>
          </a:xfrm>
          <a:prstGeom prst="flowChartAlternateProcess">
            <a:avLst/>
          </a:prstGeom>
          <a:ln w="41275">
            <a:solidFill>
              <a:srgbClr val="FFFF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4880" y="198445"/>
            <a:ext cx="5078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Spectral Expanders</a:t>
            </a:r>
            <a:endParaRPr lang="en-US" sz="4000" dirty="0">
              <a:solidFill>
                <a:prstClr val="black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743" y="1196871"/>
            <a:ext cx="83832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prstClr val="black"/>
                </a:solidFill>
                <a:latin typeface="Times"/>
                <a:cs typeface="Times"/>
              </a:rPr>
              <a:t>G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is a good spectral expander </a:t>
            </a:r>
          </a:p>
          <a:p>
            <a:r>
              <a:rPr lang="en-US" sz="3200" dirty="0">
                <a:solidFill>
                  <a:prstClr val="black"/>
                </a:solidFill>
                <a:latin typeface="Avenir Book"/>
                <a:cs typeface="Avenir Book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           if all non-trivial eigenvalues are small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085379" y="3229524"/>
            <a:ext cx="663830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3886157" y="3077123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11707" y="322952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0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3748487" y="3077124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4118018" y="3077124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4252132" y="3077123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4343718" y="3077124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39096" y="2829703"/>
            <a:ext cx="3577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  <a:latin typeface="Calibri"/>
              </a:rPr>
              <a:t>[</a:t>
            </a:r>
            <a:endParaRPr lang="en-US" sz="4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17049" y="2829702"/>
            <a:ext cx="3577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  <a:latin typeface="Calibri"/>
              </a:rPr>
              <a:t>]</a:t>
            </a:r>
            <a:endParaRPr lang="en-US" sz="4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54938" y="3381923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-d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95408" y="3362316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d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40979" y="4399370"/>
            <a:ext cx="8848701" cy="836939"/>
          </a:xfrm>
          <a:prstGeom prst="roundRect">
            <a:avLst/>
          </a:prstGeom>
          <a:ln w="28575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Challenge: </a:t>
            </a:r>
          </a:p>
          <a:p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	construct infinite families of fixed degree</a:t>
            </a:r>
            <a:endParaRPr lang="en-US" sz="3200" dirty="0">
              <a:solidFill>
                <a:prstClr val="black"/>
              </a:solidFill>
              <a:latin typeface="Avenir Book"/>
              <a:cs typeface="Avenir Book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1940" y="5666324"/>
            <a:ext cx="601553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prstClr val="black"/>
                </a:solidFill>
                <a:latin typeface="Avenir Book"/>
                <a:cs typeface="Avenir Book"/>
              </a:rPr>
              <a:t>Alon-Boppana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‘86: Cannot beat </a:t>
            </a:r>
            <a:endParaRPr lang="en-US" sz="3200" dirty="0">
              <a:solidFill>
                <a:prstClr val="black"/>
              </a:solidFill>
              <a:latin typeface="Avenir Book"/>
              <a:cs typeface="Avenir Book"/>
            </a:endParaRPr>
          </a:p>
        </p:txBody>
      </p: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110" y="5693752"/>
            <a:ext cx="1779557" cy="498276"/>
          </a:xfrm>
          <a:prstGeom prst="rect">
            <a:avLst/>
          </a:prstGeom>
        </p:spPr>
      </p:pic>
      <p:sp>
        <p:nvSpPr>
          <p:cNvPr id="21" name="Oval 7"/>
          <p:cNvSpPr>
            <a:spLocks noChangeArrowheads="1"/>
          </p:cNvSpPr>
          <p:nvPr/>
        </p:nvSpPr>
        <p:spPr bwMode="auto">
          <a:xfrm>
            <a:off x="5204886" y="3081844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22381" y="2863958"/>
            <a:ext cx="3557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libri"/>
              </a:rPr>
              <a:t>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84180" y="2863959"/>
            <a:ext cx="3557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libri"/>
              </a:rPr>
              <a:t>(</a:t>
            </a:r>
          </a:p>
        </p:txBody>
      </p: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032" y="3646982"/>
            <a:ext cx="810408" cy="226914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084" y="3631854"/>
            <a:ext cx="946657" cy="220887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1649550" y="3118542"/>
            <a:ext cx="5102729" cy="318606"/>
            <a:chOff x="1649550" y="3118542"/>
            <a:chExt cx="5102729" cy="318606"/>
          </a:xfrm>
        </p:grpSpPr>
        <p:sp>
          <p:nvSpPr>
            <p:cNvPr id="29" name="Oval 7"/>
            <p:cNvSpPr>
              <a:spLocks noChangeArrowheads="1"/>
            </p:cNvSpPr>
            <p:nvPr/>
          </p:nvSpPr>
          <p:spPr bwMode="auto">
            <a:xfrm>
              <a:off x="6599879" y="3118542"/>
              <a:ext cx="152400" cy="304800"/>
            </a:xfrm>
            <a:prstGeom prst="ellipse">
              <a:avLst/>
            </a:prstGeom>
            <a:solidFill>
              <a:srgbClr val="3366FF"/>
            </a:solidFill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Oval 7"/>
            <p:cNvSpPr>
              <a:spLocks noChangeArrowheads="1"/>
            </p:cNvSpPr>
            <p:nvPr/>
          </p:nvSpPr>
          <p:spPr bwMode="auto">
            <a:xfrm>
              <a:off x="1649550" y="3132348"/>
              <a:ext cx="152400" cy="304800"/>
            </a:xfrm>
            <a:prstGeom prst="ellipse">
              <a:avLst/>
            </a:prstGeom>
            <a:solidFill>
              <a:srgbClr val="3366FF"/>
            </a:solidFill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4704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880" y="198445"/>
            <a:ext cx="81035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prstClr val="black"/>
                </a:solidFill>
                <a:latin typeface="Arial Rounded MT Bold"/>
                <a:cs typeface="Arial Rounded MT Bold"/>
              </a:rPr>
              <a:t>Godsil’s</a:t>
            </a:r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 Proof of </a:t>
            </a:r>
            <a:r>
              <a:rPr lang="en-US" sz="4000" dirty="0" err="1" smtClean="0">
                <a:solidFill>
                  <a:prstClr val="black"/>
                </a:solidFill>
                <a:latin typeface="Arial Rounded MT Bold"/>
                <a:cs typeface="Arial Rounded MT Bold"/>
              </a:rPr>
              <a:t>Heilmann-Lieb</a:t>
            </a:r>
            <a:endParaRPr lang="en-US" sz="4000" dirty="0">
              <a:solidFill>
                <a:prstClr val="black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3543" y="1203911"/>
            <a:ext cx="75669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prstClr val="black"/>
                </a:solidFill>
                <a:latin typeface="Times"/>
                <a:cs typeface="Times"/>
              </a:rPr>
              <a:t>T(</a:t>
            </a:r>
            <a:r>
              <a:rPr lang="en-US" sz="3200" i="1" dirty="0" err="1" smtClean="0">
                <a:solidFill>
                  <a:prstClr val="black"/>
                </a:solidFill>
                <a:latin typeface="Times"/>
                <a:cs typeface="Times"/>
              </a:rPr>
              <a:t>G,v</a:t>
            </a:r>
            <a:r>
              <a:rPr lang="en-US" sz="3200" i="1" dirty="0" smtClean="0">
                <a:solidFill>
                  <a:prstClr val="black"/>
                </a:solidFill>
                <a:latin typeface="Times"/>
                <a:cs typeface="Times"/>
              </a:rPr>
              <a:t>)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: the path tree of </a:t>
            </a:r>
            <a:r>
              <a:rPr lang="en-US" sz="3200" i="1" dirty="0" smtClean="0">
                <a:solidFill>
                  <a:prstClr val="black"/>
                </a:solidFill>
                <a:latin typeface="Times"/>
                <a:cs typeface="Times"/>
              </a:rPr>
              <a:t>G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at </a:t>
            </a:r>
            <a:r>
              <a:rPr lang="en-US" sz="3200" i="1" dirty="0" smtClean="0">
                <a:solidFill>
                  <a:prstClr val="black"/>
                </a:solidFill>
                <a:latin typeface="Times"/>
                <a:cs typeface="Times"/>
              </a:rPr>
              <a:t>v</a:t>
            </a:r>
          </a:p>
          <a:p>
            <a:r>
              <a:rPr lang="en-US" sz="3200" dirty="0">
                <a:solidFill>
                  <a:prstClr val="black"/>
                </a:solidFill>
                <a:latin typeface="Avenir Book"/>
                <a:cs typeface="Avenir Book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     vertices are paths in </a:t>
            </a:r>
            <a:r>
              <a:rPr lang="en-US" sz="3200" i="1" dirty="0" smtClean="0">
                <a:solidFill>
                  <a:prstClr val="black"/>
                </a:solidFill>
                <a:latin typeface="Times"/>
                <a:cs typeface="Times"/>
              </a:rPr>
              <a:t>G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starting at </a:t>
            </a:r>
            <a:r>
              <a:rPr lang="en-US" sz="3200" i="1" dirty="0" smtClean="0">
                <a:solidFill>
                  <a:prstClr val="black"/>
                </a:solidFill>
                <a:latin typeface="Times"/>
                <a:cs typeface="Times"/>
              </a:rPr>
              <a:t>v</a:t>
            </a:r>
          </a:p>
          <a:p>
            <a:r>
              <a:rPr lang="en-US" sz="3200" dirty="0">
                <a:solidFill>
                  <a:prstClr val="black"/>
                </a:solidFill>
                <a:latin typeface="Avenir Book"/>
                <a:cs typeface="Avenir Book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     edges to paths differing in one step</a:t>
            </a:r>
            <a:endParaRPr lang="en-US" dirty="0">
              <a:solidFill>
                <a:prstClr val="black"/>
              </a:solidFill>
              <a:latin typeface="Avenir Book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9881" y="3409055"/>
            <a:ext cx="76611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Theorem: </a:t>
            </a:r>
          </a:p>
          <a:p>
            <a:r>
              <a:rPr lang="en-US" sz="3200" dirty="0">
                <a:solidFill>
                  <a:prstClr val="black"/>
                </a:solidFill>
                <a:latin typeface="Avenir Book"/>
                <a:cs typeface="Avenir Book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  The matching polynomial divides</a:t>
            </a:r>
          </a:p>
          <a:p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   the characteristic polynomial of </a:t>
            </a:r>
            <a:r>
              <a:rPr lang="en-US" sz="3200" i="1" dirty="0" smtClean="0">
                <a:solidFill>
                  <a:prstClr val="black"/>
                </a:solidFill>
                <a:latin typeface="Times"/>
                <a:cs typeface="Times"/>
              </a:rPr>
              <a:t>T(</a:t>
            </a:r>
            <a:r>
              <a:rPr lang="en-US" sz="3200" i="1" dirty="0" err="1" smtClean="0">
                <a:solidFill>
                  <a:prstClr val="black"/>
                </a:solidFill>
                <a:latin typeface="Times"/>
                <a:cs typeface="Times"/>
              </a:rPr>
              <a:t>G,v</a:t>
            </a:r>
            <a:r>
              <a:rPr lang="en-US" sz="3200" i="1" dirty="0" smtClean="0">
                <a:solidFill>
                  <a:prstClr val="black"/>
                </a:solidFill>
                <a:latin typeface="Times"/>
                <a:cs typeface="Times"/>
              </a:rPr>
              <a:t>)</a:t>
            </a:r>
            <a:endParaRPr lang="en-US" i="1" dirty="0">
              <a:solidFill>
                <a:prstClr val="black"/>
              </a:solidFill>
              <a:latin typeface="Times"/>
              <a:cs typeface="Time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4179" y="5282358"/>
            <a:ext cx="585301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Is a </a:t>
            </a:r>
            <a:r>
              <a:rPr lang="en-US" sz="3200" dirty="0" err="1" smtClean="0">
                <a:solidFill>
                  <a:prstClr val="black"/>
                </a:solidFill>
                <a:latin typeface="Avenir Book"/>
                <a:cs typeface="Avenir Book"/>
              </a:rPr>
              <a:t>subgraph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of infinite tree,</a:t>
            </a:r>
          </a:p>
          <a:p>
            <a:r>
              <a:rPr lang="en-US" sz="3200" dirty="0">
                <a:solidFill>
                  <a:prstClr val="black"/>
                </a:solidFill>
                <a:latin typeface="Avenir Book"/>
                <a:cs typeface="Avenir Book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 so has smaller spectral radius </a:t>
            </a:r>
            <a:endParaRPr lang="en-US" sz="3200" dirty="0">
              <a:solidFill>
                <a:prstClr val="black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730012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886" y="198445"/>
            <a:ext cx="48005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Quotients of Trees</a:t>
            </a:r>
            <a:endParaRPr lang="en-US" sz="4000" dirty="0">
              <a:solidFill>
                <a:prstClr val="black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9703" y="1339675"/>
            <a:ext cx="705185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prstClr val="black"/>
                </a:solidFill>
                <a:latin typeface="Times"/>
                <a:cs typeface="Times"/>
              </a:rPr>
              <a:t>(</a:t>
            </a:r>
            <a:r>
              <a:rPr lang="en-US" sz="3200" i="1" dirty="0" err="1" smtClean="0">
                <a:solidFill>
                  <a:prstClr val="black"/>
                </a:solidFill>
                <a:latin typeface="Times"/>
                <a:cs typeface="Times"/>
              </a:rPr>
              <a:t>c,d</a:t>
            </a:r>
            <a:r>
              <a:rPr lang="en-US" sz="3200" i="1" dirty="0" smtClean="0">
                <a:solidFill>
                  <a:prstClr val="black"/>
                </a:solidFill>
                <a:latin typeface="Times"/>
                <a:cs typeface="Times"/>
              </a:rPr>
              <a:t>)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-</a:t>
            </a:r>
            <a:r>
              <a:rPr lang="en-US" sz="3200" dirty="0" err="1" smtClean="0">
                <a:solidFill>
                  <a:prstClr val="black"/>
                </a:solidFill>
                <a:latin typeface="Avenir Book"/>
                <a:cs typeface="Avenir Book"/>
              </a:rPr>
              <a:t>biregular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bipartite </a:t>
            </a:r>
            <a:r>
              <a:rPr lang="en-US" sz="3200" dirty="0" err="1" smtClean="0">
                <a:solidFill>
                  <a:prstClr val="black"/>
                </a:solidFill>
                <a:latin typeface="Avenir Book"/>
                <a:cs typeface="Avenir Book"/>
              </a:rPr>
              <a:t>Ramanujan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as</a:t>
            </a:r>
          </a:p>
          <a:p>
            <a:r>
              <a:rPr lang="en-US" sz="3200" dirty="0">
                <a:solidFill>
                  <a:prstClr val="black"/>
                </a:solidFill>
                <a:latin typeface="Avenir Book"/>
                <a:cs typeface="Avenir Book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 quotient of infinite </a:t>
            </a:r>
            <a:r>
              <a:rPr lang="en-US" sz="3200" i="1" dirty="0" smtClean="0">
                <a:solidFill>
                  <a:prstClr val="black"/>
                </a:solidFill>
                <a:latin typeface="Times"/>
                <a:cs typeface="Times"/>
              </a:rPr>
              <a:t>(</a:t>
            </a:r>
            <a:r>
              <a:rPr lang="en-US" sz="3200" i="1" dirty="0" err="1" smtClean="0">
                <a:solidFill>
                  <a:prstClr val="black"/>
                </a:solidFill>
                <a:latin typeface="Times"/>
                <a:cs typeface="Times"/>
              </a:rPr>
              <a:t>c,d</a:t>
            </a:r>
            <a:r>
              <a:rPr lang="en-US" sz="3200" i="1" dirty="0" smtClean="0">
                <a:solidFill>
                  <a:prstClr val="black"/>
                </a:solidFill>
                <a:latin typeface="Times"/>
                <a:cs typeface="Times"/>
              </a:rPr>
              <a:t>)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-</a:t>
            </a:r>
            <a:r>
              <a:rPr lang="en-US" sz="3200" dirty="0" err="1" smtClean="0">
                <a:solidFill>
                  <a:prstClr val="black"/>
                </a:solidFill>
                <a:latin typeface="Avenir Book"/>
                <a:cs typeface="Avenir Book"/>
              </a:rPr>
              <a:t>ary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tree</a:t>
            </a:r>
          </a:p>
          <a:p>
            <a:endParaRPr lang="en-US" sz="3200" dirty="0">
              <a:solidFill>
                <a:prstClr val="black"/>
              </a:solidFill>
              <a:latin typeface="Avenir Book"/>
              <a:cs typeface="Avenir Book"/>
            </a:endParaRPr>
          </a:p>
          <a:p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Spectral radius</a:t>
            </a:r>
            <a:endParaRPr lang="en-US" dirty="0">
              <a:solidFill>
                <a:prstClr val="black"/>
              </a:solidFill>
              <a:latin typeface="Avenir Book"/>
              <a:cs typeface="Avenir Book"/>
            </a:endParaRP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191" y="2936951"/>
            <a:ext cx="2565400" cy="381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3038" y="4126292"/>
            <a:ext cx="82490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For </a:t>
            </a:r>
            <a:r>
              <a:rPr lang="en-US" sz="3200" i="1" dirty="0" smtClean="0">
                <a:solidFill>
                  <a:prstClr val="black"/>
                </a:solidFill>
                <a:latin typeface="Times"/>
                <a:cs typeface="Times"/>
              </a:rPr>
              <a:t>(</a:t>
            </a:r>
            <a:r>
              <a:rPr lang="en-US" sz="3200" i="1" dirty="0" err="1" smtClean="0">
                <a:solidFill>
                  <a:prstClr val="black"/>
                </a:solidFill>
                <a:latin typeface="Times"/>
                <a:cs typeface="Times"/>
              </a:rPr>
              <a:t>c,d</a:t>
            </a:r>
            <a:r>
              <a:rPr lang="en-US" sz="3200" i="1" dirty="0" smtClean="0">
                <a:solidFill>
                  <a:prstClr val="black"/>
                </a:solidFill>
                <a:latin typeface="Times"/>
                <a:cs typeface="Times"/>
              </a:rPr>
              <a:t>)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-regular bipartite </a:t>
            </a:r>
            <a:r>
              <a:rPr lang="en-US" sz="3200" dirty="0" err="1" smtClean="0">
                <a:solidFill>
                  <a:prstClr val="black"/>
                </a:solidFill>
                <a:latin typeface="Avenir Book"/>
                <a:cs typeface="Avenir Book"/>
              </a:rPr>
              <a:t>Ramanujan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graphs </a:t>
            </a:r>
            <a:endParaRPr lang="en-US" dirty="0">
              <a:solidFill>
                <a:prstClr val="black"/>
              </a:solidFill>
              <a:latin typeface="Avenir Book"/>
              <a:cs typeface="Avenir Book"/>
            </a:endParaRP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031" y="5209276"/>
            <a:ext cx="25654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21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880" y="198445"/>
            <a:ext cx="72453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Irregular </a:t>
            </a:r>
            <a:r>
              <a:rPr lang="en-US" sz="4000" dirty="0" err="1" smtClean="0">
                <a:solidFill>
                  <a:prstClr val="black"/>
                </a:solidFill>
                <a:latin typeface="Arial Rounded MT Bold"/>
                <a:cs typeface="Arial Rounded MT Bold"/>
              </a:rPr>
              <a:t>Ramanujan</a:t>
            </a:r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 Graphs</a:t>
            </a:r>
          </a:p>
          <a:p>
            <a:r>
              <a:rPr lang="en-US" sz="4000" dirty="0">
                <a:solidFill>
                  <a:prstClr val="black"/>
                </a:solidFill>
                <a:latin typeface="Arial Rounded MT Bold"/>
                <a:cs typeface="Arial Rounded MT Bold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  (Greenberg-</a:t>
            </a:r>
            <a:r>
              <a:rPr lang="en-US" sz="4000" dirty="0" err="1" smtClean="0">
                <a:solidFill>
                  <a:prstClr val="black"/>
                </a:solidFill>
                <a:latin typeface="Arial Rounded MT Bold"/>
                <a:cs typeface="Arial Rounded MT Bold"/>
              </a:rPr>
              <a:t>Lubotzky</a:t>
            </a:r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)</a:t>
            </a:r>
            <a:endParaRPr lang="en-US" sz="4000" dirty="0">
              <a:solidFill>
                <a:prstClr val="black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63551" y="1864145"/>
            <a:ext cx="78531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prstClr val="black"/>
                </a:solidFill>
                <a:latin typeface="Avenir Book"/>
                <a:cs typeface="Avenir Book"/>
              </a:rPr>
              <a:t>Def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: </a:t>
            </a:r>
            <a:r>
              <a:rPr lang="en-US" sz="3200" i="1" dirty="0" smtClean="0">
                <a:solidFill>
                  <a:prstClr val="black"/>
                </a:solidFill>
                <a:latin typeface="Times"/>
                <a:cs typeface="Times"/>
              </a:rPr>
              <a:t>G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is </a:t>
            </a:r>
            <a:r>
              <a:rPr lang="en-US" sz="3200" dirty="0" err="1" smtClean="0">
                <a:solidFill>
                  <a:prstClr val="black"/>
                </a:solidFill>
                <a:latin typeface="Avenir Book"/>
                <a:cs typeface="Avenir Book"/>
              </a:rPr>
              <a:t>Ramanujan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if </a:t>
            </a:r>
          </a:p>
          <a:p>
            <a:r>
              <a:rPr lang="en-US" sz="3200" dirty="0">
                <a:solidFill>
                  <a:prstClr val="black"/>
                </a:solidFill>
                <a:latin typeface="Avenir Book"/>
                <a:cs typeface="Avenir Book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its non-trivial eigenvalues have abs value</a:t>
            </a:r>
          </a:p>
          <a:p>
            <a:r>
              <a:rPr lang="en-US" sz="3200" dirty="0">
                <a:solidFill>
                  <a:prstClr val="black"/>
                </a:solidFill>
                <a:latin typeface="Avenir Book"/>
                <a:cs typeface="Avenir Book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less than the spectral radius of its cover</a:t>
            </a:r>
            <a:endParaRPr lang="en-US" dirty="0">
              <a:solidFill>
                <a:prstClr val="black"/>
              </a:solidFill>
              <a:latin typeface="Avenir Book"/>
              <a:cs typeface="Avenir Boo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3551" y="4009996"/>
            <a:ext cx="839235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Theorem:</a:t>
            </a:r>
          </a:p>
          <a:p>
            <a:r>
              <a:rPr lang="en-US" sz="3200" dirty="0">
                <a:solidFill>
                  <a:prstClr val="black"/>
                </a:solidFill>
                <a:latin typeface="Avenir Book"/>
                <a:cs typeface="Avenir Book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If </a:t>
            </a:r>
            <a:r>
              <a:rPr lang="en-US" sz="3200" i="1" dirty="0" smtClean="0">
                <a:solidFill>
                  <a:prstClr val="black"/>
                </a:solidFill>
                <a:latin typeface="Times"/>
                <a:cs typeface="Times"/>
              </a:rPr>
              <a:t>G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is bipartite and </a:t>
            </a:r>
            <a:r>
              <a:rPr lang="en-US" sz="3200" dirty="0" err="1" smtClean="0">
                <a:solidFill>
                  <a:prstClr val="black"/>
                </a:solidFill>
                <a:latin typeface="Avenir Book"/>
                <a:cs typeface="Avenir Book"/>
              </a:rPr>
              <a:t>Ramanujan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,</a:t>
            </a:r>
          </a:p>
          <a:p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 then there is an infinite family of </a:t>
            </a:r>
            <a:r>
              <a:rPr lang="en-US" sz="3200" dirty="0" err="1" smtClean="0">
                <a:solidFill>
                  <a:prstClr val="black"/>
                </a:solidFill>
                <a:latin typeface="Avenir Book"/>
                <a:cs typeface="Avenir Book"/>
              </a:rPr>
              <a:t>Ramanujan</a:t>
            </a:r>
            <a:endParaRPr lang="en-US" sz="3200" dirty="0" smtClean="0">
              <a:solidFill>
                <a:prstClr val="black"/>
              </a:solidFill>
              <a:latin typeface="Avenir Book"/>
              <a:cs typeface="Avenir Book"/>
            </a:endParaRPr>
          </a:p>
          <a:p>
            <a:r>
              <a:rPr lang="en-US" sz="3200" dirty="0">
                <a:solidFill>
                  <a:prstClr val="black"/>
                </a:solidFill>
                <a:latin typeface="Avenir Book"/>
                <a:cs typeface="Avenir Book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graphs with the same cover.</a:t>
            </a:r>
            <a:endParaRPr lang="en-US" dirty="0">
              <a:solidFill>
                <a:prstClr val="black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6264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4886" y="198445"/>
            <a:ext cx="27018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Questions</a:t>
            </a:r>
            <a:endParaRPr lang="en-US" sz="4000" dirty="0">
              <a:solidFill>
                <a:prstClr val="black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05175" y="1890316"/>
            <a:ext cx="6724918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Non-bipartite </a:t>
            </a:r>
            <a:r>
              <a:rPr lang="en-US" sz="3200" dirty="0" err="1" smtClean="0">
                <a:solidFill>
                  <a:prstClr val="black"/>
                </a:solidFill>
                <a:latin typeface="Avenir Book"/>
                <a:cs typeface="Avenir Book"/>
              </a:rPr>
              <a:t>Ramanujan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Graphs of</a:t>
            </a:r>
          </a:p>
          <a:p>
            <a:pPr algn="ctr"/>
            <a:r>
              <a:rPr lang="en-US" sz="3200" dirty="0">
                <a:solidFill>
                  <a:prstClr val="black"/>
                </a:solidFill>
                <a:latin typeface="Avenir Book"/>
                <a:cs typeface="Avenir Book"/>
              </a:rPr>
              <a:t>e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very degree?</a:t>
            </a:r>
          </a:p>
          <a:p>
            <a:pPr algn="ctr"/>
            <a:endParaRPr lang="en-US" sz="3200" dirty="0">
              <a:solidFill>
                <a:prstClr val="black"/>
              </a:solidFill>
              <a:latin typeface="Avenir Book"/>
              <a:cs typeface="Avenir Book"/>
            </a:endParaRPr>
          </a:p>
          <a:p>
            <a:pPr algn="ctr"/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Efficient constructions?</a:t>
            </a:r>
          </a:p>
          <a:p>
            <a:pPr algn="ctr"/>
            <a:endParaRPr lang="en-US" sz="3200" dirty="0">
              <a:solidFill>
                <a:prstClr val="black"/>
              </a:solidFill>
              <a:latin typeface="Avenir Book"/>
              <a:cs typeface="Avenir Book"/>
            </a:endParaRPr>
          </a:p>
          <a:p>
            <a:pPr algn="ctr"/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Explicit constructions?</a:t>
            </a:r>
            <a:endParaRPr lang="en-US" dirty="0">
              <a:solidFill>
                <a:prstClr val="black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861601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409432" y="1045937"/>
            <a:ext cx="8366077" cy="1405720"/>
          </a:xfrm>
          <a:prstGeom prst="flowChartAlternateProcess">
            <a:avLst/>
          </a:prstGeom>
          <a:ln w="41275">
            <a:solidFill>
              <a:srgbClr val="FFFF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743" y="1123031"/>
            <a:ext cx="66954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prstClr val="black"/>
                </a:solidFill>
                <a:latin typeface="Times"/>
                <a:cs typeface="Times"/>
              </a:rPr>
              <a:t>G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is a </a:t>
            </a:r>
            <a:r>
              <a:rPr lang="en-US" sz="3200" dirty="0" err="1" smtClean="0">
                <a:solidFill>
                  <a:prstClr val="black"/>
                </a:solidFill>
                <a:latin typeface="Avenir Book"/>
                <a:cs typeface="Avenir Book"/>
              </a:rPr>
              <a:t>Ramanujan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Graph </a:t>
            </a:r>
            <a:endParaRPr lang="en-US" sz="3200" dirty="0">
              <a:solidFill>
                <a:prstClr val="black"/>
              </a:solidFill>
              <a:latin typeface="Avenir Book"/>
              <a:cs typeface="Avenir Book"/>
            </a:endParaRPr>
          </a:p>
          <a:p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 if absolute value of non-trivial </a:t>
            </a:r>
            <a:r>
              <a:rPr lang="en-US" sz="3200" dirty="0" err="1" smtClean="0">
                <a:solidFill>
                  <a:prstClr val="black"/>
                </a:solidFill>
                <a:latin typeface="Avenir Book"/>
                <a:cs typeface="Avenir Book"/>
              </a:rPr>
              <a:t>eigs</a:t>
            </a:r>
            <a:r>
              <a:rPr lang="en-US" sz="3200" dirty="0" smtClean="0">
                <a:solidFill>
                  <a:prstClr val="black"/>
                </a:solidFill>
                <a:latin typeface="Avenir Book"/>
                <a:cs typeface="Avenir Book"/>
              </a:rPr>
              <a:t>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085379" y="3229524"/>
            <a:ext cx="663830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3886157" y="3077123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11707" y="322952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0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3748487" y="3077124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4118018" y="3077124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4252132" y="3077123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4343718" y="3077124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39096" y="2829703"/>
            <a:ext cx="3577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  <a:latin typeface="Calibri"/>
              </a:rPr>
              <a:t>[</a:t>
            </a:r>
            <a:endParaRPr lang="en-US" sz="4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17049" y="2829702"/>
            <a:ext cx="3577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  <a:latin typeface="Calibri"/>
              </a:rPr>
              <a:t>]</a:t>
            </a:r>
            <a:endParaRPr lang="en-US" sz="4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54938" y="3381923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-d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95408" y="3362316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Calibri"/>
              </a:rPr>
              <a:t>d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22381" y="2863958"/>
            <a:ext cx="3557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libri"/>
              </a:rPr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84180" y="2863959"/>
            <a:ext cx="3557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alibri"/>
              </a:rPr>
              <a:t>(</a:t>
            </a:r>
          </a:p>
        </p:txBody>
      </p:sp>
      <p:sp>
        <p:nvSpPr>
          <p:cNvPr id="21" name="Oval 7"/>
          <p:cNvSpPr>
            <a:spLocks noChangeArrowheads="1"/>
          </p:cNvSpPr>
          <p:nvPr/>
        </p:nvSpPr>
        <p:spPr bwMode="auto">
          <a:xfrm>
            <a:off x="5204886" y="3081844"/>
            <a:ext cx="152400" cy="30480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4880" y="198445"/>
            <a:ext cx="50903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prstClr val="black"/>
                </a:solidFill>
                <a:latin typeface="Arial Rounded MT Bold"/>
                <a:cs typeface="Arial Rounded MT Bold"/>
              </a:rPr>
              <a:t>Ramanujan</a:t>
            </a:r>
            <a:r>
              <a:rPr lang="en-US" sz="4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 Graphs: </a:t>
            </a:r>
            <a:endParaRPr lang="en-US" sz="4000" dirty="0">
              <a:solidFill>
                <a:prstClr val="black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593" y="299197"/>
            <a:ext cx="1779557" cy="498276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947" y="1712381"/>
            <a:ext cx="1854200" cy="431800"/>
          </a:xfrm>
          <a:prstGeom prst="rect">
            <a:avLst/>
          </a:prstGeom>
        </p:spPr>
      </p:pic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032" y="3646982"/>
            <a:ext cx="810408" cy="226914"/>
          </a:xfrm>
          <a:prstGeom prst="rect">
            <a:avLst/>
          </a:prstGeom>
        </p:spPr>
      </p:pic>
      <p:pic>
        <p:nvPicPr>
          <p:cNvPr id="32" name="Picture 3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084" y="3631854"/>
            <a:ext cx="946657" cy="220887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649550" y="3118542"/>
            <a:ext cx="5102729" cy="318606"/>
            <a:chOff x="1649550" y="3118542"/>
            <a:chExt cx="5102729" cy="318606"/>
          </a:xfrm>
        </p:grpSpPr>
        <p:sp>
          <p:nvSpPr>
            <p:cNvPr id="28" name="Oval 7"/>
            <p:cNvSpPr>
              <a:spLocks noChangeArrowheads="1"/>
            </p:cNvSpPr>
            <p:nvPr/>
          </p:nvSpPr>
          <p:spPr bwMode="auto">
            <a:xfrm>
              <a:off x="6599879" y="3118542"/>
              <a:ext cx="152400" cy="304800"/>
            </a:xfrm>
            <a:prstGeom prst="ellipse">
              <a:avLst/>
            </a:prstGeom>
            <a:solidFill>
              <a:srgbClr val="3366FF"/>
            </a:solidFill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Oval 7"/>
            <p:cNvSpPr>
              <a:spLocks noChangeArrowheads="1"/>
            </p:cNvSpPr>
            <p:nvPr/>
          </p:nvSpPr>
          <p:spPr bwMode="auto">
            <a:xfrm>
              <a:off x="1649550" y="3132348"/>
              <a:ext cx="152400" cy="304800"/>
            </a:xfrm>
            <a:prstGeom prst="ellipse">
              <a:avLst/>
            </a:prstGeom>
            <a:solidFill>
              <a:srgbClr val="3366FF"/>
            </a:solidFill>
            <a:ln w="3810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9609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2800" dirty="0">
            <a:solidFill>
              <a:prstClr val="black"/>
            </a:solidFill>
            <a:latin typeface="Avenir Book"/>
            <a:cs typeface="Avenir Book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2800" dirty="0">
            <a:solidFill>
              <a:prstClr val="black"/>
            </a:solidFill>
            <a:latin typeface="Avenir Book"/>
            <a:cs typeface="Avenir Book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2800" dirty="0">
            <a:solidFill>
              <a:prstClr val="black"/>
            </a:solidFill>
            <a:latin typeface="Avenir Book"/>
            <a:cs typeface="Avenir Book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24979</TotalTime>
  <Words>3034</Words>
  <Application>Microsoft Macintosh PowerPoint</Application>
  <PresentationFormat>On-screen Show (4:3)</PresentationFormat>
  <Paragraphs>662</Paragraphs>
  <Slides>83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83</vt:i4>
      </vt:variant>
    </vt:vector>
  </HeadingPairs>
  <TitlesOfParts>
    <vt:vector size="90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</dc:creator>
  <cp:lastModifiedBy>Daniel Spielman</cp:lastModifiedBy>
  <cp:revision>233</cp:revision>
  <cp:lastPrinted>2013-11-19T21:05:00Z</cp:lastPrinted>
  <dcterms:created xsi:type="dcterms:W3CDTF">2013-04-18T00:11:01Z</dcterms:created>
  <dcterms:modified xsi:type="dcterms:W3CDTF">2014-11-06T16:24:35Z</dcterms:modified>
</cp:coreProperties>
</file>