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99" r:id="rId3"/>
    <p:sldId id="400" r:id="rId4"/>
    <p:sldId id="402" r:id="rId5"/>
    <p:sldId id="369" r:id="rId6"/>
    <p:sldId id="403" r:id="rId7"/>
    <p:sldId id="393" r:id="rId8"/>
    <p:sldId id="337" r:id="rId9"/>
    <p:sldId id="405" r:id="rId10"/>
    <p:sldId id="338" r:id="rId11"/>
    <p:sldId id="320" r:id="rId12"/>
    <p:sldId id="387" r:id="rId13"/>
    <p:sldId id="3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6"/>
    <p:restoredTop sz="94580"/>
  </p:normalViewPr>
  <p:slideViewPr>
    <p:cSldViewPr snapToGrid="0" snapToObjects="1">
      <p:cViewPr>
        <p:scale>
          <a:sx n="88" d="100"/>
          <a:sy n="88" d="100"/>
        </p:scale>
        <p:origin x="6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2430-A472-3C40-8553-4338A4A4E4C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70E7-6F6D-8E4B-B467-9DCA8D2A5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670E7-6F6D-8E4B-B467-9DCA8D2A5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7FF4-0104-1843-8A66-8FEA313C4B68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D87B-C59C-DF4E-B46C-D2CD8FCE623C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2566-2AEA-A34B-8D30-40873A6E92B3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7532-A243-4747-840A-F9539A579B1D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95A7-5B24-A04C-89B1-FB75D9804327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18D-F52E-2142-8EE9-93F4785CE8E1}" type="datetime1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FA84-9499-E444-8E64-AC6345FECAA2}" type="datetime1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042-507A-7347-8005-218713FF96B3}" type="datetime1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D6F-003E-A346-976A-E0CAA4C95105}" type="datetime1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9403-7BCC-A742-BE73-99DABBADC394}" type="datetime1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E3-5D0C-DF41-9270-8F8457238402}" type="datetime1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12A4-E74B-E248-ADA0-FA92FC13BBCB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55A3-9DB6-D648-ADCE-C81A68D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4" Type="http://schemas.openxmlformats.org/officeDocument/2006/relationships/image" Target="../media/image1.jpg"/><Relationship Id="rId15" Type="http://schemas.openxmlformats.org/officeDocument/2006/relationships/image" Target="../media/image2.jpg"/><Relationship Id="rId16" Type="http://schemas.openxmlformats.org/officeDocument/2006/relationships/image" Target="../media/image3.jpg"/><Relationship Id="rId17" Type="http://schemas.openxmlformats.org/officeDocument/2006/relationships/image" Target="../media/image4.jpeg"/><Relationship Id="rId18" Type="http://schemas.openxmlformats.org/officeDocument/2006/relationships/image" Target="../media/image5.jpg"/><Relationship Id="rId19" Type="http://schemas.openxmlformats.org/officeDocument/2006/relationships/image" Target="../media/image6.jpg"/><Relationship Id="rId20" Type="http://schemas.openxmlformats.org/officeDocument/2006/relationships/image" Target="../media/image7.jpg"/><Relationship Id="rId21" Type="http://schemas.openxmlformats.org/officeDocument/2006/relationships/image" Target="../media/image8.png"/><Relationship Id="rId2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tif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2.png"/><Relationship Id="rId14" Type="http://schemas.openxmlformats.org/officeDocument/2006/relationships/image" Target="../media/image271.png"/><Relationship Id="rId1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4" Type="http://schemas.openxmlformats.org/officeDocument/2006/relationships/image" Target="../media/image180.png"/><Relationship Id="rId5" Type="http://schemas.openxmlformats.org/officeDocument/2006/relationships/image" Target="../media/image191.png"/><Relationship Id="rId6" Type="http://schemas.openxmlformats.org/officeDocument/2006/relationships/image" Target="../media/image200.png"/><Relationship Id="rId7" Type="http://schemas.openxmlformats.org/officeDocument/2006/relationships/image" Target="../media/image40.png"/><Relationship Id="rId8" Type="http://schemas.openxmlformats.org/officeDocument/2006/relationships/image" Target="../media/image220.png"/><Relationship Id="rId9" Type="http://schemas.openxmlformats.org/officeDocument/2006/relationships/image" Target="../media/image231.png"/><Relationship Id="rId1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37" y="692727"/>
            <a:ext cx="8075771" cy="2562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i="1" dirty="0" smtClean="0">
                <a:solidFill>
                  <a:srgbClr val="00B0F0"/>
                </a:solidFill>
              </a:rPr>
              <a:t>The mystery </a:t>
            </a:r>
            <a:r>
              <a:rPr lang="en-US" sz="5400" b="1" i="1" dirty="0">
                <a:solidFill>
                  <a:srgbClr val="00B0F0"/>
                </a:solidFill>
              </a:rPr>
              <a:t>of </a:t>
            </a:r>
            <a:r>
              <a:rPr lang="en-US" sz="5400" b="1" i="1" dirty="0" smtClean="0">
                <a:solidFill>
                  <a:srgbClr val="00B0F0"/>
                </a:solidFill>
              </a:rPr>
              <a:t/>
            </a:r>
            <a:br>
              <a:rPr lang="en-US" sz="5400" b="1" i="1" dirty="0" smtClean="0">
                <a:solidFill>
                  <a:srgbClr val="00B0F0"/>
                </a:solidFill>
              </a:rPr>
            </a:br>
            <a:r>
              <a:rPr lang="en-US" sz="5400" b="1" i="1" dirty="0" smtClean="0">
                <a:solidFill>
                  <a:srgbClr val="00B0F0"/>
                </a:solidFill>
              </a:rPr>
              <a:t>over-parameterization in neural networks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620" y="4198148"/>
            <a:ext cx="9143999" cy="438764"/>
          </a:xfrm>
        </p:spPr>
        <p:txBody>
          <a:bodyPr>
            <a:noAutofit/>
          </a:bodyPr>
          <a:lstStyle/>
          <a:p>
            <a:r>
              <a:rPr lang="en-US" dirty="0"/>
              <a:t>Behnam </a:t>
            </a:r>
            <a:r>
              <a:rPr lang="en-US" dirty="0" smtClean="0"/>
              <a:t>Neyshabur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" y="5057126"/>
            <a:ext cx="9144000" cy="115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Institute for Advanced Study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84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Norm-Bounded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781" y="1322774"/>
                <a:ext cx="8764438" cy="5237824"/>
              </a:xfrm>
            </p:spPr>
            <p:txBody>
              <a:bodyPr>
                <a:normAutofit/>
              </a:bodyPr>
              <a:lstStyle/>
              <a:p>
                <a:r>
                  <a:rPr lang="en-US" sz="2300" dirty="0"/>
                  <a:t>Instead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3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300" dirty="0"/>
                  <a:t>   </a:t>
                </a:r>
                <a:r>
                  <a:rPr lang="en-US" sz="2300" dirty="0">
                    <a:solidFill>
                      <a:schemeClr val="accent1"/>
                    </a:solidFill>
                  </a:rPr>
                  <a:t>[number of hidden units]</a:t>
                </a:r>
                <a:br>
                  <a:rPr lang="en-US" sz="2300" dirty="0">
                    <a:solidFill>
                      <a:schemeClr val="accent1"/>
                    </a:solidFill>
                  </a:rPr>
                </a:br>
                <a:r>
                  <a:rPr lang="en-US" sz="2300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3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300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300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𝑈𝑉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3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𝐹𝑟𝑜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3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𝐹𝑟𝑜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300" dirty="0"/>
                  <a:t>   </a:t>
                </a:r>
                <a:r>
                  <a:rPr lang="en-US" sz="2300" dirty="0">
                    <a:solidFill>
                      <a:schemeClr val="accent1"/>
                    </a:solidFill>
                  </a:rPr>
                  <a:t>[magnitude of weights]</a:t>
                </a:r>
              </a:p>
              <a:p>
                <a:pPr marL="0" indent="0">
                  <a:buNone/>
                </a:pPr>
                <a:endParaRPr lang="en-US" sz="2300" dirty="0"/>
              </a:p>
              <a:p>
                <a:r>
                  <a:rPr lang="en-US" sz="2300" dirty="0" smtClean="0"/>
                  <a:t>Nuclear norm is a better inductive bias and works better in practice:</a:t>
                </a:r>
                <a:endParaRPr lang="en-US" sz="2300" dirty="0"/>
              </a:p>
              <a:p>
                <a:pPr lvl="1"/>
                <a:r>
                  <a:rPr lang="en-US" sz="2300" dirty="0"/>
                  <a:t>richer, more expressive, model, allowing unbounded number of factors.</a:t>
                </a:r>
              </a:p>
              <a:p>
                <a:pPr lvl="1"/>
                <a:r>
                  <a:rPr lang="en-US" sz="2300" dirty="0"/>
                  <a:t>Infinite factor model with bound sum of “importance” of factors, not their </a:t>
                </a:r>
                <a:r>
                  <a:rPr lang="en-US" sz="2300" dirty="0" smtClean="0"/>
                  <a:t>number</a:t>
                </a:r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781" y="1322774"/>
                <a:ext cx="8764438" cy="5237824"/>
              </a:xfrm>
              <a:blipFill rotWithShape="0">
                <a:blip r:embed="rId2"/>
                <a:stretch>
                  <a:fillRect l="-83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5689" y="4913180"/>
            <a:ext cx="8192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Can we bound the capacity of a bounded-norm network with many (possibly infinite) hidden units?</a:t>
            </a:r>
          </a:p>
        </p:txBody>
      </p:sp>
    </p:spTree>
    <p:extLst>
      <p:ext uri="{BB962C8B-B14F-4D97-AF65-F5344CB8AC3E}">
        <p14:creationId xmlns:p14="http://schemas.microsoft.com/office/powerpoint/2010/main" val="10692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Norm-Based Capacity Control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979" y="1271258"/>
                <a:ext cx="8320041" cy="5237824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000" dirty="0" smtClean="0"/>
                  <a:t>Capacity of networks with small norm can be bounded independent of number of hidden units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Neyshabur,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Tomioka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Srebro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.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COLT 15] [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Neyshabur,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Bhojanapalli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McAllester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Srebro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arXiv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 17]</a:t>
                </a:r>
              </a:p>
              <a:p>
                <a:pPr marL="457200" lvl="1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	        For two layer networks, capacity is 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𝑼</m:t>
                            </m:r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𝑭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𝑽</m:t>
                            </m:r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𝑭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  <a:p>
                <a:pPr lvl="1"/>
                <a:endParaRPr lang="en-US" sz="2000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000" dirty="0" smtClean="0"/>
                  <a:t>Experimental evaluation of suggested norm-based generalization bounds.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[Neyshabur,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Bhojanapalli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McAllester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Srebro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NIPS 17]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:endParaRPr lang="en-US" sz="1600" b="1" dirty="0" smtClean="0">
                  <a:solidFill>
                    <a:srgbClr val="7030A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1600" b="1" dirty="0">
                    <a:solidFill>
                      <a:srgbClr val="7030A0"/>
                    </a:solidFill>
                  </a:rPr>
                  <a:t>	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      </a:t>
                </a:r>
                <a:endParaRPr lang="en-US" sz="2000" b="1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979" y="1271258"/>
                <a:ext cx="8320041" cy="5237824"/>
              </a:xfrm>
              <a:blipFill rotWithShape="0">
                <a:blip r:embed="rId2"/>
                <a:stretch>
                  <a:fillRect t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11</a:t>
            </a:fld>
            <a:endParaRPr lang="en-US"/>
          </a:p>
        </p:txBody>
      </p:sp>
      <p:sp>
        <p:nvSpPr>
          <p:cNvPr id="63" name="AutoShape 3"/>
          <p:cNvSpPr>
            <a:spLocks noChangeAspect="1" noChangeArrowheads="1" noTextEdit="1"/>
          </p:cNvSpPr>
          <p:nvPr/>
        </p:nvSpPr>
        <p:spPr bwMode="auto">
          <a:xfrm>
            <a:off x="2161241" y="4105266"/>
            <a:ext cx="4448649" cy="21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738388" y="4271484"/>
            <a:ext cx="3453647" cy="16125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2738388" y="5884034"/>
            <a:ext cx="3453647" cy="0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V="1">
            <a:off x="2643388" y="5848251"/>
            <a:ext cx="0" cy="35783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 flipV="1">
            <a:off x="3232426" y="5848251"/>
            <a:ext cx="0" cy="35783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 flipV="1">
            <a:off x="4219347" y="5848251"/>
            <a:ext cx="0" cy="35783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flipV="1">
            <a:off x="5206268" y="5848251"/>
            <a:ext cx="0" cy="35783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 flipV="1">
            <a:off x="6192035" y="5848251"/>
            <a:ext cx="0" cy="35783"/>
          </a:xfrm>
          <a:prstGeom prst="line">
            <a:avLst/>
          </a:prstGeom>
          <a:noFill/>
          <a:ln w="4763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2663359" y="5939440"/>
            <a:ext cx="227396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156242" y="5939440"/>
            <a:ext cx="227396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64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4100455" y="5939440"/>
            <a:ext cx="308197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256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5120851" y="5939440"/>
            <a:ext cx="244710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1K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6107772" y="5939440"/>
            <a:ext cx="244710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4K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3933889" y="6127590"/>
            <a:ext cx="990384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#Hidden Units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V="1">
            <a:off x="2679013" y="4271484"/>
            <a:ext cx="0" cy="1612549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2643388" y="5884034"/>
            <a:ext cx="35783" cy="0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2643388" y="5561986"/>
            <a:ext cx="35783" cy="0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2643388" y="5238784"/>
            <a:ext cx="35783" cy="0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>
            <a:off x="2643388" y="4916735"/>
            <a:ext cx="35783" cy="0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23"/>
          <p:cNvSpPr>
            <a:spLocks noChangeShapeType="1"/>
          </p:cNvSpPr>
          <p:nvPr/>
        </p:nvSpPr>
        <p:spPr bwMode="auto">
          <a:xfrm>
            <a:off x="2643388" y="4594687"/>
            <a:ext cx="35783" cy="0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24"/>
          <p:cNvSpPr>
            <a:spLocks noChangeShapeType="1"/>
          </p:cNvSpPr>
          <p:nvPr/>
        </p:nvSpPr>
        <p:spPr bwMode="auto">
          <a:xfrm>
            <a:off x="2643388" y="4271484"/>
            <a:ext cx="35783" cy="0"/>
          </a:xfrm>
          <a:prstGeom prst="line">
            <a:avLst/>
          </a:prstGeom>
          <a:noFill/>
          <a:ln w="4763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2525650" y="5811313"/>
            <a:ext cx="143132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2449467" y="5490420"/>
            <a:ext cx="227396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2369821" y="5166063"/>
            <a:ext cx="308197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2369821" y="4845169"/>
            <a:ext cx="308197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150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2369821" y="4519658"/>
            <a:ext cx="308197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200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2369821" y="4199918"/>
            <a:ext cx="308197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250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 rot="16200000">
            <a:off x="2093936" y="5121045"/>
            <a:ext cx="189304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 rot="16200000">
            <a:off x="2109785" y="4962907"/>
            <a:ext cx="163910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 rot="16200000">
            <a:off x="2124362" y="4853585"/>
            <a:ext cx="126972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34"/>
          <p:cNvSpPr>
            <a:spLocks noChangeArrowheads="1"/>
          </p:cNvSpPr>
          <p:nvPr/>
        </p:nvSpPr>
        <p:spPr bwMode="auto">
          <a:xfrm rot="16200000">
            <a:off x="2083573" y="4739414"/>
            <a:ext cx="206619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72BD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 flipV="1">
            <a:off x="6192035" y="4271484"/>
            <a:ext cx="0" cy="1612549"/>
          </a:xfrm>
          <a:prstGeom prst="line">
            <a:avLst/>
          </a:prstGeom>
          <a:noFill/>
          <a:ln w="4763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 flipH="1">
            <a:off x="6157407" y="5481185"/>
            <a:ext cx="34629" cy="0"/>
          </a:xfrm>
          <a:prstGeom prst="line">
            <a:avLst/>
          </a:prstGeom>
          <a:noFill/>
          <a:ln w="4763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38"/>
          <p:cNvSpPr>
            <a:spLocks noChangeShapeType="1"/>
          </p:cNvSpPr>
          <p:nvPr/>
        </p:nvSpPr>
        <p:spPr bwMode="auto">
          <a:xfrm flipH="1">
            <a:off x="6157407" y="5078336"/>
            <a:ext cx="34629" cy="0"/>
          </a:xfrm>
          <a:prstGeom prst="line">
            <a:avLst/>
          </a:prstGeom>
          <a:noFill/>
          <a:ln w="4763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39"/>
          <p:cNvSpPr>
            <a:spLocks noChangeShapeType="1"/>
          </p:cNvSpPr>
          <p:nvPr/>
        </p:nvSpPr>
        <p:spPr bwMode="auto">
          <a:xfrm flipH="1">
            <a:off x="6157407" y="4675487"/>
            <a:ext cx="34629" cy="0"/>
          </a:xfrm>
          <a:prstGeom prst="line">
            <a:avLst/>
          </a:prstGeom>
          <a:noFill/>
          <a:ln w="4763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40"/>
          <p:cNvSpPr>
            <a:spLocks noChangeShapeType="1"/>
          </p:cNvSpPr>
          <p:nvPr/>
        </p:nvSpPr>
        <p:spPr bwMode="auto">
          <a:xfrm flipH="1">
            <a:off x="6157407" y="4271484"/>
            <a:ext cx="34629" cy="0"/>
          </a:xfrm>
          <a:prstGeom prst="line">
            <a:avLst/>
          </a:prstGeom>
          <a:noFill/>
          <a:ln w="4763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41"/>
          <p:cNvSpPr>
            <a:spLocks noChangeArrowheads="1"/>
          </p:cNvSpPr>
          <p:nvPr/>
        </p:nvSpPr>
        <p:spPr bwMode="auto">
          <a:xfrm>
            <a:off x="6230127" y="5409619"/>
            <a:ext cx="278185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1%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42"/>
          <p:cNvSpPr>
            <a:spLocks noChangeArrowheads="1"/>
          </p:cNvSpPr>
          <p:nvPr/>
        </p:nvSpPr>
        <p:spPr bwMode="auto">
          <a:xfrm>
            <a:off x="6230127" y="5007924"/>
            <a:ext cx="278185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2%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43"/>
          <p:cNvSpPr>
            <a:spLocks noChangeArrowheads="1"/>
          </p:cNvSpPr>
          <p:nvPr/>
        </p:nvSpPr>
        <p:spPr bwMode="auto">
          <a:xfrm>
            <a:off x="6230127" y="4601612"/>
            <a:ext cx="278185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3%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44"/>
          <p:cNvSpPr>
            <a:spLocks noChangeArrowheads="1"/>
          </p:cNvSpPr>
          <p:nvPr/>
        </p:nvSpPr>
        <p:spPr bwMode="auto">
          <a:xfrm>
            <a:off x="6230127" y="4199918"/>
            <a:ext cx="278185" cy="1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4%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45"/>
          <p:cNvSpPr>
            <a:spLocks noChangeArrowheads="1"/>
          </p:cNvSpPr>
          <p:nvPr/>
        </p:nvSpPr>
        <p:spPr bwMode="auto">
          <a:xfrm rot="16200000">
            <a:off x="6538668" y="5327952"/>
            <a:ext cx="173144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46"/>
          <p:cNvSpPr>
            <a:spLocks noChangeArrowheads="1"/>
          </p:cNvSpPr>
          <p:nvPr/>
        </p:nvSpPr>
        <p:spPr bwMode="auto">
          <a:xfrm rot="16200000">
            <a:off x="6543285" y="5227537"/>
            <a:ext cx="163910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47"/>
          <p:cNvSpPr>
            <a:spLocks noChangeArrowheads="1"/>
          </p:cNvSpPr>
          <p:nvPr/>
        </p:nvSpPr>
        <p:spPr bwMode="auto">
          <a:xfrm rot="16200000">
            <a:off x="6549056" y="5111810"/>
            <a:ext cx="152367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48"/>
          <p:cNvSpPr>
            <a:spLocks noChangeArrowheads="1"/>
          </p:cNvSpPr>
          <p:nvPr/>
        </p:nvSpPr>
        <p:spPr bwMode="auto">
          <a:xfrm rot="16200000">
            <a:off x="6567490" y="5010233"/>
            <a:ext cx="117738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49"/>
          <p:cNvSpPr>
            <a:spLocks noChangeArrowheads="1"/>
          </p:cNvSpPr>
          <p:nvPr/>
        </p:nvSpPr>
        <p:spPr bwMode="auto">
          <a:xfrm rot="16200000">
            <a:off x="6567490" y="4967524"/>
            <a:ext cx="117738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 rot="16200000">
            <a:off x="6549255" y="4821175"/>
            <a:ext cx="181225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 rot="16200000">
            <a:off x="6579016" y="4704546"/>
            <a:ext cx="126972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52"/>
          <p:cNvSpPr>
            <a:spLocks noChangeArrowheads="1"/>
          </p:cNvSpPr>
          <p:nvPr/>
        </p:nvSpPr>
        <p:spPr bwMode="auto">
          <a:xfrm rot="16200000">
            <a:off x="6580470" y="4618149"/>
            <a:ext cx="126972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53"/>
          <p:cNvSpPr>
            <a:spLocks noChangeArrowheads="1"/>
          </p:cNvSpPr>
          <p:nvPr/>
        </p:nvSpPr>
        <p:spPr bwMode="auto">
          <a:xfrm rot="16200000">
            <a:off x="6562001" y="4514663"/>
            <a:ext cx="163910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54"/>
          <p:cNvSpPr>
            <a:spLocks noChangeArrowheads="1"/>
          </p:cNvSpPr>
          <p:nvPr/>
        </p:nvSpPr>
        <p:spPr bwMode="auto">
          <a:xfrm rot="16200000">
            <a:off x="6580197" y="4406849"/>
            <a:ext cx="126972" cy="2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D95319"/>
                </a:solidFill>
                <a:effectLst/>
                <a:latin typeface="Arial" panose="020B060402020202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Freeform 55"/>
          <p:cNvSpPr>
            <a:spLocks/>
          </p:cNvSpPr>
          <p:nvPr/>
        </p:nvSpPr>
        <p:spPr bwMode="auto">
          <a:xfrm>
            <a:off x="2738388" y="4449246"/>
            <a:ext cx="3453647" cy="729514"/>
          </a:xfrm>
          <a:custGeom>
            <a:avLst/>
            <a:gdLst>
              <a:gd name="T0" fmla="*/ 0 w 2992"/>
              <a:gd name="T1" fmla="*/ 0 h 632"/>
              <a:gd name="T2" fmla="*/ 428 w 2992"/>
              <a:gd name="T3" fmla="*/ 311 h 632"/>
              <a:gd name="T4" fmla="*/ 855 w 2992"/>
              <a:gd name="T5" fmla="*/ 492 h 632"/>
              <a:gd name="T6" fmla="*/ 1283 w 2992"/>
              <a:gd name="T7" fmla="*/ 545 h 632"/>
              <a:gd name="T8" fmla="*/ 1710 w 2992"/>
              <a:gd name="T9" fmla="*/ 597 h 632"/>
              <a:gd name="T10" fmla="*/ 2138 w 2992"/>
              <a:gd name="T11" fmla="*/ 594 h 632"/>
              <a:gd name="T12" fmla="*/ 2565 w 2992"/>
              <a:gd name="T13" fmla="*/ 628 h 632"/>
              <a:gd name="T14" fmla="*/ 2992 w 2992"/>
              <a:gd name="T15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92" h="632">
                <a:moveTo>
                  <a:pt x="0" y="0"/>
                </a:moveTo>
                <a:lnTo>
                  <a:pt x="428" y="311"/>
                </a:lnTo>
                <a:lnTo>
                  <a:pt x="855" y="492"/>
                </a:lnTo>
                <a:lnTo>
                  <a:pt x="1283" y="545"/>
                </a:lnTo>
                <a:lnTo>
                  <a:pt x="1710" y="597"/>
                </a:lnTo>
                <a:lnTo>
                  <a:pt x="2138" y="594"/>
                </a:lnTo>
                <a:lnTo>
                  <a:pt x="2565" y="628"/>
                </a:lnTo>
                <a:lnTo>
                  <a:pt x="2992" y="632"/>
                </a:lnTo>
              </a:path>
            </a:pathLst>
          </a:custGeom>
          <a:noFill/>
          <a:ln w="19050" cap="flat">
            <a:solidFill>
              <a:srgbClr val="D9531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35"/>
          <p:cNvSpPr>
            <a:spLocks/>
          </p:cNvSpPr>
          <p:nvPr/>
        </p:nvSpPr>
        <p:spPr bwMode="auto">
          <a:xfrm>
            <a:off x="2706425" y="4292306"/>
            <a:ext cx="3453647" cy="1203929"/>
          </a:xfrm>
          <a:custGeom>
            <a:avLst/>
            <a:gdLst>
              <a:gd name="T0" fmla="*/ 0 w 2992"/>
              <a:gd name="T1" fmla="*/ 1043 h 1043"/>
              <a:gd name="T2" fmla="*/ 428 w 2992"/>
              <a:gd name="T3" fmla="*/ 1042 h 1043"/>
              <a:gd name="T4" fmla="*/ 855 w 2992"/>
              <a:gd name="T5" fmla="*/ 1031 h 1043"/>
              <a:gd name="T6" fmla="*/ 1283 w 2992"/>
              <a:gd name="T7" fmla="*/ 999 h 1043"/>
              <a:gd name="T8" fmla="*/ 1710 w 2992"/>
              <a:gd name="T9" fmla="*/ 936 h 1043"/>
              <a:gd name="T10" fmla="*/ 2138 w 2992"/>
              <a:gd name="T11" fmla="*/ 802 h 1043"/>
              <a:gd name="T12" fmla="*/ 2565 w 2992"/>
              <a:gd name="T13" fmla="*/ 536 h 1043"/>
              <a:gd name="T14" fmla="*/ 2992 w 2992"/>
              <a:gd name="T15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92" h="1043">
                <a:moveTo>
                  <a:pt x="0" y="1043"/>
                </a:moveTo>
                <a:lnTo>
                  <a:pt x="428" y="1042"/>
                </a:lnTo>
                <a:lnTo>
                  <a:pt x="855" y="1031"/>
                </a:lnTo>
                <a:lnTo>
                  <a:pt x="1283" y="999"/>
                </a:lnTo>
                <a:lnTo>
                  <a:pt x="1710" y="936"/>
                </a:lnTo>
                <a:lnTo>
                  <a:pt x="2138" y="802"/>
                </a:lnTo>
                <a:lnTo>
                  <a:pt x="2565" y="536"/>
                </a:lnTo>
                <a:lnTo>
                  <a:pt x="2992" y="0"/>
                </a:lnTo>
              </a:path>
            </a:pathLst>
          </a:custGeom>
          <a:noFill/>
          <a:ln w="19050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Interesting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89530"/>
            <a:ext cx="8296689" cy="4652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Optimization/Geometry</a:t>
            </a:r>
            <a:r>
              <a:rPr lang="en-US" dirty="0" smtClean="0"/>
              <a:t>: Prove under “reasonable” assumptions on the distribution that every local minimum is a global minimum.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Generalization/Complexity</a:t>
            </a:r>
            <a:r>
              <a:rPr lang="en-US" dirty="0" smtClean="0"/>
              <a:t>: Find a complexity measure that explains </a:t>
            </a:r>
            <a:r>
              <a:rPr lang="en-US" dirty="0" smtClean="0"/>
              <a:t>generalization behavior.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Hint 1: Weights </a:t>
            </a:r>
            <a:r>
              <a:rPr lang="en-US" dirty="0"/>
              <a:t>matrices look like random matrices based on several measurements</a:t>
            </a:r>
            <a:r>
              <a:rPr lang="en-US" dirty="0" smtClean="0"/>
              <a:t>.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Hint 2: The </a:t>
            </a:r>
            <a:r>
              <a:rPr lang="en-US" dirty="0"/>
              <a:t>information is distributed in </a:t>
            </a:r>
            <a:r>
              <a:rPr lang="en-US" dirty="0" smtClean="0"/>
              <a:t>weights </a:t>
            </a:r>
            <a:r>
              <a:rPr lang="en-US" dirty="0"/>
              <a:t>in such a way that no single hidden unit learns a meaningful </a:t>
            </a:r>
            <a:r>
              <a:rPr lang="en-US" dirty="0" smtClean="0"/>
              <a:t>concept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78308" y="2967335"/>
            <a:ext cx="2387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4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1667" y="98426"/>
                <a:ext cx="8196695" cy="1325563"/>
              </a:xfrm>
            </p:spPr>
            <p:txBody>
              <a:bodyPr/>
              <a:lstStyle/>
              <a:p>
                <a:r>
                  <a:rPr lang="en-US" dirty="0" smtClean="0"/>
                  <a:t>AI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Deep Learning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Neural Networks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1667" y="98426"/>
                <a:ext cx="8196695" cy="1325563"/>
              </a:xfr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" y="1488706"/>
            <a:ext cx="1990975" cy="2618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37" y="1641121"/>
            <a:ext cx="1990975" cy="2638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95" y="1423989"/>
            <a:ext cx="2725167" cy="3469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3" y="1784498"/>
            <a:ext cx="1990975" cy="2535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38" y="2121631"/>
            <a:ext cx="1990976" cy="2618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1" r="23307" b="19394"/>
          <a:stretch/>
        </p:blipFill>
        <p:spPr>
          <a:xfrm>
            <a:off x="450380" y="5043025"/>
            <a:ext cx="2952258" cy="1394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25" y="2359456"/>
            <a:ext cx="1990976" cy="2533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86" y="5031450"/>
            <a:ext cx="2413117" cy="1394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4622"/>
          <a:stretch/>
        </p:blipFill>
        <p:spPr>
          <a:xfrm>
            <a:off x="4361034" y="5031054"/>
            <a:ext cx="2531302" cy="1399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34" y="5031054"/>
            <a:ext cx="2482528" cy="139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3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32" y="184221"/>
            <a:ext cx="7886700" cy="1325563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16740" y="6275668"/>
            <a:ext cx="2057400" cy="365125"/>
          </a:xfrm>
        </p:spPr>
        <p:txBody>
          <a:bodyPr/>
          <a:lstStyle/>
          <a:p>
            <a:fld id="{49CD55A3-9DB6-D648-ADCE-C81A68D6F53A}" type="slidenum">
              <a:rPr lang="en-US" smtClean="0"/>
              <a:t>3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028637" y="3493408"/>
            <a:ext cx="1250995" cy="12772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4148" y="3972743"/>
                <a:ext cx="41795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48" y="3972743"/>
                <a:ext cx="417959" cy="615553"/>
              </a:xfrm>
              <a:prstGeom prst="rect">
                <a:avLst/>
              </a:prstGeom>
              <a:blipFill rotWithShape="0">
                <a:blip r:embed="rId2"/>
                <a:stretch>
                  <a:fillRect l="-1449" r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27" y="5656390"/>
            <a:ext cx="406400" cy="40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Up Arrow 16"/>
          <p:cNvSpPr/>
          <p:nvPr/>
        </p:nvSpPr>
        <p:spPr>
          <a:xfrm>
            <a:off x="1332350" y="5082460"/>
            <a:ext cx="405369" cy="2578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90573"/>
              </p:ext>
            </p:extLst>
          </p:nvPr>
        </p:nvGraphicFramePr>
        <p:xfrm>
          <a:off x="2504877" y="1702566"/>
          <a:ext cx="6037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29"/>
                <a:gridCol w="538917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airplane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bird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deer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frog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horse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truck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94897"/>
              </p:ext>
            </p:extLst>
          </p:nvPr>
        </p:nvGraphicFramePr>
        <p:xfrm>
          <a:off x="2489865" y="2048951"/>
          <a:ext cx="6037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         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21352"/>
              </p:ext>
            </p:extLst>
          </p:nvPr>
        </p:nvGraphicFramePr>
        <p:xfrm>
          <a:off x="2497371" y="2057086"/>
          <a:ext cx="6037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  <a:gridCol w="6037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1" name="Up Arrow 20"/>
          <p:cNvSpPr/>
          <p:nvPr/>
        </p:nvSpPr>
        <p:spPr>
          <a:xfrm>
            <a:off x="1449422" y="2873309"/>
            <a:ext cx="405369" cy="2578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37" y="3013724"/>
            <a:ext cx="3281206" cy="25335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780" y="5652100"/>
                <a:ext cx="18537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0" y="5652100"/>
                <a:ext cx="1853715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361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1780" y="2077972"/>
                <a:ext cx="25106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prediction: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0" y="2077972"/>
                <a:ext cx="2510673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2670"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4483" y="2762258"/>
                <a:ext cx="6178124" cy="323165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lIns="45720" tIns="0" rIns="4572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 smtClean="0"/>
                  <a:t>Example: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Wx</m:t>
                    </m:r>
                    <m:r>
                      <a:rPr lang="en-US" sz="2000" b="0" i="1" smtClean="0">
                        <a:latin typeface="Cambria Math" charset="0"/>
                      </a:rPr>
                      <m:t>,   </m:t>
                    </m:r>
                    <m:r>
                      <a:rPr lang="en-US" sz="1600" b="0" i="1" smtClean="0">
                        <a:latin typeface="Cambria Math" charset="0"/>
                      </a:rPr>
                      <m:t>𝑥</m:t>
                    </m:r>
                    <m:r>
                      <a:rPr lang="en-US" sz="1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p>
                    </m:sSup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𝑊</m:t>
                    </m:r>
                    <m:r>
                      <a:rPr lang="en-US" sz="16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10×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endParaRPr lang="en-US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/>
                  <a:t>Loss function: </a:t>
                </a:r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L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=”</m:t>
                        </m:r>
                        <m:r>
                          <a:rPr lang="en-US" sz="2000" i="1">
                            <a:latin typeface="Cambria Math" charset="0"/>
                          </a:rPr>
                          <m:t>h𝑜𝑟𝑠𝑒</m:t>
                        </m:r>
                        <m:r>
                          <a:rPr lang="en-US" sz="2000" i="1">
                            <a:latin typeface="Cambria Math" charset="0"/>
                          </a:rPr>
                          <m:t>”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endParaRPr lang="en-US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/>
                  <a:t>Deep Learning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Composition</a:t>
                </a:r>
                <a:r>
                  <a:rPr lang="en-US" sz="2000" dirty="0"/>
                  <a:t> of </a:t>
                </a:r>
                <a:r>
                  <a:rPr lang="en-US" sz="2000" dirty="0" smtClean="0"/>
                  <a:t>parameterized </a:t>
                </a:r>
                <a:r>
                  <a:rPr lang="en-US" sz="2000" dirty="0"/>
                  <a:t>functions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Over-parameterized</a:t>
                </a:r>
                <a:r>
                  <a:rPr lang="en-US" sz="2000" dirty="0"/>
                  <a:t>: tens of millions of </a:t>
                </a:r>
                <a:r>
                  <a:rPr lang="en-US" sz="2000" dirty="0" smtClean="0"/>
                  <a:t>parameters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483" y="2762258"/>
                <a:ext cx="6178124" cy="3231654"/>
              </a:xfrm>
              <a:prstGeom prst="rect">
                <a:avLst/>
              </a:prstGeom>
              <a:blipFill rotWithShape="0">
                <a:blip r:embed="rId11"/>
                <a:stretch>
                  <a:fillRect l="-1473" t="-10093" r="-688" b="-1869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1" y="320480"/>
            <a:ext cx="2041531" cy="15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7" grpId="0" animBg="1"/>
      <p:bldP spid="21" grpId="0" animBg="1"/>
      <p:bldP spid="24" grpId="0"/>
      <p:bldP spid="25" grpId="0"/>
      <p:bldP spid="3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2819417" y="2692647"/>
            <a:ext cx="462338" cy="2071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2-layer </a:t>
            </a:r>
            <a:r>
              <a:rPr lang="en-US" dirty="0" err="1" smtClean="0"/>
              <a:t>Feedforward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4</a:t>
            </a:fld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42170" y="2658094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642169" y="3132617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642168" y="3607140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642168" y="4569509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905035" y="3037994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05034" y="3447853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911199" y="4069347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100291" y="2852672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00291" y="3342169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00291" y="3831666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>
            <a:stCxn id="50" idx="6"/>
            <a:endCxn id="54" idx="2"/>
          </p:cNvCxnSpPr>
          <p:nvPr/>
        </p:nvCxnSpPr>
        <p:spPr>
          <a:xfrm>
            <a:off x="1944095" y="2809057"/>
            <a:ext cx="960940" cy="37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6"/>
            <a:endCxn id="55" idx="2"/>
          </p:cNvCxnSpPr>
          <p:nvPr/>
        </p:nvCxnSpPr>
        <p:spPr>
          <a:xfrm>
            <a:off x="1944095" y="2809057"/>
            <a:ext cx="960939" cy="78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6"/>
            <a:endCxn id="57" idx="2"/>
          </p:cNvCxnSpPr>
          <p:nvPr/>
        </p:nvCxnSpPr>
        <p:spPr>
          <a:xfrm>
            <a:off x="1944095" y="2809057"/>
            <a:ext cx="967104" cy="141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6"/>
            <a:endCxn id="54" idx="2"/>
          </p:cNvCxnSpPr>
          <p:nvPr/>
        </p:nvCxnSpPr>
        <p:spPr>
          <a:xfrm flipV="1">
            <a:off x="1944094" y="3188957"/>
            <a:ext cx="960941" cy="94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1" idx="6"/>
            <a:endCxn id="55" idx="2"/>
          </p:cNvCxnSpPr>
          <p:nvPr/>
        </p:nvCxnSpPr>
        <p:spPr>
          <a:xfrm>
            <a:off x="1944094" y="3283580"/>
            <a:ext cx="960940" cy="315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1" idx="6"/>
            <a:endCxn id="57" idx="2"/>
          </p:cNvCxnSpPr>
          <p:nvPr/>
        </p:nvCxnSpPr>
        <p:spPr>
          <a:xfrm>
            <a:off x="1944094" y="3283580"/>
            <a:ext cx="967105" cy="936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3" idx="6"/>
            <a:endCxn id="54" idx="2"/>
          </p:cNvCxnSpPr>
          <p:nvPr/>
        </p:nvCxnSpPr>
        <p:spPr>
          <a:xfrm flipV="1">
            <a:off x="1944093" y="3188957"/>
            <a:ext cx="960942" cy="1531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3" idx="6"/>
            <a:endCxn id="57" idx="2"/>
          </p:cNvCxnSpPr>
          <p:nvPr/>
        </p:nvCxnSpPr>
        <p:spPr>
          <a:xfrm flipV="1">
            <a:off x="1944093" y="4220310"/>
            <a:ext cx="967106" cy="50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4" idx="6"/>
            <a:endCxn id="59" idx="2"/>
          </p:cNvCxnSpPr>
          <p:nvPr/>
        </p:nvCxnSpPr>
        <p:spPr>
          <a:xfrm>
            <a:off x="3206960" y="3188957"/>
            <a:ext cx="893331" cy="30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4" idx="6"/>
            <a:endCxn id="60" idx="2"/>
          </p:cNvCxnSpPr>
          <p:nvPr/>
        </p:nvCxnSpPr>
        <p:spPr>
          <a:xfrm>
            <a:off x="3206960" y="3188957"/>
            <a:ext cx="893331" cy="79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5" idx="6"/>
            <a:endCxn id="58" idx="2"/>
          </p:cNvCxnSpPr>
          <p:nvPr/>
        </p:nvCxnSpPr>
        <p:spPr>
          <a:xfrm flipV="1">
            <a:off x="3206959" y="3003635"/>
            <a:ext cx="893332" cy="59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5" idx="6"/>
            <a:endCxn id="59" idx="2"/>
          </p:cNvCxnSpPr>
          <p:nvPr/>
        </p:nvCxnSpPr>
        <p:spPr>
          <a:xfrm flipV="1">
            <a:off x="3206959" y="3493132"/>
            <a:ext cx="893332" cy="105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60" idx="2"/>
          </p:cNvCxnSpPr>
          <p:nvPr/>
        </p:nvCxnSpPr>
        <p:spPr>
          <a:xfrm>
            <a:off x="3206959" y="3598816"/>
            <a:ext cx="893332" cy="38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7" idx="6"/>
            <a:endCxn id="58" idx="2"/>
          </p:cNvCxnSpPr>
          <p:nvPr/>
        </p:nvCxnSpPr>
        <p:spPr>
          <a:xfrm flipV="1">
            <a:off x="3213124" y="3003635"/>
            <a:ext cx="887167" cy="121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7" idx="6"/>
            <a:endCxn id="59" idx="2"/>
          </p:cNvCxnSpPr>
          <p:nvPr/>
        </p:nvCxnSpPr>
        <p:spPr>
          <a:xfrm flipV="1">
            <a:off x="3213124" y="3493132"/>
            <a:ext cx="887167" cy="72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7" idx="6"/>
            <a:endCxn id="60" idx="2"/>
          </p:cNvCxnSpPr>
          <p:nvPr/>
        </p:nvCxnSpPr>
        <p:spPr>
          <a:xfrm flipV="1">
            <a:off x="3213124" y="3982629"/>
            <a:ext cx="887167" cy="23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1322862">
                <a:off x="2030596" y="2648374"/>
                <a:ext cx="7616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22862">
                <a:off x="2030596" y="2648374"/>
                <a:ext cx="761619" cy="338554"/>
              </a:xfrm>
              <a:prstGeom prst="rect">
                <a:avLst/>
              </a:prstGeom>
              <a:blipFill rotWithShape="0">
                <a:blip r:embed="rId2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>
            <a:endCxn id="50" idx="2"/>
          </p:cNvCxnSpPr>
          <p:nvPr/>
        </p:nvCxnSpPr>
        <p:spPr>
          <a:xfrm>
            <a:off x="1342661" y="2799852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2658" y="3252981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39454" y="3752245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39453" y="4715663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89417" y="2604505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7" y="2604505"/>
                <a:ext cx="65652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83031" y="3041768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1" y="3041768"/>
                <a:ext cx="65652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69553" y="3549862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3" y="3549862"/>
                <a:ext cx="65652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73735" y="4515173"/>
                <a:ext cx="695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35" y="4515173"/>
                <a:ext cx="69531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rot="16200000">
                <a:off x="785963" y="3938340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85963" y="3938340"/>
                <a:ext cx="62869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4100291" y="4321163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>
            <a:stCxn id="54" idx="6"/>
          </p:cNvCxnSpPr>
          <p:nvPr/>
        </p:nvCxnSpPr>
        <p:spPr>
          <a:xfrm>
            <a:off x="3206960" y="3188957"/>
            <a:ext cx="893331" cy="128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5" idx="6"/>
          </p:cNvCxnSpPr>
          <p:nvPr/>
        </p:nvCxnSpPr>
        <p:spPr>
          <a:xfrm>
            <a:off x="3206959" y="3598816"/>
            <a:ext cx="893332" cy="87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6"/>
          </p:cNvCxnSpPr>
          <p:nvPr/>
        </p:nvCxnSpPr>
        <p:spPr>
          <a:xfrm>
            <a:off x="3213124" y="4220310"/>
            <a:ext cx="887167" cy="2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4" idx="6"/>
            <a:endCxn id="58" idx="2"/>
          </p:cNvCxnSpPr>
          <p:nvPr/>
        </p:nvCxnSpPr>
        <p:spPr>
          <a:xfrm flipV="1">
            <a:off x="3206960" y="3003635"/>
            <a:ext cx="893331" cy="18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 rot="20913950">
                <a:off x="3257231" y="2764616"/>
                <a:ext cx="770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3950">
                <a:off x="3257231" y="2764616"/>
                <a:ext cx="770596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340828" y="3937708"/>
                <a:ext cx="30832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smtClean="0">
                    <a:solidFill>
                      <a:srgbClr val="FF0000"/>
                    </a:solidFill>
                  </a:rPr>
                  <a:t>activation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max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{0,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z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828" y="3937708"/>
                <a:ext cx="308325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4941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2373015" y="2239290"/>
            <a:ext cx="138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units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77021" y="2231337"/>
            <a:ext cx="69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Input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053738" y="2276035"/>
            <a:ext cx="138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Prediction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5438691" y="2973837"/>
                <a:ext cx="28930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</a:rPr>
                        <m:t>𝑈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𝑉𝑥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91" y="2973837"/>
                <a:ext cx="2893082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7196521" y="2980681"/>
                <a:ext cx="7645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𝑉𝑥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521" y="2980681"/>
                <a:ext cx="76456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7458225" y="2980681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225" y="2980681"/>
                <a:ext cx="508088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7104473" y="2978806"/>
                <a:ext cx="10293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𝑉𝑥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473" y="2978806"/>
                <a:ext cx="1029345" cy="584775"/>
              </a:xfrm>
              <a:prstGeom prst="rect">
                <a:avLst/>
              </a:prstGeom>
              <a:blipFill rotWithShape="0">
                <a:blip r:embed="rId13"/>
                <a:stretch>
                  <a:fillRect r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764208" y="2973451"/>
                <a:ext cx="15771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𝑈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𝑉𝑥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08" y="2973451"/>
                <a:ext cx="1577163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5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4" grpId="0"/>
      <p:bldP spid="79" grpId="0"/>
      <p:bldP spid="80" grpId="0"/>
      <p:bldP spid="81" grpId="0"/>
      <p:bldP spid="82" grpId="0"/>
      <p:bldP spid="83" grpId="0"/>
      <p:bldP spid="84" grpId="0" animBg="1"/>
      <p:bldP spid="89" grpId="0"/>
      <p:bldP spid="90" grpId="0"/>
      <p:bldP spid="93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3192" y="1423991"/>
                <a:ext cx="8284614" cy="229664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: input,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: label/class, loss function: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sz="2000" dirty="0" smtClean="0"/>
              </a:p>
              <a:p>
                <a:pPr>
                  <a:lnSpc>
                    <a:spcPct val="160000"/>
                  </a:lnSpc>
                </a:pPr>
                <a:r>
                  <a:rPr lang="en-US" sz="2000" u="sng" dirty="0" smtClean="0"/>
                  <a:t>Unknown</a:t>
                </a:r>
                <a:r>
                  <a:rPr lang="en-US" sz="2000" dirty="0" smtClean="0"/>
                  <a:t>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∼</m:t>
                    </m:r>
                    <m:r>
                      <a:rPr lang="en-US" sz="2000" i="1">
                        <a:latin typeface="Cambria Math" charset="0"/>
                      </a:rPr>
                      <m:t>𝐷</m:t>
                    </m:r>
                  </m:oMath>
                </a14:m>
                <a:endParaRPr lang="en-US" sz="2000" b="0" i="1" dirty="0" smtClean="0">
                  <a:latin typeface="Cambria Math" charset="0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en-US" sz="2000" dirty="0"/>
                  <a:t>T</a:t>
                </a:r>
                <a:r>
                  <a:rPr lang="en-US" sz="2000" dirty="0" smtClean="0"/>
                  <a:t>raining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latin typeface="Cambria Math" charset="0"/>
                      </a:rPr>
                      <m:t>={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,…,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Goal</a:t>
                </a:r>
                <a:r>
                  <a:rPr lang="en-US" sz="2000" dirty="0" smtClean="0"/>
                  <a:t>: Find a predictor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𝑓</m:t>
                    </m:r>
                    <m:r>
                      <a:rPr lang="en-US" sz="2000" i="1">
                        <a:latin typeface="Cambria Math" charset="0"/>
                      </a:rPr>
                      <m:t>: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𝒳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𝒴</m:t>
                    </m:r>
                    <m:r>
                      <a:rPr lang="en-US" sz="20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with minimum expected error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r>
                          <a:rPr lang="en-US" sz="2000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∼</m:t>
                    </m:r>
                    <m:r>
                      <a:rPr lang="en-US" sz="2000" i="1">
                        <a:latin typeface="Cambria Math" charset="0"/>
                      </a:rPr>
                      <m:t>𝐷</m:t>
                    </m:r>
                  </m:oMath>
                </a14:m>
                <a:endParaRPr lang="en-US" sz="20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192" y="1423991"/>
                <a:ext cx="8284614" cy="2296646"/>
              </a:xfrm>
              <a:blipFill rotWithShape="0">
                <a:blip r:embed="rId2"/>
                <a:stretch>
                  <a:fillRect l="-662" b="-1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42703"/>
            <a:ext cx="2057400" cy="365125"/>
          </a:xfrm>
        </p:spPr>
        <p:txBody>
          <a:bodyPr/>
          <a:lstStyle/>
          <a:p>
            <a:fld id="{49CD55A3-9DB6-D648-ADCE-C81A68D6F53A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49850" y="3548014"/>
            <a:ext cx="2940382" cy="657396"/>
            <a:chOff x="5563310" y="3094019"/>
            <a:chExt cx="3102125" cy="657396"/>
          </a:xfrm>
        </p:grpSpPr>
        <p:sp>
          <p:nvSpPr>
            <p:cNvPr id="6" name="Right Brace 5"/>
            <p:cNvSpPr/>
            <p:nvPr/>
          </p:nvSpPr>
          <p:spPr>
            <a:xfrm rot="5400000">
              <a:off x="6985730" y="1671599"/>
              <a:ext cx="257286" cy="3102125"/>
            </a:xfrm>
            <a:prstGeom prst="rightBrac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03229" y="3351305"/>
              <a:ext cx="1316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test err(f)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831" y="4144052"/>
                <a:ext cx="70194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rgbClr val="00B050"/>
                    </a:solidFill>
                    <a:latin typeface="Cambria Math" charset="0"/>
                  </a:rPr>
                  <a:t>test err(f) </a:t>
                </a:r>
                <a:r>
                  <a:rPr lang="en-US" sz="2000" i="1" dirty="0">
                    <a:latin typeface="Cambria Math" charset="0"/>
                  </a:rPr>
                  <a:t>= </a:t>
                </a:r>
                <a:r>
                  <a:rPr lang="en-US" sz="2000" i="1" dirty="0">
                    <a:solidFill>
                      <a:srgbClr val="FF0000"/>
                    </a:solidFill>
                    <a:latin typeface="Cambria Math" charset="0"/>
                  </a:rPr>
                  <a:t>test err(f) - training err(f)</a:t>
                </a:r>
                <a:r>
                  <a:rPr lang="en-US" sz="2000" i="1" dirty="0">
                    <a:solidFill>
                      <a:srgbClr val="00B0F0"/>
                    </a:solidFill>
                    <a:latin typeface="Cambria Math" charset="0"/>
                  </a:rPr>
                  <a:t> </a:t>
                </a:r>
                <a:r>
                  <a:rPr lang="en-US" sz="2000" i="1" dirty="0">
                    <a:latin typeface="Cambria Math" charset="0"/>
                  </a:rPr>
                  <a:t>+ </a:t>
                </a:r>
                <a:r>
                  <a:rPr lang="en-US" sz="2000" i="1" dirty="0">
                    <a:solidFill>
                      <a:srgbClr val="00B0F0"/>
                    </a:solidFill>
                    <a:latin typeface="Cambria Math" charset="0"/>
                  </a:rPr>
                  <a:t>training err(f)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31" y="4144052"/>
                <a:ext cx="701945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9639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792976" y="4512470"/>
            <a:ext cx="2934392" cy="535314"/>
            <a:chOff x="2792976" y="4266365"/>
            <a:chExt cx="2934392" cy="535314"/>
          </a:xfrm>
        </p:grpSpPr>
        <p:sp>
          <p:nvSpPr>
            <p:cNvPr id="7" name="TextBox 6"/>
            <p:cNvSpPr txBox="1"/>
            <p:nvPr/>
          </p:nvSpPr>
          <p:spPr>
            <a:xfrm>
              <a:off x="3091744" y="4432347"/>
              <a:ext cx="263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generalization error(f)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4087450" y="2971891"/>
              <a:ext cx="208711" cy="2797660"/>
            </a:xfrm>
            <a:prstGeom prst="rightBrac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4494" y="5100108"/>
                <a:ext cx="7810856" cy="66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>
                    <a:latin typeface="Cambria Math" charset="0"/>
                  </a:rPr>
                  <a:t>We choose predictor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from the </a:t>
                </a:r>
                <a:r>
                  <a:rPr lang="en-US" u="sng" dirty="0">
                    <a:latin typeface="Cambria Math" charset="0"/>
                  </a:rPr>
                  <a:t>model class </a:t>
                </a:r>
                <a:r>
                  <a:rPr lang="en-US" u="sng" dirty="0" smtClean="0">
                    <a:latin typeface="Cambria Math" charset="0"/>
                  </a:rPr>
                  <a:t>F</a:t>
                </a:r>
                <a:r>
                  <a:rPr lang="en-US" dirty="0" smtClean="0">
                    <a:latin typeface="Cambria Math" charset="0"/>
                  </a:rPr>
                  <a:t>.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dirty="0" smtClean="0">
                    <a:latin typeface="Cambria Math" charset="0"/>
                  </a:rPr>
                  <a:t>Example:</a:t>
                </a:r>
                <a:r>
                  <a:rPr lang="fa-IR" dirty="0" smtClean="0">
                    <a:latin typeface="Cambria Math" charset="0"/>
                  </a:rPr>
                  <a:t> </a:t>
                </a:r>
                <a:r>
                  <a:rPr lang="en-US" dirty="0" smtClean="0">
                    <a:latin typeface="Cambria Math" charset="0"/>
                  </a:rPr>
                  <a:t>fitting polynomials to a set of points</a:t>
                </a:r>
                <a:endParaRPr lang="en-US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4" y="5100108"/>
                <a:ext cx="7810856" cy="666080"/>
              </a:xfrm>
              <a:prstGeom prst="rect">
                <a:avLst/>
              </a:prstGeom>
              <a:blipFill rotWithShape="0">
                <a:blip r:embed="rId4"/>
                <a:stretch>
                  <a:fillRect l="-546" t="-6422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477001" y="5861831"/>
            <a:ext cx="6088798" cy="389862"/>
            <a:chOff x="1477001" y="5693013"/>
            <a:chExt cx="6088798" cy="389862"/>
          </a:xfrm>
        </p:grpSpPr>
        <p:sp>
          <p:nvSpPr>
            <p:cNvPr id="18" name="Right Arrow 17"/>
            <p:cNvSpPr/>
            <p:nvPr/>
          </p:nvSpPr>
          <p:spPr>
            <a:xfrm rot="16200000">
              <a:off x="2285473" y="5757369"/>
              <a:ext cx="384193" cy="266819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7001" y="5693013"/>
              <a:ext cx="982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size of F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9850" y="5693013"/>
              <a:ext cx="2215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B0F0"/>
                  </a:solidFill>
                  <a:latin typeface="Cambria Math" charset="0"/>
                </a:rPr>
                <a:t>training err(f)</a:t>
              </a:r>
              <a:endParaRPr lang="en-US" i="1" dirty="0">
                <a:solidFill>
                  <a:srgbClr val="00B0F0"/>
                </a:solidFill>
                <a:latin typeface="Cambria Math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179" y="5693013"/>
              <a:ext cx="2244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lang="en-US" dirty="0"/>
                <a:t>generalization error(f)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5400000" flipV="1">
              <a:off x="7118414" y="5757369"/>
              <a:ext cx="384193" cy="266819"/>
            </a:xfrm>
            <a:prstGeom prst="rightArrow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5097122" y="5751701"/>
              <a:ext cx="384193" cy="2668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23" y="4734646"/>
            <a:ext cx="1575610" cy="1071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90181" y="4699271"/>
                <a:ext cx="7747040" cy="10772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tx1"/>
                    </a:solidFill>
                  </a:rPr>
                  <a:t>What we know: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Capacity(#Samples to generalize)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</a:rPr>
                  <a:t>  #parameters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i="1" dirty="0" smtClean="0">
                    <a:solidFill>
                      <a:srgbClr val="00B0F0"/>
                    </a:solidFill>
                  </a:rPr>
                  <a:t>For neural nets, no </a:t>
                </a:r>
                <a:r>
                  <a:rPr lang="en-US" i="1" dirty="0">
                    <a:solidFill>
                      <a:srgbClr val="00B0F0"/>
                    </a:solidFill>
                  </a:rPr>
                  <a:t>algorithm can always minimize the training error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. </a:t>
                </a:r>
                <a:r>
                  <a:rPr lang="en-US" i="1" dirty="0" smtClean="0">
                    <a:solidFill>
                      <a:srgbClr val="00B0F0"/>
                    </a:solidFill>
                    <a:sym typeface="Wingdings"/>
                  </a:rPr>
                  <a:t></a:t>
                </a:r>
                <a:endParaRPr lang="en-US" i="1" dirty="0">
                  <a:solidFill>
                    <a:srgbClr val="00B0F0"/>
                  </a:solidFill>
                </a:endParaRPr>
              </a:p>
              <a:p>
                <a:endParaRPr lang="en-US" sz="1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81" y="4699271"/>
                <a:ext cx="7747040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392" t="-1639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Experiment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74" y="1423987"/>
            <a:ext cx="2771176" cy="18363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1311785"/>
                <a:ext cx="53889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Task: Handwritten digit classification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Input: image of a digit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1024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Labels: 0-9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Training Set: 60000 images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1785"/>
                <a:ext cx="5388909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697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0265" y="5877754"/>
                <a:ext cx="7806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We train networks with different number of hidden units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𝐻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5" y="5877754"/>
                <a:ext cx="780601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2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29583" y="3820360"/>
                <a:ext cx="7886700" cy="2040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Optimization</a:t>
                </a:r>
                <a:r>
                  <a:rPr lang="en-US" sz="2000" dirty="0" smtClean="0"/>
                  <a:t>: Stochastic Gradient Descent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Initialize:</a:t>
                </a: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sz="2000" i="1" smtClean="0">
                          <a:latin typeface="Cambria Math" charset="0"/>
                        </a:rPr>
                        <m:t>~</m:t>
                      </m:r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𝒩</m:t>
                      </m:r>
                      <m:r>
                        <a:rPr lang="en-US" sz="2000" i="1" smtClean="0">
                          <a:latin typeface="Cambria Math" charset="0"/>
                        </a:rPr>
                        <m:t>(0,</m:t>
                      </m:r>
                      <m:r>
                        <a:rPr lang="en-US" sz="2000" i="1" smtClean="0">
                          <a:latin typeface="Cambria Math" charset="0"/>
                        </a:rPr>
                        <m:t>𝐼</m:t>
                      </m:r>
                      <m:r>
                        <a:rPr lang="en-US" sz="200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Iteration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000" i="1" smtClean="0">
                            <a:latin typeface="Cambria Math" charset="0"/>
                          </a:rPr>
                          <m:t>𝑡</m:t>
                        </m:r>
                      </m:sup>
                    </m:sSup>
                    <m:r>
                      <a:rPr lang="en-US" sz="200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00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00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000" i="1" smtClean="0">
                        <a:latin typeface="Cambria Math" charset="0"/>
                      </a:rPr>
                      <m:t>−0.01</m:t>
                    </m:r>
                    <m:sSub>
                      <m:sSubPr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b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sub>
                    </m:sSub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sub>
                    </m:sSub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),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>
                  <a:lnSpc>
                    <a:spcPct val="100000"/>
                  </a:lnSpc>
                </a:pPr>
                <a:endParaRPr lang="en-US" sz="2000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83" y="3820360"/>
                <a:ext cx="7886700" cy="2040462"/>
              </a:xfrm>
              <a:prstGeom prst="rect">
                <a:avLst/>
              </a:prstGeom>
              <a:blipFill rotWithShape="0">
                <a:blip r:embed="rId5"/>
                <a:stretch>
                  <a:fillRect l="-851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25" y="4150544"/>
            <a:ext cx="2775775" cy="11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5" y="1460027"/>
            <a:ext cx="6437863" cy="5012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8668" y="4067696"/>
            <a:ext cx="3187083" cy="790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3" t="40763" r="3290" b="15380"/>
          <a:stretch/>
        </p:blipFill>
        <p:spPr>
          <a:xfrm rot="21072642" flipH="1">
            <a:off x="4215229" y="2695100"/>
            <a:ext cx="3100312" cy="21982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the Network Size</a:t>
            </a:r>
            <a:br>
              <a:rPr lang="en-US" dirty="0" smtClean="0"/>
            </a:br>
            <a:r>
              <a:rPr lang="en-US" dirty="0" smtClean="0"/>
              <a:t>(Number of Hidden Units)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64871" y="1539980"/>
            <a:ext cx="0" cy="4349457"/>
          </a:xfrm>
          <a:prstGeom prst="line">
            <a:avLst/>
          </a:prstGeom>
          <a:ln>
            <a:solidFill>
              <a:schemeClr val="dk1">
                <a:alpha val="1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89224" y="4208971"/>
            <a:ext cx="5366527" cy="0"/>
          </a:xfrm>
          <a:prstGeom prst="line">
            <a:avLst/>
          </a:prstGeom>
          <a:ln>
            <a:solidFill>
              <a:schemeClr val="dk1">
                <a:alpha val="1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2302" y="6403088"/>
            <a:ext cx="38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[Neyshabur, </a:t>
            </a:r>
            <a:r>
              <a:rPr lang="en-US" b="1" dirty="0" err="1" smtClean="0">
                <a:solidFill>
                  <a:srgbClr val="7030A0"/>
                </a:solidFill>
              </a:rPr>
              <a:t>Tomioka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Srebro</a:t>
            </a:r>
            <a:r>
              <a:rPr lang="en-US" b="1" dirty="0" smtClean="0">
                <a:solidFill>
                  <a:srgbClr val="7030A0"/>
                </a:solidFill>
              </a:rPr>
              <a:t>. ICLR’15]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9422" y="315557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6756" y="3155574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6405" y="266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1204" y="1603707"/>
            <a:ext cx="1933076" cy="4222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11797" y="1618283"/>
            <a:ext cx="1547054" cy="4222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6380" y="1611516"/>
            <a:ext cx="1043250" cy="4222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62385" y="1623535"/>
            <a:ext cx="509367" cy="4222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4250" y="4692084"/>
            <a:ext cx="7731100" cy="7232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900" i="1" dirty="0" smtClean="0">
              <a:solidFill>
                <a:srgbClr val="00B0F0"/>
              </a:solidFill>
            </a:endParaRPr>
          </a:p>
          <a:p>
            <a:r>
              <a:rPr lang="en-US" sz="2000" i="1" dirty="0" smtClean="0">
                <a:solidFill>
                  <a:srgbClr val="00B0F0"/>
                </a:solidFill>
              </a:rPr>
              <a:t>What is the magic property of the reality that makes local search work?</a:t>
            </a:r>
          </a:p>
          <a:p>
            <a:endParaRPr lang="en-US" sz="105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" grpId="1"/>
      <p:bldP spid="14" grpId="0"/>
      <p:bldP spid="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Two Layer Networks with Linear Transfer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(aka Matrix Factorization)</a:t>
            </a:r>
          </a:p>
        </p:txBody>
      </p:sp>
      <p:sp>
        <p:nvSpPr>
          <p:cNvPr id="4" name="Oval 3"/>
          <p:cNvSpPr/>
          <p:nvPr/>
        </p:nvSpPr>
        <p:spPr>
          <a:xfrm>
            <a:off x="1870770" y="1784035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70769" y="2258558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70768" y="2733081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70768" y="3695450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33635" y="2163935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33634" y="2573794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39799" y="3195288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28891" y="1978613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28891" y="2468110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28891" y="2957607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4" idx="6"/>
            <a:endCxn id="8" idx="2"/>
          </p:cNvCxnSpPr>
          <p:nvPr/>
        </p:nvCxnSpPr>
        <p:spPr>
          <a:xfrm>
            <a:off x="2172695" y="1934998"/>
            <a:ext cx="960940" cy="37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6"/>
            <a:endCxn id="9" idx="2"/>
          </p:cNvCxnSpPr>
          <p:nvPr/>
        </p:nvCxnSpPr>
        <p:spPr>
          <a:xfrm>
            <a:off x="2172695" y="1934998"/>
            <a:ext cx="960939" cy="78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6"/>
            <a:endCxn id="11" idx="2"/>
          </p:cNvCxnSpPr>
          <p:nvPr/>
        </p:nvCxnSpPr>
        <p:spPr>
          <a:xfrm>
            <a:off x="2172695" y="1934998"/>
            <a:ext cx="967104" cy="141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6"/>
            <a:endCxn id="8" idx="2"/>
          </p:cNvCxnSpPr>
          <p:nvPr/>
        </p:nvCxnSpPr>
        <p:spPr>
          <a:xfrm flipV="1">
            <a:off x="2172694" y="2314898"/>
            <a:ext cx="960941" cy="94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6"/>
            <a:endCxn id="9" idx="2"/>
          </p:cNvCxnSpPr>
          <p:nvPr/>
        </p:nvCxnSpPr>
        <p:spPr>
          <a:xfrm>
            <a:off x="2172694" y="2409521"/>
            <a:ext cx="960940" cy="315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6"/>
            <a:endCxn id="11" idx="2"/>
          </p:cNvCxnSpPr>
          <p:nvPr/>
        </p:nvCxnSpPr>
        <p:spPr>
          <a:xfrm>
            <a:off x="2172694" y="2409521"/>
            <a:ext cx="967105" cy="936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6"/>
            <a:endCxn id="8" idx="2"/>
          </p:cNvCxnSpPr>
          <p:nvPr/>
        </p:nvCxnSpPr>
        <p:spPr>
          <a:xfrm flipV="1">
            <a:off x="2172693" y="2314898"/>
            <a:ext cx="960942" cy="1531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6"/>
            <a:endCxn id="11" idx="2"/>
          </p:cNvCxnSpPr>
          <p:nvPr/>
        </p:nvCxnSpPr>
        <p:spPr>
          <a:xfrm flipV="1">
            <a:off x="2172693" y="3346251"/>
            <a:ext cx="967106" cy="50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6"/>
            <a:endCxn id="13" idx="2"/>
          </p:cNvCxnSpPr>
          <p:nvPr/>
        </p:nvCxnSpPr>
        <p:spPr>
          <a:xfrm>
            <a:off x="3435560" y="2314898"/>
            <a:ext cx="893331" cy="30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6"/>
            <a:endCxn id="14" idx="2"/>
          </p:cNvCxnSpPr>
          <p:nvPr/>
        </p:nvCxnSpPr>
        <p:spPr>
          <a:xfrm>
            <a:off x="3435560" y="2314898"/>
            <a:ext cx="893331" cy="79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2" idx="2"/>
          </p:cNvCxnSpPr>
          <p:nvPr/>
        </p:nvCxnSpPr>
        <p:spPr>
          <a:xfrm flipV="1">
            <a:off x="3435559" y="2129576"/>
            <a:ext cx="893332" cy="59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6"/>
            <a:endCxn id="13" idx="2"/>
          </p:cNvCxnSpPr>
          <p:nvPr/>
        </p:nvCxnSpPr>
        <p:spPr>
          <a:xfrm flipV="1">
            <a:off x="3435559" y="2619073"/>
            <a:ext cx="893332" cy="105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4" idx="2"/>
          </p:cNvCxnSpPr>
          <p:nvPr/>
        </p:nvCxnSpPr>
        <p:spPr>
          <a:xfrm>
            <a:off x="3435559" y="2724757"/>
            <a:ext cx="893332" cy="38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12" idx="2"/>
          </p:cNvCxnSpPr>
          <p:nvPr/>
        </p:nvCxnSpPr>
        <p:spPr>
          <a:xfrm flipV="1">
            <a:off x="3441724" y="2129576"/>
            <a:ext cx="887167" cy="121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6"/>
            <a:endCxn id="13" idx="2"/>
          </p:cNvCxnSpPr>
          <p:nvPr/>
        </p:nvCxnSpPr>
        <p:spPr>
          <a:xfrm flipV="1">
            <a:off x="3441724" y="2619073"/>
            <a:ext cx="887167" cy="72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6"/>
            <a:endCxn id="14" idx="2"/>
          </p:cNvCxnSpPr>
          <p:nvPr/>
        </p:nvCxnSpPr>
        <p:spPr>
          <a:xfrm flipV="1">
            <a:off x="3441724" y="3108570"/>
            <a:ext cx="887167" cy="23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1322862">
                <a:off x="2259196" y="1774315"/>
                <a:ext cx="7616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22862">
                <a:off x="2259196" y="1774315"/>
                <a:ext cx="761619" cy="338554"/>
              </a:xfrm>
              <a:prstGeom prst="rect">
                <a:avLst/>
              </a:prstGeom>
              <a:blipFill rotWithShape="0">
                <a:blip r:embed="rId2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" idx="2"/>
          </p:cNvCxnSpPr>
          <p:nvPr/>
        </p:nvCxnSpPr>
        <p:spPr>
          <a:xfrm>
            <a:off x="1571261" y="1925793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71258" y="2378922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568054" y="2878186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568053" y="3841604"/>
            <a:ext cx="299509" cy="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18017" y="1730446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17" y="1730446"/>
                <a:ext cx="65652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11631" y="2167709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31" y="2167709"/>
                <a:ext cx="65652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98153" y="2675803"/>
                <a:ext cx="656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53" y="2675803"/>
                <a:ext cx="65652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02335" y="3641114"/>
                <a:ext cx="695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35" y="3641114"/>
                <a:ext cx="69531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16200000">
                <a:off x="1014563" y="3064281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14563" y="3064281"/>
                <a:ext cx="62869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4328891" y="3447104"/>
            <a:ext cx="301925" cy="30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8" idx="6"/>
            <a:endCxn id="77" idx="2"/>
          </p:cNvCxnSpPr>
          <p:nvPr/>
        </p:nvCxnSpPr>
        <p:spPr>
          <a:xfrm>
            <a:off x="3435560" y="2314898"/>
            <a:ext cx="893331" cy="128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9" idx="6"/>
            <a:endCxn id="77" idx="2"/>
          </p:cNvCxnSpPr>
          <p:nvPr/>
        </p:nvCxnSpPr>
        <p:spPr>
          <a:xfrm>
            <a:off x="3435559" y="2724757"/>
            <a:ext cx="893332" cy="87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6"/>
            <a:endCxn id="77" idx="2"/>
          </p:cNvCxnSpPr>
          <p:nvPr/>
        </p:nvCxnSpPr>
        <p:spPr>
          <a:xfrm>
            <a:off x="3441724" y="3346251"/>
            <a:ext cx="887167" cy="2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" idx="6"/>
            <a:endCxn id="12" idx="2"/>
          </p:cNvCxnSpPr>
          <p:nvPr/>
        </p:nvCxnSpPr>
        <p:spPr>
          <a:xfrm flipV="1">
            <a:off x="3435560" y="2129576"/>
            <a:ext cx="893331" cy="18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 rot="20913950">
                <a:off x="3391702" y="1917451"/>
                <a:ext cx="770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3950">
                <a:off x="3391702" y="1917451"/>
                <a:ext cx="770596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778525" y="4490992"/>
                <a:ext cx="3429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25" y="4490992"/>
                <a:ext cx="3429465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03435" y="5185391"/>
                <a:ext cx="1571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35" y="5185391"/>
                <a:ext cx="1571841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/>
          <p:nvPr/>
        </p:nvCxnSpPr>
        <p:spPr>
          <a:xfrm flipH="1" flipV="1">
            <a:off x="5149761" y="4965521"/>
            <a:ext cx="1" cy="305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126811" y="5984906"/>
                <a:ext cx="4890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hidden units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11" y="5984906"/>
                <a:ext cx="4890378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438691" y="2973837"/>
                <a:ext cx="28930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𝑉𝑥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91" y="2973837"/>
                <a:ext cx="2893082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Optimizing least square objective over factors: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𝑉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𝑈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</m:oMath>
                </a14:m>
                <a:r>
                  <a:rPr lang="en-US" dirty="0"/>
                  <a:t> is any linear operator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Every local minimum is global minimum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</m:oMath>
                </a14:m>
                <a:r>
                  <a:rPr lang="en-US" dirty="0" smtClean="0"/>
                  <a:t> satisfies RIP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</m:oMath>
                </a14:m>
                <a:r>
                  <a:rPr lang="en-US" dirty="0" smtClean="0"/>
                  <a:t> is nearly orthonormal).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Bhojanapalli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Neyshabur,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Srebro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. NIPS 2016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]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Conjecture: </a:t>
                </a:r>
                <a:r>
                  <a:rPr lang="en-US" dirty="0">
                    <a:solidFill>
                      <a:srgbClr val="00B050"/>
                    </a:solidFill>
                  </a:rPr>
                  <a:t>Gradient descent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converges </a:t>
                </a:r>
                <a:r>
                  <a:rPr lang="en-US" dirty="0">
                    <a:solidFill>
                      <a:srgbClr val="00B050"/>
                    </a:solidFill>
                  </a:rPr>
                  <a:t>to the minimum nuclear norm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solution </a:t>
                </a:r>
                <a:r>
                  <a:rPr lang="en-US" dirty="0" smtClean="0"/>
                  <a:t>with small initialization and </a:t>
                </a:r>
                <a:r>
                  <a:rPr lang="en-US" dirty="0" err="1" smtClean="0"/>
                  <a:t>stepsize</a:t>
                </a:r>
                <a:r>
                  <a:rPr lang="en-US" dirty="0" smtClean="0"/>
                  <a:t>.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[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Gunasekar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Woodworth,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Bhojanapalli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, Neyshabur,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Srebro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.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NIPS 17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]</a:t>
                </a:r>
              </a:p>
              <a:p>
                <a:endParaRPr lang="en-US" dirty="0"/>
              </a:p>
              <a:p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55A3-9DB6-D648-ADCE-C81A68D6F5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28757</TotalTime>
  <Words>495</Words>
  <Application>Microsoft Macintosh PowerPoint</Application>
  <PresentationFormat>On-screen Show (4:3)</PresentationFormat>
  <Paragraphs>182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Cambria Math</vt:lpstr>
      <vt:lpstr>Wingdings</vt:lpstr>
      <vt:lpstr>Arial</vt:lpstr>
      <vt:lpstr>Office Theme</vt:lpstr>
      <vt:lpstr>The mystery of  over-parameterization in neural networks</vt:lpstr>
      <vt:lpstr>AI≈Deep Learning≈Neural Networks</vt:lpstr>
      <vt:lpstr>Classification</vt:lpstr>
      <vt:lpstr>2-layer Feedforward Network</vt:lpstr>
      <vt:lpstr>Learning Framework</vt:lpstr>
      <vt:lpstr>Simple Experiment</vt:lpstr>
      <vt:lpstr>Increasing the Network Size (Number of Hidden Units)</vt:lpstr>
      <vt:lpstr>Two Layer Networks with Linear Transfer (aka Matrix Factorization)</vt:lpstr>
      <vt:lpstr>Optimization</vt:lpstr>
      <vt:lpstr>Norm-Bounded Factorization</vt:lpstr>
      <vt:lpstr>Norm-Based Capacity Control</vt:lpstr>
      <vt:lpstr>Review: Interesting Problems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and Regularization in Multi-Layer Neural Networks</dc:title>
  <dc:creator>Ben Neyshabur</dc:creator>
  <cp:lastModifiedBy>Ben Neyshabur</cp:lastModifiedBy>
  <cp:revision>512</cp:revision>
  <cp:lastPrinted>2015-10-25T05:16:49Z</cp:lastPrinted>
  <dcterms:created xsi:type="dcterms:W3CDTF">2015-10-17T01:00:06Z</dcterms:created>
  <dcterms:modified xsi:type="dcterms:W3CDTF">2017-10-04T17:50:37Z</dcterms:modified>
  <cp:contentStatus/>
</cp:coreProperties>
</file>