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804" r:id="rId2"/>
    <p:sldId id="257" r:id="rId3"/>
    <p:sldId id="273" r:id="rId4"/>
    <p:sldId id="289" r:id="rId5"/>
    <p:sldId id="290" r:id="rId6"/>
    <p:sldId id="291" r:id="rId7"/>
    <p:sldId id="292" r:id="rId8"/>
    <p:sldId id="293" r:id="rId9"/>
    <p:sldId id="271" r:id="rId10"/>
    <p:sldId id="802" r:id="rId11"/>
    <p:sldId id="294" r:id="rId12"/>
    <p:sldId id="296" r:id="rId13"/>
    <p:sldId id="297" r:id="rId14"/>
    <p:sldId id="298" r:id="rId15"/>
    <p:sldId id="299" r:id="rId16"/>
    <p:sldId id="801" r:id="rId17"/>
    <p:sldId id="300" r:id="rId18"/>
    <p:sldId id="302" r:id="rId19"/>
    <p:sldId id="308" r:id="rId20"/>
    <p:sldId id="306" r:id="rId21"/>
    <p:sldId id="307" r:id="rId22"/>
    <p:sldId id="313" r:id="rId23"/>
    <p:sldId id="311" r:id="rId24"/>
    <p:sldId id="314" r:id="rId25"/>
    <p:sldId id="315" r:id="rId26"/>
    <p:sldId id="316" r:id="rId27"/>
    <p:sldId id="305" r:id="rId28"/>
    <p:sldId id="288" r:id="rId29"/>
    <p:sldId id="80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2224"/>
    <p:restoredTop sz="95209"/>
  </p:normalViewPr>
  <p:slideViewPr>
    <p:cSldViewPr snapToGrid="0" snapToObjects="1">
      <p:cViewPr>
        <p:scale>
          <a:sx n="52" d="100"/>
          <a:sy n="52" d="100"/>
        </p:scale>
        <p:origin x="-624" y="-3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DD8C7-E7F6-9B4F-AC3D-F4ED6F865BA9}" type="datetimeFigureOut">
              <a:rPr lang="en-US" smtClean="0"/>
              <a:t>2/22/19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84CB4-EA23-374E-8468-BC76C0688F6A}" type="slidenum">
              <a:rPr lang="en-US" smtClean="0"/>
              <a:t>‹#›</a:t>
            </a:fld>
            <a:endParaRPr lang="en-US"/>
          </a:p>
        </p:txBody>
      </p:sp>
    </p:spTree>
    <p:extLst>
      <p:ext uri="{BB962C8B-B14F-4D97-AF65-F5344CB8AC3E}">
        <p14:creationId xmlns:p14="http://schemas.microsoft.com/office/powerpoint/2010/main" val="82653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think of it as a radio. But there is an important twist. The effect of each knob depends on knob settings of previous layers. (Repeat). Let me point out that this is not like the knobs in your car stereo. In your car each knob has a single purpose. The volume knob adjusts the volume in the same way no matter how you have set the other knobs. In a deep net, the effect of a knob depends on the knobs of the previous layer.  If the knobs in your car radio depended on each other like this you would go crazy trying to make it do what you want it to do. </a:t>
            </a:r>
          </a:p>
        </p:txBody>
      </p:sp>
      <p:sp>
        <p:nvSpPr>
          <p:cNvPr id="4" name="Slide Number Placeholder 3"/>
          <p:cNvSpPr>
            <a:spLocks noGrp="1"/>
          </p:cNvSpPr>
          <p:nvPr>
            <p:ph type="sldNum" sz="quarter" idx="5"/>
          </p:nvPr>
        </p:nvSpPr>
        <p:spPr/>
        <p:txBody>
          <a:bodyPr/>
          <a:lstStyle/>
          <a:p>
            <a:fld id="{37084CB4-EA23-374E-8468-BC76C0688F6A}" type="slidenum">
              <a:rPr lang="en-US" smtClean="0"/>
              <a:t>11</a:t>
            </a:fld>
            <a:endParaRPr lang="en-US"/>
          </a:p>
        </p:txBody>
      </p:sp>
    </p:spTree>
    <p:extLst>
      <p:ext uri="{BB962C8B-B14F-4D97-AF65-F5344CB8AC3E}">
        <p14:creationId xmlns:p14="http://schemas.microsoft.com/office/powerpoint/2010/main" val="1912776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Analog??</a:t>
            </a:r>
          </a:p>
        </p:txBody>
      </p:sp>
      <p:sp>
        <p:nvSpPr>
          <p:cNvPr id="4" name="Slide Number Placeholder 3"/>
          <p:cNvSpPr>
            <a:spLocks noGrp="1"/>
          </p:cNvSpPr>
          <p:nvPr>
            <p:ph type="sldNum" sz="quarter" idx="5"/>
          </p:nvPr>
        </p:nvSpPr>
        <p:spPr/>
        <p:txBody>
          <a:bodyPr/>
          <a:lstStyle/>
          <a:p>
            <a:fld id="{37084CB4-EA23-374E-8468-BC76C0688F6A}" type="slidenum">
              <a:rPr lang="en-US" smtClean="0"/>
              <a:t>12</a:t>
            </a:fld>
            <a:endParaRPr lang="en-US"/>
          </a:p>
        </p:txBody>
      </p:sp>
    </p:spTree>
    <p:extLst>
      <p:ext uri="{BB962C8B-B14F-4D97-AF65-F5344CB8AC3E}">
        <p14:creationId xmlns:p14="http://schemas.microsoft.com/office/powerpoint/2010/main" val="1964151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Analog??</a:t>
            </a:r>
          </a:p>
        </p:txBody>
      </p:sp>
      <p:sp>
        <p:nvSpPr>
          <p:cNvPr id="4" name="Slide Number Placeholder 3"/>
          <p:cNvSpPr>
            <a:spLocks noGrp="1"/>
          </p:cNvSpPr>
          <p:nvPr>
            <p:ph type="sldNum" sz="quarter" idx="5"/>
          </p:nvPr>
        </p:nvSpPr>
        <p:spPr/>
        <p:txBody>
          <a:bodyPr/>
          <a:lstStyle/>
          <a:p>
            <a:fld id="{37084CB4-EA23-374E-8468-BC76C0688F6A}" type="slidenum">
              <a:rPr lang="en-US" smtClean="0"/>
              <a:t>13</a:t>
            </a:fld>
            <a:endParaRPr lang="en-US"/>
          </a:p>
        </p:txBody>
      </p:sp>
    </p:spTree>
    <p:extLst>
      <p:ext uri="{BB962C8B-B14F-4D97-AF65-F5344CB8AC3E}">
        <p14:creationId xmlns:p14="http://schemas.microsoft.com/office/powerpoint/2010/main" val="1694002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this a mystery? For simplicity let us visualize in 3-dimensions what this optimization involves. Here you will already see the main issue. In this picture, we assume for simplicity the net only has two knobs. We plot the value of the training objective versus the settings of the two knobs. So this plot has 3 coordinates, the x and y coordinates are settings of the two knobs, and the third coordinate is the value of the training objective for </a:t>
            </a:r>
          </a:p>
        </p:txBody>
      </p:sp>
      <p:sp>
        <p:nvSpPr>
          <p:cNvPr id="4" name="Slide Number Placeholder 3"/>
          <p:cNvSpPr>
            <a:spLocks noGrp="1"/>
          </p:cNvSpPr>
          <p:nvPr>
            <p:ph type="sldNum" sz="quarter" idx="5"/>
          </p:nvPr>
        </p:nvSpPr>
        <p:spPr/>
        <p:txBody>
          <a:bodyPr/>
          <a:lstStyle/>
          <a:p>
            <a:fld id="{37084CB4-EA23-374E-8468-BC76C0688F6A}" type="slidenum">
              <a:rPr lang="en-US" smtClean="0"/>
              <a:t>14</a:t>
            </a:fld>
            <a:endParaRPr lang="en-US"/>
          </a:p>
        </p:txBody>
      </p:sp>
    </p:spTree>
    <p:extLst>
      <p:ext uri="{BB962C8B-B14F-4D97-AF65-F5344CB8AC3E}">
        <p14:creationId xmlns:p14="http://schemas.microsoft.com/office/powerpoint/2010/main" val="669927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change graphic to show zero training error?</a:t>
            </a:r>
          </a:p>
        </p:txBody>
      </p:sp>
      <p:sp>
        <p:nvSpPr>
          <p:cNvPr id="4" name="Slide Number Placeholder 3"/>
          <p:cNvSpPr>
            <a:spLocks noGrp="1"/>
          </p:cNvSpPr>
          <p:nvPr>
            <p:ph type="sldNum" sz="quarter" idx="10"/>
          </p:nvPr>
        </p:nvSpPr>
        <p:spPr/>
        <p:txBody>
          <a:bodyPr/>
          <a:lstStyle/>
          <a:p>
            <a:fld id="{2C87A269-F6E1-4C6C-A919-D1B026D69C3F}" type="slidenum">
              <a:rPr lang="en-US" smtClean="0"/>
              <a:t>16</a:t>
            </a:fld>
            <a:endParaRPr lang="en-US"/>
          </a:p>
        </p:txBody>
      </p:sp>
    </p:spTree>
    <p:extLst>
      <p:ext uri="{BB962C8B-B14F-4D97-AF65-F5344CB8AC3E}">
        <p14:creationId xmlns:p14="http://schemas.microsoft.com/office/powerpoint/2010/main" val="969404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84CB4-EA23-374E-8468-BC76C0688F6A}" type="slidenum">
              <a:rPr lang="en-US" smtClean="0"/>
              <a:t>28</a:t>
            </a:fld>
            <a:endParaRPr lang="en-US"/>
          </a:p>
        </p:txBody>
      </p:sp>
    </p:spTree>
    <p:extLst>
      <p:ext uri="{BB962C8B-B14F-4D97-AF65-F5344CB8AC3E}">
        <p14:creationId xmlns:p14="http://schemas.microsoft.com/office/powerpoint/2010/main" val="1113995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068AED5-8C39-F442-827A-7D4F2E9AF002}" type="datetimeFigureOut">
              <a:rPr lang="en-US" smtClean="0"/>
              <a:t>2/22/19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5A272-A031-A54A-8F8C-CC717532ABD6}" type="slidenum">
              <a:rPr lang="en-US" smtClean="0"/>
              <a:t>‹#›</a:t>
            </a:fld>
            <a:endParaRPr lang="en-US"/>
          </a:p>
        </p:txBody>
      </p:sp>
    </p:spTree>
    <p:extLst>
      <p:ext uri="{BB962C8B-B14F-4D97-AF65-F5344CB8AC3E}">
        <p14:creationId xmlns:p14="http://schemas.microsoft.com/office/powerpoint/2010/main" val="1705641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68AED5-8C39-F442-827A-7D4F2E9AF002}" type="datetimeFigureOut">
              <a:rPr lang="en-US" smtClean="0"/>
              <a:t>2/22/19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5A272-A031-A54A-8F8C-CC717532ABD6}" type="slidenum">
              <a:rPr lang="en-US" smtClean="0"/>
              <a:t>‹#›</a:t>
            </a:fld>
            <a:endParaRPr lang="en-US"/>
          </a:p>
        </p:txBody>
      </p:sp>
    </p:spTree>
    <p:extLst>
      <p:ext uri="{BB962C8B-B14F-4D97-AF65-F5344CB8AC3E}">
        <p14:creationId xmlns:p14="http://schemas.microsoft.com/office/powerpoint/2010/main" val="1476952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68AED5-8C39-F442-827A-7D4F2E9AF002}" type="datetimeFigureOut">
              <a:rPr lang="en-US" smtClean="0"/>
              <a:t>2/22/19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5A272-A031-A54A-8F8C-CC717532ABD6}" type="slidenum">
              <a:rPr lang="en-US" smtClean="0"/>
              <a:t>‹#›</a:t>
            </a:fld>
            <a:endParaRPr lang="en-US"/>
          </a:p>
        </p:txBody>
      </p:sp>
    </p:spTree>
    <p:extLst>
      <p:ext uri="{BB962C8B-B14F-4D97-AF65-F5344CB8AC3E}">
        <p14:creationId xmlns:p14="http://schemas.microsoft.com/office/powerpoint/2010/main" val="374317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68AED5-8C39-F442-827A-7D4F2E9AF002}" type="datetimeFigureOut">
              <a:rPr lang="en-US" smtClean="0"/>
              <a:t>2/22/19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5A272-A031-A54A-8F8C-CC717532ABD6}" type="slidenum">
              <a:rPr lang="en-US" smtClean="0"/>
              <a:t>‹#›</a:t>
            </a:fld>
            <a:endParaRPr lang="en-US"/>
          </a:p>
        </p:txBody>
      </p:sp>
    </p:spTree>
    <p:extLst>
      <p:ext uri="{BB962C8B-B14F-4D97-AF65-F5344CB8AC3E}">
        <p14:creationId xmlns:p14="http://schemas.microsoft.com/office/powerpoint/2010/main" val="2097995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68AED5-8C39-F442-827A-7D4F2E9AF002}" type="datetimeFigureOut">
              <a:rPr lang="en-US" smtClean="0"/>
              <a:t>2/22/19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5A272-A031-A54A-8F8C-CC717532ABD6}" type="slidenum">
              <a:rPr lang="en-US" smtClean="0"/>
              <a:t>‹#›</a:t>
            </a:fld>
            <a:endParaRPr lang="en-US"/>
          </a:p>
        </p:txBody>
      </p:sp>
    </p:spTree>
    <p:extLst>
      <p:ext uri="{BB962C8B-B14F-4D97-AF65-F5344CB8AC3E}">
        <p14:creationId xmlns:p14="http://schemas.microsoft.com/office/powerpoint/2010/main" val="147534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68AED5-8C39-F442-827A-7D4F2E9AF002}" type="datetimeFigureOut">
              <a:rPr lang="en-US" smtClean="0"/>
              <a:t>2/22/19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A5A272-A031-A54A-8F8C-CC717532ABD6}" type="slidenum">
              <a:rPr lang="en-US" smtClean="0"/>
              <a:t>‹#›</a:t>
            </a:fld>
            <a:endParaRPr lang="en-US"/>
          </a:p>
        </p:txBody>
      </p:sp>
    </p:spTree>
    <p:extLst>
      <p:ext uri="{BB962C8B-B14F-4D97-AF65-F5344CB8AC3E}">
        <p14:creationId xmlns:p14="http://schemas.microsoft.com/office/powerpoint/2010/main" val="1246637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68AED5-8C39-F442-827A-7D4F2E9AF002}" type="datetimeFigureOut">
              <a:rPr lang="en-US" smtClean="0"/>
              <a:t>2/22/19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A5A272-A031-A54A-8F8C-CC717532ABD6}" type="slidenum">
              <a:rPr lang="en-US" smtClean="0"/>
              <a:t>‹#›</a:t>
            </a:fld>
            <a:endParaRPr lang="en-US"/>
          </a:p>
        </p:txBody>
      </p:sp>
    </p:spTree>
    <p:extLst>
      <p:ext uri="{BB962C8B-B14F-4D97-AF65-F5344CB8AC3E}">
        <p14:creationId xmlns:p14="http://schemas.microsoft.com/office/powerpoint/2010/main" val="139437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68AED5-8C39-F442-827A-7D4F2E9AF002}" type="datetimeFigureOut">
              <a:rPr lang="en-US" smtClean="0"/>
              <a:t>2/22/19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A5A272-A031-A54A-8F8C-CC717532ABD6}" type="slidenum">
              <a:rPr lang="en-US" smtClean="0"/>
              <a:t>‹#›</a:t>
            </a:fld>
            <a:endParaRPr lang="en-US"/>
          </a:p>
        </p:txBody>
      </p:sp>
    </p:spTree>
    <p:extLst>
      <p:ext uri="{BB962C8B-B14F-4D97-AF65-F5344CB8AC3E}">
        <p14:creationId xmlns:p14="http://schemas.microsoft.com/office/powerpoint/2010/main" val="1872916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68AED5-8C39-F442-827A-7D4F2E9AF002}" type="datetimeFigureOut">
              <a:rPr lang="en-US" smtClean="0"/>
              <a:t>2/22/19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A5A272-A031-A54A-8F8C-CC717532ABD6}" type="slidenum">
              <a:rPr lang="en-US" smtClean="0"/>
              <a:t>‹#›</a:t>
            </a:fld>
            <a:endParaRPr lang="en-US"/>
          </a:p>
        </p:txBody>
      </p:sp>
    </p:spTree>
    <p:extLst>
      <p:ext uri="{BB962C8B-B14F-4D97-AF65-F5344CB8AC3E}">
        <p14:creationId xmlns:p14="http://schemas.microsoft.com/office/powerpoint/2010/main" val="299275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68AED5-8C39-F442-827A-7D4F2E9AF002}" type="datetimeFigureOut">
              <a:rPr lang="en-US" smtClean="0"/>
              <a:t>2/22/19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A5A272-A031-A54A-8F8C-CC717532ABD6}" type="slidenum">
              <a:rPr lang="en-US" smtClean="0"/>
              <a:t>‹#›</a:t>
            </a:fld>
            <a:endParaRPr lang="en-US"/>
          </a:p>
        </p:txBody>
      </p:sp>
    </p:spTree>
    <p:extLst>
      <p:ext uri="{BB962C8B-B14F-4D97-AF65-F5344CB8AC3E}">
        <p14:creationId xmlns:p14="http://schemas.microsoft.com/office/powerpoint/2010/main" val="522879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68AED5-8C39-F442-827A-7D4F2E9AF002}" type="datetimeFigureOut">
              <a:rPr lang="en-US" smtClean="0"/>
              <a:t>2/22/19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A5A272-A031-A54A-8F8C-CC717532ABD6}" type="slidenum">
              <a:rPr lang="en-US" smtClean="0"/>
              <a:t>‹#›</a:t>
            </a:fld>
            <a:endParaRPr lang="en-US"/>
          </a:p>
        </p:txBody>
      </p:sp>
    </p:spTree>
    <p:extLst>
      <p:ext uri="{BB962C8B-B14F-4D97-AF65-F5344CB8AC3E}">
        <p14:creationId xmlns:p14="http://schemas.microsoft.com/office/powerpoint/2010/main" val="5314964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8AED5-8C39-F442-827A-7D4F2E9AF002}" type="datetimeFigureOut">
              <a:rPr lang="en-US" smtClean="0"/>
              <a:t>2/22/19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5A272-A031-A54A-8F8C-CC717532ABD6}" type="slidenum">
              <a:rPr lang="en-US" smtClean="0"/>
              <a:t>‹#›</a:t>
            </a:fld>
            <a:endParaRPr lang="en-US"/>
          </a:p>
        </p:txBody>
      </p:sp>
    </p:spTree>
    <p:extLst>
      <p:ext uri="{BB962C8B-B14F-4D97-AF65-F5344CB8AC3E}">
        <p14:creationId xmlns:p14="http://schemas.microsoft.com/office/powerpoint/2010/main" val="608173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23.tiff"/><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tiff"/><Relationship Id="rId5"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29.tiff"/></Relationships>
</file>

<file path=ppt/slides/_rels/slide16.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17.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 Id="rId3" Type="http://schemas.openxmlformats.org/officeDocument/2006/relationships/image" Target="../media/image20.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 Id="rId3" Type="http://schemas.openxmlformats.org/officeDocument/2006/relationships/image" Target="../media/image3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5"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21.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gif"/><Relationship Id="rId5" Type="http://schemas.openxmlformats.org/officeDocument/2006/relationships/image" Target="../media/image45.jpg"/><Relationship Id="rId6" Type="http://schemas.openxmlformats.org/officeDocument/2006/relationships/image" Target="../media/image46.tif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 Id="rId3" Type="http://schemas.openxmlformats.org/officeDocument/2006/relationships/image" Target="../media/image47.tiff"/></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e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g"/><Relationship Id="rId9"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Title Slide_Deep Learning Conference_Feb 20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7982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B449B2-A8E1-5D47-8EE8-5FBE95D37717}"/>
              </a:ext>
            </a:extLst>
          </p:cNvPr>
          <p:cNvSpPr>
            <a:spLocks noGrp="1"/>
          </p:cNvSpPr>
          <p:nvPr>
            <p:ph type="title"/>
          </p:nvPr>
        </p:nvSpPr>
        <p:spPr>
          <a:xfrm>
            <a:off x="838200" y="365125"/>
            <a:ext cx="11073714" cy="1325563"/>
          </a:xfrm>
        </p:spPr>
        <p:txBody>
          <a:bodyPr/>
          <a:lstStyle/>
          <a:p>
            <a:r>
              <a:rPr lang="en-US" dirty="0">
                <a:solidFill>
                  <a:srgbClr val="0070C0"/>
                </a:solidFill>
              </a:rPr>
              <a:t>Example of “Training Data” in machine learning</a:t>
            </a:r>
          </a:p>
        </p:txBody>
      </p:sp>
      <p:pic>
        <p:nvPicPr>
          <p:cNvPr id="4" name="Picture 3">
            <a:extLst>
              <a:ext uri="{FF2B5EF4-FFF2-40B4-BE49-F238E27FC236}">
                <a16:creationId xmlns:a16="http://schemas.microsoft.com/office/drawing/2014/main" xmlns="" id="{3A1CB5D0-6509-A242-8ECF-39B4AA3CF055}"/>
              </a:ext>
            </a:extLst>
          </p:cNvPr>
          <p:cNvPicPr>
            <a:picLocks noChangeAspect="1"/>
          </p:cNvPicPr>
          <p:nvPr/>
        </p:nvPicPr>
        <p:blipFill>
          <a:blip r:embed="rId2"/>
          <a:stretch>
            <a:fillRect/>
          </a:stretch>
        </p:blipFill>
        <p:spPr>
          <a:xfrm>
            <a:off x="1313117" y="2584723"/>
            <a:ext cx="893193" cy="893193"/>
          </a:xfrm>
          <a:prstGeom prst="rect">
            <a:avLst/>
          </a:prstGeom>
        </p:spPr>
      </p:pic>
      <p:sp>
        <p:nvSpPr>
          <p:cNvPr id="5" name="TextBox 4">
            <a:extLst>
              <a:ext uri="{FF2B5EF4-FFF2-40B4-BE49-F238E27FC236}">
                <a16:creationId xmlns:a16="http://schemas.microsoft.com/office/drawing/2014/main" xmlns="" id="{1BF3545D-7855-934E-A702-6AD2601CD1AF}"/>
              </a:ext>
            </a:extLst>
          </p:cNvPr>
          <p:cNvSpPr txBox="1"/>
          <p:nvPr/>
        </p:nvSpPr>
        <p:spPr>
          <a:xfrm>
            <a:off x="1013254" y="1690688"/>
            <a:ext cx="6437211" cy="461665"/>
          </a:xfrm>
          <a:prstGeom prst="rect">
            <a:avLst/>
          </a:prstGeom>
          <a:noFill/>
        </p:spPr>
        <p:txBody>
          <a:bodyPr wrap="none" rtlCol="0">
            <a:spAutoFit/>
          </a:bodyPr>
          <a:lstStyle/>
          <a:p>
            <a:r>
              <a:rPr lang="en-US" sz="2400" dirty="0"/>
              <a:t>Lots of pictures, each labeled with “Cat” or “Dog.” </a:t>
            </a:r>
          </a:p>
        </p:txBody>
      </p:sp>
      <p:pic>
        <p:nvPicPr>
          <p:cNvPr id="6" name="Picture 5">
            <a:extLst>
              <a:ext uri="{FF2B5EF4-FFF2-40B4-BE49-F238E27FC236}">
                <a16:creationId xmlns:a16="http://schemas.microsoft.com/office/drawing/2014/main" xmlns="" id="{6C7A881C-B983-0446-A9FB-382B773C54BC}"/>
              </a:ext>
            </a:extLst>
          </p:cNvPr>
          <p:cNvPicPr>
            <a:picLocks noChangeAspect="1"/>
          </p:cNvPicPr>
          <p:nvPr/>
        </p:nvPicPr>
        <p:blipFill>
          <a:blip r:embed="rId3"/>
          <a:stretch>
            <a:fillRect/>
          </a:stretch>
        </p:blipFill>
        <p:spPr>
          <a:xfrm>
            <a:off x="2605421" y="2335099"/>
            <a:ext cx="1855424" cy="971426"/>
          </a:xfrm>
          <a:prstGeom prst="rect">
            <a:avLst/>
          </a:prstGeom>
        </p:spPr>
      </p:pic>
      <p:sp>
        <p:nvSpPr>
          <p:cNvPr id="7" name="TextBox 6">
            <a:extLst>
              <a:ext uri="{FF2B5EF4-FFF2-40B4-BE49-F238E27FC236}">
                <a16:creationId xmlns:a16="http://schemas.microsoft.com/office/drawing/2014/main" xmlns="" id="{C9E2C655-4A74-B047-9274-2D94A76446F1}"/>
              </a:ext>
            </a:extLst>
          </p:cNvPr>
          <p:cNvSpPr txBox="1"/>
          <p:nvPr/>
        </p:nvSpPr>
        <p:spPr>
          <a:xfrm>
            <a:off x="1507524" y="3509315"/>
            <a:ext cx="596638" cy="400110"/>
          </a:xfrm>
          <a:prstGeom prst="rect">
            <a:avLst/>
          </a:prstGeom>
          <a:noFill/>
        </p:spPr>
        <p:txBody>
          <a:bodyPr wrap="none" rtlCol="0">
            <a:spAutoFit/>
          </a:bodyPr>
          <a:lstStyle/>
          <a:p>
            <a:r>
              <a:rPr lang="en-US" sz="2000" dirty="0"/>
              <a:t>Dog</a:t>
            </a:r>
          </a:p>
        </p:txBody>
      </p:sp>
      <p:sp>
        <p:nvSpPr>
          <p:cNvPr id="8" name="TextBox 7">
            <a:extLst>
              <a:ext uri="{FF2B5EF4-FFF2-40B4-BE49-F238E27FC236}">
                <a16:creationId xmlns:a16="http://schemas.microsoft.com/office/drawing/2014/main" xmlns="" id="{4FADC011-511B-5049-8C94-DB86C9F5DCF7}"/>
              </a:ext>
            </a:extLst>
          </p:cNvPr>
          <p:cNvSpPr txBox="1"/>
          <p:nvPr/>
        </p:nvSpPr>
        <p:spPr>
          <a:xfrm>
            <a:off x="3125504" y="3364269"/>
            <a:ext cx="596638" cy="400110"/>
          </a:xfrm>
          <a:prstGeom prst="rect">
            <a:avLst/>
          </a:prstGeom>
          <a:noFill/>
        </p:spPr>
        <p:txBody>
          <a:bodyPr wrap="none" rtlCol="0">
            <a:spAutoFit/>
          </a:bodyPr>
          <a:lstStyle/>
          <a:p>
            <a:r>
              <a:rPr lang="en-US" sz="2000" dirty="0"/>
              <a:t>Dog</a:t>
            </a:r>
          </a:p>
        </p:txBody>
      </p:sp>
      <p:pic>
        <p:nvPicPr>
          <p:cNvPr id="9" name="Picture 8">
            <a:extLst>
              <a:ext uri="{FF2B5EF4-FFF2-40B4-BE49-F238E27FC236}">
                <a16:creationId xmlns:a16="http://schemas.microsoft.com/office/drawing/2014/main" xmlns="" id="{27653531-7A35-8D4E-9705-7B603169D14B}"/>
              </a:ext>
            </a:extLst>
          </p:cNvPr>
          <p:cNvPicPr>
            <a:picLocks noChangeAspect="1"/>
          </p:cNvPicPr>
          <p:nvPr/>
        </p:nvPicPr>
        <p:blipFill>
          <a:blip r:embed="rId4"/>
          <a:stretch>
            <a:fillRect/>
          </a:stretch>
        </p:blipFill>
        <p:spPr>
          <a:xfrm>
            <a:off x="4770987" y="2317326"/>
            <a:ext cx="1422400" cy="1422400"/>
          </a:xfrm>
          <a:prstGeom prst="rect">
            <a:avLst/>
          </a:prstGeom>
        </p:spPr>
      </p:pic>
      <p:sp>
        <p:nvSpPr>
          <p:cNvPr id="10" name="TextBox 9">
            <a:extLst>
              <a:ext uri="{FF2B5EF4-FFF2-40B4-BE49-F238E27FC236}">
                <a16:creationId xmlns:a16="http://schemas.microsoft.com/office/drawing/2014/main" xmlns="" id="{61B53067-FF7B-924B-B143-CFBA92356E53}"/>
              </a:ext>
            </a:extLst>
          </p:cNvPr>
          <p:cNvSpPr txBox="1"/>
          <p:nvPr/>
        </p:nvSpPr>
        <p:spPr>
          <a:xfrm>
            <a:off x="5135314" y="3801896"/>
            <a:ext cx="528543" cy="400110"/>
          </a:xfrm>
          <a:prstGeom prst="rect">
            <a:avLst/>
          </a:prstGeom>
          <a:noFill/>
        </p:spPr>
        <p:txBody>
          <a:bodyPr wrap="none" rtlCol="0">
            <a:spAutoFit/>
          </a:bodyPr>
          <a:lstStyle/>
          <a:p>
            <a:r>
              <a:rPr lang="en-US" sz="2000" dirty="0"/>
              <a:t>Cat</a:t>
            </a:r>
          </a:p>
        </p:txBody>
      </p:sp>
      <p:pic>
        <p:nvPicPr>
          <p:cNvPr id="11" name="Picture 10">
            <a:extLst>
              <a:ext uri="{FF2B5EF4-FFF2-40B4-BE49-F238E27FC236}">
                <a16:creationId xmlns:a16="http://schemas.microsoft.com/office/drawing/2014/main" xmlns="" id="{305E4FFD-6766-934C-991F-93D8A444AA45}"/>
              </a:ext>
            </a:extLst>
          </p:cNvPr>
          <p:cNvPicPr>
            <a:picLocks noChangeAspect="1"/>
          </p:cNvPicPr>
          <p:nvPr/>
        </p:nvPicPr>
        <p:blipFill>
          <a:blip r:embed="rId5"/>
          <a:stretch>
            <a:fillRect/>
          </a:stretch>
        </p:blipFill>
        <p:spPr>
          <a:xfrm>
            <a:off x="6193387" y="2152353"/>
            <a:ext cx="1574509" cy="1574509"/>
          </a:xfrm>
          <a:prstGeom prst="rect">
            <a:avLst/>
          </a:prstGeom>
        </p:spPr>
      </p:pic>
      <p:sp>
        <p:nvSpPr>
          <p:cNvPr id="12" name="TextBox 11">
            <a:extLst>
              <a:ext uri="{FF2B5EF4-FFF2-40B4-BE49-F238E27FC236}">
                <a16:creationId xmlns:a16="http://schemas.microsoft.com/office/drawing/2014/main" xmlns="" id="{097E5D7D-3449-A043-B471-5A319111C612}"/>
              </a:ext>
            </a:extLst>
          </p:cNvPr>
          <p:cNvSpPr txBox="1"/>
          <p:nvPr/>
        </p:nvSpPr>
        <p:spPr>
          <a:xfrm>
            <a:off x="6747546" y="3815884"/>
            <a:ext cx="528543" cy="400110"/>
          </a:xfrm>
          <a:prstGeom prst="rect">
            <a:avLst/>
          </a:prstGeom>
          <a:noFill/>
        </p:spPr>
        <p:txBody>
          <a:bodyPr wrap="none" rtlCol="0">
            <a:spAutoFit/>
          </a:bodyPr>
          <a:lstStyle/>
          <a:p>
            <a:r>
              <a:rPr lang="en-US" sz="2000" dirty="0"/>
              <a:t>Cat</a:t>
            </a:r>
          </a:p>
        </p:txBody>
      </p:sp>
      <p:sp>
        <p:nvSpPr>
          <p:cNvPr id="13" name="TextBox 12">
            <a:extLst>
              <a:ext uri="{FF2B5EF4-FFF2-40B4-BE49-F238E27FC236}">
                <a16:creationId xmlns:a16="http://schemas.microsoft.com/office/drawing/2014/main" xmlns="" id="{016CB069-4E08-EE4C-8113-E1774CCE43C0}"/>
              </a:ext>
            </a:extLst>
          </p:cNvPr>
          <p:cNvSpPr txBox="1"/>
          <p:nvPr/>
        </p:nvSpPr>
        <p:spPr>
          <a:xfrm>
            <a:off x="861865" y="4263561"/>
            <a:ext cx="6037615" cy="830997"/>
          </a:xfrm>
          <a:prstGeom prst="rect">
            <a:avLst/>
          </a:prstGeom>
          <a:noFill/>
        </p:spPr>
        <p:txBody>
          <a:bodyPr wrap="none" rtlCol="0">
            <a:spAutoFit/>
          </a:bodyPr>
          <a:lstStyle/>
          <a:p>
            <a:r>
              <a:rPr lang="en-US" sz="2400" dirty="0"/>
              <a:t>Picture =  sequence of numbers (pixel values)</a:t>
            </a:r>
            <a:br>
              <a:rPr lang="en-US" sz="2400" dirty="0"/>
            </a:br>
            <a:r>
              <a:rPr lang="en-US" sz="2400" dirty="0"/>
              <a:t>The label “Dog” is treated as 0, and “Cat” as 1. </a:t>
            </a:r>
          </a:p>
        </p:txBody>
      </p:sp>
      <p:sp>
        <p:nvSpPr>
          <p:cNvPr id="14" name="TextBox 13">
            <a:extLst>
              <a:ext uri="{FF2B5EF4-FFF2-40B4-BE49-F238E27FC236}">
                <a16:creationId xmlns:a16="http://schemas.microsoft.com/office/drawing/2014/main" xmlns="" id="{1E21BACB-00C0-054E-820F-AA54A7D74063}"/>
              </a:ext>
            </a:extLst>
          </p:cNvPr>
          <p:cNvSpPr txBox="1"/>
          <p:nvPr/>
        </p:nvSpPr>
        <p:spPr>
          <a:xfrm>
            <a:off x="828495" y="5322733"/>
            <a:ext cx="7541618" cy="830997"/>
          </a:xfrm>
          <a:prstGeom prst="rect">
            <a:avLst/>
          </a:prstGeom>
          <a:noFill/>
        </p:spPr>
        <p:txBody>
          <a:bodyPr wrap="square" rtlCol="0">
            <a:spAutoFit/>
          </a:bodyPr>
          <a:lstStyle/>
          <a:p>
            <a:r>
              <a:rPr lang="en-US" sz="2400" dirty="0"/>
              <a:t>Goal: Train a machine  to determine proper label (0/1) </a:t>
            </a:r>
            <a:br>
              <a:rPr lang="en-US" sz="2400" dirty="0"/>
            </a:br>
            <a:r>
              <a:rPr lang="en-US" sz="2400" dirty="0"/>
              <a:t> given  pixels in a </a:t>
            </a:r>
            <a:r>
              <a:rPr lang="en-US" sz="2400" dirty="0">
                <a:solidFill>
                  <a:srgbClr val="C00000"/>
                </a:solidFill>
              </a:rPr>
              <a:t>new </a:t>
            </a:r>
            <a:r>
              <a:rPr lang="en-US" sz="2400" dirty="0"/>
              <a:t>cat/dog  image (</a:t>
            </a:r>
            <a:r>
              <a:rPr lang="en-US" sz="2400" dirty="0">
                <a:solidFill>
                  <a:srgbClr val="C00000"/>
                </a:solidFill>
              </a:rPr>
              <a:t>previously unseen</a:t>
            </a:r>
            <a:r>
              <a:rPr lang="en-US" sz="2400" dirty="0"/>
              <a:t>)</a:t>
            </a:r>
          </a:p>
        </p:txBody>
      </p:sp>
      <p:pic>
        <p:nvPicPr>
          <p:cNvPr id="15" name="Picture 14">
            <a:extLst>
              <a:ext uri="{FF2B5EF4-FFF2-40B4-BE49-F238E27FC236}">
                <a16:creationId xmlns:a16="http://schemas.microsoft.com/office/drawing/2014/main" xmlns="" id="{454B5FE1-BB6A-514F-BE58-0397DEFDCF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8808" y="4522612"/>
            <a:ext cx="1244697" cy="1400285"/>
          </a:xfrm>
          <a:prstGeom prst="rect">
            <a:avLst/>
          </a:prstGeom>
        </p:spPr>
      </p:pic>
      <p:sp>
        <p:nvSpPr>
          <p:cNvPr id="17" name="Cloud Callout 16">
            <a:extLst>
              <a:ext uri="{FF2B5EF4-FFF2-40B4-BE49-F238E27FC236}">
                <a16:creationId xmlns:a16="http://schemas.microsoft.com/office/drawing/2014/main" xmlns="" id="{6035FAB5-E5EF-6F41-97F0-31D91E6F59D0}"/>
              </a:ext>
            </a:extLst>
          </p:cNvPr>
          <p:cNvSpPr/>
          <p:nvPr/>
        </p:nvSpPr>
        <p:spPr>
          <a:xfrm>
            <a:off x="8370113" y="2584723"/>
            <a:ext cx="3344092" cy="1631272"/>
          </a:xfrm>
          <a:prstGeom prst="cloudCallout">
            <a:avLst>
              <a:gd name="adj1" fmla="val 31"/>
              <a:gd name="adj2" fmla="val 7208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”Law” of </a:t>
            </a:r>
            <a:br>
              <a:rPr lang="en-US" sz="2400" dirty="0">
                <a:solidFill>
                  <a:schemeClr val="tx1"/>
                </a:solidFill>
              </a:rPr>
            </a:br>
            <a:r>
              <a:rPr lang="en-US" sz="2400" dirty="0">
                <a:solidFill>
                  <a:schemeClr val="tx1"/>
                </a:solidFill>
              </a:rPr>
              <a:t>Cat vs Dog Pictures??</a:t>
            </a:r>
          </a:p>
        </p:txBody>
      </p:sp>
    </p:spTree>
    <p:extLst>
      <p:ext uri="{BB962C8B-B14F-4D97-AF65-F5344CB8AC3E}">
        <p14:creationId xmlns:p14="http://schemas.microsoft.com/office/powerpoint/2010/main" val="3047832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370A3-8013-884A-8564-C693AD3044C3}"/>
              </a:ext>
            </a:extLst>
          </p:cNvPr>
          <p:cNvSpPr>
            <a:spLocks noGrp="1"/>
          </p:cNvSpPr>
          <p:nvPr>
            <p:ph type="title"/>
          </p:nvPr>
        </p:nvSpPr>
        <p:spPr/>
        <p:txBody>
          <a:bodyPr/>
          <a:lstStyle/>
          <a:p>
            <a:r>
              <a:rPr lang="en-US" dirty="0">
                <a:solidFill>
                  <a:srgbClr val="0070C0"/>
                </a:solidFill>
              </a:rPr>
              <a:t>Deep Net (simplistic!)</a:t>
            </a:r>
          </a:p>
        </p:txBody>
      </p:sp>
      <p:sp>
        <p:nvSpPr>
          <p:cNvPr id="4" name="TextBox 3">
            <a:extLst>
              <a:ext uri="{FF2B5EF4-FFF2-40B4-BE49-F238E27FC236}">
                <a16:creationId xmlns:a16="http://schemas.microsoft.com/office/drawing/2014/main" xmlns="" id="{179AEC97-6F4A-A849-9547-A74DE358686C}"/>
              </a:ext>
            </a:extLst>
          </p:cNvPr>
          <p:cNvSpPr txBox="1"/>
          <p:nvPr/>
        </p:nvSpPr>
        <p:spPr>
          <a:xfrm>
            <a:off x="700979" y="2198463"/>
            <a:ext cx="764953" cy="461665"/>
          </a:xfrm>
          <a:prstGeom prst="rect">
            <a:avLst/>
          </a:prstGeom>
          <a:noFill/>
        </p:spPr>
        <p:txBody>
          <a:bodyPr wrap="none" rtlCol="0">
            <a:spAutoFit/>
          </a:bodyPr>
          <a:lstStyle/>
          <a:p>
            <a:r>
              <a:rPr lang="en-US" sz="2400" b="1" dirty="0">
                <a:latin typeface="Tw Cen MT Condensed" panose="020B0606020104020203" pitchFamily="34" charset="77"/>
              </a:rPr>
              <a:t>Input</a:t>
            </a:r>
            <a:endParaRPr lang="en-US" sz="2400" b="1" baseline="-25000" dirty="0">
              <a:latin typeface="Tw Cen MT Condensed" panose="020B0606020104020203" pitchFamily="34" charset="77"/>
            </a:endParaRPr>
          </a:p>
        </p:txBody>
      </p:sp>
      <p:sp>
        <p:nvSpPr>
          <p:cNvPr id="5" name="Right Arrow 4">
            <a:extLst>
              <a:ext uri="{FF2B5EF4-FFF2-40B4-BE49-F238E27FC236}">
                <a16:creationId xmlns:a16="http://schemas.microsoft.com/office/drawing/2014/main" xmlns="" id="{69DA95B5-6857-EA44-8F8A-A82DFA745B0F}"/>
              </a:ext>
            </a:extLst>
          </p:cNvPr>
          <p:cNvSpPr/>
          <p:nvPr/>
        </p:nvSpPr>
        <p:spPr>
          <a:xfrm>
            <a:off x="1625455" y="226660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E438D1F2-D87A-1A40-98A5-CABDC2A94AC3}"/>
              </a:ext>
            </a:extLst>
          </p:cNvPr>
          <p:cNvSpPr/>
          <p:nvPr/>
        </p:nvSpPr>
        <p:spPr>
          <a:xfrm>
            <a:off x="2230242" y="1602405"/>
            <a:ext cx="994549" cy="18468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baseline="-25000" dirty="0">
                <a:solidFill>
                  <a:schemeClr val="tx1"/>
                </a:solidFill>
                <a:latin typeface="Tw Cen MT Condensed" panose="020B0606020104020203" pitchFamily="34" charset="77"/>
              </a:rPr>
              <a:t>Action 1</a:t>
            </a:r>
          </a:p>
          <a:p>
            <a:pPr algn="ctr"/>
            <a:endParaRPr lang="en-US" sz="2800" b="1" baseline="-25000" dirty="0">
              <a:solidFill>
                <a:schemeClr val="tx1"/>
              </a:solidFill>
              <a:latin typeface="Tw Cen MT Condensed" panose="020B0606020104020203" pitchFamily="34" charset="77"/>
            </a:endParaRPr>
          </a:p>
        </p:txBody>
      </p:sp>
      <p:sp>
        <p:nvSpPr>
          <p:cNvPr id="15" name="TextBox 14">
            <a:extLst>
              <a:ext uri="{FF2B5EF4-FFF2-40B4-BE49-F238E27FC236}">
                <a16:creationId xmlns:a16="http://schemas.microsoft.com/office/drawing/2014/main" xmlns="" id="{905FBEAA-91C1-6C4A-A50D-5A1EB214DA3B}"/>
              </a:ext>
            </a:extLst>
          </p:cNvPr>
          <p:cNvSpPr txBox="1"/>
          <p:nvPr/>
        </p:nvSpPr>
        <p:spPr>
          <a:xfrm>
            <a:off x="5844826" y="1926816"/>
            <a:ext cx="893193" cy="769441"/>
          </a:xfrm>
          <a:prstGeom prst="rect">
            <a:avLst/>
          </a:prstGeom>
          <a:noFill/>
        </p:spPr>
        <p:txBody>
          <a:bodyPr wrap="none" rtlCol="0">
            <a:spAutoFit/>
          </a:bodyPr>
          <a:lstStyle/>
          <a:p>
            <a:r>
              <a:rPr lang="en-US" sz="4400" b="1" dirty="0"/>
              <a:t>. . .</a:t>
            </a:r>
          </a:p>
        </p:txBody>
      </p:sp>
      <p:sp>
        <p:nvSpPr>
          <p:cNvPr id="16" name="Right Arrow 15">
            <a:extLst>
              <a:ext uri="{FF2B5EF4-FFF2-40B4-BE49-F238E27FC236}">
                <a16:creationId xmlns:a16="http://schemas.microsoft.com/office/drawing/2014/main" xmlns="" id="{697E8FF6-E439-D34E-B63A-6C4389EC5D25}"/>
              </a:ext>
            </a:extLst>
          </p:cNvPr>
          <p:cNvSpPr/>
          <p:nvPr/>
        </p:nvSpPr>
        <p:spPr>
          <a:xfrm>
            <a:off x="6859070" y="226445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7D58A4A6-2026-0841-9F35-2501C9E0C3DE}"/>
              </a:ext>
            </a:extLst>
          </p:cNvPr>
          <p:cNvSpPr txBox="1"/>
          <p:nvPr/>
        </p:nvSpPr>
        <p:spPr>
          <a:xfrm>
            <a:off x="9323866" y="2216006"/>
            <a:ext cx="938077" cy="707886"/>
          </a:xfrm>
          <a:prstGeom prst="rect">
            <a:avLst/>
          </a:prstGeom>
          <a:noFill/>
        </p:spPr>
        <p:txBody>
          <a:bodyPr wrap="none" rtlCol="0">
            <a:spAutoFit/>
          </a:bodyPr>
          <a:lstStyle/>
          <a:p>
            <a:r>
              <a:rPr lang="en-US" sz="2400" b="1" dirty="0">
                <a:latin typeface="Tw Cen MT Condensed" panose="020B0606020104020203" pitchFamily="34" charset="77"/>
              </a:rPr>
              <a:t>Output</a:t>
            </a:r>
            <a:br>
              <a:rPr lang="en-US" sz="2400" b="1" dirty="0">
                <a:latin typeface="Tw Cen MT Condensed" panose="020B0606020104020203" pitchFamily="34" charset="77"/>
              </a:rPr>
            </a:br>
            <a:endParaRPr lang="en-US" sz="2400" b="1" baseline="-25000" dirty="0">
              <a:latin typeface="Tw Cen MT Condensed" panose="020B0606020104020203" pitchFamily="34" charset="77"/>
            </a:endParaRPr>
          </a:p>
        </p:txBody>
      </p:sp>
      <p:sp>
        <p:nvSpPr>
          <p:cNvPr id="18" name="Rectangle 17">
            <a:extLst>
              <a:ext uri="{FF2B5EF4-FFF2-40B4-BE49-F238E27FC236}">
                <a16:creationId xmlns:a16="http://schemas.microsoft.com/office/drawing/2014/main" xmlns="" id="{274A332E-3FA9-0843-8DA2-C9BFFF19C5CD}"/>
              </a:ext>
            </a:extLst>
          </p:cNvPr>
          <p:cNvSpPr/>
          <p:nvPr/>
        </p:nvSpPr>
        <p:spPr>
          <a:xfrm>
            <a:off x="3925692" y="1640505"/>
            <a:ext cx="994549" cy="18468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baseline="-25000" dirty="0">
                <a:solidFill>
                  <a:schemeClr val="tx1"/>
                </a:solidFill>
                <a:latin typeface="Tw Cen MT Condensed" panose="020B0606020104020203" pitchFamily="34" charset="77"/>
              </a:rPr>
              <a:t>Action 2</a:t>
            </a:r>
          </a:p>
          <a:p>
            <a:pPr algn="ctr"/>
            <a:endParaRPr lang="en-US" sz="2800" b="1" baseline="-25000" dirty="0">
              <a:solidFill>
                <a:schemeClr val="tx1"/>
              </a:solidFill>
              <a:latin typeface="Tw Cen MT Condensed" panose="020B0606020104020203" pitchFamily="34" charset="77"/>
            </a:endParaRPr>
          </a:p>
        </p:txBody>
      </p:sp>
      <p:sp>
        <p:nvSpPr>
          <p:cNvPr id="19" name="Right Arrow 18">
            <a:extLst>
              <a:ext uri="{FF2B5EF4-FFF2-40B4-BE49-F238E27FC236}">
                <a16:creationId xmlns:a16="http://schemas.microsoft.com/office/drawing/2014/main" xmlns="" id="{6DBF0F48-EBD8-5040-83C3-09C3B3C3C84E}"/>
              </a:ext>
            </a:extLst>
          </p:cNvPr>
          <p:cNvSpPr/>
          <p:nvPr/>
        </p:nvSpPr>
        <p:spPr>
          <a:xfrm>
            <a:off x="3308740" y="226660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xmlns="" id="{D84D7D49-9C9F-7340-ADD8-6A0C3024C834}"/>
              </a:ext>
            </a:extLst>
          </p:cNvPr>
          <p:cNvSpPr/>
          <p:nvPr/>
        </p:nvSpPr>
        <p:spPr>
          <a:xfrm>
            <a:off x="5091290" y="226660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D98E4E5F-576F-104D-9E0C-576A0BD9E382}"/>
              </a:ext>
            </a:extLst>
          </p:cNvPr>
          <p:cNvSpPr/>
          <p:nvPr/>
        </p:nvSpPr>
        <p:spPr>
          <a:xfrm>
            <a:off x="7533668" y="1602405"/>
            <a:ext cx="994549" cy="18468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baseline="-25000" dirty="0">
                <a:solidFill>
                  <a:schemeClr val="tx1"/>
                </a:solidFill>
                <a:latin typeface="Tw Cen MT Condensed" panose="020B0606020104020203" pitchFamily="34" charset="77"/>
              </a:rPr>
              <a:t>Action N</a:t>
            </a:r>
          </a:p>
          <a:p>
            <a:pPr algn="ctr"/>
            <a:endParaRPr lang="en-US" sz="2800" b="1" baseline="-25000" dirty="0">
              <a:solidFill>
                <a:schemeClr val="tx1"/>
              </a:solidFill>
              <a:latin typeface="Tw Cen MT Condensed" panose="020B0606020104020203" pitchFamily="34" charset="77"/>
            </a:endParaRPr>
          </a:p>
        </p:txBody>
      </p:sp>
      <p:sp>
        <p:nvSpPr>
          <p:cNvPr id="22" name="Right Arrow 21">
            <a:extLst>
              <a:ext uri="{FF2B5EF4-FFF2-40B4-BE49-F238E27FC236}">
                <a16:creationId xmlns:a16="http://schemas.microsoft.com/office/drawing/2014/main" xmlns="" id="{1B7FB25E-CE5E-ED46-BBE2-9D75C5CE925A}"/>
              </a:ext>
            </a:extLst>
          </p:cNvPr>
          <p:cNvSpPr/>
          <p:nvPr/>
        </p:nvSpPr>
        <p:spPr>
          <a:xfrm>
            <a:off x="8592620" y="226445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F9C96A04-906A-BC48-A0FF-A48918B452B5}"/>
              </a:ext>
            </a:extLst>
          </p:cNvPr>
          <p:cNvPicPr>
            <a:picLocks noChangeAspect="1"/>
          </p:cNvPicPr>
          <p:nvPr/>
        </p:nvPicPr>
        <p:blipFill>
          <a:blip r:embed="rId3"/>
          <a:stretch>
            <a:fillRect/>
          </a:stretch>
        </p:blipFill>
        <p:spPr>
          <a:xfrm>
            <a:off x="1888477" y="3685984"/>
            <a:ext cx="2002749" cy="1257110"/>
          </a:xfrm>
          <a:prstGeom prst="rect">
            <a:avLst/>
          </a:prstGeom>
        </p:spPr>
      </p:pic>
      <p:pic>
        <p:nvPicPr>
          <p:cNvPr id="24" name="Picture 23">
            <a:extLst>
              <a:ext uri="{FF2B5EF4-FFF2-40B4-BE49-F238E27FC236}">
                <a16:creationId xmlns:a16="http://schemas.microsoft.com/office/drawing/2014/main" xmlns="" id="{0D7AD52D-5552-BF4A-A463-80809AECF8A0}"/>
              </a:ext>
            </a:extLst>
          </p:cNvPr>
          <p:cNvPicPr>
            <a:picLocks noChangeAspect="1"/>
          </p:cNvPicPr>
          <p:nvPr/>
        </p:nvPicPr>
        <p:blipFill>
          <a:blip r:embed="rId4"/>
          <a:stretch>
            <a:fillRect/>
          </a:stretch>
        </p:blipFill>
        <p:spPr>
          <a:xfrm>
            <a:off x="596425" y="2721306"/>
            <a:ext cx="893193" cy="893193"/>
          </a:xfrm>
          <a:prstGeom prst="rect">
            <a:avLst/>
          </a:prstGeom>
        </p:spPr>
      </p:pic>
      <p:sp>
        <p:nvSpPr>
          <p:cNvPr id="25" name="TextBox 24">
            <a:extLst>
              <a:ext uri="{FF2B5EF4-FFF2-40B4-BE49-F238E27FC236}">
                <a16:creationId xmlns:a16="http://schemas.microsoft.com/office/drawing/2014/main" xmlns="" id="{7C830792-9D7E-A045-89F5-F572CF04860B}"/>
              </a:ext>
            </a:extLst>
          </p:cNvPr>
          <p:cNvSpPr txBox="1"/>
          <p:nvPr/>
        </p:nvSpPr>
        <p:spPr>
          <a:xfrm>
            <a:off x="9323866" y="2721306"/>
            <a:ext cx="596638" cy="461665"/>
          </a:xfrm>
          <a:prstGeom prst="rect">
            <a:avLst/>
          </a:prstGeom>
          <a:noFill/>
        </p:spPr>
        <p:txBody>
          <a:bodyPr wrap="none" rtlCol="0">
            <a:spAutoFit/>
          </a:bodyPr>
          <a:lstStyle/>
          <a:p>
            <a:r>
              <a:rPr lang="en-US" sz="2400" dirty="0"/>
              <a:t>“0”</a:t>
            </a:r>
          </a:p>
        </p:txBody>
      </p:sp>
      <p:sp>
        <p:nvSpPr>
          <p:cNvPr id="26" name="TextBox 25">
            <a:extLst>
              <a:ext uri="{FF2B5EF4-FFF2-40B4-BE49-F238E27FC236}">
                <a16:creationId xmlns:a16="http://schemas.microsoft.com/office/drawing/2014/main" xmlns="" id="{94DED4F3-89F0-3848-A311-7DB509B0D718}"/>
              </a:ext>
            </a:extLst>
          </p:cNvPr>
          <p:cNvSpPr txBox="1"/>
          <p:nvPr/>
        </p:nvSpPr>
        <p:spPr>
          <a:xfrm>
            <a:off x="1661373" y="4943485"/>
            <a:ext cx="2826095" cy="1569660"/>
          </a:xfrm>
          <a:prstGeom prst="rect">
            <a:avLst/>
          </a:prstGeom>
          <a:noFill/>
        </p:spPr>
        <p:txBody>
          <a:bodyPr wrap="none" rtlCol="0">
            <a:spAutoFit/>
          </a:bodyPr>
          <a:lstStyle/>
          <a:p>
            <a:r>
              <a:rPr lang="en-US" sz="2400" dirty="0"/>
              <a:t>Each action  depends</a:t>
            </a:r>
            <a:br>
              <a:rPr lang="en-US" sz="2400" dirty="0"/>
            </a:br>
            <a:r>
              <a:rPr lang="en-US" sz="2400" dirty="0"/>
              <a:t>on large bank of</a:t>
            </a:r>
            <a:br>
              <a:rPr lang="en-US" sz="2400" dirty="0"/>
            </a:br>
            <a:r>
              <a:rPr lang="en-US" sz="2400" dirty="0"/>
              <a:t>parameters</a:t>
            </a:r>
            <a:br>
              <a:rPr lang="en-US" sz="2400" dirty="0"/>
            </a:br>
            <a:r>
              <a:rPr lang="en-US" sz="2400" dirty="0"/>
              <a:t>(“tunable knobs”)</a:t>
            </a:r>
          </a:p>
        </p:txBody>
      </p:sp>
      <p:sp>
        <p:nvSpPr>
          <p:cNvPr id="3" name="TextBox 2">
            <a:extLst>
              <a:ext uri="{FF2B5EF4-FFF2-40B4-BE49-F238E27FC236}">
                <a16:creationId xmlns:a16="http://schemas.microsoft.com/office/drawing/2014/main" xmlns="" id="{96687AE2-7567-AF48-A038-3F4C4F65185D}"/>
              </a:ext>
            </a:extLst>
          </p:cNvPr>
          <p:cNvSpPr txBox="1"/>
          <p:nvPr/>
        </p:nvSpPr>
        <p:spPr>
          <a:xfrm>
            <a:off x="5844826" y="4300151"/>
            <a:ext cx="5128583" cy="830997"/>
          </a:xfrm>
          <a:prstGeom prst="rect">
            <a:avLst/>
          </a:prstGeom>
          <a:noFill/>
        </p:spPr>
        <p:txBody>
          <a:bodyPr wrap="none" rtlCol="0">
            <a:spAutoFit/>
          </a:bodyPr>
          <a:lstStyle/>
          <a:p>
            <a:r>
              <a:rPr lang="en-US" sz="2400" dirty="0"/>
              <a:t>Important: Effect of each knob </a:t>
            </a:r>
            <a:r>
              <a:rPr lang="en-US" sz="2400" dirty="0">
                <a:solidFill>
                  <a:srgbClr val="C00000"/>
                </a:solidFill>
              </a:rPr>
              <a:t>depends</a:t>
            </a:r>
            <a:r>
              <a:rPr lang="en-US" sz="2400" dirty="0"/>
              <a:t/>
            </a:r>
            <a:br>
              <a:rPr lang="en-US" sz="2400" dirty="0"/>
            </a:br>
            <a:r>
              <a:rPr lang="en-US" sz="2400" dirty="0"/>
              <a:t>on knob settings of </a:t>
            </a:r>
            <a:r>
              <a:rPr lang="en-US" sz="2400" dirty="0">
                <a:solidFill>
                  <a:srgbClr val="C00000"/>
                </a:solidFill>
              </a:rPr>
              <a:t>previous</a:t>
            </a:r>
            <a:r>
              <a:rPr lang="en-US" sz="2400" dirty="0"/>
              <a:t> layers.</a:t>
            </a:r>
          </a:p>
        </p:txBody>
      </p:sp>
      <p:sp>
        <p:nvSpPr>
          <p:cNvPr id="7" name="TextBox 6">
            <a:extLst>
              <a:ext uri="{FF2B5EF4-FFF2-40B4-BE49-F238E27FC236}">
                <a16:creationId xmlns:a16="http://schemas.microsoft.com/office/drawing/2014/main" xmlns="" id="{4ABCCC6D-A971-EB43-8A9B-FAFC3D10D8EC}"/>
              </a:ext>
            </a:extLst>
          </p:cNvPr>
          <p:cNvSpPr txBox="1"/>
          <p:nvPr/>
        </p:nvSpPr>
        <p:spPr>
          <a:xfrm>
            <a:off x="6657634" y="5328205"/>
            <a:ext cx="3855927" cy="461665"/>
          </a:xfrm>
          <a:prstGeom prst="rect">
            <a:avLst/>
          </a:prstGeom>
          <a:noFill/>
        </p:spPr>
        <p:txBody>
          <a:bodyPr wrap="none" rtlCol="0">
            <a:spAutoFit/>
          </a:bodyPr>
          <a:lstStyle/>
          <a:p>
            <a:r>
              <a:rPr lang="en-US" sz="2400" b="1" dirty="0"/>
              <a:t>(“Electrical Circuit of knobs”)</a:t>
            </a:r>
          </a:p>
        </p:txBody>
      </p:sp>
    </p:spTree>
    <p:extLst>
      <p:ext uri="{BB962C8B-B14F-4D97-AF65-F5344CB8AC3E}">
        <p14:creationId xmlns:p14="http://schemas.microsoft.com/office/powerpoint/2010/main" val="699527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370A3-8013-884A-8564-C693AD3044C3}"/>
              </a:ext>
            </a:extLst>
          </p:cNvPr>
          <p:cNvSpPr>
            <a:spLocks noGrp="1"/>
          </p:cNvSpPr>
          <p:nvPr>
            <p:ph type="title"/>
          </p:nvPr>
        </p:nvSpPr>
        <p:spPr/>
        <p:txBody>
          <a:bodyPr/>
          <a:lstStyle/>
          <a:p>
            <a:r>
              <a:rPr lang="en-US" dirty="0">
                <a:solidFill>
                  <a:srgbClr val="0070C0"/>
                </a:solidFill>
              </a:rPr>
              <a:t>Deep Net (simplistic!)</a:t>
            </a:r>
          </a:p>
        </p:txBody>
      </p:sp>
      <p:sp>
        <p:nvSpPr>
          <p:cNvPr id="4" name="TextBox 3">
            <a:extLst>
              <a:ext uri="{FF2B5EF4-FFF2-40B4-BE49-F238E27FC236}">
                <a16:creationId xmlns:a16="http://schemas.microsoft.com/office/drawing/2014/main" xmlns="" id="{179AEC97-6F4A-A849-9547-A74DE358686C}"/>
              </a:ext>
            </a:extLst>
          </p:cNvPr>
          <p:cNvSpPr txBox="1"/>
          <p:nvPr/>
        </p:nvSpPr>
        <p:spPr>
          <a:xfrm>
            <a:off x="700979" y="2198463"/>
            <a:ext cx="764953" cy="461665"/>
          </a:xfrm>
          <a:prstGeom prst="rect">
            <a:avLst/>
          </a:prstGeom>
          <a:noFill/>
        </p:spPr>
        <p:txBody>
          <a:bodyPr wrap="none" rtlCol="0">
            <a:spAutoFit/>
          </a:bodyPr>
          <a:lstStyle/>
          <a:p>
            <a:r>
              <a:rPr lang="en-US" sz="2400" b="1" dirty="0">
                <a:latin typeface="Tw Cen MT Condensed" panose="020B0606020104020203" pitchFamily="34" charset="77"/>
              </a:rPr>
              <a:t>Input</a:t>
            </a:r>
            <a:endParaRPr lang="en-US" sz="2400" b="1" baseline="-25000" dirty="0">
              <a:latin typeface="Tw Cen MT Condensed" panose="020B0606020104020203" pitchFamily="34" charset="77"/>
            </a:endParaRPr>
          </a:p>
        </p:txBody>
      </p:sp>
      <p:sp>
        <p:nvSpPr>
          <p:cNvPr id="5" name="Right Arrow 4">
            <a:extLst>
              <a:ext uri="{FF2B5EF4-FFF2-40B4-BE49-F238E27FC236}">
                <a16:creationId xmlns:a16="http://schemas.microsoft.com/office/drawing/2014/main" xmlns="" id="{69DA95B5-6857-EA44-8F8A-A82DFA745B0F}"/>
              </a:ext>
            </a:extLst>
          </p:cNvPr>
          <p:cNvSpPr/>
          <p:nvPr/>
        </p:nvSpPr>
        <p:spPr>
          <a:xfrm>
            <a:off x="1625455" y="226660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E438D1F2-D87A-1A40-98A5-CABDC2A94AC3}"/>
              </a:ext>
            </a:extLst>
          </p:cNvPr>
          <p:cNvSpPr/>
          <p:nvPr/>
        </p:nvSpPr>
        <p:spPr>
          <a:xfrm>
            <a:off x="2230242" y="1602405"/>
            <a:ext cx="994549" cy="18468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baseline="-25000" dirty="0">
                <a:solidFill>
                  <a:schemeClr val="tx1"/>
                </a:solidFill>
                <a:latin typeface="Tw Cen MT Condensed" panose="020B0606020104020203" pitchFamily="34" charset="77"/>
              </a:rPr>
              <a:t>Action 1</a:t>
            </a:r>
          </a:p>
          <a:p>
            <a:pPr algn="ctr"/>
            <a:endParaRPr lang="en-US" sz="2800" b="1" baseline="-25000" dirty="0">
              <a:solidFill>
                <a:schemeClr val="tx1"/>
              </a:solidFill>
              <a:latin typeface="Tw Cen MT Condensed" panose="020B0606020104020203" pitchFamily="34" charset="77"/>
            </a:endParaRPr>
          </a:p>
        </p:txBody>
      </p:sp>
      <p:sp>
        <p:nvSpPr>
          <p:cNvPr id="15" name="TextBox 14">
            <a:extLst>
              <a:ext uri="{FF2B5EF4-FFF2-40B4-BE49-F238E27FC236}">
                <a16:creationId xmlns:a16="http://schemas.microsoft.com/office/drawing/2014/main" xmlns="" id="{905FBEAA-91C1-6C4A-A50D-5A1EB214DA3B}"/>
              </a:ext>
            </a:extLst>
          </p:cNvPr>
          <p:cNvSpPr txBox="1"/>
          <p:nvPr/>
        </p:nvSpPr>
        <p:spPr>
          <a:xfrm>
            <a:off x="5844826" y="1926816"/>
            <a:ext cx="893193" cy="769441"/>
          </a:xfrm>
          <a:prstGeom prst="rect">
            <a:avLst/>
          </a:prstGeom>
          <a:noFill/>
        </p:spPr>
        <p:txBody>
          <a:bodyPr wrap="none" rtlCol="0">
            <a:spAutoFit/>
          </a:bodyPr>
          <a:lstStyle/>
          <a:p>
            <a:r>
              <a:rPr lang="en-US" sz="4400" b="1" dirty="0"/>
              <a:t>. . .</a:t>
            </a:r>
          </a:p>
        </p:txBody>
      </p:sp>
      <p:sp>
        <p:nvSpPr>
          <p:cNvPr id="16" name="Right Arrow 15">
            <a:extLst>
              <a:ext uri="{FF2B5EF4-FFF2-40B4-BE49-F238E27FC236}">
                <a16:creationId xmlns:a16="http://schemas.microsoft.com/office/drawing/2014/main" xmlns="" id="{697E8FF6-E439-D34E-B63A-6C4389EC5D25}"/>
              </a:ext>
            </a:extLst>
          </p:cNvPr>
          <p:cNvSpPr/>
          <p:nvPr/>
        </p:nvSpPr>
        <p:spPr>
          <a:xfrm>
            <a:off x="6859070" y="226445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7D58A4A6-2026-0841-9F35-2501C9E0C3DE}"/>
              </a:ext>
            </a:extLst>
          </p:cNvPr>
          <p:cNvSpPr txBox="1"/>
          <p:nvPr/>
        </p:nvSpPr>
        <p:spPr>
          <a:xfrm>
            <a:off x="9323866" y="2216006"/>
            <a:ext cx="938077" cy="707886"/>
          </a:xfrm>
          <a:prstGeom prst="rect">
            <a:avLst/>
          </a:prstGeom>
          <a:noFill/>
        </p:spPr>
        <p:txBody>
          <a:bodyPr wrap="none" rtlCol="0">
            <a:spAutoFit/>
          </a:bodyPr>
          <a:lstStyle/>
          <a:p>
            <a:r>
              <a:rPr lang="en-US" sz="2400" b="1" dirty="0">
                <a:latin typeface="Tw Cen MT Condensed" panose="020B0606020104020203" pitchFamily="34" charset="77"/>
              </a:rPr>
              <a:t>Output</a:t>
            </a:r>
            <a:br>
              <a:rPr lang="en-US" sz="2400" b="1" dirty="0">
                <a:latin typeface="Tw Cen MT Condensed" panose="020B0606020104020203" pitchFamily="34" charset="77"/>
              </a:rPr>
            </a:br>
            <a:endParaRPr lang="en-US" sz="2400" b="1" baseline="-25000" dirty="0">
              <a:latin typeface="Tw Cen MT Condensed" panose="020B0606020104020203" pitchFamily="34" charset="77"/>
            </a:endParaRPr>
          </a:p>
        </p:txBody>
      </p:sp>
      <p:sp>
        <p:nvSpPr>
          <p:cNvPr id="18" name="Rectangle 17">
            <a:extLst>
              <a:ext uri="{FF2B5EF4-FFF2-40B4-BE49-F238E27FC236}">
                <a16:creationId xmlns:a16="http://schemas.microsoft.com/office/drawing/2014/main" xmlns="" id="{274A332E-3FA9-0843-8DA2-C9BFFF19C5CD}"/>
              </a:ext>
            </a:extLst>
          </p:cNvPr>
          <p:cNvSpPr/>
          <p:nvPr/>
        </p:nvSpPr>
        <p:spPr>
          <a:xfrm>
            <a:off x="3925692" y="1640505"/>
            <a:ext cx="994549" cy="18468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baseline="-25000" dirty="0">
                <a:solidFill>
                  <a:schemeClr val="tx1"/>
                </a:solidFill>
                <a:latin typeface="Tw Cen MT Condensed" panose="020B0606020104020203" pitchFamily="34" charset="77"/>
              </a:rPr>
              <a:t>Action 2</a:t>
            </a:r>
          </a:p>
          <a:p>
            <a:pPr algn="ctr"/>
            <a:endParaRPr lang="en-US" sz="2800" b="1" baseline="-25000" dirty="0">
              <a:solidFill>
                <a:schemeClr val="tx1"/>
              </a:solidFill>
              <a:latin typeface="Tw Cen MT Condensed" panose="020B0606020104020203" pitchFamily="34" charset="77"/>
            </a:endParaRPr>
          </a:p>
        </p:txBody>
      </p:sp>
      <p:sp>
        <p:nvSpPr>
          <p:cNvPr id="19" name="Right Arrow 18">
            <a:extLst>
              <a:ext uri="{FF2B5EF4-FFF2-40B4-BE49-F238E27FC236}">
                <a16:creationId xmlns:a16="http://schemas.microsoft.com/office/drawing/2014/main" xmlns="" id="{6DBF0F48-EBD8-5040-83C3-09C3B3C3C84E}"/>
              </a:ext>
            </a:extLst>
          </p:cNvPr>
          <p:cNvSpPr/>
          <p:nvPr/>
        </p:nvSpPr>
        <p:spPr>
          <a:xfrm>
            <a:off x="3308740" y="226660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xmlns="" id="{D84D7D49-9C9F-7340-ADD8-6A0C3024C834}"/>
              </a:ext>
            </a:extLst>
          </p:cNvPr>
          <p:cNvSpPr/>
          <p:nvPr/>
        </p:nvSpPr>
        <p:spPr>
          <a:xfrm>
            <a:off x="5091290" y="226660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D98E4E5F-576F-104D-9E0C-576A0BD9E382}"/>
              </a:ext>
            </a:extLst>
          </p:cNvPr>
          <p:cNvSpPr/>
          <p:nvPr/>
        </p:nvSpPr>
        <p:spPr>
          <a:xfrm>
            <a:off x="7533668" y="1602405"/>
            <a:ext cx="994549" cy="18468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baseline="-25000" dirty="0">
                <a:solidFill>
                  <a:schemeClr val="tx1"/>
                </a:solidFill>
                <a:latin typeface="Tw Cen MT Condensed" panose="020B0606020104020203" pitchFamily="34" charset="77"/>
              </a:rPr>
              <a:t>Action N</a:t>
            </a:r>
          </a:p>
          <a:p>
            <a:pPr algn="ctr"/>
            <a:endParaRPr lang="en-US" sz="2800" b="1" baseline="-25000" dirty="0">
              <a:solidFill>
                <a:schemeClr val="tx1"/>
              </a:solidFill>
              <a:latin typeface="Tw Cen MT Condensed" panose="020B0606020104020203" pitchFamily="34" charset="77"/>
            </a:endParaRPr>
          </a:p>
        </p:txBody>
      </p:sp>
      <p:sp>
        <p:nvSpPr>
          <p:cNvPr id="22" name="Right Arrow 21">
            <a:extLst>
              <a:ext uri="{FF2B5EF4-FFF2-40B4-BE49-F238E27FC236}">
                <a16:creationId xmlns:a16="http://schemas.microsoft.com/office/drawing/2014/main" xmlns="" id="{1B7FB25E-CE5E-ED46-BBE2-9D75C5CE925A}"/>
              </a:ext>
            </a:extLst>
          </p:cNvPr>
          <p:cNvSpPr/>
          <p:nvPr/>
        </p:nvSpPr>
        <p:spPr>
          <a:xfrm>
            <a:off x="8592620" y="226445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F9C96A04-906A-BC48-A0FF-A48918B452B5}"/>
              </a:ext>
            </a:extLst>
          </p:cNvPr>
          <p:cNvPicPr>
            <a:picLocks noChangeAspect="1"/>
          </p:cNvPicPr>
          <p:nvPr/>
        </p:nvPicPr>
        <p:blipFill>
          <a:blip r:embed="rId3"/>
          <a:stretch>
            <a:fillRect/>
          </a:stretch>
        </p:blipFill>
        <p:spPr>
          <a:xfrm>
            <a:off x="1916698" y="3669323"/>
            <a:ext cx="1523812" cy="956485"/>
          </a:xfrm>
          <a:prstGeom prst="rect">
            <a:avLst/>
          </a:prstGeom>
        </p:spPr>
      </p:pic>
      <p:pic>
        <p:nvPicPr>
          <p:cNvPr id="24" name="Picture 23">
            <a:extLst>
              <a:ext uri="{FF2B5EF4-FFF2-40B4-BE49-F238E27FC236}">
                <a16:creationId xmlns:a16="http://schemas.microsoft.com/office/drawing/2014/main" xmlns="" id="{0D7AD52D-5552-BF4A-A463-80809AECF8A0}"/>
              </a:ext>
            </a:extLst>
          </p:cNvPr>
          <p:cNvPicPr>
            <a:picLocks noChangeAspect="1"/>
          </p:cNvPicPr>
          <p:nvPr/>
        </p:nvPicPr>
        <p:blipFill>
          <a:blip r:embed="rId4"/>
          <a:stretch>
            <a:fillRect/>
          </a:stretch>
        </p:blipFill>
        <p:spPr>
          <a:xfrm>
            <a:off x="596425" y="2721306"/>
            <a:ext cx="893193" cy="893193"/>
          </a:xfrm>
          <a:prstGeom prst="rect">
            <a:avLst/>
          </a:prstGeom>
        </p:spPr>
      </p:pic>
      <p:sp>
        <p:nvSpPr>
          <p:cNvPr id="25" name="TextBox 24">
            <a:extLst>
              <a:ext uri="{FF2B5EF4-FFF2-40B4-BE49-F238E27FC236}">
                <a16:creationId xmlns:a16="http://schemas.microsoft.com/office/drawing/2014/main" xmlns="" id="{7C830792-9D7E-A045-89F5-F572CF04860B}"/>
              </a:ext>
            </a:extLst>
          </p:cNvPr>
          <p:cNvSpPr txBox="1"/>
          <p:nvPr/>
        </p:nvSpPr>
        <p:spPr>
          <a:xfrm>
            <a:off x="9323866" y="2721306"/>
            <a:ext cx="1599733" cy="830997"/>
          </a:xfrm>
          <a:prstGeom prst="rect">
            <a:avLst/>
          </a:prstGeom>
          <a:noFill/>
        </p:spPr>
        <p:txBody>
          <a:bodyPr wrap="none" rtlCol="0">
            <a:spAutoFit/>
          </a:bodyPr>
          <a:lstStyle/>
          <a:p>
            <a:r>
              <a:rPr lang="en-US" sz="2400" dirty="0"/>
              <a:t>0 for “Dog”</a:t>
            </a:r>
            <a:br>
              <a:rPr lang="en-US" sz="2400" dirty="0"/>
            </a:br>
            <a:r>
              <a:rPr lang="en-US" sz="2400" dirty="0"/>
              <a:t>1 for “Cat”</a:t>
            </a:r>
          </a:p>
        </p:txBody>
      </p:sp>
      <p:sp>
        <p:nvSpPr>
          <p:cNvPr id="26" name="TextBox 25">
            <a:extLst>
              <a:ext uri="{FF2B5EF4-FFF2-40B4-BE49-F238E27FC236}">
                <a16:creationId xmlns:a16="http://schemas.microsoft.com/office/drawing/2014/main" xmlns="" id="{94DED4F3-89F0-3848-A311-7DB509B0D718}"/>
              </a:ext>
            </a:extLst>
          </p:cNvPr>
          <p:cNvSpPr txBox="1"/>
          <p:nvPr/>
        </p:nvSpPr>
        <p:spPr>
          <a:xfrm>
            <a:off x="1532744" y="4776942"/>
            <a:ext cx="2865977" cy="1938992"/>
          </a:xfrm>
          <a:prstGeom prst="rect">
            <a:avLst/>
          </a:prstGeom>
          <a:noFill/>
        </p:spPr>
        <p:txBody>
          <a:bodyPr wrap="none" rtlCol="0">
            <a:spAutoFit/>
          </a:bodyPr>
          <a:lstStyle/>
          <a:p>
            <a:r>
              <a:rPr lang="en-US" sz="2400" dirty="0"/>
              <a:t>Each action  depends</a:t>
            </a:r>
            <a:br>
              <a:rPr lang="en-US" sz="2400" dirty="0"/>
            </a:br>
            <a:r>
              <a:rPr lang="en-US" sz="2400" dirty="0"/>
              <a:t>on large bank of</a:t>
            </a:r>
            <a:br>
              <a:rPr lang="en-US" sz="2400" dirty="0"/>
            </a:br>
            <a:r>
              <a:rPr lang="en-US" sz="2400" dirty="0"/>
              <a:t>parameters (“tunable</a:t>
            </a:r>
            <a:br>
              <a:rPr lang="en-US" sz="2400" dirty="0"/>
            </a:br>
            <a:r>
              <a:rPr lang="en-US" sz="2400" dirty="0"/>
              <a:t> knobs”) Millions!!</a:t>
            </a:r>
            <a:br>
              <a:rPr lang="en-US" sz="2400" dirty="0"/>
            </a:br>
            <a:endParaRPr lang="en-US" sz="2400" dirty="0"/>
          </a:p>
        </p:txBody>
      </p:sp>
      <p:sp>
        <p:nvSpPr>
          <p:cNvPr id="3" name="TextBox 2">
            <a:extLst>
              <a:ext uri="{FF2B5EF4-FFF2-40B4-BE49-F238E27FC236}">
                <a16:creationId xmlns:a16="http://schemas.microsoft.com/office/drawing/2014/main" xmlns="" id="{187F0A36-FA5A-B74B-B334-82500EAE9090}"/>
              </a:ext>
            </a:extLst>
          </p:cNvPr>
          <p:cNvSpPr txBox="1"/>
          <p:nvPr/>
        </p:nvSpPr>
        <p:spPr>
          <a:xfrm>
            <a:off x="5382533" y="3889084"/>
            <a:ext cx="7100710" cy="1569660"/>
          </a:xfrm>
          <a:prstGeom prst="rect">
            <a:avLst/>
          </a:prstGeom>
          <a:noFill/>
        </p:spPr>
        <p:txBody>
          <a:bodyPr wrap="square" rtlCol="0">
            <a:spAutoFit/>
          </a:bodyPr>
          <a:lstStyle/>
          <a:p>
            <a:r>
              <a:rPr lang="en-US" sz="2400" dirty="0"/>
              <a:t>Training Procedure: Using large training </a:t>
            </a:r>
          </a:p>
          <a:p>
            <a:r>
              <a:rPr lang="en-US" sz="2400" dirty="0"/>
              <a:t>set of </a:t>
            </a:r>
            <a:r>
              <a:rPr lang="en-US" sz="2400" dirty="0">
                <a:solidFill>
                  <a:srgbClr val="C00000"/>
                </a:solidFill>
              </a:rPr>
              <a:t>labeled</a:t>
            </a:r>
            <a:r>
              <a:rPr lang="en-US" sz="2400" dirty="0"/>
              <a:t> inputs, </a:t>
            </a:r>
            <a:r>
              <a:rPr lang="en-US" sz="2400" dirty="0">
                <a:solidFill>
                  <a:srgbClr val="C00000"/>
                </a:solidFill>
              </a:rPr>
              <a:t>adjust</a:t>
            </a:r>
            <a:r>
              <a:rPr lang="en-US" sz="2400" dirty="0"/>
              <a:t>  tunable knobs </a:t>
            </a:r>
            <a:br>
              <a:rPr lang="en-US" sz="2400" dirty="0"/>
            </a:br>
            <a:r>
              <a:rPr lang="en-US" sz="2400" dirty="0"/>
              <a:t>to make the Net’s output match the labeled</a:t>
            </a:r>
            <a:br>
              <a:rPr lang="en-US" sz="2400" dirty="0"/>
            </a:br>
            <a:r>
              <a:rPr lang="en-US" sz="2400" dirty="0"/>
              <a:t>outputs </a:t>
            </a:r>
            <a:r>
              <a:rPr lang="en-US" sz="2400" dirty="0">
                <a:solidFill>
                  <a:srgbClr val="C00000"/>
                </a:solidFill>
              </a:rPr>
              <a:t>as closely as possible. </a:t>
            </a:r>
            <a:endParaRPr lang="en-US" sz="2000" dirty="0">
              <a:solidFill>
                <a:srgbClr val="C00000"/>
              </a:solidFill>
            </a:endParaRPr>
          </a:p>
        </p:txBody>
      </p:sp>
    </p:spTree>
    <p:extLst>
      <p:ext uri="{BB962C8B-B14F-4D97-AF65-F5344CB8AC3E}">
        <p14:creationId xmlns:p14="http://schemas.microsoft.com/office/powerpoint/2010/main" val="920801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370A3-8013-884A-8564-C693AD3044C3}"/>
              </a:ext>
            </a:extLst>
          </p:cNvPr>
          <p:cNvSpPr>
            <a:spLocks noGrp="1"/>
          </p:cNvSpPr>
          <p:nvPr>
            <p:ph type="title"/>
          </p:nvPr>
        </p:nvSpPr>
        <p:spPr/>
        <p:txBody>
          <a:bodyPr/>
          <a:lstStyle/>
          <a:p>
            <a:r>
              <a:rPr lang="en-US" dirty="0">
                <a:solidFill>
                  <a:srgbClr val="0070C0"/>
                </a:solidFill>
              </a:rPr>
              <a:t>Deep Net (simplistic!)</a:t>
            </a:r>
          </a:p>
        </p:txBody>
      </p:sp>
      <p:sp>
        <p:nvSpPr>
          <p:cNvPr id="4" name="TextBox 3">
            <a:extLst>
              <a:ext uri="{FF2B5EF4-FFF2-40B4-BE49-F238E27FC236}">
                <a16:creationId xmlns:a16="http://schemas.microsoft.com/office/drawing/2014/main" xmlns="" id="{179AEC97-6F4A-A849-9547-A74DE358686C}"/>
              </a:ext>
            </a:extLst>
          </p:cNvPr>
          <p:cNvSpPr txBox="1"/>
          <p:nvPr/>
        </p:nvSpPr>
        <p:spPr>
          <a:xfrm>
            <a:off x="700979" y="2198463"/>
            <a:ext cx="764953" cy="461665"/>
          </a:xfrm>
          <a:prstGeom prst="rect">
            <a:avLst/>
          </a:prstGeom>
          <a:noFill/>
        </p:spPr>
        <p:txBody>
          <a:bodyPr wrap="none" rtlCol="0">
            <a:spAutoFit/>
          </a:bodyPr>
          <a:lstStyle/>
          <a:p>
            <a:r>
              <a:rPr lang="en-US" sz="2400" b="1" dirty="0">
                <a:latin typeface="Tw Cen MT Condensed" panose="020B0606020104020203" pitchFamily="34" charset="77"/>
              </a:rPr>
              <a:t>Input</a:t>
            </a:r>
            <a:endParaRPr lang="en-US" sz="2400" b="1" baseline="-25000" dirty="0">
              <a:latin typeface="Tw Cen MT Condensed" panose="020B0606020104020203" pitchFamily="34" charset="77"/>
            </a:endParaRPr>
          </a:p>
        </p:txBody>
      </p:sp>
      <p:sp>
        <p:nvSpPr>
          <p:cNvPr id="5" name="Right Arrow 4">
            <a:extLst>
              <a:ext uri="{FF2B5EF4-FFF2-40B4-BE49-F238E27FC236}">
                <a16:creationId xmlns:a16="http://schemas.microsoft.com/office/drawing/2014/main" xmlns="" id="{69DA95B5-6857-EA44-8F8A-A82DFA745B0F}"/>
              </a:ext>
            </a:extLst>
          </p:cNvPr>
          <p:cNvSpPr/>
          <p:nvPr/>
        </p:nvSpPr>
        <p:spPr>
          <a:xfrm>
            <a:off x="1625455" y="226660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E438D1F2-D87A-1A40-98A5-CABDC2A94AC3}"/>
              </a:ext>
            </a:extLst>
          </p:cNvPr>
          <p:cNvSpPr/>
          <p:nvPr/>
        </p:nvSpPr>
        <p:spPr>
          <a:xfrm>
            <a:off x="2230242" y="1602405"/>
            <a:ext cx="994549" cy="18468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baseline="-25000" dirty="0">
                <a:solidFill>
                  <a:schemeClr val="tx1"/>
                </a:solidFill>
                <a:latin typeface="Tw Cen MT Condensed" panose="020B0606020104020203" pitchFamily="34" charset="77"/>
              </a:rPr>
              <a:t>Action 1</a:t>
            </a:r>
          </a:p>
          <a:p>
            <a:pPr algn="ctr"/>
            <a:endParaRPr lang="en-US" sz="2800" b="1" baseline="-25000" dirty="0">
              <a:solidFill>
                <a:schemeClr val="tx1"/>
              </a:solidFill>
              <a:latin typeface="Tw Cen MT Condensed" panose="020B0606020104020203" pitchFamily="34" charset="77"/>
            </a:endParaRPr>
          </a:p>
        </p:txBody>
      </p:sp>
      <p:sp>
        <p:nvSpPr>
          <p:cNvPr id="15" name="TextBox 14">
            <a:extLst>
              <a:ext uri="{FF2B5EF4-FFF2-40B4-BE49-F238E27FC236}">
                <a16:creationId xmlns:a16="http://schemas.microsoft.com/office/drawing/2014/main" xmlns="" id="{905FBEAA-91C1-6C4A-A50D-5A1EB214DA3B}"/>
              </a:ext>
            </a:extLst>
          </p:cNvPr>
          <p:cNvSpPr txBox="1"/>
          <p:nvPr/>
        </p:nvSpPr>
        <p:spPr>
          <a:xfrm>
            <a:off x="5844826" y="1926816"/>
            <a:ext cx="893193" cy="769441"/>
          </a:xfrm>
          <a:prstGeom prst="rect">
            <a:avLst/>
          </a:prstGeom>
          <a:noFill/>
        </p:spPr>
        <p:txBody>
          <a:bodyPr wrap="none" rtlCol="0">
            <a:spAutoFit/>
          </a:bodyPr>
          <a:lstStyle/>
          <a:p>
            <a:r>
              <a:rPr lang="en-US" sz="4400" b="1" dirty="0"/>
              <a:t>. . .</a:t>
            </a:r>
          </a:p>
        </p:txBody>
      </p:sp>
      <p:sp>
        <p:nvSpPr>
          <p:cNvPr id="16" name="Right Arrow 15">
            <a:extLst>
              <a:ext uri="{FF2B5EF4-FFF2-40B4-BE49-F238E27FC236}">
                <a16:creationId xmlns:a16="http://schemas.microsoft.com/office/drawing/2014/main" xmlns="" id="{697E8FF6-E439-D34E-B63A-6C4389EC5D25}"/>
              </a:ext>
            </a:extLst>
          </p:cNvPr>
          <p:cNvSpPr/>
          <p:nvPr/>
        </p:nvSpPr>
        <p:spPr>
          <a:xfrm>
            <a:off x="6859070" y="226445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7D58A4A6-2026-0841-9F35-2501C9E0C3DE}"/>
              </a:ext>
            </a:extLst>
          </p:cNvPr>
          <p:cNvSpPr txBox="1"/>
          <p:nvPr/>
        </p:nvSpPr>
        <p:spPr>
          <a:xfrm>
            <a:off x="9323866" y="2216006"/>
            <a:ext cx="938077" cy="707886"/>
          </a:xfrm>
          <a:prstGeom prst="rect">
            <a:avLst/>
          </a:prstGeom>
          <a:noFill/>
        </p:spPr>
        <p:txBody>
          <a:bodyPr wrap="none" rtlCol="0">
            <a:spAutoFit/>
          </a:bodyPr>
          <a:lstStyle/>
          <a:p>
            <a:r>
              <a:rPr lang="en-US" sz="2400" b="1" dirty="0">
                <a:latin typeface="Tw Cen MT Condensed" panose="020B0606020104020203" pitchFamily="34" charset="77"/>
              </a:rPr>
              <a:t>Output</a:t>
            </a:r>
            <a:br>
              <a:rPr lang="en-US" sz="2400" b="1" dirty="0">
                <a:latin typeface="Tw Cen MT Condensed" panose="020B0606020104020203" pitchFamily="34" charset="77"/>
              </a:rPr>
            </a:br>
            <a:endParaRPr lang="en-US" sz="2400" b="1" baseline="-25000" dirty="0">
              <a:latin typeface="Tw Cen MT Condensed" panose="020B0606020104020203" pitchFamily="34" charset="77"/>
            </a:endParaRPr>
          </a:p>
        </p:txBody>
      </p:sp>
      <p:sp>
        <p:nvSpPr>
          <p:cNvPr id="18" name="Rectangle 17">
            <a:extLst>
              <a:ext uri="{FF2B5EF4-FFF2-40B4-BE49-F238E27FC236}">
                <a16:creationId xmlns:a16="http://schemas.microsoft.com/office/drawing/2014/main" xmlns="" id="{274A332E-3FA9-0843-8DA2-C9BFFF19C5CD}"/>
              </a:ext>
            </a:extLst>
          </p:cNvPr>
          <p:cNvSpPr/>
          <p:nvPr/>
        </p:nvSpPr>
        <p:spPr>
          <a:xfrm>
            <a:off x="3925692" y="1640505"/>
            <a:ext cx="994549" cy="18468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baseline="-25000" dirty="0">
                <a:solidFill>
                  <a:schemeClr val="tx1"/>
                </a:solidFill>
                <a:latin typeface="Tw Cen MT Condensed" panose="020B0606020104020203" pitchFamily="34" charset="77"/>
              </a:rPr>
              <a:t>Action 2</a:t>
            </a:r>
          </a:p>
          <a:p>
            <a:pPr algn="ctr"/>
            <a:endParaRPr lang="en-US" sz="2800" b="1" baseline="-25000" dirty="0">
              <a:solidFill>
                <a:schemeClr val="tx1"/>
              </a:solidFill>
              <a:latin typeface="Tw Cen MT Condensed" panose="020B0606020104020203" pitchFamily="34" charset="77"/>
            </a:endParaRPr>
          </a:p>
        </p:txBody>
      </p:sp>
      <p:sp>
        <p:nvSpPr>
          <p:cNvPr id="19" name="Right Arrow 18">
            <a:extLst>
              <a:ext uri="{FF2B5EF4-FFF2-40B4-BE49-F238E27FC236}">
                <a16:creationId xmlns:a16="http://schemas.microsoft.com/office/drawing/2014/main" xmlns="" id="{6DBF0F48-EBD8-5040-83C3-09C3B3C3C84E}"/>
              </a:ext>
            </a:extLst>
          </p:cNvPr>
          <p:cNvSpPr/>
          <p:nvPr/>
        </p:nvSpPr>
        <p:spPr>
          <a:xfrm>
            <a:off x="3308740" y="226660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xmlns="" id="{D84D7D49-9C9F-7340-ADD8-6A0C3024C834}"/>
              </a:ext>
            </a:extLst>
          </p:cNvPr>
          <p:cNvSpPr/>
          <p:nvPr/>
        </p:nvSpPr>
        <p:spPr>
          <a:xfrm>
            <a:off x="5091290" y="226660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D98E4E5F-576F-104D-9E0C-576A0BD9E382}"/>
              </a:ext>
            </a:extLst>
          </p:cNvPr>
          <p:cNvSpPr/>
          <p:nvPr/>
        </p:nvSpPr>
        <p:spPr>
          <a:xfrm>
            <a:off x="7533668" y="1602405"/>
            <a:ext cx="994549" cy="18468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baseline="-25000" dirty="0">
                <a:solidFill>
                  <a:schemeClr val="tx1"/>
                </a:solidFill>
                <a:latin typeface="Tw Cen MT Condensed" panose="020B0606020104020203" pitchFamily="34" charset="77"/>
              </a:rPr>
              <a:t>Action N</a:t>
            </a:r>
          </a:p>
          <a:p>
            <a:pPr algn="ctr"/>
            <a:endParaRPr lang="en-US" sz="2800" b="1" baseline="-25000" dirty="0">
              <a:solidFill>
                <a:schemeClr val="tx1"/>
              </a:solidFill>
              <a:latin typeface="Tw Cen MT Condensed" panose="020B0606020104020203" pitchFamily="34" charset="77"/>
            </a:endParaRPr>
          </a:p>
        </p:txBody>
      </p:sp>
      <p:sp>
        <p:nvSpPr>
          <p:cNvPr id="22" name="Right Arrow 21">
            <a:extLst>
              <a:ext uri="{FF2B5EF4-FFF2-40B4-BE49-F238E27FC236}">
                <a16:creationId xmlns:a16="http://schemas.microsoft.com/office/drawing/2014/main" xmlns="" id="{1B7FB25E-CE5E-ED46-BBE2-9D75C5CE925A}"/>
              </a:ext>
            </a:extLst>
          </p:cNvPr>
          <p:cNvSpPr/>
          <p:nvPr/>
        </p:nvSpPr>
        <p:spPr>
          <a:xfrm>
            <a:off x="8592620" y="226445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xmlns="" id="{0D7AD52D-5552-BF4A-A463-80809AECF8A0}"/>
              </a:ext>
            </a:extLst>
          </p:cNvPr>
          <p:cNvPicPr>
            <a:picLocks noChangeAspect="1"/>
          </p:cNvPicPr>
          <p:nvPr/>
        </p:nvPicPr>
        <p:blipFill>
          <a:blip r:embed="rId3"/>
          <a:stretch>
            <a:fillRect/>
          </a:stretch>
        </p:blipFill>
        <p:spPr>
          <a:xfrm>
            <a:off x="596425" y="2721306"/>
            <a:ext cx="893193" cy="893193"/>
          </a:xfrm>
          <a:prstGeom prst="rect">
            <a:avLst/>
          </a:prstGeom>
        </p:spPr>
      </p:pic>
      <p:sp>
        <p:nvSpPr>
          <p:cNvPr id="25" name="TextBox 24">
            <a:extLst>
              <a:ext uri="{FF2B5EF4-FFF2-40B4-BE49-F238E27FC236}">
                <a16:creationId xmlns:a16="http://schemas.microsoft.com/office/drawing/2014/main" xmlns="" id="{7C830792-9D7E-A045-89F5-F572CF04860B}"/>
              </a:ext>
            </a:extLst>
          </p:cNvPr>
          <p:cNvSpPr txBox="1"/>
          <p:nvPr/>
        </p:nvSpPr>
        <p:spPr>
          <a:xfrm>
            <a:off x="9323866" y="2721306"/>
            <a:ext cx="1599733" cy="830997"/>
          </a:xfrm>
          <a:prstGeom prst="rect">
            <a:avLst/>
          </a:prstGeom>
          <a:noFill/>
        </p:spPr>
        <p:txBody>
          <a:bodyPr wrap="none" rtlCol="0">
            <a:spAutoFit/>
          </a:bodyPr>
          <a:lstStyle/>
          <a:p>
            <a:r>
              <a:rPr lang="en-US" sz="2400" dirty="0"/>
              <a:t>1 for “Dog”</a:t>
            </a:r>
            <a:br>
              <a:rPr lang="en-US" sz="2400" dirty="0"/>
            </a:br>
            <a:r>
              <a:rPr lang="en-US" sz="2400" dirty="0"/>
              <a:t>0 for “Cat”</a:t>
            </a:r>
          </a:p>
        </p:txBody>
      </p:sp>
      <p:sp>
        <p:nvSpPr>
          <p:cNvPr id="26" name="TextBox 25">
            <a:extLst>
              <a:ext uri="{FF2B5EF4-FFF2-40B4-BE49-F238E27FC236}">
                <a16:creationId xmlns:a16="http://schemas.microsoft.com/office/drawing/2014/main" xmlns="" id="{94DED4F3-89F0-3848-A311-7DB509B0D718}"/>
              </a:ext>
            </a:extLst>
          </p:cNvPr>
          <p:cNvSpPr txBox="1"/>
          <p:nvPr/>
        </p:nvSpPr>
        <p:spPr>
          <a:xfrm>
            <a:off x="1489618" y="3733098"/>
            <a:ext cx="2865977" cy="1569660"/>
          </a:xfrm>
          <a:prstGeom prst="rect">
            <a:avLst/>
          </a:prstGeom>
          <a:noFill/>
        </p:spPr>
        <p:txBody>
          <a:bodyPr wrap="none" rtlCol="0">
            <a:spAutoFit/>
          </a:bodyPr>
          <a:lstStyle/>
          <a:p>
            <a:r>
              <a:rPr lang="en-US" sz="2400" dirty="0"/>
              <a:t>Each action  depends</a:t>
            </a:r>
            <a:br>
              <a:rPr lang="en-US" sz="2400" dirty="0"/>
            </a:br>
            <a:r>
              <a:rPr lang="en-US" sz="2400" dirty="0"/>
              <a:t>on large bank of</a:t>
            </a:r>
            <a:br>
              <a:rPr lang="en-US" sz="2400" dirty="0"/>
            </a:br>
            <a:r>
              <a:rPr lang="en-US" sz="2400" dirty="0"/>
              <a:t>parameters (“tunable</a:t>
            </a:r>
            <a:br>
              <a:rPr lang="en-US" sz="2400" dirty="0"/>
            </a:br>
            <a:r>
              <a:rPr lang="en-US" sz="2400" dirty="0"/>
              <a:t> knobs”) Millions!!</a:t>
            </a:r>
          </a:p>
        </p:txBody>
      </p:sp>
      <p:sp>
        <p:nvSpPr>
          <p:cNvPr id="3" name="TextBox 2">
            <a:extLst>
              <a:ext uri="{FF2B5EF4-FFF2-40B4-BE49-F238E27FC236}">
                <a16:creationId xmlns:a16="http://schemas.microsoft.com/office/drawing/2014/main" xmlns="" id="{187F0A36-FA5A-B74B-B334-82500EAE9090}"/>
              </a:ext>
            </a:extLst>
          </p:cNvPr>
          <p:cNvSpPr txBox="1"/>
          <p:nvPr/>
        </p:nvSpPr>
        <p:spPr>
          <a:xfrm>
            <a:off x="5382533" y="3798091"/>
            <a:ext cx="7100710" cy="1569660"/>
          </a:xfrm>
          <a:prstGeom prst="rect">
            <a:avLst/>
          </a:prstGeom>
          <a:noFill/>
        </p:spPr>
        <p:txBody>
          <a:bodyPr wrap="square" rtlCol="0">
            <a:spAutoFit/>
          </a:bodyPr>
          <a:lstStyle/>
          <a:p>
            <a:r>
              <a:rPr lang="en-US" sz="2400" dirty="0"/>
              <a:t>Training Procedure: Using large training </a:t>
            </a:r>
          </a:p>
          <a:p>
            <a:r>
              <a:rPr lang="en-US" sz="2400" dirty="0"/>
              <a:t>set of </a:t>
            </a:r>
            <a:r>
              <a:rPr lang="en-US" sz="2400" dirty="0">
                <a:solidFill>
                  <a:srgbClr val="C00000"/>
                </a:solidFill>
              </a:rPr>
              <a:t>labeled</a:t>
            </a:r>
            <a:r>
              <a:rPr lang="en-US" sz="2400" dirty="0"/>
              <a:t> inputs, adjust  tunable knobs </a:t>
            </a:r>
            <a:br>
              <a:rPr lang="en-US" sz="2400" dirty="0"/>
            </a:br>
            <a:r>
              <a:rPr lang="en-US" sz="2400" dirty="0"/>
              <a:t>to have the Net’s output match the labeled</a:t>
            </a:r>
            <a:br>
              <a:rPr lang="en-US" sz="2400" dirty="0"/>
            </a:br>
            <a:r>
              <a:rPr lang="en-US" sz="2400" dirty="0"/>
              <a:t>outputs </a:t>
            </a:r>
            <a:r>
              <a:rPr lang="en-US" sz="2400" dirty="0">
                <a:solidFill>
                  <a:srgbClr val="C00000"/>
                </a:solidFill>
              </a:rPr>
              <a:t>as closely as possible. </a:t>
            </a:r>
            <a:endParaRPr lang="en-US" sz="2000" dirty="0">
              <a:solidFill>
                <a:srgbClr val="C00000"/>
              </a:solidFill>
            </a:endParaRPr>
          </a:p>
        </p:txBody>
      </p:sp>
      <p:sp>
        <p:nvSpPr>
          <p:cNvPr id="7" name="TextBox 6">
            <a:extLst>
              <a:ext uri="{FF2B5EF4-FFF2-40B4-BE49-F238E27FC236}">
                <a16:creationId xmlns:a16="http://schemas.microsoft.com/office/drawing/2014/main" xmlns="" id="{73BCF68F-9AB4-8F49-A52C-62114E932B2B}"/>
              </a:ext>
            </a:extLst>
          </p:cNvPr>
          <p:cNvSpPr txBox="1"/>
          <p:nvPr/>
        </p:nvSpPr>
        <p:spPr>
          <a:xfrm>
            <a:off x="895350" y="5780285"/>
            <a:ext cx="10181057" cy="461665"/>
          </a:xfrm>
          <a:prstGeom prst="rect">
            <a:avLst/>
          </a:prstGeom>
          <a:noFill/>
        </p:spPr>
        <p:txBody>
          <a:bodyPr wrap="none" rtlCol="0">
            <a:spAutoFit/>
          </a:bodyPr>
          <a:lstStyle/>
          <a:p>
            <a:r>
              <a:rPr lang="en-US" sz="2400" dirty="0"/>
              <a:t>Training objective: </a:t>
            </a:r>
            <a:r>
              <a:rPr lang="en-US" sz="2400" dirty="0">
                <a:solidFill>
                  <a:srgbClr val="C00000"/>
                </a:solidFill>
              </a:rPr>
              <a:t>Minimize</a:t>
            </a:r>
            <a:r>
              <a:rPr lang="en-US" sz="2400" dirty="0"/>
              <a:t> sum of squared errors   (True label – Net’s output)</a:t>
            </a:r>
            <a:r>
              <a:rPr lang="en-US" sz="2400" baseline="30000" dirty="0"/>
              <a:t>2</a:t>
            </a:r>
          </a:p>
        </p:txBody>
      </p:sp>
    </p:spTree>
    <p:extLst>
      <p:ext uri="{BB962C8B-B14F-4D97-AF65-F5344CB8AC3E}">
        <p14:creationId xmlns:p14="http://schemas.microsoft.com/office/powerpoint/2010/main" val="3150318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AC3DC5-258F-4B4A-801E-61A0CB74788A}"/>
              </a:ext>
            </a:extLst>
          </p:cNvPr>
          <p:cNvSpPr>
            <a:spLocks noGrp="1"/>
          </p:cNvSpPr>
          <p:nvPr>
            <p:ph type="title"/>
          </p:nvPr>
        </p:nvSpPr>
        <p:spPr/>
        <p:txBody>
          <a:bodyPr/>
          <a:lstStyle/>
          <a:p>
            <a:r>
              <a:rPr lang="en-US" dirty="0">
                <a:solidFill>
                  <a:srgbClr val="0070C0"/>
                </a:solidFill>
              </a:rPr>
              <a:t>Mystery 1: Efficient Optimization is possible</a:t>
            </a:r>
          </a:p>
        </p:txBody>
      </p:sp>
      <p:grpSp>
        <p:nvGrpSpPr>
          <p:cNvPr id="4" name="Group 3">
            <a:extLst>
              <a:ext uri="{FF2B5EF4-FFF2-40B4-BE49-F238E27FC236}">
                <a16:creationId xmlns:a16="http://schemas.microsoft.com/office/drawing/2014/main" xmlns="" id="{1873899C-0D59-5749-A723-FDBC3B66E290}"/>
              </a:ext>
            </a:extLst>
          </p:cNvPr>
          <p:cNvGrpSpPr/>
          <p:nvPr/>
        </p:nvGrpSpPr>
        <p:grpSpPr>
          <a:xfrm>
            <a:off x="637177" y="1301757"/>
            <a:ext cx="3862452" cy="2376264"/>
            <a:chOff x="755576" y="1700807"/>
            <a:chExt cx="6264696" cy="3387256"/>
          </a:xfrm>
        </p:grpSpPr>
        <p:pic>
          <p:nvPicPr>
            <p:cNvPr id="5" name="Picture 4">
              <a:extLst>
                <a:ext uri="{FF2B5EF4-FFF2-40B4-BE49-F238E27FC236}">
                  <a16:creationId xmlns:a16="http://schemas.microsoft.com/office/drawing/2014/main" xmlns="" id="{E7B8B8DB-A462-D244-AF38-1BDA32C93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700807"/>
              <a:ext cx="6048672" cy="3387256"/>
            </a:xfrm>
            <a:prstGeom prst="rect">
              <a:avLst/>
            </a:prstGeom>
          </p:spPr>
        </p:pic>
        <p:sp>
          <p:nvSpPr>
            <p:cNvPr id="6" name="Rectangle 5">
              <a:extLst>
                <a:ext uri="{FF2B5EF4-FFF2-40B4-BE49-F238E27FC236}">
                  <a16:creationId xmlns:a16="http://schemas.microsoft.com/office/drawing/2014/main" xmlns="" id="{BF0B96C7-6895-894F-A809-41BDC647C7D2}"/>
                </a:ext>
              </a:extLst>
            </p:cNvPr>
            <p:cNvSpPr/>
            <p:nvPr/>
          </p:nvSpPr>
          <p:spPr>
            <a:xfrm>
              <a:off x="3131840" y="4581128"/>
              <a:ext cx="3888432" cy="506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xmlns="" id="{2A8B288A-8D81-7E41-A232-AA9FBC56FB2E}"/>
              </a:ext>
            </a:extLst>
          </p:cNvPr>
          <p:cNvPicPr>
            <a:picLocks noChangeAspect="1"/>
          </p:cNvPicPr>
          <p:nvPr/>
        </p:nvPicPr>
        <p:blipFill>
          <a:blip r:embed="rId4"/>
          <a:stretch>
            <a:fillRect/>
          </a:stretch>
        </p:blipFill>
        <p:spPr>
          <a:xfrm>
            <a:off x="3613561" y="2743755"/>
            <a:ext cx="819474" cy="819474"/>
          </a:xfrm>
          <a:prstGeom prst="rect">
            <a:avLst/>
          </a:prstGeom>
        </p:spPr>
      </p:pic>
      <p:pic>
        <p:nvPicPr>
          <p:cNvPr id="8" name="Picture 7">
            <a:extLst>
              <a:ext uri="{FF2B5EF4-FFF2-40B4-BE49-F238E27FC236}">
                <a16:creationId xmlns:a16="http://schemas.microsoft.com/office/drawing/2014/main" xmlns="" id="{E9DA865E-A92B-1B4B-9970-845E8EB96CDF}"/>
              </a:ext>
            </a:extLst>
          </p:cNvPr>
          <p:cNvPicPr>
            <a:picLocks noChangeAspect="1"/>
          </p:cNvPicPr>
          <p:nvPr/>
        </p:nvPicPr>
        <p:blipFill>
          <a:blip r:embed="rId4"/>
          <a:stretch>
            <a:fillRect/>
          </a:stretch>
        </p:blipFill>
        <p:spPr>
          <a:xfrm>
            <a:off x="1352789" y="3127187"/>
            <a:ext cx="739283" cy="739283"/>
          </a:xfrm>
          <a:prstGeom prst="rect">
            <a:avLst/>
          </a:prstGeom>
        </p:spPr>
      </p:pic>
      <p:sp>
        <p:nvSpPr>
          <p:cNvPr id="10" name="TextBox 9">
            <a:extLst>
              <a:ext uri="{FF2B5EF4-FFF2-40B4-BE49-F238E27FC236}">
                <a16:creationId xmlns:a16="http://schemas.microsoft.com/office/drawing/2014/main" xmlns="" id="{A1BFD6F5-DE8F-724A-A6CD-B0CDBE038D2A}"/>
              </a:ext>
            </a:extLst>
          </p:cNvPr>
          <p:cNvSpPr txBox="1"/>
          <p:nvPr/>
        </p:nvSpPr>
        <p:spPr>
          <a:xfrm>
            <a:off x="5448300" y="1924050"/>
            <a:ext cx="6319551" cy="1200329"/>
          </a:xfrm>
          <a:prstGeom prst="rect">
            <a:avLst/>
          </a:prstGeom>
          <a:noFill/>
        </p:spPr>
        <p:txBody>
          <a:bodyPr wrap="none" rtlCol="0">
            <a:spAutoFit/>
          </a:bodyPr>
          <a:lstStyle/>
          <a:p>
            <a:r>
              <a:rPr lang="en-US" sz="2400" dirty="0"/>
              <a:t>Gradient Descent (G.D.): Incrementally adjust the</a:t>
            </a:r>
          </a:p>
          <a:p>
            <a:r>
              <a:rPr lang="en-US" sz="2400" dirty="0"/>
              <a:t>knobs in the </a:t>
            </a:r>
            <a:r>
              <a:rPr lang="en-US" sz="2400" dirty="0">
                <a:solidFill>
                  <a:srgbClr val="C00000"/>
                </a:solidFill>
              </a:rPr>
              <a:t>direction of maximum change</a:t>
            </a:r>
            <a:r>
              <a:rPr lang="en-US" sz="2400" dirty="0"/>
              <a:t/>
            </a:r>
            <a:br>
              <a:rPr lang="en-US" sz="2400" dirty="0"/>
            </a:br>
            <a:r>
              <a:rPr lang="en-US" sz="2400" dirty="0"/>
              <a:t>(available via simple calculus)</a:t>
            </a:r>
          </a:p>
        </p:txBody>
      </p:sp>
      <p:pic>
        <p:nvPicPr>
          <p:cNvPr id="11" name="Picture 10">
            <a:extLst>
              <a:ext uri="{FF2B5EF4-FFF2-40B4-BE49-F238E27FC236}">
                <a16:creationId xmlns:a16="http://schemas.microsoft.com/office/drawing/2014/main" xmlns="" id="{E6B21639-D5C7-F543-99C8-2060E8B5C478}"/>
              </a:ext>
            </a:extLst>
          </p:cNvPr>
          <p:cNvPicPr>
            <a:picLocks noChangeAspect="1"/>
          </p:cNvPicPr>
          <p:nvPr/>
        </p:nvPicPr>
        <p:blipFill>
          <a:blip r:embed="rId5"/>
          <a:stretch>
            <a:fillRect/>
          </a:stretch>
        </p:blipFill>
        <p:spPr>
          <a:xfrm>
            <a:off x="838200" y="4731088"/>
            <a:ext cx="4268454" cy="1590603"/>
          </a:xfrm>
          <a:prstGeom prst="rect">
            <a:avLst/>
          </a:prstGeom>
        </p:spPr>
      </p:pic>
      <p:sp>
        <p:nvSpPr>
          <p:cNvPr id="12" name="TextBox 11">
            <a:extLst>
              <a:ext uri="{FF2B5EF4-FFF2-40B4-BE49-F238E27FC236}">
                <a16:creationId xmlns:a16="http://schemas.microsoft.com/office/drawing/2014/main" xmlns="" id="{A601845A-0C22-6043-B3B0-3D9D7591372F}"/>
              </a:ext>
            </a:extLst>
          </p:cNvPr>
          <p:cNvSpPr txBox="1"/>
          <p:nvPr/>
        </p:nvSpPr>
        <p:spPr>
          <a:xfrm>
            <a:off x="1352789" y="4614653"/>
            <a:ext cx="971292" cy="369332"/>
          </a:xfrm>
          <a:prstGeom prst="rect">
            <a:avLst/>
          </a:prstGeom>
          <a:noFill/>
        </p:spPr>
        <p:txBody>
          <a:bodyPr wrap="none" rtlCol="0">
            <a:spAutoFit/>
          </a:bodyPr>
          <a:lstStyle/>
          <a:p>
            <a:r>
              <a:rPr lang="en-US" dirty="0"/>
              <a:t>CONVEX</a:t>
            </a:r>
          </a:p>
        </p:txBody>
      </p:sp>
      <p:sp>
        <p:nvSpPr>
          <p:cNvPr id="13" name="TextBox 12">
            <a:extLst>
              <a:ext uri="{FF2B5EF4-FFF2-40B4-BE49-F238E27FC236}">
                <a16:creationId xmlns:a16="http://schemas.microsoft.com/office/drawing/2014/main" xmlns="" id="{3A65516D-A9B5-5A48-8DB6-E3FD15D38F6F}"/>
              </a:ext>
            </a:extLst>
          </p:cNvPr>
          <p:cNvSpPr txBox="1"/>
          <p:nvPr/>
        </p:nvSpPr>
        <p:spPr>
          <a:xfrm>
            <a:off x="3461161" y="4614653"/>
            <a:ext cx="1421736" cy="369332"/>
          </a:xfrm>
          <a:prstGeom prst="rect">
            <a:avLst/>
          </a:prstGeom>
          <a:noFill/>
        </p:spPr>
        <p:txBody>
          <a:bodyPr wrap="none" rtlCol="0">
            <a:spAutoFit/>
          </a:bodyPr>
          <a:lstStyle/>
          <a:p>
            <a:r>
              <a:rPr lang="en-US" dirty="0"/>
              <a:t>NONCONVEX</a:t>
            </a:r>
          </a:p>
        </p:txBody>
      </p:sp>
      <p:sp>
        <p:nvSpPr>
          <p:cNvPr id="14" name="24-Point Star 13">
            <a:extLst>
              <a:ext uri="{FF2B5EF4-FFF2-40B4-BE49-F238E27FC236}">
                <a16:creationId xmlns:a16="http://schemas.microsoft.com/office/drawing/2014/main" xmlns="" id="{84D677DA-BE9A-5F49-9037-84012D58240C}"/>
              </a:ext>
            </a:extLst>
          </p:cNvPr>
          <p:cNvSpPr/>
          <p:nvPr/>
        </p:nvSpPr>
        <p:spPr>
          <a:xfrm>
            <a:off x="5162550" y="3193897"/>
            <a:ext cx="6605301" cy="1420756"/>
          </a:xfrm>
          <a:prstGeom prst="star2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C00000"/>
                </a:solidFill>
              </a:rPr>
              <a:t>Unclear why G.D.  works so well! Flies against experts’  intuitions!</a:t>
            </a:r>
          </a:p>
        </p:txBody>
      </p:sp>
      <p:sp>
        <p:nvSpPr>
          <p:cNvPr id="16" name="24-Point Star 15">
            <a:extLst>
              <a:ext uri="{FF2B5EF4-FFF2-40B4-BE49-F238E27FC236}">
                <a16:creationId xmlns:a16="http://schemas.microsoft.com/office/drawing/2014/main" xmlns="" id="{04232BFC-B8EC-E444-8277-F9C0919E8EB1}"/>
              </a:ext>
            </a:extLst>
          </p:cNvPr>
          <p:cNvSpPr/>
          <p:nvPr/>
        </p:nvSpPr>
        <p:spPr>
          <a:xfrm>
            <a:off x="5176552" y="4731088"/>
            <a:ext cx="6877049" cy="1898312"/>
          </a:xfrm>
          <a:prstGeom prst="star2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7030A0"/>
                </a:solidFill>
              </a:rPr>
              <a:t>Many tricks for modifying G.D. and /or knob structure (“architecture”)</a:t>
            </a:r>
          </a:p>
        </p:txBody>
      </p:sp>
      <p:sp>
        <p:nvSpPr>
          <p:cNvPr id="18" name="Rectangle 17">
            <a:extLst>
              <a:ext uri="{FF2B5EF4-FFF2-40B4-BE49-F238E27FC236}">
                <a16:creationId xmlns:a16="http://schemas.microsoft.com/office/drawing/2014/main" xmlns="" id="{E3D67917-79A5-4F44-9662-A5740251B4B4}"/>
              </a:ext>
            </a:extLst>
          </p:cNvPr>
          <p:cNvSpPr/>
          <p:nvPr/>
        </p:nvSpPr>
        <p:spPr>
          <a:xfrm>
            <a:off x="0" y="2043648"/>
            <a:ext cx="1085850" cy="502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Training </a:t>
            </a:r>
            <a:br>
              <a:rPr lang="en-US" dirty="0">
                <a:solidFill>
                  <a:schemeClr val="tx1"/>
                </a:solidFill>
              </a:rPr>
            </a:br>
            <a:r>
              <a:rPr lang="en-US" dirty="0">
                <a:solidFill>
                  <a:schemeClr val="tx1"/>
                </a:solidFill>
              </a:rPr>
              <a:t>Objective</a:t>
            </a:r>
          </a:p>
        </p:txBody>
      </p:sp>
    </p:spTree>
    <p:extLst>
      <p:ext uri="{BB962C8B-B14F-4D97-AF65-F5344CB8AC3E}">
        <p14:creationId xmlns:p14="http://schemas.microsoft.com/office/powerpoint/2010/main" val="324417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41FA3F-D167-8C46-9491-F2473ADD0C98}"/>
              </a:ext>
            </a:extLst>
          </p:cNvPr>
          <p:cNvSpPr>
            <a:spLocks noGrp="1"/>
          </p:cNvSpPr>
          <p:nvPr>
            <p:ph type="title"/>
          </p:nvPr>
        </p:nvSpPr>
        <p:spPr/>
        <p:txBody>
          <a:bodyPr/>
          <a:lstStyle/>
          <a:p>
            <a:r>
              <a:rPr lang="en-US" dirty="0">
                <a:solidFill>
                  <a:srgbClr val="0070C0"/>
                </a:solidFill>
              </a:rPr>
              <a:t>Mystery 2:    Overfitting</a:t>
            </a:r>
          </a:p>
        </p:txBody>
      </p:sp>
      <p:grpSp>
        <p:nvGrpSpPr>
          <p:cNvPr id="4" name="Group 3">
            <a:extLst>
              <a:ext uri="{FF2B5EF4-FFF2-40B4-BE49-F238E27FC236}">
                <a16:creationId xmlns:a16="http://schemas.microsoft.com/office/drawing/2014/main" xmlns="" id="{79A3193E-8AA6-2542-98EA-BD38CAEFE92F}"/>
              </a:ext>
            </a:extLst>
          </p:cNvPr>
          <p:cNvGrpSpPr/>
          <p:nvPr/>
        </p:nvGrpSpPr>
        <p:grpSpPr>
          <a:xfrm>
            <a:off x="4339072" y="1380080"/>
            <a:ext cx="3134184" cy="3053560"/>
            <a:chOff x="7983418" y="3727043"/>
            <a:chExt cx="2119542" cy="2140527"/>
          </a:xfrm>
        </p:grpSpPr>
        <p:pic>
          <p:nvPicPr>
            <p:cNvPr id="5" name="Picture 4">
              <a:extLst>
                <a:ext uri="{FF2B5EF4-FFF2-40B4-BE49-F238E27FC236}">
                  <a16:creationId xmlns:a16="http://schemas.microsoft.com/office/drawing/2014/main" xmlns="" id="{6EE7D6AB-A0FD-304A-B7E5-94994C1FD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3418" y="3727043"/>
              <a:ext cx="2119542" cy="2140527"/>
            </a:xfrm>
            <a:prstGeom prst="rect">
              <a:avLst/>
            </a:prstGeom>
          </p:spPr>
        </p:pic>
        <p:sp>
          <p:nvSpPr>
            <p:cNvPr id="6" name="Freeform 5">
              <a:extLst>
                <a:ext uri="{FF2B5EF4-FFF2-40B4-BE49-F238E27FC236}">
                  <a16:creationId xmlns:a16="http://schemas.microsoft.com/office/drawing/2014/main" xmlns="" id="{95C54785-CBFF-0341-B99E-9EBC7614B324}"/>
                </a:ext>
              </a:extLst>
            </p:cNvPr>
            <p:cNvSpPr/>
            <p:nvPr/>
          </p:nvSpPr>
          <p:spPr>
            <a:xfrm>
              <a:off x="8240092" y="3999695"/>
              <a:ext cx="1517073" cy="1766455"/>
            </a:xfrm>
            <a:custGeom>
              <a:avLst/>
              <a:gdLst>
                <a:gd name="connsiteX0" fmla="*/ 0 w 1517073"/>
                <a:gd name="connsiteY0" fmla="*/ 0 h 1766455"/>
                <a:gd name="connsiteX1" fmla="*/ 207818 w 1517073"/>
                <a:gd name="connsiteY1" fmla="*/ 394855 h 1766455"/>
                <a:gd name="connsiteX2" fmla="*/ 62345 w 1517073"/>
                <a:gd name="connsiteY2" fmla="*/ 831273 h 1766455"/>
                <a:gd name="connsiteX3" fmla="*/ 290945 w 1517073"/>
                <a:gd name="connsiteY3" fmla="*/ 1122218 h 1766455"/>
                <a:gd name="connsiteX4" fmla="*/ 644236 w 1517073"/>
                <a:gd name="connsiteY4" fmla="*/ 602673 h 1766455"/>
                <a:gd name="connsiteX5" fmla="*/ 893618 w 1517073"/>
                <a:gd name="connsiteY5" fmla="*/ 810491 h 1766455"/>
                <a:gd name="connsiteX6" fmla="*/ 353291 w 1517073"/>
                <a:gd name="connsiteY6" fmla="*/ 1309255 h 1766455"/>
                <a:gd name="connsiteX7" fmla="*/ 519545 w 1517073"/>
                <a:gd name="connsiteY7" fmla="*/ 1392382 h 1766455"/>
                <a:gd name="connsiteX8" fmla="*/ 997527 w 1517073"/>
                <a:gd name="connsiteY8" fmla="*/ 1039091 h 1766455"/>
                <a:gd name="connsiteX9" fmla="*/ 976745 w 1517073"/>
                <a:gd name="connsiteY9" fmla="*/ 1309255 h 1766455"/>
                <a:gd name="connsiteX10" fmla="*/ 976745 w 1517073"/>
                <a:gd name="connsiteY10" fmla="*/ 1433946 h 1766455"/>
                <a:gd name="connsiteX11" fmla="*/ 1350818 w 1517073"/>
                <a:gd name="connsiteY11" fmla="*/ 1454727 h 1766455"/>
                <a:gd name="connsiteX12" fmla="*/ 1454727 w 1517073"/>
                <a:gd name="connsiteY12" fmla="*/ 1641764 h 1766455"/>
                <a:gd name="connsiteX13" fmla="*/ 1517073 w 1517073"/>
                <a:gd name="connsiteY13" fmla="*/ 1766455 h 176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7073" h="1766455">
                  <a:moveTo>
                    <a:pt x="0" y="0"/>
                  </a:moveTo>
                  <a:cubicBezTo>
                    <a:pt x="98713" y="128155"/>
                    <a:pt x="197427" y="256310"/>
                    <a:pt x="207818" y="394855"/>
                  </a:cubicBezTo>
                  <a:cubicBezTo>
                    <a:pt x="218209" y="533401"/>
                    <a:pt x="48491" y="710046"/>
                    <a:pt x="62345" y="831273"/>
                  </a:cubicBezTo>
                  <a:cubicBezTo>
                    <a:pt x="76199" y="952500"/>
                    <a:pt x="193963" y="1160318"/>
                    <a:pt x="290945" y="1122218"/>
                  </a:cubicBezTo>
                  <a:cubicBezTo>
                    <a:pt x="387927" y="1084118"/>
                    <a:pt x="543791" y="654627"/>
                    <a:pt x="644236" y="602673"/>
                  </a:cubicBezTo>
                  <a:cubicBezTo>
                    <a:pt x="744681" y="550719"/>
                    <a:pt x="942109" y="692727"/>
                    <a:pt x="893618" y="810491"/>
                  </a:cubicBezTo>
                  <a:cubicBezTo>
                    <a:pt x="845127" y="928255"/>
                    <a:pt x="415636" y="1212273"/>
                    <a:pt x="353291" y="1309255"/>
                  </a:cubicBezTo>
                  <a:cubicBezTo>
                    <a:pt x="290946" y="1406237"/>
                    <a:pt x="412172" y="1437409"/>
                    <a:pt x="519545" y="1392382"/>
                  </a:cubicBezTo>
                  <a:cubicBezTo>
                    <a:pt x="626918" y="1347355"/>
                    <a:pt x="921327" y="1052945"/>
                    <a:pt x="997527" y="1039091"/>
                  </a:cubicBezTo>
                  <a:cubicBezTo>
                    <a:pt x="1073727" y="1025237"/>
                    <a:pt x="976745" y="1309255"/>
                    <a:pt x="976745" y="1309255"/>
                  </a:cubicBezTo>
                  <a:cubicBezTo>
                    <a:pt x="973281" y="1375064"/>
                    <a:pt x="914400" y="1409701"/>
                    <a:pt x="976745" y="1433946"/>
                  </a:cubicBezTo>
                  <a:cubicBezTo>
                    <a:pt x="1039090" y="1458191"/>
                    <a:pt x="1271154" y="1420091"/>
                    <a:pt x="1350818" y="1454727"/>
                  </a:cubicBezTo>
                  <a:cubicBezTo>
                    <a:pt x="1430482" y="1489363"/>
                    <a:pt x="1454727" y="1641764"/>
                    <a:pt x="1454727" y="1641764"/>
                  </a:cubicBezTo>
                  <a:cubicBezTo>
                    <a:pt x="1482436" y="1693719"/>
                    <a:pt x="1499754" y="1730087"/>
                    <a:pt x="1517073" y="1766455"/>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xmlns="" id="{CAD01F8D-FA4E-EF40-B9A4-DA461506F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392" y="1690202"/>
            <a:ext cx="2708751" cy="2735571"/>
          </a:xfrm>
          <a:prstGeom prst="rect">
            <a:avLst/>
          </a:prstGeom>
        </p:spPr>
      </p:pic>
      <p:sp>
        <p:nvSpPr>
          <p:cNvPr id="8" name="TextBox 7">
            <a:extLst>
              <a:ext uri="{FF2B5EF4-FFF2-40B4-BE49-F238E27FC236}">
                <a16:creationId xmlns:a16="http://schemas.microsoft.com/office/drawing/2014/main" xmlns="" id="{B8971EE6-15A9-864B-B4FD-A2BE3548BAF1}"/>
              </a:ext>
            </a:extLst>
          </p:cNvPr>
          <p:cNvSpPr txBox="1"/>
          <p:nvPr/>
        </p:nvSpPr>
        <p:spPr>
          <a:xfrm>
            <a:off x="533400" y="4979203"/>
            <a:ext cx="6003246" cy="1200329"/>
          </a:xfrm>
          <a:prstGeom prst="rect">
            <a:avLst/>
          </a:prstGeom>
          <a:noFill/>
        </p:spPr>
        <p:txBody>
          <a:bodyPr wrap="none" rtlCol="0">
            <a:spAutoFit/>
          </a:bodyPr>
          <a:lstStyle/>
          <a:p>
            <a:r>
              <a:rPr lang="en-US" sz="2400" dirty="0"/>
              <a:t>Rule of thumb: Overcomplicated explanations </a:t>
            </a:r>
            <a:br>
              <a:rPr lang="en-US" sz="2400" dirty="0"/>
            </a:br>
            <a:r>
              <a:rPr lang="en-US" sz="2400" dirty="0"/>
              <a:t>overfit to training data and do not “generalize”</a:t>
            </a:r>
            <a:br>
              <a:rPr lang="en-US" sz="2400" dirty="0"/>
            </a:br>
            <a:r>
              <a:rPr lang="en-US" sz="2400" dirty="0"/>
              <a:t>to explaining new data.</a:t>
            </a:r>
          </a:p>
        </p:txBody>
      </p:sp>
      <p:pic>
        <p:nvPicPr>
          <p:cNvPr id="9" name="Picture 8">
            <a:extLst>
              <a:ext uri="{FF2B5EF4-FFF2-40B4-BE49-F238E27FC236}">
                <a16:creationId xmlns:a16="http://schemas.microsoft.com/office/drawing/2014/main" xmlns="" id="{8A307C16-6BBC-964C-B387-64F9720E9672}"/>
              </a:ext>
            </a:extLst>
          </p:cNvPr>
          <p:cNvPicPr>
            <a:picLocks noChangeAspect="1"/>
          </p:cNvPicPr>
          <p:nvPr/>
        </p:nvPicPr>
        <p:blipFill>
          <a:blip r:embed="rId3"/>
          <a:stretch>
            <a:fillRect/>
          </a:stretch>
        </p:blipFill>
        <p:spPr>
          <a:xfrm>
            <a:off x="7473256" y="1538428"/>
            <a:ext cx="4305300" cy="2334429"/>
          </a:xfrm>
          <a:prstGeom prst="rect">
            <a:avLst/>
          </a:prstGeom>
        </p:spPr>
      </p:pic>
      <p:sp>
        <p:nvSpPr>
          <p:cNvPr id="10" name="24-Point Star 9">
            <a:extLst>
              <a:ext uri="{FF2B5EF4-FFF2-40B4-BE49-F238E27FC236}">
                <a16:creationId xmlns:a16="http://schemas.microsoft.com/office/drawing/2014/main" xmlns="" id="{5C3714FC-66C1-ED4C-8E08-6519A33D1221}"/>
              </a:ext>
            </a:extLst>
          </p:cNvPr>
          <p:cNvSpPr/>
          <p:nvPr/>
        </p:nvSpPr>
        <p:spPr>
          <a:xfrm>
            <a:off x="6096000" y="4433640"/>
            <a:ext cx="6096000" cy="2334429"/>
          </a:xfrm>
          <a:prstGeom prst="star2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Large deep nets  (using more parameters than </a:t>
            </a:r>
            <a:r>
              <a:rPr lang="en-US" sz="2400" dirty="0" err="1">
                <a:solidFill>
                  <a:schemeClr val="tx1"/>
                </a:solidFill>
              </a:rPr>
              <a:t>datapoints</a:t>
            </a:r>
            <a:r>
              <a:rPr lang="en-US" sz="2400" dirty="0">
                <a:solidFill>
                  <a:schemeClr val="tx1"/>
                </a:solidFill>
              </a:rPr>
              <a:t>) outperform   smaller models</a:t>
            </a:r>
          </a:p>
        </p:txBody>
      </p:sp>
      <p:sp>
        <p:nvSpPr>
          <p:cNvPr id="11" name="TextBox 10">
            <a:extLst>
              <a:ext uri="{FF2B5EF4-FFF2-40B4-BE49-F238E27FC236}">
                <a16:creationId xmlns:a16="http://schemas.microsoft.com/office/drawing/2014/main" xmlns="" id="{4E3324C4-5C11-3144-AD2E-806145A34291}"/>
              </a:ext>
            </a:extLst>
          </p:cNvPr>
          <p:cNvSpPr txBox="1"/>
          <p:nvPr/>
        </p:nvSpPr>
        <p:spPr>
          <a:xfrm>
            <a:off x="3140522" y="267899"/>
            <a:ext cx="788999" cy="646331"/>
          </a:xfrm>
          <a:prstGeom prst="rect">
            <a:avLst/>
          </a:prstGeom>
          <a:noFill/>
        </p:spPr>
        <p:txBody>
          <a:bodyPr wrap="none" rtlCol="0">
            <a:spAutoFit/>
          </a:bodyPr>
          <a:lstStyle/>
          <a:p>
            <a:r>
              <a:rPr lang="en-US" sz="3600" dirty="0">
                <a:solidFill>
                  <a:srgbClr val="C00000"/>
                </a:solidFill>
              </a:rPr>
              <a:t>NO</a:t>
            </a:r>
          </a:p>
        </p:txBody>
      </p:sp>
      <p:sp>
        <p:nvSpPr>
          <p:cNvPr id="12" name="Extract 11">
            <a:extLst>
              <a:ext uri="{FF2B5EF4-FFF2-40B4-BE49-F238E27FC236}">
                <a16:creationId xmlns:a16="http://schemas.microsoft.com/office/drawing/2014/main" xmlns="" id="{C4FC421D-C4E2-3B44-AA06-6E3A7958E06B}"/>
              </a:ext>
            </a:extLst>
          </p:cNvPr>
          <p:cNvSpPr/>
          <p:nvPr/>
        </p:nvSpPr>
        <p:spPr>
          <a:xfrm>
            <a:off x="3394300" y="1090225"/>
            <a:ext cx="281445" cy="247987"/>
          </a:xfrm>
          <a:prstGeom prst="flowChartExtra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663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04E744F-5478-3D4B-8CE6-B38F202982F1}"/>
              </a:ext>
            </a:extLst>
          </p:cNvPr>
          <p:cNvSpPr>
            <a:spLocks noGrp="1"/>
          </p:cNvSpPr>
          <p:nvPr>
            <p:ph type="dt" sz="half" idx="10"/>
          </p:nvPr>
        </p:nvSpPr>
        <p:spPr/>
        <p:txBody>
          <a:bodyPr/>
          <a:lstStyle/>
          <a:p>
            <a:r>
              <a:rPr lang="en-US"/>
              <a:t>7/10/2018</a:t>
            </a:r>
          </a:p>
        </p:txBody>
      </p:sp>
      <p:sp>
        <p:nvSpPr>
          <p:cNvPr id="3" name="Footer Placeholder 2">
            <a:extLst>
              <a:ext uri="{FF2B5EF4-FFF2-40B4-BE49-F238E27FC236}">
                <a16:creationId xmlns:a16="http://schemas.microsoft.com/office/drawing/2014/main" xmlns="" id="{E3C497E7-3BAA-E745-9CDE-7DFE3A0B3E6F}"/>
              </a:ext>
            </a:extLst>
          </p:cNvPr>
          <p:cNvSpPr>
            <a:spLocks noGrp="1"/>
          </p:cNvSpPr>
          <p:nvPr>
            <p:ph type="ftr" sz="quarter" idx="11"/>
          </p:nvPr>
        </p:nvSpPr>
        <p:spPr/>
        <p:txBody>
          <a:bodyPr/>
          <a:lstStyle/>
          <a:p>
            <a:r>
              <a:rPr lang="en-US"/>
              <a:t>Theoretically understanding deep learning</a:t>
            </a:r>
          </a:p>
        </p:txBody>
      </p:sp>
      <p:pic>
        <p:nvPicPr>
          <p:cNvPr id="4" name="Picture 3">
            <a:extLst>
              <a:ext uri="{FF2B5EF4-FFF2-40B4-BE49-F238E27FC236}">
                <a16:creationId xmlns:a16="http://schemas.microsoft.com/office/drawing/2014/main" xmlns="" id="{D14CE70A-04A2-4D4B-ACC8-EE063D734A14}"/>
              </a:ext>
            </a:extLst>
          </p:cNvPr>
          <p:cNvPicPr>
            <a:picLocks noChangeAspect="1"/>
          </p:cNvPicPr>
          <p:nvPr/>
        </p:nvPicPr>
        <p:blipFill>
          <a:blip r:embed="rId3"/>
          <a:stretch>
            <a:fillRect/>
          </a:stretch>
        </p:blipFill>
        <p:spPr>
          <a:xfrm>
            <a:off x="2518818" y="1592886"/>
            <a:ext cx="6195196" cy="3922722"/>
          </a:xfrm>
          <a:prstGeom prst="rect">
            <a:avLst/>
          </a:prstGeom>
        </p:spPr>
      </p:pic>
      <p:sp>
        <p:nvSpPr>
          <p:cNvPr id="5" name="TextBox 4">
            <a:extLst>
              <a:ext uri="{FF2B5EF4-FFF2-40B4-BE49-F238E27FC236}">
                <a16:creationId xmlns:a16="http://schemas.microsoft.com/office/drawing/2014/main" xmlns="" id="{36F30127-8017-6A42-B376-7E4668E67B78}"/>
              </a:ext>
            </a:extLst>
          </p:cNvPr>
          <p:cNvSpPr txBox="1"/>
          <p:nvPr/>
        </p:nvSpPr>
        <p:spPr>
          <a:xfrm>
            <a:off x="1466705" y="409212"/>
            <a:ext cx="8700010" cy="632033"/>
          </a:xfrm>
          <a:prstGeom prst="rect">
            <a:avLst/>
          </a:prstGeom>
          <a:noFill/>
        </p:spPr>
        <p:txBody>
          <a:bodyPr wrap="none" rtlCol="0">
            <a:spAutoFit/>
          </a:bodyPr>
          <a:lstStyle/>
          <a:p>
            <a:r>
              <a:rPr lang="en-US" sz="3507" b="1" dirty="0">
                <a:solidFill>
                  <a:schemeClr val="accent5">
                    <a:lumMod val="75000"/>
                  </a:schemeClr>
                </a:solidFill>
                <a:latin typeface="Tw Cen MT Condensed" panose="020B0606020104020203" pitchFamily="34" charset="77"/>
              </a:rPr>
              <a:t>Textbook vs Reality of “Overfitting” in Deep Learning</a:t>
            </a:r>
          </a:p>
        </p:txBody>
      </p:sp>
      <p:cxnSp>
        <p:nvCxnSpPr>
          <p:cNvPr id="7" name="Straight Arrow Connector 6">
            <a:extLst>
              <a:ext uri="{FF2B5EF4-FFF2-40B4-BE49-F238E27FC236}">
                <a16:creationId xmlns:a16="http://schemas.microsoft.com/office/drawing/2014/main" xmlns="" id="{CAAD2A01-E4E2-3E42-9116-0B53C56AA070}"/>
              </a:ext>
            </a:extLst>
          </p:cNvPr>
          <p:cNvCxnSpPr/>
          <p:nvPr/>
        </p:nvCxnSpPr>
        <p:spPr>
          <a:xfrm>
            <a:off x="5928891" y="4065611"/>
            <a:ext cx="0" cy="45262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ular Callout 7">
            <a:extLst>
              <a:ext uri="{FF2B5EF4-FFF2-40B4-BE49-F238E27FC236}">
                <a16:creationId xmlns:a16="http://schemas.microsoft.com/office/drawing/2014/main" xmlns="" id="{6CB7F252-9C21-A34D-995F-CE53D958540F}"/>
              </a:ext>
            </a:extLst>
          </p:cNvPr>
          <p:cNvSpPr/>
          <p:nvPr/>
        </p:nvSpPr>
        <p:spPr>
          <a:xfrm>
            <a:off x="3220226" y="1394916"/>
            <a:ext cx="2244506" cy="719567"/>
          </a:xfrm>
          <a:prstGeom prst="wedgeRectCallout">
            <a:avLst>
              <a:gd name="adj1" fmla="val 66627"/>
              <a:gd name="adj2" fmla="val 35038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5794" tIns="47897" rIns="95794" bIns="47897" numCol="1" spcCol="0" rtlCol="0" fromWordArt="0" anchor="ctr" anchorCtr="0" forceAA="0" compatLnSpc="1">
            <a:prstTxWarp prst="textNoShape">
              <a:avLst/>
            </a:prstTxWarp>
            <a:noAutofit/>
          </a:bodyPr>
          <a:lstStyle/>
          <a:p>
            <a:pPr algn="ctr"/>
            <a:r>
              <a:rPr lang="en-US" sz="2514" dirty="0">
                <a:solidFill>
                  <a:schemeClr val="accent2">
                    <a:lumMod val="75000"/>
                  </a:schemeClr>
                </a:solidFill>
              </a:rPr>
              <a:t>Generalization error</a:t>
            </a:r>
          </a:p>
        </p:txBody>
      </p:sp>
      <p:sp>
        <p:nvSpPr>
          <p:cNvPr id="9" name="Freeform 8">
            <a:extLst>
              <a:ext uri="{FF2B5EF4-FFF2-40B4-BE49-F238E27FC236}">
                <a16:creationId xmlns:a16="http://schemas.microsoft.com/office/drawing/2014/main" xmlns="" id="{26A1BBF4-6FB9-C441-B1ED-28B62AA91EA8}"/>
              </a:ext>
            </a:extLst>
          </p:cNvPr>
          <p:cNvSpPr/>
          <p:nvPr/>
        </p:nvSpPr>
        <p:spPr>
          <a:xfrm>
            <a:off x="6162017" y="4107563"/>
            <a:ext cx="1541092" cy="47896"/>
          </a:xfrm>
          <a:custGeom>
            <a:avLst/>
            <a:gdLst>
              <a:gd name="connsiteX0" fmla="*/ 0 w 1143000"/>
              <a:gd name="connsiteY0" fmla="*/ 0 h 22321"/>
              <a:gd name="connsiteX1" fmla="*/ 332509 w 1143000"/>
              <a:gd name="connsiteY1" fmla="*/ 20782 h 22321"/>
              <a:gd name="connsiteX2" fmla="*/ 831273 w 1143000"/>
              <a:gd name="connsiteY2" fmla="*/ 20782 h 22321"/>
              <a:gd name="connsiteX3" fmla="*/ 1143000 w 1143000"/>
              <a:gd name="connsiteY3" fmla="*/ 20782 h 22321"/>
              <a:gd name="connsiteX4" fmla="*/ 1143000 w 1143000"/>
              <a:gd name="connsiteY4" fmla="*/ 20782 h 22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22321">
                <a:moveTo>
                  <a:pt x="0" y="0"/>
                </a:moveTo>
                <a:cubicBezTo>
                  <a:pt x="96982" y="8659"/>
                  <a:pt x="193964" y="17318"/>
                  <a:pt x="332509" y="20782"/>
                </a:cubicBezTo>
                <a:cubicBezTo>
                  <a:pt x="471055" y="24246"/>
                  <a:pt x="831273" y="20782"/>
                  <a:pt x="831273" y="20782"/>
                </a:cubicBezTo>
                <a:lnTo>
                  <a:pt x="1143000" y="20782"/>
                </a:lnTo>
                <a:lnTo>
                  <a:pt x="1143000" y="20782"/>
                </a:lnTo>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5794" tIns="47897" rIns="95794" bIns="47897" numCol="1" spcCol="0" rtlCol="0" fromWordArt="0" anchor="ctr" anchorCtr="0" forceAA="0" compatLnSpc="1">
            <a:prstTxWarp prst="textNoShape">
              <a:avLst/>
            </a:prstTxWarp>
            <a:noAutofit/>
          </a:bodyPr>
          <a:lstStyle/>
          <a:p>
            <a:pPr algn="ctr"/>
            <a:endParaRPr lang="en-US" sz="1961">
              <a:solidFill>
                <a:srgbClr val="C00000"/>
              </a:solidFill>
            </a:endParaRPr>
          </a:p>
        </p:txBody>
      </p:sp>
      <p:sp>
        <p:nvSpPr>
          <p:cNvPr id="10" name="TextBox 9">
            <a:extLst>
              <a:ext uri="{FF2B5EF4-FFF2-40B4-BE49-F238E27FC236}">
                <a16:creationId xmlns:a16="http://schemas.microsoft.com/office/drawing/2014/main" xmlns="" id="{EDE47A24-F389-C142-8F55-0CB79FD2EC7F}"/>
              </a:ext>
            </a:extLst>
          </p:cNvPr>
          <p:cNvSpPr txBox="1"/>
          <p:nvPr/>
        </p:nvSpPr>
        <p:spPr>
          <a:xfrm>
            <a:off x="6910843" y="3567994"/>
            <a:ext cx="3173433" cy="479234"/>
          </a:xfrm>
          <a:prstGeom prst="rect">
            <a:avLst/>
          </a:prstGeom>
          <a:noFill/>
        </p:spPr>
        <p:txBody>
          <a:bodyPr wrap="none" rtlCol="0">
            <a:spAutoFit/>
          </a:bodyPr>
          <a:lstStyle/>
          <a:p>
            <a:r>
              <a:rPr lang="en-US" sz="2514" dirty="0"/>
              <a:t>Real Life Deep learning</a:t>
            </a:r>
          </a:p>
        </p:txBody>
      </p:sp>
      <p:grpSp>
        <p:nvGrpSpPr>
          <p:cNvPr id="6" name="Group 5">
            <a:extLst>
              <a:ext uri="{FF2B5EF4-FFF2-40B4-BE49-F238E27FC236}">
                <a16:creationId xmlns:a16="http://schemas.microsoft.com/office/drawing/2014/main" xmlns="" id="{97FC9A7C-3C83-5A4C-88A7-9F6C00BB1A9B}"/>
              </a:ext>
            </a:extLst>
          </p:cNvPr>
          <p:cNvGrpSpPr/>
          <p:nvPr/>
        </p:nvGrpSpPr>
        <p:grpSpPr>
          <a:xfrm>
            <a:off x="8930210" y="1071971"/>
            <a:ext cx="2064582" cy="2085023"/>
            <a:chOff x="7983418" y="3727043"/>
            <a:chExt cx="2119542" cy="2140527"/>
          </a:xfrm>
        </p:grpSpPr>
        <p:pic>
          <p:nvPicPr>
            <p:cNvPr id="12" name="Picture 11">
              <a:extLst>
                <a:ext uri="{FF2B5EF4-FFF2-40B4-BE49-F238E27FC236}">
                  <a16:creationId xmlns:a16="http://schemas.microsoft.com/office/drawing/2014/main" xmlns="" id="{275DA743-EA13-1544-AC38-BFA6E25CEE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3418" y="3727043"/>
              <a:ext cx="2119542" cy="2140527"/>
            </a:xfrm>
            <a:prstGeom prst="rect">
              <a:avLst/>
            </a:prstGeom>
          </p:spPr>
        </p:pic>
        <p:sp>
          <p:nvSpPr>
            <p:cNvPr id="11" name="Freeform 10">
              <a:extLst>
                <a:ext uri="{FF2B5EF4-FFF2-40B4-BE49-F238E27FC236}">
                  <a16:creationId xmlns:a16="http://schemas.microsoft.com/office/drawing/2014/main" xmlns="" id="{326B480C-0310-984D-AFB6-EF8F4AD9C678}"/>
                </a:ext>
              </a:extLst>
            </p:cNvPr>
            <p:cNvSpPr/>
            <p:nvPr/>
          </p:nvSpPr>
          <p:spPr>
            <a:xfrm>
              <a:off x="8240092" y="3999695"/>
              <a:ext cx="1517073" cy="1766455"/>
            </a:xfrm>
            <a:custGeom>
              <a:avLst/>
              <a:gdLst>
                <a:gd name="connsiteX0" fmla="*/ 0 w 1517073"/>
                <a:gd name="connsiteY0" fmla="*/ 0 h 1766455"/>
                <a:gd name="connsiteX1" fmla="*/ 207818 w 1517073"/>
                <a:gd name="connsiteY1" fmla="*/ 394855 h 1766455"/>
                <a:gd name="connsiteX2" fmla="*/ 62345 w 1517073"/>
                <a:gd name="connsiteY2" fmla="*/ 831273 h 1766455"/>
                <a:gd name="connsiteX3" fmla="*/ 290945 w 1517073"/>
                <a:gd name="connsiteY3" fmla="*/ 1122218 h 1766455"/>
                <a:gd name="connsiteX4" fmla="*/ 644236 w 1517073"/>
                <a:gd name="connsiteY4" fmla="*/ 602673 h 1766455"/>
                <a:gd name="connsiteX5" fmla="*/ 893618 w 1517073"/>
                <a:gd name="connsiteY5" fmla="*/ 810491 h 1766455"/>
                <a:gd name="connsiteX6" fmla="*/ 353291 w 1517073"/>
                <a:gd name="connsiteY6" fmla="*/ 1309255 h 1766455"/>
                <a:gd name="connsiteX7" fmla="*/ 519545 w 1517073"/>
                <a:gd name="connsiteY7" fmla="*/ 1392382 h 1766455"/>
                <a:gd name="connsiteX8" fmla="*/ 997527 w 1517073"/>
                <a:gd name="connsiteY8" fmla="*/ 1039091 h 1766455"/>
                <a:gd name="connsiteX9" fmla="*/ 976745 w 1517073"/>
                <a:gd name="connsiteY9" fmla="*/ 1309255 h 1766455"/>
                <a:gd name="connsiteX10" fmla="*/ 976745 w 1517073"/>
                <a:gd name="connsiteY10" fmla="*/ 1433946 h 1766455"/>
                <a:gd name="connsiteX11" fmla="*/ 1350818 w 1517073"/>
                <a:gd name="connsiteY11" fmla="*/ 1454727 h 1766455"/>
                <a:gd name="connsiteX12" fmla="*/ 1454727 w 1517073"/>
                <a:gd name="connsiteY12" fmla="*/ 1641764 h 1766455"/>
                <a:gd name="connsiteX13" fmla="*/ 1517073 w 1517073"/>
                <a:gd name="connsiteY13" fmla="*/ 1766455 h 176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7073" h="1766455">
                  <a:moveTo>
                    <a:pt x="0" y="0"/>
                  </a:moveTo>
                  <a:cubicBezTo>
                    <a:pt x="98713" y="128155"/>
                    <a:pt x="197427" y="256310"/>
                    <a:pt x="207818" y="394855"/>
                  </a:cubicBezTo>
                  <a:cubicBezTo>
                    <a:pt x="218209" y="533401"/>
                    <a:pt x="48491" y="710046"/>
                    <a:pt x="62345" y="831273"/>
                  </a:cubicBezTo>
                  <a:cubicBezTo>
                    <a:pt x="76199" y="952500"/>
                    <a:pt x="193963" y="1160318"/>
                    <a:pt x="290945" y="1122218"/>
                  </a:cubicBezTo>
                  <a:cubicBezTo>
                    <a:pt x="387927" y="1084118"/>
                    <a:pt x="543791" y="654627"/>
                    <a:pt x="644236" y="602673"/>
                  </a:cubicBezTo>
                  <a:cubicBezTo>
                    <a:pt x="744681" y="550719"/>
                    <a:pt x="942109" y="692727"/>
                    <a:pt x="893618" y="810491"/>
                  </a:cubicBezTo>
                  <a:cubicBezTo>
                    <a:pt x="845127" y="928255"/>
                    <a:pt x="415636" y="1212273"/>
                    <a:pt x="353291" y="1309255"/>
                  </a:cubicBezTo>
                  <a:cubicBezTo>
                    <a:pt x="290946" y="1406237"/>
                    <a:pt x="412172" y="1437409"/>
                    <a:pt x="519545" y="1392382"/>
                  </a:cubicBezTo>
                  <a:cubicBezTo>
                    <a:pt x="626918" y="1347355"/>
                    <a:pt x="921327" y="1052945"/>
                    <a:pt x="997527" y="1039091"/>
                  </a:cubicBezTo>
                  <a:cubicBezTo>
                    <a:pt x="1073727" y="1025237"/>
                    <a:pt x="976745" y="1309255"/>
                    <a:pt x="976745" y="1309255"/>
                  </a:cubicBezTo>
                  <a:cubicBezTo>
                    <a:pt x="973281" y="1375064"/>
                    <a:pt x="914400" y="1409701"/>
                    <a:pt x="976745" y="1433946"/>
                  </a:cubicBezTo>
                  <a:cubicBezTo>
                    <a:pt x="1039090" y="1458191"/>
                    <a:pt x="1271154" y="1420091"/>
                    <a:pt x="1350818" y="1454727"/>
                  </a:cubicBezTo>
                  <a:cubicBezTo>
                    <a:pt x="1430482" y="1489363"/>
                    <a:pt x="1454727" y="1641764"/>
                    <a:pt x="1454727" y="1641764"/>
                  </a:cubicBezTo>
                  <a:cubicBezTo>
                    <a:pt x="1482436" y="1693719"/>
                    <a:pt x="1499754" y="1730087"/>
                    <a:pt x="1517073" y="1766455"/>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3"/>
            </a:p>
          </p:txBody>
        </p:sp>
      </p:grpSp>
    </p:spTree>
    <p:extLst>
      <p:ext uri="{BB962C8B-B14F-4D97-AF65-F5344CB8AC3E}">
        <p14:creationId xmlns:p14="http://schemas.microsoft.com/office/powerpoint/2010/main" val="3958449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E507B6-0815-1146-A539-5227BBF192DD}"/>
              </a:ext>
            </a:extLst>
          </p:cNvPr>
          <p:cNvSpPr>
            <a:spLocks noGrp="1"/>
          </p:cNvSpPr>
          <p:nvPr>
            <p:ph type="title"/>
          </p:nvPr>
        </p:nvSpPr>
        <p:spPr/>
        <p:txBody>
          <a:bodyPr/>
          <a:lstStyle/>
          <a:p>
            <a:r>
              <a:rPr lang="en-US" dirty="0">
                <a:solidFill>
                  <a:srgbClr val="0070C0"/>
                </a:solidFill>
              </a:rPr>
              <a:t>Summarizing prev.  slides</a:t>
            </a:r>
          </a:p>
        </p:txBody>
      </p:sp>
      <p:sp>
        <p:nvSpPr>
          <p:cNvPr id="4" name="TextBox 3">
            <a:extLst>
              <a:ext uri="{FF2B5EF4-FFF2-40B4-BE49-F238E27FC236}">
                <a16:creationId xmlns:a16="http://schemas.microsoft.com/office/drawing/2014/main" xmlns="" id="{7AA5A4C9-1E46-D94A-AD02-B2FA4ADAA3D1}"/>
              </a:ext>
            </a:extLst>
          </p:cNvPr>
          <p:cNvSpPr txBox="1"/>
          <p:nvPr/>
        </p:nvSpPr>
        <p:spPr>
          <a:xfrm>
            <a:off x="1276350" y="1870918"/>
            <a:ext cx="9422067" cy="830997"/>
          </a:xfrm>
          <a:prstGeom prst="rect">
            <a:avLst/>
          </a:prstGeom>
          <a:noFill/>
        </p:spPr>
        <p:txBody>
          <a:bodyPr wrap="none" rtlCol="0">
            <a:spAutoFit/>
          </a:bodyPr>
          <a:lstStyle/>
          <a:p>
            <a:r>
              <a:rPr lang="en-US" sz="2400" dirty="0">
                <a:solidFill>
                  <a:srgbClr val="7030A0"/>
                </a:solidFill>
              </a:rPr>
              <a:t>No good theory/math explanation for why/when deep learning </a:t>
            </a:r>
            <a:br>
              <a:rPr lang="en-US" sz="2400" dirty="0">
                <a:solidFill>
                  <a:srgbClr val="7030A0"/>
                </a:solidFill>
              </a:rPr>
            </a:br>
            <a:r>
              <a:rPr lang="en-US" sz="2400" dirty="0">
                <a:solidFill>
                  <a:srgbClr val="7030A0"/>
                </a:solidFill>
              </a:rPr>
              <a:t>works and with how many training samples (though some partial progress)</a:t>
            </a:r>
          </a:p>
        </p:txBody>
      </p:sp>
      <p:sp>
        <p:nvSpPr>
          <p:cNvPr id="5" name="TextBox 4">
            <a:extLst>
              <a:ext uri="{FF2B5EF4-FFF2-40B4-BE49-F238E27FC236}">
                <a16:creationId xmlns:a16="http://schemas.microsoft.com/office/drawing/2014/main" xmlns="" id="{E29AD552-680F-0940-8EE2-24C49AD10B53}"/>
              </a:ext>
            </a:extLst>
          </p:cNvPr>
          <p:cNvSpPr txBox="1"/>
          <p:nvPr/>
        </p:nvSpPr>
        <p:spPr>
          <a:xfrm>
            <a:off x="1276350" y="3013501"/>
            <a:ext cx="8400761" cy="830997"/>
          </a:xfrm>
          <a:prstGeom prst="rect">
            <a:avLst/>
          </a:prstGeom>
          <a:noFill/>
        </p:spPr>
        <p:txBody>
          <a:bodyPr wrap="none" rtlCol="0">
            <a:spAutoFit/>
          </a:bodyPr>
          <a:lstStyle/>
          <a:p>
            <a:r>
              <a:rPr lang="en-US" sz="2400" dirty="0">
                <a:solidFill>
                  <a:schemeClr val="accent5">
                    <a:lumMod val="75000"/>
                  </a:schemeClr>
                </a:solidFill>
              </a:rPr>
              <a:t>Many papers rely on “semi-theory” to justify/explain phenomena.</a:t>
            </a:r>
            <a:br>
              <a:rPr lang="en-US" sz="2400" dirty="0">
                <a:solidFill>
                  <a:schemeClr val="accent5">
                    <a:lumMod val="75000"/>
                  </a:schemeClr>
                </a:solidFill>
              </a:rPr>
            </a:br>
            <a:r>
              <a:rPr lang="en-US" sz="2400" dirty="0">
                <a:solidFill>
                  <a:schemeClr val="accent5">
                    <a:lumMod val="75000"/>
                  </a:schemeClr>
                </a:solidFill>
              </a:rPr>
              <a:t>Could evolve into being more rigorous some day.. </a:t>
            </a:r>
          </a:p>
        </p:txBody>
      </p:sp>
      <p:sp>
        <p:nvSpPr>
          <p:cNvPr id="6" name="TextBox 5">
            <a:extLst>
              <a:ext uri="{FF2B5EF4-FFF2-40B4-BE49-F238E27FC236}">
                <a16:creationId xmlns:a16="http://schemas.microsoft.com/office/drawing/2014/main" xmlns="" id="{DCE6A343-A419-6C41-9688-707F4536E97D}"/>
              </a:ext>
            </a:extLst>
          </p:cNvPr>
          <p:cNvSpPr txBox="1"/>
          <p:nvPr/>
        </p:nvSpPr>
        <p:spPr>
          <a:xfrm>
            <a:off x="1280902" y="4336314"/>
            <a:ext cx="9155583" cy="461665"/>
          </a:xfrm>
          <a:prstGeom prst="rect">
            <a:avLst/>
          </a:prstGeom>
          <a:noFill/>
        </p:spPr>
        <p:txBody>
          <a:bodyPr wrap="none" rtlCol="0">
            <a:spAutoFit/>
          </a:bodyPr>
          <a:lstStyle/>
          <a:p>
            <a:r>
              <a:rPr lang="en-US" sz="2400" dirty="0"/>
              <a:t>This primarily affects </a:t>
            </a:r>
            <a:r>
              <a:rPr lang="en-US" sz="2400" dirty="0">
                <a:solidFill>
                  <a:srgbClr val="C00000"/>
                </a:solidFill>
              </a:rPr>
              <a:t>ML experts</a:t>
            </a:r>
            <a:r>
              <a:rPr lang="en-US" sz="2400" dirty="0"/>
              <a:t>;  necessitates extensive trial and error. </a:t>
            </a:r>
          </a:p>
        </p:txBody>
      </p:sp>
      <p:sp>
        <p:nvSpPr>
          <p:cNvPr id="7" name="TextBox 6">
            <a:extLst>
              <a:ext uri="{FF2B5EF4-FFF2-40B4-BE49-F238E27FC236}">
                <a16:creationId xmlns:a16="http://schemas.microsoft.com/office/drawing/2014/main" xmlns="" id="{4741A8CC-5DD3-8C4D-A6CD-0B0E66E8785A}"/>
              </a:ext>
            </a:extLst>
          </p:cNvPr>
          <p:cNvSpPr txBox="1"/>
          <p:nvPr/>
        </p:nvSpPr>
        <p:spPr>
          <a:xfrm>
            <a:off x="1276350" y="5167311"/>
            <a:ext cx="9762288" cy="830997"/>
          </a:xfrm>
          <a:prstGeom prst="rect">
            <a:avLst/>
          </a:prstGeom>
          <a:noFill/>
        </p:spPr>
        <p:txBody>
          <a:bodyPr wrap="none" rtlCol="0">
            <a:spAutoFit/>
          </a:bodyPr>
          <a:lstStyle/>
          <a:p>
            <a:r>
              <a:rPr lang="en-US" sz="2400" dirty="0">
                <a:solidFill>
                  <a:srgbClr val="C00000"/>
                </a:solidFill>
              </a:rPr>
              <a:t>The “Alchemy” debate was primarily about this. Many prior approaches</a:t>
            </a:r>
          </a:p>
          <a:p>
            <a:r>
              <a:rPr lang="en-US" sz="2400" dirty="0">
                <a:solidFill>
                  <a:srgbClr val="C00000"/>
                </a:solidFill>
              </a:rPr>
              <a:t>In the field used simpler models (“convex”) with more predictable properties.</a:t>
            </a:r>
          </a:p>
        </p:txBody>
      </p:sp>
    </p:spTree>
    <p:extLst>
      <p:ext uri="{BB962C8B-B14F-4D97-AF65-F5344CB8AC3E}">
        <p14:creationId xmlns:p14="http://schemas.microsoft.com/office/powerpoint/2010/main" val="3989339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370A3-8013-884A-8564-C693AD3044C3}"/>
              </a:ext>
            </a:extLst>
          </p:cNvPr>
          <p:cNvSpPr>
            <a:spLocks noGrp="1"/>
          </p:cNvSpPr>
          <p:nvPr>
            <p:ph type="title"/>
          </p:nvPr>
        </p:nvSpPr>
        <p:spPr/>
        <p:txBody>
          <a:bodyPr/>
          <a:lstStyle/>
          <a:p>
            <a:r>
              <a:rPr lang="en-US" dirty="0">
                <a:solidFill>
                  <a:srgbClr val="0070C0"/>
                </a:solidFill>
              </a:rPr>
              <a:t>The interpretability problem</a:t>
            </a:r>
          </a:p>
        </p:txBody>
      </p:sp>
      <p:sp>
        <p:nvSpPr>
          <p:cNvPr id="4" name="TextBox 3">
            <a:extLst>
              <a:ext uri="{FF2B5EF4-FFF2-40B4-BE49-F238E27FC236}">
                <a16:creationId xmlns:a16="http://schemas.microsoft.com/office/drawing/2014/main" xmlns="" id="{179AEC97-6F4A-A849-9547-A74DE358686C}"/>
              </a:ext>
            </a:extLst>
          </p:cNvPr>
          <p:cNvSpPr txBox="1"/>
          <p:nvPr/>
        </p:nvSpPr>
        <p:spPr>
          <a:xfrm>
            <a:off x="700979" y="2198463"/>
            <a:ext cx="764953" cy="461665"/>
          </a:xfrm>
          <a:prstGeom prst="rect">
            <a:avLst/>
          </a:prstGeom>
          <a:noFill/>
        </p:spPr>
        <p:txBody>
          <a:bodyPr wrap="none" rtlCol="0">
            <a:spAutoFit/>
          </a:bodyPr>
          <a:lstStyle/>
          <a:p>
            <a:r>
              <a:rPr lang="en-US" sz="2400" b="1" dirty="0">
                <a:latin typeface="Tw Cen MT Condensed" panose="020B0606020104020203" pitchFamily="34" charset="77"/>
              </a:rPr>
              <a:t>Input</a:t>
            </a:r>
            <a:endParaRPr lang="en-US" sz="2400" b="1" baseline="-25000" dirty="0">
              <a:latin typeface="Tw Cen MT Condensed" panose="020B0606020104020203" pitchFamily="34" charset="77"/>
            </a:endParaRPr>
          </a:p>
        </p:txBody>
      </p:sp>
      <p:sp>
        <p:nvSpPr>
          <p:cNvPr id="5" name="Right Arrow 4">
            <a:extLst>
              <a:ext uri="{FF2B5EF4-FFF2-40B4-BE49-F238E27FC236}">
                <a16:creationId xmlns:a16="http://schemas.microsoft.com/office/drawing/2014/main" xmlns="" id="{69DA95B5-6857-EA44-8F8A-A82DFA745B0F}"/>
              </a:ext>
            </a:extLst>
          </p:cNvPr>
          <p:cNvSpPr/>
          <p:nvPr/>
        </p:nvSpPr>
        <p:spPr>
          <a:xfrm>
            <a:off x="1625455" y="226660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E438D1F2-D87A-1A40-98A5-CABDC2A94AC3}"/>
              </a:ext>
            </a:extLst>
          </p:cNvPr>
          <p:cNvSpPr/>
          <p:nvPr/>
        </p:nvSpPr>
        <p:spPr>
          <a:xfrm>
            <a:off x="2230242" y="1602405"/>
            <a:ext cx="994549" cy="18468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baseline="-25000" dirty="0">
                <a:solidFill>
                  <a:schemeClr val="tx1"/>
                </a:solidFill>
                <a:latin typeface="Tw Cen MT Condensed" panose="020B0606020104020203" pitchFamily="34" charset="77"/>
              </a:rPr>
              <a:t>Action 1</a:t>
            </a:r>
          </a:p>
          <a:p>
            <a:pPr algn="ctr"/>
            <a:endParaRPr lang="en-US" sz="2800" b="1" baseline="-25000" dirty="0">
              <a:solidFill>
                <a:schemeClr val="tx1"/>
              </a:solidFill>
              <a:latin typeface="Tw Cen MT Condensed" panose="020B0606020104020203" pitchFamily="34" charset="77"/>
            </a:endParaRPr>
          </a:p>
        </p:txBody>
      </p:sp>
      <p:sp>
        <p:nvSpPr>
          <p:cNvPr id="15" name="TextBox 14">
            <a:extLst>
              <a:ext uri="{FF2B5EF4-FFF2-40B4-BE49-F238E27FC236}">
                <a16:creationId xmlns:a16="http://schemas.microsoft.com/office/drawing/2014/main" xmlns="" id="{905FBEAA-91C1-6C4A-A50D-5A1EB214DA3B}"/>
              </a:ext>
            </a:extLst>
          </p:cNvPr>
          <p:cNvSpPr txBox="1"/>
          <p:nvPr/>
        </p:nvSpPr>
        <p:spPr>
          <a:xfrm>
            <a:off x="5844826" y="1926816"/>
            <a:ext cx="893193" cy="769441"/>
          </a:xfrm>
          <a:prstGeom prst="rect">
            <a:avLst/>
          </a:prstGeom>
          <a:noFill/>
        </p:spPr>
        <p:txBody>
          <a:bodyPr wrap="none" rtlCol="0">
            <a:spAutoFit/>
          </a:bodyPr>
          <a:lstStyle/>
          <a:p>
            <a:r>
              <a:rPr lang="en-US" sz="4400" b="1" dirty="0"/>
              <a:t>. . .</a:t>
            </a:r>
          </a:p>
        </p:txBody>
      </p:sp>
      <p:sp>
        <p:nvSpPr>
          <p:cNvPr id="16" name="Right Arrow 15">
            <a:extLst>
              <a:ext uri="{FF2B5EF4-FFF2-40B4-BE49-F238E27FC236}">
                <a16:creationId xmlns:a16="http://schemas.microsoft.com/office/drawing/2014/main" xmlns="" id="{697E8FF6-E439-D34E-B63A-6C4389EC5D25}"/>
              </a:ext>
            </a:extLst>
          </p:cNvPr>
          <p:cNvSpPr/>
          <p:nvPr/>
        </p:nvSpPr>
        <p:spPr>
          <a:xfrm>
            <a:off x="6859070" y="226445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7D58A4A6-2026-0841-9F35-2501C9E0C3DE}"/>
              </a:ext>
            </a:extLst>
          </p:cNvPr>
          <p:cNvSpPr txBox="1"/>
          <p:nvPr/>
        </p:nvSpPr>
        <p:spPr>
          <a:xfrm>
            <a:off x="9323866" y="2216006"/>
            <a:ext cx="938077" cy="707886"/>
          </a:xfrm>
          <a:prstGeom prst="rect">
            <a:avLst/>
          </a:prstGeom>
          <a:noFill/>
        </p:spPr>
        <p:txBody>
          <a:bodyPr wrap="none" rtlCol="0">
            <a:spAutoFit/>
          </a:bodyPr>
          <a:lstStyle/>
          <a:p>
            <a:r>
              <a:rPr lang="en-US" sz="2400" b="1" dirty="0">
                <a:latin typeface="Tw Cen MT Condensed" panose="020B0606020104020203" pitchFamily="34" charset="77"/>
              </a:rPr>
              <a:t>Output</a:t>
            </a:r>
            <a:br>
              <a:rPr lang="en-US" sz="2400" b="1" dirty="0">
                <a:latin typeface="Tw Cen MT Condensed" panose="020B0606020104020203" pitchFamily="34" charset="77"/>
              </a:rPr>
            </a:br>
            <a:endParaRPr lang="en-US" sz="2400" b="1" baseline="-25000" dirty="0">
              <a:latin typeface="Tw Cen MT Condensed" panose="020B0606020104020203" pitchFamily="34" charset="77"/>
            </a:endParaRPr>
          </a:p>
        </p:txBody>
      </p:sp>
      <p:sp>
        <p:nvSpPr>
          <p:cNvPr id="18" name="Rectangle 17">
            <a:extLst>
              <a:ext uri="{FF2B5EF4-FFF2-40B4-BE49-F238E27FC236}">
                <a16:creationId xmlns:a16="http://schemas.microsoft.com/office/drawing/2014/main" xmlns="" id="{274A332E-3FA9-0843-8DA2-C9BFFF19C5CD}"/>
              </a:ext>
            </a:extLst>
          </p:cNvPr>
          <p:cNvSpPr/>
          <p:nvPr/>
        </p:nvSpPr>
        <p:spPr>
          <a:xfrm>
            <a:off x="3925692" y="1640505"/>
            <a:ext cx="994549" cy="18468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baseline="-25000" dirty="0">
                <a:solidFill>
                  <a:schemeClr val="tx1"/>
                </a:solidFill>
                <a:latin typeface="Tw Cen MT Condensed" panose="020B0606020104020203" pitchFamily="34" charset="77"/>
              </a:rPr>
              <a:t>Action 2</a:t>
            </a:r>
          </a:p>
          <a:p>
            <a:pPr algn="ctr"/>
            <a:endParaRPr lang="en-US" sz="2800" b="1" baseline="-25000" dirty="0">
              <a:solidFill>
                <a:schemeClr val="tx1"/>
              </a:solidFill>
              <a:latin typeface="Tw Cen MT Condensed" panose="020B0606020104020203" pitchFamily="34" charset="77"/>
            </a:endParaRPr>
          </a:p>
        </p:txBody>
      </p:sp>
      <p:sp>
        <p:nvSpPr>
          <p:cNvPr id="19" name="Right Arrow 18">
            <a:extLst>
              <a:ext uri="{FF2B5EF4-FFF2-40B4-BE49-F238E27FC236}">
                <a16:creationId xmlns:a16="http://schemas.microsoft.com/office/drawing/2014/main" xmlns="" id="{6DBF0F48-EBD8-5040-83C3-09C3B3C3C84E}"/>
              </a:ext>
            </a:extLst>
          </p:cNvPr>
          <p:cNvSpPr/>
          <p:nvPr/>
        </p:nvSpPr>
        <p:spPr>
          <a:xfrm>
            <a:off x="3308740" y="226660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xmlns="" id="{D84D7D49-9C9F-7340-ADD8-6A0C3024C834}"/>
              </a:ext>
            </a:extLst>
          </p:cNvPr>
          <p:cNvSpPr/>
          <p:nvPr/>
        </p:nvSpPr>
        <p:spPr>
          <a:xfrm>
            <a:off x="5091290" y="226660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D98E4E5F-576F-104D-9E0C-576A0BD9E382}"/>
              </a:ext>
            </a:extLst>
          </p:cNvPr>
          <p:cNvSpPr/>
          <p:nvPr/>
        </p:nvSpPr>
        <p:spPr>
          <a:xfrm>
            <a:off x="7533668" y="1602405"/>
            <a:ext cx="994549" cy="18468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baseline="-25000" dirty="0">
                <a:solidFill>
                  <a:schemeClr val="tx1"/>
                </a:solidFill>
                <a:latin typeface="Tw Cen MT Condensed" panose="020B0606020104020203" pitchFamily="34" charset="77"/>
              </a:rPr>
              <a:t>Action N</a:t>
            </a:r>
          </a:p>
          <a:p>
            <a:pPr algn="ctr"/>
            <a:endParaRPr lang="en-US" sz="2800" b="1" baseline="-25000" dirty="0">
              <a:solidFill>
                <a:schemeClr val="tx1"/>
              </a:solidFill>
              <a:latin typeface="Tw Cen MT Condensed" panose="020B0606020104020203" pitchFamily="34" charset="77"/>
            </a:endParaRPr>
          </a:p>
        </p:txBody>
      </p:sp>
      <p:sp>
        <p:nvSpPr>
          <p:cNvPr id="22" name="Right Arrow 21">
            <a:extLst>
              <a:ext uri="{FF2B5EF4-FFF2-40B4-BE49-F238E27FC236}">
                <a16:creationId xmlns:a16="http://schemas.microsoft.com/office/drawing/2014/main" xmlns="" id="{1B7FB25E-CE5E-ED46-BBE2-9D75C5CE925A}"/>
              </a:ext>
            </a:extLst>
          </p:cNvPr>
          <p:cNvSpPr/>
          <p:nvPr/>
        </p:nvSpPr>
        <p:spPr>
          <a:xfrm>
            <a:off x="8592620" y="2264451"/>
            <a:ext cx="582486" cy="415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F9C96A04-906A-BC48-A0FF-A48918B452B5}"/>
              </a:ext>
            </a:extLst>
          </p:cNvPr>
          <p:cNvPicPr>
            <a:picLocks noChangeAspect="1"/>
          </p:cNvPicPr>
          <p:nvPr/>
        </p:nvPicPr>
        <p:blipFill>
          <a:blip r:embed="rId2"/>
          <a:stretch>
            <a:fillRect/>
          </a:stretch>
        </p:blipFill>
        <p:spPr>
          <a:xfrm>
            <a:off x="1888477" y="3685984"/>
            <a:ext cx="2002749" cy="1257110"/>
          </a:xfrm>
          <a:prstGeom prst="rect">
            <a:avLst/>
          </a:prstGeom>
        </p:spPr>
      </p:pic>
      <p:pic>
        <p:nvPicPr>
          <p:cNvPr id="24" name="Picture 23">
            <a:extLst>
              <a:ext uri="{FF2B5EF4-FFF2-40B4-BE49-F238E27FC236}">
                <a16:creationId xmlns:a16="http://schemas.microsoft.com/office/drawing/2014/main" xmlns="" id="{0D7AD52D-5552-BF4A-A463-80809AECF8A0}"/>
              </a:ext>
            </a:extLst>
          </p:cNvPr>
          <p:cNvPicPr>
            <a:picLocks noChangeAspect="1"/>
          </p:cNvPicPr>
          <p:nvPr/>
        </p:nvPicPr>
        <p:blipFill>
          <a:blip r:embed="rId3"/>
          <a:stretch>
            <a:fillRect/>
          </a:stretch>
        </p:blipFill>
        <p:spPr>
          <a:xfrm>
            <a:off x="596425" y="2721306"/>
            <a:ext cx="893193" cy="893193"/>
          </a:xfrm>
          <a:prstGeom prst="rect">
            <a:avLst/>
          </a:prstGeom>
        </p:spPr>
      </p:pic>
      <p:sp>
        <p:nvSpPr>
          <p:cNvPr id="25" name="TextBox 24">
            <a:extLst>
              <a:ext uri="{FF2B5EF4-FFF2-40B4-BE49-F238E27FC236}">
                <a16:creationId xmlns:a16="http://schemas.microsoft.com/office/drawing/2014/main" xmlns="" id="{7C830792-9D7E-A045-89F5-F572CF04860B}"/>
              </a:ext>
            </a:extLst>
          </p:cNvPr>
          <p:cNvSpPr txBox="1"/>
          <p:nvPr/>
        </p:nvSpPr>
        <p:spPr>
          <a:xfrm>
            <a:off x="9323866" y="2721306"/>
            <a:ext cx="948978" cy="461665"/>
          </a:xfrm>
          <a:prstGeom prst="rect">
            <a:avLst/>
          </a:prstGeom>
          <a:noFill/>
        </p:spPr>
        <p:txBody>
          <a:bodyPr wrap="none" rtlCol="0">
            <a:spAutoFit/>
          </a:bodyPr>
          <a:lstStyle/>
          <a:p>
            <a:r>
              <a:rPr lang="en-US" sz="2400" dirty="0"/>
              <a:t>“Dog”</a:t>
            </a:r>
          </a:p>
        </p:txBody>
      </p:sp>
      <p:sp>
        <p:nvSpPr>
          <p:cNvPr id="26" name="TextBox 25">
            <a:extLst>
              <a:ext uri="{FF2B5EF4-FFF2-40B4-BE49-F238E27FC236}">
                <a16:creationId xmlns:a16="http://schemas.microsoft.com/office/drawing/2014/main" xmlns="" id="{94DED4F3-89F0-3848-A311-7DB509B0D718}"/>
              </a:ext>
            </a:extLst>
          </p:cNvPr>
          <p:cNvSpPr txBox="1"/>
          <p:nvPr/>
        </p:nvSpPr>
        <p:spPr>
          <a:xfrm>
            <a:off x="1562496" y="4999398"/>
            <a:ext cx="2826095" cy="1569660"/>
          </a:xfrm>
          <a:prstGeom prst="rect">
            <a:avLst/>
          </a:prstGeom>
          <a:noFill/>
        </p:spPr>
        <p:txBody>
          <a:bodyPr wrap="none" rtlCol="0">
            <a:spAutoFit/>
          </a:bodyPr>
          <a:lstStyle/>
          <a:p>
            <a:r>
              <a:rPr lang="en-US" sz="2400" dirty="0"/>
              <a:t>Each action  depends</a:t>
            </a:r>
            <a:br>
              <a:rPr lang="en-US" sz="2400" dirty="0"/>
            </a:br>
            <a:r>
              <a:rPr lang="en-US" sz="2400" dirty="0"/>
              <a:t>on large bank of</a:t>
            </a:r>
            <a:br>
              <a:rPr lang="en-US" sz="2400" dirty="0"/>
            </a:br>
            <a:r>
              <a:rPr lang="en-US" sz="2400" dirty="0"/>
              <a:t>parameters</a:t>
            </a:r>
            <a:br>
              <a:rPr lang="en-US" sz="2400" dirty="0"/>
            </a:br>
            <a:r>
              <a:rPr lang="en-US" sz="2400" dirty="0"/>
              <a:t>(“tunable knobs”)</a:t>
            </a:r>
          </a:p>
        </p:txBody>
      </p:sp>
      <p:sp>
        <p:nvSpPr>
          <p:cNvPr id="3" name="TextBox 2">
            <a:extLst>
              <a:ext uri="{FF2B5EF4-FFF2-40B4-BE49-F238E27FC236}">
                <a16:creationId xmlns:a16="http://schemas.microsoft.com/office/drawing/2014/main" xmlns="" id="{2A2615E9-37E0-B741-B9CC-4749BEA58AC5}"/>
              </a:ext>
            </a:extLst>
          </p:cNvPr>
          <p:cNvSpPr txBox="1"/>
          <p:nvPr/>
        </p:nvSpPr>
        <p:spPr>
          <a:xfrm>
            <a:off x="4920241" y="3934109"/>
            <a:ext cx="7327199" cy="1569660"/>
          </a:xfrm>
          <a:prstGeom prst="rect">
            <a:avLst/>
          </a:prstGeom>
          <a:noFill/>
        </p:spPr>
        <p:txBody>
          <a:bodyPr wrap="none" rtlCol="0">
            <a:spAutoFit/>
          </a:bodyPr>
          <a:lstStyle/>
          <a:p>
            <a:r>
              <a:rPr lang="en-US" sz="2400" dirty="0"/>
              <a:t>Recall: Training algorithm adjusts tens of millions “knobs”</a:t>
            </a:r>
            <a:br>
              <a:rPr lang="en-US" sz="2400" dirty="0"/>
            </a:br>
            <a:r>
              <a:rPr lang="en-US" sz="2400" dirty="0"/>
              <a:t>to achieve desired input-output behavior. </a:t>
            </a:r>
            <a:br>
              <a:rPr lang="en-US" sz="2400" dirty="0"/>
            </a:br>
            <a:r>
              <a:rPr lang="en-US" sz="2400" dirty="0"/>
              <a:t/>
            </a:r>
            <a:br>
              <a:rPr lang="en-US" sz="2400" dirty="0"/>
            </a:br>
            <a:endParaRPr lang="en-US" sz="2400" dirty="0"/>
          </a:p>
        </p:txBody>
      </p:sp>
      <p:sp>
        <p:nvSpPr>
          <p:cNvPr id="7" name="Rectangle 6">
            <a:extLst>
              <a:ext uri="{FF2B5EF4-FFF2-40B4-BE49-F238E27FC236}">
                <a16:creationId xmlns:a16="http://schemas.microsoft.com/office/drawing/2014/main" xmlns="" id="{878C9055-45CD-0446-8FB2-F7205A0C2EE6}"/>
              </a:ext>
            </a:extLst>
          </p:cNvPr>
          <p:cNvSpPr/>
          <p:nvPr/>
        </p:nvSpPr>
        <p:spPr>
          <a:xfrm>
            <a:off x="4920241" y="5196010"/>
            <a:ext cx="6096000" cy="830997"/>
          </a:xfrm>
          <a:prstGeom prst="rect">
            <a:avLst/>
          </a:prstGeom>
        </p:spPr>
        <p:txBody>
          <a:bodyPr>
            <a:spAutoFit/>
          </a:bodyPr>
          <a:lstStyle/>
          <a:p>
            <a:r>
              <a:rPr lang="en-US" sz="2400" dirty="0"/>
              <a:t>Difficult/impossible to detect </a:t>
            </a:r>
            <a:r>
              <a:rPr lang="en-US" sz="2400" dirty="0">
                <a:solidFill>
                  <a:srgbClr val="C00000"/>
                </a:solidFill>
              </a:rPr>
              <a:t>why</a:t>
            </a:r>
            <a:r>
              <a:rPr lang="en-US" sz="2400" dirty="0"/>
              <a:t> machine gave the answer it did (e.g., ”loan denied.”) </a:t>
            </a:r>
          </a:p>
        </p:txBody>
      </p:sp>
    </p:spTree>
    <p:extLst>
      <p:ext uri="{BB962C8B-B14F-4D97-AF65-F5344CB8AC3E}">
        <p14:creationId xmlns:p14="http://schemas.microsoft.com/office/powerpoint/2010/main" val="3361285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D24F6B-3E55-944F-9CCD-F896029860DA}"/>
              </a:ext>
            </a:extLst>
          </p:cNvPr>
          <p:cNvSpPr>
            <a:spLocks noGrp="1"/>
          </p:cNvSpPr>
          <p:nvPr>
            <p:ph type="title"/>
          </p:nvPr>
        </p:nvSpPr>
        <p:spPr/>
        <p:txBody>
          <a:bodyPr/>
          <a:lstStyle/>
          <a:p>
            <a:r>
              <a:rPr lang="en-US" dirty="0">
                <a:solidFill>
                  <a:srgbClr val="0070C0"/>
                </a:solidFill>
              </a:rPr>
              <a:t>Designed vs Learnt Systems..</a:t>
            </a:r>
          </a:p>
        </p:txBody>
      </p:sp>
      <p:pic>
        <p:nvPicPr>
          <p:cNvPr id="6" name="Picture 5">
            <a:extLst>
              <a:ext uri="{FF2B5EF4-FFF2-40B4-BE49-F238E27FC236}">
                <a16:creationId xmlns:a16="http://schemas.microsoft.com/office/drawing/2014/main" xmlns="" id="{13D4BCA4-5C0C-E542-B214-B46C2A7EEB80}"/>
              </a:ext>
            </a:extLst>
          </p:cNvPr>
          <p:cNvPicPr>
            <a:picLocks noChangeAspect="1"/>
          </p:cNvPicPr>
          <p:nvPr/>
        </p:nvPicPr>
        <p:blipFill>
          <a:blip r:embed="rId2"/>
          <a:stretch>
            <a:fillRect/>
          </a:stretch>
        </p:blipFill>
        <p:spPr>
          <a:xfrm>
            <a:off x="7498789" y="1252538"/>
            <a:ext cx="1890068" cy="1174750"/>
          </a:xfrm>
          <a:prstGeom prst="rect">
            <a:avLst/>
          </a:prstGeom>
        </p:spPr>
      </p:pic>
      <p:sp>
        <p:nvSpPr>
          <p:cNvPr id="4" name="TextBox 3">
            <a:extLst>
              <a:ext uri="{FF2B5EF4-FFF2-40B4-BE49-F238E27FC236}">
                <a16:creationId xmlns:a16="http://schemas.microsoft.com/office/drawing/2014/main" xmlns="" id="{71304B93-C30B-074F-BAB2-C2DC23E66C95}"/>
              </a:ext>
            </a:extLst>
          </p:cNvPr>
          <p:cNvSpPr txBox="1"/>
          <p:nvPr/>
        </p:nvSpPr>
        <p:spPr>
          <a:xfrm>
            <a:off x="838200" y="1690688"/>
            <a:ext cx="6916894" cy="830997"/>
          </a:xfrm>
          <a:prstGeom prst="rect">
            <a:avLst/>
          </a:prstGeom>
          <a:noFill/>
        </p:spPr>
        <p:txBody>
          <a:bodyPr wrap="none" rtlCol="0">
            <a:spAutoFit/>
          </a:bodyPr>
          <a:lstStyle/>
          <a:p>
            <a:r>
              <a:rPr lang="en-US" sz="2400" dirty="0"/>
              <a:t>We’re surrounded by complicated objects </a:t>
            </a:r>
            <a:r>
              <a:rPr lang="en-US" sz="2400" dirty="0">
                <a:solidFill>
                  <a:srgbClr val="C00000"/>
                </a:solidFill>
              </a:rPr>
              <a:t>designed</a:t>
            </a:r>
            <a:r>
              <a:rPr lang="en-US" sz="2400" dirty="0"/>
              <a:t/>
            </a:r>
            <a:br>
              <a:rPr lang="en-US" sz="2400" dirty="0"/>
            </a:br>
            <a:r>
              <a:rPr lang="en-US" sz="2400" dirty="0"/>
              <a:t>by vast teams using millions of lines of computer code</a:t>
            </a:r>
          </a:p>
        </p:txBody>
      </p:sp>
      <p:pic>
        <p:nvPicPr>
          <p:cNvPr id="7" name="Picture 6">
            <a:extLst>
              <a:ext uri="{FF2B5EF4-FFF2-40B4-BE49-F238E27FC236}">
                <a16:creationId xmlns:a16="http://schemas.microsoft.com/office/drawing/2014/main" xmlns="" id="{CEA75CDE-F73D-7648-BC81-A303C524D0C6}"/>
              </a:ext>
            </a:extLst>
          </p:cNvPr>
          <p:cNvPicPr>
            <a:picLocks noChangeAspect="1"/>
          </p:cNvPicPr>
          <p:nvPr/>
        </p:nvPicPr>
        <p:blipFill>
          <a:blip r:embed="rId3"/>
          <a:stretch>
            <a:fillRect/>
          </a:stretch>
        </p:blipFill>
        <p:spPr>
          <a:xfrm>
            <a:off x="9463732" y="874703"/>
            <a:ext cx="2203450" cy="1552585"/>
          </a:xfrm>
          <a:prstGeom prst="rect">
            <a:avLst/>
          </a:prstGeom>
        </p:spPr>
      </p:pic>
      <p:sp>
        <p:nvSpPr>
          <p:cNvPr id="8" name="TextBox 7">
            <a:extLst>
              <a:ext uri="{FF2B5EF4-FFF2-40B4-BE49-F238E27FC236}">
                <a16:creationId xmlns:a16="http://schemas.microsoft.com/office/drawing/2014/main" xmlns="" id="{B217D1C4-F693-004F-B97F-C1FD4004A15E}"/>
              </a:ext>
            </a:extLst>
          </p:cNvPr>
          <p:cNvSpPr txBox="1"/>
          <p:nvPr/>
        </p:nvSpPr>
        <p:spPr>
          <a:xfrm>
            <a:off x="838200" y="2853036"/>
            <a:ext cx="11047127" cy="461665"/>
          </a:xfrm>
          <a:prstGeom prst="rect">
            <a:avLst/>
          </a:prstGeom>
          <a:noFill/>
        </p:spPr>
        <p:txBody>
          <a:bodyPr wrap="none" rtlCol="0">
            <a:spAutoFit/>
          </a:bodyPr>
          <a:lstStyle/>
          <a:p>
            <a:r>
              <a:rPr lang="en-US" sz="2400" dirty="0"/>
              <a:t>But somebody (or the team) knows what each component is doing and how they all fit.</a:t>
            </a:r>
          </a:p>
        </p:txBody>
      </p:sp>
      <p:sp>
        <p:nvSpPr>
          <p:cNvPr id="9" name="TextBox 8">
            <a:extLst>
              <a:ext uri="{FF2B5EF4-FFF2-40B4-BE49-F238E27FC236}">
                <a16:creationId xmlns:a16="http://schemas.microsoft.com/office/drawing/2014/main" xmlns="" id="{C4EBF6D9-8458-6840-B690-4C8022634201}"/>
              </a:ext>
            </a:extLst>
          </p:cNvPr>
          <p:cNvSpPr txBox="1"/>
          <p:nvPr/>
        </p:nvSpPr>
        <p:spPr>
          <a:xfrm>
            <a:off x="838200" y="3966983"/>
            <a:ext cx="10435101" cy="1200329"/>
          </a:xfrm>
          <a:prstGeom prst="rect">
            <a:avLst/>
          </a:prstGeom>
          <a:noFill/>
        </p:spPr>
        <p:txBody>
          <a:bodyPr wrap="none" rtlCol="0">
            <a:spAutoFit/>
          </a:bodyPr>
          <a:lstStyle/>
          <a:p>
            <a:r>
              <a:rPr lang="en-US" sz="2400" dirty="0"/>
              <a:t>Contrast with deep net: Designer uses  trial and error to select architecture and </a:t>
            </a:r>
            <a:br>
              <a:rPr lang="en-US" sz="2400" dirty="0"/>
            </a:br>
            <a:r>
              <a:rPr lang="en-US" sz="2400" dirty="0"/>
              <a:t>optimization (“knob tuning”) algorithm. Sets initial knob settings  </a:t>
            </a:r>
            <a:r>
              <a:rPr lang="en-US" sz="2400" dirty="0">
                <a:solidFill>
                  <a:srgbClr val="C00000"/>
                </a:solidFill>
              </a:rPr>
              <a:t>randomly</a:t>
            </a:r>
            <a:r>
              <a:rPr lang="en-US" sz="2400" dirty="0"/>
              <a:t>,  and</a:t>
            </a:r>
            <a:br>
              <a:rPr lang="en-US" sz="2400" dirty="0"/>
            </a:br>
            <a:r>
              <a:rPr lang="en-US" sz="2400" dirty="0"/>
              <a:t> </a:t>
            </a:r>
            <a:r>
              <a:rPr lang="en-US" sz="2400" dirty="0">
                <a:solidFill>
                  <a:srgbClr val="C00000"/>
                </a:solidFill>
              </a:rPr>
              <a:t>lets the net learn some knob settings from data. </a:t>
            </a:r>
          </a:p>
        </p:txBody>
      </p:sp>
      <p:sp>
        <p:nvSpPr>
          <p:cNvPr id="10" name="TextBox 9">
            <a:extLst>
              <a:ext uri="{FF2B5EF4-FFF2-40B4-BE49-F238E27FC236}">
                <a16:creationId xmlns:a16="http://schemas.microsoft.com/office/drawing/2014/main" xmlns="" id="{D60E55B3-2244-254F-BB1F-D5D95DED0682}"/>
              </a:ext>
            </a:extLst>
          </p:cNvPr>
          <p:cNvSpPr txBox="1"/>
          <p:nvPr/>
        </p:nvSpPr>
        <p:spPr>
          <a:xfrm>
            <a:off x="838200" y="5605462"/>
            <a:ext cx="10625345" cy="830997"/>
          </a:xfrm>
          <a:prstGeom prst="rect">
            <a:avLst/>
          </a:prstGeom>
          <a:noFill/>
        </p:spPr>
        <p:txBody>
          <a:bodyPr wrap="none" rtlCol="0">
            <a:spAutoFit/>
          </a:bodyPr>
          <a:lstStyle/>
          <a:p>
            <a:r>
              <a:rPr lang="en-US" sz="2400" dirty="0">
                <a:solidFill>
                  <a:srgbClr val="C00000"/>
                </a:solidFill>
              </a:rPr>
              <a:t>Nobody really understands what various components learnt and how they affect </a:t>
            </a:r>
            <a:br>
              <a:rPr lang="en-US" sz="2400" dirty="0">
                <a:solidFill>
                  <a:srgbClr val="C00000"/>
                </a:solidFill>
              </a:rPr>
            </a:br>
            <a:r>
              <a:rPr lang="en-US" sz="2400" dirty="0">
                <a:solidFill>
                  <a:srgbClr val="C00000"/>
                </a:solidFill>
              </a:rPr>
              <a:t>each other…</a:t>
            </a:r>
          </a:p>
        </p:txBody>
      </p:sp>
    </p:spTree>
    <p:extLst>
      <p:ext uri="{BB962C8B-B14F-4D97-AF65-F5344CB8AC3E}">
        <p14:creationId xmlns:p14="http://schemas.microsoft.com/office/powerpoint/2010/main" val="3154651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4895" y="1198449"/>
            <a:ext cx="8756822" cy="2062102"/>
          </a:xfrm>
        </p:spPr>
        <p:txBody>
          <a:bodyPr>
            <a:normAutofit/>
          </a:bodyPr>
          <a:lstStyle/>
          <a:p>
            <a:r>
              <a:rPr lang="en-US" sz="5400" dirty="0">
                <a:solidFill>
                  <a:schemeClr val="accent5">
                    <a:lumMod val="75000"/>
                  </a:schemeClr>
                </a:solidFill>
              </a:rPr>
              <a:t>Introduction to deep learning and the “Alchemy” debate</a:t>
            </a:r>
          </a:p>
        </p:txBody>
      </p:sp>
      <p:sp>
        <p:nvSpPr>
          <p:cNvPr id="5" name="TextBox 4"/>
          <p:cNvSpPr txBox="1"/>
          <p:nvPr/>
        </p:nvSpPr>
        <p:spPr>
          <a:xfrm>
            <a:off x="298444" y="391513"/>
            <a:ext cx="4476546" cy="707886"/>
          </a:xfrm>
          <a:prstGeom prst="rect">
            <a:avLst/>
          </a:prstGeom>
          <a:noFill/>
        </p:spPr>
        <p:txBody>
          <a:bodyPr wrap="none" rtlCol="0">
            <a:spAutoFit/>
          </a:bodyPr>
          <a:lstStyle/>
          <a:p>
            <a:r>
              <a:rPr lang="en-US" sz="2000" dirty="0">
                <a:solidFill>
                  <a:srgbClr val="7030A0"/>
                </a:solidFill>
              </a:rPr>
              <a:t>Institute for Advanced Study Feb 22 2019</a:t>
            </a:r>
            <a:br>
              <a:rPr lang="en-US" sz="2000" dirty="0">
                <a:solidFill>
                  <a:srgbClr val="7030A0"/>
                </a:solidFill>
              </a:rPr>
            </a:br>
            <a:r>
              <a:rPr lang="en-US" sz="2000" dirty="0">
                <a:solidFill>
                  <a:srgbClr val="7030A0"/>
                </a:solidFill>
              </a:rPr>
              <a:t>Deep Learning: Alchemy or Science? </a:t>
            </a:r>
          </a:p>
        </p:txBody>
      </p:sp>
      <p:sp>
        <p:nvSpPr>
          <p:cNvPr id="6" name="TextBox 5"/>
          <p:cNvSpPr txBox="1"/>
          <p:nvPr/>
        </p:nvSpPr>
        <p:spPr>
          <a:xfrm>
            <a:off x="298444" y="6372792"/>
            <a:ext cx="9438418" cy="369332"/>
          </a:xfrm>
          <a:prstGeom prst="rect">
            <a:avLst/>
          </a:prstGeom>
          <a:noFill/>
        </p:spPr>
        <p:txBody>
          <a:bodyPr wrap="none" rtlCol="0">
            <a:spAutoFit/>
          </a:bodyPr>
          <a:lstStyle/>
          <a:p>
            <a:r>
              <a:rPr lang="en-US" dirty="0"/>
              <a:t>(Funding: NSF, Simons Foundation, ONR, Schmidt Foundation, Amazon Research, Mozilla Research)</a:t>
            </a:r>
          </a:p>
        </p:txBody>
      </p:sp>
      <p:sp>
        <p:nvSpPr>
          <p:cNvPr id="3" name="TextBox 2"/>
          <p:cNvSpPr txBox="1"/>
          <p:nvPr/>
        </p:nvSpPr>
        <p:spPr>
          <a:xfrm>
            <a:off x="3832433" y="3287287"/>
            <a:ext cx="3801746" cy="2062103"/>
          </a:xfrm>
          <a:prstGeom prst="rect">
            <a:avLst/>
          </a:prstGeom>
          <a:noFill/>
        </p:spPr>
        <p:txBody>
          <a:bodyPr wrap="none" rtlCol="0">
            <a:spAutoFit/>
          </a:bodyPr>
          <a:lstStyle/>
          <a:p>
            <a:pPr algn="ctr"/>
            <a:r>
              <a:rPr lang="en-US" sz="3200" dirty="0">
                <a:solidFill>
                  <a:srgbClr val="7030A0"/>
                </a:solidFill>
              </a:rPr>
              <a:t>Sanjeev Arora</a:t>
            </a:r>
          </a:p>
          <a:p>
            <a:pPr algn="ctr"/>
            <a:endParaRPr lang="en-US" sz="2400" dirty="0"/>
          </a:p>
          <a:p>
            <a:pPr algn="ctr"/>
            <a:r>
              <a:rPr lang="en-US" sz="2400" dirty="0"/>
              <a:t>Institute for Advanced Study </a:t>
            </a:r>
          </a:p>
          <a:p>
            <a:pPr algn="ctr"/>
            <a:r>
              <a:rPr lang="en-US" sz="2400" dirty="0"/>
              <a:t> and </a:t>
            </a:r>
          </a:p>
          <a:p>
            <a:pPr algn="ctr"/>
            <a:r>
              <a:rPr lang="en-US" sz="2400" dirty="0"/>
              <a:t>Princeton University </a:t>
            </a:r>
          </a:p>
        </p:txBody>
      </p:sp>
    </p:spTree>
    <p:extLst>
      <p:ext uri="{BB962C8B-B14F-4D97-AF65-F5344CB8AC3E}">
        <p14:creationId xmlns:p14="http://schemas.microsoft.com/office/powerpoint/2010/main" val="903553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DE50426-DE11-B74D-A259-C8EF10162952}"/>
              </a:ext>
            </a:extLst>
          </p:cNvPr>
          <p:cNvPicPr>
            <a:picLocks noChangeAspect="1"/>
          </p:cNvPicPr>
          <p:nvPr/>
        </p:nvPicPr>
        <p:blipFill>
          <a:blip r:embed="rId2"/>
          <a:stretch>
            <a:fillRect/>
          </a:stretch>
        </p:blipFill>
        <p:spPr>
          <a:xfrm>
            <a:off x="1065022" y="1285875"/>
            <a:ext cx="2516022" cy="2499360"/>
          </a:xfrm>
          <a:prstGeom prst="rect">
            <a:avLst/>
          </a:prstGeom>
        </p:spPr>
      </p:pic>
      <p:sp>
        <p:nvSpPr>
          <p:cNvPr id="8" name="Rounded Rectangular Callout 7">
            <a:extLst>
              <a:ext uri="{FF2B5EF4-FFF2-40B4-BE49-F238E27FC236}">
                <a16:creationId xmlns:a16="http://schemas.microsoft.com/office/drawing/2014/main" xmlns="" id="{950061F3-B0E8-5B4B-8E59-66C822EA2260}"/>
              </a:ext>
            </a:extLst>
          </p:cNvPr>
          <p:cNvSpPr/>
          <p:nvPr/>
        </p:nvSpPr>
        <p:spPr>
          <a:xfrm>
            <a:off x="4171950" y="457200"/>
            <a:ext cx="4476750" cy="1657350"/>
          </a:xfrm>
          <a:prstGeom prst="wedgeRoundRectCallout">
            <a:avLst>
              <a:gd name="adj1" fmla="val -78914"/>
              <a:gd name="adj2" fmla="val 3209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I would like to live in a society whose systems are built on top of verifiable, rigorous, thorough knowledge, and not on alchemy</a:t>
            </a:r>
          </a:p>
        </p:txBody>
      </p:sp>
      <p:sp>
        <p:nvSpPr>
          <p:cNvPr id="9" name="TextBox 8">
            <a:extLst>
              <a:ext uri="{FF2B5EF4-FFF2-40B4-BE49-F238E27FC236}">
                <a16:creationId xmlns:a16="http://schemas.microsoft.com/office/drawing/2014/main" xmlns="" id="{11420EDF-BF0A-ED4A-988E-107027C35DF2}"/>
              </a:ext>
            </a:extLst>
          </p:cNvPr>
          <p:cNvSpPr txBox="1"/>
          <p:nvPr/>
        </p:nvSpPr>
        <p:spPr>
          <a:xfrm>
            <a:off x="968598" y="4035395"/>
            <a:ext cx="2612446" cy="400110"/>
          </a:xfrm>
          <a:prstGeom prst="rect">
            <a:avLst/>
          </a:prstGeom>
          <a:noFill/>
        </p:spPr>
        <p:txBody>
          <a:bodyPr wrap="none" rtlCol="0">
            <a:spAutoFit/>
          </a:bodyPr>
          <a:lstStyle/>
          <a:p>
            <a:r>
              <a:rPr lang="en-US" sz="2000" dirty="0"/>
              <a:t>Ali Rahimi at NIPS 2018</a:t>
            </a:r>
          </a:p>
        </p:txBody>
      </p:sp>
      <p:pic>
        <p:nvPicPr>
          <p:cNvPr id="10" name="Picture 9">
            <a:extLst>
              <a:ext uri="{FF2B5EF4-FFF2-40B4-BE49-F238E27FC236}">
                <a16:creationId xmlns:a16="http://schemas.microsoft.com/office/drawing/2014/main" xmlns="" id="{40C53ECF-71AC-8642-BD2E-2A766D1679AB}"/>
              </a:ext>
            </a:extLst>
          </p:cNvPr>
          <p:cNvPicPr>
            <a:picLocks noChangeAspect="1"/>
          </p:cNvPicPr>
          <p:nvPr/>
        </p:nvPicPr>
        <p:blipFill>
          <a:blip r:embed="rId3"/>
          <a:stretch>
            <a:fillRect/>
          </a:stretch>
        </p:blipFill>
        <p:spPr>
          <a:xfrm>
            <a:off x="9925050" y="2340005"/>
            <a:ext cx="1714500" cy="1816100"/>
          </a:xfrm>
          <a:prstGeom prst="rect">
            <a:avLst/>
          </a:prstGeom>
        </p:spPr>
      </p:pic>
      <p:sp>
        <p:nvSpPr>
          <p:cNvPr id="11" name="Rounded Rectangular Callout 10">
            <a:extLst>
              <a:ext uri="{FF2B5EF4-FFF2-40B4-BE49-F238E27FC236}">
                <a16:creationId xmlns:a16="http://schemas.microsoft.com/office/drawing/2014/main" xmlns="" id="{900CEB05-9EEA-E548-81D4-F61A9B8E514E}"/>
              </a:ext>
            </a:extLst>
          </p:cNvPr>
          <p:cNvSpPr/>
          <p:nvPr/>
        </p:nvSpPr>
        <p:spPr>
          <a:xfrm>
            <a:off x="4066996" y="2340005"/>
            <a:ext cx="5372101" cy="1550034"/>
          </a:xfrm>
          <a:prstGeom prst="wedgeRoundRectCallout">
            <a:avLst>
              <a:gd name="adj1" fmla="val 71246"/>
              <a:gd name="adj2" fmla="val 1944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Engineering artifacts have almost always preceded the theoretical understanding. …(it is important to) invent new techniques, and yes, new tricks</a:t>
            </a:r>
          </a:p>
        </p:txBody>
      </p:sp>
      <p:pic>
        <p:nvPicPr>
          <p:cNvPr id="13" name="Picture 12">
            <a:extLst>
              <a:ext uri="{FF2B5EF4-FFF2-40B4-BE49-F238E27FC236}">
                <a16:creationId xmlns:a16="http://schemas.microsoft.com/office/drawing/2014/main" xmlns="" id="{5F13636F-78E3-4F40-B17E-E76C287ACBB7}"/>
              </a:ext>
            </a:extLst>
          </p:cNvPr>
          <p:cNvPicPr>
            <a:picLocks noChangeAspect="1"/>
          </p:cNvPicPr>
          <p:nvPr/>
        </p:nvPicPr>
        <p:blipFill>
          <a:blip r:embed="rId4"/>
          <a:stretch>
            <a:fillRect/>
          </a:stretch>
        </p:blipFill>
        <p:spPr>
          <a:xfrm>
            <a:off x="3116382" y="4829146"/>
            <a:ext cx="2111135" cy="1473956"/>
          </a:xfrm>
          <a:prstGeom prst="rect">
            <a:avLst/>
          </a:prstGeom>
        </p:spPr>
      </p:pic>
      <p:sp>
        <p:nvSpPr>
          <p:cNvPr id="14" name="TextBox 13">
            <a:extLst>
              <a:ext uri="{FF2B5EF4-FFF2-40B4-BE49-F238E27FC236}">
                <a16:creationId xmlns:a16="http://schemas.microsoft.com/office/drawing/2014/main" xmlns="" id="{619D31AA-E21F-5741-AFD0-DD6B7E9C8C27}"/>
              </a:ext>
            </a:extLst>
          </p:cNvPr>
          <p:cNvSpPr txBox="1"/>
          <p:nvPr/>
        </p:nvSpPr>
        <p:spPr>
          <a:xfrm>
            <a:off x="460029" y="5881494"/>
            <a:ext cx="2816797" cy="400110"/>
          </a:xfrm>
          <a:prstGeom prst="rect">
            <a:avLst/>
          </a:prstGeom>
          <a:noFill/>
        </p:spPr>
        <p:txBody>
          <a:bodyPr wrap="none" rtlCol="0">
            <a:spAutoFit/>
          </a:bodyPr>
          <a:lstStyle/>
          <a:p>
            <a:r>
              <a:rPr lang="en-US" sz="2000" dirty="0"/>
              <a:t>Stephenson Rocket, 1829</a:t>
            </a:r>
          </a:p>
        </p:txBody>
      </p:sp>
      <p:sp>
        <p:nvSpPr>
          <p:cNvPr id="16" name="TextBox 15">
            <a:extLst>
              <a:ext uri="{FF2B5EF4-FFF2-40B4-BE49-F238E27FC236}">
                <a16:creationId xmlns:a16="http://schemas.microsoft.com/office/drawing/2014/main" xmlns="" id="{05558AF9-6703-4F46-A66E-924D7465A730}"/>
              </a:ext>
            </a:extLst>
          </p:cNvPr>
          <p:cNvSpPr txBox="1"/>
          <p:nvPr/>
        </p:nvSpPr>
        <p:spPr>
          <a:xfrm>
            <a:off x="8644090" y="5516942"/>
            <a:ext cx="2561920" cy="707886"/>
          </a:xfrm>
          <a:prstGeom prst="rect">
            <a:avLst/>
          </a:prstGeom>
          <a:noFill/>
        </p:spPr>
        <p:txBody>
          <a:bodyPr wrap="none" rtlCol="0">
            <a:spAutoFit/>
          </a:bodyPr>
          <a:lstStyle/>
          <a:p>
            <a:r>
              <a:rPr lang="en-US" sz="2000" dirty="0"/>
              <a:t>Boltzmann’s 2</a:t>
            </a:r>
            <a:r>
              <a:rPr lang="en-US" sz="2000" baseline="30000" dirty="0"/>
              <a:t>nd</a:t>
            </a:r>
            <a:r>
              <a:rPr lang="en-US" sz="2000" dirty="0"/>
              <a:t> Law of</a:t>
            </a:r>
            <a:br>
              <a:rPr lang="en-US" sz="2000" dirty="0"/>
            </a:br>
            <a:r>
              <a:rPr lang="en-US" sz="2000" dirty="0"/>
              <a:t>Thermodynamics 1879</a:t>
            </a:r>
          </a:p>
        </p:txBody>
      </p:sp>
      <p:pic>
        <p:nvPicPr>
          <p:cNvPr id="17" name="Picture 16">
            <a:extLst>
              <a:ext uri="{FF2B5EF4-FFF2-40B4-BE49-F238E27FC236}">
                <a16:creationId xmlns:a16="http://schemas.microsoft.com/office/drawing/2014/main" xmlns="" id="{6DA7004E-9E96-8B47-A5E1-262E3B3948C2}"/>
              </a:ext>
            </a:extLst>
          </p:cNvPr>
          <p:cNvPicPr>
            <a:picLocks noChangeAspect="1"/>
          </p:cNvPicPr>
          <p:nvPr/>
        </p:nvPicPr>
        <p:blipFill>
          <a:blip r:embed="rId5"/>
          <a:stretch>
            <a:fillRect/>
          </a:stretch>
        </p:blipFill>
        <p:spPr>
          <a:xfrm>
            <a:off x="6964485" y="5516942"/>
            <a:ext cx="1458221" cy="856705"/>
          </a:xfrm>
          <a:prstGeom prst="rect">
            <a:avLst/>
          </a:prstGeom>
        </p:spPr>
      </p:pic>
      <p:sp>
        <p:nvSpPr>
          <p:cNvPr id="18" name="TextBox 17">
            <a:extLst>
              <a:ext uri="{FF2B5EF4-FFF2-40B4-BE49-F238E27FC236}">
                <a16:creationId xmlns:a16="http://schemas.microsoft.com/office/drawing/2014/main" xmlns="" id="{7ECE484B-8F4B-2A4B-B34D-A334112099C1}"/>
              </a:ext>
            </a:extLst>
          </p:cNvPr>
          <p:cNvSpPr txBox="1"/>
          <p:nvPr/>
        </p:nvSpPr>
        <p:spPr>
          <a:xfrm>
            <a:off x="10101909" y="4303381"/>
            <a:ext cx="1442254" cy="400110"/>
          </a:xfrm>
          <a:prstGeom prst="rect">
            <a:avLst/>
          </a:prstGeom>
          <a:noFill/>
        </p:spPr>
        <p:txBody>
          <a:bodyPr wrap="none" rtlCol="0">
            <a:spAutoFit/>
          </a:bodyPr>
          <a:lstStyle/>
          <a:p>
            <a:r>
              <a:rPr lang="en-US" sz="2000" dirty="0"/>
              <a:t>Yann Le </a:t>
            </a:r>
            <a:r>
              <a:rPr lang="en-US" sz="2000" dirty="0" err="1"/>
              <a:t>Cun</a:t>
            </a:r>
            <a:endParaRPr lang="en-US" sz="2000" dirty="0"/>
          </a:p>
        </p:txBody>
      </p:sp>
    </p:spTree>
    <p:extLst>
      <p:ext uri="{BB962C8B-B14F-4D97-AF65-F5344CB8AC3E}">
        <p14:creationId xmlns:p14="http://schemas.microsoft.com/office/powerpoint/2010/main" val="3090134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66F1369-1AEA-DA4C-84BE-2326188505CA}"/>
              </a:ext>
            </a:extLst>
          </p:cNvPr>
          <p:cNvPicPr>
            <a:picLocks noChangeAspect="1"/>
          </p:cNvPicPr>
          <p:nvPr/>
        </p:nvPicPr>
        <p:blipFill>
          <a:blip r:embed="rId2"/>
          <a:stretch>
            <a:fillRect/>
          </a:stretch>
        </p:blipFill>
        <p:spPr>
          <a:xfrm>
            <a:off x="1137679" y="1285875"/>
            <a:ext cx="1952284" cy="1971675"/>
          </a:xfrm>
          <a:prstGeom prst="rect">
            <a:avLst/>
          </a:prstGeom>
        </p:spPr>
      </p:pic>
      <p:sp>
        <p:nvSpPr>
          <p:cNvPr id="6" name="TextBox 5">
            <a:extLst>
              <a:ext uri="{FF2B5EF4-FFF2-40B4-BE49-F238E27FC236}">
                <a16:creationId xmlns:a16="http://schemas.microsoft.com/office/drawing/2014/main" xmlns="" id="{1E53F611-E895-CC44-B170-E57B745F8645}"/>
              </a:ext>
            </a:extLst>
          </p:cNvPr>
          <p:cNvSpPr txBox="1"/>
          <p:nvPr/>
        </p:nvSpPr>
        <p:spPr>
          <a:xfrm>
            <a:off x="1065022" y="418921"/>
            <a:ext cx="3688126" cy="523220"/>
          </a:xfrm>
          <a:prstGeom prst="rect">
            <a:avLst/>
          </a:prstGeom>
          <a:noFill/>
        </p:spPr>
        <p:txBody>
          <a:bodyPr wrap="none" rtlCol="0">
            <a:spAutoFit/>
          </a:bodyPr>
          <a:lstStyle/>
          <a:p>
            <a:r>
              <a:rPr lang="en-US" sz="2800" dirty="0"/>
              <a:t>Subsequent manifesto…</a:t>
            </a:r>
          </a:p>
        </p:txBody>
      </p:sp>
      <p:pic>
        <p:nvPicPr>
          <p:cNvPr id="7" name="Picture 6">
            <a:extLst>
              <a:ext uri="{FF2B5EF4-FFF2-40B4-BE49-F238E27FC236}">
                <a16:creationId xmlns:a16="http://schemas.microsoft.com/office/drawing/2014/main" xmlns="" id="{31607D69-CFF4-3744-9B42-778538237317}"/>
              </a:ext>
            </a:extLst>
          </p:cNvPr>
          <p:cNvPicPr>
            <a:picLocks noChangeAspect="1"/>
          </p:cNvPicPr>
          <p:nvPr/>
        </p:nvPicPr>
        <p:blipFill>
          <a:blip r:embed="rId3"/>
          <a:stretch>
            <a:fillRect/>
          </a:stretch>
        </p:blipFill>
        <p:spPr>
          <a:xfrm>
            <a:off x="3089963" y="1285875"/>
            <a:ext cx="2400300" cy="1955800"/>
          </a:xfrm>
          <a:prstGeom prst="rect">
            <a:avLst/>
          </a:prstGeom>
        </p:spPr>
      </p:pic>
      <p:sp>
        <p:nvSpPr>
          <p:cNvPr id="8" name="TextBox 7">
            <a:extLst>
              <a:ext uri="{FF2B5EF4-FFF2-40B4-BE49-F238E27FC236}">
                <a16:creationId xmlns:a16="http://schemas.microsoft.com/office/drawing/2014/main" xmlns="" id="{7C5E7E85-44DD-8545-B540-21C5F15233E9}"/>
              </a:ext>
            </a:extLst>
          </p:cNvPr>
          <p:cNvSpPr txBox="1"/>
          <p:nvPr/>
        </p:nvSpPr>
        <p:spPr>
          <a:xfrm>
            <a:off x="3247692" y="3257550"/>
            <a:ext cx="2045112" cy="369332"/>
          </a:xfrm>
          <a:prstGeom prst="rect">
            <a:avLst/>
          </a:prstGeom>
          <a:noFill/>
        </p:spPr>
        <p:txBody>
          <a:bodyPr wrap="none" rtlCol="0">
            <a:spAutoFit/>
          </a:bodyPr>
          <a:lstStyle/>
          <a:p>
            <a:r>
              <a:rPr lang="en-US" dirty="0"/>
              <a:t>Ben </a:t>
            </a:r>
            <a:r>
              <a:rPr lang="en-US" dirty="0" err="1"/>
              <a:t>Recht</a:t>
            </a:r>
            <a:r>
              <a:rPr lang="en-US" dirty="0"/>
              <a:t>, Berkeley</a:t>
            </a:r>
          </a:p>
        </p:txBody>
      </p:sp>
      <p:sp>
        <p:nvSpPr>
          <p:cNvPr id="9" name="Rounded Rectangular Callout 8">
            <a:extLst>
              <a:ext uri="{FF2B5EF4-FFF2-40B4-BE49-F238E27FC236}">
                <a16:creationId xmlns:a16="http://schemas.microsoft.com/office/drawing/2014/main" xmlns="" id="{12D53E9E-8D15-4A41-9A83-CA1E4816F2D2}"/>
              </a:ext>
            </a:extLst>
          </p:cNvPr>
          <p:cNvSpPr/>
          <p:nvPr/>
        </p:nvSpPr>
        <p:spPr>
          <a:xfrm>
            <a:off x="5530385" y="457021"/>
            <a:ext cx="6413965" cy="2019479"/>
          </a:xfrm>
          <a:prstGeom prst="wedgeRoundRectCallout">
            <a:avLst>
              <a:gd name="adj1" fmla="val -57328"/>
              <a:gd name="adj2" fmla="val 2355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 Need “Pedagogical nuggets” to help people understand: theorems for simple subcases, simple experiments. More scientific and honest reporting of what does/doesn’t work; honest comparisons with  baselines,..</a:t>
            </a:r>
          </a:p>
        </p:txBody>
      </p:sp>
      <p:sp>
        <p:nvSpPr>
          <p:cNvPr id="11" name="Rounded Rectangular Callout 10">
            <a:extLst>
              <a:ext uri="{FF2B5EF4-FFF2-40B4-BE49-F238E27FC236}">
                <a16:creationId xmlns:a16="http://schemas.microsoft.com/office/drawing/2014/main" xmlns="" id="{DDA92594-1A27-1C4A-80A8-5F915463FD69}"/>
              </a:ext>
            </a:extLst>
          </p:cNvPr>
          <p:cNvSpPr/>
          <p:nvPr/>
        </p:nvSpPr>
        <p:spPr>
          <a:xfrm>
            <a:off x="7100334" y="2455077"/>
            <a:ext cx="4514851" cy="952501"/>
          </a:xfrm>
          <a:prstGeom prst="wedgeRoundRectCallout">
            <a:avLst>
              <a:gd name="adj1" fmla="val 14865"/>
              <a:gd name="adj2" fmla="val -72418"/>
              <a:gd name="adj3" fmla="val 16667"/>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Along the lines of  existing practices in physics, biology </a:t>
            </a:r>
            <a:r>
              <a:rPr lang="en-US" sz="2400" dirty="0" err="1">
                <a:solidFill>
                  <a:schemeClr val="tx1"/>
                </a:solidFill>
              </a:rPr>
              <a:t>etc</a:t>
            </a:r>
            <a:r>
              <a:rPr lang="en-US" sz="2400" dirty="0">
                <a:solidFill>
                  <a:schemeClr val="tx1"/>
                </a:solidFill>
              </a:rPr>
              <a:t>…</a:t>
            </a:r>
          </a:p>
        </p:txBody>
      </p:sp>
      <p:pic>
        <p:nvPicPr>
          <p:cNvPr id="13" name="Picture 12">
            <a:extLst>
              <a:ext uri="{FF2B5EF4-FFF2-40B4-BE49-F238E27FC236}">
                <a16:creationId xmlns:a16="http://schemas.microsoft.com/office/drawing/2014/main" xmlns="" id="{62FCAB50-A2FF-8B44-9B9F-C4C0FE65B5FD}"/>
              </a:ext>
            </a:extLst>
          </p:cNvPr>
          <p:cNvPicPr>
            <a:picLocks noChangeAspect="1"/>
          </p:cNvPicPr>
          <p:nvPr/>
        </p:nvPicPr>
        <p:blipFill>
          <a:blip r:embed="rId4"/>
          <a:stretch>
            <a:fillRect/>
          </a:stretch>
        </p:blipFill>
        <p:spPr>
          <a:xfrm>
            <a:off x="3385584" y="4000499"/>
            <a:ext cx="3714750" cy="2600325"/>
          </a:xfrm>
          <a:prstGeom prst="rect">
            <a:avLst/>
          </a:prstGeom>
        </p:spPr>
      </p:pic>
    </p:spTree>
    <p:extLst>
      <p:ext uri="{BB962C8B-B14F-4D97-AF65-F5344CB8AC3E}">
        <p14:creationId xmlns:p14="http://schemas.microsoft.com/office/powerpoint/2010/main" val="636116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3291B-DC2C-6B48-9A07-7988E3EAD678}"/>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a:solidFill>
                  <a:srgbClr val="FFFFFF"/>
                </a:solidFill>
              </a:rPr>
              <a:t>Today’s speakers (represent diverse fields that</a:t>
            </a:r>
            <a:br>
              <a:rPr lang="en-US" sz="3000">
                <a:solidFill>
                  <a:srgbClr val="FFFFFF"/>
                </a:solidFill>
              </a:rPr>
            </a:br>
            <a:r>
              <a:rPr lang="en-US" sz="3000">
                <a:solidFill>
                  <a:srgbClr val="FFFFFF"/>
                </a:solidFill>
              </a:rPr>
              <a:t>leverage deep learning)</a:t>
            </a:r>
          </a:p>
        </p:txBody>
      </p:sp>
      <p:sp>
        <p:nvSpPr>
          <p:cNvPr id="5" name="Title 1">
            <a:extLst>
              <a:ext uri="{FF2B5EF4-FFF2-40B4-BE49-F238E27FC236}">
                <a16:creationId xmlns:a16="http://schemas.microsoft.com/office/drawing/2014/main" xmlns="" id="{D10A59CC-A92B-D442-86F8-855B66BF3E88}"/>
              </a:ext>
            </a:extLst>
          </p:cNvPr>
          <p:cNvSpPr txBox="1">
            <a:spLocks/>
          </p:cNvSpPr>
          <p:nvPr/>
        </p:nvSpPr>
        <p:spPr>
          <a:xfrm>
            <a:off x="698751" y="585945"/>
            <a:ext cx="11139854" cy="93044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70C0"/>
                </a:solidFill>
              </a:rPr>
              <a:t>Today’s speaker line-up (represent diverse fields that</a:t>
            </a:r>
            <a:br>
              <a:rPr lang="en-US" sz="3600" dirty="0">
                <a:solidFill>
                  <a:srgbClr val="0070C0"/>
                </a:solidFill>
              </a:rPr>
            </a:br>
            <a:r>
              <a:rPr lang="en-US" sz="3600" dirty="0">
                <a:solidFill>
                  <a:srgbClr val="0070C0"/>
                </a:solidFill>
              </a:rPr>
              <a:t>leverage deep learning)</a:t>
            </a:r>
          </a:p>
        </p:txBody>
      </p:sp>
      <p:sp>
        <p:nvSpPr>
          <p:cNvPr id="3" name="TextBox 2">
            <a:extLst>
              <a:ext uri="{FF2B5EF4-FFF2-40B4-BE49-F238E27FC236}">
                <a16:creationId xmlns:a16="http://schemas.microsoft.com/office/drawing/2014/main" xmlns="" id="{1C810EE2-D62D-E04C-9962-256FE470B625}"/>
              </a:ext>
            </a:extLst>
          </p:cNvPr>
          <p:cNvSpPr txBox="1"/>
          <p:nvPr/>
        </p:nvSpPr>
        <p:spPr>
          <a:xfrm>
            <a:off x="1344218" y="5015377"/>
            <a:ext cx="3433248" cy="1015663"/>
          </a:xfrm>
          <a:prstGeom prst="rect">
            <a:avLst/>
          </a:prstGeom>
          <a:noFill/>
        </p:spPr>
        <p:txBody>
          <a:bodyPr wrap="none" rtlCol="0">
            <a:spAutoFit/>
          </a:bodyPr>
          <a:lstStyle/>
          <a:p>
            <a:r>
              <a:rPr lang="en-US" sz="2000" b="1" dirty="0"/>
              <a:t>Zach Lipton</a:t>
            </a:r>
            <a:r>
              <a:rPr lang="en-US" sz="2000" dirty="0"/>
              <a:t>, @</a:t>
            </a:r>
            <a:r>
              <a:rPr lang="en-US" sz="2000" dirty="0" err="1"/>
              <a:t>zacharylipton</a:t>
            </a:r>
            <a:endParaRPr lang="en-US" sz="2000" dirty="0"/>
          </a:p>
          <a:p>
            <a:r>
              <a:rPr lang="en-US" sz="2000" dirty="0"/>
              <a:t>Asst. Prof, CMU.</a:t>
            </a:r>
            <a:br>
              <a:rPr lang="en-US" sz="2000" dirty="0"/>
            </a:br>
            <a:r>
              <a:rPr lang="en-US" sz="2000" dirty="0"/>
              <a:t>(recently moved from industry)</a:t>
            </a:r>
          </a:p>
        </p:txBody>
      </p:sp>
      <p:pic>
        <p:nvPicPr>
          <p:cNvPr id="4" name="Picture 3">
            <a:extLst>
              <a:ext uri="{FF2B5EF4-FFF2-40B4-BE49-F238E27FC236}">
                <a16:creationId xmlns:a16="http://schemas.microsoft.com/office/drawing/2014/main" xmlns="" id="{8B13F12F-9E21-8F47-B8BE-883A2A58206E}"/>
              </a:ext>
            </a:extLst>
          </p:cNvPr>
          <p:cNvPicPr>
            <a:picLocks noChangeAspect="1"/>
          </p:cNvPicPr>
          <p:nvPr/>
        </p:nvPicPr>
        <p:blipFill>
          <a:blip r:embed="rId2"/>
          <a:stretch>
            <a:fillRect/>
          </a:stretch>
        </p:blipFill>
        <p:spPr>
          <a:xfrm>
            <a:off x="1344218" y="2089568"/>
            <a:ext cx="2298700" cy="2537299"/>
          </a:xfrm>
          <a:prstGeom prst="rect">
            <a:avLst/>
          </a:prstGeom>
        </p:spPr>
      </p:pic>
      <p:sp>
        <p:nvSpPr>
          <p:cNvPr id="6" name="TextBox 5">
            <a:extLst>
              <a:ext uri="{FF2B5EF4-FFF2-40B4-BE49-F238E27FC236}">
                <a16:creationId xmlns:a16="http://schemas.microsoft.com/office/drawing/2014/main" xmlns="" id="{78F6F615-57D2-2043-9910-12675C5F753E}"/>
              </a:ext>
            </a:extLst>
          </p:cNvPr>
          <p:cNvSpPr txBox="1"/>
          <p:nvPr/>
        </p:nvSpPr>
        <p:spPr>
          <a:xfrm>
            <a:off x="4388053" y="2451242"/>
            <a:ext cx="7298152" cy="2369880"/>
          </a:xfrm>
          <a:prstGeom prst="rect">
            <a:avLst/>
          </a:prstGeom>
          <a:noFill/>
        </p:spPr>
        <p:txBody>
          <a:bodyPr wrap="none" rtlCol="0">
            <a:spAutoFit/>
          </a:bodyPr>
          <a:lstStyle/>
          <a:p>
            <a:r>
              <a:rPr lang="en-US" sz="2400" dirty="0"/>
              <a:t>Expertise: Machine Learning (ML) and its societal impact,</a:t>
            </a:r>
          </a:p>
          <a:p>
            <a:r>
              <a:rPr lang="en-US" sz="2400" dirty="0"/>
              <a:t>especially in healthcare.  Issues of  robustness, fairness </a:t>
            </a:r>
            <a:br>
              <a:rPr lang="en-US" sz="2400" dirty="0"/>
            </a:br>
            <a:r>
              <a:rPr lang="en-US" sz="2400" dirty="0"/>
              <a:t>and sample complexity.</a:t>
            </a:r>
            <a:br>
              <a:rPr lang="en-US" sz="2400" dirty="0"/>
            </a:br>
            <a:r>
              <a:rPr lang="en-US" sz="2400" dirty="0"/>
              <a:t>Author, Blogger, Expositor, Saxophonist. </a:t>
            </a:r>
            <a:br>
              <a:rPr lang="en-US" sz="2400" dirty="0"/>
            </a:br>
            <a:r>
              <a:rPr lang="en-US" sz="2400" dirty="0"/>
              <a:t>(“</a:t>
            </a:r>
            <a:r>
              <a:rPr lang="en-US" sz="2400" i="1" dirty="0"/>
              <a:t>Deep Learning:  The Straight Dope</a:t>
            </a:r>
            <a:r>
              <a:rPr lang="en-US" sz="2400" dirty="0"/>
              <a:t>.” </a:t>
            </a:r>
            <a:br>
              <a:rPr lang="en-US" sz="2400" dirty="0"/>
            </a:br>
            <a:r>
              <a:rPr lang="en-US" sz="2800" dirty="0"/>
              <a:t>“</a:t>
            </a:r>
            <a:r>
              <a:rPr lang="en-US" sz="2400" i="1" dirty="0"/>
              <a:t>Troubling Trends in Machine Learning Scholarship</a:t>
            </a:r>
            <a:r>
              <a:rPr lang="en-US" sz="2000" i="1" dirty="0"/>
              <a:t>”)</a:t>
            </a:r>
            <a:endParaRPr lang="en-US" sz="2400" dirty="0"/>
          </a:p>
        </p:txBody>
      </p:sp>
    </p:spTree>
    <p:extLst>
      <p:ext uri="{BB962C8B-B14F-4D97-AF65-F5344CB8AC3E}">
        <p14:creationId xmlns:p14="http://schemas.microsoft.com/office/powerpoint/2010/main" val="4290582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3291B-DC2C-6B48-9A07-7988E3EAD678}"/>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a:solidFill>
                  <a:srgbClr val="FFFFFF"/>
                </a:solidFill>
              </a:rPr>
              <a:t>Today’s speakers (represent diverse fields that</a:t>
            </a:r>
            <a:br>
              <a:rPr lang="en-US" sz="3000">
                <a:solidFill>
                  <a:srgbClr val="FFFFFF"/>
                </a:solidFill>
              </a:rPr>
            </a:br>
            <a:r>
              <a:rPr lang="en-US" sz="3000">
                <a:solidFill>
                  <a:srgbClr val="FFFFFF"/>
                </a:solidFill>
              </a:rPr>
              <a:t>leverage deep learning)</a:t>
            </a:r>
          </a:p>
        </p:txBody>
      </p:sp>
      <p:pic>
        <p:nvPicPr>
          <p:cNvPr id="7" name="Picture 6">
            <a:extLst>
              <a:ext uri="{FF2B5EF4-FFF2-40B4-BE49-F238E27FC236}">
                <a16:creationId xmlns:a16="http://schemas.microsoft.com/office/drawing/2014/main" xmlns="" id="{BFFC8113-D161-994B-813B-2C124E7FBD30}"/>
              </a:ext>
            </a:extLst>
          </p:cNvPr>
          <p:cNvPicPr>
            <a:picLocks noChangeAspect="1"/>
          </p:cNvPicPr>
          <p:nvPr/>
        </p:nvPicPr>
        <p:blipFill>
          <a:blip r:embed="rId2"/>
          <a:stretch>
            <a:fillRect/>
          </a:stretch>
        </p:blipFill>
        <p:spPr>
          <a:xfrm>
            <a:off x="1344218" y="1875767"/>
            <a:ext cx="2656278" cy="2813107"/>
          </a:xfrm>
          <a:prstGeom prst="rect">
            <a:avLst/>
          </a:prstGeom>
        </p:spPr>
      </p:pic>
      <p:sp>
        <p:nvSpPr>
          <p:cNvPr id="5" name="Title 1">
            <a:extLst>
              <a:ext uri="{FF2B5EF4-FFF2-40B4-BE49-F238E27FC236}">
                <a16:creationId xmlns:a16="http://schemas.microsoft.com/office/drawing/2014/main" xmlns="" id="{D10A59CC-A92B-D442-86F8-855B66BF3E88}"/>
              </a:ext>
            </a:extLst>
          </p:cNvPr>
          <p:cNvSpPr txBox="1">
            <a:spLocks/>
          </p:cNvSpPr>
          <p:nvPr/>
        </p:nvSpPr>
        <p:spPr>
          <a:xfrm>
            <a:off x="698751" y="585945"/>
            <a:ext cx="11139854" cy="9304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70C0"/>
                </a:solidFill>
              </a:rPr>
              <a:t>Today’s speaker line-up (contd.)</a:t>
            </a:r>
          </a:p>
        </p:txBody>
      </p:sp>
      <p:sp>
        <p:nvSpPr>
          <p:cNvPr id="3" name="TextBox 2">
            <a:extLst>
              <a:ext uri="{FF2B5EF4-FFF2-40B4-BE49-F238E27FC236}">
                <a16:creationId xmlns:a16="http://schemas.microsoft.com/office/drawing/2014/main" xmlns="" id="{1C810EE2-D62D-E04C-9962-256FE470B625}"/>
              </a:ext>
            </a:extLst>
          </p:cNvPr>
          <p:cNvSpPr txBox="1"/>
          <p:nvPr/>
        </p:nvSpPr>
        <p:spPr>
          <a:xfrm>
            <a:off x="1344218" y="4895850"/>
            <a:ext cx="3693447" cy="1631216"/>
          </a:xfrm>
          <a:prstGeom prst="rect">
            <a:avLst/>
          </a:prstGeom>
          <a:noFill/>
        </p:spPr>
        <p:txBody>
          <a:bodyPr wrap="none" rtlCol="0">
            <a:spAutoFit/>
          </a:bodyPr>
          <a:lstStyle/>
          <a:p>
            <a:r>
              <a:rPr lang="en-US" sz="2000" b="1" dirty="0"/>
              <a:t>Yann </a:t>
            </a:r>
            <a:r>
              <a:rPr lang="en-US" sz="2000" b="1" dirty="0" err="1"/>
              <a:t>LeCun</a:t>
            </a:r>
            <a:endParaRPr lang="en-US" sz="2000" b="1" dirty="0"/>
          </a:p>
          <a:p>
            <a:r>
              <a:rPr lang="en-US" sz="2000" dirty="0"/>
              <a:t>Director of AI Research, Facebook</a:t>
            </a:r>
          </a:p>
          <a:p>
            <a:r>
              <a:rPr lang="en-US" sz="2000" dirty="0"/>
              <a:t>NYU Center for Data Science</a:t>
            </a:r>
            <a:br>
              <a:rPr lang="en-US" sz="2000" dirty="0"/>
            </a:br>
            <a:r>
              <a:rPr lang="en-US" sz="2000" dirty="0"/>
              <a:t>Member, NAE</a:t>
            </a:r>
          </a:p>
          <a:p>
            <a:r>
              <a:rPr lang="en-US" sz="2000" dirty="0"/>
              <a:t>Neural Network Pioneer Award</a:t>
            </a:r>
          </a:p>
        </p:txBody>
      </p:sp>
      <p:sp>
        <p:nvSpPr>
          <p:cNvPr id="4" name="TextBox 3">
            <a:extLst>
              <a:ext uri="{FF2B5EF4-FFF2-40B4-BE49-F238E27FC236}">
                <a16:creationId xmlns:a16="http://schemas.microsoft.com/office/drawing/2014/main" xmlns="" id="{F8DD8528-88DF-C04F-A1A8-0F4AC84D401C}"/>
              </a:ext>
            </a:extLst>
          </p:cNvPr>
          <p:cNvSpPr txBox="1"/>
          <p:nvPr/>
        </p:nvSpPr>
        <p:spPr>
          <a:xfrm>
            <a:off x="5162550" y="2971800"/>
            <a:ext cx="5023748" cy="1569660"/>
          </a:xfrm>
          <a:prstGeom prst="rect">
            <a:avLst/>
          </a:prstGeom>
          <a:noFill/>
        </p:spPr>
        <p:txBody>
          <a:bodyPr wrap="none" rtlCol="0">
            <a:spAutoFit/>
          </a:bodyPr>
          <a:lstStyle/>
          <a:p>
            <a:r>
              <a:rPr lang="en-US" sz="2400" dirty="0"/>
              <a:t>Pioneer of deep learning, especially </a:t>
            </a:r>
          </a:p>
          <a:p>
            <a:r>
              <a:rPr lang="en-US" sz="2400" dirty="0"/>
              <a:t>Convolutional Neural Nets (CNNs). </a:t>
            </a:r>
            <a:br>
              <a:rPr lang="en-US" sz="2400" dirty="0"/>
            </a:br>
            <a:r>
              <a:rPr lang="en-US" sz="2400" dirty="0"/>
              <a:t>Foundational work in all types of deep </a:t>
            </a:r>
            <a:br>
              <a:rPr lang="en-US" sz="2400" dirty="0"/>
            </a:br>
            <a:r>
              <a:rPr lang="en-US" sz="2400" dirty="0"/>
              <a:t>learning.</a:t>
            </a:r>
          </a:p>
        </p:txBody>
      </p:sp>
    </p:spTree>
    <p:extLst>
      <p:ext uri="{BB962C8B-B14F-4D97-AF65-F5344CB8AC3E}">
        <p14:creationId xmlns:p14="http://schemas.microsoft.com/office/powerpoint/2010/main" val="1772874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3291B-DC2C-6B48-9A07-7988E3EAD678}"/>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a:solidFill>
                  <a:srgbClr val="FFFFFF"/>
                </a:solidFill>
              </a:rPr>
              <a:t>Today’s speakers (represent diverse fields that</a:t>
            </a:r>
            <a:br>
              <a:rPr lang="en-US" sz="3000">
                <a:solidFill>
                  <a:srgbClr val="FFFFFF"/>
                </a:solidFill>
              </a:rPr>
            </a:br>
            <a:r>
              <a:rPr lang="en-US" sz="3000">
                <a:solidFill>
                  <a:srgbClr val="FFFFFF"/>
                </a:solidFill>
              </a:rPr>
              <a:t>leverage deep learning)</a:t>
            </a:r>
          </a:p>
        </p:txBody>
      </p:sp>
      <p:pic>
        <p:nvPicPr>
          <p:cNvPr id="6" name="Picture 5">
            <a:extLst>
              <a:ext uri="{FF2B5EF4-FFF2-40B4-BE49-F238E27FC236}">
                <a16:creationId xmlns:a16="http://schemas.microsoft.com/office/drawing/2014/main" xmlns="" id="{2A4B5A2F-266D-694D-80D8-13BECA56CFF1}"/>
              </a:ext>
            </a:extLst>
          </p:cNvPr>
          <p:cNvPicPr>
            <a:picLocks noChangeAspect="1"/>
          </p:cNvPicPr>
          <p:nvPr/>
        </p:nvPicPr>
        <p:blipFill>
          <a:blip r:embed="rId2"/>
          <a:stretch>
            <a:fillRect/>
          </a:stretch>
        </p:blipFill>
        <p:spPr>
          <a:xfrm>
            <a:off x="1454692" y="1680129"/>
            <a:ext cx="2357387" cy="3147233"/>
          </a:xfrm>
          <a:prstGeom prst="rect">
            <a:avLst/>
          </a:prstGeom>
        </p:spPr>
      </p:pic>
      <p:sp>
        <p:nvSpPr>
          <p:cNvPr id="5" name="Title 1">
            <a:extLst>
              <a:ext uri="{FF2B5EF4-FFF2-40B4-BE49-F238E27FC236}">
                <a16:creationId xmlns:a16="http://schemas.microsoft.com/office/drawing/2014/main" xmlns="" id="{D10A59CC-A92B-D442-86F8-855B66BF3E88}"/>
              </a:ext>
            </a:extLst>
          </p:cNvPr>
          <p:cNvSpPr txBox="1">
            <a:spLocks/>
          </p:cNvSpPr>
          <p:nvPr/>
        </p:nvSpPr>
        <p:spPr>
          <a:xfrm>
            <a:off x="698751" y="585945"/>
            <a:ext cx="11139854" cy="9304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70C0"/>
                </a:solidFill>
              </a:rPr>
              <a:t>Today’s speaker line-up (contd.) </a:t>
            </a:r>
          </a:p>
        </p:txBody>
      </p:sp>
      <p:sp>
        <p:nvSpPr>
          <p:cNvPr id="4" name="TextBox 3">
            <a:extLst>
              <a:ext uri="{FF2B5EF4-FFF2-40B4-BE49-F238E27FC236}">
                <a16:creationId xmlns:a16="http://schemas.microsoft.com/office/drawing/2014/main" xmlns="" id="{6F8DD7F2-2976-CF41-B58D-230EAD81D7D2}"/>
              </a:ext>
            </a:extLst>
          </p:cNvPr>
          <p:cNvSpPr txBox="1"/>
          <p:nvPr/>
        </p:nvSpPr>
        <p:spPr>
          <a:xfrm>
            <a:off x="1243063" y="5125006"/>
            <a:ext cx="4680833" cy="1508105"/>
          </a:xfrm>
          <a:prstGeom prst="rect">
            <a:avLst/>
          </a:prstGeom>
          <a:noFill/>
        </p:spPr>
        <p:txBody>
          <a:bodyPr wrap="none" rtlCol="0">
            <a:spAutoFit/>
          </a:bodyPr>
          <a:lstStyle/>
          <a:p>
            <a:r>
              <a:rPr lang="en-US" sz="2000" b="1" dirty="0"/>
              <a:t>Joelle </a:t>
            </a:r>
            <a:r>
              <a:rPr lang="en-US" sz="2000" b="1" dirty="0" err="1"/>
              <a:t>Pineau</a:t>
            </a:r>
            <a:r>
              <a:rPr lang="en-US" dirty="0"/>
              <a:t/>
            </a:r>
            <a:br>
              <a:rPr lang="en-US" dirty="0"/>
            </a:br>
            <a:r>
              <a:rPr lang="en-US" dirty="0"/>
              <a:t>Co-Director, McGill Reasoning and Learning Lab,</a:t>
            </a:r>
            <a:br>
              <a:rPr lang="en-US" dirty="0"/>
            </a:br>
            <a:r>
              <a:rPr lang="en-US" dirty="0"/>
              <a:t>Head of Facebook Research, Montreal. </a:t>
            </a:r>
          </a:p>
          <a:p>
            <a:r>
              <a:rPr lang="en-US" dirty="0"/>
              <a:t>President, International ML Society,</a:t>
            </a:r>
          </a:p>
          <a:p>
            <a:r>
              <a:rPr lang="en-US" dirty="0"/>
              <a:t>Fellow of CIFAR and AAAI. </a:t>
            </a:r>
          </a:p>
        </p:txBody>
      </p:sp>
      <p:sp>
        <p:nvSpPr>
          <p:cNvPr id="8" name="TextBox 7">
            <a:extLst>
              <a:ext uri="{FF2B5EF4-FFF2-40B4-BE49-F238E27FC236}">
                <a16:creationId xmlns:a16="http://schemas.microsoft.com/office/drawing/2014/main" xmlns="" id="{96D7D396-A779-0D42-9EC1-04312C634819}"/>
              </a:ext>
            </a:extLst>
          </p:cNvPr>
          <p:cNvSpPr txBox="1"/>
          <p:nvPr/>
        </p:nvSpPr>
        <p:spPr>
          <a:xfrm>
            <a:off x="5181600" y="2418982"/>
            <a:ext cx="6070316" cy="1200329"/>
          </a:xfrm>
          <a:prstGeom prst="rect">
            <a:avLst/>
          </a:prstGeom>
          <a:noFill/>
        </p:spPr>
        <p:txBody>
          <a:bodyPr wrap="none" rtlCol="0">
            <a:spAutoFit/>
          </a:bodyPr>
          <a:lstStyle/>
          <a:p>
            <a:r>
              <a:rPr lang="en-US" sz="2400" dirty="0"/>
              <a:t>World expert in decision-making for robotics, </a:t>
            </a:r>
          </a:p>
          <a:p>
            <a:r>
              <a:rPr lang="en-US" sz="2400" dirty="0"/>
              <a:t>Especially algorithms for planning and learning </a:t>
            </a:r>
          </a:p>
          <a:p>
            <a:r>
              <a:rPr lang="en-US" sz="2400" dirty="0"/>
              <a:t>in partially observable domains. </a:t>
            </a:r>
          </a:p>
        </p:txBody>
      </p:sp>
      <p:sp>
        <p:nvSpPr>
          <p:cNvPr id="9" name="TextBox 8">
            <a:extLst>
              <a:ext uri="{FF2B5EF4-FFF2-40B4-BE49-F238E27FC236}">
                <a16:creationId xmlns:a16="http://schemas.microsoft.com/office/drawing/2014/main" xmlns="" id="{F4E3AC24-260A-BE4D-83F6-430E800DF044}"/>
              </a:ext>
            </a:extLst>
          </p:cNvPr>
          <p:cNvSpPr txBox="1"/>
          <p:nvPr/>
        </p:nvSpPr>
        <p:spPr>
          <a:xfrm>
            <a:off x="5181600" y="3838853"/>
            <a:ext cx="6448945" cy="1200329"/>
          </a:xfrm>
          <a:prstGeom prst="rect">
            <a:avLst/>
          </a:prstGeom>
          <a:noFill/>
        </p:spPr>
        <p:txBody>
          <a:bodyPr wrap="none" rtlCol="0">
            <a:spAutoFit/>
          </a:bodyPr>
          <a:lstStyle/>
          <a:p>
            <a:r>
              <a:rPr lang="en-US" sz="2400" dirty="0"/>
              <a:t>Very interested in how to improve </a:t>
            </a:r>
            <a:r>
              <a:rPr lang="en-US" sz="2400" dirty="0">
                <a:solidFill>
                  <a:srgbClr val="C00000"/>
                </a:solidFill>
              </a:rPr>
              <a:t>Reproducibility </a:t>
            </a:r>
            <a:br>
              <a:rPr lang="en-US" sz="2400" dirty="0">
                <a:solidFill>
                  <a:srgbClr val="C00000"/>
                </a:solidFill>
              </a:rPr>
            </a:br>
            <a:r>
              <a:rPr lang="en-US" sz="2400" dirty="0">
                <a:solidFill>
                  <a:srgbClr val="C00000"/>
                </a:solidFill>
              </a:rPr>
              <a:t>of ML Research</a:t>
            </a:r>
            <a:r>
              <a:rPr lang="en-US" sz="2400" dirty="0"/>
              <a:t>. </a:t>
            </a:r>
            <a:br>
              <a:rPr lang="en-US" sz="2400" dirty="0"/>
            </a:br>
            <a:r>
              <a:rPr lang="en-US" sz="2400" dirty="0"/>
              <a:t>      (“Machine Learning Reproducibility Checklist.”)</a:t>
            </a:r>
          </a:p>
        </p:txBody>
      </p:sp>
    </p:spTree>
    <p:extLst>
      <p:ext uri="{BB962C8B-B14F-4D97-AF65-F5344CB8AC3E}">
        <p14:creationId xmlns:p14="http://schemas.microsoft.com/office/powerpoint/2010/main" val="203478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3291B-DC2C-6B48-9A07-7988E3EAD678}"/>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a:solidFill>
                  <a:srgbClr val="FFFFFF"/>
                </a:solidFill>
              </a:rPr>
              <a:t>Today’s speakers (represent diverse fields that</a:t>
            </a:r>
            <a:br>
              <a:rPr lang="en-US" sz="3000">
                <a:solidFill>
                  <a:srgbClr val="FFFFFF"/>
                </a:solidFill>
              </a:rPr>
            </a:br>
            <a:r>
              <a:rPr lang="en-US" sz="3000">
                <a:solidFill>
                  <a:srgbClr val="FFFFFF"/>
                </a:solidFill>
              </a:rPr>
              <a:t>leverage deep learning)</a:t>
            </a:r>
          </a:p>
        </p:txBody>
      </p:sp>
      <p:sp>
        <p:nvSpPr>
          <p:cNvPr id="5" name="Title 1">
            <a:extLst>
              <a:ext uri="{FF2B5EF4-FFF2-40B4-BE49-F238E27FC236}">
                <a16:creationId xmlns:a16="http://schemas.microsoft.com/office/drawing/2014/main" xmlns="" id="{D10A59CC-A92B-D442-86F8-855B66BF3E88}"/>
              </a:ext>
            </a:extLst>
          </p:cNvPr>
          <p:cNvSpPr txBox="1">
            <a:spLocks/>
          </p:cNvSpPr>
          <p:nvPr/>
        </p:nvSpPr>
        <p:spPr>
          <a:xfrm>
            <a:off x="698751" y="585945"/>
            <a:ext cx="11139854" cy="9304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70C0"/>
                </a:solidFill>
              </a:rPr>
              <a:t>Today’s speaker line-up (contd.) </a:t>
            </a:r>
          </a:p>
        </p:txBody>
      </p:sp>
      <p:sp>
        <p:nvSpPr>
          <p:cNvPr id="4" name="TextBox 3">
            <a:extLst>
              <a:ext uri="{FF2B5EF4-FFF2-40B4-BE49-F238E27FC236}">
                <a16:creationId xmlns:a16="http://schemas.microsoft.com/office/drawing/2014/main" xmlns="" id="{6F8DD7F2-2976-CF41-B58D-230EAD81D7D2}"/>
              </a:ext>
            </a:extLst>
          </p:cNvPr>
          <p:cNvSpPr txBox="1"/>
          <p:nvPr/>
        </p:nvSpPr>
        <p:spPr>
          <a:xfrm>
            <a:off x="1243063" y="5125006"/>
            <a:ext cx="2884508" cy="1231106"/>
          </a:xfrm>
          <a:prstGeom prst="rect">
            <a:avLst/>
          </a:prstGeom>
          <a:noFill/>
        </p:spPr>
        <p:txBody>
          <a:bodyPr wrap="none" rtlCol="0">
            <a:spAutoFit/>
          </a:bodyPr>
          <a:lstStyle/>
          <a:p>
            <a:r>
              <a:rPr lang="en-US" sz="2000" b="1" dirty="0"/>
              <a:t>Shai Shalev-</a:t>
            </a:r>
            <a:r>
              <a:rPr lang="en-US" sz="2000" b="1" dirty="0" err="1"/>
              <a:t>Shwartz</a:t>
            </a:r>
            <a:r>
              <a:rPr lang="en-US" dirty="0"/>
              <a:t/>
            </a:r>
            <a:br>
              <a:rPr lang="en-US" dirty="0"/>
            </a:br>
            <a:r>
              <a:rPr lang="en-US" dirty="0"/>
              <a:t>Professor, Hebrew University</a:t>
            </a:r>
          </a:p>
          <a:p>
            <a:r>
              <a:rPr lang="en-US" dirty="0"/>
              <a:t>Also, Mobileye . </a:t>
            </a:r>
          </a:p>
          <a:p>
            <a:endParaRPr lang="en-US" dirty="0"/>
          </a:p>
        </p:txBody>
      </p:sp>
      <p:sp>
        <p:nvSpPr>
          <p:cNvPr id="8" name="TextBox 7">
            <a:extLst>
              <a:ext uri="{FF2B5EF4-FFF2-40B4-BE49-F238E27FC236}">
                <a16:creationId xmlns:a16="http://schemas.microsoft.com/office/drawing/2014/main" xmlns="" id="{96D7D396-A779-0D42-9EC1-04312C634819}"/>
              </a:ext>
            </a:extLst>
          </p:cNvPr>
          <p:cNvSpPr txBox="1"/>
          <p:nvPr/>
        </p:nvSpPr>
        <p:spPr>
          <a:xfrm>
            <a:off x="5181600" y="2552700"/>
            <a:ext cx="6151684" cy="1200329"/>
          </a:xfrm>
          <a:prstGeom prst="rect">
            <a:avLst/>
          </a:prstGeom>
          <a:noFill/>
        </p:spPr>
        <p:txBody>
          <a:bodyPr wrap="none" rtlCol="0">
            <a:spAutoFit/>
          </a:bodyPr>
          <a:lstStyle/>
          <a:p>
            <a:r>
              <a:rPr lang="en-US" sz="2400" dirty="0"/>
              <a:t>World expert in theoretical machine learning,</a:t>
            </a:r>
            <a:br>
              <a:rPr lang="en-US" sz="2400" dirty="0"/>
            </a:br>
            <a:r>
              <a:rPr lang="en-US" sz="2400" dirty="0"/>
              <a:t>lately interested in problems arising in design of</a:t>
            </a:r>
            <a:br>
              <a:rPr lang="en-US" sz="2400" dirty="0"/>
            </a:br>
            <a:r>
              <a:rPr lang="en-US" sz="2400" dirty="0"/>
              <a:t>self-driving cars. </a:t>
            </a:r>
          </a:p>
        </p:txBody>
      </p:sp>
      <p:pic>
        <p:nvPicPr>
          <p:cNvPr id="3" name="Picture 2">
            <a:extLst>
              <a:ext uri="{FF2B5EF4-FFF2-40B4-BE49-F238E27FC236}">
                <a16:creationId xmlns:a16="http://schemas.microsoft.com/office/drawing/2014/main" xmlns="" id="{608188DC-CC6D-214C-AF0A-8BB13084239A}"/>
              </a:ext>
            </a:extLst>
          </p:cNvPr>
          <p:cNvPicPr>
            <a:picLocks noChangeAspect="1"/>
          </p:cNvPicPr>
          <p:nvPr/>
        </p:nvPicPr>
        <p:blipFill>
          <a:blip r:embed="rId2"/>
          <a:stretch>
            <a:fillRect/>
          </a:stretch>
        </p:blipFill>
        <p:spPr>
          <a:xfrm>
            <a:off x="1356709" y="1820056"/>
            <a:ext cx="2565400" cy="2773405"/>
          </a:xfrm>
          <a:prstGeom prst="rect">
            <a:avLst/>
          </a:prstGeom>
        </p:spPr>
      </p:pic>
      <p:sp>
        <p:nvSpPr>
          <p:cNvPr id="7" name="TextBox 6">
            <a:extLst>
              <a:ext uri="{FF2B5EF4-FFF2-40B4-BE49-F238E27FC236}">
                <a16:creationId xmlns:a16="http://schemas.microsoft.com/office/drawing/2014/main" xmlns="" id="{234184B1-BA41-A24A-9DEC-871D074388D9}"/>
              </a:ext>
            </a:extLst>
          </p:cNvPr>
          <p:cNvSpPr txBox="1"/>
          <p:nvPr/>
        </p:nvSpPr>
        <p:spPr>
          <a:xfrm>
            <a:off x="5181600" y="4028303"/>
            <a:ext cx="5842112" cy="830997"/>
          </a:xfrm>
          <a:prstGeom prst="rect">
            <a:avLst/>
          </a:prstGeom>
          <a:noFill/>
        </p:spPr>
        <p:txBody>
          <a:bodyPr wrap="none" rtlCol="0">
            <a:spAutoFit/>
          </a:bodyPr>
          <a:lstStyle/>
          <a:p>
            <a:r>
              <a:rPr lang="en-US" sz="2400" dirty="0"/>
              <a:t>Early (but cautious) adopter of deep learning </a:t>
            </a:r>
            <a:br>
              <a:rPr lang="en-US" sz="2400" dirty="0"/>
            </a:br>
            <a:r>
              <a:rPr lang="en-US" sz="2400" dirty="0"/>
              <a:t>in the theory world. </a:t>
            </a:r>
          </a:p>
        </p:txBody>
      </p:sp>
    </p:spTree>
    <p:extLst>
      <p:ext uri="{BB962C8B-B14F-4D97-AF65-F5344CB8AC3E}">
        <p14:creationId xmlns:p14="http://schemas.microsoft.com/office/powerpoint/2010/main" val="2208710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3291B-DC2C-6B48-9A07-7988E3EAD678}"/>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a:solidFill>
                  <a:srgbClr val="FFFFFF"/>
                </a:solidFill>
              </a:rPr>
              <a:t>Today’s speakers (represent diverse fields that</a:t>
            </a:r>
            <a:br>
              <a:rPr lang="en-US" sz="3000">
                <a:solidFill>
                  <a:srgbClr val="FFFFFF"/>
                </a:solidFill>
              </a:rPr>
            </a:br>
            <a:r>
              <a:rPr lang="en-US" sz="3000">
                <a:solidFill>
                  <a:srgbClr val="FFFFFF"/>
                </a:solidFill>
              </a:rPr>
              <a:t>leverage deep learning)</a:t>
            </a:r>
          </a:p>
        </p:txBody>
      </p:sp>
      <p:sp>
        <p:nvSpPr>
          <p:cNvPr id="5" name="Title 1">
            <a:extLst>
              <a:ext uri="{FF2B5EF4-FFF2-40B4-BE49-F238E27FC236}">
                <a16:creationId xmlns:a16="http://schemas.microsoft.com/office/drawing/2014/main" xmlns="" id="{D10A59CC-A92B-D442-86F8-855B66BF3E88}"/>
              </a:ext>
            </a:extLst>
          </p:cNvPr>
          <p:cNvSpPr txBox="1">
            <a:spLocks/>
          </p:cNvSpPr>
          <p:nvPr/>
        </p:nvSpPr>
        <p:spPr>
          <a:xfrm>
            <a:off x="698751" y="585945"/>
            <a:ext cx="11139854" cy="9304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70C0"/>
                </a:solidFill>
              </a:rPr>
              <a:t>Today’s speaker line-up (contd.) </a:t>
            </a:r>
          </a:p>
        </p:txBody>
      </p:sp>
      <p:sp>
        <p:nvSpPr>
          <p:cNvPr id="4" name="TextBox 3">
            <a:extLst>
              <a:ext uri="{FF2B5EF4-FFF2-40B4-BE49-F238E27FC236}">
                <a16:creationId xmlns:a16="http://schemas.microsoft.com/office/drawing/2014/main" xmlns="" id="{6F8DD7F2-2976-CF41-B58D-230EAD81D7D2}"/>
              </a:ext>
            </a:extLst>
          </p:cNvPr>
          <p:cNvSpPr txBox="1"/>
          <p:nvPr/>
        </p:nvSpPr>
        <p:spPr>
          <a:xfrm>
            <a:off x="1046865" y="4701757"/>
            <a:ext cx="3275127" cy="1785104"/>
          </a:xfrm>
          <a:prstGeom prst="rect">
            <a:avLst/>
          </a:prstGeom>
          <a:noFill/>
        </p:spPr>
        <p:txBody>
          <a:bodyPr wrap="none" rtlCol="0">
            <a:spAutoFit/>
          </a:bodyPr>
          <a:lstStyle/>
          <a:p>
            <a:r>
              <a:rPr lang="en-US" sz="2000" b="1" dirty="0"/>
              <a:t>Mike Collins</a:t>
            </a:r>
            <a:r>
              <a:rPr lang="en-US" dirty="0"/>
              <a:t/>
            </a:r>
            <a:br>
              <a:rPr lang="en-US" dirty="0"/>
            </a:br>
            <a:r>
              <a:rPr lang="en-US" dirty="0"/>
              <a:t>Professor, Columbia University</a:t>
            </a:r>
          </a:p>
          <a:p>
            <a:r>
              <a:rPr lang="en-US" dirty="0"/>
              <a:t>Google Research.</a:t>
            </a:r>
          </a:p>
          <a:p>
            <a:r>
              <a:rPr lang="en-US" dirty="0"/>
              <a:t>ACL Fellow.</a:t>
            </a:r>
          </a:p>
          <a:p>
            <a:r>
              <a:rPr lang="en-US" dirty="0"/>
              <a:t>Long list of best paper awards at </a:t>
            </a:r>
            <a:br>
              <a:rPr lang="en-US" dirty="0"/>
            </a:br>
            <a:r>
              <a:rPr lang="en-US" dirty="0"/>
              <a:t>top venues,</a:t>
            </a:r>
          </a:p>
        </p:txBody>
      </p:sp>
      <p:sp>
        <p:nvSpPr>
          <p:cNvPr id="8" name="TextBox 7">
            <a:extLst>
              <a:ext uri="{FF2B5EF4-FFF2-40B4-BE49-F238E27FC236}">
                <a16:creationId xmlns:a16="http://schemas.microsoft.com/office/drawing/2014/main" xmlns="" id="{96D7D396-A779-0D42-9EC1-04312C634819}"/>
              </a:ext>
            </a:extLst>
          </p:cNvPr>
          <p:cNvSpPr txBox="1"/>
          <p:nvPr/>
        </p:nvSpPr>
        <p:spPr>
          <a:xfrm>
            <a:off x="5181600" y="2552700"/>
            <a:ext cx="6583212" cy="1200329"/>
          </a:xfrm>
          <a:prstGeom prst="rect">
            <a:avLst/>
          </a:prstGeom>
          <a:noFill/>
        </p:spPr>
        <p:txBody>
          <a:bodyPr wrap="none" rtlCol="0">
            <a:spAutoFit/>
          </a:bodyPr>
          <a:lstStyle/>
          <a:p>
            <a:r>
              <a:rPr lang="en-US" sz="2400" dirty="0"/>
              <a:t>World expert in Natural Language Processing (NLP) </a:t>
            </a:r>
            <a:br>
              <a:rPr lang="en-US" sz="2400" dirty="0"/>
            </a:br>
            <a:r>
              <a:rPr lang="en-US" sz="2400" dirty="0"/>
              <a:t>and one of its deep thinkers.  Now leverages </a:t>
            </a:r>
            <a:br>
              <a:rPr lang="en-US" sz="2400" dirty="0"/>
            </a:br>
            <a:r>
              <a:rPr lang="en-US" sz="2400" dirty="0"/>
              <a:t>deep learning for NLP.</a:t>
            </a:r>
          </a:p>
        </p:txBody>
      </p:sp>
      <p:pic>
        <p:nvPicPr>
          <p:cNvPr id="6" name="Picture 5">
            <a:extLst>
              <a:ext uri="{FF2B5EF4-FFF2-40B4-BE49-F238E27FC236}">
                <a16:creationId xmlns:a16="http://schemas.microsoft.com/office/drawing/2014/main" xmlns="" id="{CECB1B1E-CD01-6843-8C11-ED0D18CD78CD}"/>
              </a:ext>
            </a:extLst>
          </p:cNvPr>
          <p:cNvPicPr>
            <a:picLocks noChangeAspect="1"/>
          </p:cNvPicPr>
          <p:nvPr/>
        </p:nvPicPr>
        <p:blipFill>
          <a:blip r:embed="rId2"/>
          <a:stretch>
            <a:fillRect/>
          </a:stretch>
        </p:blipFill>
        <p:spPr>
          <a:xfrm>
            <a:off x="1046865" y="1974499"/>
            <a:ext cx="3080706" cy="2053804"/>
          </a:xfrm>
          <a:prstGeom prst="rect">
            <a:avLst/>
          </a:prstGeom>
        </p:spPr>
      </p:pic>
    </p:spTree>
    <p:extLst>
      <p:ext uri="{BB962C8B-B14F-4D97-AF65-F5344CB8AC3E}">
        <p14:creationId xmlns:p14="http://schemas.microsoft.com/office/powerpoint/2010/main" val="1785727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C4BAD4-3B63-B54B-8051-FE66875F867A}"/>
              </a:ext>
            </a:extLst>
          </p:cNvPr>
          <p:cNvSpPr>
            <a:spLocks noGrp="1"/>
          </p:cNvSpPr>
          <p:nvPr>
            <p:ph type="title"/>
          </p:nvPr>
        </p:nvSpPr>
        <p:spPr/>
        <p:txBody>
          <a:bodyPr/>
          <a:lstStyle/>
          <a:p>
            <a:r>
              <a:rPr lang="en-US" dirty="0">
                <a:solidFill>
                  <a:srgbClr val="0070C0"/>
                </a:solidFill>
              </a:rPr>
              <a:t>Some points of discussion today</a:t>
            </a:r>
          </a:p>
        </p:txBody>
      </p:sp>
      <p:sp>
        <p:nvSpPr>
          <p:cNvPr id="3" name="Content Placeholder 2">
            <a:extLst>
              <a:ext uri="{FF2B5EF4-FFF2-40B4-BE49-F238E27FC236}">
                <a16:creationId xmlns:a16="http://schemas.microsoft.com/office/drawing/2014/main" xmlns="" id="{A1DBD910-071F-D84A-A9C1-29F0A15A6201}"/>
              </a:ext>
            </a:extLst>
          </p:cNvPr>
          <p:cNvSpPr>
            <a:spLocks noGrp="1"/>
          </p:cNvSpPr>
          <p:nvPr>
            <p:ph idx="1"/>
          </p:nvPr>
        </p:nvSpPr>
        <p:spPr/>
        <p:txBody>
          <a:bodyPr>
            <a:normAutofit fontScale="92500" lnSpcReduction="10000"/>
          </a:bodyPr>
          <a:lstStyle/>
          <a:p>
            <a:r>
              <a:rPr lang="en-US" dirty="0"/>
              <a:t>How have the various speakers adopted deep learning in their domains?</a:t>
            </a:r>
            <a:br>
              <a:rPr lang="en-US" dirty="0"/>
            </a:br>
            <a:endParaRPr lang="en-US" dirty="0"/>
          </a:p>
          <a:p>
            <a:r>
              <a:rPr lang="en-US" dirty="0"/>
              <a:t> Heuristics/Engineering/Science/Rigor : How does the field split currently around these, and what is the right mix going forward?</a:t>
            </a:r>
            <a:br>
              <a:rPr lang="en-US" dirty="0"/>
            </a:br>
            <a:endParaRPr lang="en-US" dirty="0"/>
          </a:p>
          <a:p>
            <a:r>
              <a:rPr lang="en-US" dirty="0"/>
              <a:t> How can “alchemy” (if any) evolve into “science” ? How desirable is it, and how realistic is it to completely understand machine intelligence (given we don’t understand ourselves)?</a:t>
            </a:r>
            <a:br>
              <a:rPr lang="en-US" dirty="0"/>
            </a:br>
            <a:endParaRPr lang="en-US" dirty="0"/>
          </a:p>
          <a:p>
            <a:r>
              <a:rPr lang="en-US" dirty="0"/>
              <a:t> What kind of problems (societal, technological) can arise from lack of understanding in deep learning? </a:t>
            </a:r>
          </a:p>
        </p:txBody>
      </p:sp>
    </p:spTree>
    <p:extLst>
      <p:ext uri="{BB962C8B-B14F-4D97-AF65-F5344CB8AC3E}">
        <p14:creationId xmlns:p14="http://schemas.microsoft.com/office/powerpoint/2010/main" val="268176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7492" y="875539"/>
            <a:ext cx="4396396" cy="646331"/>
          </a:xfrm>
          <a:prstGeom prst="rect">
            <a:avLst/>
          </a:prstGeom>
          <a:noFill/>
        </p:spPr>
        <p:txBody>
          <a:bodyPr wrap="none" rtlCol="0">
            <a:spAutoFit/>
          </a:bodyPr>
          <a:lstStyle/>
          <a:p>
            <a:r>
              <a:rPr lang="en-US" sz="3600" dirty="0">
                <a:solidFill>
                  <a:srgbClr val="0070C0"/>
                </a:solidFill>
              </a:rPr>
              <a:t>Concluding thoughts</a:t>
            </a:r>
            <a:r>
              <a:rPr lang="is-IS" sz="3600" dirty="0">
                <a:solidFill>
                  <a:srgbClr val="0070C0"/>
                </a:solidFill>
              </a:rPr>
              <a:t>…</a:t>
            </a:r>
            <a:endParaRPr lang="en-US" sz="3600" dirty="0">
              <a:solidFill>
                <a:srgbClr val="0070C0"/>
              </a:solidFill>
            </a:endParaRPr>
          </a:p>
        </p:txBody>
      </p:sp>
      <p:sp>
        <p:nvSpPr>
          <p:cNvPr id="4" name="TextBox 3"/>
          <p:cNvSpPr txBox="1"/>
          <p:nvPr/>
        </p:nvSpPr>
        <p:spPr>
          <a:xfrm>
            <a:off x="1037492" y="1793630"/>
            <a:ext cx="4578818" cy="830997"/>
          </a:xfrm>
          <a:prstGeom prst="rect">
            <a:avLst/>
          </a:prstGeom>
          <a:noFill/>
        </p:spPr>
        <p:txBody>
          <a:bodyPr wrap="none" rtlCol="0">
            <a:spAutoFit/>
          </a:bodyPr>
          <a:lstStyle/>
          <a:p>
            <a:r>
              <a:rPr lang="en-US" sz="2400" dirty="0"/>
              <a:t>Intelligent machines, an old dream,</a:t>
            </a:r>
            <a:br>
              <a:rPr lang="en-US" sz="2400" dirty="0"/>
            </a:br>
            <a:r>
              <a:rPr lang="en-US" sz="2400" dirty="0"/>
              <a:t>(including at Princeton!)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884" y="1472808"/>
            <a:ext cx="1563633" cy="15636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5541" y="865901"/>
            <a:ext cx="1361892" cy="1776018"/>
          </a:xfrm>
          <a:prstGeom prst="rect">
            <a:avLst/>
          </a:prstGeom>
        </p:spPr>
      </p:pic>
      <p:sp>
        <p:nvSpPr>
          <p:cNvPr id="7" name="TextBox 6"/>
          <p:cNvSpPr txBox="1"/>
          <p:nvPr/>
        </p:nvSpPr>
        <p:spPr>
          <a:xfrm>
            <a:off x="6428878" y="2995574"/>
            <a:ext cx="832407" cy="400110"/>
          </a:xfrm>
          <a:prstGeom prst="rect">
            <a:avLst/>
          </a:prstGeom>
          <a:noFill/>
        </p:spPr>
        <p:txBody>
          <a:bodyPr wrap="none" rtlCol="0">
            <a:spAutoFit/>
          </a:bodyPr>
          <a:lstStyle/>
          <a:p>
            <a:r>
              <a:rPr lang="en-US" sz="2000" dirty="0"/>
              <a:t>Turing</a:t>
            </a:r>
          </a:p>
        </p:txBody>
      </p:sp>
      <p:sp>
        <p:nvSpPr>
          <p:cNvPr id="8" name="TextBox 7"/>
          <p:cNvSpPr txBox="1"/>
          <p:nvPr/>
        </p:nvSpPr>
        <p:spPr>
          <a:xfrm>
            <a:off x="7890008" y="2690193"/>
            <a:ext cx="1672958" cy="400110"/>
          </a:xfrm>
          <a:prstGeom prst="rect">
            <a:avLst/>
          </a:prstGeom>
          <a:noFill/>
        </p:spPr>
        <p:txBody>
          <a:bodyPr wrap="none" rtlCol="0">
            <a:spAutoFit/>
          </a:bodyPr>
          <a:lstStyle/>
          <a:p>
            <a:r>
              <a:rPr lang="en-US" sz="2000" dirty="0"/>
              <a:t>Von Neumann</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9201" y="1472808"/>
            <a:ext cx="1644139" cy="1233104"/>
          </a:xfrm>
          <a:prstGeom prst="rect">
            <a:avLst/>
          </a:prstGeom>
        </p:spPr>
      </p:pic>
      <p:sp>
        <p:nvSpPr>
          <p:cNvPr id="10" name="TextBox 9"/>
          <p:cNvSpPr txBox="1"/>
          <p:nvPr/>
        </p:nvSpPr>
        <p:spPr>
          <a:xfrm>
            <a:off x="1042262" y="2901033"/>
            <a:ext cx="4830233" cy="1569660"/>
          </a:xfrm>
          <a:prstGeom prst="rect">
            <a:avLst/>
          </a:prstGeom>
          <a:noFill/>
        </p:spPr>
        <p:txBody>
          <a:bodyPr wrap="none" rtlCol="0">
            <a:spAutoFit/>
          </a:bodyPr>
          <a:lstStyle/>
          <a:p>
            <a:r>
              <a:rPr lang="en-US" sz="2400" dirty="0">
                <a:solidFill>
                  <a:srgbClr val="002060"/>
                </a:solidFill>
              </a:rPr>
              <a:t>Becoming a reality thanks to ability</a:t>
            </a:r>
          </a:p>
          <a:p>
            <a:r>
              <a:rPr lang="en-US" sz="2400" dirty="0">
                <a:solidFill>
                  <a:srgbClr val="002060"/>
                </a:solidFill>
              </a:rPr>
              <a:t>to train vast models (vast reams </a:t>
            </a:r>
            <a:br>
              <a:rPr lang="en-US" sz="2400" dirty="0">
                <a:solidFill>
                  <a:srgbClr val="002060"/>
                </a:solidFill>
              </a:rPr>
            </a:br>
            <a:r>
              <a:rPr lang="en-US" sz="2400" dirty="0">
                <a:solidFill>
                  <a:srgbClr val="002060"/>
                </a:solidFill>
              </a:rPr>
              <a:t>of data  + fast optimization  methods </a:t>
            </a:r>
            <a:br>
              <a:rPr lang="en-US" sz="2400" dirty="0">
                <a:solidFill>
                  <a:srgbClr val="002060"/>
                </a:solidFill>
              </a:rPr>
            </a:br>
            <a:r>
              <a:rPr lang="en-US" sz="2400" dirty="0">
                <a:solidFill>
                  <a:srgbClr val="002060"/>
                </a:solidFill>
              </a:rPr>
              <a:t>+ tons of tricks)</a:t>
            </a:r>
          </a:p>
        </p:txBody>
      </p:sp>
      <p:sp>
        <p:nvSpPr>
          <p:cNvPr id="19" name="TextBox 18"/>
          <p:cNvSpPr txBox="1"/>
          <p:nvPr/>
        </p:nvSpPr>
        <p:spPr>
          <a:xfrm>
            <a:off x="1037492" y="5039792"/>
            <a:ext cx="10355848" cy="830997"/>
          </a:xfrm>
          <a:prstGeom prst="rect">
            <a:avLst/>
          </a:prstGeom>
          <a:noFill/>
        </p:spPr>
        <p:txBody>
          <a:bodyPr wrap="none" rtlCol="0">
            <a:spAutoFit/>
          </a:bodyPr>
          <a:lstStyle/>
          <a:p>
            <a:r>
              <a:rPr lang="en-US" sz="2400" i="1" dirty="0">
                <a:solidFill>
                  <a:schemeClr val="accent6">
                    <a:lumMod val="75000"/>
                  </a:schemeClr>
                </a:solidFill>
              </a:rPr>
              <a:t>Intelligent behavior is complicated;  let’s hear from our distinguished experts how </a:t>
            </a:r>
            <a:br>
              <a:rPr lang="en-US" sz="2400" i="1" dirty="0">
                <a:solidFill>
                  <a:schemeClr val="accent6">
                    <a:lumMod val="75000"/>
                  </a:schemeClr>
                </a:solidFill>
              </a:rPr>
            </a:br>
            <a:r>
              <a:rPr lang="en-US" sz="2400" i="1" dirty="0">
                <a:solidFill>
                  <a:schemeClr val="accent6">
                    <a:lumMod val="75000"/>
                  </a:schemeClr>
                </a:solidFill>
              </a:rPr>
              <a:t>they are probing its mysteries while navigating the alchemy/science spectrum!!</a:t>
            </a:r>
          </a:p>
        </p:txBody>
      </p:sp>
      <p:pic>
        <p:nvPicPr>
          <p:cNvPr id="2" name="Picture 1">
            <a:extLst>
              <a:ext uri="{FF2B5EF4-FFF2-40B4-BE49-F238E27FC236}">
                <a16:creationId xmlns:a16="http://schemas.microsoft.com/office/drawing/2014/main" xmlns="" id="{D36FF6EC-7D09-114F-ADDC-CBD6D109E254}"/>
              </a:ext>
            </a:extLst>
          </p:cNvPr>
          <p:cNvPicPr>
            <a:picLocks noChangeAspect="1"/>
          </p:cNvPicPr>
          <p:nvPr/>
        </p:nvPicPr>
        <p:blipFill>
          <a:blip r:embed="rId6"/>
          <a:stretch>
            <a:fillRect/>
          </a:stretch>
        </p:blipFill>
        <p:spPr>
          <a:xfrm>
            <a:off x="9749201" y="2964726"/>
            <a:ext cx="1130300" cy="1574800"/>
          </a:xfrm>
          <a:prstGeom prst="rect">
            <a:avLst/>
          </a:prstGeom>
        </p:spPr>
      </p:pic>
      <p:sp>
        <p:nvSpPr>
          <p:cNvPr id="20" name="TextBox 19">
            <a:extLst>
              <a:ext uri="{FF2B5EF4-FFF2-40B4-BE49-F238E27FC236}">
                <a16:creationId xmlns:a16="http://schemas.microsoft.com/office/drawing/2014/main" xmlns="" id="{2396EABA-6FE3-104A-B175-5A01BFFD97E4}"/>
              </a:ext>
            </a:extLst>
          </p:cNvPr>
          <p:cNvSpPr txBox="1"/>
          <p:nvPr/>
        </p:nvSpPr>
        <p:spPr>
          <a:xfrm>
            <a:off x="8525503" y="4286027"/>
            <a:ext cx="1037463" cy="369332"/>
          </a:xfrm>
          <a:prstGeom prst="rect">
            <a:avLst/>
          </a:prstGeom>
          <a:noFill/>
        </p:spPr>
        <p:txBody>
          <a:bodyPr wrap="none" rtlCol="0">
            <a:spAutoFit/>
          </a:bodyPr>
          <a:lstStyle/>
          <a:p>
            <a:r>
              <a:rPr lang="en-US" dirty="0"/>
              <a:t>Lady Ada</a:t>
            </a:r>
          </a:p>
        </p:txBody>
      </p:sp>
    </p:spTree>
    <p:extLst>
      <p:ext uri="{BB962C8B-B14F-4D97-AF65-F5344CB8AC3E}">
        <p14:creationId xmlns:p14="http://schemas.microsoft.com/office/powerpoint/2010/main" val="18317017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3291B-DC2C-6B48-9A07-7988E3EAD678}"/>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a:solidFill>
                  <a:srgbClr val="FFFFFF"/>
                </a:solidFill>
              </a:rPr>
              <a:t>Today’s speakers (represent diverse fields that</a:t>
            </a:r>
            <a:br>
              <a:rPr lang="en-US" sz="3000">
                <a:solidFill>
                  <a:srgbClr val="FFFFFF"/>
                </a:solidFill>
              </a:rPr>
            </a:br>
            <a:r>
              <a:rPr lang="en-US" sz="3000">
                <a:solidFill>
                  <a:srgbClr val="FFFFFF"/>
                </a:solidFill>
              </a:rPr>
              <a:t>leverage deep learning)</a:t>
            </a:r>
          </a:p>
        </p:txBody>
      </p:sp>
      <p:sp>
        <p:nvSpPr>
          <p:cNvPr id="5" name="Title 1">
            <a:extLst>
              <a:ext uri="{FF2B5EF4-FFF2-40B4-BE49-F238E27FC236}">
                <a16:creationId xmlns:a16="http://schemas.microsoft.com/office/drawing/2014/main" xmlns="" id="{D10A59CC-A92B-D442-86F8-855B66BF3E88}"/>
              </a:ext>
            </a:extLst>
          </p:cNvPr>
          <p:cNvSpPr txBox="1">
            <a:spLocks/>
          </p:cNvSpPr>
          <p:nvPr/>
        </p:nvSpPr>
        <p:spPr>
          <a:xfrm>
            <a:off x="698751" y="585945"/>
            <a:ext cx="11139854" cy="9304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70C0"/>
                </a:solidFill>
              </a:rPr>
              <a:t>Next</a:t>
            </a:r>
          </a:p>
        </p:txBody>
      </p:sp>
      <p:sp>
        <p:nvSpPr>
          <p:cNvPr id="3" name="TextBox 2">
            <a:extLst>
              <a:ext uri="{FF2B5EF4-FFF2-40B4-BE49-F238E27FC236}">
                <a16:creationId xmlns:a16="http://schemas.microsoft.com/office/drawing/2014/main" xmlns="" id="{1C810EE2-D62D-E04C-9962-256FE470B625}"/>
              </a:ext>
            </a:extLst>
          </p:cNvPr>
          <p:cNvSpPr txBox="1"/>
          <p:nvPr/>
        </p:nvSpPr>
        <p:spPr>
          <a:xfrm>
            <a:off x="943550" y="4562335"/>
            <a:ext cx="3154838" cy="707886"/>
          </a:xfrm>
          <a:prstGeom prst="rect">
            <a:avLst/>
          </a:prstGeom>
          <a:noFill/>
        </p:spPr>
        <p:txBody>
          <a:bodyPr wrap="none" rtlCol="0">
            <a:spAutoFit/>
          </a:bodyPr>
          <a:lstStyle/>
          <a:p>
            <a:r>
              <a:rPr lang="en-US" sz="2000" b="1" dirty="0"/>
              <a:t>Zach Lipton</a:t>
            </a:r>
            <a:r>
              <a:rPr lang="en-US" sz="2000" dirty="0"/>
              <a:t>, @</a:t>
            </a:r>
            <a:r>
              <a:rPr lang="en-US" sz="2000" dirty="0" err="1"/>
              <a:t>zacharylipton</a:t>
            </a:r>
            <a:endParaRPr lang="en-US" sz="2000" dirty="0"/>
          </a:p>
          <a:p>
            <a:r>
              <a:rPr lang="en-US" sz="2000" dirty="0"/>
              <a:t>Asst. Prof, </a:t>
            </a:r>
            <a:r>
              <a:rPr lang="en-US" sz="2000"/>
              <a:t>CMU.</a:t>
            </a:r>
            <a:endParaRPr lang="en-US" sz="2000" dirty="0"/>
          </a:p>
        </p:txBody>
      </p:sp>
      <p:pic>
        <p:nvPicPr>
          <p:cNvPr id="4" name="Picture 3">
            <a:extLst>
              <a:ext uri="{FF2B5EF4-FFF2-40B4-BE49-F238E27FC236}">
                <a16:creationId xmlns:a16="http://schemas.microsoft.com/office/drawing/2014/main" xmlns="" id="{8B13F12F-9E21-8F47-B8BE-883A2A58206E}"/>
              </a:ext>
            </a:extLst>
          </p:cNvPr>
          <p:cNvPicPr>
            <a:picLocks noChangeAspect="1"/>
          </p:cNvPicPr>
          <p:nvPr/>
        </p:nvPicPr>
        <p:blipFill>
          <a:blip r:embed="rId2"/>
          <a:stretch>
            <a:fillRect/>
          </a:stretch>
        </p:blipFill>
        <p:spPr>
          <a:xfrm>
            <a:off x="1344218" y="1636526"/>
            <a:ext cx="2298700" cy="2537299"/>
          </a:xfrm>
          <a:prstGeom prst="rect">
            <a:avLst/>
          </a:prstGeom>
        </p:spPr>
      </p:pic>
      <p:sp>
        <p:nvSpPr>
          <p:cNvPr id="6" name="TextBox 5">
            <a:extLst>
              <a:ext uri="{FF2B5EF4-FFF2-40B4-BE49-F238E27FC236}">
                <a16:creationId xmlns:a16="http://schemas.microsoft.com/office/drawing/2014/main" xmlns="" id="{78F6F615-57D2-2043-9910-12675C5F753E}"/>
              </a:ext>
            </a:extLst>
          </p:cNvPr>
          <p:cNvSpPr txBox="1"/>
          <p:nvPr/>
        </p:nvSpPr>
        <p:spPr>
          <a:xfrm>
            <a:off x="4251349" y="1904902"/>
            <a:ext cx="7434856" cy="2308324"/>
          </a:xfrm>
          <a:prstGeom prst="rect">
            <a:avLst/>
          </a:prstGeom>
          <a:noFill/>
        </p:spPr>
        <p:txBody>
          <a:bodyPr wrap="none" rtlCol="0">
            <a:spAutoFit/>
          </a:bodyPr>
          <a:lstStyle/>
          <a:p>
            <a:r>
              <a:rPr lang="en-US" sz="2400" dirty="0"/>
              <a:t>Expertise: Machine Learning (ML) in healthcare.  Issues of </a:t>
            </a:r>
            <a:br>
              <a:rPr lang="en-US" sz="2400" dirty="0"/>
            </a:br>
            <a:r>
              <a:rPr lang="en-US" sz="2400" dirty="0"/>
              <a:t>robustness, fairness and sample complexity.</a:t>
            </a:r>
            <a:br>
              <a:rPr lang="en-US" sz="2400" dirty="0"/>
            </a:br>
            <a:r>
              <a:rPr lang="en-US" sz="2400" dirty="0"/>
              <a:t>Author, Blogger, Expositor, Saxophonist. </a:t>
            </a:r>
            <a:br>
              <a:rPr lang="en-US" sz="2400" dirty="0"/>
            </a:br>
            <a:r>
              <a:rPr lang="en-US" sz="2400" dirty="0"/>
              <a:t>(“</a:t>
            </a:r>
            <a:r>
              <a:rPr lang="en-US" sz="2400" i="1" dirty="0"/>
              <a:t>Deep Learning:  The Straight Dope</a:t>
            </a:r>
            <a:r>
              <a:rPr lang="en-US" sz="2400" dirty="0"/>
              <a:t>.” </a:t>
            </a:r>
            <a:br>
              <a:rPr lang="en-US" sz="2400" dirty="0"/>
            </a:br>
            <a:r>
              <a:rPr lang="en-US" sz="2800" dirty="0"/>
              <a:t>“</a:t>
            </a:r>
            <a:r>
              <a:rPr lang="en-US" sz="2400" i="1" dirty="0"/>
              <a:t>Troubling Trends in Machine Learning Scholarship</a:t>
            </a:r>
            <a:r>
              <a:rPr lang="en-US" sz="2000" i="1" dirty="0"/>
              <a:t>”</a:t>
            </a:r>
            <a:br>
              <a:rPr lang="en-US" sz="2000" i="1" dirty="0"/>
            </a:br>
            <a:r>
              <a:rPr lang="en-US" sz="2000" i="1" dirty="0"/>
              <a:t>“Approximately Correct” blog)</a:t>
            </a:r>
            <a:endParaRPr lang="en-US" sz="2400" dirty="0"/>
          </a:p>
        </p:txBody>
      </p:sp>
      <p:pic>
        <p:nvPicPr>
          <p:cNvPr id="7" name="Picture 6">
            <a:extLst>
              <a:ext uri="{FF2B5EF4-FFF2-40B4-BE49-F238E27FC236}">
                <a16:creationId xmlns:a16="http://schemas.microsoft.com/office/drawing/2014/main" xmlns="" id="{2BBC5C39-3928-9843-A196-230D035D1DF6}"/>
              </a:ext>
            </a:extLst>
          </p:cNvPr>
          <p:cNvPicPr>
            <a:picLocks noChangeAspect="1"/>
          </p:cNvPicPr>
          <p:nvPr/>
        </p:nvPicPr>
        <p:blipFill>
          <a:blip r:embed="rId3"/>
          <a:stretch>
            <a:fillRect/>
          </a:stretch>
        </p:blipFill>
        <p:spPr>
          <a:xfrm>
            <a:off x="8599882" y="4173825"/>
            <a:ext cx="2247900" cy="2247900"/>
          </a:xfrm>
          <a:prstGeom prst="rect">
            <a:avLst/>
          </a:prstGeom>
        </p:spPr>
      </p:pic>
    </p:spTree>
    <p:extLst>
      <p:ext uri="{BB962C8B-B14F-4D97-AF65-F5344CB8AC3E}">
        <p14:creationId xmlns:p14="http://schemas.microsoft.com/office/powerpoint/2010/main" val="624361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823" y="161475"/>
            <a:ext cx="8196695" cy="1325563"/>
          </a:xfrm>
        </p:spPr>
        <p:txBody>
          <a:bodyPr>
            <a:normAutofit/>
          </a:bodyPr>
          <a:lstStyle/>
          <a:p>
            <a:r>
              <a:rPr lang="en-US" sz="4800" dirty="0">
                <a:solidFill>
                  <a:srgbClr val="0070C0"/>
                </a:solidFill>
              </a:rPr>
              <a:t>Deep learning in the news</a:t>
            </a:r>
          </a:p>
        </p:txBody>
      </p:sp>
      <p:sp>
        <p:nvSpPr>
          <p:cNvPr id="4" name="Slide Number Placeholder 3"/>
          <p:cNvSpPr>
            <a:spLocks noGrp="1"/>
          </p:cNvSpPr>
          <p:nvPr>
            <p:ph type="sldNum" sz="quarter" idx="12"/>
          </p:nvPr>
        </p:nvSpPr>
        <p:spPr/>
        <p:txBody>
          <a:bodyPr/>
          <a:lstStyle/>
          <a:p>
            <a:fld id="{49CD55A3-9DB6-D648-ADCE-C81A68D6F53A}" type="slidenum">
              <a:rPr lang="en-US" smtClean="0"/>
              <a:t>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381" y="1488706"/>
            <a:ext cx="1990975" cy="261813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338" y="1641121"/>
            <a:ext cx="1990975" cy="2638042"/>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7197" y="1423989"/>
            <a:ext cx="2133812" cy="2716576"/>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5684" y="1784498"/>
            <a:ext cx="1990975" cy="2535382"/>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3038" y="2121632"/>
            <a:ext cx="1990976" cy="2618133"/>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t="45051" r="23307" b="19394"/>
          <a:stretch/>
        </p:blipFill>
        <p:spPr>
          <a:xfrm>
            <a:off x="569538" y="4739765"/>
            <a:ext cx="2952258" cy="139459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4528" y="2333408"/>
            <a:ext cx="1990976" cy="2533969"/>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35859" y="4739764"/>
            <a:ext cx="2413117" cy="13945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653171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8200E22-C2B8-9947-84E7-92268DE8376B}"/>
              </a:ext>
            </a:extLst>
          </p:cNvPr>
          <p:cNvPicPr>
            <a:picLocks noChangeAspect="1"/>
          </p:cNvPicPr>
          <p:nvPr/>
        </p:nvPicPr>
        <p:blipFill>
          <a:blip r:embed="rId2"/>
          <a:stretch>
            <a:fillRect/>
          </a:stretch>
        </p:blipFill>
        <p:spPr>
          <a:xfrm>
            <a:off x="581561" y="411480"/>
            <a:ext cx="6525618" cy="6035040"/>
          </a:xfrm>
          <a:prstGeom prst="rect">
            <a:avLst/>
          </a:prstGeom>
        </p:spPr>
      </p:pic>
      <p:grpSp>
        <p:nvGrpSpPr>
          <p:cNvPr id="9" name="Group 8">
            <a:extLst>
              <a:ext uri="{FF2B5EF4-FFF2-40B4-BE49-F238E27FC236}">
                <a16:creationId xmlns:a16="http://schemas.microsoft.com/office/drawing/2014/main" xmlns="" id="{E0DE5B6B-1FA7-5445-ADDA-EF79A58C24E9}"/>
              </a:ext>
            </a:extLst>
          </p:cNvPr>
          <p:cNvGrpSpPr/>
          <p:nvPr/>
        </p:nvGrpSpPr>
        <p:grpSpPr>
          <a:xfrm>
            <a:off x="581561" y="1804987"/>
            <a:ext cx="11332607" cy="2847975"/>
            <a:chOff x="440828" y="3157537"/>
            <a:chExt cx="11332607" cy="2847975"/>
          </a:xfrm>
        </p:grpSpPr>
        <p:sp>
          <p:nvSpPr>
            <p:cNvPr id="8" name="Rectangle 7">
              <a:extLst>
                <a:ext uri="{FF2B5EF4-FFF2-40B4-BE49-F238E27FC236}">
                  <a16:creationId xmlns:a16="http://schemas.microsoft.com/office/drawing/2014/main" xmlns="" id="{794F0CFF-C1EF-7A40-B2EB-9CCBC8B8A2E9}"/>
                </a:ext>
              </a:extLst>
            </p:cNvPr>
            <p:cNvSpPr/>
            <p:nvPr/>
          </p:nvSpPr>
          <p:spPr>
            <a:xfrm>
              <a:off x="440828" y="3157537"/>
              <a:ext cx="11332607" cy="284797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E69A6C10-0FD6-7E4D-9DDE-CA7F0E108055}"/>
                </a:ext>
              </a:extLst>
            </p:cNvPr>
            <p:cNvPicPr>
              <a:picLocks noChangeAspect="1"/>
            </p:cNvPicPr>
            <p:nvPr/>
          </p:nvPicPr>
          <p:blipFill>
            <a:blip r:embed="rId3"/>
            <a:stretch>
              <a:fillRect/>
            </a:stretch>
          </p:blipFill>
          <p:spPr>
            <a:xfrm>
              <a:off x="603825" y="3429000"/>
              <a:ext cx="11006614" cy="2305050"/>
            </a:xfrm>
            <a:prstGeom prst="rect">
              <a:avLst/>
            </a:prstGeom>
          </p:spPr>
        </p:pic>
      </p:grpSp>
    </p:spTree>
    <p:extLst>
      <p:ext uri="{BB962C8B-B14F-4D97-AF65-F5344CB8AC3E}">
        <p14:creationId xmlns:p14="http://schemas.microsoft.com/office/powerpoint/2010/main" val="287476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27FC43D-747F-1B44-9801-4872F71CB0D9}"/>
              </a:ext>
            </a:extLst>
          </p:cNvPr>
          <p:cNvPicPr>
            <a:picLocks noChangeAspect="1"/>
          </p:cNvPicPr>
          <p:nvPr/>
        </p:nvPicPr>
        <p:blipFill>
          <a:blip r:embed="rId2"/>
          <a:stretch>
            <a:fillRect/>
          </a:stretch>
        </p:blipFill>
        <p:spPr>
          <a:xfrm>
            <a:off x="936080" y="694944"/>
            <a:ext cx="3965794" cy="2340864"/>
          </a:xfrm>
          <a:prstGeom prst="rect">
            <a:avLst/>
          </a:prstGeom>
        </p:spPr>
      </p:pic>
      <p:pic>
        <p:nvPicPr>
          <p:cNvPr id="8" name="Picture 7">
            <a:extLst>
              <a:ext uri="{FF2B5EF4-FFF2-40B4-BE49-F238E27FC236}">
                <a16:creationId xmlns:a16="http://schemas.microsoft.com/office/drawing/2014/main" xmlns="" id="{50D50915-3113-A44B-8640-FFFE6CCF2765}"/>
              </a:ext>
            </a:extLst>
          </p:cNvPr>
          <p:cNvPicPr>
            <a:picLocks noChangeAspect="1"/>
          </p:cNvPicPr>
          <p:nvPr/>
        </p:nvPicPr>
        <p:blipFill>
          <a:blip r:embed="rId3"/>
          <a:stretch>
            <a:fillRect/>
          </a:stretch>
        </p:blipFill>
        <p:spPr>
          <a:xfrm>
            <a:off x="5233663" y="565460"/>
            <a:ext cx="6214055" cy="3054040"/>
          </a:xfrm>
          <a:prstGeom prst="rect">
            <a:avLst/>
          </a:prstGeom>
        </p:spPr>
      </p:pic>
      <p:pic>
        <p:nvPicPr>
          <p:cNvPr id="10" name="Picture 9">
            <a:extLst>
              <a:ext uri="{FF2B5EF4-FFF2-40B4-BE49-F238E27FC236}">
                <a16:creationId xmlns:a16="http://schemas.microsoft.com/office/drawing/2014/main" xmlns="" id="{4797C6F8-405C-C548-A212-82EC93AB7E9F}"/>
              </a:ext>
            </a:extLst>
          </p:cNvPr>
          <p:cNvPicPr>
            <a:picLocks noChangeAspect="1"/>
          </p:cNvPicPr>
          <p:nvPr/>
        </p:nvPicPr>
        <p:blipFill>
          <a:blip r:embed="rId4"/>
          <a:stretch>
            <a:fillRect/>
          </a:stretch>
        </p:blipFill>
        <p:spPr>
          <a:xfrm>
            <a:off x="1574800" y="3063800"/>
            <a:ext cx="8278940" cy="3470350"/>
          </a:xfrm>
          <a:prstGeom prst="rect">
            <a:avLst/>
          </a:prstGeom>
        </p:spPr>
      </p:pic>
    </p:spTree>
    <p:extLst>
      <p:ext uri="{BB962C8B-B14F-4D97-AF65-F5344CB8AC3E}">
        <p14:creationId xmlns:p14="http://schemas.microsoft.com/office/powerpoint/2010/main" val="2195052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xmlns=""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BC738525-EFE2-1C43-8B7B-6AFD38AF1BEB}"/>
              </a:ext>
            </a:extLst>
          </p:cNvPr>
          <p:cNvPicPr>
            <a:picLocks noChangeAspect="1"/>
          </p:cNvPicPr>
          <p:nvPr/>
        </p:nvPicPr>
        <p:blipFill>
          <a:blip r:embed="rId2"/>
          <a:stretch>
            <a:fillRect/>
          </a:stretch>
        </p:blipFill>
        <p:spPr>
          <a:xfrm>
            <a:off x="6556971" y="1143000"/>
            <a:ext cx="4299882" cy="4299882"/>
          </a:xfrm>
          <a:prstGeom prst="rect">
            <a:avLst/>
          </a:prstGeom>
        </p:spPr>
      </p:pic>
      <p:sp>
        <p:nvSpPr>
          <p:cNvPr id="9" name="TextBox 8">
            <a:extLst>
              <a:ext uri="{FF2B5EF4-FFF2-40B4-BE49-F238E27FC236}">
                <a16:creationId xmlns:a16="http://schemas.microsoft.com/office/drawing/2014/main" xmlns="" id="{469F2EB9-3920-3E4E-9B53-D9F0CC96A9E1}"/>
              </a:ext>
            </a:extLst>
          </p:cNvPr>
          <p:cNvSpPr txBox="1"/>
          <p:nvPr/>
        </p:nvSpPr>
        <p:spPr>
          <a:xfrm>
            <a:off x="599258" y="4427219"/>
            <a:ext cx="290464" cy="369332"/>
          </a:xfrm>
          <a:prstGeom prst="rect">
            <a:avLst/>
          </a:prstGeom>
          <a:noFill/>
        </p:spPr>
        <p:txBody>
          <a:bodyPr wrap="none" rtlCol="0">
            <a:spAutoFit/>
          </a:bodyPr>
          <a:lstStyle/>
          <a:p>
            <a:r>
              <a:rPr lang="en-US" dirty="0"/>
              <a:t>  </a:t>
            </a:r>
          </a:p>
        </p:txBody>
      </p:sp>
      <p:sp>
        <p:nvSpPr>
          <p:cNvPr id="12" name="Rectangle 11">
            <a:extLst>
              <a:ext uri="{FF2B5EF4-FFF2-40B4-BE49-F238E27FC236}">
                <a16:creationId xmlns:a16="http://schemas.microsoft.com/office/drawing/2014/main" xmlns="" id="{D847B6D3-5ABF-A949-9667-9DA463F36F0C}"/>
              </a:ext>
            </a:extLst>
          </p:cNvPr>
          <p:cNvSpPr/>
          <p:nvPr/>
        </p:nvSpPr>
        <p:spPr>
          <a:xfrm>
            <a:off x="766548" y="2203518"/>
            <a:ext cx="6096000" cy="2585323"/>
          </a:xfrm>
          <a:prstGeom prst="rect">
            <a:avLst/>
          </a:prstGeom>
        </p:spPr>
        <p:txBody>
          <a:bodyPr>
            <a:spAutoFit/>
          </a:bodyPr>
          <a:lstStyle/>
          <a:p>
            <a:r>
              <a:rPr lang="en-US" i="1" dirty="0">
                <a:latin typeface="Cambria" panose="02040503050406030204" pitchFamily="18" charset="0"/>
              </a:rPr>
              <a:t>medieval forerunner of chemistry based on supposed</a:t>
            </a:r>
            <a:br>
              <a:rPr lang="en-US" i="1" dirty="0">
                <a:latin typeface="Cambria" panose="02040503050406030204" pitchFamily="18" charset="0"/>
              </a:rPr>
            </a:br>
            <a:r>
              <a:rPr lang="en-US" i="1" dirty="0">
                <a:latin typeface="Cambria" panose="02040503050406030204" pitchFamily="18" charset="0"/>
              </a:rPr>
              <a:t>transformation of matter. It was concerned mostly </a:t>
            </a:r>
            <a:br>
              <a:rPr lang="en-US" i="1" dirty="0">
                <a:latin typeface="Cambria" panose="02040503050406030204" pitchFamily="18" charset="0"/>
              </a:rPr>
            </a:br>
            <a:r>
              <a:rPr lang="en-US" i="1" dirty="0">
                <a:latin typeface="Cambria" panose="02040503050406030204" pitchFamily="18" charset="0"/>
              </a:rPr>
              <a:t>with converting lead into gold and with finding </a:t>
            </a:r>
            <a:br>
              <a:rPr lang="en-US" i="1" dirty="0">
                <a:latin typeface="Cambria" panose="02040503050406030204" pitchFamily="18" charset="0"/>
              </a:rPr>
            </a:br>
            <a:r>
              <a:rPr lang="en-US" i="1" dirty="0">
                <a:latin typeface="Cambria" panose="02040503050406030204" pitchFamily="18" charset="0"/>
              </a:rPr>
              <a:t>a universal elixir</a:t>
            </a:r>
          </a:p>
          <a:p>
            <a:endParaRPr lang="en-US" i="1" dirty="0">
              <a:latin typeface="Cambria" panose="02040503050406030204" pitchFamily="18" charset="0"/>
            </a:endParaRPr>
          </a:p>
          <a:p>
            <a:r>
              <a:rPr lang="en-US" i="1" dirty="0">
                <a:latin typeface="Cambria" panose="02040503050406030204" pitchFamily="18" charset="0"/>
              </a:rPr>
              <a:t>--seemingly magical process of transformation,</a:t>
            </a:r>
            <a:br>
              <a:rPr lang="en-US" i="1" dirty="0">
                <a:latin typeface="Cambria" panose="02040503050406030204" pitchFamily="18" charset="0"/>
              </a:rPr>
            </a:br>
            <a:r>
              <a:rPr lang="en-US" i="1" dirty="0">
                <a:latin typeface="Cambria" panose="02040503050406030204" pitchFamily="18" charset="0"/>
              </a:rPr>
              <a:t>  creation, or combination </a:t>
            </a:r>
            <a:br>
              <a:rPr lang="en-US" i="1" dirty="0">
                <a:latin typeface="Cambria" panose="02040503050406030204" pitchFamily="18" charset="0"/>
              </a:rPr>
            </a:br>
            <a:endParaRPr lang="en-US" i="1" dirty="0">
              <a:latin typeface="Cambria" panose="02040503050406030204" pitchFamily="18" charset="0"/>
            </a:endParaRPr>
          </a:p>
          <a:p>
            <a:endParaRPr lang="en-US" i="1" dirty="0">
              <a:latin typeface="Cambria" panose="02040503050406030204" pitchFamily="18" charset="0"/>
            </a:endParaRPr>
          </a:p>
        </p:txBody>
      </p:sp>
      <p:pic>
        <p:nvPicPr>
          <p:cNvPr id="18" name="Picture 17">
            <a:extLst>
              <a:ext uri="{FF2B5EF4-FFF2-40B4-BE49-F238E27FC236}">
                <a16:creationId xmlns:a16="http://schemas.microsoft.com/office/drawing/2014/main" xmlns="" id="{A079BFB2-F6AD-D94B-B15F-079DB8F36E11}"/>
              </a:ext>
            </a:extLst>
          </p:cNvPr>
          <p:cNvPicPr>
            <a:picLocks noChangeAspect="1"/>
          </p:cNvPicPr>
          <p:nvPr/>
        </p:nvPicPr>
        <p:blipFill>
          <a:blip r:embed="rId3"/>
          <a:stretch>
            <a:fillRect/>
          </a:stretch>
        </p:blipFill>
        <p:spPr>
          <a:xfrm>
            <a:off x="889722" y="996047"/>
            <a:ext cx="3130056" cy="1338292"/>
          </a:xfrm>
          <a:prstGeom prst="rect">
            <a:avLst/>
          </a:prstGeom>
        </p:spPr>
      </p:pic>
    </p:spTree>
    <p:extLst>
      <p:ext uri="{BB962C8B-B14F-4D97-AF65-F5344CB8AC3E}">
        <p14:creationId xmlns:p14="http://schemas.microsoft.com/office/powerpoint/2010/main" val="589538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455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57B15BAD-F1CA-FE43-B854-02DC0E01FBE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Alchemy Analogies? </a:t>
            </a:r>
          </a:p>
        </p:txBody>
      </p:sp>
      <p:sp>
        <p:nvSpPr>
          <p:cNvPr id="11" name="TextBox 10">
            <a:extLst>
              <a:ext uri="{FF2B5EF4-FFF2-40B4-BE49-F238E27FC236}">
                <a16:creationId xmlns:a16="http://schemas.microsoft.com/office/drawing/2014/main" xmlns="" id="{17C6FEF9-C58B-A449-8902-20B994ECA5C1}"/>
              </a:ext>
            </a:extLst>
          </p:cNvPr>
          <p:cNvSpPr txBox="1"/>
          <p:nvPr/>
        </p:nvSpPr>
        <p:spPr>
          <a:xfrm rot="-600000">
            <a:off x="4486370" y="1781975"/>
            <a:ext cx="6205994" cy="584775"/>
          </a:xfrm>
          <a:prstGeom prst="rect">
            <a:avLst/>
          </a:prstGeom>
          <a:noFill/>
        </p:spPr>
        <p:txBody>
          <a:bodyPr wrap="square" rtlCol="0">
            <a:spAutoFit/>
          </a:bodyPr>
          <a:lstStyle/>
          <a:p>
            <a:r>
              <a:rPr lang="en-US" sz="3200" dirty="0">
                <a:solidFill>
                  <a:srgbClr val="C00000"/>
                </a:solidFill>
              </a:rPr>
              <a:t>Cheap Data  ➜ Artificial Intelligence</a:t>
            </a:r>
            <a:endParaRPr lang="en-US" sz="2800" dirty="0">
              <a:solidFill>
                <a:srgbClr val="C00000"/>
              </a:solidFill>
            </a:endParaRPr>
          </a:p>
        </p:txBody>
      </p:sp>
      <p:sp>
        <p:nvSpPr>
          <p:cNvPr id="12" name="TextBox 11">
            <a:extLst>
              <a:ext uri="{FF2B5EF4-FFF2-40B4-BE49-F238E27FC236}">
                <a16:creationId xmlns:a16="http://schemas.microsoft.com/office/drawing/2014/main" xmlns="" id="{ABC606D6-F26C-2144-BFFC-2860AB10B5B1}"/>
              </a:ext>
            </a:extLst>
          </p:cNvPr>
          <p:cNvSpPr txBox="1"/>
          <p:nvPr/>
        </p:nvSpPr>
        <p:spPr>
          <a:xfrm rot="-1800000">
            <a:off x="3756945" y="1092869"/>
            <a:ext cx="2089033" cy="584775"/>
          </a:xfrm>
          <a:prstGeom prst="rect">
            <a:avLst/>
          </a:prstGeom>
          <a:noFill/>
        </p:spPr>
        <p:txBody>
          <a:bodyPr wrap="none" rtlCol="0">
            <a:spAutoFit/>
          </a:bodyPr>
          <a:lstStyle/>
          <a:p>
            <a:r>
              <a:rPr lang="en-US" sz="3200" dirty="0">
                <a:solidFill>
                  <a:schemeClr val="accent4">
                    <a:lumMod val="75000"/>
                  </a:schemeClr>
                </a:solidFill>
              </a:rPr>
              <a:t>Gold Rush..</a:t>
            </a:r>
          </a:p>
        </p:txBody>
      </p:sp>
      <p:sp>
        <p:nvSpPr>
          <p:cNvPr id="13" name="TextBox 12">
            <a:extLst>
              <a:ext uri="{FF2B5EF4-FFF2-40B4-BE49-F238E27FC236}">
                <a16:creationId xmlns:a16="http://schemas.microsoft.com/office/drawing/2014/main" xmlns="" id="{197CD94D-917B-214A-BFE7-4AEE6FF7653B}"/>
              </a:ext>
            </a:extLst>
          </p:cNvPr>
          <p:cNvSpPr txBox="1"/>
          <p:nvPr/>
        </p:nvSpPr>
        <p:spPr>
          <a:xfrm>
            <a:off x="4429743" y="3111867"/>
            <a:ext cx="6935553" cy="1938992"/>
          </a:xfrm>
          <a:prstGeom prst="rect">
            <a:avLst/>
          </a:prstGeom>
          <a:noFill/>
        </p:spPr>
        <p:txBody>
          <a:bodyPr wrap="none" rtlCol="0">
            <a:spAutoFit/>
          </a:bodyPr>
          <a:lstStyle/>
          <a:p>
            <a:r>
              <a:rPr lang="en-US" sz="3200" dirty="0"/>
              <a:t>Attracts top scientists of its age;</a:t>
            </a:r>
            <a:br>
              <a:rPr lang="en-US" sz="3200" dirty="0"/>
            </a:br>
            <a:r>
              <a:rPr lang="en-US" sz="3200" dirty="0"/>
              <a:t>solid advances: Go Playing, Translation...</a:t>
            </a:r>
            <a:r>
              <a:rPr lang="en-US" sz="2800" dirty="0"/>
              <a:t/>
            </a:r>
            <a:br>
              <a:rPr lang="en-US" sz="2800" dirty="0"/>
            </a:br>
            <a:r>
              <a:rPr lang="en-US" sz="2800" dirty="0"/>
              <a:t>(Isaac Newton was an alchemist; and alchemy</a:t>
            </a:r>
            <a:br>
              <a:rPr lang="en-US" sz="2800" dirty="0"/>
            </a:br>
            <a:r>
              <a:rPr lang="en-US" sz="2800" dirty="0"/>
              <a:t>transformed metallurgy, glassmaking, …)</a:t>
            </a:r>
          </a:p>
        </p:txBody>
      </p:sp>
      <p:sp>
        <p:nvSpPr>
          <p:cNvPr id="14" name="TextBox 13">
            <a:extLst>
              <a:ext uri="{FF2B5EF4-FFF2-40B4-BE49-F238E27FC236}">
                <a16:creationId xmlns:a16="http://schemas.microsoft.com/office/drawing/2014/main" xmlns="" id="{6E7A225B-2448-864C-8DCF-E603FE314762}"/>
              </a:ext>
            </a:extLst>
          </p:cNvPr>
          <p:cNvSpPr txBox="1"/>
          <p:nvPr/>
        </p:nvSpPr>
        <p:spPr>
          <a:xfrm rot="702769">
            <a:off x="2396153" y="5169600"/>
            <a:ext cx="5291833" cy="1569660"/>
          </a:xfrm>
          <a:prstGeom prst="rect">
            <a:avLst/>
          </a:prstGeom>
          <a:noFill/>
        </p:spPr>
        <p:txBody>
          <a:bodyPr wrap="none" rtlCol="0">
            <a:spAutoFit/>
          </a:bodyPr>
          <a:lstStyle/>
          <a:p>
            <a:r>
              <a:rPr lang="en-US" sz="3200" dirty="0">
                <a:solidFill>
                  <a:srgbClr val="7030A0"/>
                </a:solidFill>
              </a:rPr>
              <a:t>Possibly questionable science, </a:t>
            </a:r>
            <a:br>
              <a:rPr lang="en-US" sz="3200" dirty="0">
                <a:solidFill>
                  <a:srgbClr val="7030A0"/>
                </a:solidFill>
              </a:rPr>
            </a:br>
            <a:r>
              <a:rPr lang="en-US" sz="3200" dirty="0">
                <a:solidFill>
                  <a:srgbClr val="7030A0"/>
                </a:solidFill>
              </a:rPr>
              <a:t>but may  lead to new fields… </a:t>
            </a:r>
            <a:br>
              <a:rPr lang="en-US" sz="3200" dirty="0">
                <a:solidFill>
                  <a:srgbClr val="7030A0"/>
                </a:solidFill>
              </a:rPr>
            </a:br>
            <a:endParaRPr lang="en-US" sz="3200" dirty="0">
              <a:solidFill>
                <a:srgbClr val="7030A0"/>
              </a:solidFill>
            </a:endParaRPr>
          </a:p>
        </p:txBody>
      </p:sp>
    </p:spTree>
    <p:extLst>
      <p:ext uri="{BB962C8B-B14F-4D97-AF65-F5344CB8AC3E}">
        <p14:creationId xmlns:p14="http://schemas.microsoft.com/office/powerpoint/2010/main" val="4000640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05EBD-FD48-1F4B-BB9A-8E87D462DF4F}"/>
              </a:ext>
            </a:extLst>
          </p:cNvPr>
          <p:cNvSpPr>
            <a:spLocks noGrp="1"/>
          </p:cNvSpPr>
          <p:nvPr>
            <p:ph type="title"/>
          </p:nvPr>
        </p:nvSpPr>
        <p:spPr/>
        <p:txBody>
          <a:bodyPr/>
          <a:lstStyle/>
          <a:p>
            <a:r>
              <a:rPr lang="en-US" dirty="0">
                <a:solidFill>
                  <a:srgbClr val="0070C0"/>
                </a:solidFill>
              </a:rPr>
              <a:t>This talk</a:t>
            </a:r>
          </a:p>
        </p:txBody>
      </p:sp>
      <p:sp>
        <p:nvSpPr>
          <p:cNvPr id="3" name="Content Placeholder 2">
            <a:extLst>
              <a:ext uri="{FF2B5EF4-FFF2-40B4-BE49-F238E27FC236}">
                <a16:creationId xmlns:a16="http://schemas.microsoft.com/office/drawing/2014/main" xmlns="" id="{5CF4D8C5-D33A-754D-B313-BDBFB28E66CD}"/>
              </a:ext>
            </a:extLst>
          </p:cNvPr>
          <p:cNvSpPr>
            <a:spLocks noGrp="1"/>
          </p:cNvSpPr>
          <p:nvPr>
            <p:ph idx="1"/>
          </p:nvPr>
        </p:nvSpPr>
        <p:spPr/>
        <p:txBody>
          <a:bodyPr/>
          <a:lstStyle/>
          <a:p>
            <a:r>
              <a:rPr lang="en-US" dirty="0"/>
              <a:t>What is machine learning (ML) and deep learning?</a:t>
            </a:r>
            <a:br>
              <a:rPr lang="en-US" dirty="0"/>
            </a:br>
            <a:endParaRPr lang="en-US" dirty="0"/>
          </a:p>
          <a:p>
            <a:r>
              <a:rPr lang="en-US" dirty="0"/>
              <a:t>Some idea of what Rahimi meant.</a:t>
            </a:r>
            <a:br>
              <a:rPr lang="en-US" dirty="0"/>
            </a:br>
            <a:endParaRPr lang="en-US" dirty="0"/>
          </a:p>
          <a:p>
            <a:r>
              <a:rPr lang="en-US" dirty="0"/>
              <a:t> Brief introduction to the other speakers.</a:t>
            </a:r>
          </a:p>
        </p:txBody>
      </p:sp>
    </p:spTree>
    <p:extLst>
      <p:ext uri="{BB962C8B-B14F-4D97-AF65-F5344CB8AC3E}">
        <p14:creationId xmlns:p14="http://schemas.microsoft.com/office/powerpoint/2010/main" val="1560629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442" y="1951574"/>
            <a:ext cx="3045315" cy="3075467"/>
          </a:xfrm>
          <a:prstGeom prst="rect">
            <a:avLst/>
          </a:prstGeom>
        </p:spPr>
      </p:pic>
      <p:sp>
        <p:nvSpPr>
          <p:cNvPr id="2" name="Title 1"/>
          <p:cNvSpPr>
            <a:spLocks noGrp="1"/>
          </p:cNvSpPr>
          <p:nvPr>
            <p:ph type="title"/>
          </p:nvPr>
        </p:nvSpPr>
        <p:spPr>
          <a:xfrm>
            <a:off x="405681" y="269743"/>
            <a:ext cx="10515600" cy="1325563"/>
          </a:xfrm>
        </p:spPr>
        <p:txBody>
          <a:bodyPr/>
          <a:lstStyle/>
          <a:p>
            <a:r>
              <a:rPr lang="en-US" dirty="0">
                <a:solidFill>
                  <a:srgbClr val="0070C0"/>
                </a:solidFill>
              </a:rPr>
              <a:t>Main idea of ML: Curve fitting  </a:t>
            </a:r>
            <a:r>
              <a:rPr lang="en-US" sz="2400" dirty="0">
                <a:solidFill>
                  <a:srgbClr val="0070C0"/>
                </a:solidFill>
              </a:rPr>
              <a:t>(Gauss, c. 1800)</a:t>
            </a:r>
          </a:p>
        </p:txBody>
      </p:sp>
      <p:sp>
        <p:nvSpPr>
          <p:cNvPr id="6" name="TextBox 5"/>
          <p:cNvSpPr txBox="1"/>
          <p:nvPr/>
        </p:nvSpPr>
        <p:spPr>
          <a:xfrm>
            <a:off x="1131397" y="1691459"/>
            <a:ext cx="5748670" cy="461665"/>
          </a:xfrm>
          <a:prstGeom prst="rect">
            <a:avLst/>
          </a:prstGeom>
          <a:noFill/>
        </p:spPr>
        <p:txBody>
          <a:bodyPr wrap="square" rtlCol="0">
            <a:spAutoFit/>
          </a:bodyPr>
          <a:lstStyle/>
          <a:p>
            <a:r>
              <a:rPr lang="en-US" sz="2400" dirty="0"/>
              <a:t>Phillips curve (1958):</a:t>
            </a:r>
          </a:p>
        </p:txBody>
      </p:sp>
      <p:sp>
        <p:nvSpPr>
          <p:cNvPr id="9" name="Rectangle 8"/>
          <p:cNvSpPr/>
          <p:nvPr/>
        </p:nvSpPr>
        <p:spPr>
          <a:xfrm>
            <a:off x="517030" y="2912058"/>
            <a:ext cx="1228734" cy="461665"/>
          </a:xfrm>
          <a:prstGeom prst="rect">
            <a:avLst/>
          </a:prstGeom>
        </p:spPr>
        <p:txBody>
          <a:bodyPr wrap="none">
            <a:spAutoFit/>
          </a:bodyPr>
          <a:lstStyle/>
          <a:p>
            <a:r>
              <a:rPr lang="en-US" sz="2400" dirty="0">
                <a:solidFill>
                  <a:srgbClr val="FF0000"/>
                </a:solidFill>
              </a:rPr>
              <a:t>Inflation</a:t>
            </a:r>
          </a:p>
        </p:txBody>
      </p:sp>
      <p:sp>
        <p:nvSpPr>
          <p:cNvPr id="10" name="TextBox 9"/>
          <p:cNvSpPr txBox="1"/>
          <p:nvPr/>
        </p:nvSpPr>
        <p:spPr>
          <a:xfrm>
            <a:off x="2399083" y="4918118"/>
            <a:ext cx="2136034" cy="461665"/>
          </a:xfrm>
          <a:prstGeom prst="rect">
            <a:avLst/>
          </a:prstGeom>
          <a:noFill/>
        </p:spPr>
        <p:txBody>
          <a:bodyPr wrap="none" rtlCol="0">
            <a:spAutoFit/>
          </a:bodyPr>
          <a:lstStyle/>
          <a:p>
            <a:r>
              <a:rPr lang="en-US" sz="2400" dirty="0">
                <a:solidFill>
                  <a:srgbClr val="FF0000"/>
                </a:solidFill>
              </a:rPr>
              <a:t>Unemployment</a:t>
            </a:r>
          </a:p>
        </p:txBody>
      </p:sp>
      <p:sp>
        <p:nvSpPr>
          <p:cNvPr id="11" name="TextBox 10"/>
          <p:cNvSpPr txBox="1"/>
          <p:nvPr/>
        </p:nvSpPr>
        <p:spPr>
          <a:xfrm>
            <a:off x="1131397" y="5604084"/>
            <a:ext cx="9206559" cy="954107"/>
          </a:xfrm>
          <a:prstGeom prst="rect">
            <a:avLst/>
          </a:prstGeom>
          <a:noFill/>
        </p:spPr>
        <p:txBody>
          <a:bodyPr wrap="none" rtlCol="0">
            <a:spAutoFit/>
          </a:bodyPr>
          <a:lstStyle/>
          <a:p>
            <a:r>
              <a:rPr lang="en-US" sz="2800" i="1" dirty="0">
                <a:solidFill>
                  <a:srgbClr val="7030A0"/>
                </a:solidFill>
              </a:rPr>
              <a:t>Machine Learning = Surface fitting, with many more variables.</a:t>
            </a:r>
            <a:br>
              <a:rPr lang="en-US" sz="2800" i="1" dirty="0">
                <a:solidFill>
                  <a:srgbClr val="7030A0"/>
                </a:solidFill>
              </a:rPr>
            </a:br>
            <a:r>
              <a:rPr lang="en-US" sz="2800" i="1" dirty="0">
                <a:solidFill>
                  <a:srgbClr val="7030A0"/>
                </a:solidFill>
              </a:rPr>
              <a:t>			  (”Learning patterns in data.”)</a:t>
            </a:r>
          </a:p>
        </p:txBody>
      </p:sp>
      <p:pic>
        <p:nvPicPr>
          <p:cNvPr id="3" name="Picture 2"/>
          <p:cNvPicPr>
            <a:picLocks noChangeAspect="1"/>
          </p:cNvPicPr>
          <p:nvPr/>
        </p:nvPicPr>
        <p:blipFill>
          <a:blip r:embed="rId3"/>
          <a:stretch>
            <a:fillRect/>
          </a:stretch>
        </p:blipFill>
        <p:spPr>
          <a:xfrm>
            <a:off x="8509977" y="1780836"/>
            <a:ext cx="2974884" cy="3688417"/>
          </a:xfrm>
          <a:prstGeom prst="rect">
            <a:avLst/>
          </a:prstGeom>
        </p:spPr>
      </p:pic>
      <p:sp>
        <p:nvSpPr>
          <p:cNvPr id="4" name="TextBox 3"/>
          <p:cNvSpPr txBox="1"/>
          <p:nvPr/>
        </p:nvSpPr>
        <p:spPr>
          <a:xfrm>
            <a:off x="7078745" y="1552877"/>
            <a:ext cx="2362891" cy="830997"/>
          </a:xfrm>
          <a:prstGeom prst="rect">
            <a:avLst/>
          </a:prstGeom>
          <a:noFill/>
        </p:spPr>
        <p:txBody>
          <a:bodyPr wrap="none" rtlCol="0">
            <a:spAutoFit/>
          </a:bodyPr>
          <a:lstStyle/>
          <a:p>
            <a:r>
              <a:rPr lang="en-US" sz="2400" dirty="0"/>
              <a:t>Gas Law (c. 1800)</a:t>
            </a:r>
            <a:br>
              <a:rPr lang="en-US" sz="2400" dirty="0"/>
            </a:br>
            <a:r>
              <a:rPr lang="en-US" sz="2400" dirty="0"/>
              <a:t>PV =  </a:t>
            </a:r>
            <a:r>
              <a:rPr lang="en-US" sz="2400" dirty="0" err="1"/>
              <a:t>nRT</a:t>
            </a:r>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8213" y="197935"/>
            <a:ext cx="1324265" cy="1659942"/>
          </a:xfrm>
          <a:prstGeom prst="rect">
            <a:avLst/>
          </a:prstGeom>
        </p:spPr>
      </p:pic>
    </p:spTree>
    <p:extLst>
      <p:ext uri="{BB962C8B-B14F-4D97-AF65-F5344CB8AC3E}">
        <p14:creationId xmlns:p14="http://schemas.microsoft.com/office/powerpoint/2010/main" val="2091549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1262</Words>
  <Application>Microsoft Macintosh PowerPoint</Application>
  <PresentationFormat>Custom</PresentationFormat>
  <Paragraphs>186</Paragraphs>
  <Slides>29</Slides>
  <Notes>6</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Introduction to deep learning and the “Alchemy” debate</vt:lpstr>
      <vt:lpstr>Deep learning in the news</vt:lpstr>
      <vt:lpstr>PowerPoint Presentation</vt:lpstr>
      <vt:lpstr>PowerPoint Presentation</vt:lpstr>
      <vt:lpstr>PowerPoint Presentation</vt:lpstr>
      <vt:lpstr>Alchemy Analogies? </vt:lpstr>
      <vt:lpstr>This talk</vt:lpstr>
      <vt:lpstr>Main idea of ML: Curve fitting  (Gauss, c. 1800)</vt:lpstr>
      <vt:lpstr>Example of “Training Data” in machine learning</vt:lpstr>
      <vt:lpstr>Deep Net (simplistic!)</vt:lpstr>
      <vt:lpstr>Deep Net (simplistic!)</vt:lpstr>
      <vt:lpstr>Deep Net (simplistic!)</vt:lpstr>
      <vt:lpstr>Mystery 1: Efficient Optimization is possible</vt:lpstr>
      <vt:lpstr>Mystery 2:    Overfitting</vt:lpstr>
      <vt:lpstr>PowerPoint Presentation</vt:lpstr>
      <vt:lpstr>Summarizing prev.  slides</vt:lpstr>
      <vt:lpstr>The interpretability problem</vt:lpstr>
      <vt:lpstr>Designed vs Learnt Systems..</vt:lpstr>
      <vt:lpstr>PowerPoint Presentation</vt:lpstr>
      <vt:lpstr>PowerPoint Presentation</vt:lpstr>
      <vt:lpstr>Today’s speakers (represent diverse fields that leverage deep learning)</vt:lpstr>
      <vt:lpstr>Today’s speakers (represent diverse fields that leverage deep learning)</vt:lpstr>
      <vt:lpstr>Today’s speakers (represent diverse fields that leverage deep learning)</vt:lpstr>
      <vt:lpstr>Today’s speakers (represent diverse fields that leverage deep learning)</vt:lpstr>
      <vt:lpstr>Today’s speakers (represent diverse fields that leverage deep learning)</vt:lpstr>
      <vt:lpstr>Some points of discussion today</vt:lpstr>
      <vt:lpstr>PowerPoint Presentation</vt:lpstr>
      <vt:lpstr>Today’s speakers (represent diverse fields that leverage deep learning)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deep learning and the “Alchemy” debate</dc:title>
  <dc:creator>Sanjeev Arora</dc:creator>
  <cp:lastModifiedBy>MTS</cp:lastModifiedBy>
  <cp:revision>124</cp:revision>
  <dcterms:created xsi:type="dcterms:W3CDTF">2019-02-21T22:45:13Z</dcterms:created>
  <dcterms:modified xsi:type="dcterms:W3CDTF">2019-02-22T14:03:07Z</dcterms:modified>
</cp:coreProperties>
</file>