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194"/>
  </p:notesMasterIdLst>
  <p:sldIdLst>
    <p:sldId id="431" r:id="rId2"/>
    <p:sldId id="700" r:id="rId3"/>
    <p:sldId id="706" r:id="rId4"/>
    <p:sldId id="702" r:id="rId5"/>
    <p:sldId id="704" r:id="rId6"/>
    <p:sldId id="705" r:id="rId7"/>
    <p:sldId id="707" r:id="rId8"/>
    <p:sldId id="760" r:id="rId9"/>
    <p:sldId id="708" r:id="rId10"/>
    <p:sldId id="709" r:id="rId11"/>
    <p:sldId id="710" r:id="rId12"/>
    <p:sldId id="711" r:id="rId13"/>
    <p:sldId id="712" r:id="rId14"/>
    <p:sldId id="713" r:id="rId15"/>
    <p:sldId id="722" r:id="rId16"/>
    <p:sldId id="714" r:id="rId17"/>
    <p:sldId id="715" r:id="rId18"/>
    <p:sldId id="723" r:id="rId19"/>
    <p:sldId id="725" r:id="rId20"/>
    <p:sldId id="721" r:id="rId21"/>
    <p:sldId id="717" r:id="rId22"/>
    <p:sldId id="719" r:id="rId23"/>
    <p:sldId id="727" r:id="rId24"/>
    <p:sldId id="720" r:id="rId25"/>
    <p:sldId id="718" r:id="rId26"/>
    <p:sldId id="728" r:id="rId27"/>
    <p:sldId id="729" r:id="rId28"/>
    <p:sldId id="737" r:id="rId29"/>
    <p:sldId id="730" r:id="rId30"/>
    <p:sldId id="735" r:id="rId31"/>
    <p:sldId id="734" r:id="rId32"/>
    <p:sldId id="736" r:id="rId33"/>
    <p:sldId id="739" r:id="rId34"/>
    <p:sldId id="742" r:id="rId35"/>
    <p:sldId id="745" r:id="rId36"/>
    <p:sldId id="748" r:id="rId37"/>
    <p:sldId id="743" r:id="rId38"/>
    <p:sldId id="750" r:id="rId39"/>
    <p:sldId id="752" r:id="rId40"/>
    <p:sldId id="754" r:id="rId41"/>
    <p:sldId id="755" r:id="rId42"/>
    <p:sldId id="756" r:id="rId43"/>
    <p:sldId id="757" r:id="rId44"/>
    <p:sldId id="759" r:id="rId45"/>
    <p:sldId id="733" r:id="rId46"/>
    <p:sldId id="731" r:id="rId47"/>
    <p:sldId id="758" r:id="rId48"/>
    <p:sldId id="732" r:id="rId49"/>
    <p:sldId id="616" r:id="rId50"/>
    <p:sldId id="432" r:id="rId51"/>
    <p:sldId id="586" r:id="rId52"/>
    <p:sldId id="589" r:id="rId53"/>
    <p:sldId id="590" r:id="rId54"/>
    <p:sldId id="433" r:id="rId55"/>
    <p:sldId id="591" r:id="rId56"/>
    <p:sldId id="592" r:id="rId57"/>
    <p:sldId id="617" r:id="rId58"/>
    <p:sldId id="630" r:id="rId59"/>
    <p:sldId id="595" r:id="rId60"/>
    <p:sldId id="605" r:id="rId61"/>
    <p:sldId id="594" r:id="rId62"/>
    <p:sldId id="569" r:id="rId63"/>
    <p:sldId id="618" r:id="rId64"/>
    <p:sldId id="619" r:id="rId65"/>
    <p:sldId id="620" r:id="rId66"/>
    <p:sldId id="621" r:id="rId67"/>
    <p:sldId id="622" r:id="rId68"/>
    <p:sldId id="623" r:id="rId69"/>
    <p:sldId id="624" r:id="rId70"/>
    <p:sldId id="625" r:id="rId71"/>
    <p:sldId id="626" r:id="rId72"/>
    <p:sldId id="627" r:id="rId73"/>
    <p:sldId id="628" r:id="rId74"/>
    <p:sldId id="701" r:id="rId75"/>
    <p:sldId id="629" r:id="rId76"/>
    <p:sldId id="631" r:id="rId77"/>
    <p:sldId id="610" r:id="rId78"/>
    <p:sldId id="614" r:id="rId79"/>
    <p:sldId id="698" r:id="rId80"/>
    <p:sldId id="441" r:id="rId81"/>
    <p:sldId id="575" r:id="rId82"/>
    <p:sldId id="576" r:id="rId83"/>
    <p:sldId id="557" r:id="rId84"/>
    <p:sldId id="443" r:id="rId85"/>
    <p:sldId id="444" r:id="rId86"/>
    <p:sldId id="521" r:id="rId87"/>
    <p:sldId id="696" r:id="rId88"/>
    <p:sldId id="447" r:id="rId89"/>
    <p:sldId id="448" r:id="rId90"/>
    <p:sldId id="570" r:id="rId91"/>
    <p:sldId id="558" r:id="rId92"/>
    <p:sldId id="450" r:id="rId93"/>
    <p:sldId id="632" r:id="rId94"/>
    <p:sldId id="633" r:id="rId95"/>
    <p:sldId id="634" r:id="rId96"/>
    <p:sldId id="635" r:id="rId97"/>
    <p:sldId id="636" r:id="rId98"/>
    <p:sldId id="637" r:id="rId99"/>
    <p:sldId id="459" r:id="rId100"/>
    <p:sldId id="460" r:id="rId101"/>
    <p:sldId id="461" r:id="rId102"/>
    <p:sldId id="572" r:id="rId103"/>
    <p:sldId id="639" r:id="rId104"/>
    <p:sldId id="559" r:id="rId105"/>
    <p:sldId id="588" r:id="rId106"/>
    <p:sldId id="611" r:id="rId107"/>
    <p:sldId id="522" r:id="rId108"/>
    <p:sldId id="641" r:id="rId109"/>
    <p:sldId id="640" r:id="rId110"/>
    <p:sldId id="686" r:id="rId111"/>
    <p:sldId id="688" r:id="rId112"/>
    <p:sldId id="642" r:id="rId113"/>
    <p:sldId id="643" r:id="rId114"/>
    <p:sldId id="690" r:id="rId115"/>
    <p:sldId id="692" r:id="rId116"/>
    <p:sldId id="693" r:id="rId117"/>
    <p:sldId id="695" r:id="rId118"/>
    <p:sldId id="652" r:id="rId119"/>
    <p:sldId id="687" r:id="rId120"/>
    <p:sldId id="645" r:id="rId121"/>
    <p:sldId id="646" r:id="rId122"/>
    <p:sldId id="647" r:id="rId123"/>
    <p:sldId id="648" r:id="rId124"/>
    <p:sldId id="649" r:id="rId125"/>
    <p:sldId id="650" r:id="rId126"/>
    <p:sldId id="651" r:id="rId127"/>
    <p:sldId id="653" r:id="rId128"/>
    <p:sldId id="654" r:id="rId129"/>
    <p:sldId id="655" r:id="rId130"/>
    <p:sldId id="656" r:id="rId131"/>
    <p:sldId id="657" r:id="rId132"/>
    <p:sldId id="658" r:id="rId133"/>
    <p:sldId id="659" r:id="rId134"/>
    <p:sldId id="660" r:id="rId135"/>
    <p:sldId id="661" r:id="rId136"/>
    <p:sldId id="662" r:id="rId137"/>
    <p:sldId id="663" r:id="rId138"/>
    <p:sldId id="697" r:id="rId139"/>
    <p:sldId id="668" r:id="rId140"/>
    <p:sldId id="664" r:id="rId141"/>
    <p:sldId id="665" r:id="rId142"/>
    <p:sldId id="466" r:id="rId143"/>
    <p:sldId id="672" r:id="rId144"/>
    <p:sldId id="666" r:id="rId145"/>
    <p:sldId id="667" r:id="rId146"/>
    <p:sldId id="669" r:id="rId147"/>
    <p:sldId id="670" r:id="rId148"/>
    <p:sldId id="671" r:id="rId149"/>
    <p:sldId id="673" r:id="rId150"/>
    <p:sldId id="674" r:id="rId151"/>
    <p:sldId id="675" r:id="rId152"/>
    <p:sldId id="676" r:id="rId153"/>
    <p:sldId id="677" r:id="rId154"/>
    <p:sldId id="678" r:id="rId155"/>
    <p:sldId id="679" r:id="rId156"/>
    <p:sldId id="680" r:id="rId157"/>
    <p:sldId id="681" r:id="rId158"/>
    <p:sldId id="682" r:id="rId159"/>
    <p:sldId id="683" r:id="rId160"/>
    <p:sldId id="685" r:id="rId161"/>
    <p:sldId id="684" r:id="rId162"/>
    <p:sldId id="699" r:id="rId163"/>
    <p:sldId id="464" r:id="rId164"/>
    <p:sldId id="465" r:id="rId165"/>
    <p:sldId id="644" r:id="rId166"/>
    <p:sldId id="581" r:id="rId167"/>
    <p:sldId id="485" r:id="rId168"/>
    <p:sldId id="486" r:id="rId169"/>
    <p:sldId id="487" r:id="rId170"/>
    <p:sldId id="526" r:id="rId171"/>
    <p:sldId id="563" r:id="rId172"/>
    <p:sldId id="491" r:id="rId173"/>
    <p:sldId id="493" r:id="rId174"/>
    <p:sldId id="615" r:id="rId175"/>
    <p:sldId id="528" r:id="rId176"/>
    <p:sldId id="494" r:id="rId177"/>
    <p:sldId id="495" r:id="rId178"/>
    <p:sldId id="497" r:id="rId179"/>
    <p:sldId id="582" r:id="rId180"/>
    <p:sldId id="499" r:id="rId181"/>
    <p:sldId id="530" r:id="rId182"/>
    <p:sldId id="532" r:id="rId183"/>
    <p:sldId id="536" r:id="rId184"/>
    <p:sldId id="537" r:id="rId185"/>
    <p:sldId id="538" r:id="rId186"/>
    <p:sldId id="539" r:id="rId187"/>
    <p:sldId id="584" r:id="rId188"/>
    <p:sldId id="585" r:id="rId189"/>
    <p:sldId id="540" r:id="rId190"/>
    <p:sldId id="567" r:id="rId191"/>
    <p:sldId id="564" r:id="rId192"/>
    <p:sldId id="484" r:id="rId193"/>
  </p:sldIdLst>
  <p:sldSz cx="9144000" cy="6858000" type="screen4x3"/>
  <p:notesSz cx="6858000" cy="9144000"/>
  <p:custDataLst>
    <p:tags r:id="rId19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D0D"/>
    <a:srgbClr val="000000"/>
    <a:srgbClr val="81FFFF"/>
    <a:srgbClr val="00B000"/>
    <a:srgbClr val="99FF33"/>
    <a:srgbClr val="9933FF"/>
    <a:srgbClr val="FF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80251" autoAdjust="0"/>
  </p:normalViewPr>
  <p:slideViewPr>
    <p:cSldViewPr>
      <p:cViewPr>
        <p:scale>
          <a:sx n="100" d="100"/>
          <a:sy n="100" d="100"/>
        </p:scale>
        <p:origin x="-910" y="-1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9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gs" Target="tags/tag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heme" Target="theme/theme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CBF5C7-5397-4C96-A69D-41F08CB93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15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9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D3642B-7968-48C2-B0FD-BF3F6E21A756}" type="slidenum">
              <a:rPr lang="en-US" smtClean="0"/>
              <a:pPr eaLnBrk="1" hangingPunct="1"/>
              <a:t>134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F5C7-5397-4C96-A69D-41F08CB9338C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1AB3-E5BA-48B1-A3E1-52D87822F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D0D2-3D3E-4F57-936C-26EE8C7AA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ED19-DC3A-440F-8809-9298000C3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EC5F-D9DF-4AF5-9771-973ADF63D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00F5-945B-4555-B826-1A1F26897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1737-0230-4270-9581-93D6F54ED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50BB-051B-4B1B-A6C1-9A02DDF1F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0A55-ADA1-4E39-B8EA-D3516A402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283F-2624-45B5-AC84-1D0405D00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606D-A75E-4F4B-8FFC-656464289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E892-49A6-4FC8-A6DD-44CE1EC84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35A7-1317-4390-B836-6DE052BF6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F5AD7-51DD-4E75-8E86-A0907EA92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467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4CA9719-1460-4C51-8646-FE6AF69CA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679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79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8" y="1388695"/>
            <a:ext cx="8226425" cy="17367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Comic Sans MS" pitchFamily="66" charset="0"/>
              </a:rPr>
              <a:t>Population Recovery from Corrupted Samples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Michael Saks, 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</a:rPr>
              <a:t>Rutgers University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Comic Sans MS" pitchFamily="66" charset="0"/>
              </a:rPr>
              <a:t>joint work w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Ankur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Moitra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Comic Sans MS" pitchFamily="66" charset="0"/>
              </a:rPr>
              <a:t>(2013)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Anindya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De and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Sijian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Tang </a:t>
            </a:r>
            <a:r>
              <a:rPr lang="en-US" sz="2000" dirty="0" smtClean="0">
                <a:solidFill>
                  <a:schemeClr val="hlink"/>
                </a:solidFill>
                <a:latin typeface="Comic Sans MS" pitchFamily="66" charset="0"/>
              </a:rPr>
              <a:t>(2016)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9565" y="6243638"/>
            <a:ext cx="789308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51AB3-E5BA-48B1-A3E1-52D87822FB8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WLOG, focus on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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(0)</a:t>
            </a:r>
          </a:p>
          <a:p>
            <a:pPr marL="344487" lvl="1" indent="0">
              <a:buNone/>
            </a:pPr>
            <a:endParaRPr lang="en-US" sz="2400" dirty="0">
              <a:solidFill>
                <a:srgbClr val="FF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400" dirty="0" smtClean="0"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From samples compute:</a:t>
            </a: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a(j) =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Fraction of observed samples with exactly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j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1’s</a:t>
            </a:r>
          </a:p>
          <a:p>
            <a:pPr marL="344487" lvl="1" indent="0"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Questions: </a:t>
            </a:r>
          </a:p>
          <a:p>
            <a:pPr marL="344487" lvl="1" indent="0">
              <a:buNone/>
            </a:pPr>
            <a:endParaRPr lang="en-US" sz="2400" dirty="0" smtClean="0">
              <a:solidFill>
                <a:srgbClr val="0033CC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(1)How best to estimate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(0)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from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(a(j): 0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 j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 n)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?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344487" lvl="1" indent="0">
              <a:buNone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(2) How many samples are needed so that this estimate is (probably) within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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of correct?</a:t>
            </a:r>
            <a:endParaRPr lang="en-US" sz="24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26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smtClean="0"/>
              <a:t>The generic algorithm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14800"/>
            <a:ext cx="8226425" cy="19050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1000" y="2438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95400" y="3473450"/>
            <a:ext cx="7620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05200" y="1208088"/>
            <a:ext cx="2057400" cy="2252662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275013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25"/>
          <p:cNvSpPr txBox="1">
            <a:spLocks noChangeArrowheads="1"/>
          </p:cNvSpPr>
          <p:nvPr/>
        </p:nvSpPr>
        <p:spPr bwMode="auto">
          <a:xfrm>
            <a:off x="4114800" y="19050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32778" name="TextBox 26"/>
          <p:cNvSpPr txBox="1">
            <a:spLocks noChangeArrowheads="1"/>
          </p:cNvSpPr>
          <p:nvPr/>
        </p:nvSpPr>
        <p:spPr bwMode="auto">
          <a:xfrm>
            <a:off x="4114800" y="19050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8" name="Oval 27"/>
          <p:cNvSpPr/>
          <p:nvPr/>
        </p:nvSpPr>
        <p:spPr>
          <a:xfrm>
            <a:off x="4429125" y="20351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343400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895725" y="28289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14925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10125" y="2438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71925" y="2295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286000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smtClean="0"/>
              <a:t>The algorithm of  [PRR], [ACCL]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14800"/>
            <a:ext cx="8226425" cy="190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Study samples in “neighborhoods” of P(x)</a:t>
            </a:r>
          </a:p>
          <a:p>
            <a:pPr lvl="1" eaLnBrk="1" hangingPunct="1"/>
            <a:r>
              <a:rPr lang="en-US" sz="2000" dirty="0" smtClean="0"/>
              <a:t>If &gt; ½-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 violations in any neighborhood then </a:t>
            </a:r>
            <a:r>
              <a:rPr lang="en-US" sz="2000" dirty="0" smtClean="0">
                <a:solidFill>
                  <a:srgbClr val="FF0D0D"/>
                </a:solidFill>
              </a:rPr>
              <a:t>bad</a:t>
            </a:r>
            <a:r>
              <a:rPr lang="en-US" sz="2000" dirty="0" smtClean="0"/>
              <a:t> else </a:t>
            </a:r>
            <a:r>
              <a:rPr lang="en-US" sz="2000" dirty="0" smtClean="0">
                <a:solidFill>
                  <a:srgbClr val="00B000"/>
                </a:solidFill>
              </a:rPr>
              <a:t>good</a:t>
            </a:r>
          </a:p>
          <a:p>
            <a:pPr eaLnBrk="1" hangingPunct="1"/>
            <a:r>
              <a:rPr lang="en-US" sz="2400" dirty="0" smtClean="0"/>
              <a:t>Neighborhoods of length (1+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, so O(log n)  neighborhoods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1000" y="2438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1208088"/>
            <a:ext cx="3810000" cy="2297112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275013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TextBox 26"/>
          <p:cNvSpPr txBox="1">
            <a:spLocks noChangeArrowheads="1"/>
          </p:cNvSpPr>
          <p:nvPr/>
        </p:nvSpPr>
        <p:spPr bwMode="auto">
          <a:xfrm>
            <a:off x="3813175" y="1911350"/>
            <a:ext cx="60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P(x)</a:t>
            </a:r>
          </a:p>
        </p:txBody>
      </p:sp>
      <p:sp>
        <p:nvSpPr>
          <p:cNvPr id="28" name="Oval 27"/>
          <p:cNvSpPr/>
          <p:nvPr/>
        </p:nvSpPr>
        <p:spPr>
          <a:xfrm>
            <a:off x="4429125" y="20351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181600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200400" y="23622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53125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91125" y="1676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33725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371600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3473450"/>
            <a:ext cx="7620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there a better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2575"/>
            <a:ext cx="8229600" cy="3186113"/>
          </a:xfrm>
        </p:spPr>
        <p:txBody>
          <a:bodyPr/>
          <a:lstStyle/>
          <a:p>
            <a:pPr lvl="4"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4"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  <a:p>
            <a:pPr lvl="4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LIS has size n/2 but…. </a:t>
            </a:r>
          </a:p>
          <a:p>
            <a:pPr lvl="4"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4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….Classify will declare every index to be </a:t>
            </a:r>
            <a:r>
              <a:rPr lang="en-US" sz="2400" dirty="0" smtClean="0">
                <a:solidFill>
                  <a:srgbClr val="FF0D0D"/>
                </a:solidFill>
                <a:latin typeface="Comic Sans MS" pitchFamily="66" charset="0"/>
              </a:rPr>
              <a:t>bad</a:t>
            </a:r>
          </a:p>
          <a:p>
            <a:pPr lvl="4">
              <a:buFont typeface="Wingdings" pitchFamily="2" charset="2"/>
              <a:buNone/>
            </a:pPr>
            <a:endParaRPr lang="en-US" sz="2400" dirty="0" smtClean="0">
              <a:solidFill>
                <a:srgbClr val="FF0D0D"/>
              </a:solidFill>
            </a:endParaRPr>
          </a:p>
          <a:p>
            <a:pPr lvl="4">
              <a:buFont typeface="Wingdings" pitchFamily="2" charset="2"/>
              <a:buNone/>
            </a:pPr>
            <a:endParaRPr lang="en-US" sz="2400" dirty="0" smtClean="0">
              <a:solidFill>
                <a:srgbClr val="FF0D0D"/>
              </a:solidFill>
            </a:endParaRPr>
          </a:p>
          <a:p>
            <a:pPr lvl="4">
              <a:buFont typeface="Wingdings" pitchFamily="2" charset="2"/>
              <a:buNone/>
            </a:pPr>
            <a:endParaRPr lang="en-US" sz="2400" dirty="0" smtClean="0">
              <a:solidFill>
                <a:srgbClr val="FF0D0D"/>
              </a:solidFill>
            </a:endParaRPr>
          </a:p>
          <a:p>
            <a:pPr lvl="4">
              <a:buFont typeface="Wingdings" pitchFamily="2" charset="2"/>
              <a:buNone/>
            </a:pPr>
            <a:endParaRPr lang="en-US" sz="2400" dirty="0" smtClean="0">
              <a:solidFill>
                <a:srgbClr val="FF0D0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274381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273746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273746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34200" y="273746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875" y="1759309"/>
            <a:ext cx="135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No…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229600" cy="7889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Can we modify the previous algorithm?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152150"/>
            <a:ext cx="8226425" cy="425012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High level structure: Classification algorithm into 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  <a:sym typeface="Symbol"/>
              </a:rPr>
              <a:t>good</a:t>
            </a:r>
            <a:r>
              <a:rPr lang="en-US" sz="2400" dirty="0" smtClean="0">
                <a:solidFill>
                  <a:srgbClr val="99FF33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/>
              </a:rPr>
              <a:t>and </a:t>
            </a:r>
            <a:r>
              <a:rPr lang="en-US" sz="24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bad</a:t>
            </a:r>
            <a:r>
              <a:rPr lang="en-US" sz="2400" dirty="0" smtClean="0">
                <a:latin typeface="Comic Sans MS" pitchFamily="66" charset="0"/>
                <a:sym typeface="Symbol"/>
              </a:rPr>
              <a:t> points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|Bad| (over)-estimates DM 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  <a:sym typeface="Symbol"/>
              </a:rPr>
              <a:t>	</a:t>
            </a:r>
            <a:r>
              <a:rPr lang="en-US" sz="2400" dirty="0" smtClean="0">
                <a:latin typeface="Comic Sans MS" pitchFamily="66" charset="0"/>
                <a:sym typeface="Symbol"/>
              </a:rPr>
              <a:t>	and |Good| (under)-estimates |LIS|</a:t>
            </a:r>
            <a:endParaRPr lang="en-US" sz="2400" dirty="0">
              <a:latin typeface="Comic Sans MS" pitchFamily="66" charset="0"/>
              <a:sym typeface="Symbol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/>
                <a:sym typeface="Symbol"/>
              </a:rPr>
              <a:t>To classify a point P(x): Take a random sample of indices (with distribution depending on x) and examine the points.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/>
                <a:sym typeface="Symbol"/>
              </a:rPr>
              <a:t>How does the distribution of the sample depend on x?</a:t>
            </a:r>
          </a:p>
          <a:p>
            <a:pPr eaLnBrk="1" hangingPunct="1"/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>
              <a:latin typeface="Comic Sans MS" pitchFamily="66" charset="0"/>
              <a:sym typeface="Symbo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6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Structure of Sample for Classify(x)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14800"/>
            <a:ext cx="8226425" cy="1905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Neighborhood sample</a:t>
            </a:r>
            <a:r>
              <a:rPr lang="en-US" sz="2400" dirty="0" smtClean="0">
                <a:latin typeface="Comic Sans MS" pitchFamily="66" charset="0"/>
              </a:rPr>
              <a:t>: 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Density of sample decreases exponentially with distance from x</a:t>
            </a:r>
            <a:endParaRPr lang="en-US" sz="2000" dirty="0">
              <a:latin typeface="Comic Sans MS" pitchFamily="66" charset="0"/>
            </a:endParaRP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Is there a better way to classify x using neighborhood samples?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1000" y="2438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1208088"/>
            <a:ext cx="3810000" cy="2297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275013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19600" y="3429000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48200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66125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5213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33763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3473450"/>
            <a:ext cx="7620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51138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3713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89375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2588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24675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2638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0825" y="3429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4344988" y="358140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9" name="Freeform 38"/>
          <p:cNvSpPr/>
          <p:nvPr/>
        </p:nvSpPr>
        <p:spPr>
          <a:xfrm>
            <a:off x="1536200" y="1228045"/>
            <a:ext cx="2957624" cy="2211572"/>
          </a:xfrm>
          <a:custGeom>
            <a:avLst/>
            <a:gdLst>
              <a:gd name="connsiteX0" fmla="*/ 2957624 w 2957624"/>
              <a:gd name="connsiteY0" fmla="*/ 0 h 2211572"/>
              <a:gd name="connsiteX1" fmla="*/ 2744973 w 2957624"/>
              <a:gd name="connsiteY1" fmla="*/ 1105786 h 2211572"/>
              <a:gd name="connsiteX2" fmla="*/ 2330303 w 2957624"/>
              <a:gd name="connsiteY2" fmla="*/ 1701210 h 2211572"/>
              <a:gd name="connsiteX3" fmla="*/ 1224517 w 2957624"/>
              <a:gd name="connsiteY3" fmla="*/ 2073349 h 2211572"/>
              <a:gd name="connsiteX4" fmla="*/ 182526 w 2957624"/>
              <a:gd name="connsiteY4" fmla="*/ 2190307 h 2211572"/>
              <a:gd name="connsiteX5" fmla="*/ 129363 w 2957624"/>
              <a:gd name="connsiteY5" fmla="*/ 2190307 h 2211572"/>
              <a:gd name="connsiteX6" fmla="*/ 139996 w 2957624"/>
              <a:gd name="connsiteY6" fmla="*/ 2200940 h 2211572"/>
              <a:gd name="connsiteX7" fmla="*/ 150628 w 2957624"/>
              <a:gd name="connsiteY7" fmla="*/ 2211572 h 2211572"/>
              <a:gd name="connsiteX8" fmla="*/ 150628 w 2957624"/>
              <a:gd name="connsiteY8" fmla="*/ 2211572 h 2211572"/>
              <a:gd name="connsiteX9" fmla="*/ 129363 w 2957624"/>
              <a:gd name="connsiteY9" fmla="*/ 2179675 h 2211572"/>
              <a:gd name="connsiteX10" fmla="*/ 129363 w 2957624"/>
              <a:gd name="connsiteY10" fmla="*/ 2179675 h 22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7624" h="2211572">
                <a:moveTo>
                  <a:pt x="2957624" y="0"/>
                </a:moveTo>
                <a:cubicBezTo>
                  <a:pt x="2903575" y="411125"/>
                  <a:pt x="2849526" y="822251"/>
                  <a:pt x="2744973" y="1105786"/>
                </a:cubicBezTo>
                <a:cubicBezTo>
                  <a:pt x="2640420" y="1389321"/>
                  <a:pt x="2583712" y="1539950"/>
                  <a:pt x="2330303" y="1701210"/>
                </a:cubicBezTo>
                <a:cubicBezTo>
                  <a:pt x="2076894" y="1862471"/>
                  <a:pt x="1582480" y="1991833"/>
                  <a:pt x="1224517" y="2073349"/>
                </a:cubicBezTo>
                <a:cubicBezTo>
                  <a:pt x="866554" y="2154865"/>
                  <a:pt x="365052" y="2170814"/>
                  <a:pt x="182526" y="2190307"/>
                </a:cubicBezTo>
                <a:cubicBezTo>
                  <a:pt x="0" y="2209800"/>
                  <a:pt x="136451" y="2188535"/>
                  <a:pt x="129363" y="2190307"/>
                </a:cubicBezTo>
                <a:cubicBezTo>
                  <a:pt x="122275" y="2192079"/>
                  <a:pt x="139996" y="2200940"/>
                  <a:pt x="139996" y="2200940"/>
                </a:cubicBezTo>
                <a:lnTo>
                  <a:pt x="150628" y="2211572"/>
                </a:lnTo>
                <a:lnTo>
                  <a:pt x="150628" y="2211572"/>
                </a:lnTo>
                <a:lnTo>
                  <a:pt x="129363" y="2179675"/>
                </a:lnTo>
                <a:lnTo>
                  <a:pt x="129363" y="21796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97572" y="1265274"/>
            <a:ext cx="4228214" cy="2202712"/>
          </a:xfrm>
          <a:custGeom>
            <a:avLst/>
            <a:gdLst>
              <a:gd name="connsiteX0" fmla="*/ 0 w 4228214"/>
              <a:gd name="connsiteY0" fmla="*/ 0 h 2202712"/>
              <a:gd name="connsiteX1" fmla="*/ 180754 w 4228214"/>
              <a:gd name="connsiteY1" fmla="*/ 1095154 h 2202712"/>
              <a:gd name="connsiteX2" fmla="*/ 616688 w 4228214"/>
              <a:gd name="connsiteY2" fmla="*/ 1722475 h 2202712"/>
              <a:gd name="connsiteX3" fmla="*/ 2381693 w 4228214"/>
              <a:gd name="connsiteY3" fmla="*/ 2094614 h 2202712"/>
              <a:gd name="connsiteX4" fmla="*/ 4008475 w 4228214"/>
              <a:gd name="connsiteY4" fmla="*/ 2190307 h 2202712"/>
              <a:gd name="connsiteX5" fmla="*/ 4199861 w 4228214"/>
              <a:gd name="connsiteY5" fmla="*/ 2200940 h 2202712"/>
              <a:gd name="connsiteX6" fmla="*/ 4178595 w 4228214"/>
              <a:gd name="connsiteY6" fmla="*/ 2200940 h 22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214" h="2202712">
                <a:moveTo>
                  <a:pt x="0" y="0"/>
                </a:moveTo>
                <a:cubicBezTo>
                  <a:pt x="38986" y="404037"/>
                  <a:pt x="77973" y="808075"/>
                  <a:pt x="180754" y="1095154"/>
                </a:cubicBezTo>
                <a:cubicBezTo>
                  <a:pt x="283535" y="1382233"/>
                  <a:pt x="249865" y="1555898"/>
                  <a:pt x="616688" y="1722475"/>
                </a:cubicBezTo>
                <a:cubicBezTo>
                  <a:pt x="983511" y="1889052"/>
                  <a:pt x="1816395" y="2016642"/>
                  <a:pt x="2381693" y="2094614"/>
                </a:cubicBezTo>
                <a:cubicBezTo>
                  <a:pt x="2946991" y="2172586"/>
                  <a:pt x="4008475" y="2190307"/>
                  <a:pt x="4008475" y="2190307"/>
                </a:cubicBezTo>
                <a:lnTo>
                  <a:pt x="4199861" y="2200940"/>
                </a:lnTo>
                <a:cubicBezTo>
                  <a:pt x="4228214" y="2202712"/>
                  <a:pt x="4203404" y="2201826"/>
                  <a:pt x="4178595" y="220094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8" grpId="0" animBg="1"/>
      <p:bldP spid="31" grpId="0" animBg="1"/>
      <p:bldP spid="32" grpId="0" animBg="1"/>
      <p:bldP spid="33" grpId="0" animBg="1"/>
      <p:bldP spid="34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5" grpId="0"/>
      <p:bldP spid="39" grpId="0" animBg="1"/>
      <p:bldP spid="4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Limitation of neighborhood sample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Can construct two input arrays A and B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There is an interval J of n/6 indices: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For array A, classify(x) must return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bad</a:t>
            </a:r>
            <a:r>
              <a:rPr lang="en-US" dirty="0" smtClean="0">
                <a:latin typeface="Comic Sans MS" pitchFamily="66" charset="0"/>
              </a:rPr>
              <a:t> for almost all  </a:t>
            </a:r>
          </a:p>
          <a:p>
            <a:pPr lvl="2">
              <a:buNone/>
            </a:pPr>
            <a:r>
              <a:rPr lang="en-US" dirty="0" smtClean="0">
                <a:latin typeface="Comic Sans MS" pitchFamily="66" charset="0"/>
              </a:rPr>
              <a:t>     x in J ...</a:t>
            </a:r>
          </a:p>
          <a:p>
            <a:pPr lvl="2">
              <a:buNone/>
            </a:pPr>
            <a:r>
              <a:rPr lang="en-US" dirty="0" smtClean="0">
                <a:latin typeface="Comic Sans MS" pitchFamily="66" charset="0"/>
              </a:rPr>
              <a:t>               ...or else approximation has at least n/6 error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For each x in J, neighborhood samples of x in A look the same as neighborhood samples of x in B.  </a:t>
            </a:r>
          </a:p>
          <a:p>
            <a:pPr lvl="2">
              <a:buNone/>
            </a:pPr>
            <a:r>
              <a:rPr lang="en-US" dirty="0" smtClean="0">
                <a:latin typeface="Comic Sans MS" pitchFamily="66" charset="0"/>
              </a:rPr>
              <a:t>     So for B, classify(x)  returns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bad</a:t>
            </a:r>
            <a:r>
              <a:rPr lang="en-US" dirty="0" smtClean="0">
                <a:latin typeface="Comic Sans MS" pitchFamily="66" charset="0"/>
              </a:rPr>
              <a:t> for almost all x in J.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In array B, excluding almost all x in J results in approximation error at least n/6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313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Neighborhood sampling is insufficient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038600"/>
            <a:ext cx="8226425" cy="1981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Indicated point must be </a:t>
            </a:r>
          </a:p>
          <a:p>
            <a:pPr eaLnBrk="1" hangingPunct="1">
              <a:buNone/>
            </a:pPr>
            <a:r>
              <a:rPr lang="en-US" sz="2400" dirty="0" smtClean="0"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rgbClr val="FF0D0D"/>
                </a:solidFill>
                <a:latin typeface="Comic Sans MS" pitchFamily="66" charset="0"/>
              </a:rPr>
              <a:t>bad</a:t>
            </a:r>
            <a:r>
              <a:rPr lang="en-US" sz="2400" dirty="0" smtClean="0">
                <a:latin typeface="Comic Sans MS" pitchFamily="66" charset="0"/>
              </a:rPr>
              <a:t> in first example</a:t>
            </a:r>
          </a:p>
          <a:p>
            <a:pPr eaLnBrk="1" hangingPunct="1">
              <a:buNone/>
            </a:pPr>
            <a:r>
              <a:rPr lang="en-US" sz="2400" dirty="0" smtClean="0"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  <a:r>
              <a:rPr lang="en-US" sz="2400" dirty="0" smtClean="0">
                <a:latin typeface="Comic Sans MS" pitchFamily="66" charset="0"/>
              </a:rPr>
              <a:t> in second example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 decision of good/bad for a point depends on small scale properties of “far away” portions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152400" y="26670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35052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8200" y="1720850"/>
            <a:ext cx="9906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28800" y="1035050"/>
            <a:ext cx="990600" cy="685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5" idx="7"/>
          </p:cNvCxnSpPr>
          <p:nvPr/>
        </p:nvCxnSpPr>
        <p:spPr>
          <a:xfrm flipV="1">
            <a:off x="1828800" y="2936875"/>
            <a:ext cx="784225" cy="568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08163" y="3406775"/>
            <a:ext cx="141287" cy="141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90725" y="1492250"/>
            <a:ext cx="142875" cy="141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155825" y="3124200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286000" y="1285875"/>
            <a:ext cx="142875" cy="141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92375" y="2916238"/>
            <a:ext cx="141288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00325" y="1066800"/>
            <a:ext cx="141288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09600" y="2438400"/>
            <a:ext cx="37338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590800" y="2514600"/>
            <a:ext cx="17526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55"/>
          <p:cNvSpPr txBox="1">
            <a:spLocks noChangeArrowheads="1"/>
          </p:cNvSpPr>
          <p:nvPr/>
        </p:nvSpPr>
        <p:spPr bwMode="auto">
          <a:xfrm>
            <a:off x="1143000" y="16002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43" name="TextBox 56"/>
          <p:cNvSpPr txBox="1">
            <a:spLocks noChangeArrowheads="1"/>
          </p:cNvSpPr>
          <p:nvPr/>
        </p:nvSpPr>
        <p:spPr bwMode="auto">
          <a:xfrm>
            <a:off x="2138363" y="9144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44" name="TextBox 57"/>
          <p:cNvSpPr txBox="1">
            <a:spLocks noChangeArrowheads="1"/>
          </p:cNvSpPr>
          <p:nvPr/>
        </p:nvSpPr>
        <p:spPr bwMode="auto">
          <a:xfrm>
            <a:off x="1909763" y="28194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45" name="TextBox 58"/>
          <p:cNvSpPr txBox="1">
            <a:spLocks noChangeArrowheads="1"/>
          </p:cNvSpPr>
          <p:nvPr/>
        </p:nvSpPr>
        <p:spPr bwMode="auto">
          <a:xfrm>
            <a:off x="3433763" y="27432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3k</a:t>
            </a:r>
          </a:p>
        </p:txBody>
      </p:sp>
      <p:sp>
        <p:nvSpPr>
          <p:cNvPr id="60" name="Oval 59"/>
          <p:cNvSpPr/>
          <p:nvPr/>
        </p:nvSpPr>
        <p:spPr>
          <a:xfrm>
            <a:off x="990600" y="2163763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3962400" y="26670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00600" y="35052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53000" y="1720850"/>
            <a:ext cx="9906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943600" y="1035050"/>
            <a:ext cx="990600" cy="685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0" idx="7"/>
          </p:cNvCxnSpPr>
          <p:nvPr/>
        </p:nvCxnSpPr>
        <p:spPr>
          <a:xfrm flipV="1">
            <a:off x="5943600" y="2936875"/>
            <a:ext cx="784225" cy="568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922963" y="3406775"/>
            <a:ext cx="141287" cy="141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05525" y="1492250"/>
            <a:ext cx="142875" cy="141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270625" y="3124200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00800" y="1285875"/>
            <a:ext cx="142875" cy="141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6607175" y="2916238"/>
            <a:ext cx="141288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715125" y="1066800"/>
            <a:ext cx="141288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4724400" y="2438400"/>
            <a:ext cx="37338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TextBox 73"/>
          <p:cNvSpPr txBox="1">
            <a:spLocks noChangeArrowheads="1"/>
          </p:cNvSpPr>
          <p:nvPr/>
        </p:nvSpPr>
        <p:spPr bwMode="auto">
          <a:xfrm>
            <a:off x="5257800" y="16002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60" name="TextBox 74"/>
          <p:cNvSpPr txBox="1">
            <a:spLocks noChangeArrowheads="1"/>
          </p:cNvSpPr>
          <p:nvPr/>
        </p:nvSpPr>
        <p:spPr bwMode="auto">
          <a:xfrm>
            <a:off x="6253163" y="9144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61" name="TextBox 75"/>
          <p:cNvSpPr txBox="1">
            <a:spLocks noChangeArrowheads="1"/>
          </p:cNvSpPr>
          <p:nvPr/>
        </p:nvSpPr>
        <p:spPr bwMode="auto">
          <a:xfrm>
            <a:off x="6024563" y="28194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62" name="TextBox 76"/>
          <p:cNvSpPr txBox="1">
            <a:spLocks noChangeArrowheads="1"/>
          </p:cNvSpPr>
          <p:nvPr/>
        </p:nvSpPr>
        <p:spPr bwMode="auto">
          <a:xfrm>
            <a:off x="7548563" y="29829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3k</a:t>
            </a:r>
          </a:p>
        </p:txBody>
      </p:sp>
      <p:sp>
        <p:nvSpPr>
          <p:cNvPr id="78" name="Oval 77"/>
          <p:cNvSpPr/>
          <p:nvPr/>
        </p:nvSpPr>
        <p:spPr>
          <a:xfrm>
            <a:off x="5114925" y="2166938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858000" y="2873375"/>
            <a:ext cx="152400" cy="9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7543800" y="2209800"/>
            <a:ext cx="6858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6" name="TextBox 90"/>
          <p:cNvSpPr txBox="1">
            <a:spLocks noChangeArrowheads="1"/>
          </p:cNvSpPr>
          <p:nvPr/>
        </p:nvSpPr>
        <p:spPr bwMode="auto">
          <a:xfrm>
            <a:off x="7162800" y="153511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 points in each</a:t>
            </a:r>
          </a:p>
        </p:txBody>
      </p:sp>
      <p:sp>
        <p:nvSpPr>
          <p:cNvPr id="36914" name="TextBox 91"/>
          <p:cNvSpPr txBox="1">
            <a:spLocks noChangeArrowheads="1"/>
          </p:cNvSpPr>
          <p:nvPr/>
        </p:nvSpPr>
        <p:spPr bwMode="auto">
          <a:xfrm>
            <a:off x="1871663" y="1828800"/>
            <a:ext cx="1481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|LIS| = 4k</a:t>
            </a:r>
          </a:p>
        </p:txBody>
      </p:sp>
      <p:sp>
        <p:nvSpPr>
          <p:cNvPr id="36915" name="TextBox 92"/>
          <p:cNvSpPr txBox="1">
            <a:spLocks noChangeArrowheads="1"/>
          </p:cNvSpPr>
          <p:nvPr/>
        </p:nvSpPr>
        <p:spPr bwMode="auto">
          <a:xfrm>
            <a:off x="5943600" y="1828800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|LIS| = 2k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7107238" y="2797175"/>
            <a:ext cx="152400" cy="9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91400" y="2722563"/>
            <a:ext cx="152400" cy="9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96200" y="2655888"/>
            <a:ext cx="152400" cy="9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45438" y="2579688"/>
            <a:ext cx="152400" cy="9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229600" y="2503488"/>
            <a:ext cx="152400" cy="9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60" grpId="0" animBg="1"/>
      <p:bldP spid="78" grpId="0" animBg="1"/>
      <p:bldP spid="36914" grpId="0"/>
      <p:bldP spid="3691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Back to the drawing board….</a:t>
            </a:r>
          </a:p>
        </p:txBody>
      </p:sp>
      <p:sp>
        <p:nvSpPr>
          <p:cNvPr id="3789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038600"/>
            <a:ext cx="1524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51AB3-E5BA-48B1-A3E1-52D87822FB8D}" type="slidenum">
              <a:rPr lang="en-US" altLang="en-US" smtClean="0"/>
              <a:pPr>
                <a:defRPr/>
              </a:pPr>
              <a:t>107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6629400" cy="6365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An easier goal…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076254"/>
            <a:ext cx="8226425" cy="49331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Can a wizard quickly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convince</a:t>
            </a:r>
            <a:r>
              <a:rPr lang="en-US" sz="2400" dirty="0" smtClean="0">
                <a:latin typeface="Comic Sans MS" pitchFamily="66" charset="0"/>
              </a:rPr>
              <a:t> an algorithm that there is an increasing sequence of length at least |LIS|-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n</a:t>
            </a:r>
            <a:r>
              <a:rPr lang="en-US" sz="2400" dirty="0" smtClean="0">
                <a:latin typeface="Comic Sans MS" pitchFamily="66" charset="0"/>
              </a:rPr>
              <a:t>?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C</a:t>
            </a:r>
            <a:r>
              <a:rPr lang="en-US" sz="2400" dirty="0" smtClean="0">
                <a:latin typeface="Comic Sans MS" pitchFamily="66" charset="0"/>
              </a:rPr>
              <a:t>onstruct a very fast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interactive protocol </a:t>
            </a:r>
            <a:r>
              <a:rPr lang="en-US" sz="2400" dirty="0" smtClean="0">
                <a:latin typeface="Comic Sans MS" pitchFamily="66" charset="0"/>
              </a:rPr>
              <a:t>between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wizard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skeptic</a:t>
            </a:r>
            <a:r>
              <a:rPr lang="en-US" sz="2400" dirty="0" smtClean="0">
                <a:latin typeface="Comic Sans MS" pitchFamily="66" charset="0"/>
              </a:rPr>
              <a:t> with the following properties: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On input x, protocol outputs </a:t>
            </a:r>
            <a:r>
              <a:rPr lang="en-US" sz="2000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  <a:r>
              <a:rPr lang="en-US" sz="2000" dirty="0" smtClean="0">
                <a:latin typeface="Comic Sans MS" pitchFamily="66" charset="0"/>
              </a:rPr>
              <a:t> or </a:t>
            </a:r>
            <a:r>
              <a:rPr lang="en-US" sz="2000" dirty="0" smtClean="0">
                <a:solidFill>
                  <a:srgbClr val="FF0D0D"/>
                </a:solidFill>
                <a:latin typeface="Comic Sans MS" pitchFamily="66" charset="0"/>
              </a:rPr>
              <a:t>bad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The wizard has a strategy so that the probability that a random x is accepted is </a:t>
            </a:r>
            <a:r>
              <a:rPr lang="en-US" sz="2000" dirty="0" smtClean="0">
                <a:solidFill>
                  <a:srgbClr val="FF0D0D"/>
                </a:solidFill>
                <a:latin typeface="Comic Sans MS" pitchFamily="66" charset="0"/>
              </a:rPr>
              <a:t>|LIS|/n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For any strategy of the wizard, the probability that a random x is accepted is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at most </a:t>
            </a:r>
            <a:r>
              <a:rPr lang="en-US" sz="2000" dirty="0" smtClean="0">
                <a:solidFill>
                  <a:srgbClr val="FF0D0D"/>
                </a:solidFill>
                <a:latin typeface="Comic Sans MS" pitchFamily="66" charset="0"/>
              </a:rPr>
              <a:t>|LIS|/n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 eaLnBrk="1" hangingPunct="1"/>
            <a:endParaRPr lang="en-US" sz="1600" dirty="0" smtClean="0">
              <a:latin typeface="Comic Sans MS" pitchFamily="66" charset="0"/>
            </a:endParaRPr>
          </a:p>
          <a:p>
            <a:pPr lvl="1" eaLnBrk="1" hangingPunct="1"/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691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6629400" cy="6365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Interactive classification</a:t>
            </a:r>
            <a:r>
              <a:rPr lang="en-US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076254"/>
            <a:ext cx="8226425" cy="4933175"/>
          </a:xfrm>
          <a:ln>
            <a:solidFill>
              <a:srgbClr val="FF0D0D"/>
            </a:solidFill>
          </a:ln>
        </p:spPr>
        <p:txBody>
          <a:bodyPr/>
          <a:lstStyle/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Skeptic (secretly) selects x at random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I=[1,n]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Repeat log(n) times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Let mid(I) be midpoint of I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Wizard supplies a value v(I) such that Q(I)=(mid(I),v(I))  is  consistent with LIS.  (Q(I) is a </a:t>
            </a:r>
            <a:r>
              <a:rPr lang="en-US" sz="2000" dirty="0" smtClean="0">
                <a:solidFill>
                  <a:srgbClr val="FF0D0D"/>
                </a:solidFill>
                <a:latin typeface="Comic Sans MS" pitchFamily="66" charset="0"/>
              </a:rPr>
              <a:t>splitter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 smtClean="0">
              <a:solidFill>
                <a:srgbClr val="00B000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Skeptic tells wizard the  half H of I containing x.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Replace I by </a:t>
            </a:r>
            <a:r>
              <a:rPr lang="en-US" sz="2000" dirty="0">
                <a:latin typeface="Comic Sans MS" pitchFamily="66" charset="0"/>
              </a:rPr>
              <a:t>H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Call x good if P(x) is consistent with all answers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</a:rPr>
              <a:t>	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endParaRPr lang="en-US" sz="1600" dirty="0" smtClean="0">
              <a:latin typeface="Comic Sans MS" pitchFamily="66" charset="0"/>
            </a:endParaRPr>
          </a:p>
          <a:p>
            <a:pPr lvl="1" eaLnBrk="1" hangingPunct="1"/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109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35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160859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Questions: </a:t>
                </a: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(1)How best to estimate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(0)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from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(a(j): 0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  j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 n)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?</a:t>
                </a:r>
              </a:p>
              <a:p>
                <a:pPr marL="344487" lvl="1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	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   Form of estimate: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𝑎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𝑐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(2) How many samples are needed so that this estimate is (probably) within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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of correct?</a:t>
                </a:r>
              </a:p>
              <a:p>
                <a:pPr marL="344487" lvl="1" indent="0">
                  <a:buNone/>
                </a:pPr>
                <a:endParaRPr lang="en-US" sz="2400" dirty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Can formulate a linear program to find ``best’’ c(j).</a:t>
                </a:r>
              </a:p>
              <a:p>
                <a:pPr marL="344487" lvl="1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		(depending on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   </a:t>
                </a:r>
                <a:r>
                  <a:rPr lang="en-US" sz="2400" dirty="0" smtClean="0"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and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    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)</a:t>
                </a:r>
                <a:endParaRPr lang="en-US" sz="2400" dirty="0" smtClean="0">
                  <a:solidFill>
                    <a:srgbClr val="FF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 smtClean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Minimum value of             Number of samples</a:t>
                </a:r>
              </a:p>
              <a:p>
                <a:pPr marL="344487" lvl="1" indent="0">
                  <a:buNone/>
                </a:pPr>
                <a:r>
                  <a:rPr lang="en-US" sz="2400" dirty="0" err="1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obj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 function                	</a:t>
                </a:r>
                <a:r>
                  <a:rPr lang="en-US" sz="2400" dirty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    for good enough estimate</a:t>
                </a:r>
                <a:endParaRPr lang="en-US" sz="2400" dirty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160859"/>
              </a:xfrm>
              <a:blipFill>
                <a:blip r:embed="rId2"/>
                <a:stretch>
                  <a:fillRect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A closer look at what the wizard does…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1" y="1076255"/>
            <a:ext cx="8196660" cy="1745586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Each round is restricted to an interval I = (</a:t>
            </a:r>
            <a:r>
              <a:rPr lang="en-US" sz="2400" dirty="0" err="1" smtClean="0">
                <a:latin typeface="Comic Sans MS" pitchFamily="66" charset="0"/>
              </a:rPr>
              <a:t>a,b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 wizard has previously announced  </a:t>
            </a:r>
            <a:r>
              <a:rPr lang="en-US" sz="2400" dirty="0">
                <a:latin typeface="Comic Sans MS" pitchFamily="66" charset="0"/>
              </a:rPr>
              <a:t>Q</a:t>
            </a:r>
            <a:r>
              <a:rPr lang="en-US" sz="2400" dirty="0" smtClean="0">
                <a:latin typeface="Comic Sans MS" pitchFamily="66" charset="0"/>
              </a:rPr>
              <a:t>(a) and Q(b) that are consistent with the LIS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 points Q(a) and Q(b) define a Box=B(Q(a),</a:t>
            </a:r>
            <a:r>
              <a:rPr lang="en-US" sz="2400" dirty="0">
                <a:latin typeface="Comic Sans MS" pitchFamily="66" charset="0"/>
              </a:rPr>
              <a:t>Q</a:t>
            </a:r>
            <a:r>
              <a:rPr lang="en-US" sz="2400" dirty="0" smtClean="0">
                <a:latin typeface="Comic Sans MS" pitchFamily="66" charset="0"/>
              </a:rPr>
              <a:t>(b)</a:t>
            </a: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09110" y="3232737"/>
            <a:ext cx="3429000" cy="1662545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578144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2979" y="4869175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50" y="2821840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471162" y="4829484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38110" y="3201315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71045" y="5702363"/>
            <a:ext cx="3781025" cy="458857"/>
            <a:chOff x="2371045" y="5702363"/>
            <a:chExt cx="3781025" cy="458857"/>
          </a:xfrm>
        </p:grpSpPr>
        <p:grpSp>
          <p:nvGrpSpPr>
            <p:cNvPr id="20" name="Group 19"/>
            <p:cNvGrpSpPr/>
            <p:nvPr/>
          </p:nvGrpSpPr>
          <p:grpSpPr>
            <a:xfrm>
              <a:off x="2446940" y="5702363"/>
              <a:ext cx="3567065" cy="79382"/>
              <a:chOff x="2446940" y="5702363"/>
              <a:chExt cx="3567065" cy="7938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446940" y="5702363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938110" y="5702363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\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71045" y="5791888"/>
              <a:ext cx="303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2215" y="5791888"/>
              <a:ext cx="28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253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  <p:bldP spid="2" grpId="0" animBg="1"/>
      <p:bldP spid="1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1" y="4339740"/>
            <a:ext cx="8196660" cy="1745586"/>
          </a:xfrm>
        </p:spPr>
        <p:txBody>
          <a:bodyPr/>
          <a:lstStyle/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Needs to provide Q(I) consistent with LIS(B)</a:t>
            </a: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76200" y="2741065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884065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2979" y="2971800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50" y="924465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471162" y="2932109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38110" y="1303940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110" y="1335362"/>
            <a:ext cx="3429000" cy="1662545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78565" y="1986995"/>
            <a:ext cx="897015" cy="2276850"/>
            <a:chOff x="3750880" y="1986995"/>
            <a:chExt cx="897015" cy="2276850"/>
          </a:xfrm>
        </p:grpSpPr>
        <p:sp>
          <p:nvSpPr>
            <p:cNvPr id="13" name="Oval 12"/>
            <p:cNvSpPr/>
            <p:nvPr/>
          </p:nvSpPr>
          <p:spPr>
            <a:xfrm>
              <a:off x="4116630" y="3804988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040735" y="1986995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0880" y="3894513"/>
              <a:ext cx="897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mid(I)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8828" y="2138785"/>
              <a:ext cx="707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Q(I)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9040" y="1455730"/>
            <a:ext cx="3191385" cy="1293702"/>
            <a:chOff x="2519040" y="1455730"/>
            <a:chExt cx="3191385" cy="1293702"/>
          </a:xfrm>
        </p:grpSpPr>
        <p:sp>
          <p:nvSpPr>
            <p:cNvPr id="18" name="Oval 17"/>
            <p:cNvSpPr/>
            <p:nvPr/>
          </p:nvSpPr>
          <p:spPr>
            <a:xfrm>
              <a:off x="4496105" y="1759310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179160" y="1607520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7155" y="2059403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634530" y="1455730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406845" y="1455730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51475" y="1683415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05890" y="2290575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33575" y="2138785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054100" y="2438878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598730" y="2590668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519040" y="2670050"/>
              <a:ext cx="8348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40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Properties of interactive protocol…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076254"/>
            <a:ext cx="8226425" cy="49331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If wizard fixes an LIS L and answers consistently then good indices are exactly those in L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 wizard can lie but this only reduces the probability that output is good.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Repeat the protocol several times.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 fraction of points declared good  provides an approximate lower bound on |LIS|.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If the wizard behaves properly  this approximate lower bound will be about  |LIS|/</a:t>
            </a:r>
            <a:r>
              <a:rPr lang="en-US" sz="2400" dirty="0" smtClean="0">
                <a:latin typeface="Comic Sans MS" pitchFamily="66" charset="0"/>
                <a:sym typeface="Symbol"/>
              </a:rPr>
              <a:t>n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7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Can an algorithm simulate the wizard?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076254"/>
            <a:ext cx="8226425" cy="4933175"/>
          </a:xfrm>
        </p:spPr>
        <p:txBody>
          <a:bodyPr/>
          <a:lstStyle/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Wizard must give points consistent with the LIS ….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</a:rPr>
              <a:t>	</a:t>
            </a:r>
            <a:endParaRPr lang="en-US" sz="24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</a:rPr>
              <a:t>	</a:t>
            </a:r>
            <a:r>
              <a:rPr lang="en-US" sz="2400" dirty="0" smtClean="0">
                <a:latin typeface="Comic Sans MS" pitchFamily="66" charset="0"/>
              </a:rPr>
              <a:t>…which is what the algorithm doesn’t know(!)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3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Relaxing the wizard….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1" y="4339740"/>
            <a:ext cx="8196660" cy="1745586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Give point Q(I)  that  has </a:t>
            </a:r>
            <a:r>
              <a:rPr lang="en-US" sz="2400" dirty="0" smtClean="0">
                <a:solidFill>
                  <a:srgbClr val="FF0D0D"/>
                </a:solidFill>
                <a:latin typeface="Comic Sans MS" pitchFamily="66" charset="0"/>
              </a:rPr>
              <a:t>few violations </a:t>
            </a:r>
            <a:r>
              <a:rPr lang="en-US" sz="2400" dirty="0" smtClean="0">
                <a:latin typeface="Comic Sans MS" pitchFamily="66" charset="0"/>
              </a:rPr>
              <a:t>with LIS(B).</a:t>
            </a:r>
          </a:p>
          <a:p>
            <a:pPr eaLnBrk="1" hangingPunct="1"/>
            <a:r>
              <a:rPr lang="en-US" sz="24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-approximate splitter </a:t>
            </a:r>
            <a:r>
              <a:rPr lang="en-US" sz="2400" dirty="0" smtClean="0">
                <a:latin typeface="Comic Sans MS" pitchFamily="66" charset="0"/>
                <a:sym typeface="Symbol"/>
              </a:rPr>
              <a:t>has at most |LIS(B)| violations with LIS(B).</a:t>
            </a: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76200" y="2741065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2979" y="2971800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50" y="924465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P(b)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471162" y="2932109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38110" y="1303940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110" y="1335362"/>
            <a:ext cx="3429000" cy="1662545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19040" y="1455730"/>
            <a:ext cx="3191385" cy="1293702"/>
            <a:chOff x="2519040" y="1455730"/>
            <a:chExt cx="3191385" cy="1293702"/>
          </a:xfrm>
        </p:grpSpPr>
        <p:grpSp>
          <p:nvGrpSpPr>
            <p:cNvPr id="3" name="Group 2"/>
            <p:cNvGrpSpPr/>
            <p:nvPr/>
          </p:nvGrpSpPr>
          <p:grpSpPr>
            <a:xfrm>
              <a:off x="2519040" y="1455730"/>
              <a:ext cx="3191385" cy="1293702"/>
              <a:chOff x="2519040" y="1455730"/>
              <a:chExt cx="3191385" cy="12937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496105" y="1759310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79160" y="1607520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68420" y="1911100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4530" y="1455730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406845" y="1455730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51475" y="1683415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205890" y="2290575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433575" y="2138785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54100" y="2438878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98730" y="2590668"/>
                <a:ext cx="7589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19040" y="2670050"/>
                <a:ext cx="83485" cy="7938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3888945" y="1986995"/>
              <a:ext cx="75895" cy="7938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38200" y="3884065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92525" y="3808475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1260" y="4046303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mid(I)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88828" y="2373126"/>
            <a:ext cx="707277" cy="600504"/>
            <a:chOff x="3788828" y="2221336"/>
            <a:chExt cx="707277" cy="600504"/>
          </a:xfrm>
        </p:grpSpPr>
        <p:sp>
          <p:nvSpPr>
            <p:cNvPr id="15" name="Oval 14"/>
            <p:cNvSpPr/>
            <p:nvPr/>
          </p:nvSpPr>
          <p:spPr>
            <a:xfrm>
              <a:off x="4116630" y="2221336"/>
              <a:ext cx="75895" cy="79382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8828" y="2452508"/>
              <a:ext cx="707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Q(I)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47057" y="1425379"/>
            <a:ext cx="1607521" cy="1016986"/>
            <a:chOff x="2547057" y="1425379"/>
            <a:chExt cx="1607521" cy="1016986"/>
          </a:xfrm>
        </p:grpSpPr>
        <p:cxnSp>
          <p:nvCxnSpPr>
            <p:cNvPr id="10" name="Straight Connector 9"/>
            <p:cNvCxnSpPr>
              <a:stCxn id="15" idx="0"/>
            </p:cNvCxnSpPr>
            <p:nvPr/>
          </p:nvCxnSpPr>
          <p:spPr>
            <a:xfrm flipH="1" flipV="1">
              <a:off x="4132497" y="1425379"/>
              <a:ext cx="22081" cy="94774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547057" y="2401192"/>
              <a:ext cx="1580688" cy="4117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55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9110" y="1335362"/>
            <a:ext cx="3429000" cy="1662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9110" y="2138785"/>
            <a:ext cx="2100837" cy="833015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73670" y="287878"/>
            <a:ext cx="795687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Plan for algorithm classify(x)…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1" y="4187949"/>
            <a:ext cx="8196660" cy="1897375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mic Sans MS" pitchFamily="66" charset="0"/>
                <a:sym typeface="Symbol"/>
              </a:rPr>
              <a:t>To perform Classify(x): 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Given box B, find 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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-approximate splitter Q(I)</a:t>
            </a:r>
            <a:endParaRPr lang="en-US" sz="2000" dirty="0" smtClean="0">
              <a:latin typeface="Comic Sans MS" pitchFamily="66" charset="0"/>
              <a:sym typeface="Symbol"/>
            </a:endParaRPr>
          </a:p>
          <a:p>
            <a:pPr lvl="1" eaLnBrk="1" hangingPunct="1"/>
            <a:r>
              <a:rPr lang="en-US" sz="2000" dirty="0" smtClean="0">
                <a:latin typeface="Comic Sans MS" pitchFamily="66" charset="0"/>
                <a:sym typeface="Symbol"/>
              </a:rPr>
              <a:t>If P(x) violates Q(I) output bad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  <a:sym typeface="Symbol"/>
              </a:rPr>
              <a:t>Otherwise continue recursively on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subbox</a:t>
            </a:r>
            <a:endParaRPr lang="en-US" sz="2000" dirty="0" smtClean="0">
              <a:latin typeface="Comic Sans MS" pitchFamily="66" charset="0"/>
              <a:sym typeface="Symbol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omic Sans MS" pitchFamily="66" charset="0"/>
              <a:sym typeface="Symbol"/>
            </a:endParaRPr>
          </a:p>
          <a:p>
            <a:pPr lvl="1" eaLnBrk="1" hangingPunct="1"/>
            <a:endParaRPr lang="en-US" sz="2000" dirty="0" smtClean="0">
              <a:latin typeface="Comic Sans MS" pitchFamily="66" charset="0"/>
              <a:sym typeface="Symbol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76200" y="2741065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2979" y="2971800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50" y="924465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P(b)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471162" y="2932109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38110" y="1303940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884065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20093" y="2290575"/>
            <a:ext cx="70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Q(I)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09353" y="2973630"/>
            <a:ext cx="32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19615" y="2138785"/>
            <a:ext cx="8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P(x)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509470" y="2970143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09470" y="2594155"/>
            <a:ext cx="75895" cy="7938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0" y="2059403"/>
            <a:ext cx="75895" cy="7938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19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/>
      <p:bldP spid="37" grpId="0"/>
      <p:bldP spid="38" grpId="0" animBg="1"/>
      <p:bldP spid="39" grpId="0" animBg="1"/>
      <p:bldP spid="2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Fantasy algorithm and  analysis…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65" y="1000360"/>
            <a:ext cx="8196660" cy="1897375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mic Sans MS" pitchFamily="66" charset="0"/>
                <a:sym typeface="Symbol"/>
              </a:rPr>
              <a:t>To perform Classify(x): 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Given box B, find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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-approximate splitter</a:t>
            </a:r>
            <a:endParaRPr lang="en-US" sz="2000" dirty="0" smtClean="0">
              <a:latin typeface="Comic Sans MS" pitchFamily="66" charset="0"/>
              <a:sym typeface="Symbol"/>
            </a:endParaRPr>
          </a:p>
          <a:p>
            <a:pPr lvl="1" eaLnBrk="1" hangingPunct="1"/>
            <a:r>
              <a:rPr lang="en-US" sz="2000" dirty="0" smtClean="0">
                <a:latin typeface="Comic Sans MS" pitchFamily="66" charset="0"/>
                <a:sym typeface="Symbol"/>
              </a:rPr>
              <a:t>If P(x) violates P(s) output bad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  <a:sym typeface="Symbol"/>
              </a:rPr>
              <a:t>Otherwise continue recursively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Classify(x) runs in log(n) iterations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In each iteration, lose  -fraction of the LIS.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Probability random x is classified good 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  <a:sym typeface="Symbol"/>
              </a:rPr>
              <a:t>	</a:t>
            </a:r>
            <a:r>
              <a:rPr lang="en-US" sz="2400" dirty="0" smtClean="0">
                <a:latin typeface="Comic Sans MS" pitchFamily="66" charset="0"/>
                <a:sym typeface="Symbol"/>
              </a:rPr>
              <a:t>				is reduced by  log(n).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OK provided that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 is log(n)/C.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omic Sans MS" pitchFamily="66" charset="0"/>
              <a:sym typeface="Symbol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omic Sans MS" pitchFamily="66" charset="0"/>
                <a:sym typeface="Symbol"/>
              </a:rPr>
              <a:t>This assumes the algorithm can find a 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approx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 splitter at each iteration…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 </a:t>
            </a:r>
            <a:endParaRPr lang="en-US" sz="2400" dirty="0" smtClean="0">
              <a:latin typeface="Comic Sans MS" pitchFamily="66" charset="0"/>
              <a:sym typeface="Symbol"/>
            </a:endParaRPr>
          </a:p>
          <a:p>
            <a:pPr lvl="1" eaLnBrk="1" hangingPunct="1"/>
            <a:endParaRPr lang="en-US" sz="2000" dirty="0" smtClean="0">
              <a:latin typeface="Comic Sans MS" pitchFamily="66" charset="0"/>
              <a:sym typeface="Symbol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84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5515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-evident splitter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143000" y="2514600"/>
            <a:ext cx="37338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514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76800" y="9906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8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8925"/>
          </a:xfrm>
        </p:spPr>
        <p:txBody>
          <a:bodyPr/>
          <a:lstStyle/>
          <a:p>
            <a:r>
              <a:rPr lang="en-US" sz="2600" dirty="0" smtClean="0">
                <a:latin typeface="Comic Sans MS" pitchFamily="66" charset="0"/>
              </a:rPr>
              <a:t>Finding a </a:t>
            </a:r>
            <a:r>
              <a:rPr lang="en-US" sz="2600" dirty="0" smtClean="0">
                <a:latin typeface="Comic Sans MS" pitchFamily="66" charset="0"/>
                <a:sym typeface="Symbol"/>
              </a:rPr>
              <a:t></a:t>
            </a:r>
            <a:r>
              <a:rPr lang="en-US" sz="2600" dirty="0" smtClean="0">
                <a:latin typeface="Comic Sans MS" pitchFamily="66" charset="0"/>
              </a:rPr>
              <a:t>-evident splitter: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Can estimate the number of violations with s by random sampling.</a:t>
            </a:r>
          </a:p>
          <a:p>
            <a:pPr lvl="1"/>
            <a:endParaRPr lang="en-US" sz="2200" dirty="0" smtClean="0">
              <a:latin typeface="Comic Sans MS" pitchFamily="66" charset="0"/>
            </a:endParaRPr>
          </a:p>
          <a:p>
            <a:pPr lvl="1"/>
            <a:endParaRPr lang="en-US" sz="2200" dirty="0" smtClean="0"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71925" y="1762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99685" y="245128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57525" y="2209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0800" y="19907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29325" y="3286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62600" y="2667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315" name="TextBox 31"/>
          <p:cNvSpPr txBox="1">
            <a:spLocks noChangeArrowheads="1"/>
          </p:cNvSpPr>
          <p:nvPr/>
        </p:nvSpPr>
        <p:spPr bwMode="auto">
          <a:xfrm>
            <a:off x="1447800" y="10302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Total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no. of points outside blue&lt; </a:t>
            </a: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n</a:t>
            </a: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4953003" y="2590801"/>
            <a:ext cx="1251167" cy="5005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6204170" y="2906713"/>
            <a:ext cx="2077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i="1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</a:t>
            </a:r>
            <a:r>
              <a:rPr lang="en-US" i="1" dirty="0" smtClean="0">
                <a:solidFill>
                  <a:srgbClr val="000000"/>
                </a:solidFill>
                <a:latin typeface="Comic Sans MS" pitchFamily="66" charset="0"/>
              </a:rPr>
              <a:t>-evident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splitter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9685" y="4036160"/>
            <a:ext cx="60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n/2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98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3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55315" grpId="0"/>
      <p:bldP spid="2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5515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Classify (at this point)</a:t>
            </a:r>
          </a:p>
        </p:txBody>
      </p:sp>
      <p:sp>
        <p:nvSpPr>
          <p:cNvPr id="55308" name="Content Placeholder 22"/>
          <p:cNvSpPr>
            <a:spLocks noGrp="1"/>
          </p:cNvSpPr>
          <p:nvPr>
            <p:ph idx="1"/>
          </p:nvPr>
        </p:nvSpPr>
        <p:spPr>
          <a:xfrm>
            <a:off x="549564" y="1228045"/>
            <a:ext cx="8272555" cy="4857280"/>
          </a:xfrm>
        </p:spPr>
        <p:txBody>
          <a:bodyPr/>
          <a:lstStyle/>
          <a:p>
            <a:r>
              <a:rPr lang="en-US" sz="2600" dirty="0" smtClean="0">
                <a:latin typeface="Comic Sans MS" pitchFamily="66" charset="0"/>
              </a:rPr>
              <a:t>Perform iterative simulation of wizard by looking for a </a:t>
            </a:r>
            <a:r>
              <a:rPr lang="el-GR" sz="2800" dirty="0" smtClean="0">
                <a:latin typeface="Comic Sans MS" pitchFamily="66" charset="0"/>
              </a:rPr>
              <a:t>μ</a:t>
            </a:r>
            <a:r>
              <a:rPr lang="en-US" sz="2600" dirty="0" smtClean="0">
                <a:latin typeface="Comic Sans MS" pitchFamily="66" charset="0"/>
              </a:rPr>
              <a:t>-evident splitter.  </a:t>
            </a:r>
          </a:p>
          <a:p>
            <a:r>
              <a:rPr lang="en-US" sz="2600" dirty="0" smtClean="0">
                <a:latin typeface="Comic Sans MS" pitchFamily="66" charset="0"/>
              </a:rPr>
              <a:t>Has the desired properties…</a:t>
            </a:r>
          </a:p>
          <a:p>
            <a:pPr marL="0" indent="0">
              <a:buNone/>
            </a:pPr>
            <a:r>
              <a:rPr lang="en-US" sz="2600" dirty="0">
                <a:latin typeface="Comic Sans MS" pitchFamily="66" charset="0"/>
              </a:rPr>
              <a:t>	</a:t>
            </a:r>
            <a:r>
              <a:rPr lang="en-US" sz="2600" dirty="0" smtClean="0">
                <a:latin typeface="Comic Sans MS" pitchFamily="66" charset="0"/>
              </a:rPr>
              <a:t>…..provided that in each iteration </a:t>
            </a:r>
          </a:p>
          <a:p>
            <a:pPr marL="0" indent="0">
              <a:buNone/>
            </a:pP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smtClean="0">
                <a:latin typeface="Comic Sans MS" pitchFamily="66" charset="0"/>
              </a:rPr>
              <a:t>             a </a:t>
            </a:r>
            <a:r>
              <a:rPr lang="el-GR" sz="2400" dirty="0">
                <a:latin typeface="Comic Sans MS" pitchFamily="66" charset="0"/>
              </a:rPr>
              <a:t>μ</a:t>
            </a:r>
            <a:r>
              <a:rPr lang="en-US" sz="2400" dirty="0">
                <a:latin typeface="Comic Sans MS" pitchFamily="66" charset="0"/>
              </a:rPr>
              <a:t>-evident </a:t>
            </a:r>
            <a:r>
              <a:rPr lang="en-US" sz="2400" dirty="0" smtClean="0">
                <a:latin typeface="Comic Sans MS" pitchFamily="66" charset="0"/>
              </a:rPr>
              <a:t>splitter is found.</a:t>
            </a: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What if  no such splitter is found?</a:t>
            </a:r>
            <a:endParaRPr lang="en-US" sz="2200" dirty="0" smtClean="0">
              <a:latin typeface="Comic Sans MS" pitchFamily="66" charset="0"/>
            </a:endParaRPr>
          </a:p>
          <a:p>
            <a:pPr lvl="1"/>
            <a:endParaRPr lang="en-US" sz="2200" dirty="0" smtClean="0">
              <a:latin typeface="Comic Sans MS" pitchFamily="66" charset="0"/>
            </a:endParaRPr>
          </a:p>
          <a:p>
            <a:pPr lvl="1"/>
            <a:endParaRPr lang="en-US" sz="2200" dirty="0" smtClean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72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68953"/>
            <a:ext cx="7956870" cy="6365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A closer look at what the wizard does…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076254"/>
            <a:ext cx="8226425" cy="49331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In each round the wizard has an interval I = (</a:t>
            </a:r>
            <a:r>
              <a:rPr lang="en-US" sz="2400" dirty="0" err="1" smtClean="0">
                <a:latin typeface="Comic Sans MS" pitchFamily="66" charset="0"/>
              </a:rPr>
              <a:t>a,b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He has already announced that P(a) and P(b) are on the LIS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 points P(a) and P(b) define a Box=B(P(a),P(b))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Wizard’s job: given interval I, supply some s(I) in I so that P(s(I)) is on the LIS  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Relaxed wizard: supply s(I) which is in violation with at most a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 fraction of points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91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inear program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depending on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   </a:t>
            </a:r>
            <a:r>
              <a:rPr lang="en-US" sz="2400" dirty="0">
                <a:latin typeface="Comic Sans MS" pitchFamily="66" charset="0"/>
                <a:sym typeface="Symbol" panose="05050102010706020507" pitchFamily="18" charset="2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     </a:t>
            </a:r>
            <a:r>
              <a:rPr lang="en-US" sz="2400" dirty="0">
                <a:latin typeface="Comic Sans MS" pitchFamily="66" charset="0"/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Minimum value of             Number of samples</a:t>
            </a:r>
          </a:p>
          <a:p>
            <a:pPr marL="344487" lvl="1" indent="0"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obj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function  (OF)              for good enough estimate</a:t>
            </a:r>
          </a:p>
          <a:p>
            <a:pPr marL="344487" lvl="1" indent="0">
              <a:buNone/>
            </a:pPr>
            <a:endParaRPr lang="en-US" sz="24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Dvir, Rao, 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Wigderson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Yehudayoff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Construct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explicit feasible solution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OF Value is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poly(n, 1/)</a:t>
            </a:r>
            <a:r>
              <a:rPr lang="en-US" sz="2400" dirty="0"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provided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&gt;.365</a:t>
            </a:r>
          </a:p>
          <a:p>
            <a:pPr marL="344487" lvl="1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Batman, 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Impagliazzo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, Murray, 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Paturi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: </a:t>
            </a:r>
            <a:endParaRPr lang="en-US" sz="2400" dirty="0">
              <a:solidFill>
                <a:srgbClr val="00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Same feasible solution, improved analysis 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 OF is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poly(n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, 1/)</a:t>
            </a:r>
            <a:r>
              <a:rPr lang="en-US" sz="2400" dirty="0"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provided 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&gt;.292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6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139" name="Rectangle 138"/>
          <p:cNvSpPr/>
          <p:nvPr/>
        </p:nvSpPr>
        <p:spPr>
          <a:xfrm>
            <a:off x="1143000" y="1905000"/>
            <a:ext cx="3733800" cy="1905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76800" y="990600"/>
            <a:ext cx="3733800" cy="914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2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4322763" y="1350963"/>
            <a:ext cx="554037" cy="554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72325" y="1447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380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1143000" y="2438400"/>
            <a:ext cx="3733800" cy="13716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No. of LIS points lost &lt; </a:t>
            </a:r>
            <a:r>
              <a:rPr lang="el-GR" sz="2400" smtClean="0"/>
              <a:t>μ</a:t>
            </a:r>
            <a:r>
              <a:rPr lang="en-US" sz="2400" smtClean="0"/>
              <a:t>n (violations with splitter)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876800" y="9906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6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 rot="10800000">
            <a:off x="4876800" y="2459038"/>
            <a:ext cx="969963" cy="741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8" name="TextBox 38"/>
          <p:cNvSpPr txBox="1">
            <a:spLocks noChangeArrowheads="1"/>
          </p:cNvSpPr>
          <p:nvPr/>
        </p:nvSpPr>
        <p:spPr bwMode="auto">
          <a:xfrm>
            <a:off x="5867400" y="2971800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Approximate splitter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429000" y="21336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0" name="TextBox 42"/>
          <p:cNvSpPr txBox="1">
            <a:spLocks noChangeArrowheads="1"/>
          </p:cNvSpPr>
          <p:nvPr/>
        </p:nvSpPr>
        <p:spPr bwMode="auto">
          <a:xfrm>
            <a:off x="1795463" y="1916113"/>
            <a:ext cx="163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LIS points lost</a:t>
            </a:r>
          </a:p>
        </p:txBody>
      </p:sp>
      <p:sp>
        <p:nvSpPr>
          <p:cNvPr id="44" name="Oval 43"/>
          <p:cNvSpPr/>
          <p:nvPr/>
        </p:nvSpPr>
        <p:spPr>
          <a:xfrm>
            <a:off x="7172325" y="1447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27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51205" grpId="0" build="p"/>
      <p:bldP spid="140" grpId="0" animBg="1"/>
      <p:bldP spid="51238" grpId="0"/>
      <p:bldP spid="5124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1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6383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316" name="TextBox 167"/>
          <p:cNvSpPr txBox="1">
            <a:spLocks noChangeArrowheads="1"/>
          </p:cNvSpPr>
          <p:nvPr/>
        </p:nvSpPr>
        <p:spPr bwMode="auto">
          <a:xfrm>
            <a:off x="28956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24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124200" y="2438400"/>
            <a:ext cx="1752600" cy="6096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143000" y="3048000"/>
            <a:ext cx="1981200" cy="762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We lose a </a:t>
            </a:r>
            <a:r>
              <a:rPr lang="el-GR" sz="2400" smtClean="0"/>
              <a:t>μ</a:t>
            </a:r>
            <a:r>
              <a:rPr lang="en-US" sz="2400" smtClean="0"/>
              <a:t>-fraction of LIS points at each round</a:t>
            </a:r>
          </a:p>
          <a:p>
            <a:pPr eaLnBrk="1" hangingPunct="1"/>
            <a:r>
              <a:rPr lang="en-US" sz="2400" smtClean="0"/>
              <a:t>Total loss = </a:t>
            </a:r>
            <a:r>
              <a:rPr lang="el-GR" sz="2400" smtClean="0"/>
              <a:t>μ</a:t>
            </a:r>
            <a:r>
              <a:rPr lang="en-US" sz="2400" smtClean="0"/>
              <a:t>n log n</a:t>
            </a:r>
          </a:p>
          <a:p>
            <a:pPr lvl="1" eaLnBrk="1" hangingPunct="1"/>
            <a:r>
              <a:rPr lang="en-US" sz="2000" smtClean="0"/>
              <a:t>Set </a:t>
            </a:r>
            <a:r>
              <a:rPr lang="el-GR" sz="2000" smtClean="0"/>
              <a:t>μ </a:t>
            </a:r>
            <a:r>
              <a:rPr lang="en-US" sz="2000" smtClean="0"/>
              <a:t>= 1/(100 log n), then total loss is n/100 (1% of points)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7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6383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" y="3048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09800" y="2209800"/>
            <a:ext cx="533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248" name="TextBox 49"/>
          <p:cNvSpPr txBox="1">
            <a:spLocks noChangeArrowheads="1"/>
          </p:cNvSpPr>
          <p:nvPr/>
        </p:nvSpPr>
        <p:spPr bwMode="auto">
          <a:xfrm>
            <a:off x="1600200" y="1905000"/>
            <a:ext cx="2452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No. of LIS pts &lt; </a:t>
            </a:r>
            <a:r>
              <a:rPr lang="el-GR"/>
              <a:t>μ</a:t>
            </a:r>
            <a:r>
              <a:rPr lang="en-US"/>
              <a:t>(n/2)</a:t>
            </a:r>
          </a:p>
        </p:txBody>
      </p:sp>
      <p:sp>
        <p:nvSpPr>
          <p:cNvPr id="56345" name="TextBox 167"/>
          <p:cNvSpPr txBox="1">
            <a:spLocks noChangeArrowheads="1"/>
          </p:cNvSpPr>
          <p:nvPr/>
        </p:nvSpPr>
        <p:spPr bwMode="auto">
          <a:xfrm>
            <a:off x="28956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930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39" grpId="0" animBg="1"/>
      <p:bldP spid="52230" grpId="0" build="p"/>
      <p:bldP spid="5224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	How do we find approximate splitters?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4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629400" cy="636588"/>
          </a:xfrm>
        </p:spPr>
        <p:txBody>
          <a:bodyPr/>
          <a:lstStyle/>
          <a:p>
            <a:pPr eaLnBrk="1" hangingPunct="1"/>
            <a:r>
              <a:rPr lang="en-US" smtClean="0"/>
              <a:t>The interactive protocol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143000" y="2514600"/>
            <a:ext cx="37338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514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76800" y="9906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895725" y="16097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48000" y="167640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1" name="TextBox 45"/>
          <p:cNvSpPr txBox="1">
            <a:spLocks noChangeArrowheads="1"/>
          </p:cNvSpPr>
          <p:nvPr/>
        </p:nvSpPr>
        <p:spPr bwMode="auto">
          <a:xfrm>
            <a:off x="1905000" y="1295400"/>
            <a:ext cx="135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Is this point</a:t>
            </a:r>
          </a:p>
          <a:p>
            <a:pPr eaLnBrk="1" hangingPunct="1"/>
            <a:r>
              <a:rPr lang="en-US"/>
              <a:t>on LIS?</a:t>
            </a:r>
          </a:p>
        </p:txBody>
      </p:sp>
      <p:sp>
        <p:nvSpPr>
          <p:cNvPr id="47" name="Cloud 46"/>
          <p:cNvSpPr/>
          <p:nvPr/>
        </p:nvSpPr>
        <p:spPr>
          <a:xfrm>
            <a:off x="152400" y="4114800"/>
            <a:ext cx="2895600" cy="1676400"/>
          </a:xfrm>
          <a:prstGeom prst="cloud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Where is the splitter?</a:t>
            </a:r>
          </a:p>
        </p:txBody>
      </p:sp>
      <p:pic>
        <p:nvPicPr>
          <p:cNvPr id="5838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3049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Callout 48"/>
          <p:cNvSpPr/>
          <p:nvPr/>
        </p:nvSpPr>
        <p:spPr>
          <a:xfrm>
            <a:off x="5181600" y="4114800"/>
            <a:ext cx="2438400" cy="1143000"/>
          </a:xfrm>
          <a:prstGeom prst="wedgeEllipseCallout">
            <a:avLst>
              <a:gd name="adj1" fmla="val 62771"/>
              <a:gd name="adj2" fmla="val 2175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Here is an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approximate splitter</a:t>
            </a:r>
          </a:p>
        </p:txBody>
      </p:sp>
      <p:sp>
        <p:nvSpPr>
          <p:cNvPr id="50" name="Oval 49"/>
          <p:cNvSpPr/>
          <p:nvPr/>
        </p:nvSpPr>
        <p:spPr>
          <a:xfrm>
            <a:off x="4267200" y="24479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266" name="TextBox 51"/>
          <p:cNvSpPr txBox="1">
            <a:spLocks noChangeArrowheads="1"/>
          </p:cNvSpPr>
          <p:nvPr/>
        </p:nvSpPr>
        <p:spPr bwMode="auto">
          <a:xfrm>
            <a:off x="6019800" y="1411288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LIS is in blue </a:t>
            </a:r>
          </a:p>
          <a:p>
            <a:pPr eaLnBrk="1" hangingPunct="1"/>
            <a:r>
              <a:rPr lang="en-US"/>
              <a:t>region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4953000" y="2590800"/>
            <a:ext cx="914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9" name="TextBox 56"/>
          <p:cNvSpPr txBox="1">
            <a:spLocks noChangeArrowheads="1"/>
          </p:cNvSpPr>
          <p:nvPr/>
        </p:nvSpPr>
        <p:spPr bwMode="auto">
          <a:xfrm>
            <a:off x="5791200" y="2971800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Approximate splitter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988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38" grpId="0" animBg="1"/>
      <p:bldP spid="49" grpId="0" animBg="1"/>
      <p:bldP spid="50" grpId="0" animBg="1"/>
      <p:bldP spid="53266" grpId="0"/>
      <p:bldP spid="53269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629400" cy="636588"/>
          </a:xfrm>
        </p:spPr>
        <p:txBody>
          <a:bodyPr/>
          <a:lstStyle/>
          <a:p>
            <a:pPr eaLnBrk="1" hangingPunct="1"/>
            <a:r>
              <a:rPr lang="en-US" smtClean="0"/>
              <a:t>The interactive protocol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143000" y="2514600"/>
            <a:ext cx="37338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514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76800" y="9906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895725" y="16097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48000" y="167640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5" name="TextBox 45"/>
          <p:cNvSpPr txBox="1">
            <a:spLocks noChangeArrowheads="1"/>
          </p:cNvSpPr>
          <p:nvPr/>
        </p:nvSpPr>
        <p:spPr bwMode="auto">
          <a:xfrm>
            <a:off x="1905000" y="1295400"/>
            <a:ext cx="135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Is this point</a:t>
            </a:r>
          </a:p>
          <a:p>
            <a:pPr eaLnBrk="1" hangingPunct="1"/>
            <a:r>
              <a:rPr lang="en-US"/>
              <a:t>on LIS?</a:t>
            </a:r>
          </a:p>
        </p:txBody>
      </p:sp>
      <p:sp>
        <p:nvSpPr>
          <p:cNvPr id="47" name="Cloud 46"/>
          <p:cNvSpPr/>
          <p:nvPr/>
        </p:nvSpPr>
        <p:spPr>
          <a:xfrm>
            <a:off x="152400" y="4114800"/>
            <a:ext cx="2895600" cy="1676400"/>
          </a:xfrm>
          <a:prstGeom prst="cloud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Where is the splitter?</a:t>
            </a:r>
          </a:p>
        </p:txBody>
      </p:sp>
      <p:pic>
        <p:nvPicPr>
          <p:cNvPr id="5940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3049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Callout 48"/>
          <p:cNvSpPr/>
          <p:nvPr/>
        </p:nvSpPr>
        <p:spPr>
          <a:xfrm>
            <a:off x="5181600" y="4114800"/>
            <a:ext cx="2438400" cy="1143000"/>
          </a:xfrm>
          <a:prstGeom prst="wedgeEllipseCallout">
            <a:avLst>
              <a:gd name="adj1" fmla="val 62771"/>
              <a:gd name="adj2" fmla="val 2175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Here is an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approximate splitter</a:t>
            </a:r>
          </a:p>
        </p:txBody>
      </p:sp>
      <p:sp>
        <p:nvSpPr>
          <p:cNvPr id="50" name="Oval 49"/>
          <p:cNvSpPr/>
          <p:nvPr/>
        </p:nvSpPr>
        <p:spPr>
          <a:xfrm>
            <a:off x="4267200" y="24479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410" name="TextBox 51"/>
          <p:cNvSpPr txBox="1">
            <a:spLocks noChangeArrowheads="1"/>
          </p:cNvSpPr>
          <p:nvPr/>
        </p:nvSpPr>
        <p:spPr bwMode="auto">
          <a:xfrm>
            <a:off x="6019800" y="1411288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LIS is in blue </a:t>
            </a:r>
          </a:p>
          <a:p>
            <a:pPr eaLnBrk="1" hangingPunct="1"/>
            <a:r>
              <a:rPr lang="en-US"/>
              <a:t>region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4953000" y="2590800"/>
            <a:ext cx="914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2" name="TextBox 56"/>
          <p:cNvSpPr txBox="1">
            <a:spLocks noChangeArrowheads="1"/>
          </p:cNvSpPr>
          <p:nvPr/>
        </p:nvSpPr>
        <p:spPr bwMode="auto">
          <a:xfrm>
            <a:off x="5791200" y="2971800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Approximate splitter</a:t>
            </a:r>
          </a:p>
        </p:txBody>
      </p:sp>
      <p:sp>
        <p:nvSpPr>
          <p:cNvPr id="22" name="Cloud 21"/>
          <p:cNvSpPr/>
          <p:nvPr/>
        </p:nvSpPr>
        <p:spPr>
          <a:xfrm>
            <a:off x="3657600" y="3276600"/>
            <a:ext cx="4800600" cy="20574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But even to find approximate splitters, you need the LIS!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95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9" name="Rectangle 138"/>
          <p:cNvSpPr/>
          <p:nvPr/>
        </p:nvSpPr>
        <p:spPr>
          <a:xfrm>
            <a:off x="1143000" y="2514600"/>
            <a:ext cx="37338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514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76800" y="9906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808600" y="24479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332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9925"/>
          </a:xfrm>
        </p:spPr>
        <p:txBody>
          <a:bodyPr/>
          <a:lstStyle/>
          <a:p>
            <a:r>
              <a:rPr lang="en-US" sz="2600" smtClean="0"/>
              <a:t>Count fraction of sample outside blue</a:t>
            </a:r>
          </a:p>
          <a:p>
            <a:r>
              <a:rPr lang="en-US" sz="2600" smtClean="0"/>
              <a:t>Because </a:t>
            </a:r>
            <a:r>
              <a:rPr lang="el-GR" sz="2800" smtClean="0"/>
              <a:t>μ</a:t>
            </a:r>
            <a:r>
              <a:rPr lang="en-US" sz="2600" smtClean="0"/>
              <a:t> = 1/(100 log n), poly(log n) samples checks this accurately</a:t>
            </a:r>
          </a:p>
          <a:p>
            <a:r>
              <a:rPr lang="en-US" sz="2600" smtClean="0"/>
              <a:t>With this, we can simulate the prover</a:t>
            </a:r>
          </a:p>
        </p:txBody>
      </p:sp>
      <p:sp>
        <p:nvSpPr>
          <p:cNvPr id="33" name="Oval 32"/>
          <p:cNvSpPr/>
          <p:nvPr/>
        </p:nvSpPr>
        <p:spPr>
          <a:xfrm>
            <a:off x="6029325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81725" y="1676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29525" y="1371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38600" y="16097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67325" y="1914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95800" y="28289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05200" y="2981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95725" y="3362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43200" y="3352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81200" y="31242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478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5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build="p"/>
      <p:bldP spid="33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Getting a conservative splitter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9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1371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smtClean="0"/>
              <a:t>We can sample (log n) different candidates and check all of them</a:t>
            </a:r>
          </a:p>
          <a:p>
            <a:r>
              <a:rPr lang="en-US" sz="2200" smtClean="0"/>
              <a:t>You might miss a conservative splitter…</a:t>
            </a:r>
          </a:p>
          <a:p>
            <a:r>
              <a:rPr lang="en-US" sz="2200" smtClean="0">
                <a:solidFill>
                  <a:srgbClr val="FF0000"/>
                </a:solidFill>
              </a:rPr>
              <a:t>What if no conservative splitter exists?</a:t>
            </a:r>
            <a:endParaRPr lang="en-US" sz="2600" smtClean="0">
              <a:solidFill>
                <a:srgbClr val="FF0000"/>
              </a:solidFill>
            </a:endParaRPr>
          </a:p>
        </p:txBody>
      </p:sp>
      <p:pic>
        <p:nvPicPr>
          <p:cNvPr id="2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3429000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33600" y="2600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672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19600" y="20669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33800" y="1295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43200" y="2286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47800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2971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3124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2133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5181600"/>
            <a:ext cx="495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87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build="p"/>
      <p:bldP spid="33" grpId="0" animBg="1"/>
      <p:bldP spid="35" grpId="0" animBg="1"/>
      <p:bldP spid="37" grpId="0" animBg="1"/>
      <p:bldP spid="39" grpId="0" animBg="1"/>
      <p:bldP spid="41" grpId="0" animBg="1"/>
      <p:bldP spid="44" grpId="0" animBg="1"/>
      <p:bldP spid="4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For example …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3960265"/>
            <a:ext cx="8226425" cy="2209800"/>
          </a:xfrm>
        </p:spPr>
        <p:txBody>
          <a:bodyPr/>
          <a:lstStyle/>
          <a:p>
            <a:pPr eaLnBrk="1" hangingPunct="1">
              <a:buNone/>
            </a:pPr>
            <a:r>
              <a:rPr lang="en-US" sz="3200" dirty="0">
                <a:latin typeface="Comic Sans MS" pitchFamily="66" charset="0"/>
              </a:rPr>
              <a:t>Every point is in violation with </a:t>
            </a:r>
            <a:r>
              <a:rPr lang="en-US" sz="3200" dirty="0"/>
              <a:t>≥ </a:t>
            </a:r>
            <a:r>
              <a:rPr lang="en-US" sz="3200" dirty="0">
                <a:latin typeface="Comic Sans MS" pitchFamily="66" charset="0"/>
              </a:rPr>
              <a:t>n/10 </a:t>
            </a:r>
            <a:r>
              <a:rPr lang="en-US" sz="3200" dirty="0" smtClean="0">
                <a:latin typeface="Comic Sans MS" pitchFamily="66" charset="0"/>
              </a:rPr>
              <a:t>points </a:t>
            </a:r>
            <a:endParaRPr lang="en-US" sz="3200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62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657600" y="2362200"/>
            <a:ext cx="24384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505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1143000"/>
            <a:ext cx="6477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01000" y="30480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7912100" y="18288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  </a:t>
            </a:r>
            <a:r>
              <a:rPr lang="en-US" dirty="0" smtClean="0"/>
              <a:t>.1n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7962900" y="259715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6150" y="1828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876800" y="1143000"/>
            <a:ext cx="31750" cy="23622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72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LP: 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Minimum value of             Number of samples</a:t>
            </a:r>
          </a:p>
          <a:p>
            <a:pPr marL="344487" lvl="1" indent="0"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obj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function  (OF)              for good enough estimate</a:t>
            </a:r>
          </a:p>
          <a:p>
            <a:pPr marL="344487" lvl="1" indent="0">
              <a:buNone/>
            </a:pPr>
            <a:endParaRPr lang="en-US" sz="24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Moitra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, S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: </a:t>
            </a:r>
          </a:p>
          <a:p>
            <a:pPr lvl="1"/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Look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at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dual LP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and try to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upper bound max value</a:t>
            </a:r>
          </a:p>
          <a:p>
            <a:pPr lvl="1"/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LP duality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usually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used to prove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Lower Bound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on the minimum, by finding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feasible solution </a:t>
            </a:r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to dual.</a:t>
            </a:r>
          </a:p>
          <a:p>
            <a:pPr marL="344487" lvl="1" indent="0">
              <a:buNone/>
            </a:pPr>
            <a:r>
              <a:rPr lang="en-US" sz="2400" dirty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 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 Here we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need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 an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Upper Bound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on the minimum</a:t>
            </a:r>
          </a:p>
          <a:p>
            <a:pPr marL="344487" lvl="1" indent="0">
              <a:buNone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Want to use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LP duality in the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opposite of the usual way.</a:t>
            </a:r>
            <a:endParaRPr lang="en-US" sz="2400" dirty="0" smtClean="0">
              <a:solidFill>
                <a:srgbClr val="0033CC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1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43000" y="23622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8382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If no </a:t>
            </a:r>
            <a:r>
              <a:rPr lang="en-US" sz="3600" dirty="0" smtClean="0">
                <a:sym typeface="Symbol"/>
              </a:rPr>
              <a:t>-</a:t>
            </a:r>
            <a:r>
              <a:rPr lang="en-US" sz="3600" dirty="0" smtClean="0">
                <a:latin typeface="Comic Sans MS" pitchFamily="66" charset="0"/>
                <a:sym typeface="Symbol"/>
              </a:rPr>
              <a:t>evident splitter is found…</a:t>
            </a:r>
            <a:endParaRPr lang="en-US" sz="3600" dirty="0" smtClean="0">
              <a:latin typeface="Comic Sans MS" pitchFamily="66" charset="0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8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600" dirty="0" smtClean="0">
                <a:latin typeface="Comic Sans MS" pitchFamily="66" charset="0"/>
              </a:rPr>
              <a:t>In particular this implies |LIS| &lt; (1-</a:t>
            </a:r>
            <a:r>
              <a:rPr lang="el-GR" sz="2400" dirty="0" smtClean="0">
                <a:latin typeface="Comic Sans MS" pitchFamily="66" charset="0"/>
              </a:rPr>
              <a:t>μ</a:t>
            </a:r>
            <a:r>
              <a:rPr lang="en-US" sz="2600" dirty="0" smtClean="0">
                <a:latin typeface="Comic Sans MS" pitchFamily="66" charset="0"/>
              </a:rPr>
              <a:t>) n</a:t>
            </a:r>
          </a:p>
          <a:p>
            <a:endParaRPr lang="en-US" sz="2600" dirty="0" smtClean="0">
              <a:latin typeface="Comic Sans MS" pitchFamily="66" charset="0"/>
            </a:endParaRPr>
          </a:p>
          <a:p>
            <a:r>
              <a:rPr lang="en-US" sz="2600" dirty="0" smtClean="0">
                <a:latin typeface="Comic Sans MS" pitchFamily="66" charset="0"/>
              </a:rPr>
              <a:t>Need another idea: Boosting approximation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172200" y="1828800"/>
            <a:ext cx="533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5" name="TextBox 30"/>
          <p:cNvSpPr txBox="1">
            <a:spLocks noChangeArrowheads="1"/>
          </p:cNvSpPr>
          <p:nvPr/>
        </p:nvSpPr>
        <p:spPr bwMode="auto">
          <a:xfrm>
            <a:off x="6477000" y="13716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Choose </a:t>
            </a:r>
            <a:r>
              <a:rPr lang="en-US" i="1"/>
              <a:t>any</a:t>
            </a:r>
            <a:r>
              <a:rPr lang="en-US"/>
              <a:t> line</a:t>
            </a:r>
          </a:p>
        </p:txBody>
      </p:sp>
      <p:sp>
        <p:nvSpPr>
          <p:cNvPr id="64526" name="TextBox 35"/>
          <p:cNvSpPr txBox="1">
            <a:spLocks noChangeArrowheads="1"/>
          </p:cNvSpPr>
          <p:nvPr/>
        </p:nvSpPr>
        <p:spPr bwMode="auto">
          <a:xfrm>
            <a:off x="1752600" y="1371600"/>
            <a:ext cx="274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Number of points outside</a:t>
            </a:r>
          </a:p>
          <a:p>
            <a:pPr eaLnBrk="1" hangingPunct="1"/>
            <a:r>
              <a:rPr lang="en-US"/>
              <a:t>         &gt;   </a:t>
            </a:r>
            <a:r>
              <a:rPr lang="el-GR"/>
              <a:t>μ</a:t>
            </a:r>
            <a:r>
              <a:rPr lang="en-US"/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407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Boosting Approximations</a:t>
            </a:r>
          </a:p>
        </p:txBody>
      </p:sp>
      <p:sp>
        <p:nvSpPr>
          <p:cNvPr id="65540" name="Content Placeholder 2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81400"/>
          </a:xfrm>
        </p:spPr>
        <p:txBody>
          <a:bodyPr/>
          <a:lstStyle/>
          <a:p>
            <a:r>
              <a:rPr lang="en-US" sz="2600" dirty="0" smtClean="0">
                <a:latin typeface="Comic Sans MS" pitchFamily="66" charset="0"/>
              </a:rPr>
              <a:t>Given an additive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Comic Sans MS" pitchFamily="66" charset="0"/>
              </a:rPr>
              <a:t>-approximation algorithm, can we use it to get a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600" dirty="0" smtClean="0">
                <a:cs typeface="Times New Roman" pitchFamily="18" charset="0"/>
              </a:rPr>
              <a:t>ꞌ</a:t>
            </a:r>
            <a:r>
              <a:rPr lang="en-US" sz="2600" dirty="0" smtClean="0">
                <a:latin typeface="Comic Sans MS" pitchFamily="66" charset="0"/>
              </a:rPr>
              <a:t>-</a:t>
            </a:r>
            <a:r>
              <a:rPr lang="en-US" sz="2600" dirty="0" err="1" smtClean="0">
                <a:latin typeface="Comic Sans MS" pitchFamily="66" charset="0"/>
              </a:rPr>
              <a:t>approx</a:t>
            </a:r>
            <a:r>
              <a:rPr lang="en-US" sz="2600" dirty="0" smtClean="0"/>
              <a:t> (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 dirty="0" smtClean="0"/>
              <a:t> &gt;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600" dirty="0" smtClean="0">
                <a:cs typeface="Times New Roman" pitchFamily="18" charset="0"/>
              </a:rPr>
              <a:t>ꞌ</a:t>
            </a:r>
            <a:r>
              <a:rPr lang="en-US" sz="2600" dirty="0" smtClean="0"/>
              <a:t>)</a:t>
            </a:r>
            <a:r>
              <a:rPr lang="en-US" sz="2200" dirty="0" smtClean="0"/>
              <a:t>?</a:t>
            </a: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4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43000" y="22098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6858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Boosting approximations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2479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67"/>
          <p:cNvSpPr txBox="1">
            <a:spLocks noChangeArrowheads="1"/>
          </p:cNvSpPr>
          <p:nvPr/>
        </p:nvSpPr>
        <p:spPr bwMode="auto">
          <a:xfrm>
            <a:off x="4648200" y="36576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657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2479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0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endParaRPr lang="en-US" sz="260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2209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2" name="TextBox 35"/>
          <p:cNvSpPr txBox="1">
            <a:spLocks noChangeArrowheads="1"/>
          </p:cNvSpPr>
          <p:nvPr/>
        </p:nvSpPr>
        <p:spPr bwMode="auto">
          <a:xfrm>
            <a:off x="1763580" y="1152150"/>
            <a:ext cx="2071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omic Sans MS" pitchFamily="66" charset="0"/>
              </a:rPr>
              <a:t>Suppose number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points outside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at least </a:t>
            </a:r>
            <a:r>
              <a:rPr lang="el-GR" dirty="0"/>
              <a:t>μ</a:t>
            </a:r>
            <a:r>
              <a:rPr lang="en-US" dirty="0"/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0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43000" y="22098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6858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baseline="-25000" dirty="0" smtClean="0">
                <a:latin typeface="Comic Sans MS" pitchFamily="66" charset="0"/>
              </a:rPr>
              <a:t>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Boosting approximations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2479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657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2479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Content Placeholder 2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Take sum of outputs as total LIS estimate</a:t>
            </a:r>
          </a:p>
          <a:p>
            <a:r>
              <a:rPr lang="en-US" sz="2200" dirty="0" smtClean="0">
                <a:latin typeface="Comic Sans MS" pitchFamily="66" charset="0"/>
              </a:rPr>
              <a:t>|LIS| = |LIS</a:t>
            </a:r>
            <a:r>
              <a:rPr lang="en-US" sz="2200" baseline="-25000" dirty="0" smtClean="0">
                <a:latin typeface="Comic Sans MS" pitchFamily="66" charset="0"/>
              </a:rPr>
              <a:t>1</a:t>
            </a:r>
            <a:r>
              <a:rPr lang="en-US" sz="2200" dirty="0" smtClean="0">
                <a:latin typeface="Comic Sans MS" pitchFamily="66" charset="0"/>
              </a:rPr>
              <a:t>| + |LIS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|, 	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 = Est</a:t>
            </a:r>
            <a:r>
              <a:rPr lang="en-US" sz="2200" baseline="-25000" dirty="0" smtClean="0">
                <a:latin typeface="Comic Sans MS" pitchFamily="66" charset="0"/>
              </a:rPr>
              <a:t>1</a:t>
            </a:r>
            <a:r>
              <a:rPr lang="en-US" sz="2200" dirty="0" smtClean="0">
                <a:latin typeface="Comic Sans MS" pitchFamily="66" charset="0"/>
              </a:rPr>
              <a:t> + Est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</a:p>
          <a:p>
            <a:r>
              <a:rPr lang="en-US" sz="2200" dirty="0" smtClean="0">
                <a:latin typeface="Comic Sans MS" pitchFamily="66" charset="0"/>
              </a:rPr>
              <a:t>|Est</a:t>
            </a:r>
            <a:r>
              <a:rPr lang="en-US" sz="2200" baseline="-25000" dirty="0" smtClean="0">
                <a:latin typeface="Comic Sans MS" pitchFamily="66" charset="0"/>
              </a:rPr>
              <a:t>1</a:t>
            </a:r>
            <a:r>
              <a:rPr lang="en-US" sz="2200" dirty="0" smtClean="0">
                <a:latin typeface="Comic Sans MS" pitchFamily="66" charset="0"/>
              </a:rPr>
              <a:t> – LIS</a:t>
            </a:r>
            <a:r>
              <a:rPr lang="en-US" sz="2200" baseline="-25000" dirty="0" smtClean="0">
                <a:latin typeface="Comic Sans MS" pitchFamily="66" charset="0"/>
              </a:rPr>
              <a:t>1</a:t>
            </a:r>
            <a:r>
              <a:rPr lang="en-US" sz="2200" dirty="0" smtClean="0">
                <a:latin typeface="Comic Sans MS" pitchFamily="66" charset="0"/>
              </a:rPr>
              <a:t>| </a:t>
            </a:r>
            <a:r>
              <a:rPr lang="en-US" sz="2200" dirty="0" smtClean="0"/>
              <a:t>&lt;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/>
              <a:t>m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	</a:t>
            </a:r>
            <a:r>
              <a:rPr lang="en-US" sz="2200" dirty="0" smtClean="0">
                <a:latin typeface="Comic Sans MS" pitchFamily="66" charset="0"/>
              </a:rPr>
              <a:t>     |Est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 – LIS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| </a:t>
            </a:r>
            <a:r>
              <a:rPr lang="en-US" sz="2200" dirty="0" smtClean="0"/>
              <a:t>&lt;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/>
              <a:t>m</a:t>
            </a:r>
            <a:r>
              <a:rPr lang="en-US" sz="2200" baseline="-25000" dirty="0" smtClean="0"/>
              <a:t>2</a:t>
            </a:r>
          </a:p>
          <a:p>
            <a:r>
              <a:rPr lang="en-US" sz="2200" dirty="0" smtClean="0">
                <a:latin typeface="Comic Sans MS" pitchFamily="66" charset="0"/>
              </a:rPr>
              <a:t>So |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 – LIS| </a:t>
            </a:r>
            <a:r>
              <a:rPr lang="en-US" sz="2200" dirty="0" smtClean="0"/>
              <a:t>&lt;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/>
              <a:t>(m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m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n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+n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&lt; (1-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en-US" sz="2200" dirty="0" smtClean="0">
                <a:solidFill>
                  <a:srgbClr val="FF0000"/>
                </a:solidFill>
              </a:rPr>
              <a:t>)m,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so |</a:t>
            </a:r>
            <a:r>
              <a:rPr lang="en-US" sz="2200" dirty="0" err="1" smtClean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– LIS| </a:t>
            </a:r>
            <a:r>
              <a:rPr lang="en-US" sz="2200" dirty="0" smtClean="0">
                <a:solidFill>
                  <a:srgbClr val="FF0000"/>
                </a:solidFill>
              </a:rPr>
              <a:t>&lt; 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solidFill>
                  <a:srgbClr val="FF0000"/>
                </a:solidFill>
              </a:rPr>
              <a:t>(1-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en-US" sz="2200" dirty="0" smtClean="0">
                <a:solidFill>
                  <a:srgbClr val="FF0000"/>
                </a:solidFill>
              </a:rPr>
              <a:t>)m 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2209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953000" y="2286000"/>
            <a:ext cx="838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5759450" y="2743200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Best </a:t>
            </a:r>
            <a:r>
              <a:rPr lang="en-US" dirty="0"/>
              <a:t>splitter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1752600" y="1219200"/>
            <a:ext cx="3137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omic Sans MS" pitchFamily="66" charset="0"/>
              </a:rPr>
              <a:t>Suppose at least </a:t>
            </a:r>
            <a:r>
              <a:rPr lang="el-GR" dirty="0" smtClean="0"/>
              <a:t>μ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 points 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outside of blue boxes</a:t>
            </a:r>
          </a:p>
        </p:txBody>
      </p:sp>
      <p:sp>
        <p:nvSpPr>
          <p:cNvPr id="67600" name="TextBox 19"/>
          <p:cNvSpPr txBox="1">
            <a:spLocks noChangeArrowheads="1"/>
          </p:cNvSpPr>
          <p:nvPr/>
        </p:nvSpPr>
        <p:spPr bwMode="auto">
          <a:xfrm>
            <a:off x="1981200" y="2286000"/>
            <a:ext cx="186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Run</a:t>
            </a:r>
            <a:r>
              <a:rPr lang="en-US" dirty="0"/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>
                <a:latin typeface="Comic Sans MS" pitchFamily="66" charset="0"/>
              </a:rPr>
              <a:t>-</a:t>
            </a:r>
            <a:r>
              <a:rPr lang="en-US" dirty="0" err="1">
                <a:latin typeface="Comic Sans MS" pitchFamily="66" charset="0"/>
              </a:rPr>
              <a:t>approx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on points in box</a:t>
            </a:r>
          </a:p>
        </p:txBody>
      </p:sp>
      <p:sp>
        <p:nvSpPr>
          <p:cNvPr id="67601" name="TextBox 20"/>
          <p:cNvSpPr txBox="1">
            <a:spLocks noChangeArrowheads="1"/>
          </p:cNvSpPr>
          <p:nvPr/>
        </p:nvSpPr>
        <p:spPr bwMode="auto">
          <a:xfrm>
            <a:off x="2886071" y="3059113"/>
            <a:ext cx="1313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Comic Sans MS" pitchFamily="66" charset="0"/>
              </a:rPr>
              <a:t>m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points</a:t>
            </a:r>
            <a:r>
              <a:rPr lang="en-US" sz="2000" baseline="-25000" dirty="0">
                <a:latin typeface="Comic Sans MS" pitchFamily="66" charset="0"/>
              </a:rPr>
              <a:t> 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434635" y="1607520"/>
            <a:ext cx="1340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Comic Sans MS" pitchFamily="66" charset="0"/>
              </a:rPr>
              <a:t>m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points</a:t>
            </a:r>
            <a:r>
              <a:rPr lang="en-US" sz="2000" baseline="-25000" dirty="0">
                <a:latin typeface="Comic Sans MS" pitchFamily="66" charset="0"/>
              </a:rPr>
              <a:t> 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668894" y="848570"/>
            <a:ext cx="186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Run</a:t>
            </a:r>
            <a:r>
              <a:rPr lang="en-US" dirty="0"/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>
                <a:latin typeface="Comic Sans MS" pitchFamily="66" charset="0"/>
              </a:rPr>
              <a:t>-</a:t>
            </a:r>
            <a:r>
              <a:rPr lang="en-US" dirty="0" err="1">
                <a:latin typeface="Comic Sans MS" pitchFamily="66" charset="0"/>
              </a:rPr>
              <a:t>approx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on points in box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58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61450" grpId="0" uiExpand="1" build="p"/>
      <p:bldP spid="67597" grpId="0"/>
      <p:bldP spid="67598" grpId="0"/>
      <p:bldP spid="67600" grpId="0"/>
      <p:bldP spid="67601" grpId="0"/>
      <p:bldP spid="20" grpId="0"/>
      <p:bldP spid="21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1982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Putting it together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3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828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Choose </a:t>
            </a:r>
            <a:r>
              <a:rPr lang="en-US" sz="2200" dirty="0" err="1" smtClean="0">
                <a:latin typeface="Comic Sans MS" pitchFamily="66" charset="0"/>
              </a:rPr>
              <a:t>polylog</a:t>
            </a:r>
            <a:r>
              <a:rPr lang="en-US" sz="2200" dirty="0" smtClean="0">
                <a:latin typeface="Comic Sans MS" pitchFamily="66" charset="0"/>
              </a:rPr>
              <a:t> sample of candidate splitters</a:t>
            </a:r>
          </a:p>
          <a:p>
            <a:r>
              <a:rPr lang="en-US" sz="2200" dirty="0" smtClean="0">
                <a:latin typeface="Comic Sans MS" pitchFamily="66" charset="0"/>
              </a:rPr>
              <a:t>Check whether each is a </a:t>
            </a:r>
            <a:r>
              <a:rPr lang="en-US" sz="2200" dirty="0" smtClean="0">
                <a:latin typeface="Comic Sans MS" pitchFamily="66" charset="0"/>
                <a:sym typeface="Symbol"/>
              </a:rPr>
              <a:t>-evident</a:t>
            </a:r>
            <a:r>
              <a:rPr lang="en-US" sz="2200" dirty="0" smtClean="0">
                <a:latin typeface="Comic Sans MS" pitchFamily="66" charset="0"/>
              </a:rPr>
              <a:t> splitter</a:t>
            </a:r>
          </a:p>
          <a:p>
            <a:r>
              <a:rPr lang="en-US" sz="2000" dirty="0" smtClean="0">
                <a:latin typeface="Comic Sans MS" pitchFamily="66" charset="0"/>
              </a:rPr>
              <a:t>If find one, then go to next step of interactive protocol</a:t>
            </a:r>
          </a:p>
          <a:p>
            <a:r>
              <a:rPr lang="en-US" sz="2200" dirty="0" smtClean="0">
                <a:latin typeface="Comic Sans MS" pitchFamily="66" charset="0"/>
              </a:rPr>
              <a:t>Otherwise…</a:t>
            </a:r>
          </a:p>
        </p:txBody>
      </p:sp>
      <p:cxnSp>
        <p:nvCxnSpPr>
          <p:cNvPr id="30" name="Straight Arrow Connector 29"/>
          <p:cNvCxnSpPr>
            <a:stCxn id="68630" idx="1"/>
          </p:cNvCxnSpPr>
          <p:nvPr/>
        </p:nvCxnSpPr>
        <p:spPr>
          <a:xfrm flipH="1">
            <a:off x="4987651" y="1195169"/>
            <a:ext cx="1578606" cy="577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0" name="TextBox 30"/>
          <p:cNvSpPr txBox="1">
            <a:spLocks noChangeArrowheads="1"/>
          </p:cNvSpPr>
          <p:nvPr/>
        </p:nvSpPr>
        <p:spPr bwMode="auto">
          <a:xfrm>
            <a:off x="6566257" y="101050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evident </a:t>
            </a:r>
            <a:r>
              <a:rPr lang="en-US" dirty="0"/>
              <a:t>splitter?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58467" y="1303940"/>
            <a:ext cx="110121" cy="1897375"/>
            <a:chOff x="4858467" y="1303940"/>
            <a:chExt cx="110121" cy="1897375"/>
          </a:xfrm>
        </p:grpSpPr>
        <p:sp>
          <p:nvSpPr>
            <p:cNvPr id="35" name="Oval 34"/>
            <p:cNvSpPr/>
            <p:nvPr/>
          </p:nvSpPr>
          <p:spPr>
            <a:xfrm>
              <a:off x="4858467" y="2600326"/>
              <a:ext cx="93008" cy="1216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858467" y="3079705"/>
              <a:ext cx="93008" cy="1216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858467" y="2905126"/>
              <a:ext cx="93008" cy="1216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75580" y="1303940"/>
              <a:ext cx="93008" cy="1216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875580" y="1835205"/>
              <a:ext cx="93008" cy="1216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858467" y="2290575"/>
              <a:ext cx="93008" cy="1216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7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43000" y="23622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08600" y="336202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08600" y="2600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8382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7775" y="8962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Putting it together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1143000" y="914400"/>
            <a:ext cx="0" cy="297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914400"/>
            <a:ext cx="0" cy="297180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5" name="Content Placeholder 22"/>
          <p:cNvSpPr>
            <a:spLocks noGrp="1"/>
          </p:cNvSpPr>
          <p:nvPr>
            <p:ph idx="1"/>
          </p:nvPr>
        </p:nvSpPr>
        <p:spPr>
          <a:xfrm>
            <a:off x="457200" y="4179888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One of these is “close enough” to best splitter</a:t>
            </a:r>
          </a:p>
          <a:p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 = Left-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 + Right-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</a:t>
            </a:r>
          </a:p>
          <a:p>
            <a:r>
              <a:rPr lang="en-US" sz="2200" dirty="0" smtClean="0">
                <a:latin typeface="Comic Sans MS" pitchFamily="66" charset="0"/>
              </a:rPr>
              <a:t>Only </a:t>
            </a:r>
            <a:r>
              <a:rPr lang="en-US" sz="2200" dirty="0" err="1" smtClean="0">
                <a:latin typeface="Comic Sans MS" pitchFamily="66" charset="0"/>
              </a:rPr>
              <a:t>polylog</a:t>
            </a:r>
            <a:r>
              <a:rPr lang="en-US" sz="2200" dirty="0" smtClean="0">
                <a:latin typeface="Comic Sans MS" pitchFamily="66" charset="0"/>
              </a:rPr>
              <a:t>(n) calls to weaker approximation algorithm</a:t>
            </a:r>
          </a:p>
          <a:p>
            <a:r>
              <a:rPr lang="en-US" sz="2000" dirty="0">
                <a:latin typeface="Comic Sans MS" pitchFamily="66" charset="0"/>
              </a:rPr>
              <a:t>We go from error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000" dirty="0">
                <a:cs typeface="Times New Roman" pitchFamily="18" charset="0"/>
              </a:rPr>
              <a:t>to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>
                <a:cs typeface="Times New Roman" pitchFamily="18" charset="0"/>
              </a:rPr>
              <a:t>(1-</a:t>
            </a:r>
            <a:r>
              <a:rPr lang="el-GR" sz="2000" dirty="0"/>
              <a:t> μ</a:t>
            </a:r>
            <a:r>
              <a:rPr lang="en-US" sz="2000" dirty="0">
                <a:latin typeface="Comic Sans MS" pitchFamily="66" charset="0"/>
              </a:rPr>
              <a:t>).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Comic Sans MS" pitchFamily="66" charset="0"/>
              </a:rPr>
              <a:t>Recurse</a:t>
            </a:r>
            <a:r>
              <a:rPr lang="en-US" sz="2000" dirty="0">
                <a:latin typeface="Comic Sans MS" pitchFamily="66" charset="0"/>
              </a:rPr>
              <a:t> to keep improving approximation</a:t>
            </a:r>
          </a:p>
          <a:p>
            <a:endParaRPr lang="en-US" sz="2200" dirty="0" smtClean="0"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086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799685" y="122804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08600" y="2286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08600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5" name="TextBox 33"/>
          <p:cNvSpPr txBox="1">
            <a:spLocks noChangeArrowheads="1"/>
          </p:cNvSpPr>
          <p:nvPr/>
        </p:nvSpPr>
        <p:spPr bwMode="auto">
          <a:xfrm>
            <a:off x="5857875" y="15636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69656" name="TextBox 35"/>
          <p:cNvSpPr txBox="1">
            <a:spLocks noChangeArrowheads="1"/>
          </p:cNvSpPr>
          <p:nvPr/>
        </p:nvSpPr>
        <p:spPr bwMode="auto">
          <a:xfrm>
            <a:off x="1970088" y="31242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69657" name="TextBox 37"/>
          <p:cNvSpPr txBox="1">
            <a:spLocks noChangeArrowheads="1"/>
          </p:cNvSpPr>
          <p:nvPr/>
        </p:nvSpPr>
        <p:spPr bwMode="auto">
          <a:xfrm>
            <a:off x="4592638" y="204628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0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43000" y="2667000"/>
            <a:ext cx="3733800" cy="1143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838200"/>
            <a:ext cx="3733800" cy="1828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Putting it together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3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For each failed splitter candidate:</a:t>
            </a:r>
          </a:p>
          <a:p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 = Left-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 + Right-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</a:t>
            </a:r>
          </a:p>
          <a:p>
            <a:r>
              <a:rPr lang="en-US" sz="2200" dirty="0" smtClean="0">
                <a:latin typeface="Comic Sans MS" pitchFamily="66" charset="0"/>
              </a:rPr>
              <a:t>Final Estimate = </a:t>
            </a:r>
            <a:r>
              <a:rPr lang="en-US" sz="2200" dirty="0" err="1" smtClean="0">
                <a:latin typeface="Comic Sans MS" pitchFamily="66" charset="0"/>
              </a:rPr>
              <a:t>max</a:t>
            </a:r>
            <a:r>
              <a:rPr lang="en-US" sz="2200" baseline="-25000" dirty="0" err="1" smtClean="0">
                <a:latin typeface="Comic Sans MS" pitchFamily="66" charset="0"/>
              </a:rPr>
              <a:t>S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Est</a:t>
            </a:r>
            <a:r>
              <a:rPr lang="en-US" sz="2200" dirty="0" smtClean="0">
                <a:latin typeface="Comic Sans MS" pitchFamily="66" charset="0"/>
              </a:rPr>
              <a:t>(S)</a:t>
            </a:r>
          </a:p>
          <a:p>
            <a:r>
              <a:rPr lang="en-US" sz="2000" dirty="0" smtClean="0">
                <a:latin typeface="Comic Sans MS" pitchFamily="66" charset="0"/>
              </a:rPr>
              <a:t>We go from error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000" dirty="0" smtClean="0">
                <a:cs typeface="Times New Roman" pitchFamily="18" charset="0"/>
              </a:rPr>
              <a:t>to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cs typeface="Times New Roman" pitchFamily="18" charset="0"/>
              </a:rPr>
              <a:t>(1-</a:t>
            </a:r>
            <a:r>
              <a:rPr lang="el-GR" sz="2000" dirty="0" smtClean="0"/>
              <a:t> μ</a:t>
            </a:r>
            <a:r>
              <a:rPr lang="en-US" sz="2000" dirty="0" smtClean="0">
                <a:latin typeface="Comic Sans MS" pitchFamily="66" charset="0"/>
              </a:rPr>
              <a:t>).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Comic Sans MS" pitchFamily="66" charset="0"/>
              </a:rPr>
              <a:t>Recurse</a:t>
            </a:r>
            <a:r>
              <a:rPr lang="en-US" sz="2000" dirty="0" smtClean="0">
                <a:latin typeface="Comic Sans MS" pitchFamily="66" charset="0"/>
              </a:rPr>
              <a:t> to keep improving approximation</a:t>
            </a:r>
          </a:p>
        </p:txBody>
      </p:sp>
      <p:sp>
        <p:nvSpPr>
          <p:cNvPr id="37" name="Oval 36"/>
          <p:cNvSpPr/>
          <p:nvPr/>
        </p:nvSpPr>
        <p:spPr>
          <a:xfrm>
            <a:off x="48086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37260" y="1295399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08600" y="2286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08600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675" name="TextBox 33"/>
          <p:cNvSpPr txBox="1">
            <a:spLocks noChangeArrowheads="1"/>
          </p:cNvSpPr>
          <p:nvPr/>
        </p:nvSpPr>
        <p:spPr bwMode="auto">
          <a:xfrm>
            <a:off x="5857875" y="15636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70676" name="TextBox 35"/>
          <p:cNvSpPr txBox="1">
            <a:spLocks noChangeArrowheads="1"/>
          </p:cNvSpPr>
          <p:nvPr/>
        </p:nvSpPr>
        <p:spPr bwMode="auto">
          <a:xfrm>
            <a:off x="1970088" y="31242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70677" name="TextBox 37"/>
          <p:cNvSpPr txBox="1">
            <a:spLocks noChangeArrowheads="1"/>
          </p:cNvSpPr>
          <p:nvPr/>
        </p:nvSpPr>
        <p:spPr bwMode="auto">
          <a:xfrm>
            <a:off x="4592638" y="2373313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30" name="Oval 29"/>
          <p:cNvSpPr/>
          <p:nvPr/>
        </p:nvSpPr>
        <p:spPr>
          <a:xfrm>
            <a:off x="4799685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08600" y="2600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25005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25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 critical gap…..</a:t>
            </a:r>
          </a:p>
        </p:txBody>
      </p:sp>
      <p:sp>
        <p:nvSpPr>
          <p:cNvPr id="65540" name="Content Placeholder 2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590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As we go up each level, </a:t>
            </a:r>
            <a:r>
              <a:rPr lang="en-US" sz="2200" dirty="0" err="1" smtClean="0">
                <a:latin typeface="Comic Sans MS" pitchFamily="66" charset="0"/>
              </a:rPr>
              <a:t>approx</a:t>
            </a:r>
            <a:r>
              <a:rPr lang="en-US" sz="2200" dirty="0" smtClean="0">
                <a:latin typeface="Comic Sans MS" pitchFamily="66" charset="0"/>
              </a:rPr>
              <a:t> gets better by </a:t>
            </a:r>
            <a:r>
              <a:rPr lang="en-US" sz="2200" dirty="0" smtClean="0"/>
              <a:t>(1-</a:t>
            </a:r>
            <a:r>
              <a:rPr lang="el-GR" sz="2200" dirty="0" smtClean="0"/>
              <a:t>μ</a:t>
            </a:r>
            <a:r>
              <a:rPr lang="en-US" sz="2200" dirty="0" smtClean="0"/>
              <a:t>).</a:t>
            </a:r>
          </a:p>
          <a:p>
            <a:r>
              <a:rPr lang="en-US" sz="2200" dirty="0" smtClean="0">
                <a:latin typeface="Comic Sans MS" pitchFamily="66" charset="0"/>
              </a:rPr>
              <a:t>To improve from ½ to ¼ how many levels needed</a:t>
            </a:r>
            <a:r>
              <a:rPr lang="en-US" sz="2200" dirty="0" smtClean="0"/>
              <a:t>?</a:t>
            </a:r>
          </a:p>
          <a:p>
            <a:pPr lvl="1"/>
            <a:r>
              <a:rPr lang="en-US" sz="2000" dirty="0" smtClean="0"/>
              <a:t>¼ = ½ (1-</a:t>
            </a:r>
            <a:r>
              <a:rPr lang="el-GR" sz="2000" dirty="0" smtClean="0"/>
              <a:t>μ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t</a:t>
            </a:r>
            <a:r>
              <a:rPr lang="en-US" sz="1800" dirty="0" smtClean="0"/>
              <a:t>	</a:t>
            </a:r>
            <a:r>
              <a:rPr lang="en-US" sz="2000" dirty="0" smtClean="0"/>
              <a:t>So t = 1/</a:t>
            </a:r>
            <a:r>
              <a:rPr lang="el-GR" sz="2000" dirty="0" smtClean="0"/>
              <a:t>μ</a:t>
            </a:r>
            <a:endParaRPr lang="en-US" sz="2000" dirty="0" smtClean="0"/>
          </a:p>
          <a:p>
            <a:r>
              <a:rPr lang="en-US" sz="2200" dirty="0" smtClean="0">
                <a:latin typeface="Comic Sans MS" pitchFamily="66" charset="0"/>
              </a:rPr>
              <a:t>Running time at least </a:t>
            </a:r>
            <a:r>
              <a:rPr lang="en-US" sz="2200" dirty="0" smtClean="0"/>
              <a:t>2</a:t>
            </a:r>
            <a:r>
              <a:rPr lang="en-US" sz="2200" baseline="30000" dirty="0" smtClean="0"/>
              <a:t>1/</a:t>
            </a:r>
            <a:r>
              <a:rPr lang="el-GR" sz="2200" baseline="30000" dirty="0" smtClean="0"/>
              <a:t>μ</a:t>
            </a:r>
            <a:r>
              <a:rPr lang="en-US" sz="2200" dirty="0" smtClean="0"/>
              <a:t>……. 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needs to be &gt; 1/log </a:t>
            </a:r>
            <a:r>
              <a:rPr lang="en-US" sz="2200" dirty="0" err="1" smtClean="0">
                <a:solidFill>
                  <a:srgbClr val="FF0000"/>
                </a:solidFill>
                <a:latin typeface="Comic Sans MS" pitchFamily="66" charset="0"/>
              </a:rPr>
              <a:t>log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n.</a:t>
            </a:r>
          </a:p>
          <a:p>
            <a:endParaRPr lang="en-US" sz="2200" dirty="0" smtClean="0"/>
          </a:p>
          <a:p>
            <a:pPr lvl="1"/>
            <a:endParaRPr lang="en-US" sz="1800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3962400" y="8366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43600" y="17510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09800" y="17510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50" idx="2"/>
            <a:endCxn id="51" idx="0"/>
          </p:cNvCxnSpPr>
          <p:nvPr/>
        </p:nvCxnSpPr>
        <p:spPr>
          <a:xfrm rot="16200000" flipH="1">
            <a:off x="5067300" y="531813"/>
            <a:ext cx="457200" cy="1981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  <a:endCxn id="52" idx="0"/>
          </p:cNvCxnSpPr>
          <p:nvPr/>
        </p:nvCxnSpPr>
        <p:spPr>
          <a:xfrm rot="5400000">
            <a:off x="3200400" y="646113"/>
            <a:ext cx="457200" cy="1752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971800" y="2667000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447800" y="2667000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2" idx="2"/>
            <a:endCxn id="59" idx="0"/>
          </p:cNvCxnSpPr>
          <p:nvPr/>
        </p:nvCxnSpPr>
        <p:spPr>
          <a:xfrm rot="16200000" flipH="1">
            <a:off x="2705100" y="2055813"/>
            <a:ext cx="457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2"/>
            <a:endCxn id="60" idx="0"/>
          </p:cNvCxnSpPr>
          <p:nvPr/>
        </p:nvCxnSpPr>
        <p:spPr>
          <a:xfrm rot="5400000">
            <a:off x="1943100" y="2055813"/>
            <a:ext cx="457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781800" y="26654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57800" y="26654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1" idx="2"/>
            <a:endCxn id="63" idx="0"/>
          </p:cNvCxnSpPr>
          <p:nvPr/>
        </p:nvCxnSpPr>
        <p:spPr>
          <a:xfrm rot="16200000" flipH="1">
            <a:off x="6477000" y="2017713"/>
            <a:ext cx="4572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1" idx="2"/>
            <a:endCxn id="64" idx="0"/>
          </p:cNvCxnSpPr>
          <p:nvPr/>
        </p:nvCxnSpPr>
        <p:spPr>
          <a:xfrm rot="5400000">
            <a:off x="5715000" y="2093913"/>
            <a:ext cx="4572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4" name="TextBox 73"/>
          <p:cNvSpPr txBox="1">
            <a:spLocks noChangeArrowheads="1"/>
          </p:cNvSpPr>
          <p:nvPr/>
        </p:nvSpPr>
        <p:spPr bwMode="auto">
          <a:xfrm>
            <a:off x="4800600" y="912813"/>
            <a:ext cx="1568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aseline="-25000" dirty="0">
                <a:latin typeface="+mn-lt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+mn-lt"/>
                <a:cs typeface="Times New Roman" pitchFamily="18" charset="0"/>
              </a:rPr>
              <a:t>=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aseline="-25000" dirty="0">
                <a:latin typeface="+mn-lt"/>
                <a:cs typeface="Times New Roman" pitchFamily="18" charset="0"/>
              </a:rPr>
              <a:t>1</a:t>
            </a:r>
            <a:r>
              <a:rPr lang="en-US" sz="2200" dirty="0"/>
              <a:t>(1-</a:t>
            </a:r>
            <a:r>
              <a:rPr lang="el-GR" sz="2200" dirty="0"/>
              <a:t>μ</a:t>
            </a:r>
            <a:r>
              <a:rPr lang="en-US" sz="2200" dirty="0"/>
              <a:t>)</a:t>
            </a:r>
          </a:p>
        </p:txBody>
      </p:sp>
      <p:sp>
        <p:nvSpPr>
          <p:cNvPr id="71699" name="TextBox 74"/>
          <p:cNvSpPr txBox="1">
            <a:spLocks noChangeArrowheads="1"/>
          </p:cNvSpPr>
          <p:nvPr/>
        </p:nvSpPr>
        <p:spPr bwMode="auto">
          <a:xfrm>
            <a:off x="7035800" y="1827213"/>
            <a:ext cx="422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2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aseline="-25000">
                <a:cs typeface="Times New Roman" pitchFamily="18" charset="0"/>
              </a:rPr>
              <a:t>1</a:t>
            </a:r>
            <a:endParaRPr lang="en-US" sz="2200"/>
          </a:p>
        </p:txBody>
      </p:sp>
      <p:sp>
        <p:nvSpPr>
          <p:cNvPr id="71700" name="TextBox 75"/>
          <p:cNvSpPr txBox="1">
            <a:spLocks noChangeArrowheads="1"/>
          </p:cNvSpPr>
          <p:nvPr/>
        </p:nvSpPr>
        <p:spPr bwMode="auto">
          <a:xfrm>
            <a:off x="7721600" y="2678113"/>
            <a:ext cx="422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2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aseline="-25000">
                <a:cs typeface="Times New Roman" pitchFamily="18" charset="0"/>
              </a:rPr>
              <a:t>2</a:t>
            </a:r>
            <a:endParaRPr lang="en-US" sz="2200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3467100" y="3084513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352800" y="38084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14400" y="38084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15200" y="38084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724400" y="3808413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Alg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905000" y="4037013"/>
            <a:ext cx="1295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715000" y="4037013"/>
            <a:ext cx="1295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8" name="TextBox 85"/>
          <p:cNvSpPr txBox="1">
            <a:spLocks noChangeArrowheads="1"/>
          </p:cNvSpPr>
          <p:nvPr/>
        </p:nvSpPr>
        <p:spPr bwMode="auto">
          <a:xfrm>
            <a:off x="8102600" y="3732213"/>
            <a:ext cx="54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½</a:t>
            </a:r>
            <a:r>
              <a:rPr lang="en-US"/>
              <a:t> 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-1142999" y="2589212"/>
            <a:ext cx="33528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6" name="TextBox 88"/>
          <p:cNvSpPr txBox="1">
            <a:spLocks noChangeArrowheads="1"/>
          </p:cNvSpPr>
          <p:nvPr/>
        </p:nvSpPr>
        <p:spPr bwMode="auto">
          <a:xfrm>
            <a:off x="609600" y="2132013"/>
            <a:ext cx="509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1/</a:t>
            </a:r>
            <a:r>
              <a:rPr lang="el-GR"/>
              <a:t>μ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212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  <p:bldP spid="65566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 critical gap…..</a:t>
            </a:r>
          </a:p>
        </p:txBody>
      </p:sp>
      <p:sp>
        <p:nvSpPr>
          <p:cNvPr id="65540" name="Content Placeholder 22"/>
          <p:cNvSpPr>
            <a:spLocks noGrp="1"/>
          </p:cNvSpPr>
          <p:nvPr>
            <p:ph idx="1"/>
          </p:nvPr>
        </p:nvSpPr>
        <p:spPr>
          <a:xfrm>
            <a:off x="321880" y="2290575"/>
            <a:ext cx="8229600" cy="2590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For the boosting algorithm to be fast</a:t>
            </a:r>
            <a:r>
              <a:rPr lang="en-US" sz="2200" dirty="0" smtClean="0"/>
              <a:t>…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…. 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needs to be &gt; 1/log </a:t>
            </a:r>
            <a:r>
              <a:rPr lang="en-US" sz="2200" dirty="0" err="1" smtClean="0">
                <a:solidFill>
                  <a:srgbClr val="FF0000"/>
                </a:solidFill>
                <a:latin typeface="Comic Sans MS" pitchFamily="66" charset="0"/>
              </a:rPr>
              <a:t>log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n.</a:t>
            </a:r>
          </a:p>
          <a:p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Comic Sans MS" pitchFamily="66" charset="0"/>
              </a:rPr>
              <a:t>For the IP simulation to be accurate</a:t>
            </a:r>
            <a:r>
              <a:rPr lang="en-US" sz="2200" dirty="0" smtClean="0"/>
              <a:t>……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….. </a:t>
            </a:r>
            <a:r>
              <a:rPr lang="el-GR" sz="2200" dirty="0">
                <a:solidFill>
                  <a:srgbClr val="FF0000"/>
                </a:solidFill>
              </a:rPr>
              <a:t>μ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needs to be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&lt; 1/Clog 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n.</a:t>
            </a:r>
          </a:p>
          <a:p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 sz="2200" dirty="0" smtClean="0"/>
          </a:p>
          <a:p>
            <a:pPr lvl="1"/>
            <a:endParaRPr lang="en-US" sz="1800" dirty="0" smtClean="0"/>
          </a:p>
        </p:txBody>
      </p:sp>
      <p:sp>
        <p:nvSpPr>
          <p:cNvPr id="71708" name="TextBox 85"/>
          <p:cNvSpPr txBox="1">
            <a:spLocks noChangeArrowheads="1"/>
          </p:cNvSpPr>
          <p:nvPr/>
        </p:nvSpPr>
        <p:spPr bwMode="auto">
          <a:xfrm>
            <a:off x="8102600" y="3732213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08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876800" y="8382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23622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The DP revisited</a:t>
            </a:r>
          </a:p>
        </p:txBody>
      </p:sp>
      <p:sp>
        <p:nvSpPr>
          <p:cNvPr id="76807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s/2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914400" y="1371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0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smtClean="0"/>
              <a:t>If no splitter, then </a:t>
            </a:r>
            <a:r>
              <a:rPr lang="en-US" sz="2200" smtClean="0">
                <a:solidFill>
                  <a:srgbClr val="FF0000"/>
                </a:solidFill>
              </a:rPr>
              <a:t>only (1-</a:t>
            </a:r>
            <a:r>
              <a:rPr lang="el-GR" sz="2200" smtClean="0">
                <a:solidFill>
                  <a:srgbClr val="FF0000"/>
                </a:solidFill>
              </a:rPr>
              <a:t>μ</a:t>
            </a:r>
            <a:r>
              <a:rPr lang="en-US" sz="2200" smtClean="0">
                <a:solidFill>
                  <a:srgbClr val="FF0000"/>
                </a:solidFill>
              </a:rPr>
              <a:t>)s points in any division</a:t>
            </a:r>
          </a:p>
          <a:p>
            <a:r>
              <a:rPr lang="en-US" sz="2200" smtClean="0"/>
              <a:t>We take max of all possible sums</a:t>
            </a:r>
          </a:p>
          <a:p>
            <a:pPr lvl="1"/>
            <a:r>
              <a:rPr lang="en-US" sz="1800" smtClean="0"/>
              <a:t>We get 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smtClean="0"/>
              <a:t>(1-</a:t>
            </a:r>
            <a:r>
              <a:rPr lang="el-GR" sz="1800" smtClean="0"/>
              <a:t>μ</a:t>
            </a:r>
            <a:r>
              <a:rPr lang="en-US" sz="1800" smtClean="0"/>
              <a:t>)-approx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2971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3124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6" name="TextBox 33"/>
          <p:cNvSpPr txBox="1">
            <a:spLocks noChangeArrowheads="1"/>
          </p:cNvSpPr>
          <p:nvPr/>
        </p:nvSpPr>
        <p:spPr bwMode="auto">
          <a:xfrm>
            <a:off x="5857875" y="15636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76817" name="TextBox 35"/>
          <p:cNvSpPr txBox="1">
            <a:spLocks noChangeArrowheads="1"/>
          </p:cNvSpPr>
          <p:nvPr/>
        </p:nvSpPr>
        <p:spPr bwMode="auto">
          <a:xfrm>
            <a:off x="1970088" y="31242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3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mode:l</a:t>
            </a:r>
            <a:r>
              <a:rPr lang="en-US" dirty="0" smtClean="0">
                <a:latin typeface="Comic Sans MS" pitchFamily="66" charset="0"/>
              </a:rPr>
              <a:t> Proof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303940"/>
            <a:ext cx="8229600" cy="5321003"/>
          </a:xfrm>
        </p:spPr>
        <p:txBody>
          <a:bodyPr/>
          <a:lstStyle/>
          <a:p>
            <a:pPr marL="344487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Minimum value of             Number of samples</a:t>
            </a:r>
          </a:p>
          <a:p>
            <a:pPr marL="344487" lvl="1" indent="0"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obj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 function  (OF)              for good enough estimate</a:t>
            </a:r>
          </a:p>
          <a:p>
            <a:pPr lvl="1"/>
            <a:endParaRPr lang="en-US" sz="2400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lvl="1"/>
            <a:r>
              <a:rPr lang="en-US" sz="2400" dirty="0" smtClean="0">
                <a:latin typeface="Comic Sans MS" pitchFamily="66" charset="0"/>
                <a:sym typeface="Symbol" panose="05050102010706020507" pitchFamily="18" charset="2"/>
              </a:rPr>
              <a:t>Form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dual LP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Stare at it </a:t>
            </a:r>
            <a:endParaRPr lang="en-US" sz="2400" dirty="0">
              <a:solidFill>
                <a:srgbClr val="00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assage it 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T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ransform it to:</a:t>
            </a:r>
            <a:endParaRPr lang="en-US" sz="2600" b="0" dirty="0" smtClean="0">
              <a:latin typeface="Comic Sans MS" panose="030F0702030302020204" pitchFamily="66" charset="0"/>
            </a:endParaRPr>
          </a:p>
          <a:p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6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124200" y="2438400"/>
            <a:ext cx="1752600" cy="6096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143000" y="3048000"/>
            <a:ext cx="1981200" cy="762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No. of LIS points lost &lt;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 (violations with splitter)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 interval of size k, we lose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 LIS points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33CC"/>
                </a:solidFill>
              </a:rPr>
              <a:t>Total loss = </a:t>
            </a:r>
            <a:r>
              <a:rPr lang="el-GR" sz="2400" dirty="0" smtClean="0">
                <a:solidFill>
                  <a:srgbClr val="0033CC"/>
                </a:solidFill>
              </a:rPr>
              <a:t>μ</a:t>
            </a:r>
            <a:r>
              <a:rPr lang="en-US" sz="2400" dirty="0" smtClean="0">
                <a:solidFill>
                  <a:srgbClr val="0033CC"/>
                </a:solidFill>
              </a:rPr>
              <a:t>n log n</a:t>
            </a: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FF0D0D"/>
                </a:solidFill>
              </a:rPr>
              <a:t>Set </a:t>
            </a:r>
            <a:r>
              <a:rPr lang="el-GR" sz="2000" b="1" dirty="0" smtClean="0">
                <a:solidFill>
                  <a:srgbClr val="FF0D0D"/>
                </a:solidFill>
              </a:rPr>
              <a:t>μ </a:t>
            </a:r>
            <a:r>
              <a:rPr lang="en-US" sz="2000" b="1" dirty="0" smtClean="0">
                <a:solidFill>
                  <a:srgbClr val="FF0D0D"/>
                </a:solidFill>
              </a:rPr>
              <a:t>= 1/(100 log n)</a:t>
            </a:r>
            <a:r>
              <a:rPr lang="en-US" sz="2000" dirty="0" smtClean="0">
                <a:solidFill>
                  <a:srgbClr val="FF0D0D"/>
                </a:solidFill>
              </a:rPr>
              <a:t>, </a:t>
            </a:r>
            <a:r>
              <a:rPr lang="en-US" sz="2000" dirty="0" smtClean="0">
                <a:solidFill>
                  <a:srgbClr val="0033CC"/>
                </a:solidFill>
              </a:rPr>
              <a:t>then total loss is n/100 (1% of points)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1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6383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" y="3048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09800" y="2209800"/>
            <a:ext cx="533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248" name="TextBox 49"/>
          <p:cNvSpPr txBox="1">
            <a:spLocks noChangeArrowheads="1"/>
          </p:cNvSpPr>
          <p:nvPr/>
        </p:nvSpPr>
        <p:spPr bwMode="auto">
          <a:xfrm>
            <a:off x="1600200" y="1905000"/>
            <a:ext cx="245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No. of LIS pts &lt;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(n/2)</a:t>
            </a:r>
          </a:p>
        </p:txBody>
      </p:sp>
      <p:sp>
        <p:nvSpPr>
          <p:cNvPr id="72729" name="TextBox 167"/>
          <p:cNvSpPr txBox="1">
            <a:spLocks noChangeArrowheads="1"/>
          </p:cNvSpPr>
          <p:nvPr/>
        </p:nvSpPr>
        <p:spPr bwMode="auto">
          <a:xfrm>
            <a:off x="2895600" y="3810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n/4</a:t>
            </a:r>
          </a:p>
        </p:txBody>
      </p:sp>
      <p:sp>
        <p:nvSpPr>
          <p:cNvPr id="26" name="Cloud 25"/>
          <p:cNvSpPr/>
          <p:nvPr/>
        </p:nvSpPr>
        <p:spPr>
          <a:xfrm>
            <a:off x="5943600" y="685800"/>
            <a:ext cx="2895600" cy="13716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Remember?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31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hoped-for dichotomy</a:t>
            </a:r>
          </a:p>
        </p:txBody>
      </p:sp>
      <p:sp>
        <p:nvSpPr>
          <p:cNvPr id="22" name="Oval 21"/>
          <p:cNvSpPr/>
          <p:nvPr/>
        </p:nvSpPr>
        <p:spPr>
          <a:xfrm>
            <a:off x="5040313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733" name="TextBox 22"/>
          <p:cNvSpPr txBox="1">
            <a:spLocks noChangeArrowheads="1"/>
          </p:cNvSpPr>
          <p:nvPr/>
        </p:nvSpPr>
        <p:spPr bwMode="auto">
          <a:xfrm>
            <a:off x="4953000" y="1371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371725"/>
            <a:ext cx="755650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53146" y="2144713"/>
            <a:ext cx="260601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We find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2954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62000" y="9144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Continue IP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791200" y="2286000"/>
            <a:ext cx="990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65838" y="2133600"/>
            <a:ext cx="3126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Cannot find </a:t>
            </a:r>
            <a:r>
              <a:rPr lang="en-US" dirty="0" smtClean="0">
                <a:sym typeface="Symbol"/>
              </a:rPr>
              <a:t>-evident </a:t>
            </a:r>
            <a:r>
              <a:rPr lang="en-US" dirty="0" smtClean="0"/>
              <a:t>splitter</a:t>
            </a:r>
            <a:endParaRPr lang="en-US" dirty="0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5791200" y="4354513"/>
            <a:ext cx="312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“Dynamic Programming”</a:t>
            </a:r>
          </a:p>
          <a:p>
            <a:pPr eaLnBrk="1" hangingPunct="1"/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28600" y="42672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“Interactive Protocol”</a:t>
            </a:r>
          </a:p>
          <a:p>
            <a:pPr eaLnBrk="1" hangingPunct="1"/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505200" y="958850"/>
            <a:ext cx="2209800" cy="1327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62" y="2994025"/>
            <a:ext cx="2741503" cy="111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2" y="2670050"/>
            <a:ext cx="2582036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loud 42"/>
          <p:cNvSpPr/>
          <p:nvPr/>
        </p:nvSpPr>
        <p:spPr>
          <a:xfrm>
            <a:off x="5715000" y="2436570"/>
            <a:ext cx="2895600" cy="14478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Modify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4" name="Cloud 43"/>
          <p:cNvSpPr/>
          <p:nvPr/>
        </p:nvSpPr>
        <p:spPr>
          <a:xfrm>
            <a:off x="245985" y="2214680"/>
            <a:ext cx="2895600" cy="14478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Modify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01" y="5174585"/>
            <a:ext cx="505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Dichotomy gap—no one </a:t>
            </a:r>
            <a:r>
              <a:rPr lang="en-US" dirty="0" smtClean="0">
                <a:sym typeface="Symbol"/>
              </a:rPr>
              <a:t> works for both sides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04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4" grpId="0"/>
      <p:bldP spid="69" grpId="0"/>
      <p:bldP spid="109" grpId="0"/>
      <p:bldP spid="75" grpId="0"/>
      <p:bldP spid="44" grpId="0" animBg="1"/>
      <p:bldP spid="5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509110" y="1261297"/>
            <a:ext cx="3429000" cy="1662545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3130" cy="636587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Comic Sans MS" pitchFamily="66" charset="0"/>
              </a:rPr>
              <a:t>Modifiying</a:t>
            </a:r>
            <a:r>
              <a:rPr lang="en-US" sz="3600" dirty="0" smtClean="0">
                <a:latin typeface="Comic Sans MS" pitchFamily="66" charset="0"/>
              </a:rPr>
              <a:t> the splitter requirements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4369"/>
            <a:ext cx="8226425" cy="235274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,,)-splitter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For every strip S adjoining P(s) …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  <a:sym typeface="Symbol"/>
              </a:rPr>
              <a:t>	</a:t>
            </a:r>
            <a:r>
              <a:rPr lang="en-US" sz="2400" dirty="0" smtClean="0">
                <a:latin typeface="Comic Sans MS" pitchFamily="66" charset="0"/>
                <a:sym typeface="Symbol"/>
              </a:rPr>
              <a:t>…number of violations with P(s) inside S is at most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  <a:sym typeface="Symbol"/>
              </a:rPr>
              <a:t>	</a:t>
            </a:r>
            <a:r>
              <a:rPr lang="en-US" sz="2400" dirty="0" smtClean="0">
                <a:latin typeface="Comic Sans MS" pitchFamily="66" charset="0"/>
                <a:sym typeface="Symbol"/>
              </a:rPr>
              <a:t>	</a:t>
            </a:r>
            <a:r>
              <a:rPr lang="en-US" sz="2400" dirty="0">
                <a:latin typeface="Comic Sans MS" pitchFamily="66" charset="0"/>
                <a:sym typeface="Symbol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|S  F| +  width(S)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Definition connected to algorithm of </a:t>
            </a:r>
            <a:r>
              <a:rPr lang="en-US" sz="1800" dirty="0" smtClean="0">
                <a:latin typeface="Comic Sans MS" pitchFamily="66" charset="0"/>
                <a:sym typeface="Symbol"/>
              </a:rPr>
              <a:t>[ACCL]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201315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32980" y="2897735"/>
            <a:ext cx="51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62215" y="1010503"/>
            <a:ext cx="51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70607" y="1759310"/>
            <a:ext cx="797813" cy="1887232"/>
            <a:chOff x="3470607" y="1759310"/>
            <a:chExt cx="797813" cy="1887232"/>
          </a:xfrm>
        </p:grpSpPr>
        <p:sp>
          <p:nvSpPr>
            <p:cNvPr id="44" name="Oval 43"/>
            <p:cNvSpPr/>
            <p:nvPr/>
          </p:nvSpPr>
          <p:spPr>
            <a:xfrm>
              <a:off x="3888945" y="2156131"/>
              <a:ext cx="113842" cy="768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70607" y="1759310"/>
              <a:ext cx="797813" cy="38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P(s)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88945" y="3125420"/>
              <a:ext cx="113842" cy="7681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3050" y="3277210"/>
              <a:ext cx="379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22835" y="1698719"/>
            <a:ext cx="607160" cy="416593"/>
            <a:chOff x="7000640" y="1607520"/>
            <a:chExt cx="607160" cy="41659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000640" y="2024113"/>
              <a:ext cx="531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52430" y="1607520"/>
              <a:ext cx="455370" cy="37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54100" y="1261297"/>
            <a:ext cx="0" cy="16625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406845" y="1646297"/>
            <a:ext cx="607160" cy="416593"/>
            <a:chOff x="7000640" y="1607520"/>
            <a:chExt cx="607160" cy="416593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000640" y="2024113"/>
              <a:ext cx="531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152430" y="1607520"/>
              <a:ext cx="455370" cy="37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5406845" y="1228045"/>
            <a:ext cx="0" cy="16625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992517" y="1284039"/>
            <a:ext cx="1005609" cy="1662545"/>
            <a:chOff x="3945866" y="1261297"/>
            <a:chExt cx="1005609" cy="166254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945866" y="1261297"/>
              <a:ext cx="0" cy="16625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51475" y="1261297"/>
              <a:ext cx="0" cy="16625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55493" y="1455730"/>
              <a:ext cx="645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S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92517" y="2128256"/>
            <a:ext cx="1005609" cy="808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uiExpand="1" build="p"/>
      <p:bldP spid="20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58875" y="3536950"/>
            <a:ext cx="885825" cy="26828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2363" y="828675"/>
            <a:ext cx="1139825" cy="5667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6087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 new dichotomy</a:t>
            </a:r>
          </a:p>
        </p:txBody>
      </p: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Suppose that P(s) is a (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every</a:t>
            </a:r>
            <a:r>
              <a:rPr lang="en-US" sz="2200" dirty="0" smtClean="0">
                <a:latin typeface="Comic Sans MS" pitchFamily="66" charset="0"/>
              </a:rPr>
              <a:t> “chain” has at most </a:t>
            </a:r>
            <a:r>
              <a:rPr lang="en-US" sz="2200" dirty="0" smtClean="0"/>
              <a:t>(1-</a:t>
            </a:r>
            <a:r>
              <a:rPr lang="el-GR" sz="2200" dirty="0" smtClean="0"/>
              <a:t>μ</a:t>
            </a:r>
            <a:r>
              <a:rPr lang="en-US" sz="2200" dirty="0" smtClean="0"/>
              <a:t>)s </a:t>
            </a:r>
            <a:r>
              <a:rPr lang="en-US" sz="2200" dirty="0" smtClean="0">
                <a:latin typeface="Comic Sans MS" pitchFamily="66" charset="0"/>
              </a:rPr>
              <a:t>points</a:t>
            </a:r>
          </a:p>
          <a:p>
            <a:r>
              <a:rPr lang="en-US" sz="2200" dirty="0" smtClean="0">
                <a:latin typeface="Comic Sans MS" pitchFamily="66" charset="0"/>
              </a:rPr>
              <a:t>Find chain with largest sum of estimates</a:t>
            </a:r>
          </a:p>
          <a:p>
            <a:r>
              <a:rPr lang="en-US" sz="2200" dirty="0" smtClean="0">
                <a:latin typeface="Comic Sans MS" pitchFamily="66" charset="0"/>
              </a:rPr>
              <a:t>We get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/>
              <a:t>(1-</a:t>
            </a:r>
            <a:r>
              <a:rPr lang="el-GR" sz="2200" dirty="0" smtClean="0"/>
              <a:t>μ</a:t>
            </a:r>
            <a:r>
              <a:rPr lang="en-US" sz="2200" dirty="0" smtClean="0"/>
              <a:t>)-</a:t>
            </a:r>
            <a:r>
              <a:rPr lang="en-US" sz="2200" dirty="0" err="1" smtClean="0">
                <a:latin typeface="Comic Sans MS" pitchFamily="66" charset="0"/>
              </a:rPr>
              <a:t>approx</a:t>
            </a:r>
            <a:endParaRPr lang="en-US" sz="2200" dirty="0" smtClean="0">
              <a:latin typeface="Comic Sans MS" pitchFamily="66" charset="0"/>
            </a:endParaRPr>
          </a:p>
          <a:p>
            <a:r>
              <a:rPr lang="en-US" sz="2200" dirty="0" smtClean="0"/>
              <a:t>But there are more than poly(n) chains!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25130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9725" y="22336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1674813"/>
            <a:ext cx="1106488" cy="5588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4288" y="13954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4700" y="2792413"/>
            <a:ext cx="996950" cy="74453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8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</a:t>
            </a:r>
            <a:r>
              <a:rPr lang="en-US" baseline="30000"/>
              <a:t>2</a:t>
            </a:r>
            <a:r>
              <a:rPr lang="en-US"/>
              <a:t> n)</a:t>
            </a:r>
          </a:p>
        </p:txBody>
      </p:sp>
      <p:sp>
        <p:nvSpPr>
          <p:cNvPr id="40" name="TextBox 35"/>
          <p:cNvSpPr txBox="1">
            <a:spLocks noChangeArrowheads="1"/>
          </p:cNvSpPr>
          <p:nvPr/>
        </p:nvSpPr>
        <p:spPr bwMode="auto">
          <a:xfrm>
            <a:off x="1295400" y="1335088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No. of points outside</a:t>
            </a:r>
          </a:p>
          <a:p>
            <a:pPr eaLnBrk="1" hangingPunct="1"/>
            <a:r>
              <a:rPr lang="en-US"/>
              <a:t>at least </a:t>
            </a:r>
            <a:r>
              <a:rPr lang="el-GR"/>
              <a:t>μ</a:t>
            </a:r>
            <a:r>
              <a:rPr lang="en-US"/>
              <a:t>s</a:t>
            </a: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5221288" y="2851150"/>
            <a:ext cx="156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in each box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3810000" y="2667000"/>
            <a:ext cx="1295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4800600" y="2362200"/>
            <a:ext cx="6096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5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/>
      <p:bldP spid="40" grpId="0"/>
      <p:bldP spid="4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A weaker splitter 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3886200"/>
            <a:ext cx="8226425" cy="2209800"/>
          </a:xfrm>
        </p:spPr>
        <p:txBody>
          <a:bodyPr/>
          <a:lstStyle/>
          <a:p>
            <a:pPr eaLnBrk="1" hangingPunct="1"/>
            <a:r>
              <a:rPr lang="en-US" sz="2600" smtClean="0"/>
              <a:t>Every point is violation with at least n/100 points</a:t>
            </a:r>
          </a:p>
          <a:p>
            <a:pPr lvl="1" eaLnBrk="1" hangingPunct="1"/>
            <a:r>
              <a:rPr lang="en-US" sz="2200" smtClean="0"/>
              <a:t>No conservative splitter</a:t>
            </a:r>
          </a:p>
          <a:p>
            <a:pPr eaLnBrk="1" hangingPunct="1"/>
            <a:r>
              <a:rPr lang="en-US" sz="2600" smtClean="0"/>
              <a:t>But surely, splitters are easy to find</a:t>
            </a:r>
          </a:p>
          <a:p>
            <a:pPr lvl="1" eaLnBrk="1" hangingPunct="1"/>
            <a:r>
              <a:rPr lang="en-US" sz="2200" smtClean="0"/>
              <a:t>We’re being too conservative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62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657600" y="2362200"/>
            <a:ext cx="24384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TextBox 167"/>
          <p:cNvSpPr txBox="1">
            <a:spLocks noChangeArrowheads="1"/>
          </p:cNvSpPr>
          <p:nvPr/>
        </p:nvSpPr>
        <p:spPr bwMode="auto">
          <a:xfrm>
            <a:off x="4648200" y="35052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505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1143000"/>
            <a:ext cx="6477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01000" y="30480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3" name="TextBox 13"/>
          <p:cNvSpPr txBox="1">
            <a:spLocks noChangeArrowheads="1"/>
          </p:cNvSpPr>
          <p:nvPr/>
        </p:nvSpPr>
        <p:spPr bwMode="auto">
          <a:xfrm>
            <a:off x="80010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0.01n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7962900" y="259715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568825" y="1752600"/>
            <a:ext cx="142875" cy="14287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46150" y="1828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rot="5400000">
            <a:off x="6477000" y="4572000"/>
            <a:ext cx="19050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300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/>
      <p:bldP spid="1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dichotomy fails….</a:t>
            </a:r>
          </a:p>
        </p:txBody>
      </p:sp>
      <p:sp>
        <p:nvSpPr>
          <p:cNvPr id="22" name="Oval 21"/>
          <p:cNvSpPr/>
          <p:nvPr/>
        </p:nvSpPr>
        <p:spPr>
          <a:xfrm>
            <a:off x="5040313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781" name="TextBox 22"/>
          <p:cNvSpPr txBox="1">
            <a:spLocks noChangeArrowheads="1"/>
          </p:cNvSpPr>
          <p:nvPr/>
        </p:nvSpPr>
        <p:spPr bwMode="auto">
          <a:xfrm>
            <a:off x="4953000" y="1371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371725"/>
            <a:ext cx="755650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extBox 25"/>
          <p:cNvSpPr txBox="1">
            <a:spLocks noChangeArrowheads="1"/>
          </p:cNvSpPr>
          <p:nvPr/>
        </p:nvSpPr>
        <p:spPr bwMode="auto">
          <a:xfrm>
            <a:off x="1752600" y="2144713"/>
            <a:ext cx="170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find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2954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5" name="TextBox 63"/>
          <p:cNvSpPr txBox="1">
            <a:spLocks noChangeArrowheads="1"/>
          </p:cNvSpPr>
          <p:nvPr/>
        </p:nvSpPr>
        <p:spPr bwMode="auto">
          <a:xfrm>
            <a:off x="762000" y="9144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Continue IP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791200" y="2286000"/>
            <a:ext cx="990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7" name="TextBox 68"/>
          <p:cNvSpPr txBox="1">
            <a:spLocks noChangeArrowheads="1"/>
          </p:cNvSpPr>
          <p:nvPr/>
        </p:nvSpPr>
        <p:spPr bwMode="auto">
          <a:xfrm>
            <a:off x="6065838" y="21336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Cannot find splitter</a:t>
            </a:r>
          </a:p>
        </p:txBody>
      </p:sp>
      <p:sp>
        <p:nvSpPr>
          <p:cNvPr id="75788" name="TextBox 108"/>
          <p:cNvSpPr txBox="1">
            <a:spLocks noChangeArrowheads="1"/>
          </p:cNvSpPr>
          <p:nvPr/>
        </p:nvSpPr>
        <p:spPr bwMode="auto">
          <a:xfrm>
            <a:off x="5791200" y="4354513"/>
            <a:ext cx="312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“Dynamic Programming”</a:t>
            </a:r>
          </a:p>
          <a:p>
            <a:pPr eaLnBrk="1" hangingPunct="1"/>
            <a:r>
              <a:rPr lang="en-US"/>
              <a:t>phase</a:t>
            </a:r>
          </a:p>
        </p:txBody>
      </p:sp>
      <p:sp>
        <p:nvSpPr>
          <p:cNvPr id="75789" name="TextBox 74"/>
          <p:cNvSpPr txBox="1">
            <a:spLocks noChangeArrowheads="1"/>
          </p:cNvSpPr>
          <p:nvPr/>
        </p:nvSpPr>
        <p:spPr bwMode="auto">
          <a:xfrm>
            <a:off x="228600" y="42672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“Interactive Protocol”</a:t>
            </a:r>
          </a:p>
          <a:p>
            <a:pPr eaLnBrk="1" hangingPunct="1"/>
            <a:r>
              <a:rPr lang="en-US"/>
              <a:t>phase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04800" y="4953000"/>
            <a:ext cx="5564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For IP, we need </a:t>
            </a:r>
            <a:r>
              <a:rPr lang="el-GR" sz="2400" kern="0" dirty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 &lt; 1/log 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l-GR" sz="2000" kern="0" dirty="0">
                <a:latin typeface="+mn-lt"/>
              </a:rPr>
              <a:t>μ</a:t>
            </a:r>
            <a:r>
              <a:rPr lang="en-US" sz="2000" kern="0" dirty="0">
                <a:latin typeface="+mn-lt"/>
              </a:rPr>
              <a:t>n is error in each “level” of IP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For boosting, we need </a:t>
            </a:r>
            <a:r>
              <a:rPr lang="el-GR" sz="2400" kern="0" dirty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 &gt; 1/log </a:t>
            </a:r>
            <a:r>
              <a:rPr lang="en-US" sz="2400" kern="0" dirty="0" err="1">
                <a:solidFill>
                  <a:srgbClr val="FF0000"/>
                </a:solidFill>
                <a:latin typeface="+mn-lt"/>
              </a:rPr>
              <a:t>log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 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(1-</a:t>
            </a:r>
            <a:r>
              <a:rPr lang="el-GR" sz="2000" kern="0" dirty="0">
                <a:latin typeface="+mn-lt"/>
              </a:rPr>
              <a:t>μ</a:t>
            </a:r>
            <a:r>
              <a:rPr lang="en-US" sz="2000" kern="0" dirty="0">
                <a:latin typeface="+mn-lt"/>
              </a:rPr>
              <a:t>) is decrease in error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2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3000" kern="0" dirty="0"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05200" y="958850"/>
            <a:ext cx="2209800" cy="1327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5792" name="Group 80"/>
          <p:cNvGrpSpPr>
            <a:grpSpLocks/>
          </p:cNvGrpSpPr>
          <p:nvPr/>
        </p:nvGrpSpPr>
        <p:grpSpPr bwMode="auto">
          <a:xfrm>
            <a:off x="425450" y="2871788"/>
            <a:ext cx="2286000" cy="1339850"/>
            <a:chOff x="304800" y="2982433"/>
            <a:chExt cx="2286000" cy="1339701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82588" y="3580853"/>
              <a:ext cx="1096962" cy="736518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489075" y="2982433"/>
              <a:ext cx="1101725" cy="59048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068513" y="3199896"/>
              <a:ext cx="142875" cy="1428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74" idx="0"/>
              <a:endCxn id="74" idx="2"/>
            </p:cNvCxnSpPr>
            <p:nvPr/>
          </p:nvCxnSpPr>
          <p:spPr bwMode="auto">
            <a:xfrm rot="16200000" flipH="1">
              <a:off x="822399" y="3658633"/>
              <a:ext cx="132700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304800" y="3580853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 bwMode="auto">
            <a:xfrm>
              <a:off x="990600" y="3199896"/>
              <a:ext cx="142875" cy="1428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1000" y="2995132"/>
              <a:ext cx="2209800" cy="132700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793" name="Group 88"/>
          <p:cNvGrpSpPr>
            <a:grpSpLocks/>
          </p:cNvGrpSpPr>
          <p:nvPr/>
        </p:nvGrpSpPr>
        <p:grpSpPr bwMode="auto">
          <a:xfrm>
            <a:off x="5943600" y="2895600"/>
            <a:ext cx="2212975" cy="1350963"/>
            <a:chOff x="5943600" y="2895600"/>
            <a:chExt cx="2213038" cy="1350333"/>
          </a:xfrm>
        </p:grpSpPr>
        <p:sp>
          <p:nvSpPr>
            <p:cNvPr id="48" name="Rectangle 47"/>
            <p:cNvSpPr/>
            <p:nvPr/>
          </p:nvSpPr>
          <p:spPr>
            <a:xfrm>
              <a:off x="5953125" y="3619162"/>
              <a:ext cx="1057305" cy="615663"/>
            </a:xfrm>
            <a:prstGeom prst="rect">
              <a:avLst/>
            </a:prstGeom>
            <a:solidFill>
              <a:srgbClr val="81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30" y="2906708"/>
              <a:ext cx="1143033" cy="685480"/>
            </a:xfrm>
            <a:prstGeom prst="rect">
              <a:avLst/>
            </a:prstGeom>
            <a:solidFill>
              <a:srgbClr val="81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943600" y="3198672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336850" y="3572352"/>
              <a:ext cx="1343986" cy="3175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335878" y="3914300"/>
              <a:ext cx="41276" cy="618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527970" y="3720715"/>
              <a:ext cx="39689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37388" y="3846070"/>
              <a:ext cx="41276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291426" y="3165349"/>
              <a:ext cx="39688" cy="618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407163" y="3587427"/>
              <a:ext cx="39689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040441" y="3392256"/>
              <a:ext cx="39688" cy="6188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3600" y="2895600"/>
              <a:ext cx="2209863" cy="13265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5943600" y="3427165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969001" y="3603295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943600" y="3755624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969001" y="3876217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943600" y="3941275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loud 40"/>
          <p:cNvSpPr/>
          <p:nvPr/>
        </p:nvSpPr>
        <p:spPr>
          <a:xfrm>
            <a:off x="685800" y="914400"/>
            <a:ext cx="2514600" cy="14478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Weaken</a:t>
            </a:r>
          </a:p>
        </p:txBody>
      </p:sp>
      <p:sp>
        <p:nvSpPr>
          <p:cNvPr id="42" name="Cloud 41"/>
          <p:cNvSpPr/>
          <p:nvPr/>
        </p:nvSpPr>
        <p:spPr>
          <a:xfrm>
            <a:off x="5715000" y="838200"/>
            <a:ext cx="2895600" cy="14478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Strengthen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2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13163" y="1903413"/>
            <a:ext cx="2719387" cy="1068387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2971800"/>
            <a:ext cx="2578100" cy="8382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32550" y="838200"/>
            <a:ext cx="2178050" cy="1066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A small generalization</a:t>
            </a:r>
          </a:p>
        </p:txBody>
      </p:sp>
      <p:sp>
        <p:nvSpPr>
          <p:cNvPr id="77831" name="TextBox 167"/>
          <p:cNvSpPr txBox="1">
            <a:spLocks noChangeArrowheads="1"/>
          </p:cNvSpPr>
          <p:nvPr/>
        </p:nvSpPr>
        <p:spPr bwMode="auto">
          <a:xfrm>
            <a:off x="6200775" y="38100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2s/3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914400" y="1371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907757" y="2361406"/>
            <a:ext cx="3046412" cy="3175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smtClean="0"/>
              <a:t>Suppose </a:t>
            </a:r>
            <a:r>
              <a:rPr lang="en-US" sz="2200" smtClean="0">
                <a:solidFill>
                  <a:srgbClr val="FF0000"/>
                </a:solidFill>
              </a:rPr>
              <a:t>every</a:t>
            </a:r>
            <a:r>
              <a:rPr lang="en-US" sz="2200" smtClean="0"/>
              <a:t> “3-way” division has at most (1-</a:t>
            </a:r>
            <a:r>
              <a:rPr lang="el-GR" sz="2200" smtClean="0"/>
              <a:t>μ</a:t>
            </a:r>
            <a:r>
              <a:rPr lang="en-US" sz="2200" smtClean="0"/>
              <a:t>)s points</a:t>
            </a:r>
            <a:br>
              <a:rPr lang="en-US" sz="2200" smtClean="0"/>
            </a:br>
            <a:endParaRPr lang="en-US" sz="220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2971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3124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0" name="TextBox 167"/>
          <p:cNvSpPr txBox="1">
            <a:spLocks noChangeArrowheads="1"/>
          </p:cNvSpPr>
          <p:nvPr/>
        </p:nvSpPr>
        <p:spPr bwMode="auto">
          <a:xfrm>
            <a:off x="3481388" y="3810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s/3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92338" y="2368550"/>
            <a:ext cx="30353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350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2" grpId="0" animBg="1"/>
      <p:bldP spid="58379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13163" y="1371600"/>
            <a:ext cx="27305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2667000"/>
            <a:ext cx="2590800" cy="1143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32550" y="838200"/>
            <a:ext cx="2178050" cy="533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8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A small generalization</a:t>
            </a:r>
          </a:p>
        </p:txBody>
      </p:sp>
      <p:sp>
        <p:nvSpPr>
          <p:cNvPr id="78855" name="TextBox 167"/>
          <p:cNvSpPr txBox="1">
            <a:spLocks noChangeArrowheads="1"/>
          </p:cNvSpPr>
          <p:nvPr/>
        </p:nvSpPr>
        <p:spPr bwMode="auto">
          <a:xfrm>
            <a:off x="6200775" y="38100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2s/3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914400" y="1371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907757" y="2361406"/>
            <a:ext cx="3046412" cy="3175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smtClean="0"/>
              <a:t>Suppose </a:t>
            </a:r>
            <a:r>
              <a:rPr lang="en-US" sz="2200" smtClean="0">
                <a:solidFill>
                  <a:srgbClr val="FF0000"/>
                </a:solidFill>
              </a:rPr>
              <a:t>every</a:t>
            </a:r>
            <a:r>
              <a:rPr lang="en-US" sz="2200" smtClean="0"/>
              <a:t> “3-way” division has at most (1-</a:t>
            </a:r>
            <a:r>
              <a:rPr lang="el-GR" sz="2200" smtClean="0"/>
              <a:t>μ</a:t>
            </a:r>
            <a:r>
              <a:rPr lang="en-US" sz="2200" smtClean="0"/>
              <a:t>)s points</a:t>
            </a:r>
          </a:p>
          <a:p>
            <a:r>
              <a:rPr lang="en-US" sz="2200" smtClean="0"/>
              <a:t>Do this for all 3-way splits (only poly(log n) many)</a:t>
            </a:r>
          </a:p>
          <a:p>
            <a:r>
              <a:rPr lang="en-US" sz="2200" smtClean="0"/>
              <a:t>Take max over all sums – we get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(1-</a:t>
            </a:r>
            <a:r>
              <a:rPr lang="el-GR" sz="2200" smtClean="0"/>
              <a:t>μ</a:t>
            </a:r>
            <a:r>
              <a:rPr lang="en-US" sz="2200" smtClean="0"/>
              <a:t>)-approx</a:t>
            </a:r>
            <a:br>
              <a:rPr lang="en-US" sz="2200" smtClean="0"/>
            </a:br>
            <a:endParaRPr lang="en-US" sz="220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2971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3124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4" name="TextBox 167"/>
          <p:cNvSpPr txBox="1">
            <a:spLocks noChangeArrowheads="1"/>
          </p:cNvSpPr>
          <p:nvPr/>
        </p:nvSpPr>
        <p:spPr bwMode="auto">
          <a:xfrm>
            <a:off x="3481388" y="3810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s/3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92338" y="2357438"/>
            <a:ext cx="3046412" cy="1111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6" name="TextBox 35"/>
          <p:cNvSpPr txBox="1">
            <a:spLocks noChangeArrowheads="1"/>
          </p:cNvSpPr>
          <p:nvPr/>
        </p:nvSpPr>
        <p:spPr bwMode="auto">
          <a:xfrm>
            <a:off x="1293813" y="1568450"/>
            <a:ext cx="228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No. of points outside</a:t>
            </a:r>
          </a:p>
          <a:p>
            <a:pPr eaLnBrk="1" hangingPunct="1"/>
            <a:r>
              <a:rPr lang="en-US"/>
              <a:t>at least </a:t>
            </a:r>
            <a:r>
              <a:rPr lang="el-GR"/>
              <a:t>μ</a:t>
            </a:r>
            <a:r>
              <a:rPr lang="en-US"/>
              <a:t>s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1676400" y="31638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4219575" y="17526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6657975" y="77787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r>
              <a:rPr lang="en-US"/>
              <a:t>on points in box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968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/>
      <p:bldP spid="23" grpId="0"/>
      <p:bldP spid="30" grpId="0"/>
      <p:bldP spid="31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58875" y="3168650"/>
            <a:ext cx="893763" cy="63658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2363" y="828675"/>
            <a:ext cx="1139825" cy="384175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A generalization</a:t>
            </a:r>
          </a:p>
        </p:txBody>
      </p: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Suppose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every</a:t>
            </a:r>
            <a:r>
              <a:rPr lang="en-US" sz="2200" dirty="0" smtClean="0">
                <a:latin typeface="Comic Sans MS" pitchFamily="66" charset="0"/>
              </a:rPr>
              <a:t> “chain” has at most </a:t>
            </a:r>
            <a:r>
              <a:rPr lang="en-US" sz="2200" dirty="0" smtClean="0"/>
              <a:t>(1-</a:t>
            </a:r>
            <a:r>
              <a:rPr lang="el-GR" sz="2200" dirty="0" smtClean="0"/>
              <a:t>μ</a:t>
            </a:r>
            <a:r>
              <a:rPr lang="en-US" sz="2200" dirty="0" smtClean="0"/>
              <a:t>)s </a:t>
            </a:r>
            <a:r>
              <a:rPr lang="en-US" sz="2200" dirty="0" smtClean="0">
                <a:latin typeface="Comic Sans MS" pitchFamily="66" charset="0"/>
              </a:rPr>
              <a:t>points</a:t>
            </a:r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2233613"/>
            <a:ext cx="1108075" cy="5588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9725" y="1951038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1674813"/>
            <a:ext cx="1143000" cy="30638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4288" y="1222375"/>
            <a:ext cx="1108075" cy="4524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4700" y="2792413"/>
            <a:ext cx="996950" cy="38735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02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04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</a:t>
            </a:r>
            <a:r>
              <a:rPr lang="en-US" baseline="30000"/>
              <a:t>2</a:t>
            </a:r>
            <a:r>
              <a:rPr lang="en-US"/>
              <a:t> n)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62000" y="2133600"/>
            <a:ext cx="1524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0" y="19050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Chain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53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58379" grpId="0" build="p"/>
      <p:bldP spid="35" grpId="0" animBg="1"/>
      <p:bldP spid="36" grpId="0" animBg="1"/>
      <p:bldP spid="37" grpId="0" animBg="1"/>
      <p:bldP spid="38" grpId="0" animBg="1"/>
      <p:bldP spid="39" grpId="0" animBg="1"/>
      <p:bldP spid="68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494588" y="1679575"/>
            <a:ext cx="1117600" cy="563563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62563" y="1031875"/>
            <a:ext cx="1117600" cy="9350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Use dynamic programming</a:t>
            </a:r>
          </a:p>
        </p:txBody>
      </p: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Run</a:t>
            </a:r>
            <a:r>
              <a:rPr lang="en-US" sz="2200" dirty="0" smtClean="0"/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latin typeface="Comic Sans MS" pitchFamily="66" charset="0"/>
              </a:rPr>
              <a:t>-</a:t>
            </a:r>
            <a:r>
              <a:rPr lang="en-US" sz="2200" dirty="0" err="1" smtClean="0">
                <a:latin typeface="Comic Sans MS" pitchFamily="66" charset="0"/>
              </a:rPr>
              <a:t>approx</a:t>
            </a:r>
            <a:r>
              <a:rPr lang="en-US" sz="2200" dirty="0" smtClean="0">
                <a:latin typeface="Comic Sans MS" pitchFamily="66" charset="0"/>
              </a:rPr>
              <a:t> on all poly(log n) such boxes</a:t>
            </a:r>
          </a:p>
          <a:p>
            <a:r>
              <a:rPr lang="en-US" sz="2200" dirty="0" smtClean="0">
                <a:latin typeface="Comic Sans MS" pitchFamily="66" charset="0"/>
              </a:rPr>
              <a:t>Use Dynamic Program to find chain with largest sum of estimates </a:t>
            </a:r>
          </a:p>
          <a:p>
            <a:pPr lvl="1"/>
            <a:r>
              <a:rPr lang="en-US" sz="1800" dirty="0" smtClean="0"/>
              <a:t>Longest path in DAG</a:t>
            </a:r>
          </a:p>
          <a:p>
            <a:pPr lvl="1"/>
            <a:r>
              <a:rPr lang="en-US" sz="1800" dirty="0" smtClean="0"/>
              <a:t>Can solve in poly(log n) time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1403350"/>
            <a:ext cx="1116013" cy="1389063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6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8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</a:t>
            </a:r>
            <a:r>
              <a:rPr lang="en-US" baseline="30000"/>
              <a:t>2</a:t>
            </a:r>
            <a:r>
              <a:rPr lang="en-US"/>
              <a:t> n)</a:t>
            </a: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5221288" y="2851150"/>
            <a:ext cx="156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pPr eaLnBrk="1" hangingPunct="1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3810000" y="2667000"/>
            <a:ext cx="1295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90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775" y="1303940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Maximum value of             Number of samples</a:t>
                </a: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LP    	                        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for </a:t>
                </a:r>
                <a:r>
                  <a:rPr lang="en-US" sz="2400" dirty="0">
                    <a:solidFill>
                      <a:srgbClr val="00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good enough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 estimate</a:t>
                </a:r>
                <a:endParaRPr lang="en-US" sz="2400" dirty="0" smtClean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 smtClean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DUAL REFORMULATION:</a:t>
                </a:r>
              </a:p>
              <a:p>
                <a:pPr marL="344487" lvl="1" indent="0">
                  <a:buNone/>
                </a:pPr>
                <a:endParaRPr lang="en-US" sz="2400" dirty="0" smtClean="0">
                  <a:solidFill>
                    <a:srgbClr val="000000"/>
                  </a:solidFill>
                  <a:latin typeface="Comic Sans MS" pitchFamily="66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Optimize over univariate polynomials </a:t>
                </a:r>
                <a:r>
                  <a:rPr lang="en-US" sz="2400" dirty="0" smtClean="0">
                    <a:solidFill>
                      <a:srgbClr val="FF0D0D"/>
                    </a:solidFill>
                    <a:latin typeface="Comic Sans MS" panose="030F0702030302020204" pitchFamily="66" charset="0"/>
                  </a:rPr>
                  <a:t>p(x)</a:t>
                </a:r>
              </a:p>
              <a:p>
                <a:pPr marL="344487" lvl="1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mic Sans MS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 smtClean="0"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    </a:t>
                </a:r>
              </a:p>
              <a:p>
                <a:pPr marL="344487" lvl="1" indent="0">
                  <a:buNone/>
                </a:pPr>
                <a:r>
                  <a:rPr lang="en-US" dirty="0" smtClean="0">
                    <a:latin typeface="Comic Sans MS" panose="030F0702030302020204" pitchFamily="66" charset="0"/>
                  </a:rPr>
                  <a:t>where</a:t>
                </a:r>
                <a:endParaRPr lang="en-US" sz="26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b="0" dirty="0" smtClean="0">
                    <a:latin typeface="Comic Sans MS" panose="030F0702030302020204" pitchFamily="66" charset="0"/>
                  </a:rPr>
                  <a:t>  satisfies   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775" y="1303940"/>
                <a:ext cx="8229600" cy="5321003"/>
              </a:xfrm>
              <a:blipFill>
                <a:blip r:embed="rId2"/>
                <a:stretch>
                  <a:fillRect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6999" y="2670050"/>
            <a:ext cx="207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</a:rPr>
              <a:t>|</a:t>
            </a:r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a</a:t>
            </a:r>
            <a:r>
              <a:rPr lang="en-US" sz="2800" baseline="-250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 </a:t>
            </a:r>
            <a:r>
              <a:rPr lang="en-US" sz="2800" baseline="300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</a:t>
            </a:r>
            <a:r>
              <a:rPr lang="en-US" sz="2800" baseline="-250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 means </a:t>
            </a:r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|a</a:t>
            </a:r>
            <a:r>
              <a:rPr lang="en-US" sz="2800" baseline="-250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r>
              <a:rPr lang="en-US" sz="2800" dirty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</a:t>
            </a:r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800" baseline="-25000" dirty="0" smtClean="0">
                <a:solidFill>
                  <a:srgbClr val="FF0D0D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FF0D0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58875" y="3536950"/>
            <a:ext cx="885825" cy="26828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2363" y="828675"/>
            <a:ext cx="1139825" cy="5667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50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Suppose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every</a:t>
            </a:r>
            <a:r>
              <a:rPr lang="en-US" sz="2200" dirty="0" smtClean="0">
                <a:latin typeface="Comic Sans MS" pitchFamily="66" charset="0"/>
              </a:rPr>
              <a:t> “chain” has at most </a:t>
            </a:r>
            <a:r>
              <a:rPr lang="en-US" sz="2200" dirty="0" smtClean="0"/>
              <a:t>(1-</a:t>
            </a:r>
            <a:r>
              <a:rPr lang="el-GR" sz="2200" dirty="0" smtClean="0"/>
              <a:t>μ</a:t>
            </a:r>
            <a:r>
              <a:rPr lang="en-US" sz="2200" dirty="0" smtClean="0"/>
              <a:t>)s </a:t>
            </a:r>
            <a:r>
              <a:rPr lang="en-US" sz="2200" dirty="0" smtClean="0">
                <a:latin typeface="Comic Sans MS" pitchFamily="66" charset="0"/>
              </a:rPr>
              <a:t>points</a:t>
            </a:r>
          </a:p>
          <a:p>
            <a:r>
              <a:rPr lang="en-US" sz="2200" dirty="0" smtClean="0">
                <a:solidFill>
                  <a:srgbClr val="0033CC"/>
                </a:solidFill>
                <a:latin typeface="Comic Sans MS" pitchFamily="66" charset="0"/>
              </a:rPr>
              <a:t>In poly(log n) time, with poly(log n) calls to</a:t>
            </a:r>
            <a:r>
              <a:rPr lang="en-US" sz="2200" dirty="0" smtClean="0">
                <a:solidFill>
                  <a:srgbClr val="0033CC"/>
                </a:solidFill>
              </a:rPr>
              <a:t> </a:t>
            </a:r>
            <a:r>
              <a:rPr lang="el-G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solidFill>
                  <a:srgbClr val="0033CC"/>
                </a:solidFill>
                <a:latin typeface="Comic Sans MS" pitchFamily="66" charset="0"/>
              </a:rPr>
              <a:t>-</a:t>
            </a:r>
            <a:r>
              <a:rPr lang="en-US" sz="2200" dirty="0" err="1" smtClean="0">
                <a:solidFill>
                  <a:srgbClr val="0033CC"/>
                </a:solidFill>
                <a:latin typeface="Comic Sans MS" pitchFamily="66" charset="0"/>
              </a:rPr>
              <a:t>approx</a:t>
            </a:r>
            <a:r>
              <a:rPr lang="en-US" sz="2200" dirty="0" smtClean="0">
                <a:solidFill>
                  <a:srgbClr val="0033CC"/>
                </a:solidFill>
                <a:latin typeface="Comic Sans MS" pitchFamily="66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  <a:latin typeface="Comic Sans MS" pitchFamily="66" charset="0"/>
              </a:rPr>
              <a:t>	we get </a:t>
            </a:r>
            <a:r>
              <a:rPr lang="el-GR" sz="2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200" dirty="0" smtClean="0">
                <a:solidFill>
                  <a:srgbClr val="0033CC"/>
                </a:solidFill>
                <a:latin typeface="Comic Sans MS" pitchFamily="66" charset="0"/>
              </a:rPr>
              <a:t>(1-</a:t>
            </a:r>
            <a:r>
              <a:rPr lang="el-GR" sz="2200" dirty="0" smtClean="0">
                <a:solidFill>
                  <a:srgbClr val="0033CC"/>
                </a:solidFill>
                <a:latin typeface="Comic Sans MS" pitchFamily="66" charset="0"/>
              </a:rPr>
              <a:t>μ</a:t>
            </a:r>
            <a:r>
              <a:rPr lang="en-US" sz="2200" dirty="0" smtClean="0">
                <a:solidFill>
                  <a:srgbClr val="0033CC"/>
                </a:solidFill>
                <a:latin typeface="Comic Sans MS" pitchFamily="66" charset="0"/>
              </a:rPr>
              <a:t>)-</a:t>
            </a:r>
            <a:r>
              <a:rPr lang="en-US" sz="2200" dirty="0" err="1" smtClean="0">
                <a:solidFill>
                  <a:srgbClr val="0033CC"/>
                </a:solidFill>
                <a:latin typeface="Comic Sans MS" pitchFamily="66" charset="0"/>
              </a:rPr>
              <a:t>approx</a:t>
            </a:r>
            <a:endParaRPr lang="en-US" sz="22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25130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9725" y="22336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1674813"/>
            <a:ext cx="1106488" cy="5588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4288" y="13954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4700" y="2792413"/>
            <a:ext cx="996950" cy="74453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74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76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s/(log</a:t>
            </a:r>
            <a:r>
              <a:rPr lang="en-US" baseline="30000"/>
              <a:t>2</a:t>
            </a:r>
            <a:r>
              <a:rPr lang="en-US"/>
              <a:t> 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5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basic dichotomy</a:t>
            </a:r>
          </a:p>
        </p:txBody>
      </p:sp>
      <p:sp>
        <p:nvSpPr>
          <p:cNvPr id="22" name="Oval 21"/>
          <p:cNvSpPr/>
          <p:nvPr/>
        </p:nvSpPr>
        <p:spPr>
          <a:xfrm>
            <a:off x="5040313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973" name="TextBox 22"/>
          <p:cNvSpPr txBox="1">
            <a:spLocks noChangeArrowheads="1"/>
          </p:cNvSpPr>
          <p:nvPr/>
        </p:nvSpPr>
        <p:spPr bwMode="auto">
          <a:xfrm>
            <a:off x="4953000" y="1371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371725"/>
            <a:ext cx="755650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5" name="TextBox 25"/>
          <p:cNvSpPr txBox="1">
            <a:spLocks noChangeArrowheads="1"/>
          </p:cNvSpPr>
          <p:nvPr/>
        </p:nvSpPr>
        <p:spPr bwMode="auto">
          <a:xfrm>
            <a:off x="1752600" y="2144713"/>
            <a:ext cx="170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find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2954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7" name="TextBox 63"/>
          <p:cNvSpPr txBox="1">
            <a:spLocks noChangeArrowheads="1"/>
          </p:cNvSpPr>
          <p:nvPr/>
        </p:nvSpPr>
        <p:spPr bwMode="auto">
          <a:xfrm>
            <a:off x="762000" y="9144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Continue IP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791200" y="2286000"/>
            <a:ext cx="990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9" name="TextBox 68"/>
          <p:cNvSpPr txBox="1">
            <a:spLocks noChangeArrowheads="1"/>
          </p:cNvSpPr>
          <p:nvPr/>
        </p:nvSpPr>
        <p:spPr bwMode="auto">
          <a:xfrm>
            <a:off x="6065838" y="21336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Cannot find splitter</a:t>
            </a:r>
          </a:p>
        </p:txBody>
      </p:sp>
      <p:sp>
        <p:nvSpPr>
          <p:cNvPr id="83980" name="TextBox 108"/>
          <p:cNvSpPr txBox="1">
            <a:spLocks noChangeArrowheads="1"/>
          </p:cNvSpPr>
          <p:nvPr/>
        </p:nvSpPr>
        <p:spPr bwMode="auto">
          <a:xfrm>
            <a:off x="5791200" y="4354513"/>
            <a:ext cx="312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“Dynamic Programming”</a:t>
            </a:r>
          </a:p>
          <a:p>
            <a:pPr eaLnBrk="1" hangingPunct="1"/>
            <a:r>
              <a:rPr lang="en-US"/>
              <a:t>phase</a:t>
            </a:r>
          </a:p>
        </p:txBody>
      </p:sp>
      <p:sp>
        <p:nvSpPr>
          <p:cNvPr id="83981" name="TextBox 74"/>
          <p:cNvSpPr txBox="1">
            <a:spLocks noChangeArrowheads="1"/>
          </p:cNvSpPr>
          <p:nvPr/>
        </p:nvSpPr>
        <p:spPr bwMode="auto">
          <a:xfrm>
            <a:off x="228600" y="42672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“Interactive Protocol”</a:t>
            </a:r>
          </a:p>
          <a:p>
            <a:pPr eaLnBrk="1" hangingPunct="1"/>
            <a:r>
              <a:rPr lang="en-US"/>
              <a:t>phase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04800" y="4953000"/>
            <a:ext cx="5564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For IP, we need </a:t>
            </a:r>
            <a:r>
              <a:rPr lang="el-GR" sz="2400" kern="0" dirty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 &lt; 1/log 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l-GR" sz="2000" kern="0" dirty="0">
                <a:latin typeface="+mn-lt"/>
              </a:rPr>
              <a:t>μ</a:t>
            </a:r>
            <a:r>
              <a:rPr lang="en-US" sz="2000" kern="0" dirty="0">
                <a:latin typeface="+mn-lt"/>
              </a:rPr>
              <a:t>n is error in each “level” of IP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For boosting, we need </a:t>
            </a:r>
            <a:r>
              <a:rPr lang="el-GR" sz="2400" kern="0" dirty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 &gt; 1/log </a:t>
            </a:r>
            <a:r>
              <a:rPr lang="en-US" sz="2400" kern="0" dirty="0" err="1">
                <a:solidFill>
                  <a:srgbClr val="FF0000"/>
                </a:solidFill>
                <a:latin typeface="+mn-lt"/>
              </a:rPr>
              <a:t>log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 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(1-</a:t>
            </a:r>
            <a:r>
              <a:rPr lang="el-GR" sz="2000" kern="0" dirty="0">
                <a:latin typeface="+mn-lt"/>
              </a:rPr>
              <a:t>μ</a:t>
            </a:r>
            <a:r>
              <a:rPr lang="en-US" sz="2000" kern="0" dirty="0">
                <a:latin typeface="+mn-lt"/>
              </a:rPr>
              <a:t>) is decrease in error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2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3000" kern="0" dirty="0"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05200" y="958850"/>
            <a:ext cx="2209800" cy="1327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3984" name="Group 80"/>
          <p:cNvGrpSpPr>
            <a:grpSpLocks/>
          </p:cNvGrpSpPr>
          <p:nvPr/>
        </p:nvGrpSpPr>
        <p:grpSpPr bwMode="auto">
          <a:xfrm>
            <a:off x="425450" y="2871788"/>
            <a:ext cx="2286000" cy="1339850"/>
            <a:chOff x="304800" y="2982433"/>
            <a:chExt cx="2286000" cy="1339701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82588" y="3580853"/>
              <a:ext cx="1096962" cy="736518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489075" y="2982433"/>
              <a:ext cx="1101725" cy="59048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068513" y="3199896"/>
              <a:ext cx="142875" cy="1428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74" idx="0"/>
              <a:endCxn id="74" idx="2"/>
            </p:cNvCxnSpPr>
            <p:nvPr/>
          </p:nvCxnSpPr>
          <p:spPr bwMode="auto">
            <a:xfrm rot="16200000" flipH="1">
              <a:off x="822399" y="3658633"/>
              <a:ext cx="132700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304800" y="3580853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 bwMode="auto">
            <a:xfrm>
              <a:off x="990600" y="3199896"/>
              <a:ext cx="142875" cy="1428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1000" y="2995132"/>
              <a:ext cx="2209800" cy="132700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985" name="Group 88"/>
          <p:cNvGrpSpPr>
            <a:grpSpLocks/>
          </p:cNvGrpSpPr>
          <p:nvPr/>
        </p:nvGrpSpPr>
        <p:grpSpPr bwMode="auto">
          <a:xfrm>
            <a:off x="5943600" y="2895600"/>
            <a:ext cx="2212975" cy="1350963"/>
            <a:chOff x="5943600" y="2895600"/>
            <a:chExt cx="2213038" cy="1350333"/>
          </a:xfrm>
        </p:grpSpPr>
        <p:sp>
          <p:nvSpPr>
            <p:cNvPr id="48" name="Rectangle 47"/>
            <p:cNvSpPr/>
            <p:nvPr/>
          </p:nvSpPr>
          <p:spPr>
            <a:xfrm>
              <a:off x="5953125" y="3619162"/>
              <a:ext cx="1057305" cy="615663"/>
            </a:xfrm>
            <a:prstGeom prst="rect">
              <a:avLst/>
            </a:prstGeom>
            <a:solidFill>
              <a:srgbClr val="81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30" y="2906708"/>
              <a:ext cx="1143033" cy="685480"/>
            </a:xfrm>
            <a:prstGeom prst="rect">
              <a:avLst/>
            </a:prstGeom>
            <a:solidFill>
              <a:srgbClr val="81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943600" y="3198672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336850" y="3572352"/>
              <a:ext cx="1343986" cy="3175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335878" y="3914300"/>
              <a:ext cx="41276" cy="618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527970" y="3720715"/>
              <a:ext cx="39689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37388" y="3846070"/>
              <a:ext cx="41276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291426" y="3165349"/>
              <a:ext cx="39688" cy="618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407163" y="3587427"/>
              <a:ext cx="39689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040441" y="3392256"/>
              <a:ext cx="39688" cy="6188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3600" y="2895600"/>
              <a:ext cx="2209863" cy="13265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5943600" y="3427165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969001" y="3603295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943600" y="3755624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969001" y="3876217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943600" y="3941275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loud 40"/>
          <p:cNvSpPr/>
          <p:nvPr/>
        </p:nvSpPr>
        <p:spPr>
          <a:xfrm>
            <a:off x="685800" y="914400"/>
            <a:ext cx="2514600" cy="14478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Weaken</a:t>
            </a:r>
          </a:p>
        </p:txBody>
      </p:sp>
      <p:sp>
        <p:nvSpPr>
          <p:cNvPr id="42" name="Cloud 41"/>
          <p:cNvSpPr/>
          <p:nvPr/>
        </p:nvSpPr>
        <p:spPr>
          <a:xfrm>
            <a:off x="5715000" y="838200"/>
            <a:ext cx="2895600" cy="1447800"/>
          </a:xfrm>
          <a:prstGeom prst="cloud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Strengthen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17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Improved splitters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152525"/>
            <a:ext cx="8226425" cy="5095875"/>
          </a:xfrm>
        </p:spPr>
        <p:txBody>
          <a:bodyPr/>
          <a:lstStyle/>
          <a:p>
            <a:pPr eaLnBrk="1" hangingPunct="1"/>
            <a:r>
              <a:rPr lang="en-US" sz="2600" smtClean="0"/>
              <a:t>Allow splitters that are off center </a:t>
            </a:r>
          </a:p>
          <a:p>
            <a:pPr lvl="1" eaLnBrk="1" hangingPunct="1"/>
            <a:r>
              <a:rPr lang="en-US" sz="2200" smtClean="0"/>
              <a:t>but not too close to either end</a:t>
            </a:r>
          </a:p>
          <a:p>
            <a:pPr eaLnBrk="1" hangingPunct="1"/>
            <a:r>
              <a:rPr lang="en-US" sz="2600" smtClean="0"/>
              <a:t>Look for splitters that are input points P(x)</a:t>
            </a:r>
          </a:p>
          <a:p>
            <a:pPr eaLnBrk="1" hangingPunct="1"/>
            <a:r>
              <a:rPr lang="en-US" sz="2600" smtClean="0"/>
              <a:t>P(x) is a  </a:t>
            </a:r>
            <a:r>
              <a:rPr lang="el-GR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(</a:t>
            </a:r>
            <a:r>
              <a:rPr lang="el-GR" sz="2800" smtClean="0">
                <a:solidFill>
                  <a:srgbClr val="FF0000"/>
                </a:solidFill>
              </a:rPr>
              <a:t>μ</a:t>
            </a:r>
            <a:r>
              <a:rPr lang="en-US" sz="2800" smtClean="0">
                <a:solidFill>
                  <a:srgbClr val="FF0000"/>
                </a:solidFill>
              </a:rPr>
              <a:t>,w) </a:t>
            </a:r>
            <a:r>
              <a:rPr lang="en-US" sz="2600" smtClean="0"/>
              <a:t>- splitter if for all indices z: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/>
              <a:t>Number of violations with x in [z,x] (or [x,z]) is at most: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>
                <a:solidFill>
                  <a:srgbClr val="FF0000"/>
                </a:solidFill>
              </a:rPr>
              <a:t>				</a:t>
            </a:r>
            <a:r>
              <a:rPr lang="el-GR" sz="2400" smtClean="0">
                <a:solidFill>
                  <a:srgbClr val="FF0000"/>
                </a:solidFill>
              </a:rPr>
              <a:t> μ</a:t>
            </a:r>
            <a:r>
              <a:rPr lang="en-US" sz="2400" smtClean="0">
                <a:solidFill>
                  <a:srgbClr val="FF0000"/>
                </a:solidFill>
              </a:rPr>
              <a:t> |x-z|   +  w 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l-GR" sz="2800" smtClean="0">
                <a:solidFill>
                  <a:srgbClr val="FF0000"/>
                </a:solidFill>
              </a:rPr>
              <a:t>μ</a:t>
            </a:r>
            <a:r>
              <a:rPr lang="en-US" sz="2800" smtClean="0">
                <a:solidFill>
                  <a:srgbClr val="FF0000"/>
                </a:solidFill>
              </a:rPr>
              <a:t> =  small constant               w = O(n/log n) </a:t>
            </a:r>
            <a:endParaRPr lang="en-US" sz="2800" smtClean="0"/>
          </a:p>
          <a:p>
            <a:pPr eaLnBrk="1" hangingPunct="1"/>
            <a:r>
              <a:rPr lang="en-US" sz="2800" smtClean="0"/>
              <a:t>Search for x and check condition (approximately) by random sampling</a:t>
            </a:r>
          </a:p>
          <a:p>
            <a:pPr eaLnBrk="1" hangingPunct="1"/>
            <a:r>
              <a:rPr lang="en-US" sz="2800" smtClean="0"/>
              <a:t>Neighborhood sample of x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(Compare to 2-approx Classify)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2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/>
              <a:t>                  	</a:t>
            </a:r>
            <a:r>
              <a:rPr lang="en-US" sz="180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62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Improved splitters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152525"/>
            <a:ext cx="8226425" cy="509587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(</a:t>
            </a:r>
            <a:r>
              <a:rPr lang="el-GR" sz="2400" smtClean="0">
                <a:solidFill>
                  <a:srgbClr val="FF0000"/>
                </a:solidFill>
              </a:rPr>
              <a:t>μ</a:t>
            </a:r>
            <a:r>
              <a:rPr lang="en-US" sz="2400" smtClean="0">
                <a:solidFill>
                  <a:srgbClr val="FF0000"/>
                </a:solidFill>
              </a:rPr>
              <a:t>,w) </a:t>
            </a:r>
            <a:r>
              <a:rPr lang="en-US" sz="2400" smtClean="0"/>
              <a:t>- </a:t>
            </a:r>
            <a:r>
              <a:rPr lang="en-US" sz="2600" smtClean="0"/>
              <a:t>Splitter is point P(x) not to close to either end such that for all z: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/>
              <a:t>Number of violations with x in [z,x] (or [x,z]) is at most: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>
                <a:solidFill>
                  <a:srgbClr val="FF0000"/>
                </a:solidFill>
              </a:rPr>
              <a:t>				</a:t>
            </a:r>
            <a:r>
              <a:rPr lang="el-GR" sz="2400" smtClean="0">
                <a:solidFill>
                  <a:srgbClr val="FF0000"/>
                </a:solidFill>
              </a:rPr>
              <a:t> μ</a:t>
            </a:r>
            <a:r>
              <a:rPr lang="en-US" sz="2400" smtClean="0">
                <a:solidFill>
                  <a:srgbClr val="FF0000"/>
                </a:solidFill>
              </a:rPr>
              <a:t> |x-z|   +  w</a:t>
            </a:r>
          </a:p>
          <a:p>
            <a:pPr eaLnBrk="1" hangingPunct="1"/>
            <a:r>
              <a:rPr lang="en-US" sz="2800" smtClean="0"/>
              <a:t>Key point:  Instead of requiring:</a:t>
            </a:r>
            <a:r>
              <a:rPr lang="el-GR" sz="2800" smtClean="0">
                <a:solidFill>
                  <a:srgbClr val="FF0000"/>
                </a:solidFill>
              </a:rPr>
              <a:t> </a:t>
            </a:r>
            <a:endParaRPr lang="en-US" sz="28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				</a:t>
            </a:r>
            <a:r>
              <a:rPr lang="el-GR" sz="2800" smtClean="0">
                <a:solidFill>
                  <a:srgbClr val="FF0000"/>
                </a:solidFill>
              </a:rPr>
              <a:t>μ</a:t>
            </a:r>
            <a:r>
              <a:rPr lang="en-US" sz="2800" smtClean="0">
                <a:solidFill>
                  <a:srgbClr val="FF0000"/>
                </a:solidFill>
              </a:rPr>
              <a:t> = O(1/log n)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	</a:t>
            </a:r>
            <a:r>
              <a:rPr lang="en-US" sz="2800" smtClean="0"/>
              <a:t>we need: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	</a:t>
            </a:r>
            <a:r>
              <a:rPr lang="el-GR" sz="2800" smtClean="0">
                <a:solidFill>
                  <a:srgbClr val="FF0000"/>
                </a:solidFill>
              </a:rPr>
              <a:t> μ</a:t>
            </a:r>
            <a:r>
              <a:rPr lang="en-US" sz="2800" smtClean="0">
                <a:solidFill>
                  <a:srgbClr val="FF0000"/>
                </a:solidFill>
              </a:rPr>
              <a:t> =  small enough constant</a:t>
            </a:r>
            <a:r>
              <a:rPr lang="el-GR" sz="2800" smtClean="0">
                <a:solidFill>
                  <a:srgbClr val="FF0000"/>
                </a:solidFill>
              </a:rPr>
              <a:t> </a:t>
            </a:r>
            <a:endParaRPr lang="en-US" sz="28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  <a:latin typeface="Symbol" pitchFamily="18" charset="2"/>
              </a:rPr>
              <a:t>				</a:t>
            </a:r>
            <a:r>
              <a:rPr lang="en-US" sz="2800" smtClean="0">
                <a:solidFill>
                  <a:srgbClr val="FF0000"/>
                </a:solidFill>
              </a:rPr>
              <a:t> w=O(n/log n)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				 </a:t>
            </a: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2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/>
              <a:t>                  	</a:t>
            </a:r>
            <a:r>
              <a:rPr lang="en-US" sz="180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7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57288" y="2441575"/>
            <a:ext cx="2655887" cy="1066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3175" y="1152525"/>
            <a:ext cx="478155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Weaker splitters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038600"/>
            <a:ext cx="8226425" cy="2209800"/>
          </a:xfrm>
        </p:spPr>
        <p:txBody>
          <a:bodyPr/>
          <a:lstStyle/>
          <a:p>
            <a:pPr eaLnBrk="1" hangingPunct="1"/>
            <a:r>
              <a:rPr lang="en-US" sz="2600" smtClean="0"/>
              <a:t>Allow splitters that are off center </a:t>
            </a:r>
          </a:p>
          <a:p>
            <a:pPr lvl="1" eaLnBrk="1" hangingPunct="1"/>
            <a:r>
              <a:rPr lang="en-US" sz="2200" smtClean="0"/>
              <a:t>but not too close to either end</a:t>
            </a:r>
          </a:p>
          <a:p>
            <a:pPr eaLnBrk="1" hangingPunct="1"/>
            <a:r>
              <a:rPr lang="en-US" sz="2600" smtClean="0"/>
              <a:t>We set </a:t>
            </a:r>
            <a:r>
              <a:rPr lang="el-GR" sz="2800" smtClean="0"/>
              <a:t>μ</a:t>
            </a:r>
            <a:r>
              <a:rPr lang="en-US" sz="2600" smtClean="0"/>
              <a:t> to be constant (say </a:t>
            </a:r>
            <a:r>
              <a:rPr lang="el-GR" sz="2800" smtClean="0"/>
              <a:t>μ</a:t>
            </a:r>
            <a:r>
              <a:rPr lang="en-US" sz="2600" smtClean="0"/>
              <a:t> = 1/50)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62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593975" y="2295525"/>
            <a:ext cx="24384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9" name="TextBox 167"/>
          <p:cNvSpPr txBox="1">
            <a:spLocks noChangeArrowheads="1"/>
          </p:cNvSpPr>
          <p:nvPr/>
        </p:nvSpPr>
        <p:spPr bwMode="auto">
          <a:xfrm>
            <a:off x="3584575" y="3581400"/>
            <a:ext cx="50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505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28688" y="2441575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7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876800" y="1143000"/>
            <a:ext cx="25146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new and improved…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038600"/>
            <a:ext cx="8226425" cy="2743200"/>
          </a:xfrm>
        </p:spPr>
        <p:txBody>
          <a:bodyPr/>
          <a:lstStyle/>
          <a:p>
            <a:pPr eaLnBrk="1" hangingPunct="1"/>
            <a:r>
              <a:rPr lang="en-US" sz="2600" smtClean="0"/>
              <a:t>We set </a:t>
            </a:r>
            <a:r>
              <a:rPr lang="el-GR" sz="2800" smtClean="0"/>
              <a:t>μ</a:t>
            </a:r>
            <a:r>
              <a:rPr lang="en-US" sz="2600" smtClean="0"/>
              <a:t> to be constant (say </a:t>
            </a:r>
            <a:r>
              <a:rPr lang="el-GR" sz="2800" smtClean="0"/>
              <a:t>μ</a:t>
            </a:r>
            <a:r>
              <a:rPr lang="en-US" sz="2600" smtClean="0"/>
              <a:t> = 1/50)</a:t>
            </a:r>
          </a:p>
          <a:p>
            <a:pPr eaLnBrk="1" hangingPunct="1"/>
            <a:r>
              <a:rPr lang="en-US" sz="2600" smtClean="0"/>
              <a:t>But we now ask for &lt; </a:t>
            </a:r>
            <a:r>
              <a:rPr lang="el-GR" sz="2800" smtClean="0"/>
              <a:t>μ</a:t>
            </a:r>
            <a:r>
              <a:rPr lang="en-US" sz="2600" smtClean="0"/>
              <a:t>-fraction of violations in </a:t>
            </a:r>
            <a:r>
              <a:rPr lang="en-US" sz="2600" smtClean="0">
                <a:solidFill>
                  <a:srgbClr val="FF0000"/>
                </a:solidFill>
              </a:rPr>
              <a:t>every interval</a:t>
            </a:r>
          </a:p>
          <a:p>
            <a:pPr lvl="1" eaLnBrk="1" hangingPunct="1"/>
            <a:r>
              <a:rPr lang="en-US" sz="2200" smtClean="0"/>
              <a:t>As long as interval size s &gt; n/(100log n)</a:t>
            </a:r>
          </a:p>
          <a:p>
            <a:pPr eaLnBrk="1" hangingPunct="1"/>
            <a:r>
              <a:rPr lang="en-US" sz="2600" smtClean="0"/>
              <a:t>This is “improved splitter”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62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657600" y="2362200"/>
            <a:ext cx="24384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2" name="TextBox 167"/>
          <p:cNvSpPr txBox="1">
            <a:spLocks noChangeArrowheads="1"/>
          </p:cNvSpPr>
          <p:nvPr/>
        </p:nvSpPr>
        <p:spPr bwMode="auto">
          <a:xfrm>
            <a:off x="4648200" y="35052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n/2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505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5" name="TextBox 26"/>
          <p:cNvSpPr txBox="1">
            <a:spLocks noChangeArrowheads="1"/>
          </p:cNvSpPr>
          <p:nvPr/>
        </p:nvSpPr>
        <p:spPr bwMode="auto">
          <a:xfrm>
            <a:off x="5181600" y="2819400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/>
              <a:t>μ</a:t>
            </a:r>
            <a:r>
              <a:rPr lang="en-US"/>
              <a:t>s outside blue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6576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722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76800" y="1600200"/>
            <a:ext cx="25146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9" name="TextBox 16"/>
          <p:cNvSpPr txBox="1">
            <a:spLocks noChangeArrowheads="1"/>
          </p:cNvSpPr>
          <p:nvPr/>
        </p:nvSpPr>
        <p:spPr bwMode="auto">
          <a:xfrm>
            <a:off x="5715000" y="12192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Size 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6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324600" y="1143000"/>
            <a:ext cx="762000" cy="4572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2514600"/>
            <a:ext cx="762000" cy="228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2286000"/>
            <a:ext cx="762000" cy="228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00" y="1828800"/>
            <a:ext cx="762000" cy="4572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00200"/>
            <a:ext cx="762000" cy="228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0800" y="2743200"/>
            <a:ext cx="685800" cy="609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81200" y="3352800"/>
            <a:ext cx="609600" cy="219075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15200" cy="636587"/>
          </a:xfrm>
        </p:spPr>
        <p:txBody>
          <a:bodyPr/>
          <a:lstStyle/>
          <a:p>
            <a:pPr eaLnBrk="1" hangingPunct="1"/>
            <a:r>
              <a:rPr lang="en-US" smtClean="0"/>
              <a:t>The dichotomy, again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962400"/>
            <a:ext cx="8226425" cy="2209800"/>
          </a:xfrm>
        </p:spPr>
        <p:txBody>
          <a:bodyPr/>
          <a:lstStyle/>
          <a:p>
            <a:pPr eaLnBrk="1" hangingPunct="1"/>
            <a:r>
              <a:rPr lang="en-US" sz="2400" smtClean="0"/>
              <a:t>If we  are unable to find </a:t>
            </a:r>
            <a:r>
              <a:rPr lang="en-US" sz="2400" smtClean="0">
                <a:solidFill>
                  <a:srgbClr val="0033CC"/>
                </a:solidFill>
              </a:rPr>
              <a:t>improved</a:t>
            </a:r>
            <a:r>
              <a:rPr lang="en-US" sz="2400" smtClean="0"/>
              <a:t> splitter in this box</a:t>
            </a:r>
          </a:p>
          <a:p>
            <a:pPr eaLnBrk="1" hangingPunct="1"/>
            <a:r>
              <a:rPr lang="en-US" sz="2400" smtClean="0"/>
              <a:t>Build grid in the box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Dichotomy Lemma: If no (</a:t>
            </a:r>
            <a:r>
              <a:rPr lang="el-GR" sz="2400" smtClean="0">
                <a:solidFill>
                  <a:srgbClr val="FF0000"/>
                </a:solidFill>
              </a:rPr>
              <a:t>μ</a:t>
            </a:r>
            <a:r>
              <a:rPr lang="en-US" sz="2400" smtClean="0">
                <a:solidFill>
                  <a:srgbClr val="FF0000"/>
                </a:solidFill>
              </a:rPr>
              <a:t>,w)-splitter, no chain has more than (1-</a:t>
            </a:r>
            <a:r>
              <a:rPr lang="el-GR" sz="2400" smtClean="0">
                <a:solidFill>
                  <a:srgbClr val="FF0000"/>
                </a:solidFill>
              </a:rPr>
              <a:t>μ</a:t>
            </a:r>
            <a:r>
              <a:rPr lang="en-US" sz="2400" smtClean="0">
                <a:solidFill>
                  <a:srgbClr val="FF0000"/>
                </a:solidFill>
              </a:rPr>
              <a:t>)n points</a:t>
            </a:r>
          </a:p>
          <a:p>
            <a:pPr lvl="1" eaLnBrk="1" hangingPunct="1"/>
            <a:r>
              <a:rPr lang="en-US" sz="2000" smtClean="0"/>
              <a:t>We can find 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smtClean="0"/>
              <a:t>(1-</a:t>
            </a:r>
            <a:r>
              <a:rPr lang="el-GR" sz="2000" smtClean="0"/>
              <a:t>μ</a:t>
            </a:r>
            <a:r>
              <a:rPr lang="en-US" sz="2000" smtClean="0"/>
              <a:t>)-approx for LIS in box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81200" y="1143000"/>
            <a:ext cx="5105400" cy="2438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3716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57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9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81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343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105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81200" y="14478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18288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0" y="22860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1200" y="27432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30480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1200" y="33528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20574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1200" y="25146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1200" y="16002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81200" y="12954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24600" y="106680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18" name="TextBox 30"/>
          <p:cNvSpPr txBox="1">
            <a:spLocks noChangeArrowheads="1"/>
          </p:cNvSpPr>
          <p:nvPr/>
        </p:nvSpPr>
        <p:spPr bwMode="auto">
          <a:xfrm>
            <a:off x="6621463" y="609600"/>
            <a:ext cx="30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048501" y="2855912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0" name="TextBox 33"/>
          <p:cNvSpPr txBox="1">
            <a:spLocks noChangeArrowheads="1"/>
          </p:cNvSpPr>
          <p:nvPr/>
        </p:nvSpPr>
        <p:spPr bwMode="auto">
          <a:xfrm>
            <a:off x="7359650" y="26781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w/(log 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901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algorithm, in one slide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5410200" cy="1524000"/>
          </a:xfrm>
        </p:spPr>
        <p:txBody>
          <a:bodyPr/>
          <a:lstStyle/>
          <a:p>
            <a:pPr eaLnBrk="1" hangingPunct="1"/>
            <a:r>
              <a:rPr lang="en-US" sz="2200" smtClean="0"/>
              <a:t>We get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(1-</a:t>
            </a:r>
            <a:r>
              <a:rPr lang="el-GR" sz="2000" smtClean="0"/>
              <a:t>μ</a:t>
            </a:r>
            <a:r>
              <a:rPr lang="en-US" sz="2200" smtClean="0"/>
              <a:t>)-approx</a:t>
            </a:r>
          </a:p>
          <a:p>
            <a:pPr eaLnBrk="1" hangingPunct="1"/>
            <a:r>
              <a:rPr lang="en-US" sz="2200" smtClean="0"/>
              <a:t>Overall running time becomes (log n)</a:t>
            </a:r>
            <a:r>
              <a:rPr lang="en-US" sz="2200" baseline="30000" smtClean="0"/>
              <a:t>1/</a:t>
            </a:r>
            <a:r>
              <a:rPr lang="el-GR" sz="2400" baseline="300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*&amp;^#$%  miracle that the math works out</a:t>
            </a:r>
            <a:endParaRPr lang="en-US" sz="1800" smtClean="0"/>
          </a:p>
        </p:txBody>
      </p:sp>
      <p:sp>
        <p:nvSpPr>
          <p:cNvPr id="20" name="Rectangle 19"/>
          <p:cNvSpPr/>
          <p:nvPr/>
        </p:nvSpPr>
        <p:spPr>
          <a:xfrm>
            <a:off x="3581400" y="1143000"/>
            <a:ext cx="1981200" cy="99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40313" y="1371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119" name="TextBox 22"/>
          <p:cNvSpPr txBox="1">
            <a:spLocks noChangeArrowheads="1"/>
          </p:cNvSpPr>
          <p:nvPr/>
        </p:nvSpPr>
        <p:spPr bwMode="auto">
          <a:xfrm>
            <a:off x="4953000" y="1524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286000"/>
            <a:ext cx="10668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52600" y="2297113"/>
            <a:ext cx="170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find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4478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62000" y="10668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Continue IP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609600" y="3124200"/>
            <a:ext cx="1981200" cy="990600"/>
            <a:chOff x="609600" y="3124200"/>
            <a:chExt cx="1981200" cy="990600"/>
          </a:xfrm>
        </p:grpSpPr>
        <p:sp>
          <p:nvSpPr>
            <p:cNvPr id="66" name="Rectangle 65"/>
            <p:cNvSpPr/>
            <p:nvPr/>
          </p:nvSpPr>
          <p:spPr>
            <a:xfrm>
              <a:off x="609600" y="3733800"/>
              <a:ext cx="990600" cy="3810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00200" y="3124200"/>
              <a:ext cx="990600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3124200"/>
              <a:ext cx="19812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68513" y="3352800"/>
              <a:ext cx="142875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27" idx="0"/>
              <a:endCxn id="27" idx="2"/>
            </p:cNvCxnSpPr>
            <p:nvPr/>
          </p:nvCxnSpPr>
          <p:spPr>
            <a:xfrm rot="16200000" flipH="1">
              <a:off x="1104900" y="3619500"/>
              <a:ext cx="990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" y="3733800"/>
              <a:ext cx="1981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990600" y="3352800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5562600" y="2286000"/>
            <a:ext cx="1219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65838" y="22860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Cannot find splitter</a:t>
            </a:r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6096000" y="3124200"/>
            <a:ext cx="1981200" cy="990600"/>
            <a:chOff x="1981200" y="1143000"/>
            <a:chExt cx="5105400" cy="2438400"/>
          </a:xfrm>
        </p:grpSpPr>
        <p:sp>
          <p:nvSpPr>
            <p:cNvPr id="85" name="Rectangle 84"/>
            <p:cNvSpPr/>
            <p:nvPr/>
          </p:nvSpPr>
          <p:spPr>
            <a:xfrm>
              <a:off x="6325699" y="1143000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78006" y="2514601"/>
              <a:ext cx="76090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8907" y="2287955"/>
              <a:ext cx="760901" cy="226646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799808" y="1830754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60709" y="1600201"/>
              <a:ext cx="76499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590740" y="2745154"/>
              <a:ext cx="687265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81200" y="3354754"/>
              <a:ext cx="609540" cy="21492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981200" y="1143000"/>
              <a:ext cx="51054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>
              <a:off x="1371540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2058806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2819707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3580608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34150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510649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981200" y="14478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981200" y="1830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981200" y="2287955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981200" y="27451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981200" y="30499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981200" y="3354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981200" y="20574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981200" y="25146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981200" y="16002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981200" y="12954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5867400" y="4354513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Make poly(log n) calls to </a:t>
            </a:r>
          </a:p>
          <a:p>
            <a:pPr eaLnBrk="1" hangingPunct="1"/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-approx. Solve DP of poly(log n) size.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49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  <p:bldP spid="26" grpId="0"/>
      <p:bldP spid="64" grpId="0"/>
      <p:bldP spid="69" grpId="0"/>
      <p:bldP spid="109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Algorithm classify in one slide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5410200" cy="15240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Comic Sans MS" pitchFamily="66" charset="0"/>
              </a:rPr>
              <a:t>We get </a:t>
            </a:r>
            <a:r>
              <a:rPr lang="el-GR" sz="24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200" dirty="0" smtClean="0">
                <a:latin typeface="Comic Sans MS" pitchFamily="66" charset="0"/>
              </a:rPr>
              <a:t>(1-</a:t>
            </a:r>
            <a:r>
              <a:rPr lang="el-GR" sz="2000" dirty="0" smtClean="0">
                <a:latin typeface="Comic Sans MS" pitchFamily="66" charset="0"/>
              </a:rPr>
              <a:t>μ</a:t>
            </a:r>
            <a:r>
              <a:rPr lang="en-US" sz="2200" dirty="0" smtClean="0">
                <a:latin typeface="Comic Sans MS" pitchFamily="66" charset="0"/>
              </a:rPr>
              <a:t>)-</a:t>
            </a:r>
            <a:r>
              <a:rPr lang="en-US" sz="2200" dirty="0" err="1" smtClean="0">
                <a:latin typeface="Comic Sans MS" pitchFamily="66" charset="0"/>
              </a:rPr>
              <a:t>approx</a:t>
            </a:r>
            <a:endParaRPr lang="en-US" sz="2200" dirty="0" smtClean="0">
              <a:latin typeface="Comic Sans MS" pitchFamily="66" charset="0"/>
            </a:endParaRPr>
          </a:p>
          <a:p>
            <a:pPr eaLnBrk="1" hangingPunct="1"/>
            <a:r>
              <a:rPr lang="en-US" sz="2200" dirty="0" smtClean="0">
                <a:latin typeface="Comic Sans MS" pitchFamily="66" charset="0"/>
              </a:rPr>
              <a:t>Overall running time  (log n)</a:t>
            </a:r>
            <a:r>
              <a:rPr lang="en-US" sz="2200" baseline="30000" dirty="0" smtClean="0">
                <a:latin typeface="Comic Sans MS" pitchFamily="66" charset="0"/>
              </a:rPr>
              <a:t>1/</a:t>
            </a:r>
            <a:r>
              <a:rPr lang="el-GR" sz="2400" baseline="300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400" baseline="30000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143000"/>
            <a:ext cx="1981200" cy="99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143" name="TextBox 22"/>
          <p:cNvSpPr txBox="1">
            <a:spLocks noChangeArrowheads="1"/>
          </p:cNvSpPr>
          <p:nvPr/>
        </p:nvSpPr>
        <p:spPr bwMode="auto">
          <a:xfrm>
            <a:off x="4827744" y="1375638"/>
            <a:ext cx="579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P(x)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286000"/>
            <a:ext cx="10668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52600" y="2297113"/>
            <a:ext cx="194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We find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4478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62000" y="1066800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Continue IP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562600" y="2286000"/>
            <a:ext cx="1219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65838" y="2286000"/>
            <a:ext cx="2307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Cannot find splitter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5867400" y="4354513"/>
            <a:ext cx="29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Make </a:t>
            </a:r>
            <a:r>
              <a:rPr lang="en-US" dirty="0">
                <a:latin typeface="Comic Sans MS" pitchFamily="66" charset="0"/>
              </a:rPr>
              <a:t>poly(log n) calls to </a:t>
            </a:r>
            <a:r>
              <a:rPr lang="el-GR" dirty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dirty="0">
                <a:latin typeface="Comic Sans MS" pitchFamily="66" charset="0"/>
              </a:rPr>
              <a:t>-approx.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Solve  </a:t>
            </a:r>
            <a:r>
              <a:rPr lang="en-US" dirty="0" err="1">
                <a:latin typeface="Comic Sans MS" pitchFamily="66" charset="0"/>
              </a:rPr>
              <a:t>polylog</a:t>
            </a:r>
            <a:r>
              <a:rPr lang="en-US" dirty="0">
                <a:latin typeface="Comic Sans MS" pitchFamily="66" charset="0"/>
              </a:rPr>
              <a:t> n size DP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Classify </a:t>
            </a:r>
            <a:r>
              <a:rPr lang="en-US" dirty="0">
                <a:latin typeface="Comic Sans MS" pitchFamily="66" charset="0"/>
              </a:rPr>
              <a:t>P(x) recursively within smaller </a:t>
            </a:r>
            <a:r>
              <a:rPr lang="en-US" dirty="0" smtClean="0">
                <a:latin typeface="Comic Sans MS" pitchFamily="66" charset="0"/>
              </a:rPr>
              <a:t>box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  <p:sp>
        <p:nvSpPr>
          <p:cNvPr id="51" name="Oval 50"/>
          <p:cNvSpPr/>
          <p:nvPr/>
        </p:nvSpPr>
        <p:spPr>
          <a:xfrm>
            <a:off x="5192713" y="1452143"/>
            <a:ext cx="71437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3124200"/>
            <a:ext cx="1981200" cy="990600"/>
            <a:chOff x="6096000" y="3124200"/>
            <a:chExt cx="1981200" cy="990600"/>
          </a:xfrm>
        </p:grpSpPr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6096000" y="3124200"/>
              <a:ext cx="1981200" cy="990600"/>
              <a:chOff x="1981200" y="1143000"/>
              <a:chExt cx="5105400" cy="2438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325699" y="1143000"/>
                <a:ext cx="760901" cy="457201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278006" y="2514601"/>
                <a:ext cx="760901" cy="230553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038907" y="2287955"/>
                <a:ext cx="760901" cy="226646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799808" y="1830754"/>
                <a:ext cx="760901" cy="457201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560709" y="1600201"/>
                <a:ext cx="764991" cy="230553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590740" y="2745154"/>
                <a:ext cx="687265" cy="609600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981200" y="3354754"/>
                <a:ext cx="609540" cy="214924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981200" y="1143000"/>
                <a:ext cx="5105400" cy="2438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rot="5400000">
                <a:off x="1371540" y="2362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2058806" y="2362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819707" y="2362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3580608" y="2362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4341509" y="2362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106499" y="2362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981200" y="1447800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981200" y="1830754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981200" y="2287955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981200" y="2745154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981200" y="3049954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981200" y="3354754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981200" y="2057400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981200" y="2514601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981200" y="1600201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981200" y="1295401"/>
                <a:ext cx="5105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/>
            <p:cNvSpPr/>
            <p:nvPr/>
          </p:nvSpPr>
          <p:spPr>
            <a:xfrm>
              <a:off x="7317163" y="3500698"/>
              <a:ext cx="71437" cy="650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22"/>
            <p:cNvSpPr txBox="1">
              <a:spLocks noChangeArrowheads="1"/>
            </p:cNvSpPr>
            <p:nvPr/>
          </p:nvSpPr>
          <p:spPr bwMode="auto">
            <a:xfrm>
              <a:off x="7104594" y="3576593"/>
              <a:ext cx="5791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P(x)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124200"/>
            <a:ext cx="1989130" cy="990600"/>
            <a:chOff x="609600" y="3124200"/>
            <a:chExt cx="1989130" cy="9906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608130" y="3124200"/>
              <a:ext cx="990600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09600" y="3124200"/>
              <a:ext cx="19812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22"/>
            <p:cNvSpPr txBox="1">
              <a:spLocks noChangeArrowheads="1"/>
            </p:cNvSpPr>
            <p:nvPr/>
          </p:nvSpPr>
          <p:spPr bwMode="auto">
            <a:xfrm>
              <a:off x="1763885" y="3500698"/>
              <a:ext cx="5791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P(x)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071923" y="3363912"/>
              <a:ext cx="71437" cy="650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069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  <p:bldP spid="26" grpId="0"/>
      <p:bldP spid="64" grpId="0"/>
      <p:bldP spid="69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even better version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514600"/>
            <a:ext cx="8226425" cy="3429000"/>
          </a:xfrm>
        </p:spPr>
        <p:txBody>
          <a:bodyPr/>
          <a:lstStyle/>
          <a:p>
            <a:pPr eaLnBrk="1" hangingPunct="1"/>
            <a:r>
              <a:rPr lang="en-US" sz="2600" smtClean="0"/>
              <a:t>Don’t exactly solve this dynamic program!</a:t>
            </a:r>
          </a:p>
          <a:p>
            <a:pPr eaLnBrk="1" hangingPunct="1"/>
            <a:r>
              <a:rPr lang="en-US" sz="2600" smtClean="0"/>
              <a:t> Use our sublinear algo to approximately solve in (loglog n) time. Then do it recursively…</a:t>
            </a:r>
            <a:endParaRPr lang="en-US" sz="2200" smtClean="0"/>
          </a:p>
          <a:p>
            <a:pPr lvl="1" eaLnBrk="1" hangingPunct="1"/>
            <a:endParaRPr lang="en-US" sz="2200" smtClean="0"/>
          </a:p>
          <a:p>
            <a:pPr eaLnBrk="1" hangingPunct="1"/>
            <a:r>
              <a:rPr lang="en-US" sz="2600" smtClean="0"/>
              <a:t>Greek list:</a:t>
            </a:r>
            <a:r>
              <a:rPr lang="en-US" smtClean="0"/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β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ψ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smtClean="0">
                <a:cs typeface="Times New Roman" pitchFamily="18" charset="0"/>
              </a:rPr>
              <a:t>We had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smtClean="0">
                <a:cs typeface="Times New Roman" pitchFamily="18" charset="0"/>
              </a:rPr>
              <a:t>, </a:t>
            </a:r>
            <a:r>
              <a:rPr lang="en-US" sz="2200" smtClean="0">
                <a:cs typeface="Times New Roman" pitchFamily="18" charset="0"/>
              </a:rPr>
              <a:t>but got rid of it</a:t>
            </a:r>
          </a:p>
        </p:txBody>
      </p:sp>
      <p:grpSp>
        <p:nvGrpSpPr>
          <p:cNvPr id="92165" name="Group 34"/>
          <p:cNvGrpSpPr>
            <a:grpSpLocks/>
          </p:cNvGrpSpPr>
          <p:nvPr/>
        </p:nvGrpSpPr>
        <p:grpSpPr bwMode="auto">
          <a:xfrm>
            <a:off x="3505200" y="1143000"/>
            <a:ext cx="1981200" cy="990600"/>
            <a:chOff x="1981200" y="1143000"/>
            <a:chExt cx="5105400" cy="2438400"/>
          </a:xfrm>
        </p:grpSpPr>
        <p:sp>
          <p:nvSpPr>
            <p:cNvPr id="36" name="Rectangle 35"/>
            <p:cNvSpPr/>
            <p:nvPr/>
          </p:nvSpPr>
          <p:spPr>
            <a:xfrm>
              <a:off x="6325699" y="1143000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8006" y="2514601"/>
              <a:ext cx="76090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38907" y="2287955"/>
              <a:ext cx="760901" cy="226646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99808" y="1830754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0709" y="1600201"/>
              <a:ext cx="76499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740" y="2745154"/>
              <a:ext cx="687265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81200" y="3354754"/>
              <a:ext cx="609540" cy="21492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1200" y="1143000"/>
              <a:ext cx="51054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371540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058806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2819707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580608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34150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49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81200" y="14478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981200" y="1830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81200" y="2287955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81200" y="27451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981200" y="30499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81200" y="3354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81200" y="20574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981200" y="25146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81200" y="16002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81200" y="12954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794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The complexity of the best population recovery algorithm is (essentially) bounded above by:</a:t>
                </a:r>
                <a:r>
                  <a:rPr lang="en-US" sz="2400" dirty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	</a:t>
                </a:r>
              </a:p>
              <a:p>
                <a:pPr marL="344487" lvl="1" indent="0">
                  <a:buNone/>
                </a:pPr>
                <a:r>
                  <a:rPr lang="en-US" sz="2400" dirty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max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 smtClean="0"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    over polynomials p such that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b="0" dirty="0" smtClean="0">
                    <a:latin typeface="Comic Sans MS" panose="030F0702030302020204" pitchFamily="66" charset="0"/>
                  </a:rPr>
                  <a:t>  satisfies   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How do we upper bound this?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Constraint on q(x) is hard to work with….</a:t>
                </a: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  <a:blipFill>
                <a:blip r:embed="rId2"/>
                <a:stretch>
                  <a:fillRect l="-1333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41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omic Sans MS" pitchFamily="66" charset="0"/>
              </a:rPr>
              <a:t>Overall running time  (log n)</a:t>
            </a:r>
            <a:r>
              <a:rPr lang="en-US" sz="2800" baseline="30000" dirty="0">
                <a:latin typeface="Comic Sans MS" pitchFamily="66" charset="0"/>
              </a:rPr>
              <a:t>1/</a:t>
            </a:r>
            <a:r>
              <a:rPr lang="el-GR" sz="2800" baseline="30000" dirty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800" baseline="30000" dirty="0">
                <a:latin typeface="Comic Sans MS" pitchFamily="66" charset="0"/>
                <a:cs typeface="Times New Roman" pitchFamily="18" charset="0"/>
              </a:rPr>
              <a:t> </a:t>
            </a:r>
            <a:endParaRPr lang="en-US" sz="2800" baseline="300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omic Sans MS" pitchFamily="66" charset="0"/>
              </a:rPr>
              <a:t>Improving the running time to K(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) (log n)</a:t>
            </a:r>
            <a:r>
              <a:rPr lang="en-US" sz="2800" baseline="30000" dirty="0" smtClean="0">
                <a:latin typeface="Comic Sans MS" pitchFamily="66" charset="0"/>
                <a:sym typeface="Symbol"/>
              </a:rPr>
              <a:t>c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006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1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 faster version…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514600"/>
            <a:ext cx="8226425" cy="34290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Don’t solve this dynamic program exactly!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 Use our </a:t>
            </a:r>
            <a:r>
              <a:rPr lang="en-US" sz="2600" dirty="0" err="1" smtClean="0">
                <a:latin typeface="Comic Sans MS" pitchFamily="66" charset="0"/>
              </a:rPr>
              <a:t>sublinear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algo</a:t>
            </a:r>
            <a:r>
              <a:rPr lang="en-US" sz="2600" dirty="0" smtClean="0">
                <a:latin typeface="Comic Sans MS" pitchFamily="66" charset="0"/>
              </a:rPr>
              <a:t> to approximately solve in (</a:t>
            </a:r>
            <a:r>
              <a:rPr lang="en-US" sz="2600" dirty="0" err="1" smtClean="0">
                <a:latin typeface="Comic Sans MS" pitchFamily="66" charset="0"/>
              </a:rPr>
              <a:t>loglog</a:t>
            </a:r>
            <a:r>
              <a:rPr lang="en-US" sz="2600" dirty="0" smtClean="0">
                <a:latin typeface="Comic Sans MS" pitchFamily="66" charset="0"/>
              </a:rPr>
              <a:t> n) time. Then apply it recursively.</a:t>
            </a:r>
            <a:endParaRPr lang="en-US" sz="2200" dirty="0" smtClean="0">
              <a:latin typeface="Comic Sans MS" pitchFamily="66" charset="0"/>
            </a:endParaRPr>
          </a:p>
          <a:p>
            <a:pPr eaLnBrk="1" hangingPunct="1"/>
            <a:r>
              <a:rPr lang="en-US" sz="2200" dirty="0" smtClean="0">
                <a:latin typeface="Comic Sans MS" pitchFamily="66" charset="0"/>
              </a:rPr>
              <a:t>This sounds like a horrendous mess but…..</a:t>
            </a:r>
            <a:endParaRPr lang="en-US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….Recursion doesn’t actually appear in implementation: accomplished implicitly by dynamically adjusting various parameters in the basic algorithm.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Running time is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C(d) (log n)</a:t>
            </a:r>
            <a:r>
              <a:rPr lang="en-US" sz="2400" baseline="30000" dirty="0" smtClean="0">
                <a:solidFill>
                  <a:srgbClr val="0033CC"/>
                </a:solidFill>
                <a:latin typeface="Comic Sans MS" pitchFamily="66" charset="0"/>
              </a:rPr>
              <a:t>c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</p:txBody>
      </p:sp>
      <p:grpSp>
        <p:nvGrpSpPr>
          <p:cNvPr id="93189" name="Group 34"/>
          <p:cNvGrpSpPr>
            <a:grpSpLocks/>
          </p:cNvGrpSpPr>
          <p:nvPr/>
        </p:nvGrpSpPr>
        <p:grpSpPr bwMode="auto">
          <a:xfrm>
            <a:off x="3505200" y="1143000"/>
            <a:ext cx="1981200" cy="990600"/>
            <a:chOff x="1981200" y="1143000"/>
            <a:chExt cx="5105400" cy="2438400"/>
          </a:xfrm>
        </p:grpSpPr>
        <p:sp>
          <p:nvSpPr>
            <p:cNvPr id="36" name="Rectangle 35"/>
            <p:cNvSpPr/>
            <p:nvPr/>
          </p:nvSpPr>
          <p:spPr>
            <a:xfrm>
              <a:off x="6325699" y="1143000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8006" y="2514601"/>
              <a:ext cx="76090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38907" y="2287955"/>
              <a:ext cx="760901" cy="226646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99808" y="1830754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0709" y="1600201"/>
              <a:ext cx="76499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740" y="2745154"/>
              <a:ext cx="687265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81200" y="3354754"/>
              <a:ext cx="609540" cy="21492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1200" y="1143000"/>
              <a:ext cx="51054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371540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058806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2819707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580608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34150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49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81200" y="14478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981200" y="1830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81200" y="2287955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81200" y="27451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981200" y="30499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81200" y="3354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81200" y="20574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981200" y="25146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81200" y="16002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81200" y="12954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87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What next?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4196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We get C(</a:t>
            </a:r>
            <a:r>
              <a:rPr lang="el-GR" sz="26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2600" dirty="0" smtClean="0">
                <a:latin typeface="Comic Sans MS" pitchFamily="66" charset="0"/>
              </a:rPr>
              <a:t> (log n)</a:t>
            </a:r>
            <a:r>
              <a:rPr lang="en-US" sz="2600" baseline="30000" dirty="0" smtClean="0">
                <a:latin typeface="Comic Sans MS" pitchFamily="66" charset="0"/>
              </a:rPr>
              <a:t>c</a:t>
            </a:r>
            <a:r>
              <a:rPr lang="en-US" sz="2600" dirty="0" smtClean="0">
                <a:latin typeface="Comic Sans MS" pitchFamily="66" charset="0"/>
              </a:rPr>
              <a:t> time, C(</a:t>
            </a:r>
            <a:r>
              <a:rPr lang="el-GR" sz="26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Comic Sans MS" pitchFamily="66" charset="0"/>
                <a:cs typeface="Times New Roman" pitchFamily="18" charset="0"/>
              </a:rPr>
              <a:t>) is (at least) K</a:t>
            </a:r>
            <a:r>
              <a:rPr lang="en-US" sz="2600" baseline="30000" dirty="0" smtClean="0">
                <a:latin typeface="Comic Sans MS" pitchFamily="66" charset="0"/>
                <a:cs typeface="Times New Roman" pitchFamily="18" charset="0"/>
              </a:rPr>
              <a:t>1/</a:t>
            </a:r>
            <a:r>
              <a:rPr lang="el-GR" sz="2600" baseline="30000" dirty="0" smtClean="0">
                <a:latin typeface="Comic Sans MS" pitchFamily="66" charset="0"/>
                <a:cs typeface="Times New Roman" pitchFamily="18" charset="0"/>
              </a:rPr>
              <a:t>δ</a:t>
            </a:r>
            <a:endParaRPr lang="en-US" sz="2600" baseline="300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latin typeface="Comic Sans MS" pitchFamily="66" charset="0"/>
              </a:rPr>
              <a:t>       Can we get (log n)/</a:t>
            </a:r>
            <a:r>
              <a:rPr lang="el-GR" sz="26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Comic Sans MS" pitchFamily="66" charset="0"/>
              </a:rPr>
              <a:t> time? </a:t>
            </a:r>
            <a:endParaRPr lang="en-US" sz="2200" dirty="0" smtClean="0">
              <a:latin typeface="Comic Sans MS" pitchFamily="66" charset="0"/>
            </a:endParaRP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Applications for other dynamic programs?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Longest common subsequence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Approximating edit distance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…?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8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  <p:bldP spid="74756" grpId="1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dirty="0" smtClean="0"/>
              <a:t>A dynamic program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Splitter: point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P(x) </a:t>
            </a:r>
            <a:r>
              <a:rPr lang="en-US" sz="2400" dirty="0" smtClean="0">
                <a:latin typeface="Comic Sans MS" pitchFamily="66" charset="0"/>
              </a:rPr>
              <a:t>on the  LIS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Find LIS in each blue region and piece together.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139" name="Rectangle 138"/>
          <p:cNvSpPr/>
          <p:nvPr/>
        </p:nvSpPr>
        <p:spPr>
          <a:xfrm>
            <a:off x="1157288" y="1835150"/>
            <a:ext cx="3717925" cy="1973263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75213" y="923925"/>
            <a:ext cx="3733800" cy="914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6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28688" y="183515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4533900" y="2400300"/>
            <a:ext cx="1143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87913" y="30591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Splitter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139" grpId="0" animBg="1"/>
      <p:bldP spid="140" grpId="0" animBg="1"/>
      <p:bldP spid="38946" grpId="0"/>
      <p:bldP spid="40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 dynamic program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91000"/>
            <a:ext cx="8226425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But we don’t know right splitter.</a:t>
            </a:r>
          </a:p>
          <a:p>
            <a:pPr lvl="1" eaLnBrk="1" hangingPunct="1"/>
            <a:r>
              <a:rPr lang="en-US" sz="2000" smtClean="0"/>
              <a:t>So try </a:t>
            </a:r>
            <a:r>
              <a:rPr lang="en-US" sz="2000" smtClean="0">
                <a:solidFill>
                  <a:srgbClr val="0033CC"/>
                </a:solidFill>
              </a:rPr>
              <a:t>all n possible</a:t>
            </a:r>
            <a:r>
              <a:rPr lang="en-US" sz="2400" smtClean="0">
                <a:solidFill>
                  <a:srgbClr val="0033CC"/>
                </a:solidFill>
              </a:rPr>
              <a:t> </a:t>
            </a:r>
            <a:r>
              <a:rPr lang="en-US" sz="2000" smtClean="0"/>
              <a:t>splitters</a:t>
            </a:r>
          </a:p>
          <a:p>
            <a:pPr eaLnBrk="1" hangingPunct="1"/>
            <a:r>
              <a:rPr lang="en-US" sz="2400" smtClean="0"/>
              <a:t>Choose the one that gives the largest sum of LIS’s</a:t>
            </a:r>
          </a:p>
          <a:p>
            <a:pPr lvl="1" eaLnBrk="1" hangingPunct="1"/>
            <a:r>
              <a:rPr lang="en-US" sz="2000" smtClean="0"/>
              <a:t>Max</a:t>
            </a:r>
            <a:r>
              <a:rPr lang="en-US" sz="2000" baseline="-25000" smtClean="0"/>
              <a:t>S</a:t>
            </a:r>
            <a:r>
              <a:rPr lang="en-US" sz="2000" smtClean="0"/>
              <a:t> (|LIS-below-S| + |LIS-above-S|)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139" name="Rectangle 138"/>
          <p:cNvSpPr/>
          <p:nvPr/>
        </p:nvSpPr>
        <p:spPr>
          <a:xfrm>
            <a:off x="1143000" y="2438400"/>
            <a:ext cx="3733800" cy="13716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76800" y="9906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8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72000" y="20574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  <p:bldP spid="139" grpId="0" animBg="1"/>
      <p:bldP spid="140" grpId="0" animBg="1"/>
      <p:bldP spid="41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667000" y="1752600"/>
            <a:ext cx="3429000" cy="1828800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667000" y="2286000"/>
            <a:ext cx="1752600" cy="1295400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The dynamic program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91000"/>
            <a:ext cx="8226425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LIS in all small boxes gives LIS for bigger boxes</a:t>
            </a:r>
          </a:p>
          <a:p>
            <a:pPr eaLnBrk="1" hangingPunct="1"/>
            <a:r>
              <a:rPr lang="en-US" sz="2400" smtClean="0"/>
              <a:t>Essentially a special case of Savitch’s algorithm</a:t>
            </a:r>
          </a:p>
          <a:p>
            <a:pPr eaLnBrk="1" hangingPunct="1"/>
            <a:r>
              <a:rPr lang="en-US" sz="2400" smtClean="0"/>
              <a:t>Exact version is not so efficient</a:t>
            </a:r>
          </a:p>
          <a:p>
            <a:pPr eaLnBrk="1" hangingPunct="1"/>
            <a:r>
              <a:rPr lang="en-US" sz="2400" smtClean="0"/>
              <a:t>Is this approach relevant for a fast approximation algorithm?</a:t>
            </a:r>
          </a:p>
          <a:p>
            <a:pPr eaLnBrk="1" hangingPunct="1"/>
            <a:endParaRPr lang="en-US" sz="2400" smtClean="0"/>
          </a:p>
          <a:p>
            <a:pPr lvl="1"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95800" y="1752600"/>
            <a:ext cx="1600200" cy="838200"/>
          </a:xfrm>
          <a:prstGeom prst="rect">
            <a:avLst/>
          </a:prstGeom>
          <a:solidFill>
            <a:srgbClr val="81FF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72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0966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08925" cy="636587"/>
          </a:xfrm>
        </p:spPr>
        <p:txBody>
          <a:bodyPr/>
          <a:lstStyle/>
          <a:p>
            <a:pPr eaLnBrk="1" hangingPunct="1"/>
            <a:r>
              <a:rPr lang="en-US" smtClean="0"/>
              <a:t>Classification via splitter finding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91000"/>
            <a:ext cx="8226425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Search for a splitter.</a:t>
            </a:r>
          </a:p>
          <a:p>
            <a:pPr eaLnBrk="1" hangingPunct="1"/>
            <a:r>
              <a:rPr lang="en-US" sz="2400" smtClean="0"/>
              <a:t>Guess the splitter (somehow!)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400" smtClean="0"/>
              <a:t>Recurse on subbox containing P</a:t>
            </a:r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139" name="Rectangle 138"/>
          <p:cNvSpPr/>
          <p:nvPr/>
        </p:nvSpPr>
        <p:spPr>
          <a:xfrm>
            <a:off x="1143000" y="2438400"/>
            <a:ext cx="3733800" cy="1371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76800" y="9906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           P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6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72000" y="20574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6886575" y="1417638"/>
            <a:ext cx="1524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build="allAtOnce" animBg="1"/>
      <p:bldP spid="36896" grpId="0"/>
      <p:bldP spid="41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61325" cy="636587"/>
          </a:xfrm>
        </p:spPr>
        <p:txBody>
          <a:bodyPr/>
          <a:lstStyle/>
          <a:p>
            <a:pPr eaLnBrk="1" hangingPunct="1"/>
            <a:r>
              <a:rPr lang="en-US" smtClean="0"/>
              <a:t>How do we guess a splitter?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139" name="Rectangle 138"/>
          <p:cNvSpPr/>
          <p:nvPr/>
        </p:nvSpPr>
        <p:spPr>
          <a:xfrm>
            <a:off x="1143000" y="1905000"/>
            <a:ext cx="3733800" cy="1905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76800" y="990600"/>
            <a:ext cx="3733800" cy="914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98755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2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4322763" y="1350963"/>
            <a:ext cx="554037" cy="554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28688" y="191135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72325" y="1447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1143000" y="2438400"/>
            <a:ext cx="3733800" cy="13716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85125" cy="636587"/>
          </a:xfrm>
        </p:spPr>
        <p:txBody>
          <a:bodyPr/>
          <a:lstStyle/>
          <a:p>
            <a:pPr eaLnBrk="1" hangingPunct="1"/>
            <a:r>
              <a:rPr lang="en-US" smtClean="0"/>
              <a:t>Sufficient: an approximate splitter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No. of LIS points lost &lt; </a:t>
            </a:r>
            <a:r>
              <a:rPr lang="el-GR" sz="2400" smtClean="0"/>
              <a:t>μ</a:t>
            </a:r>
            <a:r>
              <a:rPr lang="en-US" sz="2400" smtClean="0"/>
              <a:t>n (violations with splitter)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876800" y="9906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00525" y="2057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572000" y="18288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43525" y="16764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800725" y="15240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876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257925" y="12954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019925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990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495925" y="2438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16002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91325" y="12192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24725" y="1143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781925" y="990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85925" y="17621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657600" y="1371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410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5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6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 rot="10800000">
            <a:off x="4876800" y="2459038"/>
            <a:ext cx="969963" cy="741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8" name="TextBox 38"/>
          <p:cNvSpPr txBox="1">
            <a:spLocks noChangeArrowheads="1"/>
          </p:cNvSpPr>
          <p:nvPr/>
        </p:nvSpPr>
        <p:spPr bwMode="auto">
          <a:xfrm>
            <a:off x="5867400" y="2971800"/>
            <a:ext cx="222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Approximate splitter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429000" y="21336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0" name="TextBox 42"/>
          <p:cNvSpPr txBox="1">
            <a:spLocks noChangeArrowheads="1"/>
          </p:cNvSpPr>
          <p:nvPr/>
        </p:nvSpPr>
        <p:spPr bwMode="auto">
          <a:xfrm>
            <a:off x="1795463" y="1916113"/>
            <a:ext cx="163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LIS points lost</a:t>
            </a:r>
          </a:p>
        </p:txBody>
      </p:sp>
      <p:sp>
        <p:nvSpPr>
          <p:cNvPr id="44" name="Oval 43"/>
          <p:cNvSpPr/>
          <p:nvPr/>
        </p:nvSpPr>
        <p:spPr>
          <a:xfrm>
            <a:off x="7172325" y="1447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51205" grpId="0" build="p"/>
      <p:bldP spid="140" grpId="0" animBg="1"/>
      <p:bldP spid="51238" grpId="0"/>
      <p:bldP spid="51240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1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6383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36" name="TextBox 167"/>
          <p:cNvSpPr txBox="1">
            <a:spLocks noChangeArrowheads="1"/>
          </p:cNvSpPr>
          <p:nvPr/>
        </p:nvSpPr>
        <p:spPr bwMode="auto">
          <a:xfrm>
            <a:off x="28956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169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		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max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 smtClean="0"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    over polynomials p such that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b="0" dirty="0" smtClean="0">
                    <a:latin typeface="Comic Sans MS" panose="030F0702030302020204" pitchFamily="66" charset="0"/>
                  </a:rPr>
                  <a:t>  satisfies   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More massaging:</a:t>
                </a:r>
                <a:endParaRPr lang="en-US" sz="2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</a:rPr>
                  <a:t>For any poly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|r|</a:t>
                </a:r>
                <a:r>
                  <a:rPr lang="en-US" sz="2600" b="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 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=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|</a:t>
                </a:r>
                <a:r>
                  <a:rPr lang="en-US" sz="2600" b="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r|</a:t>
                </a:r>
                <a:r>
                  <a:rPr lang="en-US" sz="2600" b="0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</a:t>
                </a:r>
                <a:r>
                  <a:rPr lang="en-US" sz="2600" b="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</a:t>
                </a: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</a:rPr>
                  <a:t>	(max of  |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r(x)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| on unit complex disk)</a:t>
                </a: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</a:rPr>
                  <a:t>For </a:t>
                </a:r>
                <a:r>
                  <a:rPr lang="en-US" sz="2600" b="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p,q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 as above: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|</a:t>
                </a:r>
                <a:r>
                  <a:rPr lang="en-US" sz="2600" b="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q|</a:t>
                </a:r>
                <a:r>
                  <a:rPr lang="en-US" sz="2600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</a:t>
                </a:r>
                <a:r>
                  <a:rPr lang="en-US" sz="2600" b="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= 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|</a:t>
                </a:r>
                <a:r>
                  <a:rPr lang="en-US" sz="2600" b="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p|</a:t>
                </a:r>
                <a:r>
                  <a:rPr lang="en-US" sz="2600" b="0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</a:t>
                </a: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  <a:blipFill>
                <a:blip r:embed="rId2"/>
                <a:stretch>
                  <a:fillRect l="-1333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0735" y="3732580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75" y="5184728"/>
            <a:ext cx="129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(1-)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365" y="5184728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124200" y="2438400"/>
            <a:ext cx="1752600" cy="6096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143000" y="3048000"/>
            <a:ext cx="1981200" cy="762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636587"/>
          </a:xfrm>
        </p:spPr>
        <p:txBody>
          <a:bodyPr/>
          <a:lstStyle/>
          <a:p>
            <a:pPr eaLnBrk="1" hangingPunct="1"/>
            <a:r>
              <a:rPr lang="en-US" smtClean="0"/>
              <a:t>An approximate splitter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We lose a </a:t>
            </a:r>
            <a:r>
              <a:rPr lang="el-GR" sz="2400" smtClean="0"/>
              <a:t>μ</a:t>
            </a:r>
            <a:r>
              <a:rPr lang="en-US" sz="2400" smtClean="0"/>
              <a:t>-fraction of LIS points at each level</a:t>
            </a:r>
          </a:p>
          <a:p>
            <a:pPr eaLnBrk="1" hangingPunct="1"/>
            <a:r>
              <a:rPr lang="en-US" sz="2400" smtClean="0"/>
              <a:t>Total loss = </a:t>
            </a:r>
            <a:r>
              <a:rPr lang="el-GR" sz="2400" smtClean="0"/>
              <a:t>μ</a:t>
            </a:r>
            <a:r>
              <a:rPr lang="en-US" sz="2400" smtClean="0"/>
              <a:t>n log n</a:t>
            </a:r>
          </a:p>
          <a:p>
            <a:pPr lvl="1" eaLnBrk="1" hangingPunct="1"/>
            <a:r>
              <a:rPr lang="en-US" sz="2000" smtClean="0"/>
              <a:t>Set </a:t>
            </a:r>
            <a:r>
              <a:rPr lang="el-GR" sz="2000" smtClean="0"/>
              <a:t>μ </a:t>
            </a:r>
            <a:r>
              <a:rPr lang="en-US" sz="2000" smtClean="0"/>
              <a:t>= 1/(100 log n), then total loss is n/100 (1% of points)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76200" y="26670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1676400" y="32766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19400" y="2600325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429000" y="2362200"/>
            <a:ext cx="142875" cy="142875"/>
          </a:xfrm>
          <a:prstGeom prst="ellipse">
            <a:avLst/>
          </a:prstGeom>
          <a:solidFill>
            <a:srgbClr val="00B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743325" y="2600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657725" y="2819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1242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62200" y="3048000"/>
            <a:ext cx="142875" cy="142875"/>
          </a:xfrm>
          <a:prstGeom prst="ellipse">
            <a:avLst/>
          </a:prstGeom>
          <a:solidFill>
            <a:srgbClr val="00B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971800" y="33528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7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4384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6383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" y="3048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09800" y="2209800"/>
            <a:ext cx="533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524000" y="2514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248" name="TextBox 49"/>
          <p:cNvSpPr txBox="1">
            <a:spLocks noChangeArrowheads="1"/>
          </p:cNvSpPr>
          <p:nvPr/>
        </p:nvSpPr>
        <p:spPr bwMode="auto">
          <a:xfrm>
            <a:off x="1600200" y="1905000"/>
            <a:ext cx="245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No. of LIS pts &lt; </a:t>
            </a:r>
            <a:r>
              <a:rPr lang="el-GR"/>
              <a:t>μ</a:t>
            </a:r>
            <a:r>
              <a:rPr lang="en-US"/>
              <a:t>(n/2)</a:t>
            </a:r>
          </a:p>
        </p:txBody>
      </p:sp>
      <p:sp>
        <p:nvSpPr>
          <p:cNvPr id="61465" name="TextBox 167"/>
          <p:cNvSpPr txBox="1">
            <a:spLocks noChangeArrowheads="1"/>
          </p:cNvSpPr>
          <p:nvPr/>
        </p:nvSpPr>
        <p:spPr bwMode="auto">
          <a:xfrm>
            <a:off x="28956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39" grpId="0" animBg="1"/>
      <p:bldP spid="52230" grpId="0" build="p"/>
      <p:bldP spid="5224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	How do we find approximate splitters?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l-GR" smtClean="0"/>
              <a:t>μ </a:t>
            </a:r>
            <a:r>
              <a:rPr lang="en-US" smtClean="0"/>
              <a:t>- Conservative splitters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143000" y="2514600"/>
            <a:ext cx="37338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514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76800" y="9906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8" name="Content Placeholder 22"/>
          <p:cNvSpPr>
            <a:spLocks noGrp="1"/>
          </p:cNvSpPr>
          <p:nvPr>
            <p:ph idx="1"/>
          </p:nvPr>
        </p:nvSpPr>
        <p:spPr>
          <a:xfrm>
            <a:off x="473075" y="4264025"/>
            <a:ext cx="8272463" cy="1973263"/>
          </a:xfrm>
        </p:spPr>
        <p:txBody>
          <a:bodyPr/>
          <a:lstStyle/>
          <a:p>
            <a:r>
              <a:rPr lang="el-GR" sz="2800" dirty="0" smtClean="0"/>
              <a:t>μ </a:t>
            </a:r>
            <a:r>
              <a:rPr lang="en-US" sz="2800" dirty="0" smtClean="0"/>
              <a:t>- </a:t>
            </a:r>
            <a:r>
              <a:rPr lang="en-US" sz="2600" dirty="0" smtClean="0"/>
              <a:t>Conservative splitter is  an approximate splitter</a:t>
            </a:r>
          </a:p>
          <a:p>
            <a:r>
              <a:rPr lang="el-GR" sz="2800" dirty="0" smtClean="0"/>
              <a:t>μ </a:t>
            </a:r>
            <a:r>
              <a:rPr lang="en-US" sz="2800" dirty="0" smtClean="0"/>
              <a:t>- </a:t>
            </a:r>
            <a:r>
              <a:rPr lang="en-US" sz="2600" dirty="0" smtClean="0"/>
              <a:t>Conservative splitters are easily found by random sampling…</a:t>
            </a:r>
          </a:p>
          <a:p>
            <a:pPr>
              <a:buNone/>
            </a:pPr>
            <a:r>
              <a:rPr lang="en-US" sz="2600" dirty="0" smtClean="0"/>
              <a:t>     …provided that there is a nontrivial number of them</a:t>
            </a:r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24" name="Oval 23"/>
          <p:cNvSpPr/>
          <p:nvPr/>
        </p:nvSpPr>
        <p:spPr>
          <a:xfrm>
            <a:off x="3971925" y="1762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52800" y="17526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57525" y="22098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0800" y="19907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29325" y="3286125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62600" y="26670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315" name="TextBox 31"/>
          <p:cNvSpPr txBox="1">
            <a:spLocks noChangeArrowheads="1"/>
          </p:cNvSpPr>
          <p:nvPr/>
        </p:nvSpPr>
        <p:spPr bwMode="auto">
          <a:xfrm>
            <a:off x="1447800" y="1030288"/>
            <a:ext cx="297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Total</a:t>
            </a:r>
            <a:r>
              <a:rPr lang="en-US"/>
              <a:t> no. of points outside blue&lt; </a:t>
            </a:r>
            <a:r>
              <a:rPr lang="el-GR"/>
              <a:t>μ</a:t>
            </a:r>
            <a:r>
              <a:rPr lang="en-US"/>
              <a:t>n</a:t>
            </a: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rot="10800000">
            <a:off x="4953000" y="2590800"/>
            <a:ext cx="900113" cy="5000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5853113" y="2906713"/>
            <a:ext cx="254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 </a:t>
            </a:r>
            <a:r>
              <a:rPr lang="en-US"/>
              <a:t>-</a:t>
            </a:r>
            <a:r>
              <a:rPr lang="en-US" i="1"/>
              <a:t>Conservative</a:t>
            </a:r>
            <a:r>
              <a:rPr lang="en-US"/>
              <a:t> splitter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139" grpId="0" animBg="1"/>
      <p:bldP spid="55302" grpId="0"/>
      <p:bldP spid="3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55315" grpId="0"/>
      <p:bldP spid="2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Getting a conservative splitter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1371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smtClean="0"/>
              <a:t>We can sample (log n) different candidates and check all of them</a:t>
            </a:r>
          </a:p>
          <a:p>
            <a:r>
              <a:rPr lang="en-US" sz="2200" smtClean="0"/>
              <a:t>You might miss a conservative splitter…</a:t>
            </a:r>
          </a:p>
          <a:p>
            <a:r>
              <a:rPr lang="en-US" sz="2200" smtClean="0">
                <a:solidFill>
                  <a:srgbClr val="FF0000"/>
                </a:solidFill>
              </a:rPr>
              <a:t>What if no conservative splitter exists?</a:t>
            </a:r>
            <a:endParaRPr lang="en-US" sz="2600" smtClean="0">
              <a:solidFill>
                <a:srgbClr val="FF0000"/>
              </a:solidFill>
            </a:endParaRPr>
          </a:p>
        </p:txBody>
      </p:sp>
      <p:pic>
        <p:nvPicPr>
          <p:cNvPr id="22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3429000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33600" y="2600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672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19600" y="20669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33800" y="1295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43200" y="2286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47800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2971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3124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2133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5181600"/>
            <a:ext cx="495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build="p"/>
      <p:bldP spid="33" grpId="0" animBg="1"/>
      <p:bldP spid="35" grpId="0" animBg="1"/>
      <p:bldP spid="37" grpId="0" animBg="1"/>
      <p:bldP spid="39" grpId="0" animBg="1"/>
      <p:bldP spid="41" grpId="0" animBg="1"/>
      <p:bldP spid="44" grpId="0" animBg="1"/>
      <p:bldP spid="46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Getting a conservative splitter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1371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dirty="0" smtClean="0"/>
              <a:t>We can sample (log n) different candidates and check all of them </a:t>
            </a:r>
          </a:p>
          <a:p>
            <a:r>
              <a:rPr lang="en-US" sz="2200" dirty="0" smtClean="0"/>
              <a:t>What if they are </a:t>
            </a:r>
            <a:r>
              <a:rPr lang="en-US" sz="2200" dirty="0" smtClean="0">
                <a:solidFill>
                  <a:srgbClr val="FF0D0D"/>
                </a:solidFill>
              </a:rPr>
              <a:t>few</a:t>
            </a:r>
            <a:r>
              <a:rPr lang="en-US" sz="2200" dirty="0" smtClean="0"/>
              <a:t> or </a:t>
            </a:r>
            <a:r>
              <a:rPr lang="en-US" sz="2200" dirty="0" smtClean="0">
                <a:solidFill>
                  <a:srgbClr val="FF0D0D"/>
                </a:solidFill>
              </a:rPr>
              <a:t>no</a:t>
            </a:r>
            <a:r>
              <a:rPr lang="en-US" sz="2200" dirty="0" smtClean="0"/>
              <a:t> conservative splitters?</a:t>
            </a:r>
          </a:p>
        </p:txBody>
      </p:sp>
      <p:pic>
        <p:nvPicPr>
          <p:cNvPr id="22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3429000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33600" y="2600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672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19600" y="20669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33800" y="1295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43200" y="2286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47800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05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2971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3124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2133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build="p"/>
      <p:bldP spid="33" grpId="0" animBg="1"/>
      <p:bldP spid="35" grpId="0" animBg="1"/>
      <p:bldP spid="37" grpId="0" animBg="1"/>
      <p:bldP spid="39" grpId="0" animBg="1"/>
      <p:bldP spid="41" grpId="0" animBg="1"/>
      <p:bldP spid="44" grpId="0" animBg="1"/>
      <p:bldP spid="46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No conservative splitters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3886200"/>
            <a:ext cx="8226425" cy="2209800"/>
          </a:xfrm>
        </p:spPr>
        <p:txBody>
          <a:bodyPr/>
          <a:lstStyle/>
          <a:p>
            <a:pPr eaLnBrk="1" hangingPunct="1"/>
            <a:r>
              <a:rPr lang="en-US" sz="2600" smtClean="0"/>
              <a:t>Every point is in violation with at least </a:t>
            </a:r>
            <a:r>
              <a:rPr lang="el-GR" sz="2800" smtClean="0"/>
              <a:t>μ </a:t>
            </a:r>
            <a:r>
              <a:rPr lang="en-US" sz="2600" smtClean="0"/>
              <a:t>n points</a:t>
            </a:r>
          </a:p>
          <a:p>
            <a:pPr lvl="1" eaLnBrk="1" hangingPunct="1"/>
            <a:r>
              <a:rPr lang="en-US" sz="2200" smtClean="0"/>
              <a:t>No conservative splitter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6200" y="236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657600" y="2362200"/>
            <a:ext cx="24384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TextBox 167"/>
          <p:cNvSpPr txBox="1">
            <a:spLocks noChangeArrowheads="1"/>
          </p:cNvSpPr>
          <p:nvPr/>
        </p:nvSpPr>
        <p:spPr bwMode="auto">
          <a:xfrm>
            <a:off x="4648200" y="3505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505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1143000"/>
            <a:ext cx="6477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01000" y="30480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9" name="TextBox 13"/>
          <p:cNvSpPr txBox="1">
            <a:spLocks noChangeArrowheads="1"/>
          </p:cNvSpPr>
          <p:nvPr/>
        </p:nvSpPr>
        <p:spPr bwMode="auto">
          <a:xfrm>
            <a:off x="7912100" y="1828800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.01n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7962900" y="259715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6150" y="1828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57288" y="849313"/>
            <a:ext cx="3717925" cy="151765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2362200"/>
            <a:ext cx="3733800" cy="1447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838200"/>
            <a:ext cx="3733800" cy="152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6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If  no conservative splitter….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0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8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600" smtClean="0"/>
              <a:t>So we know that |LIS| &lt; (1-</a:t>
            </a:r>
            <a:r>
              <a:rPr lang="el-GR" sz="2400" smtClean="0"/>
              <a:t>μ</a:t>
            </a:r>
            <a:r>
              <a:rPr lang="en-US" sz="2600" smtClean="0"/>
              <a:t>) n</a:t>
            </a:r>
          </a:p>
          <a:p>
            <a:endParaRPr lang="en-US" sz="2600" smtClean="0"/>
          </a:p>
          <a:p>
            <a:r>
              <a:rPr lang="en-US" sz="2600" smtClean="0"/>
              <a:t>Leads to the next idea. Boosting approximations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23622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951413" y="1835150"/>
            <a:ext cx="533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5" name="TextBox 30"/>
          <p:cNvSpPr txBox="1">
            <a:spLocks noChangeArrowheads="1"/>
          </p:cNvSpPr>
          <p:nvPr/>
        </p:nvSpPr>
        <p:spPr bwMode="auto">
          <a:xfrm>
            <a:off x="5027613" y="1303338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Choose </a:t>
            </a:r>
            <a:r>
              <a:rPr lang="en-US" i="1"/>
              <a:t>any</a:t>
            </a:r>
            <a:r>
              <a:rPr lang="en-US"/>
              <a:t> spliiter</a:t>
            </a:r>
          </a:p>
        </p:txBody>
      </p:sp>
      <p:sp>
        <p:nvSpPr>
          <p:cNvPr id="64526" name="TextBox 35"/>
          <p:cNvSpPr txBox="1">
            <a:spLocks noChangeArrowheads="1"/>
          </p:cNvSpPr>
          <p:nvPr/>
        </p:nvSpPr>
        <p:spPr bwMode="auto">
          <a:xfrm>
            <a:off x="1752600" y="1371600"/>
            <a:ext cx="274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Number of points outside</a:t>
            </a:r>
          </a:p>
          <a:p>
            <a:r>
              <a:rPr lang="en-US"/>
              <a:t>         &gt;   </a:t>
            </a:r>
            <a:r>
              <a:rPr lang="el-GR"/>
              <a:t>μ</a:t>
            </a:r>
            <a:r>
              <a:rPr lang="en-US"/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1911350"/>
            <a:ext cx="30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5213" y="2366963"/>
            <a:ext cx="3719512" cy="144145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8378" grpId="0" build="p"/>
      <p:bldP spid="64526" grpId="0"/>
      <p:bldP spid="15" grpId="0"/>
      <p:bldP spid="17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Boosting Approximations</a:t>
            </a:r>
          </a:p>
        </p:txBody>
      </p:sp>
      <p:sp>
        <p:nvSpPr>
          <p:cNvPr id="65540" name="Content Placeholder 2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81400"/>
          </a:xfrm>
        </p:spPr>
        <p:txBody>
          <a:bodyPr/>
          <a:lstStyle/>
          <a:p>
            <a:r>
              <a:rPr lang="en-US" sz="2600" smtClean="0"/>
              <a:t>Given: </a:t>
            </a:r>
          </a:p>
          <a:p>
            <a:pPr lvl="1"/>
            <a:r>
              <a:rPr lang="en-US" sz="2200" smtClean="0"/>
              <a:t>an additive 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n-approximation algorithm</a:t>
            </a:r>
          </a:p>
          <a:p>
            <a:pPr lvl="1"/>
            <a:endParaRPr lang="en-US" sz="2200" smtClean="0"/>
          </a:p>
          <a:p>
            <a:pPr lvl="1"/>
            <a:r>
              <a:rPr lang="en-US" sz="2200" smtClean="0"/>
              <a:t>Want  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200" smtClean="0">
                <a:cs typeface="Times New Roman" pitchFamily="18" charset="0"/>
              </a:rPr>
              <a:t>ꞌ</a:t>
            </a:r>
            <a:r>
              <a:rPr lang="en-US" sz="2200" smtClean="0"/>
              <a:t>n-approximation algorithm  (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200" smtClean="0"/>
              <a:t> &lt; 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smtClean="0"/>
              <a:t>)?</a:t>
            </a:r>
            <a:endParaRPr lang="en-US" sz="22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43000" y="22098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6858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Boosting approximations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2479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1" name="TextBox 167"/>
          <p:cNvSpPr txBox="1">
            <a:spLocks noChangeArrowheads="1"/>
          </p:cNvSpPr>
          <p:nvPr/>
        </p:nvSpPr>
        <p:spPr bwMode="auto">
          <a:xfrm>
            <a:off x="4648200" y="36576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657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2479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Content Placeholder 2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09800"/>
          </a:xfrm>
        </p:spPr>
        <p:txBody>
          <a:bodyPr/>
          <a:lstStyle/>
          <a:p>
            <a:r>
              <a:rPr lang="en-US" sz="2200" smtClean="0"/>
              <a:t>Take sum of outputs as total LIS estimate</a:t>
            </a:r>
          </a:p>
          <a:p>
            <a:r>
              <a:rPr lang="en-US" sz="2200" smtClean="0"/>
              <a:t>|LIS| = |LIS</a:t>
            </a:r>
            <a:r>
              <a:rPr lang="en-US" sz="2200" baseline="-25000" smtClean="0"/>
              <a:t>1</a:t>
            </a:r>
            <a:r>
              <a:rPr lang="en-US" sz="2200" smtClean="0"/>
              <a:t>| + |LIS</a:t>
            </a:r>
            <a:r>
              <a:rPr lang="en-US" sz="2200" baseline="-25000" smtClean="0"/>
              <a:t>2</a:t>
            </a:r>
            <a:r>
              <a:rPr lang="en-US" sz="2200" smtClean="0"/>
              <a:t>|, 	Est = Est</a:t>
            </a:r>
            <a:r>
              <a:rPr lang="en-US" sz="2200" baseline="-25000" smtClean="0"/>
              <a:t>1</a:t>
            </a:r>
            <a:r>
              <a:rPr lang="en-US" sz="2200" smtClean="0"/>
              <a:t> + Est</a:t>
            </a:r>
            <a:r>
              <a:rPr lang="en-US" sz="2200" baseline="-25000" smtClean="0"/>
              <a:t>2</a:t>
            </a:r>
          </a:p>
          <a:p>
            <a:r>
              <a:rPr lang="en-US" sz="2200" smtClean="0"/>
              <a:t>|Est</a:t>
            </a:r>
            <a:r>
              <a:rPr lang="en-US" sz="2200" baseline="-25000" smtClean="0"/>
              <a:t>1</a:t>
            </a:r>
            <a:r>
              <a:rPr lang="en-US" sz="2200" smtClean="0"/>
              <a:t> – LIS</a:t>
            </a:r>
            <a:r>
              <a:rPr lang="en-US" sz="2200" baseline="-25000" smtClean="0"/>
              <a:t>1</a:t>
            </a:r>
            <a:r>
              <a:rPr lang="en-US" sz="2200" smtClean="0"/>
              <a:t>| &lt;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n</a:t>
            </a:r>
            <a:r>
              <a:rPr lang="en-US" sz="2200" baseline="-25000" smtClean="0"/>
              <a:t>1</a:t>
            </a:r>
            <a:r>
              <a:rPr lang="en-US" sz="2200" smtClean="0"/>
              <a:t>	 |Est</a:t>
            </a:r>
            <a:r>
              <a:rPr lang="en-US" sz="2200" baseline="-25000" smtClean="0"/>
              <a:t>2</a:t>
            </a:r>
            <a:r>
              <a:rPr lang="en-US" sz="2200" smtClean="0"/>
              <a:t> – LIS</a:t>
            </a:r>
            <a:r>
              <a:rPr lang="en-US" sz="2200" baseline="-25000" smtClean="0"/>
              <a:t>2</a:t>
            </a:r>
            <a:r>
              <a:rPr lang="en-US" sz="2200" smtClean="0"/>
              <a:t>| &lt;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n</a:t>
            </a:r>
            <a:r>
              <a:rPr lang="en-US" sz="2200" baseline="-25000" smtClean="0"/>
              <a:t>2</a:t>
            </a:r>
          </a:p>
          <a:p>
            <a:r>
              <a:rPr lang="en-US" sz="2200" smtClean="0"/>
              <a:t>So |Est – LIS| &lt;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(n</a:t>
            </a:r>
            <a:r>
              <a:rPr lang="en-US" sz="2200" baseline="-25000" smtClean="0"/>
              <a:t>1</a:t>
            </a:r>
            <a:r>
              <a:rPr lang="en-US" sz="2200" smtClean="0"/>
              <a:t> + n</a:t>
            </a:r>
            <a:r>
              <a:rPr lang="en-US" sz="2200" baseline="-25000" smtClean="0"/>
              <a:t>2</a:t>
            </a:r>
            <a:r>
              <a:rPr lang="en-US" sz="2200" smtClean="0"/>
              <a:t>)</a:t>
            </a:r>
          </a:p>
          <a:p>
            <a:r>
              <a:rPr lang="en-US" sz="2200" smtClean="0">
                <a:solidFill>
                  <a:srgbClr val="FF0000"/>
                </a:solidFill>
              </a:rPr>
              <a:t>n</a:t>
            </a:r>
            <a:r>
              <a:rPr lang="en-US" sz="2200" baseline="-25000" smtClean="0">
                <a:solidFill>
                  <a:srgbClr val="FF0000"/>
                </a:solidFill>
              </a:rPr>
              <a:t>1</a:t>
            </a:r>
            <a:r>
              <a:rPr lang="en-US" sz="2200" smtClean="0">
                <a:solidFill>
                  <a:srgbClr val="FF0000"/>
                </a:solidFill>
              </a:rPr>
              <a:t>+n</a:t>
            </a:r>
            <a:r>
              <a:rPr lang="en-US" sz="2200" baseline="-25000" smtClean="0">
                <a:solidFill>
                  <a:srgbClr val="FF0000"/>
                </a:solidFill>
              </a:rPr>
              <a:t>2</a:t>
            </a:r>
            <a:r>
              <a:rPr lang="en-US" sz="2200" smtClean="0">
                <a:solidFill>
                  <a:srgbClr val="FF0000"/>
                </a:solidFill>
              </a:rPr>
              <a:t> &lt; (1-</a:t>
            </a:r>
            <a:r>
              <a:rPr lang="el-GR" sz="2200" smtClean="0">
                <a:solidFill>
                  <a:srgbClr val="FF0000"/>
                </a:solidFill>
              </a:rPr>
              <a:t>μ</a:t>
            </a:r>
            <a:r>
              <a:rPr lang="en-US" sz="2200" smtClean="0">
                <a:solidFill>
                  <a:srgbClr val="FF0000"/>
                </a:solidFill>
              </a:rPr>
              <a:t>)n, so |Est – LIS| &lt; </a:t>
            </a:r>
            <a:r>
              <a:rPr lang="el-G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>
                <a:solidFill>
                  <a:srgbClr val="FF0000"/>
                </a:solidFill>
              </a:rPr>
              <a:t>(1-</a:t>
            </a:r>
            <a:r>
              <a:rPr lang="el-GR" sz="2200" smtClean="0">
                <a:solidFill>
                  <a:srgbClr val="FF0000"/>
                </a:solidFill>
              </a:rPr>
              <a:t>μ</a:t>
            </a:r>
            <a:r>
              <a:rPr lang="en-US" sz="2200" smtClean="0">
                <a:solidFill>
                  <a:srgbClr val="FF0000"/>
                </a:solidFill>
              </a:rPr>
              <a:t>)n </a:t>
            </a:r>
          </a:p>
          <a:p>
            <a:endParaRPr lang="en-US" sz="2200" smtClean="0"/>
          </a:p>
          <a:p>
            <a:endParaRPr lang="en-US" sz="220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2209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953000" y="2286000"/>
            <a:ext cx="838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7" name="TextBox 16"/>
          <p:cNvSpPr txBox="1">
            <a:spLocks noChangeArrowheads="1"/>
          </p:cNvSpPr>
          <p:nvPr/>
        </p:nvSpPr>
        <p:spPr bwMode="auto">
          <a:xfrm>
            <a:off x="5759450" y="27432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 splitter</a:t>
            </a:r>
          </a:p>
        </p:txBody>
      </p:sp>
      <p:sp>
        <p:nvSpPr>
          <p:cNvPr id="72718" name="TextBox 17"/>
          <p:cNvSpPr txBox="1">
            <a:spLocks noChangeArrowheads="1"/>
          </p:cNvSpPr>
          <p:nvPr/>
        </p:nvSpPr>
        <p:spPr bwMode="auto">
          <a:xfrm>
            <a:off x="1752600" y="1219200"/>
            <a:ext cx="2287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No. of points outside</a:t>
            </a:r>
          </a:p>
          <a:p>
            <a:r>
              <a:rPr lang="en-US"/>
              <a:t>at least </a:t>
            </a:r>
            <a:r>
              <a:rPr lang="el-GR"/>
              <a:t>μ</a:t>
            </a:r>
            <a:r>
              <a:rPr lang="en-US"/>
              <a:t>n</a:t>
            </a:r>
          </a:p>
        </p:txBody>
      </p:sp>
      <p:sp>
        <p:nvSpPr>
          <p:cNvPr id="72719" name="TextBox 18"/>
          <p:cNvSpPr txBox="1">
            <a:spLocks noChangeArrowheads="1"/>
          </p:cNvSpPr>
          <p:nvPr/>
        </p:nvSpPr>
        <p:spPr bwMode="auto">
          <a:xfrm>
            <a:off x="5791200" y="8382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r>
              <a:rPr lang="en-US"/>
              <a:t>on points in box</a:t>
            </a:r>
          </a:p>
        </p:txBody>
      </p:sp>
      <p:sp>
        <p:nvSpPr>
          <p:cNvPr id="72720" name="TextBox 19"/>
          <p:cNvSpPr txBox="1">
            <a:spLocks noChangeArrowheads="1"/>
          </p:cNvSpPr>
          <p:nvPr/>
        </p:nvSpPr>
        <p:spPr bwMode="auto">
          <a:xfrm>
            <a:off x="1981200" y="22860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r>
              <a:rPr lang="en-US"/>
              <a:t>on points in box</a:t>
            </a:r>
          </a:p>
        </p:txBody>
      </p:sp>
      <p:sp>
        <p:nvSpPr>
          <p:cNvPr id="72721" name="TextBox 20"/>
          <p:cNvSpPr txBox="1">
            <a:spLocks noChangeArrowheads="1"/>
          </p:cNvSpPr>
          <p:nvPr/>
        </p:nvSpPr>
        <p:spPr bwMode="auto">
          <a:xfrm>
            <a:off x="2743200" y="3059113"/>
            <a:ext cx="4460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n</a:t>
            </a:r>
            <a:r>
              <a:rPr lang="en-US" sz="2200" baseline="-25000"/>
              <a:t>1</a:t>
            </a:r>
          </a:p>
        </p:txBody>
      </p:sp>
      <p:sp>
        <p:nvSpPr>
          <p:cNvPr id="72722" name="TextBox 21"/>
          <p:cNvSpPr txBox="1">
            <a:spLocks noChangeArrowheads="1"/>
          </p:cNvSpPr>
          <p:nvPr/>
        </p:nvSpPr>
        <p:spPr bwMode="auto">
          <a:xfrm>
            <a:off x="6492875" y="1687513"/>
            <a:ext cx="4460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n</a:t>
            </a:r>
            <a:r>
              <a:rPr lang="en-US" sz="2200" baseline="-25000"/>
              <a:t>2</a:t>
            </a:r>
          </a:p>
        </p:txBody>
      </p:sp>
      <p:pic>
        <p:nvPicPr>
          <p:cNvPr id="61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953000"/>
            <a:ext cx="1219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75213" y="2214563"/>
            <a:ext cx="3719512" cy="1441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7875" y="3884613"/>
            <a:ext cx="4705350" cy="682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50" name="Content Placeholder 22"/>
          <p:cNvSpPr>
            <a:spLocks noGrp="1"/>
          </p:cNvSpPr>
          <p:nvPr>
            <p:ph idx="1"/>
          </p:nvPr>
        </p:nvSpPr>
        <p:spPr>
          <a:xfrm>
            <a:off x="473075" y="4038600"/>
            <a:ext cx="8213725" cy="2501900"/>
          </a:xfrm>
        </p:spPr>
        <p:txBody>
          <a:bodyPr/>
          <a:lstStyle/>
          <a:p>
            <a:r>
              <a:rPr lang="en-US" sz="2200" smtClean="0"/>
              <a:t>Assume we know the true splitter S</a:t>
            </a:r>
          </a:p>
          <a:p>
            <a:r>
              <a:rPr lang="en-US" sz="2200" smtClean="0"/>
              <a:t>But S is not a conservative splitter.                                                                  </a:t>
            </a:r>
            <a:endParaRPr lang="en-US" sz="2200" smtClean="0">
              <a:solidFill>
                <a:srgbClr val="FF0000"/>
              </a:solidFill>
            </a:endParaRPr>
          </a:p>
          <a:p>
            <a:r>
              <a:rPr lang="en-US" sz="2200" smtClean="0"/>
              <a:t>n</a:t>
            </a:r>
            <a:r>
              <a:rPr lang="en-US" sz="2200" baseline="-25000" smtClean="0"/>
              <a:t>1</a:t>
            </a:r>
            <a:r>
              <a:rPr lang="en-US" sz="2200" smtClean="0"/>
              <a:t>+n</a:t>
            </a:r>
            <a:r>
              <a:rPr lang="en-US" sz="2200" baseline="-25000" smtClean="0"/>
              <a:t>2</a:t>
            </a:r>
            <a:r>
              <a:rPr lang="en-US" sz="2200" smtClean="0"/>
              <a:t> &lt; (1-</a:t>
            </a:r>
            <a:r>
              <a:rPr lang="el-GR" sz="2200" smtClean="0"/>
              <a:t>μ</a:t>
            </a:r>
            <a:r>
              <a:rPr lang="en-US" sz="2200" smtClean="0"/>
              <a:t>)n</a:t>
            </a:r>
          </a:p>
          <a:p>
            <a:r>
              <a:rPr lang="en-US" sz="2200" smtClean="0"/>
              <a:t>|LIS| = |LIS</a:t>
            </a:r>
            <a:r>
              <a:rPr lang="en-US" sz="2200" baseline="-25000" smtClean="0"/>
              <a:t>1</a:t>
            </a:r>
            <a:r>
              <a:rPr lang="en-US" sz="2200" smtClean="0"/>
              <a:t>| + |LIS</a:t>
            </a:r>
            <a:r>
              <a:rPr lang="en-US" sz="2200" baseline="-25000" smtClean="0"/>
              <a:t>2</a:t>
            </a:r>
            <a:r>
              <a:rPr lang="en-US" sz="2200" smtClean="0"/>
              <a:t>|, 	</a:t>
            </a:r>
          </a:p>
          <a:p>
            <a:r>
              <a:rPr lang="en-US" sz="2200" smtClean="0"/>
              <a:t>|Est</a:t>
            </a:r>
            <a:r>
              <a:rPr lang="en-US" sz="2200" baseline="-25000" smtClean="0"/>
              <a:t>1 </a:t>
            </a:r>
            <a:r>
              <a:rPr lang="en-US" sz="2200" smtClean="0"/>
              <a:t>- LIS</a:t>
            </a:r>
            <a:r>
              <a:rPr lang="en-US" sz="2200" baseline="-25000" smtClean="0"/>
              <a:t>1</a:t>
            </a:r>
            <a:r>
              <a:rPr lang="en-US" sz="2200" smtClean="0"/>
              <a:t>| &lt;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n</a:t>
            </a:r>
            <a:r>
              <a:rPr lang="en-US" sz="2200" baseline="-25000" smtClean="0"/>
              <a:t>1 </a:t>
            </a:r>
            <a:r>
              <a:rPr lang="en-US" sz="2200" smtClean="0"/>
              <a:t>and |Est</a:t>
            </a:r>
            <a:r>
              <a:rPr lang="en-US" sz="2200" baseline="-25000" smtClean="0"/>
              <a:t>2 </a:t>
            </a:r>
            <a:r>
              <a:rPr lang="en-US" sz="2200" smtClean="0"/>
              <a:t>- LIS</a:t>
            </a:r>
            <a:r>
              <a:rPr lang="en-US" sz="2200" baseline="-25000" smtClean="0"/>
              <a:t>2</a:t>
            </a:r>
            <a:r>
              <a:rPr lang="en-US" sz="2200" smtClean="0"/>
              <a:t>| &lt;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n</a:t>
            </a:r>
            <a:r>
              <a:rPr lang="en-US" sz="2200" baseline="-25000" smtClean="0"/>
              <a:t>2 </a:t>
            </a:r>
            <a:endParaRPr lang="en-US" sz="2200" smtClean="0"/>
          </a:p>
          <a:p>
            <a:r>
              <a:rPr lang="en-US" sz="2200" smtClean="0"/>
              <a:t>So |Est – LIS| &lt; </a:t>
            </a:r>
            <a:r>
              <a:rPr lang="el-GR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>
                <a:solidFill>
                  <a:srgbClr val="C00000"/>
                </a:solidFill>
              </a:rPr>
              <a:t>(1-</a:t>
            </a:r>
            <a:r>
              <a:rPr lang="el-GR" sz="2200" smtClean="0">
                <a:solidFill>
                  <a:srgbClr val="C00000"/>
                </a:solidFill>
              </a:rPr>
              <a:t>μ</a:t>
            </a:r>
            <a:r>
              <a:rPr lang="en-US" sz="2200" smtClean="0">
                <a:solidFill>
                  <a:srgbClr val="C00000"/>
                </a:solidFill>
              </a:rPr>
              <a:t>) </a:t>
            </a:r>
            <a:r>
              <a:rPr lang="en-US" sz="2200" smtClean="0"/>
              <a:t>n              </a:t>
            </a:r>
            <a:r>
              <a:rPr lang="en-US" sz="2200" smtClean="0">
                <a:solidFill>
                  <a:srgbClr val="FF0000"/>
                </a:solidFill>
              </a:rPr>
              <a:t>Reduced relative error! </a:t>
            </a:r>
          </a:p>
          <a:p>
            <a:pPr>
              <a:buFont typeface="Wingdings" pitchFamily="2" charset="2"/>
              <a:buNone/>
            </a:pPr>
            <a:endParaRPr lang="en-US" sz="2200" smtClean="0">
              <a:solidFill>
                <a:srgbClr val="FF0000"/>
              </a:solidFill>
            </a:endParaRPr>
          </a:p>
          <a:p>
            <a:endParaRPr lang="en-US" sz="2200" smtClean="0">
              <a:solidFill>
                <a:srgbClr val="FF0000"/>
              </a:solidFill>
            </a:endParaRPr>
          </a:p>
          <a:p>
            <a:endParaRPr lang="en-US" sz="2200" smtClean="0">
              <a:solidFill>
                <a:srgbClr val="FF0000"/>
              </a:solidFill>
            </a:endParaRPr>
          </a:p>
          <a:p>
            <a:endParaRPr lang="en-US" sz="2200" smtClean="0"/>
          </a:p>
          <a:p>
            <a:endParaRPr lang="en-US" sz="2200" smtClean="0"/>
          </a:p>
        </p:txBody>
      </p:sp>
      <p:sp>
        <p:nvSpPr>
          <p:cNvPr id="22" name="Rectangle 21"/>
          <p:cNvSpPr/>
          <p:nvPr/>
        </p:nvSpPr>
        <p:spPr>
          <a:xfrm>
            <a:off x="1157288" y="696913"/>
            <a:ext cx="3717925" cy="15176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6858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22098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Boosting approximations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2479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9" name="TextBox 167"/>
          <p:cNvSpPr txBox="1">
            <a:spLocks noChangeArrowheads="1"/>
          </p:cNvSpPr>
          <p:nvPr/>
        </p:nvSpPr>
        <p:spPr bwMode="auto">
          <a:xfrm>
            <a:off x="4648200" y="36576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657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2479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" y="22098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953000" y="2286000"/>
            <a:ext cx="838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5759450" y="274320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splitter S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1752600" y="1219200"/>
            <a:ext cx="2287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No. of points outside</a:t>
            </a:r>
          </a:p>
          <a:p>
            <a:r>
              <a:rPr lang="en-US"/>
              <a:t>at least </a:t>
            </a:r>
            <a:r>
              <a:rPr lang="el-GR"/>
              <a:t>μ</a:t>
            </a:r>
            <a:r>
              <a:rPr lang="en-US"/>
              <a:t>n</a:t>
            </a:r>
          </a:p>
        </p:txBody>
      </p:sp>
      <p:sp>
        <p:nvSpPr>
          <p:cNvPr id="67599" name="TextBox 18"/>
          <p:cNvSpPr txBox="1">
            <a:spLocks noChangeArrowheads="1"/>
          </p:cNvSpPr>
          <p:nvPr/>
        </p:nvSpPr>
        <p:spPr bwMode="auto">
          <a:xfrm>
            <a:off x="5027613" y="849313"/>
            <a:ext cx="33385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Find Est</a:t>
            </a:r>
            <a:r>
              <a:rPr lang="en-US" baseline="-25000"/>
              <a:t>2</a:t>
            </a:r>
            <a:r>
              <a:rPr lang="en-US"/>
              <a:t>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 to LIS</a:t>
            </a:r>
            <a:r>
              <a:rPr lang="en-US" baseline="-25000"/>
              <a:t>2</a:t>
            </a:r>
            <a:endParaRPr lang="en-US"/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67600" name="TextBox 19"/>
          <p:cNvSpPr txBox="1">
            <a:spLocks noChangeArrowheads="1"/>
          </p:cNvSpPr>
          <p:nvPr/>
        </p:nvSpPr>
        <p:spPr bwMode="auto">
          <a:xfrm>
            <a:off x="1231900" y="2290763"/>
            <a:ext cx="349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Find Est</a:t>
            </a:r>
            <a:r>
              <a:rPr lang="en-US" baseline="-25000"/>
              <a:t>1</a:t>
            </a:r>
            <a:r>
              <a:rPr lang="en-US"/>
              <a:t>  = 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 to LIS</a:t>
            </a:r>
            <a:r>
              <a:rPr lang="en-US" baseline="-25000"/>
              <a:t>1</a:t>
            </a:r>
            <a:endParaRPr lang="en-US"/>
          </a:p>
          <a:p>
            <a:endParaRPr lang="en-US"/>
          </a:p>
        </p:txBody>
      </p:sp>
      <p:sp>
        <p:nvSpPr>
          <p:cNvPr id="67601" name="TextBox 20"/>
          <p:cNvSpPr txBox="1">
            <a:spLocks noChangeArrowheads="1"/>
          </p:cNvSpPr>
          <p:nvPr/>
        </p:nvSpPr>
        <p:spPr bwMode="auto">
          <a:xfrm>
            <a:off x="2743200" y="3059113"/>
            <a:ext cx="12525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n</a:t>
            </a:r>
            <a:r>
              <a:rPr lang="en-US" sz="2200" baseline="-25000"/>
              <a:t>1 </a:t>
            </a:r>
            <a:r>
              <a:rPr lang="en-US" sz="2200"/>
              <a:t>points</a:t>
            </a:r>
            <a:endParaRPr lang="en-US" sz="2200" baseline="-250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38838" y="1608138"/>
            <a:ext cx="151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</a:t>
            </a:r>
            <a:r>
              <a:rPr lang="en-US" sz="2000" baseline="-25000"/>
              <a:t>2  </a:t>
            </a:r>
            <a:r>
              <a:rPr lang="en-US" sz="2000"/>
              <a:t>points</a:t>
            </a:r>
            <a:endParaRPr lang="en-US" sz="2000" baseline="-2500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559425" y="4340225"/>
            <a:ext cx="7588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92863" y="41116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But we don’t know S!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179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61450" grpId="0" build="p"/>
      <p:bldP spid="22" grpId="0" animBg="1"/>
      <p:bldP spid="34" grpId="0" animBg="1"/>
      <p:bldP spid="32" grpId="0" animBg="1"/>
      <p:bldP spid="67598" grpId="0"/>
      <p:bldP spid="67599" grpId="0"/>
      <p:bldP spid="21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Need to Upper bound: </a:t>
                </a:r>
              </a:p>
              <a:p>
                <a:pPr marL="344487" lvl="1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max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b="0" i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sup</a:t>
                </a: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sz="2600" dirty="0" err="1" smtClean="0">
                    <a:latin typeface="Comic Sans MS" panose="030F0702030302020204" pitchFamily="66" charset="0"/>
                  </a:rPr>
                  <a:t>where</a:t>
                </a:r>
                <a:r>
                  <a:rPr lang="en-US" b="0" dirty="0" err="1" smtClean="0">
                    <a:latin typeface="Comic Sans MS" panose="030F0702030302020204" pitchFamily="66" charset="0"/>
                  </a:rPr>
                  <a:t>|p</a:t>
                </a:r>
                <a:r>
                  <a:rPr lang="en-US" b="0" dirty="0" smtClean="0">
                    <a:latin typeface="Comic Sans MS" panose="030F0702030302020204" pitchFamily="66" charset="0"/>
                  </a:rPr>
                  <a:t>(x)|</a:t>
                </a:r>
                <a:r>
                  <a:rPr lang="en-US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1 on </a:t>
                </a:r>
                <a:r>
                  <a:rPr lang="en-US" b="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en-US" b="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(1-).</a:t>
                </a:r>
              </a:p>
              <a:p>
                <a:pPr marL="344487" lvl="1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</a:rPr>
                  <a:t>How can this max be large?</a:t>
                </a: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1.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p(0)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&gt;&gt;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sup|p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(x)|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 marL="344487" lvl="1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</a:t>
                </a:r>
                <a:r>
                  <a:rPr lang="en-US" dirty="0" smtClean="0">
                    <a:latin typeface="Comic Sans MS" panose="030F0702030302020204" pitchFamily="66" charset="0"/>
                  </a:rPr>
                  <a:t>on the unit disk</a:t>
                </a:r>
              </a:p>
              <a:p>
                <a:pPr marL="344487" lvl="1" indent="0">
                  <a:buNone/>
                </a:pPr>
                <a:r>
                  <a:rPr lang="en-US" sz="26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2.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|p(x)|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 1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 on 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(1-) </a:t>
                </a:r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Apply fractional linear</a:t>
                </a:r>
              </a:p>
              <a:p>
                <a:pPr marL="344487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ransformation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:</a:t>
                </a: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  <a:blipFill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81785" y="1769453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5055" y="2745945"/>
            <a:ext cx="2959905" cy="311169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31905" y="3960265"/>
            <a:ext cx="683055" cy="721003"/>
          </a:xfrm>
          <a:prstGeom prst="ellipse">
            <a:avLst/>
          </a:prstGeom>
          <a:blipFill dpi="0" rotWithShape="1">
            <a:blip r:embed="rId3">
              <a:alphaModFix amt="54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1165" y="4263845"/>
            <a:ext cx="151790" cy="15179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3480" y="3884370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p(0)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0" grpId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traight Connector 170"/>
          <p:cNvCxnSpPr/>
          <p:nvPr/>
        </p:nvCxnSpPr>
        <p:spPr>
          <a:xfrm flipV="1">
            <a:off x="1157288" y="1379538"/>
            <a:ext cx="7437437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447800" y="1828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57288" y="1911350"/>
            <a:ext cx="7469187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57288" y="923925"/>
            <a:ext cx="3717925" cy="14430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0" y="30575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>
            <a:endCxn id="33" idx="3"/>
          </p:cNvCxnSpPr>
          <p:nvPr/>
        </p:nvCxnSpPr>
        <p:spPr>
          <a:xfrm flipV="1">
            <a:off x="1219200" y="3087688"/>
            <a:ext cx="7678738" cy="3810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7200" y="2895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57288" y="2971800"/>
            <a:ext cx="7758112" cy="1588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810000" y="26003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57288" y="2667000"/>
            <a:ext cx="7758112" cy="3175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867400" y="12954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2362200"/>
            <a:ext cx="3733800" cy="14478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923925"/>
            <a:ext cx="4021138" cy="1438275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7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We don’t know the best splitter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4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5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smtClean="0"/>
              <a:t>Assume no conservative splitter</a:t>
            </a:r>
          </a:p>
          <a:p>
            <a:r>
              <a:rPr lang="en-US" sz="2200" smtClean="0"/>
              <a:t>Try O(log n) random splitters; one is “close enough” to best</a:t>
            </a:r>
          </a:p>
          <a:p>
            <a:r>
              <a:rPr lang="en-US" sz="2200" smtClean="0"/>
              <a:t>For each S, </a:t>
            </a:r>
          </a:p>
          <a:p>
            <a:r>
              <a:rPr lang="en-US" sz="2200" smtClean="0"/>
              <a:t>               Est(S) = Est</a:t>
            </a:r>
            <a:r>
              <a:rPr lang="en-US" sz="2200" baseline="-25000" smtClean="0"/>
              <a:t>1</a:t>
            </a:r>
            <a:r>
              <a:rPr lang="en-US" sz="2200" smtClean="0"/>
              <a:t>(S) + Est</a:t>
            </a:r>
            <a:r>
              <a:rPr lang="en-US" sz="2200" baseline="-25000" smtClean="0"/>
              <a:t>2</a:t>
            </a:r>
            <a:r>
              <a:rPr lang="en-US" sz="2200" smtClean="0"/>
              <a:t>(S)</a:t>
            </a:r>
            <a:endParaRPr lang="en-US" sz="1800" smtClean="0"/>
          </a:p>
          <a:p>
            <a:r>
              <a:rPr lang="en-US" sz="2200" smtClean="0"/>
              <a:t>Est = max (Est(S):S) is a </a:t>
            </a:r>
            <a:r>
              <a:rPr lang="el-GR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>
                <a:solidFill>
                  <a:srgbClr val="C00000"/>
                </a:solidFill>
              </a:rPr>
              <a:t>(1-</a:t>
            </a:r>
            <a:r>
              <a:rPr lang="el-GR" sz="2200" smtClean="0">
                <a:solidFill>
                  <a:srgbClr val="C00000"/>
                </a:solidFill>
              </a:rPr>
              <a:t>μ</a:t>
            </a:r>
            <a:r>
              <a:rPr lang="en-US" sz="2200" smtClean="0">
                <a:solidFill>
                  <a:srgbClr val="C00000"/>
                </a:solidFill>
              </a:rPr>
              <a:t>) </a:t>
            </a:r>
            <a:r>
              <a:rPr lang="en-US" sz="2200" smtClean="0"/>
              <a:t>approximation to LIS</a:t>
            </a:r>
          </a:p>
          <a:p>
            <a:r>
              <a:rPr lang="en-US" sz="2200" smtClean="0"/>
              <a:t>Only polylog(n) calls to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smtClean="0"/>
              <a:t>approximation algorithm</a:t>
            </a:r>
          </a:p>
          <a:p>
            <a:endParaRPr lang="en-US" sz="2200" smtClean="0"/>
          </a:p>
        </p:txBody>
      </p:sp>
      <p:sp>
        <p:nvSpPr>
          <p:cNvPr id="44" name="Oval 43"/>
          <p:cNvSpPr/>
          <p:nvPr/>
        </p:nvSpPr>
        <p:spPr>
          <a:xfrm>
            <a:off x="2743200" y="22860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157288" y="2362200"/>
            <a:ext cx="7758112" cy="4763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6" name="TextBox 35"/>
          <p:cNvSpPr txBox="1">
            <a:spLocks noChangeArrowheads="1"/>
          </p:cNvSpPr>
          <p:nvPr/>
        </p:nvSpPr>
        <p:spPr bwMode="auto">
          <a:xfrm>
            <a:off x="1460500" y="2897188"/>
            <a:ext cx="299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 to get Est</a:t>
            </a:r>
            <a:r>
              <a:rPr lang="en-US" baseline="-25000"/>
              <a:t>1</a:t>
            </a:r>
            <a:r>
              <a:rPr lang="en-US"/>
              <a:t>(S)</a:t>
            </a:r>
          </a:p>
          <a:p>
            <a:endParaRPr lang="en-US"/>
          </a:p>
        </p:txBody>
      </p:sp>
      <p:sp>
        <p:nvSpPr>
          <p:cNvPr id="69657" name="TextBox 37"/>
          <p:cNvSpPr txBox="1">
            <a:spLocks noChangeArrowheads="1"/>
          </p:cNvSpPr>
          <p:nvPr/>
        </p:nvSpPr>
        <p:spPr bwMode="auto">
          <a:xfrm>
            <a:off x="4592638" y="2046288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75213" y="2366963"/>
            <a:ext cx="4022725" cy="1441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5483225" y="1303338"/>
            <a:ext cx="307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 to get Est</a:t>
            </a:r>
            <a:r>
              <a:rPr lang="en-US" baseline="-25000"/>
              <a:t>2</a:t>
            </a:r>
            <a:r>
              <a:rPr lang="en-US"/>
              <a:t>(S)</a:t>
            </a:r>
          </a:p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0" grpId="0" animBg="1"/>
      <p:bldP spid="37" grpId="0" animBg="1"/>
      <p:bldP spid="31" grpId="0" animBg="1"/>
      <p:bldP spid="41" grpId="0" animBg="1"/>
      <p:bldP spid="24" grpId="0" animBg="1"/>
      <p:bldP spid="32" grpId="0" animBg="1"/>
      <p:bldP spid="44" grpId="0" animBg="1"/>
      <p:bldP spid="69656" grpId="0"/>
      <p:bldP spid="69657" grpId="0"/>
      <p:bldP spid="33" grpId="0" animBg="1"/>
      <p:bldP spid="47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hoped-for dichotomy</a:t>
            </a:r>
          </a:p>
        </p:txBody>
      </p:sp>
      <p:sp>
        <p:nvSpPr>
          <p:cNvPr id="22" name="Oval 21"/>
          <p:cNvSpPr/>
          <p:nvPr/>
        </p:nvSpPr>
        <p:spPr>
          <a:xfrm>
            <a:off x="5040313" y="1219200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829" name="TextBox 22"/>
          <p:cNvSpPr txBox="1">
            <a:spLocks noChangeArrowheads="1"/>
          </p:cNvSpPr>
          <p:nvPr/>
        </p:nvSpPr>
        <p:spPr bwMode="auto">
          <a:xfrm>
            <a:off x="4953000" y="13716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371725"/>
            <a:ext cx="755650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3075" y="2144713"/>
            <a:ext cx="311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Find </a:t>
            </a:r>
            <a:r>
              <a:rPr lang="en-US">
                <a:latin typeface="Symbol" pitchFamily="18" charset="2"/>
              </a:rPr>
              <a:t>m-</a:t>
            </a:r>
            <a:r>
              <a:rPr lang="en-US"/>
              <a:t>conservative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2954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62000" y="9144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Continue 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791200" y="2286000"/>
            <a:ext cx="990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862638" y="2133600"/>
            <a:ext cx="346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</a:t>
            </a:r>
            <a:r>
              <a:rPr lang="en-US">
                <a:latin typeface="Symbol" pitchFamily="18" charset="2"/>
              </a:rPr>
              <a:t>m-</a:t>
            </a:r>
            <a:r>
              <a:rPr lang="en-US"/>
              <a:t>conservative splitter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05200" y="958850"/>
            <a:ext cx="2209800" cy="13271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425450" y="2871788"/>
            <a:ext cx="2286000" cy="1339850"/>
            <a:chOff x="304800" y="2982433"/>
            <a:chExt cx="2286000" cy="1339701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82588" y="3580853"/>
              <a:ext cx="1096962" cy="73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489075" y="2982433"/>
              <a:ext cx="1101725" cy="59048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068513" y="3199896"/>
              <a:ext cx="142875" cy="1428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74" idx="0"/>
              <a:endCxn id="74" idx="2"/>
            </p:cNvCxnSpPr>
            <p:nvPr/>
          </p:nvCxnSpPr>
          <p:spPr bwMode="auto">
            <a:xfrm rot="16200000" flipH="1">
              <a:off x="822399" y="3658633"/>
              <a:ext cx="132700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304800" y="3580853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81000" y="2995132"/>
              <a:ext cx="2209800" cy="132700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943600" y="2895600"/>
            <a:ext cx="2212975" cy="1350963"/>
            <a:chOff x="5943600" y="2895600"/>
            <a:chExt cx="2213038" cy="1350333"/>
          </a:xfrm>
        </p:grpSpPr>
        <p:sp>
          <p:nvSpPr>
            <p:cNvPr id="48" name="Rectangle 47"/>
            <p:cNvSpPr/>
            <p:nvPr/>
          </p:nvSpPr>
          <p:spPr>
            <a:xfrm>
              <a:off x="5953125" y="3619162"/>
              <a:ext cx="1057305" cy="615663"/>
            </a:xfrm>
            <a:prstGeom prst="rect">
              <a:avLst/>
            </a:prstGeom>
            <a:solidFill>
              <a:srgbClr val="81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30" y="2906708"/>
              <a:ext cx="1143033" cy="685480"/>
            </a:xfrm>
            <a:prstGeom prst="rect">
              <a:avLst/>
            </a:prstGeom>
            <a:solidFill>
              <a:srgbClr val="81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943600" y="3198672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336850" y="3572352"/>
              <a:ext cx="1343986" cy="3175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335878" y="3914300"/>
              <a:ext cx="41276" cy="618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527970" y="3720715"/>
              <a:ext cx="39689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37388" y="3846070"/>
              <a:ext cx="41276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291426" y="3165349"/>
              <a:ext cx="39688" cy="618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407163" y="3587427"/>
              <a:ext cx="39689" cy="6029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040441" y="3392256"/>
              <a:ext cx="39688" cy="6188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3600" y="2895600"/>
              <a:ext cx="2209863" cy="13265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5943600" y="3427165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969001" y="3603295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943600" y="3755624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969001" y="3876217"/>
              <a:ext cx="2187637" cy="1587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943600" y="3941275"/>
              <a:ext cx="2187637" cy="158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95800" y="4416425"/>
            <a:ext cx="42497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 approximate DP  with lower quality approximations in subproblems</a:t>
            </a:r>
          </a:p>
          <a:p>
            <a:endParaRPr lang="en-US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25475" y="4643438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Recurse on subbox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384300" y="5934075"/>
            <a:ext cx="2011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Need  </a:t>
            </a:r>
            <a:r>
              <a:rPr lang="en-US">
                <a:latin typeface="Symbol" pitchFamily="18" charset="2"/>
              </a:rPr>
              <a:t>m </a:t>
            </a:r>
            <a:r>
              <a:rPr lang="en-US"/>
              <a:t>&lt;log(n)/C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3813" y="5934075"/>
            <a:ext cx="2254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Need 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&gt;Cloglog(n)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433763" y="5175250"/>
            <a:ext cx="1820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But what is</a:t>
            </a:r>
            <a:r>
              <a:rPr lang="en-US">
                <a:solidFill>
                  <a:srgbClr val="002060"/>
                </a:solidFill>
                <a:latin typeface="Symbol" pitchFamily="18" charset="2"/>
              </a:rPr>
              <a:t> m</a:t>
            </a:r>
            <a:r>
              <a:rPr lang="en-US">
                <a:solidFill>
                  <a:srgbClr val="002060"/>
                </a:solidFill>
              </a:rPr>
              <a:t>?</a:t>
            </a:r>
          </a:p>
          <a:p>
            <a:r>
              <a:rPr lang="en-US">
                <a:solidFill>
                  <a:srgbClr val="002060"/>
                </a:solidFill>
                <a:latin typeface="Symbol" pitchFamily="18" charset="2"/>
              </a:rPr>
              <a:t>   </a:t>
            </a:r>
            <a:r>
              <a:rPr lang="en-US">
                <a:solidFill>
                  <a:srgbClr val="002060"/>
                </a:solidFill>
              </a:rPr>
              <a:t>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4" grpId="0"/>
      <p:bldP spid="69" grpId="0"/>
      <p:bldP spid="40" grpId="0"/>
      <p:bldP spid="67" grpId="0"/>
      <p:bldP spid="70" grpId="0"/>
      <p:bldP spid="7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The DP revisited</a:t>
            </a:r>
          </a:p>
        </p:txBody>
      </p:sp>
      <p:sp>
        <p:nvSpPr>
          <p:cNvPr id="76810" name="Content Placeholder 2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sz="2200" dirty="0" smtClean="0">
                <a:latin typeface="Comic Sans MS" pitchFamily="66" charset="0"/>
              </a:rPr>
              <a:t>Try splitter S</a:t>
            </a:r>
          </a:p>
          <a:p>
            <a:r>
              <a:rPr lang="en-US" sz="2200" dirty="0" smtClean="0">
                <a:latin typeface="Comic Sans MS" pitchFamily="66" charset="0"/>
              </a:rPr>
              <a:t>If not</a:t>
            </a:r>
            <a:r>
              <a:rPr lang="en-US" sz="2200" dirty="0" smtClean="0"/>
              <a:t> </a:t>
            </a:r>
            <a:r>
              <a:rPr lang="el-GR" sz="2200" dirty="0" smtClean="0"/>
              <a:t>μ</a:t>
            </a:r>
            <a:r>
              <a:rPr lang="el-GR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-</a:t>
            </a:r>
            <a:r>
              <a:rPr lang="en-US" sz="2200" dirty="0"/>
              <a:t> </a:t>
            </a:r>
            <a:r>
              <a:rPr lang="en-US" sz="2200" dirty="0" smtClean="0">
                <a:latin typeface="Comic Sans MS" pitchFamily="66" charset="0"/>
              </a:rPr>
              <a:t>evident, then at least </a:t>
            </a:r>
            <a:r>
              <a:rPr lang="el-GR" sz="2200" dirty="0" smtClean="0">
                <a:latin typeface="Comic Sans MS" pitchFamily="66" charset="0"/>
              </a:rPr>
              <a:t>μ</a:t>
            </a:r>
            <a:r>
              <a:rPr lang="en-US" sz="2200" dirty="0" smtClean="0">
                <a:latin typeface="Comic Sans MS" pitchFamily="66" charset="0"/>
              </a:rPr>
              <a:t>n points excluded by S</a:t>
            </a:r>
          </a:p>
          <a:p>
            <a:r>
              <a:rPr lang="en-US" sz="2200" dirty="0" smtClean="0">
                <a:latin typeface="Comic Sans MS" pitchFamily="66" charset="0"/>
              </a:rPr>
              <a:t>Add the LIS estimates in each box to get overall LIS estimate</a:t>
            </a:r>
          </a:p>
          <a:p>
            <a:r>
              <a:rPr lang="en-US" sz="2200" dirty="0" smtClean="0">
                <a:latin typeface="Comic Sans MS" pitchFamily="66" charset="0"/>
              </a:rPr>
              <a:t>We take max over a sample of S’s</a:t>
            </a:r>
            <a:r>
              <a:rPr lang="en-US" sz="1400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                               		</a:t>
            </a:r>
            <a:r>
              <a:rPr lang="en-US" sz="2000" dirty="0" smtClean="0">
                <a:latin typeface="Comic Sans MS" pitchFamily="66" charset="0"/>
              </a:rPr>
              <a:t>Gives a </a:t>
            </a:r>
            <a:r>
              <a:rPr lang="el-GR" sz="20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Comic Sans MS" pitchFamily="66" charset="0"/>
              </a:rPr>
              <a:t>(1-</a:t>
            </a:r>
            <a:r>
              <a:rPr lang="el-GR" sz="2000" dirty="0" smtClean="0">
                <a:latin typeface="Comic Sans MS" pitchFamily="66" charset="0"/>
              </a:rPr>
              <a:t>μ</a:t>
            </a:r>
            <a:r>
              <a:rPr lang="en-US" sz="2000" dirty="0" smtClean="0">
                <a:latin typeface="Comic Sans MS" pitchFamily="66" charset="0"/>
              </a:rPr>
              <a:t>)-</a:t>
            </a:r>
            <a:r>
              <a:rPr lang="en-US" sz="2000" dirty="0" err="1" smtClean="0">
                <a:latin typeface="Comic Sans MS" pitchFamily="66" charset="0"/>
              </a:rPr>
              <a:t>approx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360"/>
            <a:ext cx="79311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58875" y="3168650"/>
            <a:ext cx="893763" cy="63658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2363" y="828675"/>
            <a:ext cx="1139825" cy="384175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dirty="0" smtClean="0"/>
              <a:t>A generalization</a:t>
            </a:r>
          </a:p>
        </p:txBody>
      </p: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dirty="0" smtClean="0"/>
              <a:t>Suppose </a:t>
            </a:r>
            <a:r>
              <a:rPr lang="en-US" sz="2200" dirty="0" smtClean="0">
                <a:solidFill>
                  <a:srgbClr val="FF0000"/>
                </a:solidFill>
              </a:rPr>
              <a:t>every</a:t>
            </a:r>
            <a:r>
              <a:rPr lang="en-US" sz="2200" dirty="0" smtClean="0"/>
              <a:t> “chain” has at most (1-</a:t>
            </a:r>
            <a:r>
              <a:rPr lang="el-GR" sz="2200" dirty="0" smtClean="0"/>
              <a:t>μ</a:t>
            </a:r>
            <a:r>
              <a:rPr lang="en-US" sz="2200" dirty="0" smtClean="0"/>
              <a:t>)n points</a:t>
            </a:r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2233613"/>
            <a:ext cx="1108075" cy="5588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9725" y="1951038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1674813"/>
            <a:ext cx="1143000" cy="30638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4288" y="1222375"/>
            <a:ext cx="1108075" cy="4524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4700" y="2792413"/>
            <a:ext cx="996950" cy="38735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46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48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</a:t>
            </a:r>
            <a:r>
              <a:rPr lang="en-US" baseline="30000" dirty="0"/>
              <a:t>2</a:t>
            </a:r>
            <a:r>
              <a:rPr lang="en-US" dirty="0"/>
              <a:t> n)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62000" y="2133600"/>
            <a:ext cx="1524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0" y="19050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58379" grpId="0" build="p"/>
      <p:bldP spid="35" grpId="0" animBg="1"/>
      <p:bldP spid="36" grpId="0" animBg="1"/>
      <p:bldP spid="37" grpId="0" animBg="1"/>
      <p:bldP spid="38" grpId="0" animBg="1"/>
      <p:bldP spid="39" grpId="0" animBg="1"/>
      <p:bldP spid="68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58875" y="3536950"/>
            <a:ext cx="885825" cy="26828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2363" y="828675"/>
            <a:ext cx="1139825" cy="5667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A generalization</a:t>
            </a:r>
          </a:p>
        </p:txBody>
      </p: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dirty="0" smtClean="0"/>
              <a:t>Suppose </a:t>
            </a:r>
            <a:r>
              <a:rPr lang="en-US" sz="2200" dirty="0" smtClean="0">
                <a:solidFill>
                  <a:srgbClr val="FF0000"/>
                </a:solidFill>
              </a:rPr>
              <a:t>every</a:t>
            </a:r>
            <a:r>
              <a:rPr lang="en-US" sz="2200" dirty="0" smtClean="0"/>
              <a:t> “chain” has at most (1-</a:t>
            </a:r>
            <a:r>
              <a:rPr lang="el-GR" sz="2200" dirty="0" smtClean="0"/>
              <a:t>μ</a:t>
            </a:r>
            <a:r>
              <a:rPr lang="en-US" sz="2200" dirty="0" smtClean="0"/>
              <a:t>)n points</a:t>
            </a:r>
          </a:p>
          <a:p>
            <a:r>
              <a:rPr lang="en-US" sz="2200" dirty="0" smtClean="0"/>
              <a:t>Find chain with largest sum of estimates</a:t>
            </a:r>
          </a:p>
          <a:p>
            <a:r>
              <a:rPr lang="en-US" sz="2200" dirty="0" smtClean="0"/>
              <a:t>We get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/>
              <a:t>(1-</a:t>
            </a:r>
            <a:r>
              <a:rPr lang="el-GR" sz="2200" dirty="0" smtClean="0"/>
              <a:t>μ</a:t>
            </a:r>
            <a:r>
              <a:rPr lang="en-US" sz="2200" dirty="0" smtClean="0"/>
              <a:t>)-approx</a:t>
            </a:r>
          </a:p>
          <a:p>
            <a:r>
              <a:rPr lang="en-US" sz="2200" dirty="0" smtClean="0"/>
              <a:t>But there are more than poly(n) chains!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25130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9725" y="22336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1674813"/>
            <a:ext cx="1106488" cy="5588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4288" y="13954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4700" y="2792413"/>
            <a:ext cx="996950" cy="74453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70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72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</a:t>
            </a:r>
            <a:r>
              <a:rPr lang="en-US" baseline="30000" dirty="0"/>
              <a:t>2</a:t>
            </a:r>
            <a:r>
              <a:rPr lang="en-US" dirty="0"/>
              <a:t> n)</a:t>
            </a:r>
          </a:p>
        </p:txBody>
      </p:sp>
      <p:sp>
        <p:nvSpPr>
          <p:cNvPr id="40" name="TextBox 35"/>
          <p:cNvSpPr txBox="1">
            <a:spLocks noChangeArrowheads="1"/>
          </p:cNvSpPr>
          <p:nvPr/>
        </p:nvSpPr>
        <p:spPr bwMode="auto">
          <a:xfrm>
            <a:off x="1295400" y="1335088"/>
            <a:ext cx="2287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No. of points outside</a:t>
            </a:r>
          </a:p>
          <a:p>
            <a:r>
              <a:rPr lang="en-US" dirty="0"/>
              <a:t>at least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5221288" y="2851150"/>
            <a:ext cx="1562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r>
              <a:rPr lang="en-US"/>
              <a:t>in each box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3810000" y="2667000"/>
            <a:ext cx="1295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4800600" y="2362200"/>
            <a:ext cx="6096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/>
      <p:bldP spid="40" grpId="0"/>
      <p:bldP spid="4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494588" y="1679575"/>
            <a:ext cx="1117600" cy="563563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62563" y="1031875"/>
            <a:ext cx="1117600" cy="9350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r>
              <a:rPr lang="en-US" smtClean="0"/>
              <a:t>Use dynamic programming</a:t>
            </a:r>
          </a:p>
        </p:txBody>
      </p:sp>
      <p:sp>
        <p:nvSpPr>
          <p:cNvPr id="58379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smtClean="0"/>
              <a:t>Run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-approx on all poly(log n) such boxes</a:t>
            </a:r>
          </a:p>
          <a:p>
            <a:r>
              <a:rPr lang="en-US" sz="2200" smtClean="0"/>
              <a:t>Use Dynamic Program to find chain with largest sum of estimates </a:t>
            </a:r>
          </a:p>
          <a:p>
            <a:pPr lvl="1"/>
            <a:r>
              <a:rPr lang="en-US" sz="1800" smtClean="0"/>
              <a:t>Longest path in DAG</a:t>
            </a:r>
          </a:p>
          <a:p>
            <a:pPr lvl="1"/>
            <a:r>
              <a:rPr lang="en-US" sz="1800" smtClean="0"/>
              <a:t>Can solve in poly(log n) time</a:t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1403350"/>
            <a:ext cx="1116013" cy="1389063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90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92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</a:t>
            </a:r>
            <a:r>
              <a:rPr lang="en-US" baseline="30000" dirty="0"/>
              <a:t>2</a:t>
            </a:r>
            <a:r>
              <a:rPr lang="en-US" dirty="0"/>
              <a:t> n)</a:t>
            </a: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5221288" y="2851150"/>
            <a:ext cx="1562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/>
              <a:t>-approx</a:t>
            </a:r>
          </a:p>
          <a:p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3810000" y="2667000"/>
            <a:ext cx="1295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/>
      <p:bldP spid="4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58875" y="3536950"/>
            <a:ext cx="885825" cy="26828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2363" y="828675"/>
            <a:ext cx="1139825" cy="566738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6365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4" name="Content Placeholder 2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09800"/>
          </a:xfrm>
        </p:spPr>
        <p:txBody>
          <a:bodyPr/>
          <a:lstStyle/>
          <a:p>
            <a:r>
              <a:rPr lang="en-US" sz="2200" smtClean="0"/>
              <a:t>Suppose </a:t>
            </a:r>
            <a:r>
              <a:rPr lang="en-US" sz="2200" smtClean="0">
                <a:solidFill>
                  <a:srgbClr val="FF0000"/>
                </a:solidFill>
              </a:rPr>
              <a:t>every</a:t>
            </a:r>
            <a:r>
              <a:rPr lang="en-US" sz="2200" smtClean="0"/>
              <a:t> “chain” has at most (1-</a:t>
            </a:r>
            <a:r>
              <a:rPr lang="el-GR" sz="2200" smtClean="0"/>
              <a:t>μ</a:t>
            </a:r>
            <a:r>
              <a:rPr lang="en-US" sz="2200" smtClean="0"/>
              <a:t>)s points</a:t>
            </a:r>
          </a:p>
          <a:p>
            <a:r>
              <a:rPr lang="en-US" sz="2200" smtClean="0">
                <a:solidFill>
                  <a:srgbClr val="0033CC"/>
                </a:solidFill>
              </a:rPr>
              <a:t>In poly(log n) time, with poly(log n) calls to </a:t>
            </a:r>
            <a:r>
              <a:rPr lang="el-GR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>
                <a:solidFill>
                  <a:srgbClr val="0033CC"/>
                </a:solidFill>
              </a:rPr>
              <a:t>-approx,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solidFill>
                  <a:srgbClr val="0033CC"/>
                </a:solidFill>
              </a:rPr>
              <a:t>	we get </a:t>
            </a:r>
            <a:r>
              <a:rPr lang="el-GR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>
                <a:solidFill>
                  <a:srgbClr val="0033CC"/>
                </a:solidFill>
              </a:rPr>
              <a:t>(1-</a:t>
            </a:r>
            <a:r>
              <a:rPr lang="el-GR" sz="2200" smtClean="0">
                <a:solidFill>
                  <a:srgbClr val="0033CC"/>
                </a:solidFill>
              </a:rPr>
              <a:t>μ</a:t>
            </a:r>
            <a:r>
              <a:rPr lang="en-US" sz="2200" smtClean="0">
                <a:solidFill>
                  <a:srgbClr val="0033CC"/>
                </a:solidFill>
              </a:rPr>
              <a:t>)-approx</a:t>
            </a:r>
          </a:p>
          <a:p>
            <a:pPr>
              <a:buFont typeface="Wingdings" pitchFamily="2" charset="2"/>
              <a:buNone/>
            </a:pPr>
            <a:r>
              <a:rPr lang="en-US" sz="2200" smtClean="0"/>
              <a:t/>
            </a:r>
            <a:br>
              <a:rPr lang="en-US" sz="2200" smtClean="0"/>
            </a:br>
            <a:endParaRPr lang="en-US" sz="2200" smtClean="0"/>
          </a:p>
        </p:txBody>
      </p:sp>
      <p:sp>
        <p:nvSpPr>
          <p:cNvPr id="33" name="Rectangle 32"/>
          <p:cNvSpPr/>
          <p:nvPr/>
        </p:nvSpPr>
        <p:spPr>
          <a:xfrm>
            <a:off x="1143000" y="838200"/>
            <a:ext cx="7467600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650" y="25130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9725" y="22336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1674813"/>
            <a:ext cx="1106488" cy="5588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4288" y="1395413"/>
            <a:ext cx="1108075" cy="2794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4700" y="2792413"/>
            <a:ext cx="996950" cy="74453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548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5178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59856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67931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874419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982494" y="2326482"/>
            <a:ext cx="2979737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58875" y="12096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58875" y="16748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58875" y="22336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58875" y="2792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8875" y="3165475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8875" y="3536950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8875" y="19542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875" y="25130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8875" y="1395413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8875" y="1023938"/>
            <a:ext cx="74215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84650" y="3886200"/>
            <a:ext cx="10620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18" name="TextBox 30"/>
          <p:cNvSpPr txBox="1">
            <a:spLocks noChangeArrowheads="1"/>
          </p:cNvSpPr>
          <p:nvPr/>
        </p:nvSpPr>
        <p:spPr bwMode="auto">
          <a:xfrm>
            <a:off x="4191000" y="396240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 n)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874713" y="2974975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0" name="TextBox 33"/>
          <p:cNvSpPr txBox="1">
            <a:spLocks noChangeArrowheads="1"/>
          </p:cNvSpPr>
          <p:nvPr/>
        </p:nvSpPr>
        <p:spPr bwMode="auto">
          <a:xfrm>
            <a:off x="-44450" y="2776538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n/(</a:t>
            </a:r>
            <a:r>
              <a:rPr lang="en-US" dirty="0"/>
              <a:t>log</a:t>
            </a:r>
            <a:r>
              <a:rPr lang="en-US" baseline="30000" dirty="0"/>
              <a:t>2</a:t>
            </a:r>
            <a:r>
              <a:rPr lang="en-US" dirty="0"/>
              <a:t> 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660775" y="849313"/>
            <a:ext cx="1593850" cy="33385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636588"/>
          </a:xfrm>
        </p:spPr>
        <p:txBody>
          <a:bodyPr/>
          <a:lstStyle/>
          <a:p>
            <a:pPr eaLnBrk="1" hangingPunct="1"/>
            <a:r>
              <a:rPr lang="el-GR" sz="4400" smtClean="0"/>
              <a:t>μ </a:t>
            </a:r>
            <a:r>
              <a:rPr lang="en-US" sz="4400" smtClean="0"/>
              <a:t>- </a:t>
            </a:r>
            <a:r>
              <a:rPr lang="en-US" smtClean="0"/>
              <a:t>Improved splitters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143000" y="2514600"/>
            <a:ext cx="3733800" cy="12954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-342900" y="24003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Box 167"/>
          <p:cNvSpPr txBox="1">
            <a:spLocks noChangeArrowheads="1"/>
          </p:cNvSpPr>
          <p:nvPr/>
        </p:nvSpPr>
        <p:spPr bwMode="auto">
          <a:xfrm>
            <a:off x="4648200" y="38100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n/2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38200" y="3810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914400" y="2514600"/>
            <a:ext cx="7924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76800" y="990600"/>
            <a:ext cx="3733800" cy="1524000"/>
          </a:xfrm>
          <a:prstGeom prst="rect">
            <a:avLst/>
          </a:prstGeom>
          <a:solidFill>
            <a:srgbClr val="81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3390900" y="2400300"/>
            <a:ext cx="29718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8" name="Content Placeholder 22"/>
          <p:cNvSpPr>
            <a:spLocks noGrp="1"/>
          </p:cNvSpPr>
          <p:nvPr>
            <p:ph idx="1"/>
          </p:nvPr>
        </p:nvSpPr>
        <p:spPr>
          <a:xfrm>
            <a:off x="473075" y="4264025"/>
            <a:ext cx="8272463" cy="1973263"/>
          </a:xfrm>
        </p:spPr>
        <p:txBody>
          <a:bodyPr/>
          <a:lstStyle/>
          <a:p>
            <a:r>
              <a:rPr lang="el-GR" sz="2800" smtClean="0"/>
              <a:t>μ </a:t>
            </a:r>
            <a:r>
              <a:rPr lang="en-US" sz="2800" smtClean="0"/>
              <a:t>- </a:t>
            </a:r>
            <a:r>
              <a:rPr lang="en-US" sz="2600" smtClean="0"/>
              <a:t>Conservative splitter: can only afford </a:t>
            </a:r>
            <a:r>
              <a:rPr lang="el-GR" sz="2400" smtClean="0"/>
              <a:t>μ</a:t>
            </a:r>
            <a:r>
              <a:rPr lang="en-US" sz="2600" smtClean="0"/>
              <a:t>=O(log n) </a:t>
            </a:r>
          </a:p>
          <a:p>
            <a:r>
              <a:rPr lang="en-US" sz="2600" smtClean="0"/>
              <a:t>A more sensitive condition:   </a:t>
            </a:r>
          </a:p>
          <a:p>
            <a:pPr>
              <a:buFont typeface="Wingdings" pitchFamily="2" charset="2"/>
              <a:buNone/>
            </a:pPr>
            <a:r>
              <a:rPr lang="en-US" sz="2600" smtClean="0"/>
              <a:t>     For every interval I around n/2, </a:t>
            </a:r>
          </a:p>
          <a:p>
            <a:pPr>
              <a:buFont typeface="Wingdings" pitchFamily="2" charset="2"/>
              <a:buNone/>
            </a:pPr>
            <a:r>
              <a:rPr lang="en-US" sz="2600" smtClean="0"/>
              <a:t>             no more than </a:t>
            </a:r>
            <a:r>
              <a:rPr lang="el-GR" sz="2400" smtClean="0"/>
              <a:t>μ</a:t>
            </a:r>
            <a:r>
              <a:rPr lang="en-US" sz="2400" smtClean="0"/>
              <a:t>|I|+O(n/log n) violations with S</a:t>
            </a:r>
            <a:r>
              <a:rPr lang="en-US" sz="2600" smtClean="0"/>
              <a:t>  </a:t>
            </a:r>
            <a:endParaRPr lang="en-US" sz="1600" smtClean="0"/>
          </a:p>
        </p:txBody>
      </p:sp>
      <p:sp>
        <p:nvSpPr>
          <p:cNvPr id="55315" name="TextBox 31"/>
          <p:cNvSpPr txBox="1">
            <a:spLocks noChangeArrowheads="1"/>
          </p:cNvSpPr>
          <p:nvPr/>
        </p:nvSpPr>
        <p:spPr bwMode="auto">
          <a:xfrm>
            <a:off x="1447800" y="1030288"/>
            <a:ext cx="297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Total</a:t>
            </a:r>
            <a:r>
              <a:rPr lang="en-US"/>
              <a:t> no. of points outside blue&lt; </a:t>
            </a:r>
            <a:r>
              <a:rPr lang="el-GR"/>
              <a:t>μ</a:t>
            </a:r>
            <a:r>
              <a:rPr lang="en-US"/>
              <a:t>n</a:t>
            </a: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rot="10800000">
            <a:off x="4953000" y="2590800"/>
            <a:ext cx="900113" cy="5000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5853113" y="29067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splitter 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139" grpId="0" animBg="1"/>
      <p:bldP spid="55302" grpId="0"/>
      <p:bldP spid="38" grpId="0" animBg="1"/>
      <p:bldP spid="55308" grpId="0" build="p"/>
      <p:bldP spid="55315" grpId="0"/>
      <p:bldP spid="2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smtClean="0"/>
              <a:t>μ </a:t>
            </a:r>
            <a:r>
              <a:rPr lang="en-US" sz="4400" smtClean="0"/>
              <a:t>- </a:t>
            </a:r>
            <a:r>
              <a:rPr lang="en-US" smtClean="0"/>
              <a:t>Improved splitters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Recurrence for Classify works provided: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We have </a:t>
            </a:r>
            <a:r>
              <a:rPr lang="el-GR" sz="3200" smtClean="0"/>
              <a:t>μ </a:t>
            </a:r>
            <a:r>
              <a:rPr lang="en-US" sz="3200" smtClean="0"/>
              <a:t>– </a:t>
            </a:r>
            <a:r>
              <a:rPr lang="en-US" smtClean="0"/>
              <a:t>Improved splitters with </a:t>
            </a:r>
            <a:r>
              <a:rPr lang="el-GR" sz="2800" smtClean="0"/>
              <a:t>μ</a:t>
            </a:r>
            <a:r>
              <a:rPr lang="en-US" sz="2800" smtClean="0"/>
              <a:t> at most some small constant.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(Needed </a:t>
            </a:r>
            <a:r>
              <a:rPr lang="el-GR" sz="2800" smtClean="0"/>
              <a:t>μ</a:t>
            </a:r>
            <a:r>
              <a:rPr lang="en-US" sz="2800" smtClean="0"/>
              <a:t> = O(log n) before)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324600" y="1143000"/>
            <a:ext cx="762000" cy="4572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2514600"/>
            <a:ext cx="762000" cy="228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2286000"/>
            <a:ext cx="762000" cy="228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00" y="1828800"/>
            <a:ext cx="762000" cy="4572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00200"/>
            <a:ext cx="762000" cy="228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0800" y="2743200"/>
            <a:ext cx="685800" cy="609600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81200" y="3352800"/>
            <a:ext cx="609600" cy="219075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15200" cy="636587"/>
          </a:xfrm>
        </p:spPr>
        <p:txBody>
          <a:bodyPr/>
          <a:lstStyle/>
          <a:p>
            <a:pPr eaLnBrk="1" hangingPunct="1"/>
            <a:r>
              <a:rPr lang="en-US" smtClean="0"/>
              <a:t>The dichotomy, again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962400"/>
            <a:ext cx="8226425" cy="2209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we  are unable to find </a:t>
            </a:r>
            <a:r>
              <a:rPr lang="el-GR" sz="2400" dirty="0" smtClean="0"/>
              <a:t>μ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0033CC"/>
                </a:solidFill>
              </a:rPr>
              <a:t>improved</a:t>
            </a:r>
            <a:r>
              <a:rPr lang="en-US" sz="2400" dirty="0" smtClean="0"/>
              <a:t> splitter in this box</a:t>
            </a:r>
          </a:p>
          <a:p>
            <a:pPr eaLnBrk="1" hangingPunct="1"/>
            <a:r>
              <a:rPr lang="en-US" sz="2400" dirty="0" smtClean="0"/>
              <a:t>Build grid in the box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Dichotomy Lemma:  If no </a:t>
            </a:r>
            <a:r>
              <a:rPr lang="el-GR" sz="2400" dirty="0" smtClean="0">
                <a:solidFill>
                  <a:srgbClr val="FF0000"/>
                </a:solidFill>
              </a:rPr>
              <a:t>μ</a:t>
            </a:r>
            <a:r>
              <a:rPr lang="en-US" sz="2400" dirty="0" smtClean="0">
                <a:solidFill>
                  <a:srgbClr val="FF0000"/>
                </a:solidFill>
              </a:rPr>
              <a:t>-improved splitter, no chain has more than (1-</a:t>
            </a:r>
            <a:r>
              <a:rPr lang="el-GR" sz="2400" dirty="0" smtClean="0">
                <a:solidFill>
                  <a:srgbClr val="FF0000"/>
                </a:solidFill>
              </a:rPr>
              <a:t>μ</a:t>
            </a:r>
            <a:r>
              <a:rPr lang="en-US" sz="2400" dirty="0" smtClean="0">
                <a:solidFill>
                  <a:srgbClr val="FF0000"/>
                </a:solidFill>
              </a:rPr>
              <a:t>)n + n/log(n) points</a:t>
            </a:r>
          </a:p>
          <a:p>
            <a:pPr lvl="1" eaLnBrk="1" hangingPunct="1"/>
            <a:r>
              <a:rPr lang="en-US" sz="2000" dirty="0" smtClean="0"/>
              <a:t>We can use boosting find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/>
              <a:t>(1-</a:t>
            </a:r>
            <a:r>
              <a:rPr lang="el-GR" sz="2000" dirty="0" smtClean="0"/>
              <a:t>μ</a:t>
            </a:r>
            <a:r>
              <a:rPr lang="en-US" sz="2000" dirty="0" smtClean="0"/>
              <a:t>)-approx for LIS in box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81200" y="1143000"/>
            <a:ext cx="5105400" cy="2438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3716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57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9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81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343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105400" y="23622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81200" y="14478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18288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0" y="22860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1200" y="27432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30480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1200" y="33528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20574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1200" y="25146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1200" y="16002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81200" y="1295400"/>
            <a:ext cx="5105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24600" y="106680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34" name="TextBox 30"/>
          <p:cNvSpPr txBox="1">
            <a:spLocks noChangeArrowheads="1"/>
          </p:cNvSpPr>
          <p:nvPr/>
        </p:nvSpPr>
        <p:spPr bwMode="auto">
          <a:xfrm>
            <a:off x="6621463" y="60960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048501" y="2855912"/>
            <a:ext cx="3810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36" name="TextBox 33"/>
          <p:cNvSpPr txBox="1">
            <a:spLocks noChangeArrowheads="1"/>
          </p:cNvSpPr>
          <p:nvPr/>
        </p:nvSpPr>
        <p:spPr bwMode="auto">
          <a:xfrm>
            <a:off x="7359650" y="2678113"/>
            <a:ext cx="1069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w/(log 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189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Need to Upper bound: </a:t>
                </a:r>
              </a:p>
              <a:p>
                <a:pPr marL="344487" lvl="1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max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b="0" i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sup</a:t>
                </a: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sz="2600" dirty="0" err="1" smtClean="0">
                    <a:latin typeface="Comic Sans MS" panose="030F0702030302020204" pitchFamily="66" charset="0"/>
                  </a:rPr>
                  <a:t>where</a:t>
                </a:r>
                <a:r>
                  <a:rPr lang="en-US" b="0" dirty="0" err="1" smtClean="0">
                    <a:latin typeface="Comic Sans MS" panose="030F0702030302020204" pitchFamily="66" charset="0"/>
                  </a:rPr>
                  <a:t>|p</a:t>
                </a:r>
                <a:r>
                  <a:rPr lang="en-US" b="0" dirty="0" smtClean="0">
                    <a:latin typeface="Comic Sans MS" panose="030F0702030302020204" pitchFamily="66" charset="0"/>
                  </a:rPr>
                  <a:t>(x)|</a:t>
                </a:r>
                <a:r>
                  <a:rPr lang="en-US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1 on </a:t>
                </a:r>
                <a:r>
                  <a:rPr lang="en-US" b="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en-US" b="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(1-).</a:t>
                </a:r>
              </a:p>
              <a:p>
                <a:pPr marL="344487" lvl="1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</a:rPr>
                  <a:t>How can this max be large?</a:t>
                </a: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1.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p(0)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&gt;&gt;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sup|p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(x)|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 marL="344487" lvl="1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</a:t>
                </a:r>
                <a:r>
                  <a:rPr lang="en-US" dirty="0" smtClean="0">
                    <a:latin typeface="Comic Sans MS" panose="030F0702030302020204" pitchFamily="66" charset="0"/>
                  </a:rPr>
                  <a:t>on the unit disk</a:t>
                </a:r>
              </a:p>
              <a:p>
                <a:pPr marL="344487" lvl="1" indent="0">
                  <a:buNone/>
                </a:pPr>
                <a:r>
                  <a:rPr lang="en-US" sz="26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2.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|p(x)|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 1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 on 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(1-) </a:t>
                </a:r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Apply fractional linear</a:t>
                </a:r>
              </a:p>
              <a:p>
                <a:pPr marL="344487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ransformation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:</a:t>
                </a:r>
              </a:p>
              <a:p>
                <a:pPr marL="344487" lvl="1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Use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Hadamard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3-circle theorem.</a:t>
                </a: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  <a:blipFill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81785" y="1769453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5055" y="2745945"/>
            <a:ext cx="2959905" cy="311169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795" y="3277210"/>
            <a:ext cx="2049166" cy="2049165"/>
          </a:xfrm>
          <a:prstGeom prst="ellipse">
            <a:avLst/>
          </a:prstGeom>
          <a:blipFill dpi="0" rotWithShape="1">
            <a:blip r:embed="rId3">
              <a:alphaModFix amt="54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0425" y="4348543"/>
            <a:ext cx="151790" cy="15179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17585" y="3960265"/>
            <a:ext cx="758950" cy="7589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86320" y="3299791"/>
            <a:ext cx="1918494" cy="2026584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1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Algorithm classify in one slide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5410200" cy="1524000"/>
          </a:xfrm>
        </p:spPr>
        <p:txBody>
          <a:bodyPr/>
          <a:lstStyle/>
          <a:p>
            <a:pPr eaLnBrk="1" hangingPunct="1"/>
            <a:r>
              <a:rPr lang="en-US" sz="2200" smtClean="0"/>
              <a:t>We get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smtClean="0"/>
              <a:t>(1-</a:t>
            </a:r>
            <a:r>
              <a:rPr lang="el-GR" sz="2000" smtClean="0"/>
              <a:t>μ</a:t>
            </a:r>
            <a:r>
              <a:rPr lang="en-US" sz="2200" smtClean="0"/>
              <a:t>)-approx</a:t>
            </a:r>
          </a:p>
          <a:p>
            <a:pPr eaLnBrk="1" hangingPunct="1"/>
            <a:r>
              <a:rPr lang="en-US" sz="2200" smtClean="0"/>
              <a:t>Overall running time becomes (log n)</a:t>
            </a:r>
            <a:r>
              <a:rPr lang="en-US" sz="2200" baseline="30000" smtClean="0"/>
              <a:t>1/</a:t>
            </a:r>
            <a:r>
              <a:rPr lang="el-GR" sz="2400" baseline="300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143000"/>
            <a:ext cx="1981200" cy="99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358" name="TextBox 22"/>
          <p:cNvSpPr txBox="1">
            <a:spLocks noChangeArrowheads="1"/>
          </p:cNvSpPr>
          <p:nvPr/>
        </p:nvSpPr>
        <p:spPr bwMode="auto">
          <a:xfrm>
            <a:off x="4953000" y="15240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743200" y="2286000"/>
            <a:ext cx="10668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52600" y="2297113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find splitter</a:t>
            </a:r>
          </a:p>
        </p:txBody>
      </p:sp>
      <p:cxnSp>
        <p:nvCxnSpPr>
          <p:cNvPr id="49" name="Curved Connector 48"/>
          <p:cNvCxnSpPr/>
          <p:nvPr/>
        </p:nvCxnSpPr>
        <p:spPr>
          <a:xfrm flipV="1">
            <a:off x="762000" y="1447800"/>
            <a:ext cx="2667000" cy="1524000"/>
          </a:xfrm>
          <a:prstGeom prst="curvedConnector3">
            <a:avLst>
              <a:gd name="adj1" fmla="val -2096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62000" y="10668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Continue IP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609600" y="3124200"/>
            <a:ext cx="1981200" cy="990600"/>
            <a:chOff x="609600" y="3124200"/>
            <a:chExt cx="1981200" cy="990600"/>
          </a:xfrm>
        </p:grpSpPr>
        <p:sp>
          <p:nvSpPr>
            <p:cNvPr id="66" name="Rectangle 65"/>
            <p:cNvSpPr/>
            <p:nvPr/>
          </p:nvSpPr>
          <p:spPr>
            <a:xfrm>
              <a:off x="609600" y="3733800"/>
              <a:ext cx="990600" cy="3810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00200" y="3124200"/>
              <a:ext cx="990600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3124200"/>
              <a:ext cx="19812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27" idx="0"/>
              <a:endCxn id="27" idx="2"/>
            </p:cNvCxnSpPr>
            <p:nvPr/>
          </p:nvCxnSpPr>
          <p:spPr>
            <a:xfrm rot="16200000" flipH="1">
              <a:off x="1104900" y="3619500"/>
              <a:ext cx="990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" y="3733800"/>
              <a:ext cx="1981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>
            <a:off x="5562600" y="2286000"/>
            <a:ext cx="1219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65838" y="22860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Cannot find splitter</a:t>
            </a:r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6096000" y="3124200"/>
            <a:ext cx="1981200" cy="990600"/>
            <a:chOff x="1981200" y="1143000"/>
            <a:chExt cx="5105400" cy="2438400"/>
          </a:xfrm>
        </p:grpSpPr>
        <p:sp>
          <p:nvSpPr>
            <p:cNvPr id="85" name="Rectangle 84"/>
            <p:cNvSpPr/>
            <p:nvPr/>
          </p:nvSpPr>
          <p:spPr>
            <a:xfrm>
              <a:off x="6325699" y="1143000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78006" y="2514601"/>
              <a:ext cx="76090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8907" y="2287955"/>
              <a:ext cx="760901" cy="226646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799808" y="1830754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60709" y="1600201"/>
              <a:ext cx="76499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590740" y="2745154"/>
              <a:ext cx="687265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81200" y="3354754"/>
              <a:ext cx="609540" cy="21492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981200" y="1143000"/>
              <a:ext cx="51054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>
              <a:off x="1371540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2058806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2819707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3580608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34150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510649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981200" y="14478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981200" y="1830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981200" y="2287955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981200" y="27451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981200" y="30499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981200" y="3354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981200" y="20574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981200" y="25146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981200" y="16002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981200" y="12954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5867400" y="4354513"/>
            <a:ext cx="2971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/>
              <a:t>1.Make poly(log n) calls to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/>
              <a:t>-approx. </a:t>
            </a:r>
          </a:p>
          <a:p>
            <a:pPr>
              <a:defRPr/>
            </a:pPr>
            <a:r>
              <a:rPr lang="en-US" dirty="0"/>
              <a:t>2. Solve  </a:t>
            </a:r>
            <a:r>
              <a:rPr lang="en-US" dirty="0" err="1"/>
              <a:t>polylog</a:t>
            </a:r>
            <a:r>
              <a:rPr lang="en-US" dirty="0"/>
              <a:t> n size DP  </a:t>
            </a:r>
          </a:p>
          <a:p>
            <a:pPr>
              <a:defRPr/>
            </a:pPr>
            <a:r>
              <a:rPr lang="en-US" dirty="0"/>
              <a:t>3.Classify P recursively within smaller appropriate box.</a:t>
            </a:r>
          </a:p>
        </p:txBody>
      </p:sp>
      <p:sp>
        <p:nvSpPr>
          <p:cNvPr id="48" name="Oval 47"/>
          <p:cNvSpPr/>
          <p:nvPr/>
        </p:nvSpPr>
        <p:spPr>
          <a:xfrm>
            <a:off x="2066925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875213" y="13795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04088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190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  <p:bldP spid="26" grpId="0"/>
      <p:bldP spid="64" grpId="0"/>
      <p:bldP spid="69" grpId="0"/>
      <p:bldP spid="48" grpId="0" animBg="1"/>
      <p:bldP spid="52" grpId="0" animBg="1"/>
      <p:bldP spid="53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even better version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514600"/>
            <a:ext cx="8226425" cy="3429000"/>
          </a:xfrm>
        </p:spPr>
        <p:txBody>
          <a:bodyPr/>
          <a:lstStyle/>
          <a:p>
            <a:pPr eaLnBrk="1" hangingPunct="1"/>
            <a:r>
              <a:rPr lang="en-US" sz="2600" smtClean="0"/>
              <a:t>Don’t solve this dynamic program exactly!</a:t>
            </a:r>
          </a:p>
          <a:p>
            <a:pPr eaLnBrk="1" hangingPunct="1"/>
            <a:r>
              <a:rPr lang="en-US" sz="2600" smtClean="0"/>
              <a:t> Use our sublinear algo to approximately solve in (loglog n) time. Then apply it recursively.</a:t>
            </a:r>
            <a:endParaRPr lang="en-US" sz="2200" smtClean="0"/>
          </a:p>
          <a:p>
            <a:pPr eaLnBrk="1" hangingPunct="1"/>
            <a:r>
              <a:rPr lang="en-US" sz="2200" smtClean="0"/>
              <a:t>This sounds like a horrendous mess but…..</a:t>
            </a: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….Recursion doesn’t actually appear in implementation: accomplished implicitly by dynamically adjusting various parameters in the basic algorithm.</a:t>
            </a:r>
          </a:p>
          <a:p>
            <a:pPr eaLnBrk="1" hangingPunct="1"/>
            <a:r>
              <a:rPr lang="en-US" sz="2400" smtClean="0"/>
              <a:t>Running time is </a:t>
            </a:r>
            <a:r>
              <a:rPr lang="en-US" sz="2400" smtClean="0">
                <a:solidFill>
                  <a:srgbClr val="0033CC"/>
                </a:solidFill>
              </a:rPr>
              <a:t>C(</a:t>
            </a:r>
            <a:r>
              <a:rPr lang="en-US" sz="2400" smtClean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0033CC"/>
                </a:solidFill>
              </a:rPr>
              <a:t>) (log n)</a:t>
            </a:r>
            <a:r>
              <a:rPr lang="en-US" sz="2400" baseline="30000" smtClean="0">
                <a:solidFill>
                  <a:srgbClr val="0033CC"/>
                </a:solidFill>
              </a:rPr>
              <a:t>c</a:t>
            </a:r>
            <a:r>
              <a:rPr lang="en-US" sz="2400" smtClean="0">
                <a:solidFill>
                  <a:srgbClr val="0033CC"/>
                </a:solidFill>
              </a:rPr>
              <a:t> </a:t>
            </a:r>
            <a:endParaRPr lang="en-US" sz="2400" smtClean="0"/>
          </a:p>
        </p:txBody>
      </p:sp>
      <p:grpSp>
        <p:nvGrpSpPr>
          <p:cNvPr id="102405" name="Group 34"/>
          <p:cNvGrpSpPr>
            <a:grpSpLocks/>
          </p:cNvGrpSpPr>
          <p:nvPr/>
        </p:nvGrpSpPr>
        <p:grpSpPr bwMode="auto">
          <a:xfrm>
            <a:off x="3505200" y="1143000"/>
            <a:ext cx="1981200" cy="990600"/>
            <a:chOff x="1981200" y="1143000"/>
            <a:chExt cx="5105400" cy="2438400"/>
          </a:xfrm>
        </p:grpSpPr>
        <p:sp>
          <p:nvSpPr>
            <p:cNvPr id="36" name="Rectangle 35"/>
            <p:cNvSpPr/>
            <p:nvPr/>
          </p:nvSpPr>
          <p:spPr>
            <a:xfrm>
              <a:off x="6325699" y="1143000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8006" y="2514601"/>
              <a:ext cx="76090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38907" y="2287955"/>
              <a:ext cx="760901" cy="226646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99808" y="1830754"/>
              <a:ext cx="760901" cy="457201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0709" y="1600201"/>
              <a:ext cx="764991" cy="230553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740" y="2745154"/>
              <a:ext cx="687265" cy="609600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81200" y="3354754"/>
              <a:ext cx="609540" cy="214924"/>
            </a:xfrm>
            <a:prstGeom prst="rect">
              <a:avLst/>
            </a:prstGeom>
            <a:solidFill>
              <a:srgbClr val="8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1200" y="1143000"/>
              <a:ext cx="51054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371540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058806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2819707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580608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34150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499" y="2362200"/>
              <a:ext cx="2438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81200" y="14478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981200" y="1830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81200" y="2287955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81200" y="27451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981200" y="30499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81200" y="3354754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81200" y="2057400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981200" y="25146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81200" y="16002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81200" y="1295401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191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Final remarks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419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We get C(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dirty="0" smtClean="0"/>
              <a:t> (log n)</a:t>
            </a:r>
            <a:r>
              <a:rPr lang="en-US" sz="2600" baseline="30000" dirty="0" smtClean="0"/>
              <a:t>c</a:t>
            </a:r>
            <a:r>
              <a:rPr lang="en-US" sz="2600" dirty="0" smtClean="0"/>
              <a:t> time, C(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is (at least) K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600" baseline="30000" dirty="0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en-US" sz="2600" baseline="30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       Can we get (log n)/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 dirty="0" smtClean="0"/>
              <a:t> time? 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buNone/>
            </a:pPr>
            <a:r>
              <a:rPr lang="en-US" sz="2600" dirty="0" smtClean="0"/>
              <a:t>Recent related work (</a:t>
            </a:r>
            <a:r>
              <a:rPr lang="en-US" sz="2600" dirty="0" err="1" smtClean="0"/>
              <a:t>S.-Seshadhri</a:t>
            </a:r>
            <a:r>
              <a:rPr lang="en-US" sz="2600" dirty="0" smtClean="0"/>
              <a:t>): multiplicative </a:t>
            </a:r>
          </a:p>
          <a:p>
            <a:pPr eaLnBrk="1" hangingPunct="1">
              <a:buNone/>
            </a:pPr>
            <a:r>
              <a:rPr lang="en-US" sz="2600" dirty="0" smtClean="0"/>
              <a:t>(1+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400" dirty="0" smtClean="0"/>
              <a:t>) approximation to n-|LIS| in streaming model with space O(log(n)/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	</a:t>
            </a:r>
          </a:p>
          <a:p>
            <a:pPr eaLnBrk="1" hangingPunct="1">
              <a:buNone/>
            </a:pPr>
            <a:r>
              <a:rPr lang="en-US" sz="2400" dirty="0" smtClean="0"/>
              <a:t>   (Best previous: factor 2 approximation) Ergun-</a:t>
            </a:r>
            <a:r>
              <a:rPr lang="en-US" sz="2400" dirty="0" err="1" smtClean="0"/>
              <a:t>Jowhari</a:t>
            </a:r>
            <a:r>
              <a:rPr lang="en-US" sz="2400" dirty="0" smtClean="0"/>
              <a:t> 08 </a:t>
            </a:r>
            <a:endParaRPr lang="en-US" sz="2200" dirty="0" smtClean="0"/>
          </a:p>
          <a:p>
            <a:pPr eaLnBrk="1" hangingPunct="1">
              <a:buNone/>
            </a:pPr>
            <a:endParaRPr lang="en-US" sz="2600" dirty="0" smtClean="0"/>
          </a:p>
          <a:p>
            <a:pPr eaLnBrk="1" hangingPunct="1">
              <a:buNone/>
            </a:pPr>
            <a:r>
              <a:rPr lang="en-US" sz="2600" dirty="0" smtClean="0"/>
              <a:t>Other dynamic programs?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192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  <p:bldP spid="7475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429280" cy="937116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 Classic statistical learning problem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160859"/>
              </a:xfrm>
            </p:spPr>
            <p:txBody>
              <a:bodyPr/>
              <a:lstStyle/>
              <a:p>
                <a:pPr marL="344487" lvl="1" indent="0">
                  <a:buNone/>
                </a:pPr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Unknown prob. distribution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f</a:t>
                </a:r>
                <a:r>
                  <a:rPr lang="en-US" dirty="0" smtClean="0">
                    <a:latin typeface="Comic Sans MS" pitchFamily="66" charset="0"/>
                  </a:rPr>
                  <a:t> on finite set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US" dirty="0" smtClean="0">
                    <a:latin typeface="Comic Sans MS" pitchFamily="66" charset="0"/>
                  </a:rPr>
                  <a:t>.</a:t>
                </a:r>
              </a:p>
              <a:p>
                <a:pPr marL="344487" lvl="1" indent="0">
                  <a:buNone/>
                </a:pPr>
                <a:r>
                  <a:rPr lang="en-US" dirty="0" smtClean="0">
                    <a:latin typeface="Comic Sans MS" pitchFamily="66" charset="0"/>
                  </a:rPr>
                  <a:t>		</a:t>
                </a:r>
              </a:p>
              <a:p>
                <a:pPr marL="344487" lvl="1" indent="0">
                  <a:buNone/>
                </a:pPr>
                <a:r>
                  <a:rPr lang="en-US" dirty="0">
                    <a:latin typeface="Comic Sans MS" pitchFamily="66" charset="0"/>
                  </a:rPr>
                  <a:t>	</a:t>
                </a:r>
                <a:r>
                  <a:rPr lang="en-US" dirty="0" smtClean="0">
                    <a:latin typeface="Comic Sans MS" pitchFamily="66" charset="0"/>
                  </a:rPr>
                  <a:t>		(function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f</a:t>
                </a:r>
                <a:r>
                  <a:rPr lang="en-US" dirty="0" smtClean="0">
                    <a:latin typeface="Comic Sans MS" pitchFamily="66" charset="0"/>
                  </a:rPr>
                  <a:t>: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latin typeface="Comic Sans MS" pitchFamily="66" charset="0"/>
                  </a:rPr>
                  <a:t>)</a:t>
                </a:r>
              </a:p>
              <a:p>
                <a:pPr marL="344487" lvl="1" indent="0">
                  <a:buNone/>
                </a:pPr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Observe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omic Sans MS" pitchFamily="66" charset="0"/>
                  </a:rPr>
                  <a:t> from 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</a:t>
                </a:r>
                <a:r>
                  <a:rPr lang="en-US" b="0" dirty="0" smtClean="0">
                    <a:latin typeface="Comic Sans MS" pitchFamily="66" charset="0"/>
                  </a:rPr>
                  <a:t>.</a:t>
                </a:r>
              </a:p>
              <a:p>
                <a:pPr lvl="1"/>
                <a:endParaRPr lang="en-US" b="0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Output approximation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f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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(s)</a:t>
                </a:r>
                <a:r>
                  <a:rPr lang="en-US" dirty="0" smtClean="0">
                    <a:latin typeface="Comic Sans MS" pitchFamily="66" charset="0"/>
                    <a:sym typeface="Symbol" panose="05050102010706020507" pitchFamily="18" charset="2"/>
                  </a:rPr>
                  <a:t> for each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sS</a:t>
                </a:r>
                <a:r>
                  <a:rPr lang="en-US" dirty="0" smtClean="0">
                    <a:latin typeface="Comic Sans MS" pitchFamily="66" charset="0"/>
                    <a:sym typeface="Symbol" panose="05050102010706020507" pitchFamily="18" charset="2"/>
                  </a:rPr>
                  <a:t>.</a:t>
                </a:r>
              </a:p>
              <a:p>
                <a:pPr marL="344487" lvl="1" indent="0">
                  <a:buNone/>
                </a:pPr>
                <a:endParaRPr lang="en-US" b="0" baseline="-250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="0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1608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88904"/>
            <a:ext cx="8229600" cy="316695"/>
          </a:xfrm>
        </p:spPr>
        <p:txBody>
          <a:bodyPr/>
          <a:lstStyle/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Need to Upper bound: 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max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sub>
                    </m:sSub>
                  </m:oMath>
                </a14:m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	               </a:t>
                </a:r>
                <a:r>
                  <a:rPr lang="en-US" sz="2600" dirty="0" err="1" smtClean="0">
                    <a:latin typeface="Comic Sans MS" panose="030F0702030302020204" pitchFamily="66" charset="0"/>
                  </a:rPr>
                  <a:t>where</a:t>
                </a:r>
                <a:r>
                  <a:rPr lang="en-US" b="0" dirty="0" err="1" smtClean="0">
                    <a:latin typeface="Comic Sans MS" panose="030F0702030302020204" pitchFamily="66" charset="0"/>
                  </a:rPr>
                  <a:t>|p</a:t>
                </a:r>
                <a:r>
                  <a:rPr lang="en-US" b="0" dirty="0" smtClean="0">
                    <a:latin typeface="Comic Sans MS" panose="030F0702030302020204" pitchFamily="66" charset="0"/>
                  </a:rPr>
                  <a:t>(x)| </a:t>
                </a:r>
                <a:r>
                  <a:rPr lang="en-US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 1 on the</a:t>
                </a:r>
                <a:r>
                  <a:rPr lang="en-US" b="0" dirty="0" smtClean="0">
                    <a:latin typeface="Comic Sans MS" panose="030F0702030302020204" pitchFamily="66" charset="0"/>
                  </a:rPr>
                  <a:t> disk 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en-US" b="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(1-).</a:t>
                </a: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dirty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.</a:t>
                </a: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344487" lvl="1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  <a:blipFill>
                <a:blip r:embed="rId2"/>
                <a:stretch>
                  <a:fillRect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9375" y="1238188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55055" y="2745945"/>
            <a:ext cx="2959905" cy="311169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31905" y="3998212"/>
            <a:ext cx="683055" cy="721003"/>
          </a:xfrm>
          <a:prstGeom prst="ellipse">
            <a:avLst/>
          </a:prstGeom>
          <a:blipFill dpi="0" rotWithShape="1">
            <a:blip r:embed="rId3">
              <a:alphaModFix amt="54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70" y="3364650"/>
            <a:ext cx="4553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indent="0">
              <a:buNone/>
            </a:pPr>
            <a:r>
              <a:rPr lang="en-US" sz="2600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After a suitable transformation of p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</a:t>
            </a:r>
          </a:p>
          <a:p>
            <a:pPr marL="344487" lvl="1" indent="0">
              <a:buNone/>
            </a:pPr>
            <a:endParaRPr lang="en-US" sz="2600" dirty="0">
              <a:solidFill>
                <a:srgbClr val="0033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2600" dirty="0" err="1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Hadamard</a:t>
            </a:r>
            <a:r>
              <a:rPr lang="en-US" sz="2600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3-circle theorem</a:t>
            </a:r>
            <a:r>
              <a:rPr lang="en-US" sz="2600" dirty="0">
                <a:latin typeface="Comic Sans MS" panose="030F0702030302020204" pitchFamily="66" charset="0"/>
                <a:sym typeface="Symbol" panose="05050102010706020507" pitchFamily="18" charset="2"/>
              </a:rPr>
              <a:t> says 1+2 implies</a:t>
            </a:r>
          </a:p>
          <a:p>
            <a:pPr marL="344487" lvl="1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p(0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 can’t be too large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859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model: Proof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</a:rPr>
                  <a:t>After some calculation:</a:t>
                </a:r>
              </a:p>
              <a:p>
                <a:pPr marL="344487" lvl="1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N</a:t>
                </a:r>
                <a:r>
                  <a:rPr lang="en-US" dirty="0" smtClean="0">
                    <a:latin typeface="Comic Sans MS" panose="030F0702030302020204" pitchFamily="66" charset="0"/>
                  </a:rPr>
                  <a:t>umber of samples needed to get good enough estimate of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f(0)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is at most  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(n/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)</a:t>
                </a:r>
                <a:r>
                  <a:rPr lang="en-US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b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()</a:t>
                </a: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Comic Sans MS" panose="030F0702030302020204" pitchFamily="66" charset="0"/>
                  </a:rPr>
                  <a:t>	</a:t>
                </a:r>
                <a:r>
                  <a:rPr lang="en-US" sz="2600" b="0" dirty="0" smtClean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e/>
                        </m:eqArr>
                      </m:den>
                    </m:f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den>
                    </m:f>
                  </m:oMath>
                </a14:m>
                <a:r>
                  <a:rPr lang="en-US" sz="2600" b="0" dirty="0" smtClean="0">
                    <a:latin typeface="Comic Sans MS" panose="030F0702030302020204" pitchFamily="66" charset="0"/>
                  </a:rPr>
                  <a:t>   +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O(1)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poly(n,1/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)  </a:t>
                </a:r>
                <a:r>
                  <a:rPr lang="en-US" sz="28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Open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 </a:t>
                </a:r>
                <a:r>
                  <a:rPr lang="en-US" sz="26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W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hat is the right dependence on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b="0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sz="24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835"/>
                <a:ext cx="8229600" cy="5321003"/>
              </a:xfrm>
              <a:blipFill>
                <a:blip r:embed="rId2"/>
                <a:stretch>
                  <a:fillRect l="-1333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3790" y="1238188"/>
            <a:ext cx="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Up Next…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321003"/>
          </a:xfrm>
        </p:spPr>
        <p:txBody>
          <a:bodyPr/>
          <a:lstStyle/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NOISY MODEL</a:t>
            </a:r>
            <a:endParaRPr lang="en-US" sz="40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05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32100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Noisy observations from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independently </a:t>
            </a:r>
            <a:r>
              <a:rPr lang="en-US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w.p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,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replace each coordinate by random bit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Approximate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pointwise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If no prior assumptions on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no </a:t>
            </a:r>
            <a:r>
              <a:rPr lang="en-US" sz="26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subexponential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time algorithm is known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sz="2600" b="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(Unlike </a:t>
            </a:r>
            <a:r>
              <a:rPr lang="en-US" sz="2600" b="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Lossy</a:t>
            </a:r>
            <a:r>
              <a:rPr lang="en-US" sz="2600" b="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Model)</a:t>
            </a: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4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Strong assumption on 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KSA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known support assumption.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Known subset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of Boolean strings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with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support(f)    X</a:t>
            </a:r>
          </a:p>
          <a:p>
            <a:pPr marL="0" indent="0">
              <a:buNone/>
            </a:pPr>
            <a:endParaRPr lang="en-US" sz="2600" b="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Goal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: Estimate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in time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poly(n,1/,|X|)</a:t>
            </a:r>
          </a:p>
          <a:p>
            <a:pPr marL="0" indent="0">
              <a:buNone/>
            </a:pPr>
            <a:endParaRPr lang="en-US" sz="2600" b="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27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Results for KSA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(any fixed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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en-US" sz="2600" b="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Wigderson-Yehudayoff 2013:   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/,|</a:t>
            </a:r>
            <a:r>
              <a:rPr lang="en-US" sz="26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X|</a:t>
            </a:r>
            <a:r>
              <a:rPr lang="en-US" sz="2600" baseline="300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log|X</a:t>
            </a:r>
            <a:r>
              <a:rPr lang="en-US" sz="2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)</a:t>
            </a:r>
          </a:p>
          <a:p>
            <a:pPr marL="0" lvl="0" indent="0">
              <a:buClr>
                <a:srgbClr val="CC9900"/>
              </a:buClr>
              <a:buNone/>
            </a:pP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Lovett-Zhang                 2015    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poly(n,1/,|</a:t>
            </a:r>
            <a:r>
              <a:rPr lang="en-US" sz="26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X|</a:t>
            </a:r>
            <a:r>
              <a:rPr lang="en-US" sz="2600" baseline="300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loglog|X</a:t>
            </a:r>
            <a:r>
              <a:rPr lang="en-US" sz="26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  <a:p>
            <a:pPr marL="0" lvl="0" indent="0">
              <a:buClr>
                <a:srgbClr val="CC9900"/>
              </a:buClr>
              <a:buNone/>
            </a:pP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De-S.-Tang                     2016   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poly(n,1/,|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X|)</a:t>
            </a:r>
          </a:p>
          <a:p>
            <a:pPr marL="0" lvl="0" indent="0">
              <a:buClr>
                <a:srgbClr val="CC9900"/>
              </a:buClr>
              <a:buNone/>
            </a:pPr>
            <a:endParaRPr lang="en-US" sz="1800" dirty="0" smtClean="0">
              <a:solidFill>
                <a:srgbClr val="0033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lvl="0" indent="0">
              <a:buClr>
                <a:srgbClr val="CC9900"/>
              </a:buClr>
              <a:buNone/>
            </a:pPr>
            <a:r>
              <a:rPr lang="en-US" sz="22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Unknown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endParaRPr lang="en-US" sz="2200" dirty="0" smtClean="0">
              <a:solidFill>
                <a:srgbClr val="0033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lvl="0" indent="0">
              <a:buClr>
                <a:srgbClr val="CC9900"/>
              </a:buClr>
              <a:buNone/>
            </a:pP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Lovett-Zhang                 2016    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poly(n,1/,|</a:t>
            </a:r>
            <a:r>
              <a:rPr lang="en-US" sz="26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X|l</a:t>
            </a:r>
            <a:r>
              <a:rPr lang="en-US" sz="2600" baseline="300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log|X</a:t>
            </a:r>
            <a:r>
              <a:rPr lang="en-US" sz="26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)</a:t>
            </a:r>
          </a:p>
          <a:p>
            <a:pPr marL="0" lvl="0" indent="0">
              <a:buClr>
                <a:srgbClr val="CC9900"/>
              </a:buClr>
              <a:buNone/>
            </a:pP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Dvir</a:t>
            </a: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-Rao-</a:t>
            </a:r>
            <a:r>
              <a:rPr lang="en-US" sz="1800" dirty="0" err="1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Wigderson</a:t>
            </a: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Yehudayoff</a:t>
            </a:r>
            <a:r>
              <a:rPr lang="en-US" sz="1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2011: </a:t>
            </a: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Can weaken KSA assumption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            (Later…if time)</a:t>
            </a:r>
            <a:endParaRPr lang="en-US" sz="1800" b="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2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Results for KSA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(any fixed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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lvl="0" indent="0">
              <a:buClr>
                <a:srgbClr val="CC9900"/>
              </a:buClr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De-S.-Tang     2016   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poly(n,1/,|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X|)</a:t>
            </a:r>
          </a:p>
          <a:p>
            <a:pPr marL="0" indent="0">
              <a:buNone/>
            </a:pP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9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Results for KSA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(any fixed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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lvl="0" indent="0">
              <a:buClr>
                <a:srgbClr val="CC9900"/>
              </a:buClr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De-S.-Tang     2016   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poly(n,1/,|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X|)</a:t>
            </a:r>
          </a:p>
          <a:p>
            <a:pPr marL="0" indent="0">
              <a:buNone/>
            </a:pP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24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8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Goal: Estimate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given samples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               from noisy distribution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g</a:t>
                </a: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pproach: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Construct function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:{0,1}</a:t>
                </a:r>
                <a:r>
                  <a:rPr lang="en-US" sz="2600" b="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en-US" sz="2600" b="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that for a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single sample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z~g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(z)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is an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unbiased estimator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of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Average N independent samples of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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where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      N is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poly(variance()) </a:t>
                </a:r>
              </a:p>
              <a:p>
                <a:pPr marL="0" indent="0">
                  <a:buNone/>
                </a:pPr>
                <a:endParaRPr lang="en-US" sz="2600" dirty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want variance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poly(n,|X|,1/)</a:t>
                </a: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3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Known: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support(f)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 X</a:t>
            </a:r>
          </a:p>
          <a:p>
            <a:pPr marL="0" indent="0">
              <a:buNone/>
            </a:pPr>
            <a:endParaRPr lang="en-US" sz="2600" b="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Observations are points in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{0,1}</a:t>
            </a:r>
            <a:r>
              <a:rPr lang="en-US" sz="2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selected from                                                   distribution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g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= T</a:t>
            </a:r>
            <a:r>
              <a:rPr lang="en-US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en-US" sz="26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is a well-known easy-to-describe linear operator:</a:t>
            </a:r>
          </a:p>
          <a:p>
            <a:pPr marL="0" indent="0">
              <a:buNone/>
            </a:pPr>
            <a:r>
              <a:rPr lang="en-US" sz="2600" b="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  (</a:t>
            </a:r>
            <a:r>
              <a:rPr lang="en-US" sz="2600" b="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Bonami-Beckner</a:t>
            </a:r>
            <a:r>
              <a:rPr lang="en-US" sz="2600" b="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noise operator)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9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80" y="277813"/>
            <a:ext cx="8898015" cy="937116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Classic statistical learning problem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lvl="1"/>
            <a:r>
              <a:rPr lang="en-US" dirty="0" smtClean="0">
                <a:latin typeface="Comic Sans MS" pitchFamily="66" charset="0"/>
              </a:rPr>
              <a:t>Estimate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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(s)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 for each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sS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Estimation parameter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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 &gt; 0</a:t>
            </a:r>
          </a:p>
          <a:p>
            <a:pPr lvl="2"/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Require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|f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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(s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)-f(s)| &lt;  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for all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s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with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prob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 .99</a:t>
            </a:r>
          </a:p>
          <a:p>
            <a:pPr lvl="1"/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Format of output:</a:t>
            </a:r>
          </a:p>
          <a:p>
            <a:pPr marL="671512" lvl="2" indent="0">
              <a:buNone/>
            </a:pP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b="0" dirty="0" smtClean="0">
                <a:latin typeface="Comic Sans MS" pitchFamily="66" charset="0"/>
                <a:sym typeface="Symbol" panose="05050102010706020507" pitchFamily="18" charset="2"/>
              </a:rPr>
              <a:t>Output</a:t>
            </a:r>
            <a:r>
              <a:rPr lang="en-US" b="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H  S</a:t>
            </a:r>
          </a:p>
          <a:p>
            <a:pPr marL="671512" lvl="2" indent="0">
              <a:buNone/>
            </a:pP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	 </a:t>
            </a:r>
            <a:r>
              <a:rPr lang="en-US" dirty="0" smtClean="0">
                <a:latin typeface="Comic Sans MS" pitchFamily="66" charset="0"/>
              </a:rPr>
              <a:t>Output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f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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(s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)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for each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s  H</a:t>
            </a:r>
          </a:p>
          <a:p>
            <a:pPr marL="671512" lvl="2" indent="0">
              <a:buNone/>
            </a:pPr>
            <a:r>
              <a:rPr lang="en-US" b="0" baseline="-25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	</a:t>
            </a:r>
            <a:r>
              <a:rPr lang="en-US" b="0" baseline="-25000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		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Implicitly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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(s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)=0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for each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s  H.</a:t>
            </a:r>
          </a:p>
          <a:p>
            <a:pPr marL="671512" lvl="2" indent="0"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Algorithm: Use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Empirical frequencies</a:t>
            </a: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Number of samples and running time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: poly(1/)</a:t>
            </a:r>
            <a:endParaRPr lang="en-US" b="0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79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775" y="115215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noise operator maps distribution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on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{0,1}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 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to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g</a:t>
                </a:r>
                <a:endParaRPr lang="en-US" sz="2600" baseline="-25000" dirty="0" smtClean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baseline="-25000" dirty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Orthogonal </a:t>
                </a:r>
                <a:r>
                  <a:rPr lang="en-US" sz="2600" dirty="0" err="1" smtClean="0">
                    <a:latin typeface="Comic Sans MS" pitchFamily="66" charset="0"/>
                    <a:sym typeface="Symbol" panose="05050102010706020507" pitchFamily="18" charset="2"/>
                  </a:rPr>
                  <a:t>eigenfunction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err="1" smtClean="0">
                    <a:latin typeface="Comic Sans MS" pitchFamily="66" charset="0"/>
                    <a:sym typeface="Symbol" panose="05050102010706020507" pitchFamily="18" charset="2"/>
                  </a:rPr>
                  <a:t>basis:For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 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[n] 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={1,…,n}</a:t>
                </a:r>
              </a:p>
              <a:p>
                <a:pPr marL="0" indent="0">
                  <a:buNone/>
                </a:pPr>
                <a:endParaRPr lang="en-US" sz="2600" dirty="0" smtClean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(x) =                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Fourier </a:t>
                </a:r>
                <a:r>
                  <a:rPr lang="en-US" sz="2600" dirty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character</a:t>
                </a:r>
              </a:p>
              <a:p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Eigenvalue is  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|S|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endParaRPr lang="en-US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</a:t>
                </a:r>
                <a:endParaRPr lang="en-US" sz="2400" dirty="0">
                  <a:solidFill>
                    <a:srgbClr val="FF0000"/>
                  </a:solidFill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Fourier expansion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omic Sans MS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  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=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     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with      </a:t>
                </a:r>
                <a:r>
                  <a:rPr lang="en-US" sz="2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)=  </a:t>
                </a:r>
                <a:r>
                  <a:rPr lang="en-US" sz="2600" dirty="0" err="1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E</a:t>
                </a:r>
                <a:r>
                  <a:rPr lang="en-US" sz="2600" baseline="-25000" dirty="0" err="1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z~f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[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(z)]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</a:t>
                </a:r>
                <a:r>
                  <a:rPr lang="en-US" sz="2600" baseline="-25000" dirty="0">
                    <a:latin typeface="Comic Sans MS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itchFamily="66" charset="0"/>
                    <a:sym typeface="Symbol" panose="05050102010706020507" pitchFamily="18" charset="2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)=(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1/)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E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z~g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[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(z)]</a:t>
                </a:r>
              </a:p>
              <a:p>
                <a:pPr marL="0" indent="0">
                  <a:buNone/>
                </a:pPr>
                <a:endParaRPr lang="en-US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775" y="1152151"/>
                <a:ext cx="8381390" cy="5608984"/>
              </a:xfrm>
              <a:blipFill>
                <a:blip r:embed="rId2"/>
                <a:stretch>
                  <a:fillRect l="-1309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90" y="2803794"/>
            <a:ext cx="208501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775" y="115215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If we take an observation z from distribution g:</a:t>
                </a:r>
              </a:p>
              <a:p>
                <a:pPr marL="0" indent="0">
                  <a:buNone/>
                </a:pPr>
                <a:endParaRPr lang="en-US" sz="2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 = E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z~g </a:t>
                </a:r>
                <a:r>
                  <a:rPr lang="en-US" sz="2600" dirty="0" smtClean="0">
                    <a:latin typeface="Comic Sans MS" panose="030F0702030302020204" pitchFamily="66" charset="0"/>
                  </a:rPr>
                  <a:t>[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]</a:t>
                </a: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….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 is a unbiased est.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)=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|S|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sz="2600" b="0" baseline="-25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….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(1/)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S|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  is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unbiased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est.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sz="2600" baseline="-25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….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(1/)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|S|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unbiased est. of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 = f(0)</a:t>
                </a:r>
                <a:endParaRPr lang="en-US" sz="2600" dirty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baseline="-25000" dirty="0" smtClean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baseline="-25000" dirty="0" smtClean="0">
                  <a:latin typeface="Comic Sans MS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775" y="1152151"/>
                <a:ext cx="8381390" cy="5608984"/>
              </a:xfrm>
              <a:blipFill>
                <a:blip r:embed="rId2"/>
                <a:stretch>
                  <a:fillRect l="-1309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30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</a:t>
            </a:r>
            <a:r>
              <a:rPr lang="en-US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(1/)</a:t>
            </a:r>
            <a:r>
              <a:rPr lang="en-US" sz="26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|S|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</a:t>
            </a:r>
            <a:r>
              <a:rPr lang="en-US" sz="26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(z)</a:t>
            </a:r>
            <a:r>
              <a:rPr lang="en-US" sz="26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is unbiased est. of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f(0)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Are we done?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Two problems: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sz="2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 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terms in sum (costly to evaluate)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Coefficients are exponentially large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         High Variance</a:t>
            </a:r>
          </a:p>
          <a:p>
            <a:pPr marL="0" indent="0">
              <a:buNone/>
            </a:pPr>
            <a:endParaRPr lang="en-US" sz="2800" dirty="0">
              <a:solidFill>
                <a:srgbClr val="0033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So we need another way to build unbiased estimator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baseline="-25000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baseline="-25000" dirty="0" smtClean="0">
              <a:latin typeface="Comic Sans MS" pitchFamily="66" charset="0"/>
              <a:sym typeface="Symbol" panose="05050102010706020507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3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Goal: Find estimator function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:{0,1}^n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en-US" sz="2600" b="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Suppose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on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{0,1}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</a:t>
                </a:r>
                <a:r>
                  <a:rPr lang="en-US" sz="2600" baseline="300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satisfies:</a:t>
                </a: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 = &lt;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c,f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&gt;                                   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(inner product)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= 2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-n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                    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(</a:t>
                </a:r>
                <a:r>
                  <a:rPr lang="en-US" sz="2600" dirty="0" err="1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Parseval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=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-n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(S)(1/)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           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g=T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for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z~g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,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-n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(S)(1/)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</a:t>
                </a:r>
                <a:r>
                  <a:rPr lang="en-US" sz="26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endParaRPr lang="en-US" sz="2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  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an </a:t>
                </a:r>
                <a:r>
                  <a:rPr lang="en-US" sz="26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unbiased estimator 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f(0).</a:t>
                </a: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3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 any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with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f(0) = &lt;</a:t>
                </a:r>
                <a:r>
                  <a:rPr lang="en-US" sz="26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,f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&gt;        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(**)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       </a:t>
                </a: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-n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(S)(1/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|S|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      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unbiased est. fo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f(0).</a:t>
                </a: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Choosing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= function with all mass at 0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gives previous high variance estimator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Is there a better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?</a:t>
                </a: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Isn’t this the unique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satisfying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(**)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for all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f?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KSA: Only need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(**)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for f with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support(f)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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</a:t>
                </a: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c(0)=1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c(x)=0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x  X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4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(**)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c(0)=1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c(x)=0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x  X</a:t>
                </a:r>
              </a:p>
              <a:p>
                <a:pPr marL="0" indent="0">
                  <a:buNone/>
                </a:pPr>
                <a:endParaRPr lang="en-US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-n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(S)(1/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|S|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      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unbiased est. fo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f(0).</a:t>
                </a: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Pick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satisfying (**) so that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estimator has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low variance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is easy to compute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18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Wigderson-Yehudayoff</a:t>
                </a:r>
                <a:endParaRPr lang="en-US" sz="18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Lovett-Zhang</a:t>
                </a:r>
              </a:p>
              <a:p>
                <a:pPr marL="0" indent="0">
                  <a:buNone/>
                </a:pPr>
                <a:r>
                  <a:rPr lang="en-US" sz="18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De-S.-Tang</a:t>
                </a:r>
                <a:endParaRPr lang="en-US" sz="1800" b="0" dirty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9996" y="4567424"/>
            <a:ext cx="5768020" cy="53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Comic Sans MS" panose="030F0702030302020204" pitchFamily="66" charset="0"/>
                <a:sym typeface="Symbol" panose="05050102010706020507" pitchFamily="18" charset="2"/>
              </a:rPr>
              <a:t>Increasingly better choices of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</a:t>
            </a:r>
            <a:r>
              <a:rPr lang="en-US" sz="2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2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(**)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c(0)=1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c(x)=0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x 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</a:t>
                </a: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-n 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(S)(1/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|S|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</a:t>
                </a:r>
                <a:r>
                  <a:rPr lang="en-US" sz="26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(z)      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unbiased est. fo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f(0).</a:t>
                </a: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Pick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, depending on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X,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satisfying (**) so that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est. has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low variance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is easy to compute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Suffices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)0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…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only on small sets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…</a:t>
                </a:r>
                <a:r>
                  <a:rPr lang="en-US" sz="26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on not too many sets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…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every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not too big</a:t>
                </a:r>
                <a:endParaRPr lang="en-US" sz="2600" b="0" dirty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5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Choose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c(0)=1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c(x)=0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x  X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So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that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)0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…only on small sets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…on not too many sets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…every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not too big</a:t>
                </a: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Wigderson-Yehudayoff: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Construct</a:t>
                </a:r>
                <a:r>
                  <a:rPr lang="en-US" sz="2600" b="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b="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  via ``partial identification’’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So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(S)0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only for |S|=O(log(|X|))</a:t>
                </a:r>
              </a:p>
              <a:p>
                <a:pPr marL="0" indent="0">
                  <a:buNone/>
                </a:pPr>
                <a:endParaRPr lang="en-US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Complexity of estimator is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poly(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</a:t>
                </a:r>
                <a:r>
                  <a:rPr lang="en-US" sz="2600" baseline="30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log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(|X|)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(1/))</a:t>
                </a:r>
                <a:endParaRPr lang="en-US" sz="2600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0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Choose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c(0)=1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c(x)=0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x 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</a:t>
                </a: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o that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)0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sufficiently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concentrated</a:t>
                </a:r>
              </a:p>
              <a:p>
                <a:pPr marL="0" indent="0">
                  <a:buNone/>
                </a:pP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Lovett-Zhang: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Two parts: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(1) Define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w(X</a:t>
                </a:r>
                <a:r>
                  <a:rPr lang="en-US" sz="2600" dirty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)=max Hamming </a:t>
                </a:r>
                <a:r>
                  <a:rPr lang="en-US" sz="2600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wt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of </a:t>
                </a:r>
                <a:r>
                  <a:rPr lang="en-US" sz="2600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xX</a:t>
                </a:r>
                <a:endParaRPr lang="en-US" sz="2600" dirty="0" smtClean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Build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that est. complexity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poly(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</a:t>
                </a:r>
                <a:r>
                  <a:rPr lang="en-US" sz="2600" baseline="30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log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(w(X))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(1/))</a:t>
                </a:r>
              </a:p>
              <a:p>
                <a:pPr marL="0" indent="0">
                  <a:buNone/>
                </a:pPr>
                <a:endParaRPr lang="en-US" sz="2600" baseline="30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(2) Reduce general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to case </a:t>
                </a:r>
                <a:r>
                  <a:rPr lang="en-US" sz="2600" dirty="0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w(X)=O(</a:t>
                </a:r>
                <a:r>
                  <a:rPr lang="en-US" sz="2600" dirty="0" err="1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log|X</a:t>
                </a:r>
                <a:r>
                  <a:rPr lang="en-US" sz="2600" dirty="0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|)</a:t>
                </a:r>
                <a:endParaRPr lang="en-US" sz="2600" b="0" dirty="0" smtClean="0">
                  <a:solidFill>
                    <a:srgbClr val="FF0D0D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Estimator complexity =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poly(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</a:t>
                </a:r>
                <a:r>
                  <a:rPr lang="en-US" sz="2600" baseline="30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loglog|X</a:t>
                </a:r>
                <a:r>
                  <a:rPr lang="en-US" sz="2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(1/))</a:t>
                </a: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Choose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c(0)=1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c(x)=0 </a:t>
                </a:r>
                <a:r>
                  <a:rPr lang="en-US" sz="26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x 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.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</a:t>
                </a:r>
                <a:endParaRPr lang="en-US" sz="2600" dirty="0" smtClean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So that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)0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is sufficiently concentrated</a:t>
                </a:r>
              </a:p>
              <a:p>
                <a:pPr marL="0" indent="0">
                  <a:buNone/>
                </a:pPr>
                <a:endParaRPr lang="en-US" sz="2600" dirty="0" smtClean="0">
                  <a:solidFill>
                    <a:srgbClr val="0033CC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De-S.-Tang: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(1) Build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so est. complexity is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 poly(n,|X|,2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w(X)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,1/)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=  poly(n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,|X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|,1</a:t>
                </a:r>
                <a:r>
                  <a:rPr lang="en-US" sz="2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/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)   for w(X)&lt;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log|X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 </a:t>
                </a:r>
              </a:p>
              <a:p>
                <a:pPr marL="0" indent="0">
                  <a:buNone/>
                </a:pPr>
                <a:endParaRPr lang="en-US" sz="2600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(2) LZ reduction to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case </a:t>
                </a:r>
                <a:r>
                  <a:rPr lang="en-US" sz="2600" dirty="0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</a:t>
                </a:r>
                <a:r>
                  <a:rPr lang="en-US" sz="2600" dirty="0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X) &lt; </a:t>
                </a:r>
                <a:r>
                  <a:rPr lang="en-US" sz="2600" dirty="0" err="1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log|X</a:t>
                </a:r>
                <a:r>
                  <a:rPr lang="en-US" sz="2600" dirty="0" smtClean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| </a:t>
                </a: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ails for our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Redesign </a:t>
                </a:r>
                <a:r>
                  <a:rPr lang="en-US" sz="2600" dirty="0">
                    <a:solidFill>
                      <a:srgbClr val="FF0D0D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to </a:t>
                </a:r>
                <a:r>
                  <a:rPr lang="en-US" sz="2600" b="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accommodate reduction.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1087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8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Meta Question: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</a:rPr>
              <a:t>Can we efficiently estimate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 if each individual observation is </a:t>
            </a:r>
          </a:p>
          <a:p>
            <a:pPr marL="344487" lvl="1" indent="0">
              <a:buNone/>
            </a:pPr>
            <a:endParaRPr lang="en-US" dirty="0">
              <a:solidFill>
                <a:srgbClr val="0033CC"/>
              </a:solidFill>
              <a:latin typeface="Comic Sans MS" pitchFamily="66" charset="0"/>
            </a:endParaRPr>
          </a:p>
          <a:p>
            <a:pPr marL="344487" lvl="1" indent="0">
              <a:buNone/>
            </a:pP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		corrupted/distorted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pPr marL="344487" lvl="1" indent="0">
              <a:buNone/>
            </a:pPr>
            <a:endParaRPr lang="en-US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[Kearns, Mansour, Ron, </a:t>
            </a:r>
            <a:r>
              <a:rPr lang="en-US" sz="1800" dirty="0" err="1" smtClean="0">
                <a:latin typeface="Comic Sans MS" pitchFamily="66" charset="0"/>
                <a:sym typeface="Symbol" panose="05050102010706020507" pitchFamily="18" charset="2"/>
              </a:rPr>
              <a:t>Rubinfeld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, </a:t>
            </a:r>
            <a:r>
              <a:rPr lang="en-US" sz="1800" dirty="0" err="1" smtClean="0">
                <a:latin typeface="Comic Sans MS" pitchFamily="66" charset="0"/>
                <a:sym typeface="Symbol" panose="05050102010706020507" pitchFamily="18" charset="2"/>
              </a:rPr>
              <a:t>Schapire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, </a:t>
            </a:r>
            <a:r>
              <a:rPr lang="en-US" sz="1800" dirty="0" err="1" smtClean="0">
                <a:latin typeface="Comic Sans MS" pitchFamily="66" charset="0"/>
                <a:sym typeface="Symbol" panose="05050102010706020507" pitchFamily="18" charset="2"/>
              </a:rPr>
              <a:t>Sellie</a:t>
            </a:r>
            <a:r>
              <a:rPr lang="en-US" sz="1800" dirty="0"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1994] </a:t>
            </a:r>
          </a:p>
          <a:p>
            <a:pPr marL="344487" lvl="1" indent="0">
              <a:buNone/>
            </a:pPr>
            <a:endParaRPr lang="en-US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="0" baseline="-250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="0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72955" y="5416261"/>
            <a:ext cx="2200955" cy="461665"/>
          </a:xfrm>
          <a:prstGeom prst="rect">
            <a:avLst/>
          </a:prstGeom>
          <a:noFill/>
          <a:ln w="127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D0D"/>
              </a:solidFill>
              <a:latin typeface="Comic Sans MS" pitchFamily="66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83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15" y="93171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DST:improved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(again when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w(X)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small)</a:t>
            </a:r>
            <a:endParaRPr lang="en-US" sz="2600" dirty="0" smtClean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b="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 point z, Function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en-US" sz="26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z</a:t>
            </a:r>
            <a:endParaRPr lang="en-US" sz="2600" b="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b="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en-US" sz="2600" b="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z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(x)=1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 </a:t>
            </a:r>
            <a:r>
              <a:rPr lang="en-US" sz="26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xz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 0 else</a:t>
            </a:r>
          </a:p>
          <a:p>
            <a:pPr marL="0" indent="0">
              <a:buNone/>
            </a:pPr>
            <a:endParaRPr lang="en-US" sz="2600" b="0" baseline="-250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choose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</a:t>
            </a:r>
            <a:r>
              <a:rPr lang="en-US" sz="32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z in D(X)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(-1)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w(x)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z</a:t>
            </a:r>
          </a:p>
          <a:p>
            <a:pPr marL="0" indent="0">
              <a:buNone/>
            </a:pPr>
            <a:endParaRPr lang="en-US" sz="2400" b="0" baseline="-250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Yields </a:t>
            </a:r>
            <a:r>
              <a:rPr lang="en-US" sz="2600" b="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Complexity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poly(n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,|X|,2</a:t>
            </a:r>
            <a:r>
              <a:rPr lang="en-US" sz="26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w(X)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,1/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…but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is incompatible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with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LZ reduction.</a:t>
            </a:r>
            <a:endParaRPr lang="en-US" sz="26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Flowchart: Decision 3"/>
          <p:cNvSpPr/>
          <p:nvPr/>
        </p:nvSpPr>
        <p:spPr>
          <a:xfrm rot="5400000">
            <a:off x="3660803" y="2138328"/>
            <a:ext cx="4401910" cy="3036714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8110" y="5640098"/>
            <a:ext cx="106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(0,….0)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5795" y="1455730"/>
            <a:ext cx="106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(1,….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876800" y="3189249"/>
            <a:ext cx="2378927" cy="2631688"/>
          </a:xfrm>
          <a:custGeom>
            <a:avLst/>
            <a:gdLst>
              <a:gd name="connsiteX0" fmla="*/ 966439 w 2378927"/>
              <a:gd name="connsiteY0" fmla="*/ 2631688 h 2631688"/>
              <a:gd name="connsiteX1" fmla="*/ 0 w 2378927"/>
              <a:gd name="connsiteY1" fmla="*/ 1196897 h 2631688"/>
              <a:gd name="connsiteX2" fmla="*/ 0 w 2378927"/>
              <a:gd name="connsiteY2" fmla="*/ 1196897 h 2631688"/>
              <a:gd name="connsiteX3" fmla="*/ 661639 w 2378927"/>
              <a:gd name="connsiteY3" fmla="*/ 364273 h 2631688"/>
              <a:gd name="connsiteX4" fmla="*/ 981307 w 2378927"/>
              <a:gd name="connsiteY4" fmla="*/ 832624 h 2631688"/>
              <a:gd name="connsiteX5" fmla="*/ 1650380 w 2378927"/>
              <a:gd name="connsiteY5" fmla="*/ 0 h 2631688"/>
              <a:gd name="connsiteX6" fmla="*/ 1888273 w 2378927"/>
              <a:gd name="connsiteY6" fmla="*/ 319668 h 2631688"/>
              <a:gd name="connsiteX7" fmla="*/ 2081561 w 2378927"/>
              <a:gd name="connsiteY7" fmla="*/ 126380 h 2631688"/>
              <a:gd name="connsiteX8" fmla="*/ 2378927 w 2378927"/>
              <a:gd name="connsiteY8" fmla="*/ 587297 h 2631688"/>
              <a:gd name="connsiteX9" fmla="*/ 966439 w 2378927"/>
              <a:gd name="connsiteY9" fmla="*/ 2631688 h 2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8927" h="2631688">
                <a:moveTo>
                  <a:pt x="966439" y="2631688"/>
                </a:moveTo>
                <a:lnTo>
                  <a:pt x="0" y="1196897"/>
                </a:lnTo>
                <a:lnTo>
                  <a:pt x="0" y="1196897"/>
                </a:lnTo>
                <a:lnTo>
                  <a:pt x="661639" y="364273"/>
                </a:lnTo>
                <a:lnTo>
                  <a:pt x="981307" y="832624"/>
                </a:lnTo>
                <a:lnTo>
                  <a:pt x="1650380" y="0"/>
                </a:lnTo>
                <a:lnTo>
                  <a:pt x="1888273" y="319668"/>
                </a:lnTo>
                <a:lnTo>
                  <a:pt x="2081561" y="126380"/>
                </a:lnTo>
                <a:lnTo>
                  <a:pt x="2378927" y="587297"/>
                </a:lnTo>
                <a:lnTo>
                  <a:pt x="966439" y="2631688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4530" y="4491530"/>
            <a:ext cx="683055" cy="37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8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Nice properties of</a:t>
                </a:r>
                <a:endParaRPr lang="en-US" sz="2600" b="0" baseline="-250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=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 in D(X)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(-1)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w(x)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</a:t>
                </a:r>
              </a:p>
              <a:p>
                <a:pPr marL="0" indent="0">
                  <a:buNone/>
                </a:pPr>
                <a:endParaRPr lang="en-US" sz="2400" b="0" baseline="-25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c(0)=1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c(x)=0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  D(X)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Support(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)D(X)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Bad property of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(for LZ reduction)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c(x)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can be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(n)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xD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(X)</a:t>
                </a:r>
                <a:endParaRPr lang="en-US" sz="2600" b="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Flowchart: Decision 3"/>
          <p:cNvSpPr/>
          <p:nvPr/>
        </p:nvSpPr>
        <p:spPr>
          <a:xfrm rot="5400000">
            <a:off x="3660803" y="2138328"/>
            <a:ext cx="4401910" cy="3036714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8110" y="5640098"/>
            <a:ext cx="106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(0,….0)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5795" y="1455730"/>
            <a:ext cx="106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(1,….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876800" y="3189249"/>
            <a:ext cx="2378927" cy="2631688"/>
          </a:xfrm>
          <a:custGeom>
            <a:avLst/>
            <a:gdLst>
              <a:gd name="connsiteX0" fmla="*/ 966439 w 2378927"/>
              <a:gd name="connsiteY0" fmla="*/ 2631688 h 2631688"/>
              <a:gd name="connsiteX1" fmla="*/ 0 w 2378927"/>
              <a:gd name="connsiteY1" fmla="*/ 1196897 h 2631688"/>
              <a:gd name="connsiteX2" fmla="*/ 0 w 2378927"/>
              <a:gd name="connsiteY2" fmla="*/ 1196897 h 2631688"/>
              <a:gd name="connsiteX3" fmla="*/ 661639 w 2378927"/>
              <a:gd name="connsiteY3" fmla="*/ 364273 h 2631688"/>
              <a:gd name="connsiteX4" fmla="*/ 981307 w 2378927"/>
              <a:gd name="connsiteY4" fmla="*/ 832624 h 2631688"/>
              <a:gd name="connsiteX5" fmla="*/ 1650380 w 2378927"/>
              <a:gd name="connsiteY5" fmla="*/ 0 h 2631688"/>
              <a:gd name="connsiteX6" fmla="*/ 1888273 w 2378927"/>
              <a:gd name="connsiteY6" fmla="*/ 319668 h 2631688"/>
              <a:gd name="connsiteX7" fmla="*/ 2081561 w 2378927"/>
              <a:gd name="connsiteY7" fmla="*/ 126380 h 2631688"/>
              <a:gd name="connsiteX8" fmla="*/ 2378927 w 2378927"/>
              <a:gd name="connsiteY8" fmla="*/ 587297 h 2631688"/>
              <a:gd name="connsiteX9" fmla="*/ 966439 w 2378927"/>
              <a:gd name="connsiteY9" fmla="*/ 2631688 h 2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8927" h="2631688">
                <a:moveTo>
                  <a:pt x="966439" y="2631688"/>
                </a:moveTo>
                <a:lnTo>
                  <a:pt x="0" y="1196897"/>
                </a:lnTo>
                <a:lnTo>
                  <a:pt x="0" y="1196897"/>
                </a:lnTo>
                <a:lnTo>
                  <a:pt x="661639" y="364273"/>
                </a:lnTo>
                <a:lnTo>
                  <a:pt x="981307" y="832624"/>
                </a:lnTo>
                <a:lnTo>
                  <a:pt x="1650380" y="0"/>
                </a:lnTo>
                <a:lnTo>
                  <a:pt x="1888273" y="319668"/>
                </a:lnTo>
                <a:lnTo>
                  <a:pt x="2081561" y="126380"/>
                </a:lnTo>
                <a:lnTo>
                  <a:pt x="2378927" y="587297"/>
                </a:lnTo>
                <a:lnTo>
                  <a:pt x="966439" y="2631688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4530" y="4491530"/>
            <a:ext cx="683055" cy="37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8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Properties of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=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</a:t>
                </a:r>
                <a:r>
                  <a:rPr lang="en-US" sz="32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 in D(X)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(-1)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w(x)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</a:t>
                </a:r>
              </a:p>
              <a:p>
                <a:pPr marL="0" indent="0">
                  <a:buNone/>
                </a:pPr>
                <a:endParaRPr lang="en-US" sz="2400" b="0" baseline="-25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b="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1.</a:t>
                </a:r>
                <a:r>
                  <a:rPr lang="en-US" sz="26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c(0)=1  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2.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c(x)=0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  D(X)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3.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Support(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)D(X)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4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. c(x)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can be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</a:t>
                </a:r>
                <a:r>
                  <a:rPr lang="en-US" sz="26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(n)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Comic Sans MS" panose="030F0702030302020204" pitchFamily="66" charset="0"/>
                    <a:sym typeface="Symbol" panose="05050102010706020507" pitchFamily="18" charset="2"/>
                  </a:rPr>
                  <a:t>for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xD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(X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          </a:t>
                </a:r>
                <a:endParaRPr lang="en-US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b="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Construct a function similar to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with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     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4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improved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	  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2 relaxed (bit not too much)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LZ reduction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now works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Poly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time estimator.</a:t>
                </a:r>
                <a:endParaRPr lang="en-US" sz="260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15" y="931711"/>
                <a:ext cx="8381390" cy="5608984"/>
              </a:xfrm>
              <a:blipFill>
                <a:blip r:embed="rId2"/>
                <a:stretch>
                  <a:fillRect l="-1309" t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1154" y="3143895"/>
            <a:ext cx="299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c(x) =  O((1+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)</a:t>
            </a:r>
            <a:r>
              <a:rPr lang="en-US" sz="24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2639" y="2366471"/>
            <a:ext cx="382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c(x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small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 x  D(X)</a:t>
            </a:r>
          </a:p>
        </p:txBody>
      </p:sp>
    </p:spTree>
    <p:extLst>
      <p:ext uri="{BB962C8B-B14F-4D97-AF65-F5344CB8AC3E}">
        <p14:creationId xmlns:p14="http://schemas.microsoft.com/office/powerpoint/2010/main" val="7086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15" y="93171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How do we build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d(x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)?</a:t>
            </a:r>
            <a:endParaRPr lang="en-US" sz="2600" dirty="0" smtClean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aseline="-25000" dirty="0" smtClean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Construct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nice family of 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c-like functions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      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</a:t>
            </a:r>
            <a:r>
              <a:rPr lang="en-US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j,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1j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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   and   (0,1] 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For fixed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,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choose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d</a:t>
            </a:r>
            <a:r>
              <a:rPr lang="en-US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best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linear comb. of</a:t>
            </a:r>
            <a:r>
              <a:rPr lang="en-US" sz="26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</a:t>
            </a:r>
            <a:r>
              <a:rPr lang="en-US" sz="26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j,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(Then choose </a:t>
            </a:r>
            <a:r>
              <a:rPr lang="en-US" sz="2600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best   (0,1] 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US" sz="2600" dirty="0">
              <a:solidFill>
                <a:srgbClr val="0033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Finding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best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linear combination can be expressed as a minimization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LP….</a:t>
            </a:r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…which turns out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to be LP analyzed in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Moitra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-S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.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 </a:t>
            </a:r>
            <a:r>
              <a:rPr lang="en-US" sz="26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Lossy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case (!)</a:t>
            </a:r>
          </a:p>
          <a:p>
            <a:pPr marL="457200" indent="-457200">
              <a:buAutoNum type="arabicParenBoth"/>
            </a:pPr>
            <a:endParaRPr lang="en-US" sz="2400" b="0" baseline="-2500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457200" indent="-457200">
              <a:buAutoNum type="arabicParenBoth"/>
            </a:pPr>
            <a:endParaRPr lang="en-US" sz="2400" baseline="-250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b="0" baseline="-250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9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15" y="93171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FINAL REMARKS……</a:t>
            </a:r>
            <a:endParaRPr lang="en-US" sz="3600" b="0" baseline="-2500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457200" indent="-457200">
              <a:buAutoNum type="arabicParenBoth"/>
            </a:pPr>
            <a:endParaRPr lang="en-US" sz="2400" baseline="-250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b="0" baseline="-250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Relaxing KSA Assumption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esults for noisy case rely on KSA: known support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Weaken assumption?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Bounded support assumption (BSA):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|support(f)| 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Lower bound assumption (LBA):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f(x)&gt;0 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has nonzero probability implies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f(x)</a:t>
            </a: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Dvir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-Rao-Wigderson-Yehudayoff: 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Reduction: Solution under 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KSA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implies </a:t>
            </a: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solution under  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BSA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sz="2600" b="0" dirty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b="0" baseline="-25000" dirty="0" smtClean="0">
              <a:latin typeface="Comic Sans MS" pitchFamily="66" charset="0"/>
              <a:sym typeface="Symbol" panose="05050102010706020507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0950" y="5441092"/>
            <a:ext cx="910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kern="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LBA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4116630" y="5532776"/>
            <a:ext cx="1442005" cy="340653"/>
          </a:xfrm>
          <a:prstGeom prst="mathMultiply">
            <a:avLst/>
          </a:prstGeom>
          <a:solidFill>
            <a:srgbClr val="FF0D0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Model:Open</a:t>
            </a:r>
            <a:r>
              <a:rPr lang="en-US" dirty="0" smtClean="0">
                <a:latin typeface="Comic Sans MS" pitchFamily="66" charset="0"/>
              </a:rPr>
              <a:t> problems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</a:rPr>
              <a:t>Weaken lower bound assumption?</a:t>
            </a:r>
          </a:p>
          <a:p>
            <a:pPr marL="344487" lvl="1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</a:rPr>
              <a:t>What’s the right dependence on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?</a:t>
            </a:r>
          </a:p>
          <a:p>
            <a:pPr marL="344487" lvl="1" indent="0">
              <a:buNone/>
            </a:pPr>
            <a:endParaRPr lang="en-US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Unknown  ?</a:t>
            </a:r>
          </a:p>
          <a:p>
            <a:pPr marL="344487" lvl="1" indent="0">
              <a:buNone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	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	 (Lovett-Zhang, poly(n,|X|</a:t>
            </a:r>
            <a:r>
              <a:rPr lang="en-US" baseline="30000" dirty="0" smtClean="0">
                <a:latin typeface="Comic Sans MS" pitchFamily="66" charset="0"/>
                <a:sym typeface="Symbol" panose="05050102010706020507" pitchFamily="18" charset="2"/>
              </a:rPr>
              <a:t>log|X|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,1/)</a:t>
            </a:r>
            <a:endParaRPr lang="en-US" dirty="0" smtClean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5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  <a:p>
            <a:pPr marL="344487" lvl="1" indent="0">
              <a:buNone/>
            </a:pPr>
            <a:r>
              <a:rPr lang="en-US" sz="4000" baseline="-2500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n-US" sz="4000" smtClean="0">
                <a:solidFill>
                  <a:srgbClr val="00B0F0"/>
                </a:solidFill>
                <a:latin typeface="Comic Sans MS" pitchFamily="66" charset="0"/>
              </a:rPr>
              <a:t>HAPPY </a:t>
            </a:r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BIRTHDAY AVI!</a:t>
            </a:r>
            <a:endParaRPr lang="en-US" sz="4000" baseline="-25000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7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29600" cy="75059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 </a:t>
            </a:r>
            <a:r>
              <a:rPr lang="en-US" dirty="0" err="1" smtClean="0">
                <a:latin typeface="Comic Sans MS" pitchFamily="66" charset="0"/>
              </a:rPr>
              <a:t>Model:Proof</a:t>
            </a:r>
            <a:r>
              <a:rPr lang="en-US" dirty="0" smtClean="0">
                <a:latin typeface="Comic Sans MS" pitchFamily="66" charset="0"/>
              </a:rPr>
              <a:t> Sketch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381390" cy="560898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Known: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support(f)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 X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Observations come from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f’ =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noisy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f = T</a:t>
            </a:r>
            <a:r>
              <a:rPr lang="en-US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en-US" sz="26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is a well-known easy-to-describe linear operator:</a:t>
            </a:r>
          </a:p>
          <a:p>
            <a:pPr marL="0" indent="0">
              <a:buNone/>
            </a:pPr>
            <a:r>
              <a:rPr lang="en-US" sz="2600" b="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		  (</a:t>
            </a:r>
            <a:r>
              <a:rPr lang="en-US" sz="2600" b="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Bonami-Beckner</a:t>
            </a:r>
            <a:r>
              <a:rPr lang="en-US" sz="2600" b="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noise operator)</a:t>
            </a:r>
            <a:endParaRPr lang="en-US" sz="2600" b="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Eigenfunctions of 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en-US" sz="26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endParaRPr lang="en-US" sz="26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For each subset S of [n]={1…n}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</a:t>
            </a:r>
            <a:r>
              <a:rPr lang="en-US" sz="2600" baseline="-250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(x) =                                   Fourier character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Eigenvalue is  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en-US" sz="2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|S|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5"/>
            <a:ext cx="8229600" cy="1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October 5-8, 2016</a:t>
            </a:r>
            <a:endParaRPr lang="en-US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39780" y="4946900"/>
            <a:ext cx="1973270" cy="492443"/>
            <a:chOff x="1763885" y="4946900"/>
            <a:chExt cx="1973270" cy="492443"/>
          </a:xfrm>
        </p:grpSpPr>
        <p:sp>
          <p:nvSpPr>
            <p:cNvPr id="5" name="TextBox 4"/>
            <p:cNvSpPr txBox="1"/>
            <p:nvPr/>
          </p:nvSpPr>
          <p:spPr>
            <a:xfrm>
              <a:off x="2219255" y="4957043"/>
              <a:ext cx="151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</a:t>
              </a:r>
              <a:r>
                <a:rPr lang="en-US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(x</a:t>
              </a:r>
              <a:r>
                <a:rPr lang="en-US" baseline="-250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j</a:t>
              </a:r>
              <a:r>
                <a:rPr lang="en-US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:j in 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3885" y="4946900"/>
              <a:ext cx="9866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(-1)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19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5" y="2062890"/>
            <a:ext cx="8229600" cy="1139825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L</a:t>
            </a:r>
            <a:r>
              <a:rPr lang="en-US" dirty="0" smtClean="0">
                <a:latin typeface="Comic Sans MS" pitchFamily="66" charset="0"/>
              </a:rPr>
              <a:t>ongest increasing subsequence 		(LIS) problem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1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240011"/>
            <a:ext cx="8576135" cy="60856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Noisy/</a:t>
            </a:r>
            <a:r>
              <a:rPr lang="en-US" dirty="0" err="1" smtClean="0">
                <a:latin typeface="Comic Sans MS" pitchFamily="66" charset="0"/>
              </a:rPr>
              <a:t>Lossy</a:t>
            </a:r>
            <a:r>
              <a:rPr lang="en-US" dirty="0" smtClean="0">
                <a:latin typeface="Comic Sans MS" pitchFamily="66" charset="0"/>
              </a:rPr>
              <a:t> Population Recovery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450" y="971216"/>
                <a:ext cx="8229600" cy="5511852"/>
              </a:xfrm>
            </p:spPr>
            <p:txBody>
              <a:bodyPr/>
              <a:lstStyle/>
              <a:p>
                <a:pPr marL="344487" lvl="1" indent="0">
                  <a:buNone/>
                </a:pPr>
                <a:r>
                  <a:rPr lang="en-US" dirty="0" smtClean="0">
                    <a:latin typeface="Comic Sans MS" pitchFamily="66" charset="0"/>
                    <a:sym typeface="Symbol" panose="05050102010706020507" pitchFamily="18" charset="2"/>
                  </a:rPr>
                  <a:t>Idealized model </a:t>
                </a:r>
                <a:r>
                  <a:rPr lang="en-US" sz="1800" dirty="0" smtClean="0">
                    <a:latin typeface="Comic Sans MS" pitchFamily="66" charset="0"/>
                    <a:sym typeface="Symbol" panose="05050102010706020507" pitchFamily="18" charset="2"/>
                  </a:rPr>
                  <a:t>(</a:t>
                </a:r>
                <a:r>
                  <a:rPr lang="en-US" sz="1800" dirty="0" err="1" smtClean="0">
                    <a:latin typeface="Comic Sans MS" pitchFamily="66" charset="0"/>
                    <a:sym typeface="Symbol" panose="05050102010706020507" pitchFamily="18" charset="2"/>
                  </a:rPr>
                  <a:t>Dvir,Rao,</a:t>
                </a:r>
                <a:r>
                  <a:rPr lang="en-US" sz="1800" dirty="0" err="1" smtClean="0">
                    <a:solidFill>
                      <a:srgbClr val="FF0D0D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Wigderson</a:t>
                </a:r>
                <a:r>
                  <a:rPr lang="en-US" sz="1800" dirty="0" err="1" smtClean="0">
                    <a:latin typeface="Comic Sans MS" pitchFamily="66" charset="0"/>
                    <a:sym typeface="Symbol" panose="05050102010706020507" pitchFamily="18" charset="2"/>
                  </a:rPr>
                  <a:t>,Yehudayoff</a:t>
                </a:r>
                <a:r>
                  <a:rPr lang="en-US" sz="1800" dirty="0" smtClean="0">
                    <a:latin typeface="Comic Sans MS" pitchFamily="66" charset="0"/>
                    <a:sym typeface="Symbol" panose="05050102010706020507" pitchFamily="18" charset="2"/>
                  </a:rPr>
                  <a:t> 2012)</a:t>
                </a:r>
              </a:p>
              <a:p>
                <a:pPr marL="344487" lvl="1" indent="0">
                  <a:buNone/>
                </a:pPr>
                <a:r>
                  <a:rPr lang="en-US" dirty="0">
                    <a:latin typeface="Comic Sans MS" pitchFamily="66" charset="0"/>
                    <a:sym typeface="Symbol" panose="05050102010706020507" pitchFamily="18" charset="2"/>
                  </a:rPr>
                  <a:t>	</a:t>
                </a:r>
                <a:r>
                  <a:rPr lang="en-US" dirty="0" smtClean="0">
                    <a:latin typeface="Comic Sans MS" pitchFamily="66" charset="0"/>
                    <a:sym typeface="Symbol" panose="05050102010706020507" pitchFamily="18" charset="2"/>
                  </a:rPr>
                  <a:t>f defined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Comic Sans MS" pitchFamily="66" charset="0"/>
                    <a:sym typeface="Symbol" panose="05050102010706020507" pitchFamily="18" charset="2"/>
                  </a:rPr>
                  <a:t> (binary strings)</a:t>
                </a:r>
              </a:p>
              <a:p>
                <a:pPr marL="344487" lvl="1" indent="0">
                  <a:buNone/>
                </a:pPr>
                <a:r>
                  <a:rPr lang="en-US" dirty="0" smtClean="0">
                    <a:latin typeface="Comic Sans MS" pitchFamily="66" charset="0"/>
                    <a:sym typeface="Symbol" panose="05050102010706020507" pitchFamily="18" charset="2"/>
                  </a:rPr>
                  <a:t>Sample:</a:t>
                </a:r>
              </a:p>
              <a:p>
                <a:pPr marL="344487" lvl="1" indent="0">
                  <a:buNone/>
                </a:pPr>
                <a:endParaRPr lang="en-US" dirty="0" smtClean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endParaRPr lang="en-US" dirty="0" smtClean="0">
                  <a:latin typeface="Comic Sans MS" pitchFamily="66" charset="0"/>
                  <a:sym typeface="Symbol" panose="05050102010706020507" pitchFamily="18" charset="2"/>
                </a:endParaRPr>
              </a:p>
              <a:p>
                <a:pPr marL="344487" lvl="1" indent="0">
                  <a:buNone/>
                </a:pPr>
                <a:r>
                  <a:rPr lang="en-US" dirty="0" err="1" smtClean="0">
                    <a:solidFill>
                      <a:srgbClr val="FF0D0D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Lossy</a:t>
                </a:r>
                <a:r>
                  <a:rPr lang="en-US" dirty="0" smtClean="0">
                    <a:solidFill>
                      <a:srgbClr val="FF0D0D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 Corruption</a:t>
                </a:r>
              </a:p>
              <a:p>
                <a:pPr marL="344487" lvl="1" indent="0">
                  <a:buNone/>
                </a:pPr>
                <a:endParaRPr lang="en-US" dirty="0" smtClean="0">
                  <a:solidFill>
                    <a:srgbClr val="FF0D0D"/>
                  </a:solidFill>
                  <a:latin typeface="Comic Sans MS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450" y="971216"/>
                <a:ext cx="8229600" cy="5511852"/>
              </a:xfrm>
              <a:blipFill>
                <a:blip r:embed="rId2"/>
                <a:stretch>
                  <a:fillRect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60" y="6183096"/>
            <a:ext cx="2133600" cy="457200"/>
          </a:xfrm>
        </p:spPr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74505" y="2594155"/>
            <a:ext cx="7531295" cy="533400"/>
            <a:chOff x="774505" y="2594155"/>
            <a:chExt cx="7531295" cy="533400"/>
          </a:xfrm>
        </p:grpSpPr>
        <p:sp>
          <p:nvSpPr>
            <p:cNvPr id="9" name="Rectangle 8"/>
            <p:cNvSpPr/>
            <p:nvPr/>
          </p:nvSpPr>
          <p:spPr>
            <a:xfrm>
              <a:off x="774505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56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0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62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84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33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52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910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342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355" y="4187950"/>
            <a:ext cx="7531295" cy="533400"/>
            <a:chOff x="774505" y="2594155"/>
            <a:chExt cx="7531295" cy="533400"/>
          </a:xfrm>
        </p:grpSpPr>
        <p:sp>
          <p:nvSpPr>
            <p:cNvPr id="27" name="Rectangle 26"/>
            <p:cNvSpPr/>
            <p:nvPr/>
          </p:nvSpPr>
          <p:spPr>
            <a:xfrm>
              <a:off x="774505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0D0D"/>
                  </a:solidFill>
                </a:rPr>
                <a:t>?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5756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33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194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768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62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484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342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200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33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052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910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26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34200" y="2594155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1355" y="4185815"/>
            <a:ext cx="7531295" cy="533400"/>
            <a:chOff x="926905" y="5779610"/>
            <a:chExt cx="7531295" cy="533400"/>
          </a:xfrm>
        </p:grpSpPr>
        <p:sp>
          <p:nvSpPr>
            <p:cNvPr id="43" name="Rectangle 42"/>
            <p:cNvSpPr/>
            <p:nvPr/>
          </p:nvSpPr>
          <p:spPr>
            <a:xfrm>
              <a:off x="926905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0D0D"/>
                  </a:solidFill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0996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860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718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0D0D"/>
                  </a:solidFill>
                </a:rPr>
                <a:t>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434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292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150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866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FF0D0D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724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860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33CC"/>
                  </a:solidFill>
                </a:rPr>
                <a:t>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576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0D0D"/>
                  </a:solidFill>
                </a:rPr>
                <a:t>0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434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0033CC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150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FF0D0D"/>
                  </a:solidFill>
                </a:rPr>
                <a:t>1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6600" y="577961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9565" y="3353105"/>
            <a:ext cx="737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D0D"/>
                </a:solidFill>
                <a:latin typeface="Comic Sans MS" panose="030F0702030302020204" pitchFamily="66" charset="0"/>
              </a:rPr>
              <a:t>Noisy Corruption</a:t>
            </a:r>
            <a:endParaRPr lang="en-US" sz="2800" dirty="0">
              <a:solidFill>
                <a:srgbClr val="FF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9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65" y="2821840"/>
            <a:ext cx="8226425" cy="35052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Given array f:[n] → N, find (length of)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	Longest Increasing Subsequence (LIS)</a:t>
            </a:r>
            <a:endParaRPr lang="en-US" sz="2200" dirty="0" smtClean="0">
              <a:latin typeface="Comic Sans MS" pitchFamily="66" charset="0"/>
            </a:endParaRPr>
          </a:p>
          <a:p>
            <a:pPr lvl="1" eaLnBrk="1" hangingPunct="1"/>
            <a:endParaRPr lang="en-US" sz="2200" dirty="0" smtClean="0">
              <a:latin typeface="Comic Sans MS" pitchFamily="66" charset="0"/>
            </a:endParaRP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Textbook dynamic programming problem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[CLRS 01] Chapter 15.4 (Longest Common Subsequence), Starred Problem 15.4-6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[</a:t>
            </a:r>
            <a:r>
              <a:rPr lang="en-US" sz="2200" dirty="0" err="1" smtClean="0">
                <a:latin typeface="Comic Sans MS" pitchFamily="66" charset="0"/>
              </a:rPr>
              <a:t>Schensted</a:t>
            </a:r>
            <a:r>
              <a:rPr lang="en-US" sz="2200" dirty="0" smtClean="0">
                <a:latin typeface="Comic Sans MS" pitchFamily="66" charset="0"/>
              </a:rPr>
              <a:t>, </a:t>
            </a:r>
            <a:r>
              <a:rPr lang="en-US" sz="2200" dirty="0" err="1" smtClean="0">
                <a:latin typeface="Comic Sans MS" pitchFamily="66" charset="0"/>
              </a:rPr>
              <a:t>Fredman</a:t>
            </a:r>
            <a:r>
              <a:rPr lang="en-US" sz="2200" dirty="0" smtClean="0">
                <a:latin typeface="Comic Sans MS" pitchFamily="66" charset="0"/>
              </a:rPr>
              <a:t>] O(n log n) algorithm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447800"/>
            <a:ext cx="7543800" cy="533400"/>
            <a:chOff x="762000" y="1447800"/>
            <a:chExt cx="7543800" cy="533400"/>
          </a:xfrm>
        </p:grpSpPr>
        <p:sp>
          <p:nvSpPr>
            <p:cNvPr id="5" name="Rectangle 4"/>
            <p:cNvSpPr/>
            <p:nvPr/>
          </p:nvSpPr>
          <p:spPr>
            <a:xfrm>
              <a:off x="7620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36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52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10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484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342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0" y="1447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0" y="1447800"/>
              <a:ext cx="685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3600" y="1447800"/>
              <a:ext cx="685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5200" y="1447800"/>
              <a:ext cx="685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91000" y="1447800"/>
              <a:ext cx="685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62600" y="1447800"/>
              <a:ext cx="685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34200" y="1447800"/>
              <a:ext cx="6858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 partial list of references….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95400"/>
            <a:ext cx="8226425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  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Schensted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 61]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Fredman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75]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Apostolica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Guerra 87] </a:t>
            </a:r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err="1" smtClean="0">
                <a:latin typeface="Comic Sans MS" pitchFamily="66" charset="0"/>
              </a:rPr>
              <a:t>Atshul</a:t>
            </a:r>
            <a:r>
              <a:rPr lang="en-US" sz="2400" dirty="0" smtClean="0">
                <a:latin typeface="Comic Sans MS" pitchFamily="66" charset="0"/>
              </a:rPr>
              <a:t> et al 90]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Ramanan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97]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Goldreich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Goldwasser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Ron 97]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Baik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Deift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Johansson 99] </a:t>
            </a:r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err="1" smtClean="0">
                <a:latin typeface="Comic Sans MS" pitchFamily="66" charset="0"/>
              </a:rPr>
              <a:t>Delcher</a:t>
            </a:r>
            <a:r>
              <a:rPr lang="en-US" sz="2400" dirty="0" smtClean="0">
                <a:latin typeface="Comic Sans MS" pitchFamily="66" charset="0"/>
              </a:rPr>
              <a:t> et al 99]     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Dodis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et al 99]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Aldous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Diaconis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99] [Ergun et al 99]       </a:t>
            </a:r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err="1" smtClean="0">
                <a:latin typeface="Comic Sans MS" pitchFamily="66" charset="0"/>
              </a:rPr>
              <a:t>Bespamyatnuikh</a:t>
            </a:r>
            <a:r>
              <a:rPr lang="en-US" sz="2400" dirty="0" smtClean="0">
                <a:latin typeface="Comic Sans MS" pitchFamily="66" charset="0"/>
              </a:rPr>
              <a:t> Segal 00]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[Fischer 01] </a:t>
            </a:r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err="1" smtClean="0">
                <a:latin typeface="Comic Sans MS" pitchFamily="66" charset="0"/>
              </a:rPr>
              <a:t>Liben-Nowell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Vee</a:t>
            </a:r>
            <a:r>
              <a:rPr lang="en-US" sz="2400" dirty="0" smtClean="0">
                <a:latin typeface="Comic Sans MS" pitchFamily="66" charset="0"/>
              </a:rPr>
              <a:t> Zhu 03]  [Zhang 03]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Ailon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et al 03] 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Parnas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Ron 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Rubinfeld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03]    [Gal 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Gopalan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07] [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Gopalan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et al 07]     [Sun Woodruff 07]  [Ergun 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Jowhari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08]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Massive data sets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Array f is </a:t>
            </a: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extremely</a:t>
            </a:r>
            <a:r>
              <a:rPr lang="en-US" sz="2600" dirty="0" smtClean="0">
                <a:latin typeface="Comic Sans MS" pitchFamily="66" charset="0"/>
              </a:rPr>
              <a:t> large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Algorithm has </a:t>
            </a: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limited access</a:t>
            </a:r>
            <a:r>
              <a:rPr lang="en-US" sz="2600" dirty="0" smtClean="0">
                <a:latin typeface="Comic Sans MS" pitchFamily="66" charset="0"/>
              </a:rPr>
              <a:t> to the array</a:t>
            </a:r>
            <a:endParaRPr lang="en-US" sz="2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How well can we </a:t>
            </a: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approximate</a:t>
            </a:r>
            <a:r>
              <a:rPr lang="en-US" sz="2600" dirty="0" smtClean="0">
                <a:latin typeface="Comic Sans MS" pitchFamily="66" charset="0"/>
              </a:rPr>
              <a:t> |LIS|?</a:t>
            </a:r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3357680" y="1835205"/>
            <a:ext cx="1828800" cy="6793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49565" y="3125420"/>
            <a:ext cx="7620000" cy="381000"/>
            <a:chOff x="609600" y="3124200"/>
            <a:chExt cx="7620000" cy="381000"/>
          </a:xfrm>
        </p:grpSpPr>
        <p:sp>
          <p:nvSpPr>
            <p:cNvPr id="26" name="Rectangle 25"/>
            <p:cNvSpPr/>
            <p:nvPr/>
          </p:nvSpPr>
          <p:spPr>
            <a:xfrm>
              <a:off x="609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0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52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33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57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0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1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62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24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6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8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371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95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38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19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43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467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Cloud 51"/>
          <p:cNvSpPr/>
          <p:nvPr/>
        </p:nvSpPr>
        <p:spPr>
          <a:xfrm>
            <a:off x="0" y="2670050"/>
            <a:ext cx="8973910" cy="1290215"/>
          </a:xfrm>
          <a:prstGeom prst="cloud">
            <a:avLst/>
          </a:prstGeom>
          <a:solidFill>
            <a:schemeClr val="bg1">
              <a:lumMod val="75000"/>
              <a:alpha val="67059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What does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limited access </a:t>
            </a:r>
            <a:r>
              <a:rPr lang="en-US" dirty="0" smtClean="0">
                <a:latin typeface="Comic Sans MS" pitchFamily="66" charset="0"/>
              </a:rPr>
              <a:t>mean?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200" dirty="0" smtClean="0">
                <a:latin typeface="Comic Sans MS" pitchFamily="66" charset="0"/>
              </a:rPr>
              <a:t>Two meanings considered here:</a:t>
            </a:r>
          </a:p>
          <a:p>
            <a:pPr lvl="1" eaLnBrk="1" hangingPunct="1">
              <a:buNone/>
            </a:pPr>
            <a:r>
              <a:rPr lang="en-US" sz="2200" dirty="0" smtClean="0">
                <a:latin typeface="Comic Sans MS" pitchFamily="66" charset="0"/>
              </a:rPr>
              <a:t>	</a:t>
            </a:r>
          </a:p>
          <a:p>
            <a:pPr lvl="1" eaLnBrk="1" hangingPunct="1"/>
            <a:r>
              <a:rPr lang="en-US" sz="2200" dirty="0" smtClean="0">
                <a:solidFill>
                  <a:srgbClr val="FF0D0D"/>
                </a:solidFill>
                <a:latin typeface="Comic Sans MS" pitchFamily="66" charset="0"/>
              </a:rPr>
              <a:t>Unrestricted access </a:t>
            </a:r>
            <a:r>
              <a:rPr lang="en-US" sz="2200" dirty="0" smtClean="0">
                <a:latin typeface="Comic Sans MS" pitchFamily="66" charset="0"/>
              </a:rPr>
              <a:t>but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limited time</a:t>
            </a:r>
          </a:p>
          <a:p>
            <a:pPr lvl="1" eaLnBrk="1" hangingPunct="1"/>
            <a:endParaRPr lang="en-US" sz="22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FF0D0D"/>
                </a:solidFill>
                <a:latin typeface="Comic Sans MS" pitchFamily="66" charset="0"/>
              </a:rPr>
              <a:t>Streaming</a:t>
            </a:r>
            <a:r>
              <a:rPr lang="en-US" sz="2200" dirty="0" smtClean="0">
                <a:latin typeface="Comic Sans MS" pitchFamily="66" charset="0"/>
              </a:rPr>
              <a:t> (one way) access with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limited memory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3357680" y="1835205"/>
            <a:ext cx="1828800" cy="6793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549565" y="3125420"/>
            <a:ext cx="7620000" cy="381000"/>
            <a:chOff x="609600" y="3124200"/>
            <a:chExt cx="7620000" cy="381000"/>
          </a:xfrm>
        </p:grpSpPr>
        <p:sp>
          <p:nvSpPr>
            <p:cNvPr id="26" name="Rectangle 25"/>
            <p:cNvSpPr/>
            <p:nvPr/>
          </p:nvSpPr>
          <p:spPr>
            <a:xfrm>
              <a:off x="609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0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52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33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57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0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1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62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24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6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8600" y="31242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371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95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38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19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43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467600" y="3124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Cloud 51"/>
          <p:cNvSpPr/>
          <p:nvPr/>
        </p:nvSpPr>
        <p:spPr>
          <a:xfrm>
            <a:off x="0" y="2670050"/>
            <a:ext cx="8973910" cy="1290215"/>
          </a:xfrm>
          <a:prstGeom prst="cloud">
            <a:avLst/>
          </a:prstGeom>
          <a:solidFill>
            <a:schemeClr val="bg1">
              <a:lumMod val="75000"/>
              <a:alpha val="67059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Unrestricted Access - Limited Time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buSzPct val="91000"/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Algorithm should run in time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much less than size of array</a:t>
            </a: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1" hangingPunct="1">
              <a:buClr>
                <a:schemeClr val="accent1"/>
              </a:buClr>
              <a:buSzPct val="91000"/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In particular, can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read only a small fraction </a:t>
            </a:r>
            <a:r>
              <a:rPr lang="en-US" sz="2400" dirty="0" smtClean="0">
                <a:latin typeface="Comic Sans MS" pitchFamily="66" charset="0"/>
              </a:rPr>
              <a:t>of array locations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0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1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6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8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52800" y="1828800"/>
            <a:ext cx="1828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cxnSp>
        <p:nvCxnSpPr>
          <p:cNvPr id="64" name="Straight Arrow Connector 63"/>
          <p:cNvCxnSpPr>
            <a:endCxn id="38" idx="0"/>
          </p:cNvCxnSpPr>
          <p:nvPr/>
        </p:nvCxnSpPr>
        <p:spPr>
          <a:xfrm rot="10800000" flipV="1">
            <a:off x="3086100" y="2514600"/>
            <a:ext cx="10287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6" idx="2"/>
          </p:cNvCxnSpPr>
          <p:nvPr/>
        </p:nvCxnSpPr>
        <p:spPr>
          <a:xfrm rot="5400000">
            <a:off x="3962401" y="2819400"/>
            <a:ext cx="6096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0" idx="0"/>
          </p:cNvCxnSpPr>
          <p:nvPr/>
        </p:nvCxnSpPr>
        <p:spPr>
          <a:xfrm>
            <a:off x="4953000" y="2514600"/>
            <a:ext cx="27051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6" idx="0"/>
          </p:cNvCxnSpPr>
          <p:nvPr/>
        </p:nvCxnSpPr>
        <p:spPr>
          <a:xfrm>
            <a:off x="4648200" y="2514600"/>
            <a:ext cx="14859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2" idx="0"/>
          </p:cNvCxnSpPr>
          <p:nvPr/>
        </p:nvCxnSpPr>
        <p:spPr>
          <a:xfrm rot="16200000" flipH="1">
            <a:off x="4210050" y="2724150"/>
            <a:ext cx="609600" cy="1905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9" idx="0"/>
          </p:cNvCxnSpPr>
          <p:nvPr/>
        </p:nvCxnSpPr>
        <p:spPr>
          <a:xfrm rot="10800000" flipV="1">
            <a:off x="1562100" y="2514600"/>
            <a:ext cx="21717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Streaming Access -- Limited Memory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buSzPct val="91000"/>
              <a:buNone/>
            </a:pPr>
            <a:r>
              <a:rPr lang="en-US" sz="2400" dirty="0" smtClean="0"/>
              <a:t>	</a:t>
            </a:r>
          </a:p>
          <a:p>
            <a:pPr lvl="1" eaLnBrk="1" hangingPunct="1">
              <a:buClr>
                <a:schemeClr val="accent1"/>
              </a:buClr>
              <a:buSzPct val="91000"/>
            </a:pPr>
            <a:r>
              <a:rPr lang="en-US" sz="2400" dirty="0" smtClean="0">
                <a:latin typeface="Comic Sans MS" pitchFamily="66" charset="0"/>
              </a:rPr>
              <a:t>Algorithm sees each array location once</a:t>
            </a: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buClr>
                <a:schemeClr val="accent1"/>
              </a:buClr>
              <a:buSzPct val="91000"/>
            </a:pPr>
            <a:r>
              <a:rPr lang="en-US" sz="2400" dirty="0" smtClean="0">
                <a:latin typeface="Comic Sans MS" pitchFamily="66" charset="0"/>
              </a:rPr>
              <a:t>Algorithm has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much less memory </a:t>
            </a:r>
            <a:r>
              <a:rPr lang="en-US" sz="2400" dirty="0" smtClean="0">
                <a:latin typeface="Comic Sans MS" pitchFamily="66" charset="0"/>
              </a:rPr>
              <a:t>than size of array</a:t>
            </a: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0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1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6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8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52800" y="1828800"/>
            <a:ext cx="1828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cxnSp>
        <p:nvCxnSpPr>
          <p:cNvPr id="64" name="Straight Arrow Connector 63"/>
          <p:cNvCxnSpPr>
            <a:endCxn id="76" idx="0"/>
          </p:cNvCxnSpPr>
          <p:nvPr/>
        </p:nvCxnSpPr>
        <p:spPr>
          <a:xfrm flipH="1">
            <a:off x="1195435" y="2514600"/>
            <a:ext cx="2919365" cy="6108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6" idx="2"/>
            <a:endCxn id="77" idx="0"/>
          </p:cNvCxnSpPr>
          <p:nvPr/>
        </p:nvCxnSpPr>
        <p:spPr>
          <a:xfrm flipH="1">
            <a:off x="1574910" y="2514600"/>
            <a:ext cx="2692290" cy="6108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80" idx="0"/>
          </p:cNvCxnSpPr>
          <p:nvPr/>
        </p:nvCxnSpPr>
        <p:spPr>
          <a:xfrm flipH="1">
            <a:off x="2713335" y="2518260"/>
            <a:ext cx="1706875" cy="6071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9" idx="0"/>
          </p:cNvCxnSpPr>
          <p:nvPr/>
        </p:nvCxnSpPr>
        <p:spPr>
          <a:xfrm flipH="1">
            <a:off x="2333860" y="2518260"/>
            <a:ext cx="2086350" cy="6071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8" idx="0"/>
          </p:cNvCxnSpPr>
          <p:nvPr/>
        </p:nvCxnSpPr>
        <p:spPr>
          <a:xfrm flipH="1">
            <a:off x="1954385" y="2514600"/>
            <a:ext cx="2465215" cy="6108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6" idx="2"/>
            <a:endCxn id="26" idx="0"/>
          </p:cNvCxnSpPr>
          <p:nvPr/>
        </p:nvCxnSpPr>
        <p:spPr>
          <a:xfrm flipH="1">
            <a:off x="800100" y="2514600"/>
            <a:ext cx="34671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5460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04935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384410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763885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143360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22835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Main results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7" y="1000360"/>
            <a:ext cx="8211543" cy="5312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Approximation algorithms for each model.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DM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= Distance to monotonicity =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n - |LIS|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For any (constant)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</a:rPr>
              <a:t> &gt; 0,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Both algorithms give a </a:t>
            </a:r>
          </a:p>
          <a:p>
            <a:pPr marL="344487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multiplicative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FF0D0D"/>
                </a:solidFill>
              </a:rPr>
              <a:t>(1+</a:t>
            </a:r>
            <a:r>
              <a:rPr lang="el-GR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approximation to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|DM|</a:t>
            </a:r>
          </a:p>
          <a:p>
            <a:pPr marL="344487" lvl="1" indent="0" eaLnBrk="1" hangingPunct="1">
              <a:buNone/>
            </a:pPr>
            <a:endParaRPr lang="en-US" sz="2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marL="344487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This gives  an estimate ALIS to LIS satisfying: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           |LIS| - </a:t>
            </a:r>
            <a:r>
              <a:rPr lang="el-GR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solidFill>
                  <a:srgbClr val="0033CC"/>
                </a:solidFill>
              </a:rPr>
              <a:t>   </a:t>
            </a:r>
            <a:r>
              <a:rPr lang="en-US" sz="2000" dirty="0">
                <a:solidFill>
                  <a:srgbClr val="0033CC"/>
                </a:solidFill>
              </a:rPr>
              <a:t>≤ </a:t>
            </a:r>
            <a:r>
              <a:rPr lang="en-US" sz="2000" dirty="0" smtClean="0">
                <a:solidFill>
                  <a:srgbClr val="FF0000"/>
                </a:solidFill>
              </a:rPr>
              <a:t>ALIS</a:t>
            </a:r>
            <a:r>
              <a:rPr lang="en-US" sz="2000" dirty="0" smtClean="0">
                <a:solidFill>
                  <a:srgbClr val="0033CC"/>
                </a:solidFill>
              </a:rPr>
              <a:t> ≤  |LIS|  </a:t>
            </a:r>
            <a:endParaRPr lang="en-US" sz="2000" dirty="0">
              <a:solidFill>
                <a:srgbClr val="0033CC"/>
              </a:solidFill>
            </a:endParaRP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Streaming algorithm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FF0D0D"/>
                </a:solidFill>
              </a:rPr>
              <a:t>polylog</a:t>
            </a:r>
            <a:r>
              <a:rPr lang="en-US" sz="2000" dirty="0" smtClean="0">
                <a:solidFill>
                  <a:srgbClr val="FF0D0D"/>
                </a:solidFill>
              </a:rPr>
              <a:t>(n)/</a:t>
            </a:r>
            <a:r>
              <a:rPr lang="el-GR" sz="2000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δ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memory 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(Randomized: with C. </a:t>
            </a:r>
            <a:r>
              <a:rPr lang="en-US" sz="2000" dirty="0" err="1" smtClean="0">
                <a:solidFill>
                  <a:srgbClr val="0033CC"/>
                </a:solidFill>
                <a:latin typeface="Comic Sans MS" pitchFamily="66" charset="0"/>
              </a:rPr>
              <a:t>Seshadhri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 2013)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0033CC"/>
                </a:solidFill>
                <a:latin typeface="Comic Sans MS" pitchFamily="66" charset="0"/>
              </a:rPr>
              <a:t>Deterministic+Lower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 bounds: with Tim </a:t>
            </a:r>
            <a:r>
              <a:rPr lang="en-US" sz="2000" dirty="0" err="1" smtClean="0">
                <a:solidFill>
                  <a:srgbClr val="0033CC"/>
                </a:solidFill>
                <a:latin typeface="Comic Sans MS" pitchFamily="66" charset="0"/>
              </a:rPr>
              <a:t>Naumovitz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 2014)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Random access algorithm</a:t>
            </a:r>
            <a:r>
              <a:rPr lang="en-US" sz="2000" dirty="0" smtClean="0">
                <a:solidFill>
                  <a:srgbClr val="0033CC"/>
                </a:solidFill>
              </a:rPr>
              <a:t>: </a:t>
            </a:r>
            <a:r>
              <a:rPr lang="en-US" sz="2000" dirty="0" smtClean="0">
                <a:solidFill>
                  <a:srgbClr val="FF0D0D"/>
                </a:solidFill>
              </a:rPr>
              <a:t>C(</a:t>
            </a:r>
            <a:r>
              <a:rPr lang="el-GR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solidFill>
                  <a:srgbClr val="FF0D0D"/>
                </a:solidFill>
              </a:rPr>
              <a:t>olylog</a:t>
            </a:r>
            <a:r>
              <a:rPr lang="en-US" sz="2000" dirty="0" smtClean="0">
                <a:solidFill>
                  <a:srgbClr val="FF0D0D"/>
                </a:solidFill>
              </a:rPr>
              <a:t>(n)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time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    (Randomized: with C. </a:t>
            </a:r>
            <a:r>
              <a:rPr lang="en-US" sz="2000" dirty="0" err="1" smtClean="0">
                <a:solidFill>
                  <a:srgbClr val="0033CC"/>
                </a:solidFill>
                <a:latin typeface="Comic Sans MS" pitchFamily="66" charset="0"/>
              </a:rPr>
              <a:t>Seshadhri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 2010)</a:t>
            </a:r>
            <a:endParaRPr lang="en-US" sz="2000" dirty="0">
              <a:solidFill>
                <a:srgbClr val="0033CC"/>
              </a:solidFill>
              <a:latin typeface="Comic Sans MS" pitchFamily="66" charset="0"/>
            </a:endParaRP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Best previous for both problems was 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 multiplicative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FF0D0D"/>
                </a:solidFill>
              </a:rPr>
              <a:t>(2+</a:t>
            </a:r>
            <a:r>
              <a:rPr lang="el-GR" sz="2000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approximation to |DM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|</a:t>
            </a:r>
          </a:p>
          <a:p>
            <a:pPr lvl="1" eaLnBrk="1" hangingPunct="1">
              <a:buNone/>
            </a:pPr>
            <a:r>
              <a:rPr lang="en-US" sz="1600" dirty="0">
                <a:solidFill>
                  <a:srgbClr val="0033CC"/>
                </a:solidFill>
                <a:latin typeface="Comic Sans MS" pitchFamily="66" charset="0"/>
              </a:rPr>
              <a:t>[</a:t>
            </a:r>
            <a:r>
              <a:rPr lang="en-US" sz="1600" dirty="0" smtClean="0">
                <a:solidFill>
                  <a:srgbClr val="0033CC"/>
                </a:solidFill>
                <a:latin typeface="Comic Sans MS" pitchFamily="66" charset="0"/>
              </a:rPr>
              <a:t>Ergun-</a:t>
            </a:r>
            <a:r>
              <a:rPr lang="en-US" sz="1600" dirty="0" err="1" smtClean="0">
                <a:solidFill>
                  <a:srgbClr val="0033CC"/>
                </a:solidFill>
                <a:latin typeface="Comic Sans MS" pitchFamily="66" charset="0"/>
              </a:rPr>
              <a:t>Jowhari</a:t>
            </a:r>
            <a:r>
              <a:rPr lang="en-US" sz="1600" dirty="0" smtClean="0">
                <a:solidFill>
                  <a:srgbClr val="0033CC"/>
                </a:solidFill>
                <a:latin typeface="Comic Sans MS" pitchFamily="66" charset="0"/>
              </a:rPr>
              <a:t> 08]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en-US" sz="1600" dirty="0" err="1">
                <a:latin typeface="Comic Sans MS" pitchFamily="66" charset="0"/>
              </a:rPr>
              <a:t>Parnas</a:t>
            </a:r>
            <a:r>
              <a:rPr lang="en-US" sz="1600" dirty="0">
                <a:latin typeface="Comic Sans MS" pitchFamily="66" charset="0"/>
              </a:rPr>
              <a:t> Ron </a:t>
            </a:r>
            <a:r>
              <a:rPr lang="en-US" sz="1600" dirty="0" err="1">
                <a:latin typeface="Comic Sans MS" pitchFamily="66" charset="0"/>
              </a:rPr>
              <a:t>Rubinfeld</a:t>
            </a:r>
            <a:r>
              <a:rPr lang="en-US" sz="1600" dirty="0">
                <a:latin typeface="Comic Sans MS" pitchFamily="66" charset="0"/>
              </a:rPr>
              <a:t> 03]</a:t>
            </a:r>
            <a:r>
              <a:rPr lang="en-US" sz="1600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en-US" sz="1600" dirty="0" err="1">
                <a:latin typeface="Comic Sans MS" pitchFamily="66" charset="0"/>
              </a:rPr>
              <a:t>Ailon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Chazelle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Comandur</a:t>
            </a:r>
            <a:r>
              <a:rPr lang="en-US" sz="1600" dirty="0" smtClean="0">
                <a:latin typeface="Comic Sans MS" pitchFamily="66" charset="0"/>
              </a:rPr>
              <a:t> Liu </a:t>
            </a:r>
            <a:r>
              <a:rPr lang="en-US" sz="1600" dirty="0">
                <a:latin typeface="Comic Sans MS" pitchFamily="66" charset="0"/>
              </a:rPr>
              <a:t>03] </a:t>
            </a:r>
            <a:endParaRPr lang="en-US" sz="1600" dirty="0">
              <a:solidFill>
                <a:srgbClr val="0033CC"/>
              </a:solidFill>
              <a:latin typeface="Comic Sans MS" pitchFamily="66" charset="0"/>
            </a:endParaRPr>
          </a:p>
          <a:p>
            <a:pPr lvl="1" eaLnBrk="1" hangingPunct="1">
              <a:buNone/>
            </a:pPr>
            <a:endParaRPr lang="en-US" sz="2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lvl="1" eaLnBrk="1" hangingPunct="1">
              <a:buNone/>
            </a:pPr>
            <a:endParaRPr lang="en-US" sz="2000" dirty="0" smtClean="0">
              <a:solidFill>
                <a:srgbClr val="0033CC"/>
              </a:solidFill>
            </a:endParaRPr>
          </a:p>
          <a:p>
            <a:pPr lvl="1" eaLnBrk="1" hangingPunct="1">
              <a:buNone/>
            </a:pPr>
            <a:endParaRPr lang="en-US" sz="2000" dirty="0" smtClean="0">
              <a:solidFill>
                <a:srgbClr val="0033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Additive approximation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60" y="1303940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For any (constant) </a:t>
            </a:r>
            <a:r>
              <a:rPr lang="el-GR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</a:rPr>
              <a:t> &gt; 0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Algorithms gives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additive </a:t>
            </a:r>
            <a:r>
              <a:rPr lang="el-GR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FF0D0D"/>
                </a:solidFill>
              </a:rPr>
              <a:t>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approximation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to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 |LIS|</a:t>
            </a:r>
          </a:p>
          <a:p>
            <a:pPr lvl="1" eaLnBrk="1" hangingPunct="1"/>
            <a:endParaRPr lang="en-US" sz="2000" dirty="0" smtClean="0">
              <a:solidFill>
                <a:srgbClr val="0033CC"/>
              </a:solidFill>
            </a:endParaRP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           |LIS| - </a:t>
            </a:r>
            <a:r>
              <a:rPr lang="el-GR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FF0D0D"/>
                </a:solidFill>
              </a:rPr>
              <a:t>n</a:t>
            </a:r>
            <a:r>
              <a:rPr lang="en-US" sz="2000" dirty="0" smtClean="0">
                <a:solidFill>
                  <a:srgbClr val="0033CC"/>
                </a:solidFill>
              </a:rPr>
              <a:t>  &lt; </a:t>
            </a:r>
            <a:r>
              <a:rPr lang="en-US" sz="2000" dirty="0" smtClean="0">
                <a:solidFill>
                  <a:srgbClr val="FF0000"/>
                </a:solidFill>
              </a:rPr>
              <a:t>APPROX</a:t>
            </a:r>
            <a:r>
              <a:rPr lang="en-US" sz="2000" dirty="0" smtClean="0">
                <a:solidFill>
                  <a:srgbClr val="0033CC"/>
                </a:solidFill>
              </a:rPr>
              <a:t> &lt;  |LIS|+</a:t>
            </a:r>
            <a:r>
              <a:rPr lang="el-GR" sz="2000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000" dirty="0">
                <a:solidFill>
                  <a:srgbClr val="FF0D0D"/>
                </a:solidFill>
              </a:rPr>
              <a:t>n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 eaLnBrk="1" hangingPunct="1">
              <a:buNone/>
            </a:pPr>
            <a:endParaRPr lang="en-US" sz="2000" dirty="0" smtClean="0">
              <a:solidFill>
                <a:srgbClr val="0033CC"/>
              </a:solidFill>
            </a:endParaRPr>
          </a:p>
          <a:p>
            <a:pPr eaLnBrk="1" hangingPunct="1">
              <a:buNone/>
            </a:pPr>
            <a:r>
              <a:rPr lang="en-US" sz="2400" dirty="0" smtClean="0">
                <a:latin typeface="Comic Sans MS" pitchFamily="66" charset="0"/>
              </a:rPr>
              <a:t>Previously: only known (in both models) for </a:t>
            </a:r>
            <a:r>
              <a:rPr lang="el-GR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&gt; </a:t>
            </a:r>
            <a:r>
              <a:rPr lang="en-US" sz="2400" dirty="0" smtClean="0"/>
              <a:t>1/4  </a:t>
            </a:r>
          </a:p>
          <a:p>
            <a:pPr eaLnBrk="1" hangingPunct="1">
              <a:buNone/>
            </a:pPr>
            <a:r>
              <a:rPr lang="en-US" sz="2000" dirty="0" smtClean="0"/>
              <a:t>	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05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8748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	The streaming algorithm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60" y="1303940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buNone/>
            </a:pPr>
            <a:r>
              <a:rPr lang="en-US" sz="2000" dirty="0" smtClean="0"/>
              <a:t>	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0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Our results-streaming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973388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DM = </a:t>
            </a:r>
            <a:r>
              <a:rPr lang="en-US" sz="2400" dirty="0" smtClean="0">
                <a:solidFill>
                  <a:srgbClr val="000000"/>
                </a:solidFill>
              </a:rPr>
              <a:t>distance to </a:t>
            </a:r>
            <a:r>
              <a:rPr lang="en-US" sz="2400" dirty="0" err="1" smtClean="0">
                <a:solidFill>
                  <a:srgbClr val="000000"/>
                </a:solidFill>
              </a:rPr>
              <a:t>monotonicity</a:t>
            </a:r>
            <a:r>
              <a:rPr lang="en-US" sz="2400" dirty="0" smtClean="0">
                <a:solidFill>
                  <a:srgbClr val="0033CC"/>
                </a:solidFill>
              </a:rPr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n  </a:t>
            </a:r>
            <a:r>
              <a:rPr lang="en-US" sz="2400" dirty="0" smtClean="0">
                <a:solidFill>
                  <a:srgbClr val="0033CC"/>
                </a:solidFill>
              </a:rPr>
              <a:t>-  |</a:t>
            </a:r>
            <a:r>
              <a:rPr lang="en-US" sz="2400" dirty="0" smtClean="0">
                <a:solidFill>
                  <a:srgbClr val="FF0000"/>
                </a:solidFill>
              </a:rPr>
              <a:t>LIS</a:t>
            </a:r>
            <a:r>
              <a:rPr lang="en-US" sz="2400" dirty="0" smtClean="0">
                <a:solidFill>
                  <a:srgbClr val="0033CC"/>
                </a:solidFill>
              </a:rPr>
              <a:t>|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For any (constant) 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</a:rPr>
              <a:t> &gt; 0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Algorithm gives a </a:t>
            </a:r>
            <a:r>
              <a:rPr lang="en-US" sz="2000" dirty="0" smtClean="0">
                <a:solidFill>
                  <a:srgbClr val="0033CC"/>
                </a:solidFill>
              </a:rPr>
              <a:t>1+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factor approximation to </a:t>
            </a:r>
            <a:r>
              <a:rPr lang="en-US" sz="2000" dirty="0" smtClean="0">
                <a:solidFill>
                  <a:srgbClr val="0033CC"/>
                </a:solidFill>
              </a:rPr>
              <a:t>DM.</a:t>
            </a:r>
          </a:p>
          <a:p>
            <a:pPr lvl="1" eaLnBrk="1" hangingPunct="1"/>
            <a:endParaRPr lang="en-US" sz="2000" dirty="0" smtClean="0">
              <a:solidFill>
                <a:srgbClr val="0033CC"/>
              </a:solidFill>
            </a:endParaRP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	 |DM| </a:t>
            </a:r>
            <a:r>
              <a:rPr lang="en-US" sz="2000" dirty="0" smtClean="0">
                <a:latin typeface="Symbol" pitchFamily="18" charset="2"/>
              </a:rPr>
              <a:t>£ </a:t>
            </a:r>
            <a:r>
              <a:rPr lang="en-US" sz="2000" dirty="0" smtClean="0">
                <a:solidFill>
                  <a:srgbClr val="FF0000"/>
                </a:solidFill>
              </a:rPr>
              <a:t>APPDM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 £</a:t>
            </a:r>
            <a:r>
              <a:rPr lang="en-US" sz="2000" dirty="0" smtClean="0">
                <a:solidFill>
                  <a:srgbClr val="0033CC"/>
                </a:solidFill>
              </a:rPr>
              <a:t>  |DM| (1+ </a:t>
            </a:r>
            <a:r>
              <a:rPr lang="el-GR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Memory used is </a:t>
            </a:r>
            <a:r>
              <a:rPr lang="en-US" sz="2000" dirty="0" smtClean="0">
                <a:solidFill>
                  <a:srgbClr val="0033CC"/>
                </a:solidFill>
              </a:rPr>
              <a:t>O</a:t>
            </a:r>
            <a:r>
              <a:rPr lang="en-US" sz="2000" dirty="0" smtClean="0">
                <a:solidFill>
                  <a:srgbClr val="FF0D0D"/>
                </a:solidFill>
              </a:rPr>
              <a:t>((log(n)</a:t>
            </a:r>
            <a:r>
              <a:rPr lang="en-US" sz="2400" baseline="30000" dirty="0" smtClean="0">
                <a:solidFill>
                  <a:srgbClr val="FF0D0D"/>
                </a:solidFill>
              </a:rPr>
              <a:t>2  </a:t>
            </a:r>
            <a:r>
              <a:rPr lang="en-US" sz="2400" dirty="0" smtClean="0">
                <a:solidFill>
                  <a:srgbClr val="FF0D0D"/>
                </a:solidFill>
              </a:rPr>
              <a:t>/</a:t>
            </a:r>
            <a:r>
              <a:rPr lang="el-GR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None/>
            </a:pPr>
            <a:endParaRPr lang="en-US" sz="2400" dirty="0" smtClean="0">
              <a:solidFill>
                <a:srgbClr val="0033CC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536200" y="2062890"/>
            <a:ext cx="63751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295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682780" y="2063805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41"/>
          <p:cNvSpPr txBox="1">
            <a:spLocks noChangeArrowheads="1"/>
          </p:cNvSpPr>
          <p:nvPr/>
        </p:nvSpPr>
        <p:spPr bwMode="auto">
          <a:xfrm>
            <a:off x="1352550" y="13668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2297" name="TextBox 42"/>
          <p:cNvSpPr txBox="1">
            <a:spLocks noChangeArrowheads="1"/>
          </p:cNvSpPr>
          <p:nvPr/>
        </p:nvSpPr>
        <p:spPr bwMode="auto">
          <a:xfrm>
            <a:off x="7683695" y="2290575"/>
            <a:ext cx="355600" cy="46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6847935" y="2063805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44"/>
          <p:cNvSpPr txBox="1">
            <a:spLocks noChangeArrowheads="1"/>
          </p:cNvSpPr>
          <p:nvPr/>
        </p:nvSpPr>
        <p:spPr bwMode="auto">
          <a:xfrm>
            <a:off x="6697060" y="2366470"/>
            <a:ext cx="806450" cy="45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|LIS|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6468460" y="2063805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6" name="TextBox 18"/>
          <p:cNvSpPr txBox="1">
            <a:spLocks noChangeArrowheads="1"/>
          </p:cNvSpPr>
          <p:nvPr/>
        </p:nvSpPr>
        <p:spPr bwMode="auto">
          <a:xfrm>
            <a:off x="7152430" y="1607520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DM</a:t>
            </a:r>
            <a:endParaRPr lang="en-US" sz="2000" dirty="0"/>
          </a:p>
        </p:txBody>
      </p:sp>
      <p:sp>
        <p:nvSpPr>
          <p:cNvPr id="19" name="Left-Right Arrow 18"/>
          <p:cNvSpPr/>
          <p:nvPr/>
        </p:nvSpPr>
        <p:spPr>
          <a:xfrm>
            <a:off x="7152430" y="1911100"/>
            <a:ext cx="685800" cy="152400"/>
          </a:xfrm>
          <a:prstGeom prst="left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6772954" y="1455730"/>
            <a:ext cx="1138425" cy="151790"/>
          </a:xfrm>
          <a:prstGeom prst="left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697060" y="924465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(1+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DM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Noisy/</a:t>
            </a:r>
            <a:r>
              <a:rPr lang="en-US" dirty="0" err="1" smtClean="0">
                <a:latin typeface="Comic Sans MS" pitchFamily="66" charset="0"/>
              </a:rPr>
              <a:t>lossy</a:t>
            </a:r>
            <a:r>
              <a:rPr lang="en-US" dirty="0" smtClean="0">
                <a:latin typeface="Comic Sans MS" pitchFamily="66" charset="0"/>
              </a:rPr>
              <a:t> population recovery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lvl="1"/>
            <a:r>
              <a:rPr lang="en-US" dirty="0" smtClean="0">
                <a:latin typeface="Comic Sans MS" pitchFamily="66" charset="0"/>
              </a:rPr>
              <a:t>Reliability parameter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   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in [0,1]</a:t>
            </a:r>
          </a:p>
          <a:p>
            <a:pPr lvl="1"/>
            <a:r>
              <a:rPr lang="en-US" dirty="0" err="1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Lossy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 model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: Each bit erased </a:t>
            </a:r>
            <a:r>
              <a:rPr lang="en-US" dirty="0" err="1" smtClean="0">
                <a:latin typeface="Comic Sans MS" pitchFamily="66" charset="0"/>
                <a:sym typeface="Symbol" panose="05050102010706020507" pitchFamily="18" charset="2"/>
              </a:rPr>
              <a:t>w.p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.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 panose="05050102010706020507" pitchFamily="18" charset="2"/>
              </a:rPr>
              <a:t> 1-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Noisy model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: Each bit randomized </a:t>
            </a:r>
            <a:r>
              <a:rPr lang="en-US" dirty="0" err="1" smtClean="0">
                <a:latin typeface="Comic Sans MS" pitchFamily="66" charset="0"/>
                <a:sym typeface="Symbol" panose="05050102010706020507" pitchFamily="18" charset="2"/>
              </a:rPr>
              <a:t>w.p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.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1-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</a:t>
            </a:r>
          </a:p>
          <a:p>
            <a:pPr lvl="1"/>
            <a:endParaRPr lang="en-US" b="0" baseline="-25000" dirty="0">
              <a:latin typeface="Comic Sans MS" pitchFamily="66" charset="0"/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=1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    No corruption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=0   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Complete Corruption</a:t>
            </a:r>
          </a:p>
          <a:p>
            <a:pPr lvl="1"/>
            <a:endParaRPr lang="en-US" dirty="0">
              <a:latin typeface="Comic Sans MS" pitchFamily="66" charset="0"/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Goal: Recovery in time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poly(n, 1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/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) </a:t>
            </a: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                                        for any fixed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&gt;0.</a:t>
            </a:r>
          </a:p>
          <a:p>
            <a:pPr marL="344487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  <a:endParaRPr lang="en-US" baseline="-25000" dirty="0">
              <a:latin typeface="Comic Sans MS" pitchFamily="66" charset="0"/>
            </a:endParaRPr>
          </a:p>
          <a:p>
            <a:pPr lvl="1"/>
            <a:endParaRPr lang="en-US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lvl="1"/>
            <a:endParaRPr lang="en-US" b="0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5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Our results-streaming II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152150"/>
            <a:ext cx="8226425" cy="4945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For any (constant) </a:t>
            </a:r>
            <a:r>
              <a:rPr lang="el-GR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</a:rPr>
              <a:t> &gt; 0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Algorithm gives a </a:t>
            </a:r>
            <a:r>
              <a:rPr lang="en-US" sz="2000" dirty="0" smtClean="0">
                <a:solidFill>
                  <a:srgbClr val="0033CC"/>
                </a:solidFill>
              </a:rPr>
              <a:t>1+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factor approximation to </a:t>
            </a:r>
            <a:r>
              <a:rPr lang="en-US" sz="2000" dirty="0" smtClean="0">
                <a:solidFill>
                  <a:srgbClr val="0033CC"/>
                </a:solidFill>
              </a:rPr>
              <a:t>DM.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	 |DM| </a:t>
            </a:r>
            <a:r>
              <a:rPr lang="en-US" sz="2000" dirty="0" smtClean="0">
                <a:latin typeface="Symbol" pitchFamily="18" charset="2"/>
              </a:rPr>
              <a:t>£ </a:t>
            </a:r>
            <a:r>
              <a:rPr lang="en-US" sz="2000" dirty="0" smtClean="0">
                <a:solidFill>
                  <a:srgbClr val="FF0000"/>
                </a:solidFill>
              </a:rPr>
              <a:t>APPDM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 £</a:t>
            </a:r>
            <a:r>
              <a:rPr lang="en-US" sz="2000" dirty="0" smtClean="0">
                <a:solidFill>
                  <a:srgbClr val="0033CC"/>
                </a:solidFill>
              </a:rPr>
              <a:t>  |DM| (1+ </a:t>
            </a:r>
            <a:r>
              <a:rPr lang="el-GR" sz="20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/>
              <a:t>Memory used is </a:t>
            </a:r>
            <a:r>
              <a:rPr lang="en-US" sz="2000" dirty="0" smtClean="0">
                <a:solidFill>
                  <a:srgbClr val="0033CC"/>
                </a:solidFill>
              </a:rPr>
              <a:t>O( (log(</a:t>
            </a:r>
            <a:r>
              <a:rPr lang="en-US" sz="2000" dirty="0" smtClean="0">
                <a:solidFill>
                  <a:srgbClr val="FF0D0D"/>
                </a:solidFill>
              </a:rPr>
              <a:t>n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n-US" sz="2400" baseline="30000" dirty="0" smtClean="0">
                <a:solidFill>
                  <a:srgbClr val="0033CC"/>
                </a:solidFill>
              </a:rPr>
              <a:t>2  </a:t>
            </a:r>
            <a:r>
              <a:rPr lang="en-US" sz="2400" dirty="0" smtClean="0">
                <a:solidFill>
                  <a:srgbClr val="0033CC"/>
                </a:solidFill>
              </a:rPr>
              <a:t>/</a:t>
            </a:r>
            <a:r>
              <a:rPr lang="el-G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Previously,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Factor 2 approximation with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polylog</a:t>
            </a:r>
            <a:r>
              <a:rPr lang="en-US" sz="2400" dirty="0" smtClean="0">
                <a:solidFill>
                  <a:srgbClr val="0033CC"/>
                </a:solidFill>
              </a:rPr>
              <a:t>(</a:t>
            </a:r>
            <a:r>
              <a:rPr lang="en-US" sz="2400" dirty="0" smtClean="0">
                <a:solidFill>
                  <a:srgbClr val="FF0D0D"/>
                </a:solidFill>
              </a:rPr>
              <a:t>n</a:t>
            </a:r>
            <a:r>
              <a:rPr lang="en-US" sz="2400" dirty="0" smtClean="0">
                <a:solidFill>
                  <a:srgbClr val="0033CC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memory </a:t>
            </a:r>
            <a:r>
              <a:rPr lang="en-US" sz="2400" dirty="0" smtClean="0">
                <a:solidFill>
                  <a:srgbClr val="0033CC"/>
                </a:solidFill>
              </a:rPr>
              <a:t>    [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Ergun-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Jowhari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2008]</a:t>
            </a:r>
            <a:r>
              <a:rPr lang="en-US" sz="2400" dirty="0" smtClean="0">
                <a:solidFill>
                  <a:srgbClr val="0033CC"/>
                </a:solidFill>
              </a:rPr>
              <a:t>   </a:t>
            </a: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Stronger approximation using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 smtClean="0">
                <a:solidFill>
                  <a:srgbClr val="FF0D0D"/>
                </a:solidFill>
                <a:cs typeface="Times New Roman" pitchFamily="18" charset="0"/>
              </a:rPr>
              <a:t>1/2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memory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  </a:t>
            </a: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		 [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Gopalan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Jayram,Krauthgamer,Kumar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2007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Our results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973388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In streaming setting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For any (constant) </a:t>
            </a:r>
            <a:r>
              <a:rPr lang="el-G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</a:rPr>
              <a:t> &gt; 0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Algorithm gives additive </a:t>
            </a:r>
            <a:r>
              <a:rPr lang="el-GR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</a:rPr>
              <a:t>n approximation to |LIS|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Running time is C(</a:t>
            </a:r>
            <a:r>
              <a:rPr lang="el-GR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(log n)</a:t>
            </a:r>
            <a:r>
              <a:rPr lang="en-US" sz="2000" baseline="30000" dirty="0" smtClean="0">
                <a:solidFill>
                  <a:srgbClr val="0033CC"/>
                </a:solidFill>
              </a:rPr>
              <a:t>c</a:t>
            </a:r>
            <a:r>
              <a:rPr lang="en-US" sz="2000" dirty="0" smtClean="0">
                <a:solidFill>
                  <a:srgbClr val="0033CC"/>
                </a:solidFill>
              </a:rPr>
              <a:t>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                       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(C(</a:t>
            </a:r>
            <a:r>
              <a:rPr lang="el-G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=2</a:t>
            </a:r>
            <a:r>
              <a:rPr lang="en-US" sz="2400" baseline="30000" dirty="0" smtClean="0">
                <a:solidFill>
                  <a:srgbClr val="0033CC"/>
                </a:solidFill>
              </a:rPr>
              <a:t>O(1/</a:t>
            </a:r>
            <a:r>
              <a:rPr lang="en-US" sz="2400" baseline="30000" dirty="0" smtClean="0">
                <a:solidFill>
                  <a:srgbClr val="0033CC"/>
                </a:solidFill>
                <a:latin typeface="Symbol" pitchFamily="18" charset="2"/>
              </a:rPr>
              <a:t>d)</a:t>
            </a:r>
            <a:r>
              <a:rPr lang="en-US" sz="2400" dirty="0" smtClean="0">
                <a:solidFill>
                  <a:srgbClr val="0033CC"/>
                </a:solidFill>
              </a:rPr>
              <a:t> 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0" y="2057400"/>
            <a:ext cx="60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295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391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41"/>
          <p:cNvSpPr txBox="1">
            <a:spLocks noChangeArrowheads="1"/>
          </p:cNvSpPr>
          <p:nvPr/>
        </p:nvSpPr>
        <p:spPr bwMode="auto">
          <a:xfrm>
            <a:off x="1352550" y="13668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2297" name="TextBox 42"/>
          <p:cNvSpPr txBox="1">
            <a:spLocks noChangeArrowheads="1"/>
          </p:cNvSpPr>
          <p:nvPr/>
        </p:nvSpPr>
        <p:spPr bwMode="auto">
          <a:xfrm>
            <a:off x="7435850" y="13716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8084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44"/>
          <p:cNvSpPr txBox="1">
            <a:spLocks noChangeArrowheads="1"/>
          </p:cNvSpPr>
          <p:nvPr/>
        </p:nvSpPr>
        <p:spPr bwMode="auto">
          <a:xfrm>
            <a:off x="3644900" y="22860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|LIS|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4274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1132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6013" y="2057400"/>
            <a:ext cx="68580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-Right Arrow 50"/>
          <p:cNvSpPr/>
          <p:nvPr/>
        </p:nvSpPr>
        <p:spPr>
          <a:xfrm>
            <a:off x="3656013" y="1600200"/>
            <a:ext cx="685800" cy="152400"/>
          </a:xfrm>
          <a:prstGeom prst="left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3750" y="12954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sp>
        <p:nvSpPr>
          <p:cNvPr id="53" name="Oval Callout 52"/>
          <p:cNvSpPr/>
          <p:nvPr/>
        </p:nvSpPr>
        <p:spPr>
          <a:xfrm>
            <a:off x="4572000" y="228600"/>
            <a:ext cx="1524000" cy="838200"/>
          </a:xfrm>
          <a:prstGeom prst="wedgeEllipseCallout">
            <a:avLst>
              <a:gd name="adj1" fmla="val -1515"/>
              <a:gd name="adj2" fmla="val 71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33CC"/>
                </a:solidFill>
              </a:rPr>
              <a:t>|LIS| in this range</a:t>
            </a:r>
          </a:p>
        </p:txBody>
      </p:sp>
      <p:sp>
        <p:nvSpPr>
          <p:cNvPr id="12306" name="TextBox 18"/>
          <p:cNvSpPr txBox="1">
            <a:spLocks noChangeArrowheads="1"/>
          </p:cNvSpPr>
          <p:nvPr/>
        </p:nvSpPr>
        <p:spPr bwMode="auto">
          <a:xfrm>
            <a:off x="3732213" y="1184275"/>
            <a:ext cx="5286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/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1230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Massive data sets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eaLnBrk="1" hangingPunct="1"/>
            <a:r>
              <a:rPr lang="en-US" sz="2600" smtClean="0"/>
              <a:t>Array f is extremely large, don’t want to read all of it</a:t>
            </a:r>
          </a:p>
          <a:p>
            <a:pPr lvl="1" eaLnBrk="1" hangingPunct="1"/>
            <a:r>
              <a:rPr lang="en-US" sz="2200" smtClean="0"/>
              <a:t>What can we say about LIS length, if we see very little?</a:t>
            </a:r>
          </a:p>
          <a:p>
            <a:pPr lvl="2" eaLnBrk="1" hangingPunct="1"/>
            <a:r>
              <a:rPr lang="en-US" sz="1800" smtClean="0"/>
              <a:t>|LIS| = LIS length</a:t>
            </a:r>
          </a:p>
          <a:p>
            <a:pPr lvl="1" eaLnBrk="1" hangingPunct="1"/>
            <a:r>
              <a:rPr lang="en-US" sz="2200" smtClean="0"/>
              <a:t>Read only </a:t>
            </a:r>
            <a:r>
              <a:rPr lang="en-US" sz="2200" smtClean="0">
                <a:solidFill>
                  <a:srgbClr val="0033CC"/>
                </a:solidFill>
              </a:rPr>
              <a:t>poly(log n)</a:t>
            </a:r>
            <a:r>
              <a:rPr lang="en-US" sz="2200" smtClean="0"/>
              <a:t> positions</a:t>
            </a:r>
            <a:endParaRPr lang="en-US" sz="1800" smtClean="0"/>
          </a:p>
          <a:p>
            <a:pPr lvl="1" eaLnBrk="1" hangingPunct="1"/>
            <a:r>
              <a:rPr lang="en-US" sz="2200" smtClean="0"/>
              <a:t>Obviously randomized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z="22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2200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6" name="Rectangle 25"/>
          <p:cNvSpPr/>
          <p:nvPr/>
        </p:nvSpPr>
        <p:spPr>
          <a:xfrm>
            <a:off x="60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1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6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8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52800" y="1828800"/>
            <a:ext cx="1828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cxnSp>
        <p:nvCxnSpPr>
          <p:cNvPr id="64" name="Straight Arrow Connector 63"/>
          <p:cNvCxnSpPr>
            <a:endCxn id="38" idx="0"/>
          </p:cNvCxnSpPr>
          <p:nvPr/>
        </p:nvCxnSpPr>
        <p:spPr>
          <a:xfrm rot="10800000" flipV="1">
            <a:off x="3086100" y="2514600"/>
            <a:ext cx="10287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6" idx="2"/>
          </p:cNvCxnSpPr>
          <p:nvPr/>
        </p:nvCxnSpPr>
        <p:spPr>
          <a:xfrm rot="5400000">
            <a:off x="3962401" y="2819400"/>
            <a:ext cx="6096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0" idx="0"/>
          </p:cNvCxnSpPr>
          <p:nvPr/>
        </p:nvCxnSpPr>
        <p:spPr>
          <a:xfrm>
            <a:off x="4953000" y="2514600"/>
            <a:ext cx="27051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6" idx="0"/>
          </p:cNvCxnSpPr>
          <p:nvPr/>
        </p:nvCxnSpPr>
        <p:spPr>
          <a:xfrm>
            <a:off x="4648200" y="2514600"/>
            <a:ext cx="14859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2" idx="0"/>
          </p:cNvCxnSpPr>
          <p:nvPr/>
        </p:nvCxnSpPr>
        <p:spPr>
          <a:xfrm rot="16200000" flipH="1">
            <a:off x="4210050" y="2724150"/>
            <a:ext cx="609600" cy="1905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9" idx="0"/>
          </p:cNvCxnSpPr>
          <p:nvPr/>
        </p:nvCxnSpPr>
        <p:spPr>
          <a:xfrm rot="10800000" flipV="1">
            <a:off x="1562100" y="2514600"/>
            <a:ext cx="21717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52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Callout 56"/>
          <p:cNvSpPr/>
          <p:nvPr/>
        </p:nvSpPr>
        <p:spPr>
          <a:xfrm>
            <a:off x="381000" y="914400"/>
            <a:ext cx="2895600" cy="1524000"/>
          </a:xfrm>
          <a:prstGeom prst="wedgeEllipseCallout">
            <a:avLst>
              <a:gd name="adj1" fmla="val 46792"/>
              <a:gd name="adj2" fmla="val 417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|LIS| is in range </a:t>
            </a:r>
          </a:p>
          <a:p>
            <a:pPr>
              <a:defRPr/>
            </a:pPr>
            <a:r>
              <a:rPr lang="en-US" sz="2000" dirty="0">
                <a:solidFill>
                  <a:srgbClr val="0033CC"/>
                </a:solidFill>
              </a:rPr>
              <a:t>[0.4n, 0.6n]</a:t>
            </a:r>
          </a:p>
        </p:txBody>
      </p:sp>
      <p:sp>
        <p:nvSpPr>
          <p:cNvPr id="53" name="Cloud 52"/>
          <p:cNvSpPr/>
          <p:nvPr/>
        </p:nvSpPr>
        <p:spPr>
          <a:xfrm>
            <a:off x="1524000" y="1295400"/>
            <a:ext cx="64770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Mathematical question: How to locate small portion of array that tells about |LIS|?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Do such portions even exist?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Exact LIS via streaming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buSzPct val="91000"/>
              <a:buNone/>
            </a:pPr>
            <a:r>
              <a:rPr lang="en-US" sz="2400" dirty="0" smtClean="0">
                <a:latin typeface="Comic Sans MS" pitchFamily="66" charset="0"/>
              </a:rPr>
              <a:t>For each array location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400" dirty="0" smtClean="0">
                <a:latin typeface="Comic Sans MS" pitchFamily="66" charset="0"/>
              </a:rPr>
              <a:t> remember: </a:t>
            </a: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r>
              <a:rPr lang="en-US" sz="2400" dirty="0" smtClean="0">
                <a:latin typeface="Comic Sans MS" pitchFamily="66" charset="0"/>
              </a:rPr>
              <a:t>	(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array value</a:t>
            </a:r>
            <a:r>
              <a:rPr lang="en-US" sz="2400" dirty="0" smtClean="0">
                <a:latin typeface="Comic Sans MS" pitchFamily="66" charset="0"/>
              </a:rPr>
              <a:t>,  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</a:rPr>
              <a:t>length of LIS ending at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0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6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8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5460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04935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384410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763885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143360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22835" y="312542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5460" y="206289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04935" y="206289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84410" y="206289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63885" y="206289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43360" y="206289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522835" y="206289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25460" y="25941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00"/>
                </a:solidFill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04935" y="25941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00"/>
                </a:solidFill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84410" y="25941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00"/>
                </a:solidFill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763885" y="25941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00"/>
                </a:solidFill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143360" y="25941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B000"/>
                </a:solidFill>
              </a:rPr>
              <a:t>2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22835" y="259415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B000"/>
                </a:solidFill>
              </a:rPr>
              <a:t>4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397775" y="1076255"/>
            <a:ext cx="8272555" cy="4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lvl="1" indent="-325438">
              <a:spcBef>
                <a:spcPct val="20000"/>
              </a:spcBef>
              <a:buClr>
                <a:srgbClr val="CC9900"/>
              </a:buClr>
              <a:buSzPct val="91000"/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	                   </a:t>
            </a:r>
            <a:r>
              <a:rPr lang="en-US" sz="2400" kern="0" dirty="0" smtClean="0">
                <a:solidFill>
                  <a:srgbClr val="000000"/>
                </a:solidFill>
                <a:latin typeface="Comic Sans MS" pitchFamily="66" charset="0"/>
              </a:rPr>
              <a:t>Dynamic Programming</a:t>
            </a:r>
            <a:endParaRPr lang="en-US" sz="2400" kern="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69925" lvl="1" indent="-325438">
              <a:spcBef>
                <a:spcPct val="20000"/>
              </a:spcBef>
              <a:buClr>
                <a:srgbClr val="CC9900"/>
              </a:buClr>
              <a:buSzPct val="91000"/>
              <a:buFont typeface="Wingdings" pitchFamily="2" charset="2"/>
              <a:buChar char="q"/>
              <a:defRPr/>
            </a:pP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marL="669925" lvl="1" indent="-325438">
              <a:spcBef>
                <a:spcPct val="20000"/>
              </a:spcBef>
              <a:buClr>
                <a:srgbClr val="CC9900"/>
              </a:buClr>
              <a:buSzPct val="91000"/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sz="3000" kern="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2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   </a:t>
            </a:r>
          </a:p>
        </p:txBody>
      </p:sp>
      <p:sp>
        <p:nvSpPr>
          <p:cNvPr id="64" name="Curved Down Arrow 63"/>
          <p:cNvSpPr/>
          <p:nvPr/>
        </p:nvSpPr>
        <p:spPr>
          <a:xfrm>
            <a:off x="777250" y="1607520"/>
            <a:ext cx="455370" cy="379475"/>
          </a:xfrm>
          <a:prstGeom prst="curved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6" name="Curved Down Arrow 65"/>
          <p:cNvSpPr/>
          <p:nvPr/>
        </p:nvSpPr>
        <p:spPr>
          <a:xfrm>
            <a:off x="1156724" y="1607520"/>
            <a:ext cx="834845" cy="379475"/>
          </a:xfrm>
          <a:prstGeom prst="curved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>
            <a:off x="1612095" y="1607520"/>
            <a:ext cx="758950" cy="379475"/>
          </a:xfrm>
          <a:prstGeom prst="curved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9" name="Curved Down Arrow 68"/>
          <p:cNvSpPr/>
          <p:nvPr/>
        </p:nvSpPr>
        <p:spPr>
          <a:xfrm>
            <a:off x="1915674" y="1607520"/>
            <a:ext cx="834845" cy="379475"/>
          </a:xfrm>
          <a:prstGeom prst="curved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63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54" grpId="0"/>
      <p:bldP spid="55" grpId="0"/>
      <p:bldP spid="59" grpId="0"/>
      <p:bldP spid="60" grpId="0"/>
      <p:bldP spid="62" grpId="0"/>
      <p:bldP spid="70" grpId="0"/>
      <p:bldP spid="72" grpId="0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         Exact LIS via streaming</a:t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683415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=1 to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LIS(k)</a:t>
            </a:r>
            <a:r>
              <a:rPr lang="en-US" dirty="0" smtClean="0">
                <a:latin typeface="Comic Sans MS" pitchFamily="66" charset="0"/>
              </a:rPr>
              <a:t> := max(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LIS(</a:t>
            </a:r>
            <a:r>
              <a:rPr lang="en-US" dirty="0" err="1" smtClean="0">
                <a:solidFill>
                  <a:srgbClr val="00B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dirty="0" smtClean="0">
                <a:latin typeface="Comic Sans MS" pitchFamily="66" charset="0"/>
              </a:rPr>
              <a:t>1: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&lt;k 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 &lt; A(k)</a:t>
            </a:r>
            <a:r>
              <a:rPr lang="en-US" dirty="0" smtClean="0">
                <a:latin typeface="Comic Sans MS" pitchFamily="66" charset="0"/>
              </a:rPr>
              <a:t> )</a:t>
            </a: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 Remember (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A(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</a:rPr>
              <a:t>LIS(</a:t>
            </a:r>
            <a:r>
              <a:rPr lang="en-US" sz="2400" dirty="0" err="1" smtClean="0">
                <a:solidFill>
                  <a:srgbClr val="00B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for all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&lt;k.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r>
              <a:rPr lang="en-US" sz="2800" dirty="0" smtClean="0">
                <a:latin typeface="Comic Sans MS" pitchFamily="66" charset="0"/>
              </a:rPr>
              <a:t>Gives exact answer but….</a:t>
            </a: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r>
              <a:rPr lang="en-US" sz="2800" dirty="0" smtClean="0">
                <a:latin typeface="Comic Sans MS" pitchFamily="66" charset="0"/>
              </a:rPr>
              <a:t>          ….requires memory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linear in n</a:t>
            </a: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81307" y="659913"/>
            <a:ext cx="1366110" cy="0"/>
          </a:xfrm>
          <a:prstGeom prst="line">
            <a:avLst/>
          </a:prstGeom>
          <a:ln w="53975">
            <a:solidFill>
              <a:srgbClr val="FF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670" y="848570"/>
            <a:ext cx="34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omic Sans MS" pitchFamily="66" charset="0"/>
              </a:rPr>
              <a:t>Approximate</a:t>
            </a:r>
            <a:endParaRPr lang="en-US" sz="4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55" y="4112055"/>
            <a:ext cx="7465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000000"/>
                </a:solidFill>
              </a:rPr>
              <a:t>        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Remember (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A(</a:t>
            </a: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</a:rPr>
              <a:t>ALIS(</a:t>
            </a:r>
            <a:r>
              <a:rPr lang="en-US" sz="2400" dirty="0" err="1" smtClean="0">
                <a:solidFill>
                  <a:srgbClr val="00B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00B00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for </a:t>
            </a:r>
            <a:r>
              <a:rPr lang="en-US" sz="2400" dirty="0" smtClean="0">
                <a:solidFill>
                  <a:srgbClr val="9933FF"/>
                </a:solidFill>
                <a:latin typeface="Comic Sans MS" pitchFamily="66" charset="0"/>
              </a:rPr>
              <a:t>only a few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&lt;k.</a:t>
            </a:r>
          </a:p>
          <a:p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7250" y="3960265"/>
            <a:ext cx="5236755" cy="0"/>
          </a:xfrm>
          <a:prstGeom prst="line">
            <a:avLst/>
          </a:prstGeom>
          <a:ln w="53975">
            <a:solidFill>
              <a:srgbClr val="FF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2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Comic Sans MS" pitchFamily="66" charset="0"/>
              </a:rPr>
              <a:t>Approximate LIS via streaming</a:t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229600" cy="506199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Algorithm remembers:</a:t>
            </a:r>
          </a:p>
          <a:p>
            <a:r>
              <a:rPr lang="en-US" dirty="0" smtClean="0">
                <a:latin typeface="Comic Sans MS" pitchFamily="66" charset="0"/>
              </a:rPr>
              <a:t> Set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of indices in {1,….,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}</a:t>
            </a:r>
          </a:p>
          <a:p>
            <a:r>
              <a:rPr lang="en-US" dirty="0" smtClean="0">
                <a:latin typeface="Comic Sans MS" pitchFamily="66" charset="0"/>
              </a:rPr>
              <a:t>For each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latin typeface="Comic Sans MS" pitchFamily="66" charset="0"/>
              </a:rPr>
              <a:t>,   (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A(</a:t>
            </a:r>
            <a:r>
              <a:rPr lang="en-US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ALIS(</a:t>
            </a:r>
            <a:r>
              <a:rPr lang="en-US" dirty="0" err="1" smtClean="0">
                <a:solidFill>
                  <a:srgbClr val="00B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latin typeface="Comic Sans MS" pitchFamily="66" charset="0"/>
              </a:rPr>
              <a:t>=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Æ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=1 to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ALIS(t)</a:t>
            </a:r>
            <a:r>
              <a:rPr lang="en-US" dirty="0" smtClean="0">
                <a:latin typeface="Comic Sans MS" pitchFamily="66" charset="0"/>
              </a:rPr>
              <a:t> := max(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ALIS(</a:t>
            </a:r>
            <a:r>
              <a:rPr lang="en-US" dirty="0" err="1" smtClean="0">
                <a:solidFill>
                  <a:srgbClr val="00B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)+</a:t>
            </a:r>
            <a:r>
              <a:rPr lang="en-US" dirty="0" smtClean="0">
                <a:latin typeface="Comic Sans MS" pitchFamily="66" charset="0"/>
              </a:rPr>
              <a:t>1: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R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A(</a:t>
            </a:r>
            <a:r>
              <a:rPr lang="en-US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A(t)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For each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in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forget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with probability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i,t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0            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t-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&lt;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C log(n)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i,t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 =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1/(t-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  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otherwise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780" y="4643320"/>
            <a:ext cx="227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0000"/>
                </a:solidFill>
              </a:rPr>
              <a:t>{</a:t>
            </a:r>
            <a:endParaRPr lang="en-US" sz="9600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Algorithm Step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j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buSzPct val="91000"/>
              <a:buNone/>
            </a:pPr>
            <a:r>
              <a:rPr lang="en-US" sz="2400" dirty="0" smtClean="0"/>
              <a:t>	</a:t>
            </a: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/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/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/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>
              <a:solidFill>
                <a:srgbClr val="9933FF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0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17585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17585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8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22835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04935" y="2670050"/>
            <a:ext cx="37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1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02310" y="2670050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3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20210" y="2670050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6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58635" y="2670050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7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8110" y="2670050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5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38110" y="3125420"/>
            <a:ext cx="381000" cy="380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17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58635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28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420210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19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02310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11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04935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3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70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26735" y="2670050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19110" y="2679583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D0D"/>
                </a:solidFill>
              </a:rPr>
              <a:t>4</a:t>
            </a:r>
            <a:endParaRPr lang="en-US" dirty="0">
              <a:solidFill>
                <a:srgbClr val="FF0D0D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26735" y="2659907"/>
            <a:ext cx="378865" cy="37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310539" y="2679583"/>
            <a:ext cx="38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79160" y="3125420"/>
            <a:ext cx="381000" cy="378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25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9160" y="2670050"/>
            <a:ext cx="378865" cy="3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6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4935" y="3125420"/>
            <a:ext cx="379475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79160" y="312542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5460" y="4112054"/>
            <a:ext cx="7665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Look at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A(j)</a:t>
            </a:r>
          </a:p>
          <a:p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Compute   </a:t>
            </a:r>
            <a:r>
              <a:rPr lang="en-US" sz="2000" dirty="0" smtClean="0">
                <a:solidFill>
                  <a:srgbClr val="00B000"/>
                </a:solidFill>
                <a:latin typeface="Comic Sans MS" pitchFamily="66" charset="0"/>
              </a:rPr>
              <a:t>ALIS(j)</a:t>
            </a:r>
          </a:p>
          <a:p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Randomly forget some indices from </a:t>
            </a:r>
            <a:r>
              <a:rPr lang="en-US" sz="2000" dirty="0" smtClean="0">
                <a:solidFill>
                  <a:srgbClr val="FF0D0D"/>
                </a:solidFill>
                <a:latin typeface="Comic Sans MS" pitchFamily="66" charset="0"/>
              </a:rPr>
              <a:t>R</a:t>
            </a:r>
            <a:endParaRPr lang="en-US" sz="2000" dirty="0">
              <a:solidFill>
                <a:srgbClr val="FF0D0D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565" y="1683415"/>
            <a:ext cx="826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Distribution of remembered indices gets sparser going back in time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93480" y="3504895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00"/>
                </a:solidFill>
              </a:rPr>
              <a:t>j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0539" y="31608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23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7" grpId="0" animBg="1"/>
      <p:bldP spid="89" grpId="0" animBg="1"/>
      <p:bldP spid="90" grpId="0" animBg="1"/>
      <p:bldP spid="92" grpId="0" animBg="1"/>
      <p:bldP spid="92" grpId="1" animBg="1"/>
      <p:bldP spid="94" grpId="0"/>
      <p:bldP spid="94" grpId="1"/>
      <p:bldP spid="94" grpId="2"/>
      <p:bldP spid="95" grpId="0"/>
      <p:bldP spid="95" grpId="1"/>
      <p:bldP spid="95" grpId="2"/>
      <p:bldP spid="96" grpId="0"/>
      <p:bldP spid="97" grpId="0"/>
      <p:bldP spid="97" grpId="1"/>
      <p:bldP spid="38" grpId="0" animBg="1"/>
      <p:bldP spid="45" grpId="0" animBg="1"/>
      <p:bldP spid="4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Analysis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Need to show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ALIS is close to LIS</a:t>
            </a:r>
          </a:p>
          <a:p>
            <a:pPr lvl="1"/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Memory used is small</a:t>
            </a:r>
          </a:p>
          <a:p>
            <a:pPr marL="671512" lvl="2" indent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4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Analysis: Memory usage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Memory is O(max |R|)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0D0D"/>
                </a:solidFill>
                <a:latin typeface="Comic Sans MS" pitchFamily="66" charset="0"/>
              </a:rPr>
              <a:t>R</a:t>
            </a:r>
            <a:r>
              <a:rPr lang="en-US" baseline="-25000" dirty="0" err="1">
                <a:solidFill>
                  <a:srgbClr val="FF0D0D"/>
                </a:solidFill>
                <a:latin typeface="Comic Sans MS" pitchFamily="66" charset="0"/>
              </a:rPr>
              <a:t>t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= remembered indices after step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t</a:t>
            </a:r>
          </a:p>
          <a:p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E[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R</a:t>
            </a:r>
            <a:r>
              <a:rPr lang="en-US" baseline="-25000" dirty="0" err="1" smtClean="0">
                <a:solidFill>
                  <a:srgbClr val="FF0D0D"/>
                </a:solidFill>
                <a:latin typeface="Comic Sans MS" pitchFamily="66" charset="0"/>
              </a:rPr>
              <a:t>t</a:t>
            </a:r>
            <a:r>
              <a:rPr lang="en-US" baseline="-25000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] is O(log(n)/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 )</a:t>
            </a:r>
          </a:p>
          <a:p>
            <a:endParaRPr lang="en-US" dirty="0" smtClean="0">
              <a:solidFill>
                <a:srgbClr val="000000"/>
              </a:solidFill>
              <a:latin typeface="Comic Sans MS" pitchFamily="66" charset="0"/>
              <a:sym typeface="Symbo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Max |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R</a:t>
            </a:r>
            <a:r>
              <a:rPr lang="en-US" baseline="-25000" dirty="0" err="1" smtClean="0">
                <a:solidFill>
                  <a:srgbClr val="FF0D0D"/>
                </a:solidFill>
                <a:latin typeface="Comic Sans MS" pitchFamily="66" charset="0"/>
              </a:rPr>
              <a:t>t</a:t>
            </a:r>
            <a:r>
              <a:rPr lang="en-US" baseline="-25000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| is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O(log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(n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)/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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)   </a:t>
            </a:r>
            <a:r>
              <a:rPr lang="en-US" dirty="0" err="1" smtClean="0">
                <a:solidFill>
                  <a:srgbClr val="0033CC"/>
                </a:solidFill>
                <a:latin typeface="Comic Sans MS" pitchFamily="66" charset="0"/>
                <a:sym typeface="Symbol"/>
              </a:rPr>
              <a:t>whp</a:t>
            </a:r>
            <a:endParaRPr lang="en-US" dirty="0">
              <a:solidFill>
                <a:srgbClr val="0033CC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latin typeface="Comic Sans MS" pitchFamily="66" charset="0"/>
              </a:rPr>
              <a:t>Sketch of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analysis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52151"/>
            <a:ext cx="8229600" cy="506199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For every index 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i,</a:t>
            </a:r>
          </a:p>
          <a:p>
            <a:pPr>
              <a:buNone/>
            </a:pP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				ALIS(</a:t>
            </a:r>
            <a:r>
              <a:rPr lang="en-US" dirty="0" err="1" smtClean="0">
                <a:solidFill>
                  <a:srgbClr val="00B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£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LIS(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) 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Want: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	 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LIS(n)</a:t>
            </a:r>
            <a:r>
              <a:rPr lang="en-US" dirty="0">
                <a:latin typeface="Comic Sans MS" pitchFamily="66" charset="0"/>
              </a:rPr>
              <a:t>-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ALIS(n)  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  <a:sym typeface="Symbol"/>
              </a:rPr>
              <a:t>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solidFill>
                  <a:srgbClr val="FF0D0D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33CC"/>
                </a:solidFill>
                <a:latin typeface="Comic Sans MS" pitchFamily="66" charset="0"/>
              </a:rPr>
              <a:t>DM</a:t>
            </a:r>
            <a:endParaRPr lang="en-US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Noisy/</a:t>
            </a:r>
            <a:r>
              <a:rPr lang="en-US" dirty="0" err="1" smtClean="0">
                <a:latin typeface="Comic Sans MS" pitchFamily="66" charset="0"/>
              </a:rPr>
              <a:t>lossy</a:t>
            </a:r>
            <a:r>
              <a:rPr lang="en-US" dirty="0" smtClean="0">
                <a:latin typeface="Comic Sans MS" pitchFamily="66" charset="0"/>
              </a:rPr>
              <a:t> population recovery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Goal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: Recovery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in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poly(n, 1/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 panose="05050102010706020507" pitchFamily="18" charset="2"/>
              </a:rPr>
              <a:t>time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                               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for any fixed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&gt;0.</a:t>
            </a:r>
          </a:p>
          <a:p>
            <a:pPr marL="344487" lvl="1" indent="0">
              <a:buNone/>
            </a:pPr>
            <a:r>
              <a:rPr lang="en-US" dirty="0" err="1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Lossy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 Model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Completely solved (Mostly solved?) </a:t>
            </a: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Techniques: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	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Linear Programming + Complex analysis</a:t>
            </a:r>
          </a:p>
          <a:p>
            <a:pPr marL="344487" lvl="1" indent="0">
              <a:buNone/>
            </a:pPr>
            <a:endParaRPr lang="en-US" dirty="0">
              <a:solidFill>
                <a:srgbClr val="0033CC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Noisy Model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Partially solved (Mostly solved?)</a:t>
            </a: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Techniques: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Fourier analysis + Mobius inversion</a:t>
            </a:r>
            <a:endParaRPr lang="en-US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</a:rPr>
              <a:t>(+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Linear Programming + Complex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  <a:sym typeface="Symbol" panose="05050102010706020507" pitchFamily="18" charset="2"/>
              </a:rPr>
              <a:t>analysis)</a:t>
            </a:r>
            <a:endParaRPr lang="en-US" b="0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Analysis: ALIS is large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</a:t>
            </a:r>
            <a:endParaRPr lang="en-US" dirty="0">
              <a:solidFill>
                <a:srgbClr val="FF0D0D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Fix an LIS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L</a:t>
            </a:r>
          </a:p>
          <a:p>
            <a:endParaRPr lang="en-US" dirty="0" smtClean="0">
              <a:solidFill>
                <a:srgbClr val="FF0D0D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Goal: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|L|-|ALIS|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is small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We define a subset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M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of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L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of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memorable indices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 is a random set depending on the run of algorithm)</a:t>
            </a:r>
            <a:endParaRPr lang="en-US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Show: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|ALIS|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is at least as large as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|M| </a:t>
            </a:r>
          </a:p>
          <a:p>
            <a:pPr lvl="1"/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|L|- |M| </a:t>
            </a:r>
            <a:r>
              <a:rPr lang="en-US" dirty="0" smtClean="0">
                <a:latin typeface="Comic Sans MS" pitchFamily="66" charset="0"/>
              </a:rPr>
              <a:t>is small with high probability.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Memorable Indices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For </a:t>
            </a:r>
            <a:r>
              <a:rPr lang="en-US" dirty="0" err="1">
                <a:solidFill>
                  <a:srgbClr val="FF0D0D"/>
                </a:solidFill>
                <a:latin typeface="Comic Sans MS" pitchFamily="66" charset="0"/>
              </a:rPr>
              <a:t>i≤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t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,   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Q</a:t>
            </a:r>
            <a:r>
              <a:rPr lang="en-US" baseline="-25000" dirty="0" err="1" smtClean="0">
                <a:solidFill>
                  <a:srgbClr val="FF0D0D"/>
                </a:solidFill>
                <a:latin typeface="Comic Sans MS" pitchFamily="66" charset="0"/>
              </a:rPr>
              <a:t>t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) </a:t>
            </a:r>
            <a:endParaRPr lang="en-US" dirty="0" smtClean="0">
              <a:solidFill>
                <a:srgbClr val="FF0D0D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                     =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Indices of L …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                             …  remembered at time t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                             …  index value at least 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i</a:t>
            </a:r>
            <a:endParaRPr lang="en-US" sz="3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Index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is 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memorable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if</a:t>
            </a:r>
            <a:r>
              <a:rPr lang="en-US" sz="3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3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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    and     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Q</a:t>
            </a:r>
            <a:r>
              <a:rPr lang="en-US" baseline="-25000" dirty="0" err="1" smtClean="0">
                <a:solidFill>
                  <a:srgbClr val="FF0D0D"/>
                </a:solidFill>
                <a:latin typeface="Comic Sans MS" pitchFamily="66" charset="0"/>
              </a:rPr>
              <a:t>t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) ≠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 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for all 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t ≥ </a:t>
            </a:r>
            <a:r>
              <a:rPr lang="en-US" dirty="0" err="1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i</a:t>
            </a:r>
            <a:r>
              <a:rPr lang="en-US" b="1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	</a:t>
            </a:r>
            <a:r>
              <a:rPr lang="en-US" b="1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…</a:t>
            </a:r>
            <a:r>
              <a:rPr lang="en-US" sz="2600" b="1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algorithm never forgets i’s impact on LIS </a:t>
            </a:r>
            <a:endParaRPr lang="en-US" sz="2600" b="1" dirty="0">
              <a:solidFill>
                <a:srgbClr val="FF0D0D"/>
              </a:solidFill>
              <a:latin typeface="Comic Sans MS" pitchFamily="66" charset="0"/>
              <a:sym typeface="Symbol"/>
            </a:endParaRPr>
          </a:p>
          <a:p>
            <a:r>
              <a:rPr lang="en-US" b="1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= set of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memorable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indices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9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Properties of memorable  set M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M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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L </a:t>
            </a:r>
            <a:r>
              <a:rPr lang="en-US" dirty="0" smtClean="0">
                <a:latin typeface="Comic Sans MS" pitchFamily="66" charset="0"/>
                <a:sym typeface="Symbol"/>
              </a:rPr>
              <a:t>(so 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M</a:t>
            </a:r>
            <a:r>
              <a:rPr lang="en-US" dirty="0" smtClean="0">
                <a:latin typeface="Comic Sans MS" pitchFamily="66" charset="0"/>
                <a:sym typeface="Symbol"/>
              </a:rPr>
              <a:t> forms an LIS)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ALIS(t)</a:t>
            </a:r>
            <a:r>
              <a:rPr lang="en-US" dirty="0" smtClean="0">
                <a:latin typeface="Comic Sans MS" pitchFamily="66" charset="0"/>
                <a:sym typeface="Symbol"/>
              </a:rPr>
              <a:t> ≥ |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M(t)| for each time 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(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E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asy induction on t).</a:t>
            </a:r>
          </a:p>
          <a:p>
            <a:endParaRPr lang="en-US" dirty="0" smtClean="0">
              <a:solidFill>
                <a:srgbClr val="FF0D0D"/>
              </a:solidFill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Main part: With high probability: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           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(n-|M|) </a:t>
            </a:r>
            <a:r>
              <a:rPr lang="en-US" dirty="0" smtClean="0">
                <a:latin typeface="Comic Sans MS" pitchFamily="66" charset="0"/>
                <a:sym typeface="Symbol"/>
              </a:rPr>
              <a:t>≤ 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(1+) (n - |L|)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(Few unmemorable indices outside LIS)</a:t>
            </a:r>
            <a:endParaRPr lang="en-US" dirty="0">
              <a:solidFill>
                <a:srgbClr val="000000"/>
              </a:solidFill>
              <a:latin typeface="Comic Sans MS" pitchFamily="66" charset="0"/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		</a:t>
            </a:r>
          </a:p>
          <a:p>
            <a:pPr marL="0" indent="0">
              <a:buNone/>
            </a:pP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Recent </a:t>
            </a:r>
            <a:r>
              <a:rPr lang="en-US" sz="3200" dirty="0" smtClean="0">
                <a:latin typeface="Comic Sans MS" pitchFamily="66" charset="0"/>
              </a:rPr>
              <a:t>(Joint with Tim </a:t>
            </a:r>
            <a:r>
              <a:rPr lang="en-US" sz="3200" dirty="0" err="1" smtClean="0">
                <a:latin typeface="Comic Sans MS" pitchFamily="66" charset="0"/>
              </a:rPr>
              <a:t>Naumovitz</a:t>
            </a:r>
            <a:r>
              <a:rPr lang="en-US" sz="3200" dirty="0" smtClean="0">
                <a:latin typeface="Comic Sans MS" pitchFamily="66" charset="0"/>
              </a:rPr>
              <a:t>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50"/>
            <a:ext cx="8229600" cy="50090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FF0D0D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9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Few </a:t>
            </a:r>
            <a:r>
              <a:rPr lang="en-US" dirty="0" err="1" smtClean="0">
                <a:latin typeface="Comic Sans MS" pitchFamily="66" charset="0"/>
              </a:rPr>
              <a:t>nonmemorable</a:t>
            </a:r>
            <a:r>
              <a:rPr lang="en-US" dirty="0" smtClean="0">
                <a:latin typeface="Comic Sans MS" pitchFamily="66" charset="0"/>
              </a:rPr>
              <a:t> indices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50"/>
            <a:ext cx="8229600" cy="500907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(L,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dirty="0" smtClean="0">
                <a:solidFill>
                  <a:srgbClr val="FF0000"/>
                </a:solidFill>
              </a:rPr>
              <a:t>)-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sparse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subsegment</a:t>
            </a:r>
            <a:r>
              <a:rPr lang="en-US" dirty="0" smtClean="0">
                <a:latin typeface="Comic Sans MS" pitchFamily="66" charset="0"/>
              </a:rPr>
              <a:t> I of array: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density of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within I is at most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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S 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Union of all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L,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</a:t>
            </a:r>
            <a:r>
              <a:rPr lang="en-US" dirty="0" smtClean="0">
                <a:solidFill>
                  <a:srgbClr val="FF0000"/>
                </a:solidFill>
              </a:rPr>
              <a:t>)-</a:t>
            </a:r>
            <a:r>
              <a:rPr lang="en-US" dirty="0" smtClean="0">
                <a:latin typeface="Comic Sans MS" pitchFamily="66" charset="0"/>
              </a:rPr>
              <a:t>sparse </a:t>
            </a:r>
            <a:r>
              <a:rPr lang="en-US" dirty="0" err="1" smtClean="0">
                <a:latin typeface="Comic Sans MS" pitchFamily="66" charset="0"/>
              </a:rPr>
              <a:t>subsegments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|S|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  <a:cs typeface="Arial"/>
              </a:rPr>
              <a:t>≤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D0D"/>
                </a:solidFill>
              </a:rPr>
              <a:t>(1+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</a:t>
            </a:r>
            <a:r>
              <a:rPr lang="en-US" dirty="0" smtClean="0">
                <a:solidFill>
                  <a:srgbClr val="FF0D0D"/>
                </a:solidFill>
                <a:sym typeface="Symbol"/>
              </a:rPr>
              <a:t>)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D0D"/>
                </a:solidFill>
              </a:rPr>
              <a:t>/(1-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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(</a:t>
            </a:r>
            <a:r>
              <a:rPr lang="en-US" dirty="0" smtClean="0">
                <a:solidFill>
                  <a:srgbClr val="FF0D0D"/>
                </a:solidFill>
              </a:rPr>
              <a:t>n-|L|) </a:t>
            </a:r>
            <a:r>
              <a:rPr lang="en-US" dirty="0">
                <a:latin typeface="Comic Sans MS" pitchFamily="66" charset="0"/>
                <a:sym typeface="Symbol"/>
              </a:rPr>
              <a:t>=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D0D"/>
                </a:solidFill>
                <a:sym typeface="Symbol"/>
              </a:rPr>
              <a:t>(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1+</a:t>
            </a:r>
            <a:r>
              <a:rPr lang="en-US" dirty="0" smtClean="0">
                <a:solidFill>
                  <a:srgbClr val="FF0D0D"/>
                </a:solidFill>
                <a:sym typeface="Symbol"/>
              </a:rPr>
              <a:t>)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D0D"/>
                </a:solidFill>
              </a:rPr>
              <a:t>/(1-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) DM</a:t>
            </a:r>
          </a:p>
          <a:p>
            <a:r>
              <a:rPr lang="en-US" dirty="0" smtClean="0">
                <a:latin typeface="Comic Sans MS" pitchFamily="66" charset="0"/>
                <a:sym typeface="Symbol"/>
              </a:rPr>
              <a:t>Set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 </a:t>
            </a:r>
            <a:r>
              <a:rPr lang="en-US" dirty="0" smtClean="0">
                <a:latin typeface="Comic Sans MS" pitchFamily="66" charset="0"/>
                <a:sym typeface="Symbol"/>
              </a:rPr>
              <a:t>=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/(2+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),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			so |S|</a:t>
            </a:r>
            <a:r>
              <a:rPr lang="en-US" dirty="0">
                <a:latin typeface="Comic Sans MS" pitchFamily="66" charset="0"/>
                <a:cs typeface="Arial"/>
              </a:rPr>
              <a:t> </a:t>
            </a:r>
            <a:r>
              <a:rPr lang="en-US" dirty="0" smtClean="0">
                <a:latin typeface="Comic Sans MS" pitchFamily="66" charset="0"/>
                <a:cs typeface="Arial"/>
              </a:rPr>
              <a:t>≤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(1+ 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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)DM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With high probability,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all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points outside of S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are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memorable,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so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	ALIS </a:t>
            </a:r>
            <a:r>
              <a:rPr lang="en-US" dirty="0" smtClean="0">
                <a:latin typeface="Comic Sans MS" pitchFamily="66" charset="0"/>
              </a:rPr>
              <a:t>≥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n-|S| </a:t>
            </a:r>
            <a:r>
              <a:rPr lang="en-US" dirty="0" smtClean="0">
                <a:latin typeface="Comic Sans MS" pitchFamily="66" charset="0"/>
              </a:rPr>
              <a:t>≥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n-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 (1+ )DM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≥ 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LIS-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  DM</a:t>
            </a:r>
            <a:r>
              <a:rPr lang="en-US" dirty="0" smtClean="0">
                <a:solidFill>
                  <a:srgbClr val="FF0D0D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FF0D0D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547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Open problem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2675"/>
            <a:ext cx="8229600" cy="4530725"/>
          </a:xfrm>
        </p:spPr>
        <p:txBody>
          <a:bodyPr/>
          <a:lstStyle/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We just showed: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multiplicative </a:t>
            </a:r>
            <a:r>
              <a:rPr lang="en-US" sz="28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(1</a:t>
            </a:r>
            <a:r>
              <a:rPr lang="en-US" sz="2800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+ ) </a:t>
            </a:r>
            <a:r>
              <a:rPr lang="en-US" sz="2800" dirty="0" err="1" smtClean="0">
                <a:latin typeface="Comic Sans MS" pitchFamily="66" charset="0"/>
              </a:rPr>
              <a:t>approx</a:t>
            </a:r>
            <a:r>
              <a:rPr lang="en-US" sz="2800" dirty="0" smtClean="0">
                <a:latin typeface="Comic Sans MS" pitchFamily="66" charset="0"/>
              </a:rPr>
              <a:t> to </a:t>
            </a:r>
            <a:r>
              <a:rPr lang="en-US" sz="2800" dirty="0" smtClean="0">
                <a:solidFill>
                  <a:srgbClr val="FF0D0D"/>
                </a:solidFill>
                <a:latin typeface="Comic Sans MS" pitchFamily="66" charset="0"/>
              </a:rPr>
              <a:t>DM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[GJJK 07] Deterministic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multiplicative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approx. to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LIS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O(</a:t>
            </a:r>
            <a:r>
              <a:rPr lang="en-US" sz="2800" dirty="0" smtClean="0">
                <a:solidFill>
                  <a:srgbClr val="FF0D0D"/>
                </a:solidFill>
                <a:latin typeface="Comic Sans MS" pitchFamily="66" charset="0"/>
                <a:cs typeface="Times New Roman" pitchFamily="18" charset="0"/>
              </a:rPr>
              <a:t>n</a:t>
            </a:r>
            <a:r>
              <a:rPr lang="en-US" sz="2800" baseline="30000" dirty="0" smtClean="0">
                <a:solidFill>
                  <a:srgbClr val="FF0D0D"/>
                </a:solidFill>
                <a:latin typeface="Comic Sans MS" pitchFamily="66" charset="0"/>
                <a:cs typeface="Times New Roman" pitchFamily="18" charset="0"/>
              </a:rPr>
              <a:t>1/2</a:t>
            </a:r>
            <a:r>
              <a:rPr lang="en-US" sz="2800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space</a:t>
            </a:r>
            <a:endParaRPr lang="en-US" sz="28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D0D"/>
                </a:solidFill>
                <a:latin typeface="Comic Sans MS" pitchFamily="66" charset="0"/>
                <a:cs typeface="Times New Roman" pitchFamily="18" charset="0"/>
              </a:rPr>
              <a:t>Matching lower  bound</a:t>
            </a:r>
            <a:r>
              <a:rPr lang="en-US" sz="2800" dirty="0">
                <a:solidFill>
                  <a:srgbClr val="FF0D0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[Gal-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Gopalan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07; Ergun-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Jowhari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08] 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but only for </a:t>
            </a:r>
            <a:r>
              <a:rPr lang="en-US" sz="2800" dirty="0" smtClean="0">
                <a:solidFill>
                  <a:srgbClr val="FF0D0D"/>
                </a:solidFill>
                <a:latin typeface="Comic Sans MS" pitchFamily="66" charset="0"/>
                <a:cs typeface="Times New Roman" pitchFamily="18" charset="0"/>
              </a:rPr>
              <a:t>deterministic algorithms</a:t>
            </a:r>
          </a:p>
          <a:p>
            <a:pPr marL="344487" lvl="1" indent="0" eaLnBrk="1" hangingPunct="1">
              <a:buNone/>
            </a:pPr>
            <a:endParaRPr lang="en-US" sz="28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4487" lvl="1" indent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What about randomized algorithms? 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buNone/>
            </a:pPr>
            <a:r>
              <a:rPr lang="en-US" sz="2400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				</a:t>
            </a:r>
            <a:endParaRPr lang="en-US" dirty="0" smtClean="0">
              <a:solidFill>
                <a:srgbClr val="FF0D0D"/>
              </a:solidFill>
            </a:endParaRPr>
          </a:p>
          <a:p>
            <a:endParaRPr lang="en-US" dirty="0" smtClean="0">
              <a:solidFill>
                <a:srgbClr val="FF0D0D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8785"/>
            <a:ext cx="8364920" cy="144200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		The very fast unrestricted access algorithm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60" y="1303940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buNone/>
            </a:pPr>
            <a:r>
              <a:rPr lang="en-US" sz="2000" dirty="0" smtClean="0"/>
              <a:t>	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42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Unrestricted Access –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		Limited Time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86200"/>
            <a:ext cx="8226425" cy="35814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buSzPct val="91000"/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Algorithm should run in time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polylog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(n).</a:t>
            </a:r>
          </a:p>
          <a:p>
            <a:pPr lvl="1" eaLnBrk="1" hangingPunct="1">
              <a:buClr>
                <a:schemeClr val="accent1"/>
              </a:buClr>
              <a:buSzPct val="9100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91000"/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In particular, can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read only a small fraction </a:t>
            </a:r>
            <a:r>
              <a:rPr lang="en-US" sz="2400" dirty="0" smtClean="0">
                <a:latin typeface="Comic Sans MS" pitchFamily="66" charset="0"/>
              </a:rPr>
              <a:t>of array locations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0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1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62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5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86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48600" y="312420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52800" y="1828800"/>
            <a:ext cx="1828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cxnSp>
        <p:nvCxnSpPr>
          <p:cNvPr id="64" name="Straight Arrow Connector 63"/>
          <p:cNvCxnSpPr>
            <a:endCxn id="38" idx="0"/>
          </p:cNvCxnSpPr>
          <p:nvPr/>
        </p:nvCxnSpPr>
        <p:spPr>
          <a:xfrm rot="10800000" flipV="1">
            <a:off x="3086100" y="2514600"/>
            <a:ext cx="10287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6" idx="2"/>
          </p:cNvCxnSpPr>
          <p:nvPr/>
        </p:nvCxnSpPr>
        <p:spPr>
          <a:xfrm rot="5400000">
            <a:off x="3962401" y="2819400"/>
            <a:ext cx="6096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0" idx="0"/>
          </p:cNvCxnSpPr>
          <p:nvPr/>
        </p:nvCxnSpPr>
        <p:spPr>
          <a:xfrm>
            <a:off x="4953000" y="2514600"/>
            <a:ext cx="27051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6" idx="0"/>
          </p:cNvCxnSpPr>
          <p:nvPr/>
        </p:nvCxnSpPr>
        <p:spPr>
          <a:xfrm>
            <a:off x="4648200" y="2514600"/>
            <a:ext cx="14859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2" idx="0"/>
          </p:cNvCxnSpPr>
          <p:nvPr/>
        </p:nvCxnSpPr>
        <p:spPr>
          <a:xfrm rot="16200000" flipH="1">
            <a:off x="4210050" y="2724150"/>
            <a:ext cx="609600" cy="1905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9" idx="0"/>
          </p:cNvCxnSpPr>
          <p:nvPr/>
        </p:nvCxnSpPr>
        <p:spPr>
          <a:xfrm rot="10800000" flipV="1">
            <a:off x="1562100" y="2514600"/>
            <a:ext cx="21717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895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38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67600" y="3124200"/>
            <a:ext cx="381000" cy="381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How about: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Comic Sans MS" pitchFamily="66" charset="0"/>
              </a:rPr>
              <a:t>Compute the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exact LIS </a:t>
            </a:r>
            <a:r>
              <a:rPr lang="en-US" dirty="0" smtClean="0">
                <a:latin typeface="Comic Sans MS" pitchFamily="66" charset="0"/>
              </a:rPr>
              <a:t>on a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           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small uniform random sample ?</a:t>
            </a:r>
          </a:p>
          <a:p>
            <a:pPr>
              <a:buNone/>
            </a:pPr>
            <a:r>
              <a:rPr lang="en-US" dirty="0" smtClean="0"/>
              <a:t>				+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1"/>
            <a:ext cx="8213130" cy="607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36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Comic Sans MS" pitchFamily="66" charset="0"/>
              </a:rPr>
              <a:t>Compute the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exact LIS </a:t>
            </a:r>
            <a:r>
              <a:rPr lang="en-US" dirty="0" smtClean="0">
                <a:latin typeface="Comic Sans MS" pitchFamily="66" charset="0"/>
              </a:rPr>
              <a:t>on a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           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small uniform random sample ?</a:t>
            </a:r>
          </a:p>
          <a:p>
            <a:pPr>
              <a:buNone/>
            </a:pPr>
            <a:r>
              <a:rPr lang="en-US" dirty="0" smtClean="0"/>
              <a:t>				+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Plan….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Overview of solution for</a:t>
            </a:r>
          </a:p>
          <a:p>
            <a:pPr marL="344487" lvl="1" indent="0">
              <a:buNone/>
            </a:pPr>
            <a:endParaRPr lang="en-US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	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		….</a:t>
            </a:r>
            <a:r>
              <a:rPr lang="en-US" dirty="0" err="1" smtClean="0">
                <a:latin typeface="Comic Sans MS" pitchFamily="66" charset="0"/>
                <a:sym typeface="Symbol" panose="05050102010706020507" pitchFamily="18" charset="2"/>
              </a:rPr>
              <a:t>Lossy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 Case</a:t>
            </a:r>
          </a:p>
          <a:p>
            <a:pPr marL="344487" lvl="1" indent="0">
              <a:buNone/>
            </a:pPr>
            <a:endParaRPr lang="en-US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	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		….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Noisy Case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8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Uniform sampling in action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971800"/>
            <a:ext cx="8226425" cy="28194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Choose uniform random sample of </a:t>
            </a:r>
            <a:r>
              <a:rPr lang="en-US" sz="2600" dirty="0" err="1" smtClean="0">
                <a:latin typeface="Comic Sans MS" pitchFamily="66" charset="0"/>
              </a:rPr>
              <a:t>polylog</a:t>
            </a:r>
            <a:r>
              <a:rPr lang="en-US" sz="2600" dirty="0" smtClean="0">
                <a:latin typeface="Comic Sans MS" pitchFamily="66" charset="0"/>
              </a:rPr>
              <a:t>(n) size</a:t>
            </a:r>
          </a:p>
          <a:p>
            <a:pPr eaLnBrk="1" hangingPunct="1"/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|LIS| = n/2</a:t>
            </a:r>
            <a:r>
              <a:rPr lang="en-US" sz="2600" dirty="0" smtClean="0">
                <a:latin typeface="Comic Sans MS" pitchFamily="66" charset="0"/>
              </a:rPr>
              <a:t>, but random sample (almost) always 	</a:t>
            </a: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totally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increasing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Similar examples where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|LIS|=o(n) </a:t>
            </a:r>
            <a:r>
              <a:rPr lang="en-US" sz="2600" dirty="0" smtClean="0">
                <a:latin typeface="Comic Sans MS" pitchFamily="66" charset="0"/>
              </a:rPr>
              <a:t>but sample always increasing</a:t>
            </a:r>
            <a:r>
              <a:rPr lang="en-US" sz="2600" dirty="0" smtClean="0"/>
              <a:t>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77875" y="183515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94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052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910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768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484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4200" y="1828800"/>
            <a:ext cx="685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33600" y="1828800"/>
            <a:ext cx="685800" cy="5334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34200" y="1828800"/>
            <a:ext cx="685800" cy="5334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772400" y="2057400"/>
            <a:ext cx="1143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30" grpId="0" animBg="1"/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Our result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973388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33CC"/>
                </a:solidFill>
              </a:rPr>
              <a:t>For any (constant) </a:t>
            </a:r>
            <a:r>
              <a:rPr lang="el-GR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smtClean="0">
                <a:solidFill>
                  <a:srgbClr val="0033CC"/>
                </a:solidFill>
              </a:rPr>
              <a:t> &gt; 0</a:t>
            </a:r>
          </a:p>
          <a:p>
            <a:pPr lvl="1" eaLnBrk="1" hangingPunct="1"/>
            <a:r>
              <a:rPr lang="en-US" sz="2000" smtClean="0">
                <a:solidFill>
                  <a:srgbClr val="0033CC"/>
                </a:solidFill>
              </a:rPr>
              <a:t>	Algorithm gives additive </a:t>
            </a:r>
            <a:r>
              <a:rPr lang="el-GR" sz="2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smtClean="0">
                <a:solidFill>
                  <a:srgbClr val="0033CC"/>
                </a:solidFill>
              </a:rPr>
              <a:t>n approximation to |LIS|</a:t>
            </a:r>
          </a:p>
          <a:p>
            <a:pPr lvl="1" eaLnBrk="1" hangingPunct="1"/>
            <a:r>
              <a:rPr lang="en-US" sz="2000" smtClean="0">
                <a:solidFill>
                  <a:srgbClr val="0033CC"/>
                </a:solidFill>
              </a:rPr>
              <a:t>	Running time is C(</a:t>
            </a:r>
            <a:r>
              <a:rPr lang="el-GR" sz="2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smtClean="0">
                <a:solidFill>
                  <a:srgbClr val="0033CC"/>
                </a:solidFill>
              </a:rPr>
              <a:t>(log n)</a:t>
            </a:r>
            <a:r>
              <a:rPr lang="en-US" sz="2000" baseline="30000" smtClean="0">
                <a:solidFill>
                  <a:srgbClr val="0033CC"/>
                </a:solidFill>
              </a:rPr>
              <a:t>c</a:t>
            </a:r>
            <a:r>
              <a:rPr lang="en-US" sz="2000" smtClean="0">
                <a:solidFill>
                  <a:srgbClr val="0033CC"/>
                </a:solidFill>
              </a:rPr>
              <a:t>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0033CC"/>
                </a:solidFill>
              </a:rPr>
              <a:t>                                                       </a:t>
            </a:r>
            <a:r>
              <a:rPr lang="en-US" sz="2400" smtClean="0">
                <a:solidFill>
                  <a:srgbClr val="0033CC"/>
                </a:solidFill>
              </a:rPr>
              <a:t>(C(</a:t>
            </a:r>
            <a:r>
              <a:rPr lang="el-GR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=2</a:t>
            </a:r>
            <a:r>
              <a:rPr lang="en-US" sz="2400" baseline="30000" smtClean="0">
                <a:solidFill>
                  <a:srgbClr val="0033CC"/>
                </a:solidFill>
              </a:rPr>
              <a:t>O(1/</a:t>
            </a:r>
            <a:r>
              <a:rPr lang="en-US" sz="2400" baseline="30000" smtClean="0">
                <a:solidFill>
                  <a:srgbClr val="0033CC"/>
                </a:solidFill>
                <a:latin typeface="Symbol" pitchFamily="18" charset="2"/>
              </a:rPr>
              <a:t>d)</a:t>
            </a:r>
            <a:r>
              <a:rPr lang="en-US" sz="2400" smtClean="0">
                <a:solidFill>
                  <a:srgbClr val="0033CC"/>
                </a:solidFill>
              </a:rPr>
              <a:t> 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0" y="2057400"/>
            <a:ext cx="60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295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391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41"/>
          <p:cNvSpPr txBox="1">
            <a:spLocks noChangeArrowheads="1"/>
          </p:cNvSpPr>
          <p:nvPr/>
        </p:nvSpPr>
        <p:spPr bwMode="auto">
          <a:xfrm>
            <a:off x="1352550" y="13668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2297" name="TextBox 42"/>
          <p:cNvSpPr txBox="1">
            <a:spLocks noChangeArrowheads="1"/>
          </p:cNvSpPr>
          <p:nvPr/>
        </p:nvSpPr>
        <p:spPr bwMode="auto">
          <a:xfrm>
            <a:off x="7435850" y="13716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8084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44"/>
          <p:cNvSpPr txBox="1">
            <a:spLocks noChangeArrowheads="1"/>
          </p:cNvSpPr>
          <p:nvPr/>
        </p:nvSpPr>
        <p:spPr bwMode="auto">
          <a:xfrm>
            <a:off x="3644900" y="22860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|LIS|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4274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1132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6013" y="2057400"/>
            <a:ext cx="68580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-Right Arrow 50"/>
          <p:cNvSpPr/>
          <p:nvPr/>
        </p:nvSpPr>
        <p:spPr>
          <a:xfrm>
            <a:off x="3656013" y="1600200"/>
            <a:ext cx="685800" cy="152400"/>
          </a:xfrm>
          <a:prstGeom prst="left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3750" y="12954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sp>
        <p:nvSpPr>
          <p:cNvPr id="53" name="Oval Callout 52"/>
          <p:cNvSpPr/>
          <p:nvPr/>
        </p:nvSpPr>
        <p:spPr>
          <a:xfrm>
            <a:off x="4572000" y="228600"/>
            <a:ext cx="1524000" cy="838200"/>
          </a:xfrm>
          <a:prstGeom prst="wedgeEllipseCallout">
            <a:avLst>
              <a:gd name="adj1" fmla="val -1515"/>
              <a:gd name="adj2" fmla="val 71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33CC"/>
                </a:solidFill>
              </a:rPr>
              <a:t>|LIS| in this range</a:t>
            </a:r>
          </a:p>
        </p:txBody>
      </p:sp>
      <p:sp>
        <p:nvSpPr>
          <p:cNvPr id="12306" name="TextBox 18"/>
          <p:cNvSpPr txBox="1">
            <a:spLocks noChangeArrowheads="1"/>
          </p:cNvSpPr>
          <p:nvPr/>
        </p:nvSpPr>
        <p:spPr bwMode="auto">
          <a:xfrm>
            <a:off x="3732213" y="1184275"/>
            <a:ext cx="5286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/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  <p:bldP spid="51" grpId="0" animBg="1"/>
      <p:bldP spid="53" grpId="0" animBg="1"/>
      <p:bldP spid="1230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Our result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971800"/>
            <a:ext cx="822642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For any (constant) </a:t>
            </a:r>
            <a:r>
              <a:rPr lang="el-G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</a:rPr>
              <a:t> &gt; 0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Algorithm outputs an interval of width </a:t>
            </a:r>
            <a:r>
              <a:rPr lang="el-GR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</a:rPr>
              <a:t>n 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            that almost surely contains  |LIS|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	 = additive </a:t>
            </a:r>
            <a:r>
              <a:rPr lang="el-GR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</a:rPr>
              <a:t>n approximation.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	Running time is C(</a:t>
            </a:r>
            <a:r>
              <a:rPr lang="el-GR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33CC"/>
                </a:solidFill>
              </a:rPr>
              <a:t>(log n)</a:t>
            </a:r>
            <a:r>
              <a:rPr lang="en-US" sz="2000" baseline="30000" dirty="0" smtClean="0">
                <a:solidFill>
                  <a:srgbClr val="0033CC"/>
                </a:solidFill>
              </a:rPr>
              <a:t>c</a:t>
            </a:r>
            <a:r>
              <a:rPr lang="en-US" sz="2000" dirty="0" smtClean="0">
                <a:solidFill>
                  <a:srgbClr val="0033CC"/>
                </a:solidFill>
              </a:rPr>
              <a:t>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                                             </a:t>
            </a:r>
            <a:r>
              <a:rPr lang="en-US" sz="2400" dirty="0" smtClean="0">
                <a:solidFill>
                  <a:srgbClr val="0033CC"/>
                </a:solidFill>
              </a:rPr>
              <a:t>(C(</a:t>
            </a:r>
            <a:r>
              <a:rPr lang="el-G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=2</a:t>
            </a:r>
            <a:r>
              <a:rPr lang="en-US" sz="2400" baseline="30000" dirty="0" smtClean="0">
                <a:solidFill>
                  <a:srgbClr val="0033CC"/>
                </a:solidFill>
              </a:rPr>
              <a:t>O(1/</a:t>
            </a:r>
            <a:r>
              <a:rPr lang="en-US" sz="2400" baseline="30000" dirty="0" smtClean="0">
                <a:solidFill>
                  <a:srgbClr val="0033CC"/>
                </a:solidFill>
                <a:latin typeface="Symbol" pitchFamily="18" charset="2"/>
              </a:rPr>
              <a:t>d)</a:t>
            </a:r>
            <a:r>
              <a:rPr lang="en-US" sz="2400" dirty="0" smtClean="0">
                <a:solidFill>
                  <a:srgbClr val="0033CC"/>
                </a:solidFill>
              </a:rPr>
              <a:t> 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Previously: only known for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&gt;= </a:t>
            </a:r>
            <a:r>
              <a:rPr lang="en-US" sz="2400" dirty="0" smtClean="0"/>
              <a:t>½  </a:t>
            </a:r>
          </a:p>
          <a:p>
            <a:pPr eaLnBrk="1" hangingPunct="1">
              <a:buNone/>
            </a:pPr>
            <a:r>
              <a:rPr lang="en-US" sz="2000" dirty="0" smtClean="0"/>
              <a:t>	</a:t>
            </a:r>
            <a:r>
              <a:rPr lang="en-US" sz="2000" dirty="0"/>
              <a:t>[</a:t>
            </a:r>
            <a:r>
              <a:rPr lang="en-US" sz="2000" dirty="0" err="1"/>
              <a:t>Parnas</a:t>
            </a:r>
            <a:r>
              <a:rPr lang="en-US" sz="2000" dirty="0"/>
              <a:t> Ron </a:t>
            </a:r>
            <a:r>
              <a:rPr lang="en-US" sz="2000" dirty="0" err="1"/>
              <a:t>Rubinfeld</a:t>
            </a:r>
            <a:r>
              <a:rPr lang="en-US" sz="2000" dirty="0"/>
              <a:t> 03] </a:t>
            </a:r>
            <a:r>
              <a:rPr lang="en-US" sz="2000" dirty="0" smtClean="0"/>
              <a:t>[</a:t>
            </a:r>
            <a:r>
              <a:rPr lang="en-US" sz="2000" dirty="0" err="1" smtClean="0"/>
              <a:t>Ailon</a:t>
            </a:r>
            <a:r>
              <a:rPr lang="en-US" sz="2000" dirty="0" smtClean="0"/>
              <a:t> </a:t>
            </a:r>
            <a:r>
              <a:rPr lang="en-US" sz="2000" dirty="0" err="1" smtClean="0"/>
              <a:t>Chazelle</a:t>
            </a:r>
            <a:r>
              <a:rPr lang="en-US" sz="2000" dirty="0" smtClean="0"/>
              <a:t> Liu </a:t>
            </a:r>
            <a:r>
              <a:rPr lang="en-US" sz="2000" dirty="0" err="1" smtClean="0"/>
              <a:t>Seshadhri</a:t>
            </a:r>
            <a:r>
              <a:rPr lang="en-US" sz="2000" dirty="0" smtClean="0"/>
              <a:t> 04]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0" y="2057400"/>
            <a:ext cx="60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295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3914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41"/>
          <p:cNvSpPr txBox="1">
            <a:spLocks noChangeArrowheads="1"/>
          </p:cNvSpPr>
          <p:nvPr/>
        </p:nvSpPr>
        <p:spPr bwMode="auto">
          <a:xfrm>
            <a:off x="1352550" y="13668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4345" name="TextBox 42"/>
          <p:cNvSpPr txBox="1">
            <a:spLocks noChangeArrowheads="1"/>
          </p:cNvSpPr>
          <p:nvPr/>
        </p:nvSpPr>
        <p:spPr bwMode="auto">
          <a:xfrm>
            <a:off x="7435850" y="13716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4572000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24000" y="2057400"/>
            <a:ext cx="3276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-Right Arrow 50"/>
          <p:cNvSpPr/>
          <p:nvPr/>
        </p:nvSpPr>
        <p:spPr>
          <a:xfrm>
            <a:off x="1524000" y="990600"/>
            <a:ext cx="3276600" cy="2286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9" name="TextBox 19"/>
          <p:cNvSpPr txBox="1">
            <a:spLocks noChangeArrowheads="1"/>
          </p:cNvSpPr>
          <p:nvPr/>
        </p:nvSpPr>
        <p:spPr bwMode="auto">
          <a:xfrm>
            <a:off x="4495800" y="1371600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n/2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8084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44"/>
          <p:cNvSpPr txBox="1">
            <a:spLocks noChangeArrowheads="1"/>
          </p:cNvSpPr>
          <p:nvPr/>
        </p:nvSpPr>
        <p:spPr bwMode="auto">
          <a:xfrm>
            <a:off x="3644900" y="22860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|LIS|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4274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13213" y="2057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6013" y="2057400"/>
            <a:ext cx="685800" cy="0"/>
          </a:xfrm>
          <a:prstGeom prst="line">
            <a:avLst/>
          </a:prstGeom>
          <a:ln w="762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/>
          <p:cNvSpPr/>
          <p:nvPr/>
        </p:nvSpPr>
        <p:spPr>
          <a:xfrm>
            <a:off x="3656013" y="1600200"/>
            <a:ext cx="685800" cy="152400"/>
          </a:xfrm>
          <a:prstGeom prst="left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56" name="TextBox 22"/>
          <p:cNvSpPr txBox="1">
            <a:spLocks noChangeArrowheads="1"/>
          </p:cNvSpPr>
          <p:nvPr/>
        </p:nvSpPr>
        <p:spPr bwMode="auto">
          <a:xfrm>
            <a:off x="3732213" y="1184275"/>
            <a:ext cx="5286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600"/>
              <a:t>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1435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364920" cy="646652"/>
          </a:xfrm>
        </p:spPr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255"/>
            <a:ext cx="8229600" cy="5084965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Sketch multiplicative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2+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 </a:t>
            </a:r>
            <a:r>
              <a:rPr lang="en-US" sz="2600" dirty="0" smtClean="0">
                <a:latin typeface="Comic Sans MS" pitchFamily="66" charset="0"/>
                <a:sym typeface="Symbol"/>
              </a:rPr>
              <a:t>to DM (</a:t>
            </a:r>
            <a:r>
              <a:rPr lang="en-US" sz="2600" dirty="0" smtClean="0">
                <a:latin typeface="Comic Sans MS" pitchFamily="66" charset="0"/>
              </a:rPr>
              <a:t>additive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n/2</a:t>
            </a:r>
            <a:r>
              <a:rPr lang="en-US" sz="2600" dirty="0" smtClean="0">
                <a:latin typeface="Comic Sans MS" pitchFamily="66" charset="0"/>
              </a:rPr>
              <a:t>) approximation </a:t>
            </a:r>
            <a:r>
              <a:rPr lang="en-US" sz="1600" dirty="0" smtClean="0"/>
              <a:t>[</a:t>
            </a:r>
            <a:r>
              <a:rPr lang="en-US" sz="1600" dirty="0" err="1" smtClean="0"/>
              <a:t>Ailon</a:t>
            </a:r>
            <a:r>
              <a:rPr lang="en-US" sz="1600" dirty="0" smtClean="0"/>
              <a:t> </a:t>
            </a:r>
            <a:r>
              <a:rPr lang="en-US" sz="1600" dirty="0" err="1" smtClean="0"/>
              <a:t>Chazelle</a:t>
            </a:r>
            <a:r>
              <a:rPr lang="en-US" sz="1600" dirty="0" smtClean="0"/>
              <a:t> </a:t>
            </a:r>
            <a:r>
              <a:rPr lang="en-US" sz="1600" dirty="0" err="1" smtClean="0"/>
              <a:t>Comandur</a:t>
            </a:r>
            <a:r>
              <a:rPr lang="en-US" sz="1600" dirty="0" smtClean="0"/>
              <a:t> Liu] 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Obstacles to improvement</a:t>
            </a:r>
            <a:endParaRPr lang="en-US" sz="2600" dirty="0">
              <a:latin typeface="Comic Sans MS" pitchFamily="66" charset="0"/>
            </a:endParaRPr>
          </a:p>
          <a:p>
            <a:pPr eaLnBrk="1" hangingPunct="1"/>
            <a:r>
              <a:rPr lang="en-US" sz="2600" dirty="0">
                <a:latin typeface="Comic Sans MS" pitchFamily="66" charset="0"/>
              </a:rPr>
              <a:t>I</a:t>
            </a:r>
            <a:r>
              <a:rPr lang="en-US" sz="2600" dirty="0" smtClean="0">
                <a:latin typeface="Comic Sans MS" pitchFamily="66" charset="0"/>
              </a:rPr>
              <a:t>nteractive proof of an approximate lower bound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The two main algorithmic components: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Finding good splitters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Boosting approximation quality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 first algorithm and why it fails</a:t>
            </a:r>
          </a:p>
          <a:p>
            <a:r>
              <a:rPr lang="en-US" sz="2400" dirty="0" smtClean="0">
                <a:latin typeface="Comic Sans MS" pitchFamily="66" charset="0"/>
              </a:rPr>
              <a:t>Refining the two algorithmic components</a:t>
            </a:r>
          </a:p>
          <a:p>
            <a:r>
              <a:rPr lang="en-US" sz="2400" dirty="0" smtClean="0">
                <a:latin typeface="Comic Sans MS" pitchFamily="66" charset="0"/>
              </a:rPr>
              <a:t>Some details of analysis (as time allows)</a:t>
            </a:r>
          </a:p>
          <a:p>
            <a:r>
              <a:rPr lang="en-US" sz="2400" dirty="0" smtClean="0">
                <a:latin typeface="Comic Sans MS" pitchFamily="66" charset="0"/>
              </a:rPr>
              <a:t>Speeding up the algorithm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Geometric view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14800"/>
            <a:ext cx="8226425" cy="1676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Index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 maps to point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P(x)</a:t>
            </a:r>
            <a:r>
              <a:rPr lang="en-US" dirty="0" smtClean="0"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x,f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(x))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29718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352800" y="25908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4988" y="362585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76800" y="311467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400" y="139382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00675" y="25146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05475" y="26670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43600" y="19812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462463" y="316865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51350" y="2579688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64050" y="203517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64050" y="1447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TextBox 26"/>
          <p:cNvSpPr txBox="1">
            <a:spLocks noChangeArrowheads="1"/>
          </p:cNvSpPr>
          <p:nvPr/>
        </p:nvSpPr>
        <p:spPr bwMode="auto">
          <a:xfrm>
            <a:off x="4114800" y="30146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8457" name="TextBox 28"/>
          <p:cNvSpPr txBox="1">
            <a:spLocks noChangeArrowheads="1"/>
          </p:cNvSpPr>
          <p:nvPr/>
        </p:nvSpPr>
        <p:spPr bwMode="auto">
          <a:xfrm>
            <a:off x="4011613" y="2395538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458" name="TextBox 29"/>
          <p:cNvSpPr txBox="1">
            <a:spLocks noChangeArrowheads="1"/>
          </p:cNvSpPr>
          <p:nvPr/>
        </p:nvSpPr>
        <p:spPr bwMode="auto">
          <a:xfrm>
            <a:off x="4016375" y="18510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8459" name="TextBox 30"/>
          <p:cNvSpPr txBox="1">
            <a:spLocks noChangeArrowheads="1"/>
          </p:cNvSpPr>
          <p:nvPr/>
        </p:nvSpPr>
        <p:spPr bwMode="auto">
          <a:xfrm>
            <a:off x="4040188" y="12287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4805363" y="36195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089525" y="36195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5360988" y="36195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3" name="TextBox 44"/>
          <p:cNvSpPr txBox="1">
            <a:spLocks noChangeArrowheads="1"/>
          </p:cNvSpPr>
          <p:nvPr/>
        </p:nvSpPr>
        <p:spPr bwMode="auto">
          <a:xfrm>
            <a:off x="4772025" y="36909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64" name="TextBox 45"/>
          <p:cNvSpPr txBox="1">
            <a:spLocks noChangeArrowheads="1"/>
          </p:cNvSpPr>
          <p:nvPr/>
        </p:nvSpPr>
        <p:spPr bwMode="auto">
          <a:xfrm>
            <a:off x="5029200" y="3690938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8465" name="TextBox 46"/>
          <p:cNvSpPr txBox="1">
            <a:spLocks noChangeArrowheads="1"/>
          </p:cNvSpPr>
          <p:nvPr/>
        </p:nvSpPr>
        <p:spPr bwMode="auto">
          <a:xfrm>
            <a:off x="5326063" y="36909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4648200" y="2593975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8456" grpId="0"/>
      <p:bldP spid="18457" grpId="0"/>
      <p:bldP spid="18458" grpId="0"/>
      <p:bldP spid="18459" grpId="0"/>
      <p:bldP spid="18463" grpId="0"/>
      <p:bldP spid="18464" grpId="0"/>
      <p:bldP spid="18465" grpId="0"/>
      <p:bldP spid="1846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Geometric View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14800"/>
            <a:ext cx="8226425" cy="167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Increasing sequence is a set of points </a:t>
            </a:r>
          </a:p>
          <a:p>
            <a:pPr marL="0" indent="0" eaLnBrk="1" hangingPunct="1">
              <a:buNone/>
            </a:pPr>
            <a:r>
              <a:rPr lang="en-US" sz="2600" dirty="0">
                <a:latin typeface="Comic Sans MS" pitchFamily="66" charset="0"/>
              </a:rPr>
              <a:t>	</a:t>
            </a:r>
            <a:r>
              <a:rPr lang="en-US" sz="2600" dirty="0" smtClean="0">
                <a:latin typeface="Comic Sans MS" pitchFamily="66" charset="0"/>
              </a:rPr>
              <a:t>		           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going up and right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322388" y="25908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12988" y="362585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46388" y="311467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81400" y="22860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25908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71800" y="24384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0" y="24384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24400" y="18288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19600" y="21336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81475" y="25146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19812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81600" y="3267075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34000" y="18288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781675" y="1524000"/>
            <a:ext cx="85725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17" idx="0"/>
            <a:endCxn id="19" idx="3"/>
          </p:cNvCxnSpPr>
          <p:nvPr/>
        </p:nvCxnSpPr>
        <p:spPr>
          <a:xfrm rot="5400000" flipH="1" flipV="1">
            <a:off x="2863850" y="2689225"/>
            <a:ext cx="450850" cy="400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340100" y="2505075"/>
            <a:ext cx="469900" cy="139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1" idx="7"/>
            <a:endCxn id="61" idx="3"/>
          </p:cNvCxnSpPr>
          <p:nvPr/>
        </p:nvCxnSpPr>
        <p:spPr>
          <a:xfrm rot="5400000" flipH="1" flipV="1">
            <a:off x="4035425" y="2054225"/>
            <a:ext cx="244475" cy="549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63" idx="3"/>
          </p:cNvCxnSpPr>
          <p:nvPr/>
        </p:nvCxnSpPr>
        <p:spPr>
          <a:xfrm flipV="1">
            <a:off x="4479925" y="2054225"/>
            <a:ext cx="485775" cy="112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65" idx="3"/>
          </p:cNvCxnSpPr>
          <p:nvPr/>
        </p:nvCxnSpPr>
        <p:spPr>
          <a:xfrm flipV="1">
            <a:off x="5029200" y="1901825"/>
            <a:ext cx="317500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66" idx="3"/>
          </p:cNvCxnSpPr>
          <p:nvPr/>
        </p:nvCxnSpPr>
        <p:spPr>
          <a:xfrm flipV="1">
            <a:off x="5397500" y="1597025"/>
            <a:ext cx="396875" cy="269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>
            <a:off x="5562600" y="1828800"/>
            <a:ext cx="11430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4" name="TextBox 85"/>
          <p:cNvSpPr txBox="1">
            <a:spLocks noChangeArrowheads="1"/>
          </p:cNvSpPr>
          <p:nvPr/>
        </p:nvSpPr>
        <p:spPr bwMode="auto">
          <a:xfrm>
            <a:off x="6096000" y="2220913"/>
            <a:ext cx="231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Increasing sequence</a:t>
            </a:r>
          </a:p>
        </p:txBody>
      </p:sp>
      <p:sp>
        <p:nvSpPr>
          <p:cNvPr id="87" name="Oval 86"/>
          <p:cNvSpPr/>
          <p:nvPr/>
        </p:nvSpPr>
        <p:spPr>
          <a:xfrm>
            <a:off x="3581400" y="2286000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003425" y="2338388"/>
            <a:ext cx="1524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91"/>
          <p:cNvSpPr txBox="1">
            <a:spLocks noChangeArrowheads="1"/>
          </p:cNvSpPr>
          <p:nvPr/>
        </p:nvSpPr>
        <p:spPr bwMode="auto">
          <a:xfrm>
            <a:off x="915988" y="2133600"/>
            <a:ext cx="1065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Violation</a:t>
            </a:r>
          </a:p>
        </p:txBody>
      </p:sp>
      <p:sp>
        <p:nvSpPr>
          <p:cNvPr id="33" name="Round Single Corner Rectangle 32"/>
          <p:cNvSpPr/>
          <p:nvPr/>
        </p:nvSpPr>
        <p:spPr>
          <a:xfrm>
            <a:off x="3433763" y="2214563"/>
            <a:ext cx="682625" cy="379412"/>
          </a:xfrm>
          <a:prstGeom prst="round1Rect">
            <a:avLst/>
          </a:prstGeom>
          <a:noFill/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/>
      <p:bldP spid="87" grpId="0" animBg="1"/>
      <p:bldP spid="2767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use of randomness</a:t>
            </a:r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733800"/>
            <a:ext cx="8229600" cy="239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Find fraction of green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Randomized - in </a:t>
            </a:r>
            <a:r>
              <a:rPr lang="en-US" sz="2600" smtClean="0">
                <a:solidFill>
                  <a:srgbClr val="FF3300"/>
                </a:solidFill>
              </a:rPr>
              <a:t>constant</a:t>
            </a:r>
            <a:r>
              <a:rPr lang="en-US" sz="260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[Chernoff-Hoeffding] Estimate to within </a:t>
            </a:r>
            <a:r>
              <a:rPr lang="en-US" sz="2200" smtClean="0">
                <a:latin typeface="Symbol" pitchFamily="18" charset="2"/>
              </a:rPr>
              <a:t>g </a:t>
            </a:r>
            <a:r>
              <a:rPr lang="en-US" sz="2200" smtClean="0"/>
              <a:t> fraction with probability 1-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 α </a:t>
            </a:r>
            <a:r>
              <a:rPr lang="en-US" sz="2400" smtClean="0">
                <a:cs typeface="Arial" charset="0"/>
              </a:rPr>
              <a:t>using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O(log(1/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40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baseline="30000" smtClean="0"/>
              <a:t>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smtClean="0"/>
              <a:t> samples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sz="2400" smtClean="0"/>
              <a:t>Used in many places in the algorithm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2971800" y="1295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3429000" y="1905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11"/>
          <p:cNvSpPr>
            <a:spLocks noChangeArrowheads="1"/>
          </p:cNvSpPr>
          <p:nvPr/>
        </p:nvSpPr>
        <p:spPr bwMode="auto">
          <a:xfrm>
            <a:off x="4038600" y="1905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12"/>
          <p:cNvSpPr>
            <a:spLocks noChangeArrowheads="1"/>
          </p:cNvSpPr>
          <p:nvPr/>
        </p:nvSpPr>
        <p:spPr bwMode="auto">
          <a:xfrm>
            <a:off x="4572000" y="1905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3"/>
          <p:cNvSpPr>
            <a:spLocks noChangeArrowheads="1"/>
          </p:cNvSpPr>
          <p:nvPr/>
        </p:nvSpPr>
        <p:spPr bwMode="auto">
          <a:xfrm>
            <a:off x="3505200" y="3124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4"/>
          <p:cNvSpPr>
            <a:spLocks noChangeArrowheads="1"/>
          </p:cNvSpPr>
          <p:nvPr/>
        </p:nvSpPr>
        <p:spPr bwMode="auto">
          <a:xfrm>
            <a:off x="5181600" y="3124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5"/>
          <p:cNvSpPr>
            <a:spLocks noChangeArrowheads="1"/>
          </p:cNvSpPr>
          <p:nvPr/>
        </p:nvSpPr>
        <p:spPr bwMode="auto">
          <a:xfrm>
            <a:off x="4191000" y="1447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6"/>
          <p:cNvSpPr>
            <a:spLocks noChangeArrowheads="1"/>
          </p:cNvSpPr>
          <p:nvPr/>
        </p:nvSpPr>
        <p:spPr bwMode="auto">
          <a:xfrm>
            <a:off x="5181600" y="1524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7"/>
          <p:cNvSpPr>
            <a:spLocks noChangeArrowheads="1"/>
          </p:cNvSpPr>
          <p:nvPr/>
        </p:nvSpPr>
        <p:spPr bwMode="auto">
          <a:xfrm>
            <a:off x="5029200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8"/>
          <p:cNvSpPr>
            <a:spLocks noChangeArrowheads="1"/>
          </p:cNvSpPr>
          <p:nvPr/>
        </p:nvSpPr>
        <p:spPr bwMode="auto">
          <a:xfrm>
            <a:off x="2971800" y="25146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9"/>
          <p:cNvSpPr>
            <a:spLocks noChangeArrowheads="1"/>
          </p:cNvSpPr>
          <p:nvPr/>
        </p:nvSpPr>
        <p:spPr bwMode="auto">
          <a:xfrm>
            <a:off x="5638800" y="2286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20"/>
          <p:cNvSpPr>
            <a:spLocks noChangeArrowheads="1"/>
          </p:cNvSpPr>
          <p:nvPr/>
        </p:nvSpPr>
        <p:spPr bwMode="auto">
          <a:xfrm>
            <a:off x="3733800" y="2438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21"/>
          <p:cNvSpPr>
            <a:spLocks noChangeArrowheads="1"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22"/>
          <p:cNvSpPr>
            <a:spLocks noChangeArrowheads="1"/>
          </p:cNvSpPr>
          <p:nvPr/>
        </p:nvSpPr>
        <p:spPr bwMode="auto">
          <a:xfrm>
            <a:off x="4724400" y="3048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3"/>
          <p:cNvSpPr>
            <a:spLocks noChangeArrowheads="1"/>
          </p:cNvSpPr>
          <p:nvPr/>
        </p:nvSpPr>
        <p:spPr bwMode="auto">
          <a:xfrm>
            <a:off x="2971800" y="2057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4"/>
          <p:cNvSpPr>
            <a:spLocks noChangeArrowheads="1"/>
          </p:cNvSpPr>
          <p:nvPr/>
        </p:nvSpPr>
        <p:spPr bwMode="auto">
          <a:xfrm>
            <a:off x="4343400" y="2438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5"/>
          <p:cNvSpPr>
            <a:spLocks noChangeArrowheads="1"/>
          </p:cNvSpPr>
          <p:nvPr/>
        </p:nvSpPr>
        <p:spPr bwMode="auto">
          <a:xfrm>
            <a:off x="4953000" y="2057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6"/>
          <p:cNvSpPr>
            <a:spLocks noChangeArrowheads="1"/>
          </p:cNvSpPr>
          <p:nvPr/>
        </p:nvSpPr>
        <p:spPr bwMode="auto">
          <a:xfrm>
            <a:off x="5562600" y="18288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7"/>
          <p:cNvSpPr>
            <a:spLocks noChangeArrowheads="1"/>
          </p:cNvSpPr>
          <p:nvPr/>
        </p:nvSpPr>
        <p:spPr bwMode="auto">
          <a:xfrm>
            <a:off x="6172200" y="3048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8"/>
          <p:cNvSpPr>
            <a:spLocks noChangeArrowheads="1"/>
          </p:cNvSpPr>
          <p:nvPr/>
        </p:nvSpPr>
        <p:spPr bwMode="auto">
          <a:xfrm>
            <a:off x="6172200" y="14478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9"/>
          <p:cNvSpPr>
            <a:spLocks noChangeArrowheads="1"/>
          </p:cNvSpPr>
          <p:nvPr/>
        </p:nvSpPr>
        <p:spPr bwMode="auto">
          <a:xfrm>
            <a:off x="6019800" y="2514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30"/>
          <p:cNvSpPr>
            <a:spLocks noChangeArrowheads="1"/>
          </p:cNvSpPr>
          <p:nvPr/>
        </p:nvSpPr>
        <p:spPr bwMode="auto">
          <a:xfrm>
            <a:off x="6629400" y="2209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31"/>
          <p:cNvSpPr>
            <a:spLocks noChangeArrowheads="1"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32"/>
          <p:cNvSpPr>
            <a:spLocks noChangeArrowheads="1"/>
          </p:cNvSpPr>
          <p:nvPr/>
        </p:nvSpPr>
        <p:spPr bwMode="auto">
          <a:xfrm>
            <a:off x="5943600" y="1981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47" name="Cloud"/>
          <p:cNvSpPr>
            <a:spLocks noChangeAspect="1" noEditPoints="1" noChangeArrowheads="1"/>
          </p:cNvSpPr>
          <p:nvPr/>
        </p:nvSpPr>
        <p:spPr bwMode="auto">
          <a:xfrm>
            <a:off x="22225" y="12858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59" name="Text Box 37"/>
          <p:cNvSpPr txBox="1">
            <a:spLocks noChangeArrowheads="1"/>
          </p:cNvSpPr>
          <p:nvPr/>
        </p:nvSpPr>
        <p:spPr bwMode="auto">
          <a:xfrm>
            <a:off x="381000" y="1600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How many green balls?</a:t>
            </a:r>
          </a:p>
        </p:txBody>
      </p:sp>
      <p:sp>
        <p:nvSpPr>
          <p:cNvPr id="474153" name="Oval 41"/>
          <p:cNvSpPr>
            <a:spLocks noChangeArrowheads="1"/>
          </p:cNvSpPr>
          <p:nvPr/>
        </p:nvSpPr>
        <p:spPr bwMode="auto">
          <a:xfrm>
            <a:off x="6553200" y="21336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4154" name="Oval 42"/>
          <p:cNvSpPr>
            <a:spLocks noChangeArrowheads="1"/>
          </p:cNvSpPr>
          <p:nvPr/>
        </p:nvSpPr>
        <p:spPr bwMode="auto">
          <a:xfrm>
            <a:off x="4876800" y="19812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4155" name="Oval 43"/>
          <p:cNvSpPr>
            <a:spLocks noChangeArrowheads="1"/>
          </p:cNvSpPr>
          <p:nvPr/>
        </p:nvSpPr>
        <p:spPr bwMode="auto">
          <a:xfrm>
            <a:off x="5105400" y="14478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4156" name="Oval 44"/>
          <p:cNvSpPr>
            <a:spLocks noChangeArrowheads="1"/>
          </p:cNvSpPr>
          <p:nvPr/>
        </p:nvSpPr>
        <p:spPr bwMode="auto">
          <a:xfrm>
            <a:off x="4038600" y="28956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4157" name="Oval 45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4158" name="Oval 46"/>
          <p:cNvSpPr>
            <a:spLocks noChangeArrowheads="1"/>
          </p:cNvSpPr>
          <p:nvPr/>
        </p:nvSpPr>
        <p:spPr bwMode="auto">
          <a:xfrm>
            <a:off x="3352800" y="18288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4159" name="Oval 47"/>
          <p:cNvSpPr>
            <a:spLocks noChangeArrowheads="1"/>
          </p:cNvSpPr>
          <p:nvPr/>
        </p:nvSpPr>
        <p:spPr bwMode="auto">
          <a:xfrm>
            <a:off x="3581400" y="12954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AEC5F-D9DF-4AF5-9771-973ADF63DA02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8" grpId="0" build="p"/>
      <p:bldP spid="474153" grpId="0" animBg="1"/>
      <p:bldP spid="474154" grpId="0" animBg="1"/>
      <p:bldP spid="474155" grpId="0" animBg="1"/>
      <p:bldP spid="474156" grpId="0" animBg="1"/>
      <p:bldP spid="474157" grpId="0" animBg="1"/>
      <p:bldP spid="474158" grpId="0" animBg="1"/>
      <p:bldP spid="47415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>
                <a:latin typeface="Comic Sans MS" pitchFamily="66" charset="0"/>
              </a:rPr>
              <a:t>The multiplicative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2+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 </a:t>
            </a:r>
            <a:r>
              <a:rPr lang="en-US" sz="2600" dirty="0" smtClean="0">
                <a:latin typeface="Comic Sans MS" pitchFamily="66" charset="0"/>
                <a:sym typeface="Symbol"/>
              </a:rPr>
              <a:t>to DM (</a:t>
            </a:r>
            <a:r>
              <a:rPr lang="en-US" sz="2600" dirty="0" smtClean="0">
                <a:latin typeface="Comic Sans MS" pitchFamily="66" charset="0"/>
              </a:rPr>
              <a:t>additive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n/4</a:t>
            </a:r>
            <a:r>
              <a:rPr lang="en-US" sz="2600" dirty="0" smtClean="0">
                <a:latin typeface="Comic Sans MS" pitchFamily="66" charset="0"/>
              </a:rPr>
              <a:t>) approximation of </a:t>
            </a:r>
            <a:r>
              <a:rPr lang="en-US" sz="1600" dirty="0" smtClean="0"/>
              <a:t> [</a:t>
            </a:r>
            <a:r>
              <a:rPr lang="en-US" sz="1600" dirty="0" err="1" smtClean="0"/>
              <a:t>Ailon</a:t>
            </a:r>
            <a:r>
              <a:rPr lang="en-US" sz="1600" dirty="0" smtClean="0"/>
              <a:t> </a:t>
            </a:r>
            <a:r>
              <a:rPr lang="en-US" sz="1600" dirty="0" err="1" smtClean="0"/>
              <a:t>Chazelle</a:t>
            </a:r>
            <a:r>
              <a:rPr lang="en-US" sz="1600" dirty="0" smtClean="0"/>
              <a:t> </a:t>
            </a:r>
            <a:r>
              <a:rPr lang="en-US" sz="1600" dirty="0" err="1" smtClean="0"/>
              <a:t>Comandur</a:t>
            </a:r>
            <a:r>
              <a:rPr lang="en-US" sz="1600" dirty="0" smtClean="0"/>
              <a:t> Liu]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 general approach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643438"/>
            <a:ext cx="8226425" cy="911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latin typeface="Comic Sans MS" pitchFamily="66" charset="0"/>
              </a:rPr>
              <a:t>Point Classification: Takes as input a single index and outputs </a:t>
            </a:r>
            <a:r>
              <a:rPr lang="en-US" sz="2600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  <a:r>
              <a:rPr lang="en-US" sz="2600" dirty="0" smtClean="0">
                <a:latin typeface="Comic Sans MS" pitchFamily="66" charset="0"/>
              </a:rPr>
              <a:t> or </a:t>
            </a:r>
            <a:r>
              <a:rPr lang="en-US" sz="2600" dirty="0" smtClean="0">
                <a:solidFill>
                  <a:srgbClr val="FF0D0D"/>
                </a:solidFill>
                <a:latin typeface="Comic Sans MS" pitchFamily="66" charset="0"/>
              </a:rPr>
              <a:t>bad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grpSp>
        <p:nvGrpSpPr>
          <p:cNvPr id="25605" name="Group 47"/>
          <p:cNvGrpSpPr>
            <a:grpSpLocks/>
          </p:cNvGrpSpPr>
          <p:nvPr/>
        </p:nvGrpSpPr>
        <p:grpSpPr bwMode="auto">
          <a:xfrm>
            <a:off x="2312988" y="1219200"/>
            <a:ext cx="4114800" cy="2590800"/>
            <a:chOff x="2313095" y="1219200"/>
            <a:chExt cx="4114800" cy="25908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1322495" y="2590800"/>
              <a:ext cx="2438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13095" y="3625850"/>
              <a:ext cx="411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819507" y="320992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286232" y="305752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895832" y="2819400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581507" y="2133600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200632" y="2286000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495907" y="298132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810232" y="1676400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343632" y="1600200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572232" y="206692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877032" y="2447925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258032" y="1219200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Point classification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038600"/>
            <a:ext cx="8226425" cy="19050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Classify an index as </a:t>
            </a:r>
            <a:r>
              <a:rPr lang="en-US" sz="2600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  <a:r>
              <a:rPr lang="en-US" sz="2600" dirty="0" smtClean="0">
                <a:latin typeface="Comic Sans MS" pitchFamily="66" charset="0"/>
              </a:rPr>
              <a:t> or 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bad</a:t>
            </a:r>
            <a:endParaRPr lang="en-US" sz="2600" dirty="0" smtClean="0">
              <a:latin typeface="Comic Sans MS" pitchFamily="66" charset="0"/>
            </a:endParaRPr>
          </a:p>
          <a:p>
            <a:pPr eaLnBrk="1" hangingPunct="1"/>
            <a:r>
              <a:rPr lang="en-US" sz="2600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  <a:r>
              <a:rPr lang="en-US" sz="2600" dirty="0" smtClean="0">
                <a:latin typeface="Comic Sans MS" pitchFamily="66" charset="0"/>
              </a:rPr>
              <a:t> indices form an </a:t>
            </a:r>
            <a:r>
              <a:rPr lang="en-US" sz="2600" dirty="0" smtClean="0">
                <a:solidFill>
                  <a:srgbClr val="0033CC"/>
                </a:solidFill>
                <a:latin typeface="Comic Sans MS" pitchFamily="66" charset="0"/>
              </a:rPr>
              <a:t>increasing sequence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At most (|DM|+</a:t>
            </a:r>
            <a:r>
              <a:rPr lang="el-GR" sz="2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Comic Sans MS" pitchFamily="66" charset="0"/>
                <a:cs typeface="Times New Roman" pitchFamily="18" charset="0"/>
              </a:rPr>
              <a:t>δ</a:t>
            </a:r>
            <a:r>
              <a:rPr lang="en-US" sz="2600" dirty="0" smtClean="0">
                <a:latin typeface="Comic Sans MS" pitchFamily="66" charset="0"/>
              </a:rPr>
              <a:t>n) 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bad</a:t>
            </a:r>
            <a:r>
              <a:rPr lang="en-US" sz="2600" dirty="0" smtClean="0">
                <a:latin typeface="Comic Sans MS" pitchFamily="66" charset="0"/>
              </a:rPr>
              <a:t> indices.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Classification of a single index runs very fast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322388" y="25908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12988" y="362585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19400" y="3209925"/>
            <a:ext cx="142875" cy="142875"/>
          </a:xfrm>
          <a:prstGeom prst="ellipse">
            <a:avLst/>
          </a:prstGeom>
          <a:solidFill>
            <a:srgbClr val="99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86125" y="3057525"/>
            <a:ext cx="142875" cy="142875"/>
          </a:xfrm>
          <a:prstGeom prst="ellipse">
            <a:avLst/>
          </a:prstGeom>
          <a:solidFill>
            <a:srgbClr val="99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95725" y="2819400"/>
            <a:ext cx="142875" cy="142875"/>
          </a:xfrm>
          <a:prstGeom prst="ellipse">
            <a:avLst/>
          </a:prstGeom>
          <a:solidFill>
            <a:srgbClr val="99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1400" y="21336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00525" y="2286000"/>
            <a:ext cx="142875" cy="142875"/>
          </a:xfrm>
          <a:prstGeom prst="ellipse">
            <a:avLst/>
          </a:prstGeom>
          <a:solidFill>
            <a:srgbClr val="99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95800" y="29813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10125" y="16764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3525" y="16002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72125" y="2066925"/>
            <a:ext cx="142875" cy="142875"/>
          </a:xfrm>
          <a:prstGeom prst="ellipse">
            <a:avLst/>
          </a:prstGeom>
          <a:solidFill>
            <a:srgbClr val="99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76925" y="2447925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57925" y="1219200"/>
            <a:ext cx="142875" cy="142875"/>
          </a:xfrm>
          <a:prstGeom prst="ellipse">
            <a:avLst/>
          </a:prstGeom>
          <a:solidFill>
            <a:srgbClr val="99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L</a:t>
            </a:r>
            <a:r>
              <a:rPr lang="en-US" dirty="0" err="1" smtClean="0">
                <a:latin typeface="Comic Sans MS" pitchFamily="66" charset="0"/>
              </a:rPr>
              <a:t>ossy</a:t>
            </a:r>
            <a:r>
              <a:rPr lang="en-US" dirty="0" smtClean="0">
                <a:latin typeface="Comic Sans MS" pitchFamily="66" charset="0"/>
              </a:rPr>
              <a:t>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835"/>
            <a:ext cx="8229600" cy="5160859"/>
          </a:xfrm>
        </p:spPr>
        <p:txBody>
          <a:bodyPr/>
          <a:lstStyle/>
          <a:p>
            <a:pPr marL="344487" lvl="1" indent="0"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Recovery in time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poly(n, 1/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) 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in </a:t>
            </a:r>
            <a:r>
              <a:rPr lang="en-US" dirty="0" err="1" smtClean="0">
                <a:latin typeface="Comic Sans MS" pitchFamily="66" charset="0"/>
                <a:sym typeface="Symbol" panose="05050102010706020507" pitchFamily="18" charset="2"/>
              </a:rPr>
              <a:t>lossy</a:t>
            </a: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 model</a:t>
            </a:r>
          </a:p>
          <a:p>
            <a:pPr marL="344487" lvl="1" indent="0">
              <a:buNone/>
            </a:pPr>
            <a:endParaRPr lang="en-US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r>
              <a:rPr lang="en-US" dirty="0" smtClean="0">
                <a:latin typeface="Comic Sans MS" pitchFamily="66" charset="0"/>
                <a:sym typeface="Symbol" panose="05050102010706020507" pitchFamily="18" charset="2"/>
              </a:rPr>
              <a:t>….provided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&gt;.365 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[</a:t>
            </a:r>
            <a:r>
              <a:rPr lang="en-US" sz="1800" dirty="0" err="1" smtClean="0">
                <a:latin typeface="Comic Sans MS" pitchFamily="66" charset="0"/>
                <a:sym typeface="Symbol" panose="05050102010706020507" pitchFamily="18" charset="2"/>
              </a:rPr>
              <a:t>Dvir,Rao,Wigderson,Yehudayoff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 2011]</a:t>
            </a:r>
          </a:p>
          <a:p>
            <a:pPr marL="344487" lvl="1" indent="0">
              <a:buNone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….provided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&gt;. .293 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[</a:t>
            </a:r>
            <a:r>
              <a:rPr lang="en-US" sz="1800" dirty="0" err="1" smtClean="0">
                <a:latin typeface="Comic Sans MS" pitchFamily="66" charset="0"/>
                <a:sym typeface="Symbol" panose="05050102010706020507" pitchFamily="18" charset="2"/>
              </a:rPr>
              <a:t>Batman,Impagliazzo,Murray,Paturi</a:t>
            </a:r>
            <a:r>
              <a:rPr lang="en-US" sz="1800" dirty="0" smtClean="0">
                <a:latin typeface="Comic Sans MS" pitchFamily="66" charset="0"/>
                <a:sym typeface="Symbol" panose="05050102010706020507" pitchFamily="18" charset="2"/>
              </a:rPr>
              <a:t> 2012]</a:t>
            </a:r>
          </a:p>
          <a:p>
            <a:pPr marL="344487" lvl="1" indent="0">
              <a:buNone/>
            </a:pPr>
            <a:r>
              <a:rPr lang="en-US" sz="30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….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provided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&gt; 0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Moitra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Symbol" panose="05050102010706020507" pitchFamily="18" charset="2"/>
              </a:rPr>
              <a:t>, S. 2013]</a:t>
            </a:r>
          </a:p>
          <a:p>
            <a:pPr marL="344487" lvl="1" indent="0">
              <a:buNone/>
            </a:pPr>
            <a:endParaRPr lang="en-US" sz="18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sz="1800" dirty="0">
              <a:latin typeface="Comic Sans MS" pitchFamily="66" charset="0"/>
              <a:sym typeface="Symbol" panose="05050102010706020507" pitchFamily="18" charset="2"/>
            </a:endParaRPr>
          </a:p>
          <a:p>
            <a:pPr marL="344487" lvl="1" indent="0">
              <a:buNone/>
            </a:pP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457200" y="6388904"/>
            <a:ext cx="8229600" cy="3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/>
              <a:t>Avi</a:t>
            </a:r>
            <a:r>
              <a:rPr lang="en-US" altLang="en-US" dirty="0" smtClean="0"/>
              <a:t> is 60!                                                                                                               October 5-8,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6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From Classification to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Given the classification algorithm: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Choose random sample of indices and run Classify on each.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Output the fraction of indices that are classified as 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How can we ensure that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dirty="0" smtClean="0">
                <a:solidFill>
                  <a:srgbClr val="00B000"/>
                </a:solidFill>
                <a:latin typeface="Comic Sans MS" pitchFamily="66" charset="0"/>
              </a:rPr>
              <a:t>Good</a:t>
            </a:r>
            <a:r>
              <a:rPr lang="en-US" dirty="0" smtClean="0">
                <a:latin typeface="Comic Sans MS" pitchFamily="66" charset="0"/>
              </a:rPr>
              <a:t> is increasing?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 need: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	For any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violation</a:t>
            </a:r>
            <a:r>
              <a:rPr lang="en-US" dirty="0" smtClean="0">
                <a:latin typeface="Comic Sans MS" pitchFamily="66" charset="0"/>
              </a:rPr>
              <a:t> P(x),P(z)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	At least one of </a:t>
            </a:r>
            <a:r>
              <a:rPr lang="en-US" dirty="0" err="1" smtClean="0">
                <a:latin typeface="Comic Sans MS" pitchFamily="66" charset="0"/>
              </a:rPr>
              <a:t>x,z</a:t>
            </a:r>
            <a:r>
              <a:rPr lang="en-US" dirty="0" smtClean="0">
                <a:latin typeface="Comic Sans MS" pitchFamily="66" charset="0"/>
              </a:rPr>
              <a:t> is classified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violation counting trick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038600"/>
            <a:ext cx="8226425" cy="19050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Every index in [</a:t>
            </a:r>
            <a:r>
              <a:rPr lang="en-US" sz="2600" dirty="0" err="1" smtClean="0">
                <a:latin typeface="Comic Sans MS" pitchFamily="66" charset="0"/>
              </a:rPr>
              <a:t>x,z</a:t>
            </a:r>
            <a:r>
              <a:rPr lang="en-US" sz="2600" dirty="0" smtClean="0">
                <a:latin typeface="Comic Sans MS" pitchFamily="66" charset="0"/>
              </a:rPr>
              <a:t>] is a violation with  x or z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mic Sans MS" pitchFamily="66" charset="0"/>
              </a:rPr>
              <a:t>          [Ergun </a:t>
            </a:r>
            <a:r>
              <a:rPr lang="en-US" sz="2000" dirty="0" err="1" smtClean="0">
                <a:latin typeface="Comic Sans MS" pitchFamily="66" charset="0"/>
              </a:rPr>
              <a:t>Kannan</a:t>
            </a:r>
            <a:r>
              <a:rPr lang="en-US" sz="2000" dirty="0" smtClean="0">
                <a:latin typeface="Comic Sans MS" pitchFamily="66" charset="0"/>
              </a:rPr>
              <a:t> Kumar </a:t>
            </a:r>
            <a:r>
              <a:rPr lang="en-US" sz="2000" dirty="0" err="1" smtClean="0">
                <a:latin typeface="Comic Sans MS" pitchFamily="66" charset="0"/>
              </a:rPr>
              <a:t>Rubinfeld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Viswanathan</a:t>
            </a:r>
            <a:r>
              <a:rPr lang="en-US" sz="2000" dirty="0" smtClean="0">
                <a:latin typeface="Comic Sans MS" pitchFamily="66" charset="0"/>
              </a:rPr>
              <a:t> 99] 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So at least half the points in [</a:t>
            </a:r>
            <a:r>
              <a:rPr lang="en-US" sz="2600" dirty="0" err="1" smtClean="0">
                <a:latin typeface="Comic Sans MS" pitchFamily="66" charset="0"/>
              </a:rPr>
              <a:t>x,z</a:t>
            </a:r>
            <a:r>
              <a:rPr lang="en-US" sz="2600" dirty="0" smtClean="0">
                <a:latin typeface="Comic Sans MS" pitchFamily="66" charset="0"/>
              </a:rPr>
              <a:t>] are violation with x or violation with z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1000" y="25908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3625850"/>
            <a:ext cx="5132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00400" y="1371600"/>
            <a:ext cx="2143125" cy="2252663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33725" y="21875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985963" y="2447925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190206" y="2512219"/>
            <a:ext cx="2284413" cy="317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05325" y="31337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67325" y="282892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14800" y="17526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34" name="TextBox 19"/>
          <p:cNvSpPr txBox="1">
            <a:spLocks noChangeArrowheads="1"/>
          </p:cNvSpPr>
          <p:nvPr/>
        </p:nvSpPr>
        <p:spPr bwMode="auto">
          <a:xfrm>
            <a:off x="2522538" y="2062163"/>
            <a:ext cx="60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P(x)</a:t>
            </a:r>
          </a:p>
        </p:txBody>
      </p:sp>
      <p:sp>
        <p:nvSpPr>
          <p:cNvPr id="30735" name="TextBox 28"/>
          <p:cNvSpPr txBox="1">
            <a:spLocks noChangeArrowheads="1"/>
          </p:cNvSpPr>
          <p:nvPr/>
        </p:nvSpPr>
        <p:spPr bwMode="auto">
          <a:xfrm>
            <a:off x="5410200" y="27432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P(z)</a:t>
            </a:r>
          </a:p>
        </p:txBody>
      </p:sp>
      <p:sp>
        <p:nvSpPr>
          <p:cNvPr id="31" name="Oval 30"/>
          <p:cNvSpPr/>
          <p:nvPr/>
        </p:nvSpPr>
        <p:spPr>
          <a:xfrm>
            <a:off x="4276725" y="2590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4495800" y="2057400"/>
            <a:ext cx="1295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6" name="TextBox 33"/>
          <p:cNvSpPr txBox="1">
            <a:spLocks noChangeArrowheads="1"/>
          </p:cNvSpPr>
          <p:nvPr/>
        </p:nvSpPr>
        <p:spPr bwMode="auto">
          <a:xfrm>
            <a:off x="5808663" y="1752600"/>
            <a:ext cx="2683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Every point is violation </a:t>
            </a:r>
          </a:p>
          <a:p>
            <a:r>
              <a:rPr lang="en-US" dirty="0">
                <a:latin typeface="Comic Sans MS" pitchFamily="66" charset="0"/>
              </a:rPr>
              <a:t>with P(x) or P(z)</a:t>
            </a:r>
          </a:p>
        </p:txBody>
      </p:sp>
      <p:sp>
        <p:nvSpPr>
          <p:cNvPr id="30739" name="TextBox 19"/>
          <p:cNvSpPr txBox="1">
            <a:spLocks noChangeArrowheads="1"/>
          </p:cNvSpPr>
          <p:nvPr/>
        </p:nvSpPr>
        <p:spPr bwMode="auto">
          <a:xfrm>
            <a:off x="3054350" y="3581400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40" name="TextBox 19"/>
          <p:cNvSpPr txBox="1">
            <a:spLocks noChangeArrowheads="1"/>
          </p:cNvSpPr>
          <p:nvPr/>
        </p:nvSpPr>
        <p:spPr bwMode="auto">
          <a:xfrm>
            <a:off x="5178425" y="3581400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25" grpId="0" animBg="1"/>
      <p:bldP spid="30" grpId="0" animBg="1"/>
      <p:bldP spid="31" grpId="0" animBg="1"/>
      <p:bldP spid="3278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Criterion for bad index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7" y="1152149"/>
            <a:ext cx="8226425" cy="478138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For any violation </a:t>
            </a:r>
            <a:r>
              <a:rPr lang="en-US" sz="2600" dirty="0" err="1" smtClean="0">
                <a:latin typeface="Comic Sans MS" pitchFamily="66" charset="0"/>
              </a:rPr>
              <a:t>x,z</a:t>
            </a:r>
            <a:r>
              <a:rPr lang="en-US" sz="2600" dirty="0" smtClean="0">
                <a:latin typeface="Comic Sans MS" pitchFamily="66" charset="0"/>
              </a:rPr>
              <a:t>, </a:t>
            </a:r>
          </a:p>
          <a:p>
            <a:pPr marL="0" indent="0" eaLnBrk="1" hangingPunct="1">
              <a:buNone/>
            </a:pPr>
            <a:r>
              <a:rPr lang="en-US" sz="2600" dirty="0">
                <a:latin typeface="Comic Sans MS" pitchFamily="66" charset="0"/>
              </a:rPr>
              <a:t>	</a:t>
            </a:r>
            <a:r>
              <a:rPr lang="en-US" sz="2600" dirty="0" smtClean="0">
                <a:latin typeface="Comic Sans MS" pitchFamily="66" charset="0"/>
              </a:rPr>
              <a:t>at least half the points in [</a:t>
            </a:r>
            <a:r>
              <a:rPr lang="en-US" sz="2600" dirty="0" err="1" smtClean="0">
                <a:latin typeface="Comic Sans MS" pitchFamily="66" charset="0"/>
              </a:rPr>
              <a:t>x,z</a:t>
            </a:r>
            <a:r>
              <a:rPr lang="en-US" sz="2600" dirty="0" smtClean="0">
                <a:latin typeface="Comic Sans MS" pitchFamily="66" charset="0"/>
              </a:rPr>
              <a:t>] </a:t>
            </a:r>
          </a:p>
          <a:p>
            <a:pPr marL="0" indent="0" eaLnBrk="1" hangingPunct="1">
              <a:buNone/>
            </a:pPr>
            <a:r>
              <a:rPr lang="en-US" sz="2600" dirty="0">
                <a:latin typeface="Comic Sans MS" pitchFamily="66" charset="0"/>
              </a:rPr>
              <a:t>	</a:t>
            </a:r>
            <a:r>
              <a:rPr lang="en-US" sz="2600" dirty="0" smtClean="0">
                <a:latin typeface="Comic Sans MS" pitchFamily="66" charset="0"/>
              </a:rPr>
              <a:t>form a violation with x or  with z</a:t>
            </a: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We would like to declare  x to be bad if …</a:t>
            </a:r>
          </a:p>
          <a:p>
            <a:pPr marL="0" indent="0" eaLnBrk="1" hangingPunct="1">
              <a:buNone/>
            </a:pPr>
            <a:r>
              <a:rPr lang="en-US" sz="2600" dirty="0">
                <a:latin typeface="Comic Sans MS" pitchFamily="66" charset="0"/>
              </a:rPr>
              <a:t>	</a:t>
            </a:r>
            <a:r>
              <a:rPr lang="en-US" sz="2600" dirty="0" smtClean="0">
                <a:latin typeface="Comic Sans MS" pitchFamily="66" charset="0"/>
              </a:rPr>
              <a:t>…there is an interval with endpoint x such that x forms a violation with at least half the points.</a:t>
            </a:r>
          </a:p>
          <a:p>
            <a:pPr marL="0" indent="0" eaLnBrk="1" hangingPunct="1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61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205890" y="1238344"/>
            <a:ext cx="2143125" cy="135428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ideal </a:t>
            </a:r>
            <a:r>
              <a:rPr lang="en-US" dirty="0">
                <a:solidFill>
                  <a:srgbClr val="FF0D0D"/>
                </a:solidFill>
                <a:latin typeface="Comic Sans MS" pitchFamily="66" charset="0"/>
              </a:rPr>
              <a:t>Bad </a:t>
            </a:r>
            <a:r>
              <a:rPr lang="en-US" dirty="0" smtClean="0">
                <a:latin typeface="Comic Sans MS" pitchFamily="66" charset="0"/>
              </a:rPr>
              <a:t>points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038600"/>
            <a:ext cx="8226425" cy="1905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2600" dirty="0" smtClean="0">
                <a:latin typeface="Comic Sans MS" pitchFamily="66" charset="0"/>
              </a:rPr>
              <a:t>If we declare x as bad and others as good, the good points form an increasing sequence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1000" y="2892855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3927905"/>
            <a:ext cx="5132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89287" y="2561067"/>
            <a:ext cx="2143125" cy="1354286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33725" y="2489630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985963" y="274998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190206" y="2814274"/>
            <a:ext cx="2284413" cy="317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75580" y="319979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09470" y="2054654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34" name="TextBox 19"/>
          <p:cNvSpPr txBox="1">
            <a:spLocks noChangeArrowheads="1"/>
          </p:cNvSpPr>
          <p:nvPr/>
        </p:nvSpPr>
        <p:spPr bwMode="auto">
          <a:xfrm>
            <a:off x="2522538" y="2364218"/>
            <a:ext cx="60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P(x)</a:t>
            </a:r>
          </a:p>
        </p:txBody>
      </p:sp>
      <p:sp>
        <p:nvSpPr>
          <p:cNvPr id="31" name="Oval 30"/>
          <p:cNvSpPr/>
          <p:nvPr/>
        </p:nvSpPr>
        <p:spPr>
          <a:xfrm>
            <a:off x="4145873" y="2662667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4495800" y="2359455"/>
            <a:ext cx="1295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6" name="TextBox 33"/>
          <p:cNvSpPr txBox="1">
            <a:spLocks noChangeArrowheads="1"/>
          </p:cNvSpPr>
          <p:nvPr/>
        </p:nvSpPr>
        <p:spPr bwMode="auto">
          <a:xfrm>
            <a:off x="5808663" y="1752600"/>
            <a:ext cx="3276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More than half the points in </a:t>
            </a:r>
          </a:p>
          <a:p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x,z</a:t>
            </a:r>
            <a:r>
              <a:rPr lang="en-US" dirty="0" smtClean="0">
                <a:latin typeface="Comic Sans MS" pitchFamily="66" charset="0"/>
              </a:rPr>
              <a:t>] are violations with x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739" name="TextBox 19"/>
          <p:cNvSpPr txBox="1">
            <a:spLocks noChangeArrowheads="1"/>
          </p:cNvSpPr>
          <p:nvPr/>
        </p:nvSpPr>
        <p:spPr bwMode="auto">
          <a:xfrm>
            <a:off x="3054350" y="3581400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40" name="TextBox 19"/>
          <p:cNvSpPr txBox="1">
            <a:spLocks noChangeArrowheads="1"/>
          </p:cNvSpPr>
          <p:nvPr/>
        </p:nvSpPr>
        <p:spPr bwMode="auto">
          <a:xfrm>
            <a:off x="5178425" y="3581400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6" name="Oval 25"/>
          <p:cNvSpPr/>
          <p:nvPr/>
        </p:nvSpPr>
        <p:spPr>
          <a:xfrm>
            <a:off x="3718719" y="3113701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48864" y="1983217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73683" y="3502454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43500" y="3539003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5410200" y="27432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P(z)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138363" y="290238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63970" y="283075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6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25" grpId="0" animBg="1"/>
      <p:bldP spid="30" grpId="0" animBg="1"/>
      <p:bldP spid="31" grpId="0" animBg="1"/>
      <p:bldP spid="32786" grpId="0"/>
      <p:bldP spid="26" grpId="0" animBg="1"/>
      <p:bldP spid="27" grpId="0" animBg="1"/>
      <p:bldP spid="29" grpId="0" animBg="1"/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Checking if a point is bad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152150"/>
            <a:ext cx="8226425" cy="470549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mic Sans MS" pitchFamily="66" charset="0"/>
              </a:rPr>
              <a:t>  To decide if P(x) is  bad: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Check each interval with x as endpoint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For each interval, check all points within the interval</a:t>
            </a:r>
          </a:p>
          <a:p>
            <a:pPr marL="0" indent="0" eaLnBrk="1" hangingPunct="1">
              <a:buNone/>
            </a:pPr>
            <a:endParaRPr lang="en-US" sz="2600" dirty="0">
              <a:latin typeface="Comic Sans MS" pitchFamily="66" charset="0"/>
            </a:endParaRPr>
          </a:p>
          <a:p>
            <a:pPr eaLnBrk="1" hangingPunct="1"/>
            <a:r>
              <a:rPr lang="en-US" sz="2600" dirty="0" smtClean="0">
                <a:latin typeface="Comic Sans MS" pitchFamily="66" charset="0"/>
              </a:rPr>
              <a:t>Approximate checking: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</a:rPr>
              <a:t>Check only intervals of  size </a:t>
            </a:r>
            <a:r>
              <a:rPr lang="en-US" sz="2200" dirty="0" smtClean="0">
                <a:solidFill>
                  <a:srgbClr val="FF0D0D"/>
                </a:solidFill>
                <a:latin typeface="Comic Sans MS" pitchFamily="66" charset="0"/>
              </a:rPr>
              <a:t>(1+</a:t>
            </a:r>
            <a:r>
              <a:rPr lang="en-US" sz="22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)</a:t>
            </a:r>
            <a:r>
              <a:rPr lang="en-US" sz="2200" baseline="300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200" baseline="30000" dirty="0" smtClean="0">
                <a:latin typeface="Comic Sans MS" pitchFamily="66" charset="0"/>
                <a:sym typeface="Symbol"/>
              </a:rPr>
              <a:t>  </a:t>
            </a:r>
            <a:r>
              <a:rPr lang="en-US" sz="2200" dirty="0" smtClean="0">
                <a:latin typeface="Comic Sans MS" pitchFamily="66" charset="0"/>
                <a:sym typeface="Symbol"/>
              </a:rPr>
              <a:t>(logarithmically many)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  <a:sym typeface="Symbol"/>
              </a:rPr>
              <a:t>Check only a random sample of points in each intervals</a:t>
            </a:r>
          </a:p>
          <a:p>
            <a:pPr lvl="1" eaLnBrk="1" hangingPunct="1"/>
            <a:r>
              <a:rPr lang="en-US" sz="2200" dirty="0" smtClean="0">
                <a:latin typeface="Comic Sans MS" pitchFamily="66" charset="0"/>
                <a:sym typeface="Symbol"/>
              </a:rPr>
              <a:t>Declare x bad if </a:t>
            </a:r>
            <a:r>
              <a:rPr lang="en-US" sz="22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1/(2+) </a:t>
            </a:r>
            <a:r>
              <a:rPr lang="en-US" sz="2200" dirty="0" smtClean="0">
                <a:latin typeface="Comic Sans MS" pitchFamily="66" charset="0"/>
                <a:sym typeface="Symbol"/>
              </a:rPr>
              <a:t>fraction of samples in an interval form a violation with x (so as not to miss any ideal bad points).  </a:t>
            </a:r>
            <a:endParaRPr lang="en-US" sz="2200" dirty="0">
              <a:latin typeface="Comic Sans MS" pitchFamily="66" charset="0"/>
              <a:sym typeface="Symbol"/>
            </a:endParaRPr>
          </a:p>
          <a:p>
            <a:pPr lvl="1" eaLnBrk="1" hangingPunct="1"/>
            <a:r>
              <a:rPr lang="en-US" sz="2200" dirty="0" smtClean="0">
                <a:latin typeface="Comic Sans MS" pitchFamily="66" charset="0"/>
                <a:sym typeface="Symbol"/>
              </a:rPr>
              <a:t>Good points form an increasing sequence.</a:t>
            </a:r>
            <a:endParaRPr lang="en-US" sz="2200" dirty="0">
              <a:latin typeface="Comic Sans MS" pitchFamily="66" charset="0"/>
              <a:sym typeface="Symbo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543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How good is the approximation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152150"/>
            <a:ext cx="8226425" cy="42501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Comic Sans MS" pitchFamily="66" charset="0"/>
              </a:rPr>
              <a:t>Lemma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en-US" sz="1600" dirty="0" smtClean="0">
                <a:latin typeface="Comic Sans MS" pitchFamily="66" charset="0"/>
              </a:rPr>
              <a:t>ACCL]  </a:t>
            </a:r>
            <a:r>
              <a:rPr lang="en-US" sz="2400" dirty="0" smtClean="0">
                <a:latin typeface="Comic Sans MS" pitchFamily="66" charset="0"/>
              </a:rPr>
              <a:t>There are: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at </a:t>
            </a:r>
            <a:r>
              <a:rPr lang="en-US" sz="2400" dirty="0">
                <a:latin typeface="Comic Sans MS" pitchFamily="66" charset="0"/>
              </a:rPr>
              <a:t>most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2DM</a:t>
            </a:r>
            <a:r>
              <a:rPr lang="en-US" sz="2400" dirty="0" smtClean="0">
                <a:latin typeface="Comic Sans MS" pitchFamily="66" charset="0"/>
              </a:rPr>
              <a:t> ideal bad points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at most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(2+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/>
              </a:rPr>
              <a:t>)DM </a:t>
            </a:r>
            <a:r>
              <a:rPr lang="en-US" sz="2400" dirty="0" smtClean="0">
                <a:latin typeface="Comic Sans MS" pitchFamily="66" charset="0"/>
                <a:sym typeface="Symbol"/>
              </a:rPr>
              <a:t>declared </a:t>
            </a:r>
            <a:r>
              <a:rPr lang="en-US" sz="2400" dirty="0">
                <a:solidFill>
                  <a:srgbClr val="FF0D0D"/>
                </a:solidFill>
                <a:latin typeface="Comic Sans MS" pitchFamily="66" charset="0"/>
                <a:sym typeface="Symbol"/>
              </a:rPr>
              <a:t>B</a:t>
            </a:r>
            <a:r>
              <a:rPr lang="en-US" sz="2400" dirty="0" smtClean="0">
                <a:solidFill>
                  <a:srgbClr val="FF0D0D"/>
                </a:solidFill>
                <a:latin typeface="Comic Sans MS" pitchFamily="66" charset="0"/>
                <a:sym typeface="Symbol"/>
              </a:rPr>
              <a:t>ad</a:t>
            </a:r>
            <a:r>
              <a:rPr lang="en-US" sz="2400" dirty="0" smtClean="0">
                <a:latin typeface="Comic Sans MS" pitchFamily="66" charset="0"/>
                <a:sym typeface="Symbol"/>
              </a:rPr>
              <a:t> points</a:t>
            </a:r>
          </a:p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  <a:sym typeface="Symbol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omic Sans MS" pitchFamily="66" charset="0"/>
                <a:sym typeface="Symbol"/>
              </a:rPr>
              <a:t>Putting it together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Sample a set of points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Determine the fraction ADM of points  </a:t>
            </a:r>
            <a:r>
              <a:rPr lang="en-US" sz="2400" smtClean="0">
                <a:latin typeface="Comic Sans MS" pitchFamily="66" charset="0"/>
                <a:sym typeface="Symbol"/>
              </a:rPr>
              <a:t>that are declared </a:t>
            </a:r>
            <a:r>
              <a:rPr lang="en-US" sz="2400" dirty="0" smtClean="0">
                <a:latin typeface="Comic Sans MS" pitchFamily="66" charset="0"/>
                <a:sym typeface="Symbol"/>
              </a:rPr>
              <a:t>bad.</a:t>
            </a:r>
          </a:p>
          <a:p>
            <a:pPr eaLnBrk="1" hangingPunct="1"/>
            <a:r>
              <a:rPr lang="en-US" sz="2400" dirty="0">
                <a:solidFill>
                  <a:srgbClr val="0033CC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  <a:sym typeface="Symbol"/>
              </a:rPr>
              <a:t>              DM </a:t>
            </a:r>
            <a:r>
              <a:rPr lang="en-US" sz="2400" dirty="0" smtClean="0">
                <a:latin typeface="Arial"/>
                <a:cs typeface="Arial"/>
                <a:sym typeface="Symbol"/>
              </a:rPr>
              <a:t>≤ (</a:t>
            </a:r>
            <a:r>
              <a:rPr lang="en-US" sz="2400" dirty="0" err="1" smtClean="0">
                <a:latin typeface="Arial"/>
                <a:cs typeface="Arial"/>
                <a:sym typeface="Symbol"/>
              </a:rPr>
              <a:t>approx</a:t>
            </a:r>
            <a:r>
              <a:rPr lang="en-US" sz="2400" dirty="0" smtClean="0">
                <a:latin typeface="Arial"/>
                <a:cs typeface="Arial"/>
                <a:sym typeface="Symbol"/>
              </a:rPr>
              <a:t>) </a:t>
            </a:r>
            <a:r>
              <a:rPr lang="en-US" sz="2400" dirty="0" smtClean="0">
                <a:solidFill>
                  <a:srgbClr val="0033CC"/>
                </a:solidFill>
                <a:latin typeface="Arial"/>
                <a:cs typeface="Arial"/>
                <a:sym typeface="Symbol"/>
              </a:rPr>
              <a:t>ADM</a:t>
            </a:r>
            <a:r>
              <a:rPr lang="en-US" sz="2400" dirty="0" smtClean="0">
                <a:latin typeface="Arial"/>
                <a:cs typeface="Arial"/>
                <a:sym typeface="Symbol"/>
              </a:rPr>
              <a:t> ≤ (</a:t>
            </a:r>
            <a:r>
              <a:rPr lang="en-US" sz="2400" dirty="0" err="1" smtClean="0">
                <a:latin typeface="Arial"/>
                <a:cs typeface="Arial"/>
                <a:sym typeface="Symbol"/>
              </a:rPr>
              <a:t>approx</a:t>
            </a:r>
            <a:r>
              <a:rPr lang="en-US" sz="2400" dirty="0" smtClean="0">
                <a:latin typeface="Arial"/>
                <a:cs typeface="Arial"/>
                <a:sym typeface="Symbol"/>
              </a:rPr>
              <a:t>) </a:t>
            </a:r>
            <a:r>
              <a:rPr lang="en-US" sz="2400" dirty="0" smtClean="0">
                <a:solidFill>
                  <a:srgbClr val="0033CC"/>
                </a:solidFill>
                <a:latin typeface="Arial"/>
                <a:cs typeface="Arial"/>
                <a:sym typeface="Symbol"/>
              </a:rPr>
              <a:t>2DM</a:t>
            </a:r>
          </a:p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>
              <a:latin typeface="Comic Sans MS" pitchFamily="66" charset="0"/>
              <a:sym typeface="Symbo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44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Where are we…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152150"/>
            <a:ext cx="8226425" cy="42501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Comic Sans MS" pitchFamily="66" charset="0"/>
                <a:sym typeface="Symbol"/>
              </a:rPr>
              <a:t>Sketch of algorithm of [ACCL]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omic Sans MS" pitchFamily="66" charset="0"/>
              <a:sym typeface="Symbol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  <a:sym typeface="Symbol"/>
              </a:rPr>
              <a:t>m</a:t>
            </a:r>
            <a:r>
              <a:rPr lang="en-US" sz="2400" dirty="0" smtClean="0">
                <a:latin typeface="Comic Sans MS" pitchFamily="66" charset="0"/>
                <a:sym typeface="Symbol"/>
              </a:rPr>
              <a:t>ultiplicative 2+ approximation to DM</a:t>
            </a:r>
          </a:p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  <a:sym typeface="Symbol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  <a:cs typeface="Arial"/>
                <a:sym typeface="Symbol"/>
              </a:rPr>
              <a:t>G</a:t>
            </a:r>
            <a:r>
              <a:rPr lang="en-US" sz="2400" dirty="0" smtClean="0">
                <a:latin typeface="Comic Sans MS" pitchFamily="66" charset="0"/>
                <a:cs typeface="Arial"/>
                <a:sym typeface="Symbol"/>
              </a:rPr>
              <a:t>ood if DM is small, but useless if </a:t>
            </a:r>
            <a:r>
              <a:rPr lang="en-US" sz="2400" dirty="0" err="1" smtClean="0">
                <a:latin typeface="Comic Sans MS" pitchFamily="66" charset="0"/>
                <a:cs typeface="Arial"/>
                <a:sym typeface="Symbol"/>
              </a:rPr>
              <a:t>DM</a:t>
            </a:r>
            <a:r>
              <a:rPr lang="en-US" sz="2400" dirty="0" err="1" smtClean="0">
                <a:latin typeface="Arial"/>
                <a:cs typeface="Arial"/>
                <a:sym typeface="Symbol"/>
              </a:rPr>
              <a:t>≥</a:t>
            </a:r>
            <a:r>
              <a:rPr lang="en-US" sz="2400" dirty="0" err="1" smtClean="0">
                <a:latin typeface="Comic Sans MS" pitchFamily="66" charset="0"/>
                <a:cs typeface="Arial"/>
                <a:sym typeface="Symbol"/>
              </a:rPr>
              <a:t>n</a:t>
            </a:r>
            <a:r>
              <a:rPr lang="en-US" sz="2400" dirty="0" smtClean="0">
                <a:latin typeface="Comic Sans MS" pitchFamily="66" charset="0"/>
                <a:cs typeface="Arial"/>
                <a:sym typeface="Symbol"/>
              </a:rPr>
              <a:t>/2</a:t>
            </a: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>
              <a:latin typeface="Comic Sans MS" pitchFamily="66" charset="0"/>
              <a:sym typeface="Symbo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06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Where we are going…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80" y="1152150"/>
            <a:ext cx="8226425" cy="425012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Have a multiplicative 2+ approximation to DM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Symbol"/>
              </a:rPr>
              <a:t>Want a multiplicative 1+</a:t>
            </a:r>
            <a:r>
              <a:rPr lang="en-US" sz="2400" dirty="0">
                <a:latin typeface="Comic Sans MS" pitchFamily="66" charset="0"/>
                <a:sym typeface="Symbol"/>
              </a:rPr>
              <a:t> approximation to DM</a:t>
            </a:r>
            <a:endParaRPr lang="en-US" sz="2400" dirty="0" smtClean="0">
              <a:latin typeface="Comic Sans MS" pitchFamily="66" charset="0"/>
              <a:sym typeface="Symbol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omic Sans MS" pitchFamily="66" charset="0"/>
              <a:sym typeface="Symbol"/>
            </a:endParaRPr>
          </a:p>
          <a:p>
            <a:pPr marL="0" indent="0" eaLnBrk="1" hangingPunct="1">
              <a:buNone/>
            </a:pPr>
            <a:endParaRPr lang="en-US" sz="2400" dirty="0">
              <a:latin typeface="Comic Sans MS" pitchFamily="66" charset="0"/>
              <a:sym typeface="Symbol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/>
                <a:sym typeface="Symbol"/>
              </a:rPr>
              <a:t>Can we improve the analysis of the existing algorithm?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/>
                <a:sym typeface="Symbol"/>
              </a:rPr>
              <a:t>Can we modify the existing algorithm?</a:t>
            </a:r>
            <a:endParaRPr lang="en-US" sz="24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sz="2200" dirty="0">
              <a:latin typeface="Comic Sans MS" pitchFamily="66" charset="0"/>
              <a:sym typeface="Symbo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08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smtClean="0"/>
              <a:t>The generic algorithm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114800"/>
            <a:ext cx="8226425" cy="19050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1000" y="2438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95400" y="3473450"/>
            <a:ext cx="7620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667000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97313" y="1217613"/>
            <a:ext cx="1131887" cy="2243137"/>
          </a:xfrm>
          <a:prstGeom prst="rect">
            <a:avLst/>
          </a:prstGeom>
          <a:solidFill>
            <a:srgbClr val="8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275013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4495800" y="1911350"/>
            <a:ext cx="60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P(x)</a:t>
            </a:r>
          </a:p>
        </p:txBody>
      </p:sp>
      <p:sp>
        <p:nvSpPr>
          <p:cNvPr id="28" name="Oval 27"/>
          <p:cNvSpPr/>
          <p:nvPr/>
        </p:nvSpPr>
        <p:spPr>
          <a:xfrm>
            <a:off x="4429125" y="20351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798888" y="2438400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038600" y="29051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57725" y="2590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10125" y="2971800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71925" y="1762125"/>
            <a:ext cx="142875" cy="1428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4876800" y="26670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1" name="TextBox 37"/>
          <p:cNvSpPr txBox="1">
            <a:spLocks noChangeArrowheads="1"/>
          </p:cNvSpPr>
          <p:nvPr/>
        </p:nvSpPr>
        <p:spPr bwMode="auto">
          <a:xfrm>
            <a:off x="5867400" y="2514600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random sample</a:t>
            </a:r>
          </a:p>
        </p:txBody>
      </p:sp>
      <p:sp>
        <p:nvSpPr>
          <p:cNvPr id="31763" name="TextBox 25"/>
          <p:cNvSpPr txBox="1">
            <a:spLocks noChangeArrowheads="1"/>
          </p:cNvSpPr>
          <p:nvPr/>
        </p:nvSpPr>
        <p:spPr bwMode="auto">
          <a:xfrm>
            <a:off x="4344988" y="3581400"/>
            <a:ext cx="30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Avi is 60!                                                                                                               October 5-8,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1737-0230-4270-9581-93D6F54ED4A2}" type="slidenum">
              <a:rPr lang="en-US" altLang="en-US" smtClean="0"/>
              <a:pPr>
                <a:defRPr/>
              </a:pPr>
              <a:t>99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38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SESHA@YVF5K8KQR9NDPC96" val="2625"/>
  <p:tag name="DEFAULTDISPLAYSOURCE" val="\documentclass{article}\pagestyle{empty}&#10;\begin{document}&#10;&#10;\end{document}&#10;"/>
  <p:tag name="EMBEDFONTS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46236</TotalTime>
  <Words>8691</Words>
  <Application>Microsoft Office PowerPoint</Application>
  <PresentationFormat>On-screen Show (4:3)</PresentationFormat>
  <Paragraphs>2292</Paragraphs>
  <Slides>192</Slides>
  <Notes>8</Notes>
  <HiddenSlides>55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200" baseType="lpstr">
      <vt:lpstr>Arial</vt:lpstr>
      <vt:lpstr>Cambria Math</vt:lpstr>
      <vt:lpstr>Comic Sans MS</vt:lpstr>
      <vt:lpstr>Garamond</vt:lpstr>
      <vt:lpstr>Symbol</vt:lpstr>
      <vt:lpstr>Times New Roman</vt:lpstr>
      <vt:lpstr>Wingdings</vt:lpstr>
      <vt:lpstr>Edge</vt:lpstr>
      <vt:lpstr>Population Recovery from Corrupted Samples   </vt:lpstr>
      <vt:lpstr>  Classic statistical learning problem</vt:lpstr>
      <vt:lpstr>Classic statistical learning problem</vt:lpstr>
      <vt:lpstr>Meta Question:</vt:lpstr>
      <vt:lpstr>Noisy/Lossy Population Recovery</vt:lpstr>
      <vt:lpstr>Noisy/lossy population recovery</vt:lpstr>
      <vt:lpstr>Noisy/lossy population recovery</vt:lpstr>
      <vt:lpstr>Plan….</vt:lpstr>
      <vt:lpstr>Lossy model</vt:lpstr>
      <vt:lpstr>Lossy model: Proof Sketch</vt:lpstr>
      <vt:lpstr>Lossy model: Proof Sketch</vt:lpstr>
      <vt:lpstr>Lossy model: Proof Sketch</vt:lpstr>
      <vt:lpstr>Lossy model: Proof Sketch</vt:lpstr>
      <vt:lpstr>Lossy mode:l Proof Sketch</vt:lpstr>
      <vt:lpstr>Lossy model: Proof Sketch</vt:lpstr>
      <vt:lpstr>Lossy model: Proof Sketch</vt:lpstr>
      <vt:lpstr>Lossy model: Proof Sketch</vt:lpstr>
      <vt:lpstr>Lossy model: Proof Sketch</vt:lpstr>
      <vt:lpstr>Lossy model: Proof Sketch</vt:lpstr>
      <vt:lpstr>Lossy model: Proof Sketch</vt:lpstr>
      <vt:lpstr>Lossy model: Proof Sketch</vt:lpstr>
      <vt:lpstr>Up Next…</vt:lpstr>
      <vt:lpstr>Noisy Model</vt:lpstr>
      <vt:lpstr>Noisy Model</vt:lpstr>
      <vt:lpstr>Noisy Model</vt:lpstr>
      <vt:lpstr>Noisy Model</vt:lpstr>
      <vt:lpstr>Noisy Model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Noisy Model:Proof Sketch</vt:lpstr>
      <vt:lpstr>PowerPoint Presentation</vt:lpstr>
      <vt:lpstr>Relaxing KSA Assumption</vt:lpstr>
      <vt:lpstr>Noisy Model:Open problems</vt:lpstr>
      <vt:lpstr>PowerPoint Presentation</vt:lpstr>
      <vt:lpstr>Noisy Model:Proof Sketch</vt:lpstr>
      <vt:lpstr>Longest increasing subsequence   (LIS) problem </vt:lpstr>
      <vt:lpstr>PowerPoint Presentation</vt:lpstr>
      <vt:lpstr>A partial list of references….</vt:lpstr>
      <vt:lpstr>Massive data sets</vt:lpstr>
      <vt:lpstr>What does limited access mean?</vt:lpstr>
      <vt:lpstr>Unrestricted Access - Limited Time</vt:lpstr>
      <vt:lpstr>Streaming Access -- Limited Memory</vt:lpstr>
      <vt:lpstr>Main results</vt:lpstr>
      <vt:lpstr>Additive approximation</vt:lpstr>
      <vt:lpstr> The streaming algorithm</vt:lpstr>
      <vt:lpstr>Our results-streaming</vt:lpstr>
      <vt:lpstr>Our results-streaming II</vt:lpstr>
      <vt:lpstr>Our results</vt:lpstr>
      <vt:lpstr>Massive data sets</vt:lpstr>
      <vt:lpstr>Exact LIS via streaming</vt:lpstr>
      <vt:lpstr>          Exact LIS via streaming </vt:lpstr>
      <vt:lpstr>  Approximate LIS via streaming </vt:lpstr>
      <vt:lpstr>Algorithm Step j </vt:lpstr>
      <vt:lpstr>Analysis</vt:lpstr>
      <vt:lpstr>Analysis: Memory usage</vt:lpstr>
      <vt:lpstr>    Sketch of analysis  </vt:lpstr>
      <vt:lpstr>Analysis: ALIS is large     </vt:lpstr>
      <vt:lpstr>Memorable Indices</vt:lpstr>
      <vt:lpstr>Properties of memorable  set M    </vt:lpstr>
      <vt:lpstr>Recent (Joint with Tim Naumovitz)</vt:lpstr>
      <vt:lpstr>Few nonmemorable indices</vt:lpstr>
      <vt:lpstr>Open problem</vt:lpstr>
      <vt:lpstr>  The very fast unrestricted access algorithm</vt:lpstr>
      <vt:lpstr>Unrestricted Access –       Limited Time</vt:lpstr>
      <vt:lpstr>PowerPoint Presentation</vt:lpstr>
      <vt:lpstr>PowerPoint Presentation</vt:lpstr>
      <vt:lpstr>Uniform sampling in action</vt:lpstr>
      <vt:lpstr>Our result</vt:lpstr>
      <vt:lpstr>Our result</vt:lpstr>
      <vt:lpstr>PowerPoint Presentation</vt:lpstr>
      <vt:lpstr>Geometric view</vt:lpstr>
      <vt:lpstr>Geometric View</vt:lpstr>
      <vt:lpstr>The use of randomness</vt:lpstr>
      <vt:lpstr>PowerPoint Presentation</vt:lpstr>
      <vt:lpstr>A general approach</vt:lpstr>
      <vt:lpstr>Point classification</vt:lpstr>
      <vt:lpstr>From Classification to Estimation</vt:lpstr>
      <vt:lpstr>How can we ensure that     Good is increasing?</vt:lpstr>
      <vt:lpstr>The violation counting trick</vt:lpstr>
      <vt:lpstr>Criterion for bad index</vt:lpstr>
      <vt:lpstr>The ideal Bad points</vt:lpstr>
      <vt:lpstr>Checking if a point is bad</vt:lpstr>
      <vt:lpstr>How good is the approximation</vt:lpstr>
      <vt:lpstr>Where are we…</vt:lpstr>
      <vt:lpstr>Where we are going…</vt:lpstr>
      <vt:lpstr>The generic algorithm</vt:lpstr>
      <vt:lpstr>The generic algorithm</vt:lpstr>
      <vt:lpstr>The algorithm of  [PRR], [ACCL]</vt:lpstr>
      <vt:lpstr>Is there a better analysis?</vt:lpstr>
      <vt:lpstr>Can we modify the previous algorithm?</vt:lpstr>
      <vt:lpstr>Structure of Sample for Classify(x)</vt:lpstr>
      <vt:lpstr>Limitation of neighborhood sample</vt:lpstr>
      <vt:lpstr>Neighborhood sampling is insufficient</vt:lpstr>
      <vt:lpstr>Back to the drawing board….</vt:lpstr>
      <vt:lpstr>An easier goal…</vt:lpstr>
      <vt:lpstr>Interactive classification…</vt:lpstr>
      <vt:lpstr>A closer look at what the wizard does… </vt:lpstr>
      <vt:lpstr>PowerPoint Presentation</vt:lpstr>
      <vt:lpstr>Properties of interactive protocol…</vt:lpstr>
      <vt:lpstr>Can an algorithm simulate the wizard? </vt:lpstr>
      <vt:lpstr>Relaxing the wizard….</vt:lpstr>
      <vt:lpstr>Plan for algorithm classify(x)…</vt:lpstr>
      <vt:lpstr>Fantasy algorithm and  analysis…</vt:lpstr>
      <vt:lpstr>-evident splitter</vt:lpstr>
      <vt:lpstr>Classify (at this point)</vt:lpstr>
      <vt:lpstr>A closer look at what the wizard does… </vt:lpstr>
      <vt:lpstr>An approximate splitter</vt:lpstr>
      <vt:lpstr>An approximate splitter</vt:lpstr>
      <vt:lpstr>An approximate splitter</vt:lpstr>
      <vt:lpstr>An approximate splitter</vt:lpstr>
      <vt:lpstr>PowerPoint Presentation</vt:lpstr>
      <vt:lpstr>The interactive protocol</vt:lpstr>
      <vt:lpstr>The interactive protocol</vt:lpstr>
      <vt:lpstr>PowerPoint Presentation</vt:lpstr>
      <vt:lpstr>Getting a conservative splitter</vt:lpstr>
      <vt:lpstr>For example …</vt:lpstr>
      <vt:lpstr>If no -evident splitter is found…</vt:lpstr>
      <vt:lpstr>Boosting Approximations</vt:lpstr>
      <vt:lpstr>Boosting approximations</vt:lpstr>
      <vt:lpstr>Boosting approximations</vt:lpstr>
      <vt:lpstr>Putting it together</vt:lpstr>
      <vt:lpstr>Putting it together</vt:lpstr>
      <vt:lpstr>Putting it together</vt:lpstr>
      <vt:lpstr>A critical gap…..</vt:lpstr>
      <vt:lpstr>A critical gap…..</vt:lpstr>
      <vt:lpstr>The DP revisited</vt:lpstr>
      <vt:lpstr>An approximate splitter</vt:lpstr>
      <vt:lpstr>The hoped-for dichotomy</vt:lpstr>
      <vt:lpstr>Modifiying the splitter requirements</vt:lpstr>
      <vt:lpstr>A new dichotomy</vt:lpstr>
      <vt:lpstr>A weaker splitter </vt:lpstr>
      <vt:lpstr>The dichotomy fails….</vt:lpstr>
      <vt:lpstr>A small generalization</vt:lpstr>
      <vt:lpstr>A small generalization</vt:lpstr>
      <vt:lpstr>A generalization</vt:lpstr>
      <vt:lpstr>Use dynamic programming</vt:lpstr>
      <vt:lpstr>PowerPoint Presentation</vt:lpstr>
      <vt:lpstr>The basic dichotomy</vt:lpstr>
      <vt:lpstr>Improved splitters</vt:lpstr>
      <vt:lpstr>Improved splitters</vt:lpstr>
      <vt:lpstr>Weaker splitters</vt:lpstr>
      <vt:lpstr>The new and improved…</vt:lpstr>
      <vt:lpstr>The dichotomy, again</vt:lpstr>
      <vt:lpstr>The algorithm, in one slide</vt:lpstr>
      <vt:lpstr>Algorithm classify in one slide</vt:lpstr>
      <vt:lpstr>The even better version</vt:lpstr>
      <vt:lpstr>PowerPoint Presentation</vt:lpstr>
      <vt:lpstr>A faster version…</vt:lpstr>
      <vt:lpstr>What next?</vt:lpstr>
      <vt:lpstr>A dynamic program</vt:lpstr>
      <vt:lpstr>A dynamic program</vt:lpstr>
      <vt:lpstr>The dynamic program</vt:lpstr>
      <vt:lpstr>Classification via splitter finding</vt:lpstr>
      <vt:lpstr>How do we guess a splitter?</vt:lpstr>
      <vt:lpstr>Sufficient: an approximate splitter</vt:lpstr>
      <vt:lpstr>An approximate splitter</vt:lpstr>
      <vt:lpstr>An approximate splitter</vt:lpstr>
      <vt:lpstr>PowerPoint Presentation</vt:lpstr>
      <vt:lpstr>μ - Conservative splitters</vt:lpstr>
      <vt:lpstr>Getting a conservative splitter</vt:lpstr>
      <vt:lpstr>Getting a conservative splitter</vt:lpstr>
      <vt:lpstr>No conservative splitters</vt:lpstr>
      <vt:lpstr>If  no conservative splitter….</vt:lpstr>
      <vt:lpstr>Boosting Approximations</vt:lpstr>
      <vt:lpstr>Boosting approximations</vt:lpstr>
      <vt:lpstr>Boosting approximations</vt:lpstr>
      <vt:lpstr>We don’t know the best splitter</vt:lpstr>
      <vt:lpstr>The hoped-for dichotomy</vt:lpstr>
      <vt:lpstr>The DP revisited</vt:lpstr>
      <vt:lpstr>A generalization</vt:lpstr>
      <vt:lpstr>A generalization</vt:lpstr>
      <vt:lpstr>Use dynamic programming</vt:lpstr>
      <vt:lpstr>PowerPoint Presentation</vt:lpstr>
      <vt:lpstr>μ - Improved splitters</vt:lpstr>
      <vt:lpstr>μ - Improved splitters over</vt:lpstr>
      <vt:lpstr>The dichotomy, again</vt:lpstr>
      <vt:lpstr>Algorithm classify in one slide</vt:lpstr>
      <vt:lpstr>The even better version</vt:lpstr>
      <vt:lpstr>Final remarks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Improving Algorithms</dc:title>
  <dc:creator>Seshadhri</dc:creator>
  <cp:lastModifiedBy>Michael Saks</cp:lastModifiedBy>
  <cp:revision>1647</cp:revision>
  <dcterms:created xsi:type="dcterms:W3CDTF">2006-01-14T18:33:08Z</dcterms:created>
  <dcterms:modified xsi:type="dcterms:W3CDTF">2016-10-05T15:01:08Z</dcterms:modified>
</cp:coreProperties>
</file>