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4"/>
  </p:notesMasterIdLst>
  <p:sldIdLst>
    <p:sldId id="278" r:id="rId2"/>
    <p:sldId id="406" r:id="rId3"/>
    <p:sldId id="445" r:id="rId4"/>
    <p:sldId id="434" r:id="rId5"/>
    <p:sldId id="395" r:id="rId6"/>
    <p:sldId id="433" r:id="rId7"/>
    <p:sldId id="407" r:id="rId8"/>
    <p:sldId id="447" r:id="rId9"/>
    <p:sldId id="442" r:id="rId10"/>
    <p:sldId id="443" r:id="rId11"/>
    <p:sldId id="453" r:id="rId12"/>
    <p:sldId id="408" r:id="rId13"/>
    <p:sldId id="452" r:id="rId14"/>
    <p:sldId id="458" r:id="rId15"/>
    <p:sldId id="459" r:id="rId16"/>
    <p:sldId id="462" r:id="rId17"/>
    <p:sldId id="461" r:id="rId18"/>
    <p:sldId id="409" r:id="rId19"/>
    <p:sldId id="460" r:id="rId20"/>
    <p:sldId id="463" r:id="rId21"/>
    <p:sldId id="412" r:id="rId22"/>
    <p:sldId id="413" r:id="rId23"/>
    <p:sldId id="436" r:id="rId24"/>
    <p:sldId id="437" r:id="rId25"/>
    <p:sldId id="414" r:id="rId26"/>
    <p:sldId id="415" r:id="rId27"/>
    <p:sldId id="432" r:id="rId28"/>
    <p:sldId id="416" r:id="rId29"/>
    <p:sldId id="446" r:id="rId30"/>
    <p:sldId id="448" r:id="rId31"/>
    <p:sldId id="418" r:id="rId32"/>
    <p:sldId id="454" r:id="rId33"/>
    <p:sldId id="420" r:id="rId34"/>
    <p:sldId id="451" r:id="rId35"/>
    <p:sldId id="411" r:id="rId36"/>
    <p:sldId id="423" r:id="rId37"/>
    <p:sldId id="419" r:id="rId38"/>
    <p:sldId id="429" r:id="rId39"/>
    <p:sldId id="421" r:id="rId40"/>
    <p:sldId id="425" r:id="rId41"/>
    <p:sldId id="428" r:id="rId42"/>
    <p:sldId id="424" r:id="rId43"/>
    <p:sldId id="435" r:id="rId44"/>
    <p:sldId id="426" r:id="rId45"/>
    <p:sldId id="427" r:id="rId46"/>
    <p:sldId id="431" r:id="rId47"/>
    <p:sldId id="444" r:id="rId48"/>
    <p:sldId id="441" r:id="rId49"/>
    <p:sldId id="440" r:id="rId50"/>
    <p:sldId id="457" r:id="rId51"/>
    <p:sldId id="455" r:id="rId52"/>
    <p:sldId id="456"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264" autoAdjust="0"/>
  </p:normalViewPr>
  <p:slideViewPr>
    <p:cSldViewPr>
      <p:cViewPr>
        <p:scale>
          <a:sx n="66" d="100"/>
          <a:sy n="66" d="100"/>
        </p:scale>
        <p:origin x="-9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2461AB-BBB4-4FFB-83E4-47D2E977CBB8}" type="datetimeFigureOut">
              <a:rPr lang="en-US"/>
              <a:pPr>
                <a:defRPr/>
              </a:pPr>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0CB7D3-53B0-46FF-9889-3F1AC698F3C8}" type="slidenum">
              <a:rPr lang="en-US"/>
              <a:pPr>
                <a:defRPr/>
              </a:pPr>
              <a:t>‹#›</a:t>
            </a:fld>
            <a:endParaRPr lang="en-US"/>
          </a:p>
        </p:txBody>
      </p:sp>
    </p:spTree>
    <p:extLst>
      <p:ext uri="{BB962C8B-B14F-4D97-AF65-F5344CB8AC3E}">
        <p14:creationId xmlns:p14="http://schemas.microsoft.com/office/powerpoint/2010/main" val="1382572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5BD4B418-5D77-4E02-BD76-D1F666D2F375}" type="slidenum">
              <a:rPr lang="en-CA">
                <a:solidFill>
                  <a:prstClr val="black"/>
                </a:solidFill>
              </a:rPr>
              <a:pPr>
                <a:defRPr/>
              </a:pPr>
              <a:t>1</a:t>
            </a:fld>
            <a:endParaRPr lang="en-CA">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0CB7D3-53B0-46FF-9889-3F1AC698F3C8}" type="slidenum">
              <a:rPr lang="en-US" smtClean="0"/>
              <a:pPr>
                <a:defRPr/>
              </a:pPr>
              <a:t>29</a:t>
            </a:fld>
            <a:endParaRPr lang="en-US"/>
          </a:p>
        </p:txBody>
      </p:sp>
    </p:spTree>
    <p:extLst>
      <p:ext uri="{BB962C8B-B14F-4D97-AF65-F5344CB8AC3E}">
        <p14:creationId xmlns:p14="http://schemas.microsoft.com/office/powerpoint/2010/main" val="77956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30107-ACB6-45DE-BF45-637A4042E84E}" type="slidenum">
              <a:rPr lang="en-US"/>
              <a:pPr>
                <a:defRPr/>
              </a:pPr>
              <a:t>‹#›</a:t>
            </a:fld>
            <a:endParaRPr lang="en-US"/>
          </a:p>
        </p:txBody>
      </p:sp>
    </p:spTree>
    <p:extLst>
      <p:ext uri="{BB962C8B-B14F-4D97-AF65-F5344CB8AC3E}">
        <p14:creationId xmlns:p14="http://schemas.microsoft.com/office/powerpoint/2010/main" val="111311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DBE50-1CC4-4A4E-8649-79E70C9F3299}" type="slidenum">
              <a:rPr lang="en-US"/>
              <a:pPr>
                <a:defRPr/>
              </a:pPr>
              <a:t>‹#›</a:t>
            </a:fld>
            <a:endParaRPr lang="en-US"/>
          </a:p>
        </p:txBody>
      </p:sp>
    </p:spTree>
    <p:extLst>
      <p:ext uri="{BB962C8B-B14F-4D97-AF65-F5344CB8AC3E}">
        <p14:creationId xmlns:p14="http://schemas.microsoft.com/office/powerpoint/2010/main" val="372886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EB7D7-8ABE-43E0-978F-312F9631AEBC}" type="slidenum">
              <a:rPr lang="en-US"/>
              <a:pPr>
                <a:defRPr/>
              </a:pPr>
              <a:t>‹#›</a:t>
            </a:fld>
            <a:endParaRPr lang="en-US"/>
          </a:p>
        </p:txBody>
      </p:sp>
    </p:spTree>
    <p:extLst>
      <p:ext uri="{BB962C8B-B14F-4D97-AF65-F5344CB8AC3E}">
        <p14:creationId xmlns:p14="http://schemas.microsoft.com/office/powerpoint/2010/main" val="9346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0398B7-57F0-4700-985F-3AB62631059B}" type="slidenum">
              <a:rPr lang="en-US"/>
              <a:pPr>
                <a:defRPr/>
              </a:pPr>
              <a:t>‹#›</a:t>
            </a:fld>
            <a:endParaRPr lang="en-US"/>
          </a:p>
        </p:txBody>
      </p:sp>
    </p:spTree>
    <p:extLst>
      <p:ext uri="{BB962C8B-B14F-4D97-AF65-F5344CB8AC3E}">
        <p14:creationId xmlns:p14="http://schemas.microsoft.com/office/powerpoint/2010/main" val="250457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BB258-44DF-4649-B3CC-55A87553AE17}" type="slidenum">
              <a:rPr lang="en-US"/>
              <a:pPr>
                <a:defRPr/>
              </a:pPr>
              <a:t>‹#›</a:t>
            </a:fld>
            <a:endParaRPr lang="en-US"/>
          </a:p>
        </p:txBody>
      </p:sp>
    </p:spTree>
    <p:extLst>
      <p:ext uri="{BB962C8B-B14F-4D97-AF65-F5344CB8AC3E}">
        <p14:creationId xmlns:p14="http://schemas.microsoft.com/office/powerpoint/2010/main" val="73448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C6EFA-3992-45E3-9961-534B754F7AA6}" type="slidenum">
              <a:rPr lang="en-US"/>
              <a:pPr>
                <a:defRPr/>
              </a:pPr>
              <a:t>‹#›</a:t>
            </a:fld>
            <a:endParaRPr lang="en-US"/>
          </a:p>
        </p:txBody>
      </p:sp>
    </p:spTree>
    <p:extLst>
      <p:ext uri="{BB962C8B-B14F-4D97-AF65-F5344CB8AC3E}">
        <p14:creationId xmlns:p14="http://schemas.microsoft.com/office/powerpoint/2010/main" val="8320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CBDAA0-8F1F-4F75-80D9-D5C4411ACB13}" type="slidenum">
              <a:rPr lang="en-US"/>
              <a:pPr>
                <a:defRPr/>
              </a:pPr>
              <a:t>‹#›</a:t>
            </a:fld>
            <a:endParaRPr lang="en-US"/>
          </a:p>
        </p:txBody>
      </p:sp>
    </p:spTree>
    <p:extLst>
      <p:ext uri="{BB962C8B-B14F-4D97-AF65-F5344CB8AC3E}">
        <p14:creationId xmlns:p14="http://schemas.microsoft.com/office/powerpoint/2010/main" val="397501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4AB205-31DF-44B0-A6A6-A9193F6B2110}" type="slidenum">
              <a:rPr lang="en-US"/>
              <a:pPr>
                <a:defRPr/>
              </a:pPr>
              <a:t>‹#›</a:t>
            </a:fld>
            <a:endParaRPr lang="en-US"/>
          </a:p>
        </p:txBody>
      </p:sp>
    </p:spTree>
    <p:extLst>
      <p:ext uri="{BB962C8B-B14F-4D97-AF65-F5344CB8AC3E}">
        <p14:creationId xmlns:p14="http://schemas.microsoft.com/office/powerpoint/2010/main" val="80179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0853E-5122-4514-9B4C-62880ACF63FA}" type="slidenum">
              <a:rPr lang="en-US"/>
              <a:pPr>
                <a:defRPr/>
              </a:pPr>
              <a:t>‹#›</a:t>
            </a:fld>
            <a:endParaRPr lang="en-US"/>
          </a:p>
        </p:txBody>
      </p:sp>
    </p:spTree>
    <p:extLst>
      <p:ext uri="{BB962C8B-B14F-4D97-AF65-F5344CB8AC3E}">
        <p14:creationId xmlns:p14="http://schemas.microsoft.com/office/powerpoint/2010/main" val="273393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405DB-F853-472F-8D20-D462F4D9A904}" type="slidenum">
              <a:rPr lang="en-US"/>
              <a:pPr>
                <a:defRPr/>
              </a:pPr>
              <a:t>‹#›</a:t>
            </a:fld>
            <a:endParaRPr lang="en-US"/>
          </a:p>
        </p:txBody>
      </p:sp>
    </p:spTree>
    <p:extLst>
      <p:ext uri="{BB962C8B-B14F-4D97-AF65-F5344CB8AC3E}">
        <p14:creationId xmlns:p14="http://schemas.microsoft.com/office/powerpoint/2010/main" val="300692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EC8C86-FA11-4A4B-BC93-DA461598CE3A}" type="slidenum">
              <a:rPr lang="en-US"/>
              <a:pPr>
                <a:defRPr/>
              </a:pPr>
              <a:t>‹#›</a:t>
            </a:fld>
            <a:endParaRPr lang="en-US"/>
          </a:p>
        </p:txBody>
      </p:sp>
    </p:spTree>
    <p:extLst>
      <p:ext uri="{BB962C8B-B14F-4D97-AF65-F5344CB8AC3E}">
        <p14:creationId xmlns:p14="http://schemas.microsoft.com/office/powerpoint/2010/main" val="368415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2F317542-BC92-483A-9E11-A717F9AD78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5" name="Rectangle 16"/>
          <p:cNvSpPr>
            <a:spLocks noGrp="1" noChangeArrowheads="1"/>
          </p:cNvSpPr>
          <p:nvPr>
            <p:ph type="ctrTitle"/>
          </p:nvPr>
        </p:nvSpPr>
        <p:spPr>
          <a:xfrm>
            <a:off x="228600" y="284162"/>
            <a:ext cx="8915400" cy="2611438"/>
          </a:xfrm>
        </p:spPr>
        <p:txBody>
          <a:bodyPr/>
          <a:lstStyle/>
          <a:p>
            <a:pPr eaLnBrk="1" hangingPunct="1"/>
            <a:r>
              <a:rPr lang="en-US" altLang="en-US" sz="6000" dirty="0" smtClean="0">
                <a:solidFill>
                  <a:srgbClr val="FF3300"/>
                </a:solidFill>
                <a:latin typeface="Calibri" pitchFamily="34" charset="0"/>
                <a:ea typeface="Calibri" pitchFamily="34" charset="0"/>
                <a:cs typeface="Calibri" pitchFamily="34" charset="0"/>
              </a:rPr>
              <a:t>Questions for </a:t>
            </a:r>
            <a:r>
              <a:rPr lang="en-US" altLang="en-US" sz="6000" dirty="0" err="1" smtClean="0">
                <a:solidFill>
                  <a:srgbClr val="FF3300"/>
                </a:solidFill>
                <a:latin typeface="Calibri" pitchFamily="34" charset="0"/>
                <a:ea typeface="Calibri" pitchFamily="34" charset="0"/>
                <a:cs typeface="Calibri" pitchFamily="34" charset="0"/>
              </a:rPr>
              <a:t>Bourgain</a:t>
            </a:r>
            <a:r>
              <a:rPr lang="en-US" altLang="en-US" sz="4000" dirty="0" smtClean="0">
                <a:solidFill>
                  <a:srgbClr val="FFFFCC"/>
                </a:solidFill>
                <a:latin typeface="Calibri" pitchFamily="34" charset="0"/>
                <a:ea typeface="Calibri" pitchFamily="34" charset="0"/>
                <a:cs typeface="Calibri" pitchFamily="34" charset="0"/>
              </a:rPr>
              <a:t/>
            </a:r>
            <a:br>
              <a:rPr lang="en-US" altLang="en-US" sz="4000" dirty="0" smtClean="0">
                <a:solidFill>
                  <a:srgbClr val="FFFFCC"/>
                </a:solidFill>
                <a:latin typeface="Calibri" pitchFamily="34" charset="0"/>
                <a:ea typeface="Calibri" pitchFamily="34" charset="0"/>
                <a:cs typeface="Calibri" pitchFamily="34" charset="0"/>
              </a:rPr>
            </a:br>
            <a:r>
              <a:rPr lang="en-US" altLang="en-US" sz="4000" dirty="0" smtClean="0">
                <a:solidFill>
                  <a:srgbClr val="FFFFCC"/>
                </a:solidFill>
                <a:latin typeface="Calibri" pitchFamily="34" charset="0"/>
                <a:ea typeface="Calibri" pitchFamily="34" charset="0"/>
                <a:cs typeface="Calibri" pitchFamily="34" charset="0"/>
              </a:rPr>
              <a:t>Celebrating Jean </a:t>
            </a:r>
            <a:r>
              <a:rPr lang="en-US" altLang="en-US" sz="4000" dirty="0" err="1" smtClean="0">
                <a:solidFill>
                  <a:srgbClr val="FFFFCC"/>
                </a:solidFill>
                <a:latin typeface="Calibri" pitchFamily="34" charset="0"/>
                <a:ea typeface="Calibri" pitchFamily="34" charset="0"/>
                <a:cs typeface="Calibri" pitchFamily="34" charset="0"/>
              </a:rPr>
              <a:t>Bourgain’s</a:t>
            </a:r>
            <a:r>
              <a:rPr lang="en-US" altLang="en-US" sz="4000" dirty="0" smtClean="0">
                <a:solidFill>
                  <a:srgbClr val="FFFFCC"/>
                </a:solidFill>
                <a:latin typeface="Calibri" pitchFamily="34" charset="0"/>
                <a:ea typeface="Calibri" pitchFamily="34" charset="0"/>
                <a:cs typeface="Calibri" pitchFamily="34" charset="0"/>
              </a:rPr>
              <a:t> mathematics</a:t>
            </a:r>
            <a:r>
              <a:rPr lang="en-US" altLang="en-US" sz="4500" dirty="0" smtClean="0">
                <a:solidFill>
                  <a:srgbClr val="FFFFCC"/>
                </a:solidFill>
                <a:latin typeface="Calibri" pitchFamily="34" charset="0"/>
                <a:ea typeface="Calibri" pitchFamily="34" charset="0"/>
                <a:cs typeface="Calibri" pitchFamily="34" charset="0"/>
              </a:rPr>
              <a:t/>
            </a:r>
            <a:br>
              <a:rPr lang="en-US" altLang="en-US" sz="4500" dirty="0" smtClean="0">
                <a:solidFill>
                  <a:srgbClr val="FFFFCC"/>
                </a:solidFill>
                <a:latin typeface="Calibri" pitchFamily="34" charset="0"/>
                <a:ea typeface="Calibri" pitchFamily="34" charset="0"/>
                <a:cs typeface="Calibri" pitchFamily="34" charset="0"/>
              </a:rPr>
            </a:br>
            <a:endParaRPr lang="en-US" altLang="en-US" sz="3200" dirty="0" smtClean="0">
              <a:solidFill>
                <a:schemeClr val="accent6">
                  <a:lumMod val="20000"/>
                  <a:lumOff val="80000"/>
                </a:schemeClr>
              </a:solidFill>
              <a:latin typeface="Calibri" pitchFamily="34" charset="0"/>
              <a:ea typeface="Calibri" pitchFamily="34" charset="0"/>
              <a:cs typeface="Calibri" pitchFamily="34" charset="0"/>
            </a:endParaRPr>
          </a:p>
        </p:txBody>
      </p:sp>
      <p:sp>
        <p:nvSpPr>
          <p:cNvPr id="5124" name="Rectangle 17"/>
          <p:cNvSpPr>
            <a:spLocks noGrp="1" noChangeArrowheads="1"/>
          </p:cNvSpPr>
          <p:nvPr>
            <p:ph type="subTitle" idx="1"/>
          </p:nvPr>
        </p:nvSpPr>
        <p:spPr>
          <a:xfrm>
            <a:off x="1905000" y="2472267"/>
            <a:ext cx="7010400" cy="4953000"/>
          </a:xfrm>
        </p:spPr>
        <p:txBody>
          <a:bodyPr/>
          <a:lstStyle/>
          <a:p>
            <a:pPr eaLnBrk="1" hangingPunct="1">
              <a:defRPr/>
            </a:pPr>
            <a:endParaRPr lang="en-US" altLang="en-US" b="1" dirty="0" smtClean="0">
              <a:solidFill>
                <a:srgbClr val="FFFFFF"/>
              </a:solidFill>
              <a:latin typeface="Calibri" pitchFamily="34" charset="0"/>
              <a:ea typeface="Calibri" pitchFamily="34" charset="0"/>
              <a:cs typeface="Calibri" pitchFamily="34" charset="0"/>
            </a:endParaRPr>
          </a:p>
          <a:p>
            <a:pPr eaLnBrk="1" hangingPunct="1">
              <a:defRPr/>
            </a:pPr>
            <a:r>
              <a:rPr lang="en-US" altLang="en-US" b="1" dirty="0" smtClean="0">
                <a:solidFill>
                  <a:srgbClr val="FFFFFF"/>
                </a:solidFill>
                <a:latin typeface="Calibri" pitchFamily="34" charset="0"/>
                <a:ea typeface="Calibri" pitchFamily="34" charset="0"/>
                <a:cs typeface="Calibri" pitchFamily="34" charset="0"/>
              </a:rPr>
              <a:t>Gil Kalai</a:t>
            </a:r>
          </a:p>
          <a:p>
            <a:pPr eaLnBrk="1" hangingPunct="1">
              <a:defRPr/>
            </a:pPr>
            <a:r>
              <a:rPr lang="en-US" altLang="en-US" sz="2200" b="1" dirty="0" smtClean="0">
                <a:solidFill>
                  <a:srgbClr val="FFFFFF"/>
                </a:solidFill>
                <a:latin typeface="Calibri" pitchFamily="34" charset="0"/>
                <a:ea typeface="Calibri" pitchFamily="34" charset="0"/>
                <a:cs typeface="Calibri" pitchFamily="34" charset="0"/>
              </a:rPr>
              <a:t>Einstein Institute of Mathematics</a:t>
            </a:r>
          </a:p>
          <a:p>
            <a:pPr eaLnBrk="1" hangingPunct="1">
              <a:defRPr/>
            </a:pPr>
            <a:r>
              <a:rPr lang="en-US" altLang="en-US" sz="2200" b="1" dirty="0" smtClean="0">
                <a:solidFill>
                  <a:srgbClr val="FFFFFF"/>
                </a:solidFill>
                <a:latin typeface="Calibri" pitchFamily="34" charset="0"/>
                <a:ea typeface="Calibri" pitchFamily="34" charset="0"/>
                <a:cs typeface="Calibri" pitchFamily="34" charset="0"/>
              </a:rPr>
              <a:t>Hebrew University of Jerusalem.</a:t>
            </a:r>
            <a:endParaRPr lang="en-US" altLang="en-US" sz="2400" b="1" dirty="0" smtClean="0">
              <a:solidFill>
                <a:srgbClr val="FFFFFF"/>
              </a:solidFill>
              <a:latin typeface="Calibri" pitchFamily="34" charset="0"/>
              <a:ea typeface="Calibri" pitchFamily="34" charset="0"/>
              <a:cs typeface="Calibri" pitchFamily="34" charset="0"/>
            </a:endParaRPr>
          </a:p>
          <a:p>
            <a:pPr eaLnBrk="1" hangingPunct="1">
              <a:defRPr/>
            </a:pPr>
            <a:endParaRPr lang="en-US" altLang="en-US" sz="2800" b="1" dirty="0" smtClean="0">
              <a:solidFill>
                <a:srgbClr val="FFFFFF"/>
              </a:solidFill>
              <a:latin typeface="Calibri" pitchFamily="34" charset="0"/>
              <a:ea typeface="Calibri" pitchFamily="34" charset="0"/>
              <a:cs typeface="Calibri" pitchFamily="34" charset="0"/>
            </a:endParaRPr>
          </a:p>
          <a:p>
            <a:pPr eaLnBrk="1" hangingPunct="1">
              <a:defRPr/>
            </a:pPr>
            <a:r>
              <a:rPr lang="en-US" altLang="en-US" sz="2400" b="1" dirty="0" smtClean="0">
                <a:solidFill>
                  <a:srgbClr val="FFFFFF"/>
                </a:solidFill>
                <a:latin typeface="Calibri" pitchFamily="34" charset="0"/>
                <a:ea typeface="Calibri" pitchFamily="34" charset="0"/>
                <a:cs typeface="Calibri" pitchFamily="34" charset="0"/>
              </a:rPr>
              <a:t>IAS, Princeton, May 2016</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438400"/>
            <a:ext cx="2709333" cy="43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Mobius Randomness</a:t>
            </a:r>
            <a:br>
              <a:rPr lang="en-US" sz="4000" dirty="0" smtClean="0"/>
            </a:br>
            <a:r>
              <a:rPr lang="en-US" sz="3600" dirty="0" smtClean="0"/>
              <a:t>and complexity 2011/2012</a:t>
            </a:r>
            <a:endParaRPr lang="en-US" sz="3600" dirty="0"/>
          </a:p>
        </p:txBody>
      </p:sp>
      <p:pic>
        <p:nvPicPr>
          <p:cNvPr id="4" name="מציין מיקום תוכן 3" descr="sarnak1.jpg"/>
          <p:cNvPicPr>
            <a:picLocks noGrp="1" noChangeAspect="1"/>
          </p:cNvPicPr>
          <p:nvPr>
            <p:ph idx="1"/>
          </p:nvPr>
        </p:nvPicPr>
        <p:blipFill>
          <a:blip r:embed="rId2" cstate="print"/>
          <a:stretch>
            <a:fillRect/>
          </a:stretch>
        </p:blipFill>
        <p:spPr>
          <a:xfrm>
            <a:off x="0" y="1981200"/>
            <a:ext cx="4337855" cy="2514600"/>
          </a:xfrm>
        </p:spPr>
      </p:pic>
      <p:pic>
        <p:nvPicPr>
          <p:cNvPr id="5" name="תמונה 4" descr="sarnak2.jpg"/>
          <p:cNvPicPr>
            <a:picLocks noChangeAspect="1"/>
          </p:cNvPicPr>
          <p:nvPr/>
        </p:nvPicPr>
        <p:blipFill>
          <a:blip r:embed="rId3" cstate="print"/>
          <a:stretch>
            <a:fillRect/>
          </a:stretch>
        </p:blipFill>
        <p:spPr>
          <a:xfrm>
            <a:off x="4419600" y="3505200"/>
            <a:ext cx="4724400" cy="3137297"/>
          </a:xfrm>
          <a:prstGeom prst="rect">
            <a:avLst/>
          </a:prstGeom>
        </p:spPr>
      </p:pic>
      <p:sp>
        <p:nvSpPr>
          <p:cNvPr id="6" name="TextBox 5"/>
          <p:cNvSpPr txBox="1"/>
          <p:nvPr/>
        </p:nvSpPr>
        <p:spPr>
          <a:xfrm>
            <a:off x="5410200" y="1752600"/>
            <a:ext cx="3048000" cy="1200329"/>
          </a:xfrm>
          <a:prstGeom prst="rect">
            <a:avLst/>
          </a:prstGeom>
          <a:noFill/>
        </p:spPr>
        <p:txBody>
          <a:bodyPr wrap="square" rtlCol="0">
            <a:spAutoFit/>
          </a:bodyPr>
          <a:lstStyle/>
          <a:p>
            <a:r>
              <a:rPr lang="en-US" b="1" dirty="0" smtClean="0">
                <a:solidFill>
                  <a:srgbClr val="C00000"/>
                </a:solidFill>
              </a:rPr>
              <a:t>Questions initiated from Peter’s </a:t>
            </a:r>
            <a:r>
              <a:rPr lang="en-US" b="1" dirty="0" err="1" smtClean="0">
                <a:solidFill>
                  <a:srgbClr val="C00000"/>
                </a:solidFill>
              </a:rPr>
              <a:t>Sarnak</a:t>
            </a:r>
            <a:r>
              <a:rPr lang="en-US" b="1" dirty="0" smtClean="0">
                <a:solidFill>
                  <a:srgbClr val="C00000"/>
                </a:solidFill>
              </a:rPr>
              <a:t> 2011 Colloquium lecture at HUJI</a:t>
            </a:r>
            <a:endParaRPr lang="en-US" b="1" dirty="0">
              <a:solidFill>
                <a:srgbClr val="C00000"/>
              </a:solidFill>
            </a:endParaRPr>
          </a:p>
        </p:txBody>
      </p:sp>
      <p:sp>
        <p:nvSpPr>
          <p:cNvPr id="7" name="TextBox 6"/>
          <p:cNvSpPr txBox="1"/>
          <p:nvPr/>
        </p:nvSpPr>
        <p:spPr>
          <a:xfrm>
            <a:off x="381000" y="4953000"/>
            <a:ext cx="3581400" cy="923330"/>
          </a:xfrm>
          <a:prstGeom prst="rect">
            <a:avLst/>
          </a:prstGeom>
          <a:noFill/>
        </p:spPr>
        <p:txBody>
          <a:bodyPr wrap="square" rtlCol="0">
            <a:spAutoFit/>
          </a:bodyPr>
          <a:lstStyle/>
          <a:p>
            <a:r>
              <a:rPr lang="en-US" b="1" dirty="0" smtClean="0">
                <a:solidFill>
                  <a:srgbClr val="C00000"/>
                </a:solidFill>
              </a:rPr>
              <a:t>And from questions raised during his lecture by me, Dorit </a:t>
            </a:r>
            <a:r>
              <a:rPr lang="en-US" b="1" dirty="0" err="1" smtClean="0">
                <a:solidFill>
                  <a:srgbClr val="C00000"/>
                </a:solidFill>
              </a:rPr>
              <a:t>Aharonov</a:t>
            </a:r>
            <a:r>
              <a:rPr lang="en-US" b="1" dirty="0" smtClean="0">
                <a:solidFill>
                  <a:srgbClr val="C00000"/>
                </a:solidFill>
              </a:rPr>
              <a:t>, and Michael Ben-Or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Mobius randomness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PNT (or Mobius randomness)  for </a:t>
                </a:r>
                <a:r>
                  <a:rPr lang="en-US" i="1" dirty="0" smtClean="0"/>
                  <a:t>f(n)</a:t>
                </a:r>
                <a:r>
                  <a:rPr lang="en-US" dirty="0" smtClean="0"/>
                  <a:t> with values </a:t>
                </a:r>
                <a:r>
                  <a:rPr lang="en-US" i="1" dirty="0" smtClean="0"/>
                  <a:t>1,-1</a:t>
                </a:r>
                <a:r>
                  <a:rPr lang="en-US" dirty="0" smtClean="0"/>
                  <a:t>,</a:t>
                </a:r>
              </a:p>
              <a:p>
                <a:pPr marL="0" indent="0">
                  <a:buNone/>
                </a:pPr>
                <a:endParaRPr lang="en-US" dirty="0"/>
              </a:p>
              <a:p>
                <a:pPr marL="0" indent="0">
                  <a:buNone/>
                </a:pPr>
                <a:r>
                  <a:rPr lang="en-US" dirty="0" smtClean="0"/>
                  <a:t> </a:t>
                </a:r>
                <a14:m>
                  <m:oMath xmlns:m="http://schemas.openxmlformats.org/officeDocument/2006/math">
                    <m:nary>
                      <m:naryPr>
                        <m:chr m:val="∑"/>
                        <m:ctrlPr>
                          <a:rPr lang="en-US" i="1" smtClean="0">
                            <a:latin typeface="Cambria Math"/>
                          </a:rPr>
                        </m:ctrlPr>
                      </m:naryPr>
                      <m:sub>
                        <m:r>
                          <a:rPr lang="en-US" b="0" i="1" smtClean="0">
                            <a:latin typeface="Cambria Math"/>
                          </a:rPr>
                          <m:t>𝑘</m:t>
                        </m:r>
                        <m:r>
                          <a:rPr lang="en-US" b="0" i="1" smtClean="0">
                            <a:latin typeface="Cambria Math"/>
                          </a:rPr>
                          <m:t>=</m:t>
                        </m:r>
                        <m:r>
                          <m:rPr>
                            <m:brk m:alnAt="23"/>
                          </m:rPr>
                          <a:rPr lang="en-US" b="0" i="1" smtClean="0">
                            <a:latin typeface="Cambria Math"/>
                          </a:rPr>
                          <m:t>1</m:t>
                        </m:r>
                      </m:sub>
                      <m:sup>
                        <m:r>
                          <a:rPr lang="en-US" b="0" i="1" smtClean="0">
                            <a:latin typeface="Cambria Math"/>
                          </a:rPr>
                          <m:t>𝑛</m:t>
                        </m:r>
                      </m:sup>
                      <m:e>
                        <m:r>
                          <m:rPr>
                            <m:sty m:val="p"/>
                          </m:rPr>
                          <a:rPr lang="el-GR" i="1" smtClean="0">
                            <a:latin typeface="Cambria Math"/>
                          </a:rPr>
                          <m:t>η</m:t>
                        </m:r>
                        <m:d>
                          <m:dPr>
                            <m:ctrlPr>
                              <a:rPr lang="en-US" b="0" i="1" smtClean="0">
                                <a:latin typeface="Cambria Math"/>
                              </a:rPr>
                            </m:ctrlPr>
                          </m:dPr>
                          <m:e>
                            <m:r>
                              <a:rPr lang="en-US" b="0" i="1" smtClean="0">
                                <a:latin typeface="Cambria Math"/>
                              </a:rPr>
                              <m:t>𝑘</m:t>
                            </m:r>
                          </m:e>
                        </m:d>
                        <m:r>
                          <a:rPr lang="en-US" b="0" i="1" smtClean="0">
                            <a:latin typeface="Cambria Math"/>
                          </a:rPr>
                          <m:t>𝑓</m:t>
                        </m:r>
                        <m:d>
                          <m:dPr>
                            <m:ctrlPr>
                              <a:rPr lang="en-US" b="0" i="1" smtClean="0">
                                <a:latin typeface="Cambria Math"/>
                              </a:rPr>
                            </m:ctrlPr>
                          </m:dPr>
                          <m:e>
                            <m:r>
                              <a:rPr lang="en-US" b="0" i="1" smtClean="0">
                                <a:latin typeface="Cambria Math"/>
                              </a:rPr>
                              <m:t>𝑘</m:t>
                            </m:r>
                          </m:e>
                        </m:d>
                        <m:r>
                          <a:rPr lang="en-US" b="0" i="1" smtClean="0">
                            <a:latin typeface="Cambria Math"/>
                          </a:rPr>
                          <m:t>=</m:t>
                        </m:r>
                        <m:r>
                          <a:rPr lang="en-US" b="0" i="1" smtClean="0">
                            <a:latin typeface="Cambria Math"/>
                          </a:rPr>
                          <m:t>𝑜</m:t>
                        </m:r>
                        <m:r>
                          <a:rPr lang="en-US" b="0" i="1" smtClean="0">
                            <a:latin typeface="Cambria Math"/>
                          </a:rPr>
                          <m:t>(</m:t>
                        </m:r>
                        <m:r>
                          <a:rPr lang="en-US" b="0" i="1" smtClean="0">
                            <a:latin typeface="Cambria Math"/>
                          </a:rPr>
                          <m:t>𝑛</m:t>
                        </m:r>
                        <m:r>
                          <a:rPr lang="en-US" b="0" i="1" smtClean="0">
                            <a:latin typeface="Cambria Math"/>
                          </a:rPr>
                          <m:t>)</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90044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Mobius Randomness</a:t>
            </a:r>
            <a:br>
              <a:rPr lang="en-US" sz="4000" dirty="0" smtClean="0"/>
            </a:br>
            <a:r>
              <a:rPr lang="en-US" sz="3600" dirty="0" smtClean="0"/>
              <a:t>and complexity 2011/12 </a:t>
            </a:r>
            <a:endParaRPr lang="en-US" sz="3600" dirty="0"/>
          </a:p>
        </p:txBody>
      </p:sp>
      <p:sp>
        <p:nvSpPr>
          <p:cNvPr id="3" name="מציין מיקום תוכן 2"/>
          <p:cNvSpPr>
            <a:spLocks noGrp="1"/>
          </p:cNvSpPr>
          <p:nvPr>
            <p:ph idx="1"/>
          </p:nvPr>
        </p:nvSpPr>
        <p:spPr/>
        <p:txBody>
          <a:bodyPr/>
          <a:lstStyle/>
          <a:p>
            <a:pPr>
              <a:buNone/>
            </a:pPr>
            <a:r>
              <a:rPr lang="en-US" sz="2800" dirty="0" smtClean="0"/>
              <a:t>PNT for digital arithmetic functions defined by bounded depth circuits? (Yes, </a:t>
            </a:r>
            <a:r>
              <a:rPr lang="en-US" sz="2800" b="1" dirty="0" smtClean="0">
                <a:solidFill>
                  <a:srgbClr val="00B050"/>
                </a:solidFill>
              </a:rPr>
              <a:t>Green</a:t>
            </a:r>
            <a:r>
              <a:rPr lang="en-US" sz="2800" dirty="0" smtClean="0"/>
              <a:t>)</a:t>
            </a:r>
          </a:p>
          <a:p>
            <a:pPr>
              <a:buNone/>
            </a:pPr>
            <a:r>
              <a:rPr lang="en-US" sz="2800" dirty="0" smtClean="0"/>
              <a:t>PNT for digital arithmetic functions defined by linear Z/2Z forms? (Yes, </a:t>
            </a:r>
            <a:r>
              <a:rPr lang="en-US" sz="2800" b="1" dirty="0" err="1" smtClean="0">
                <a:solidFill>
                  <a:srgbClr val="00B0F0"/>
                </a:solidFill>
              </a:rPr>
              <a:t>Bourgain</a:t>
            </a:r>
            <a:r>
              <a:rPr lang="en-US" sz="2800" dirty="0" smtClean="0"/>
              <a:t>)</a:t>
            </a:r>
          </a:p>
          <a:p>
            <a:pPr>
              <a:buNone/>
            </a:pPr>
            <a:r>
              <a:rPr lang="en-US" sz="2800" dirty="0" smtClean="0"/>
              <a:t>PNT for digital arithmetic  functions defined by monotone expression? (Yes, </a:t>
            </a:r>
            <a:r>
              <a:rPr lang="en-US" sz="2800" b="1" dirty="0" err="1" smtClean="0">
                <a:solidFill>
                  <a:srgbClr val="00B0F0"/>
                </a:solidFill>
              </a:rPr>
              <a:t>Bourgain</a:t>
            </a:r>
            <a:r>
              <a:rPr lang="en-US" sz="2800" dirty="0" smtClean="0"/>
              <a:t>)</a:t>
            </a:r>
          </a:p>
          <a:p>
            <a:pPr>
              <a:buNone/>
            </a:pPr>
            <a:r>
              <a:rPr lang="en-US" sz="2800" dirty="0" smtClean="0"/>
              <a:t>PNT for digital arithmetic  functions defined by low degree Z/2Z forms? (Largely </a:t>
            </a:r>
            <a:r>
              <a:rPr lang="en-US" sz="2800" b="1" dirty="0" smtClean="0">
                <a:solidFill>
                  <a:srgbClr val="FF0000"/>
                </a:solidFill>
              </a:rPr>
              <a:t>Open</a:t>
            </a:r>
            <a:r>
              <a:rPr lang="en-US" sz="2800" dirty="0" smtClean="0"/>
              <a:t>)</a:t>
            </a:r>
          </a:p>
          <a:p>
            <a:pPr>
              <a:buNone/>
            </a:pPr>
            <a:r>
              <a:rPr lang="en-US" sz="2800" dirty="0" smtClean="0"/>
              <a:t>Why are digital arithmetic functions interesting, and what’s next?</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609600"/>
            <a:ext cx="6475413" cy="642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356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 of subsets of the discrete cube</a:t>
            </a:r>
            <a:endParaRPr lang="en-US" dirty="0"/>
          </a:p>
        </p:txBody>
      </p:sp>
      <p:sp>
        <p:nvSpPr>
          <p:cNvPr id="3" name="Content Placeholder 2"/>
          <p:cNvSpPr>
            <a:spLocks noGrp="1"/>
          </p:cNvSpPr>
          <p:nvPr>
            <p:ph idx="1"/>
          </p:nvPr>
        </p:nvSpPr>
        <p:spPr/>
        <p:txBody>
          <a:bodyPr/>
          <a:lstStyle/>
          <a:p>
            <a:pPr marL="0" indent="0">
              <a:buNone/>
            </a:pPr>
            <a:r>
              <a:rPr lang="en-US" dirty="0" err="1" smtClean="0"/>
              <a:t>Bourgain</a:t>
            </a:r>
            <a:r>
              <a:rPr lang="en-US" dirty="0" smtClean="0"/>
              <a:t>, Kahn, Kalai (2012-2013)</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14533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97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Projections of subsets of the discrete cube</a:t>
            </a:r>
            <a:endParaRPr lang="en-US" sz="40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45" y="2438400"/>
            <a:ext cx="766762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78" y="5334000"/>
            <a:ext cx="75644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78" y="3886200"/>
            <a:ext cx="7319963"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714" y="1905000"/>
            <a:ext cx="363537"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8384" y="1870630"/>
            <a:ext cx="3775393" cy="369332"/>
          </a:xfrm>
          <a:prstGeom prst="rect">
            <a:avLst/>
          </a:prstGeom>
          <a:noFill/>
        </p:spPr>
        <p:txBody>
          <a:bodyPr wrap="none" rtlCol="0">
            <a:spAutoFit/>
          </a:bodyPr>
          <a:lstStyle/>
          <a:p>
            <a:r>
              <a:rPr lang="en-US" dirty="0" smtClean="0"/>
              <a:t>is the set of 0-1 vectors of length </a:t>
            </a:r>
            <a:r>
              <a:rPr lang="en-US" i="1" dirty="0" smtClean="0"/>
              <a:t>n.</a:t>
            </a:r>
            <a:endParaRPr lang="en-US" i="1" dirty="0"/>
          </a:p>
        </p:txBody>
      </p:sp>
    </p:spTree>
    <p:extLst>
      <p:ext uri="{BB962C8B-B14F-4D97-AF65-F5344CB8AC3E}">
        <p14:creationId xmlns:p14="http://schemas.microsoft.com/office/powerpoint/2010/main" val="327841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 IAS lecture we both attended: Jonathan Israel, Nov `12 </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4682"/>
            <a:ext cx="8229600" cy="451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68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74638"/>
            <a:ext cx="8991600" cy="1173162"/>
          </a:xfrm>
        </p:spPr>
        <p:txBody>
          <a:bodyPr/>
          <a:lstStyle/>
          <a:p>
            <a:r>
              <a:rPr lang="en-US" sz="4000" dirty="0" smtClean="0"/>
              <a:t>Edinburgh `02 ; Vancouver `02</a:t>
            </a:r>
            <a:endParaRPr lang="en-US" sz="4000" dirty="0"/>
          </a:p>
        </p:txBody>
      </p:sp>
      <p:sp>
        <p:nvSpPr>
          <p:cNvPr id="3" name="מציין מיקום תוכן 2"/>
          <p:cNvSpPr>
            <a:spLocks noGrp="1"/>
          </p:cNvSpPr>
          <p:nvPr>
            <p:ph idx="1"/>
          </p:nvPr>
        </p:nvSpPr>
        <p:spPr>
          <a:xfrm>
            <a:off x="457200" y="1524000"/>
            <a:ext cx="8686800" cy="4602163"/>
          </a:xfrm>
        </p:spPr>
        <p:txBody>
          <a:bodyPr/>
          <a:lstStyle/>
          <a:p>
            <a:pPr>
              <a:buNone/>
            </a:pPr>
            <a:r>
              <a:rPr lang="en-US" sz="2800" dirty="0" smtClean="0"/>
              <a:t>Finite metric spaces</a:t>
            </a:r>
          </a:p>
          <a:p>
            <a:pPr>
              <a:buNone/>
            </a:pPr>
            <a:r>
              <a:rPr lang="en-US" sz="2800" dirty="0" smtClean="0"/>
              <a:t>Connection to computation; statistical physics; random matrices; …</a:t>
            </a:r>
          </a:p>
          <a:p>
            <a:pPr>
              <a:buNone/>
            </a:pPr>
            <a:r>
              <a:rPr lang="en-US" sz="2800" dirty="0" smtClean="0"/>
              <a:t>Restriction and </a:t>
            </a:r>
            <a:r>
              <a:rPr lang="en-US" sz="2800" dirty="0" err="1" smtClean="0"/>
              <a:t>Kakeya</a:t>
            </a:r>
            <a:r>
              <a:rPr lang="en-US" sz="2800" dirty="0" smtClean="0"/>
              <a:t>, also over finite fields</a:t>
            </a:r>
          </a:p>
          <a:p>
            <a:pPr>
              <a:buNone/>
            </a:pPr>
            <a:r>
              <a:rPr lang="en-US" sz="2800" dirty="0" smtClean="0"/>
              <a:t>Classical convexity</a:t>
            </a:r>
          </a:p>
          <a:p>
            <a:pPr>
              <a:buNone/>
            </a:pPr>
            <a:r>
              <a:rPr lang="en-US" sz="2800" dirty="0" smtClean="0"/>
              <a:t>Classical harmonic analysis</a:t>
            </a:r>
          </a:p>
          <a:p>
            <a:pPr>
              <a:buNone/>
            </a:pPr>
            <a:r>
              <a:rPr lang="en-US" sz="2800" dirty="0" smtClean="0"/>
              <a:t>Geometry of </a:t>
            </a:r>
            <a:r>
              <a:rPr lang="en-US" sz="2800" dirty="0" err="1" smtClean="0"/>
              <a:t>Banach</a:t>
            </a:r>
            <a:r>
              <a:rPr lang="en-US" sz="2800" dirty="0" smtClean="0"/>
              <a:t> spaces</a:t>
            </a:r>
          </a:p>
          <a:p>
            <a:pPr>
              <a:buNone/>
            </a:pPr>
            <a:r>
              <a:rPr lang="en-US" sz="2800" dirty="0" err="1" smtClean="0"/>
              <a:t>Szemeredi</a:t>
            </a:r>
            <a:r>
              <a:rPr lang="en-US" sz="2800" dirty="0" smtClean="0"/>
              <a:t> type theorems</a:t>
            </a:r>
          </a:p>
          <a:p>
            <a:pPr>
              <a:buNone/>
            </a:pPr>
            <a:r>
              <a:rPr lang="en-US" dirty="0" smtClean="0"/>
              <a:t>….</a:t>
            </a:r>
            <a:endParaRPr lang="en-US" dirty="0"/>
          </a:p>
        </p:txBody>
      </p:sp>
    </p:spTree>
    <p:extLst>
      <p:ext uri="{BB962C8B-B14F-4D97-AF65-F5344CB8AC3E}">
        <p14:creationId xmlns:p14="http://schemas.microsoft.com/office/powerpoint/2010/main" val="151846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533400"/>
            <a:ext cx="8229600" cy="1143000"/>
          </a:xfrm>
        </p:spPr>
        <p:txBody>
          <a:bodyPr/>
          <a:lstStyle/>
          <a:p>
            <a:r>
              <a:rPr lang="en-US" sz="4000" dirty="0" smtClean="0"/>
              <a:t>Threshold behavior and influence IAS 1995, 2000 </a:t>
            </a:r>
            <a:br>
              <a:rPr lang="en-US" sz="4000" dirty="0" smtClean="0"/>
            </a:br>
            <a:r>
              <a:rPr lang="en-US" sz="3200" dirty="0" smtClean="0"/>
              <a:t>(and some related open problems and later works)     </a:t>
            </a:r>
            <a:endParaRPr lang="en-US" sz="3200" dirty="0"/>
          </a:p>
        </p:txBody>
      </p:sp>
      <p:sp>
        <p:nvSpPr>
          <p:cNvPr id="3" name="מציין מיקום תוכן 2"/>
          <p:cNvSpPr>
            <a:spLocks noGrp="1"/>
          </p:cNvSpPr>
          <p:nvPr>
            <p:ph idx="1"/>
          </p:nvPr>
        </p:nvSpPr>
        <p:spPr/>
        <p:txBody>
          <a:bodyPr/>
          <a:lstStyle/>
          <a:p>
            <a:pPr>
              <a:buNone/>
            </a:pPr>
            <a:endParaRPr lang="en-US" dirty="0" smtClean="0"/>
          </a:p>
          <a:p>
            <a:pPr>
              <a:buNone/>
            </a:pPr>
            <a:endParaRPr lang="en-US" dirty="0" smtClean="0"/>
          </a:p>
          <a:p>
            <a:pPr>
              <a:buNone/>
            </a:pPr>
            <a:r>
              <a:rPr lang="en-US" sz="2400" dirty="0" smtClean="0"/>
              <a:t>The </a:t>
            </a:r>
            <a:r>
              <a:rPr lang="en-US" sz="2400" dirty="0" err="1" smtClean="0"/>
              <a:t>Erdos-Renyi</a:t>
            </a:r>
            <a:r>
              <a:rPr lang="en-US" sz="2400" dirty="0" smtClean="0"/>
              <a:t> model and my work with Jean.</a:t>
            </a:r>
          </a:p>
          <a:p>
            <a:pPr>
              <a:buNone/>
            </a:pPr>
            <a:r>
              <a:rPr lang="en-US" sz="2400" dirty="0" smtClean="0"/>
              <a:t>Given a graph </a:t>
            </a:r>
            <a:r>
              <a:rPr lang="en-US" sz="2400" i="1" dirty="0" smtClean="0"/>
              <a:t>G</a:t>
            </a:r>
            <a:r>
              <a:rPr lang="en-US" sz="2400" dirty="0" smtClean="0"/>
              <a:t> we study a new graph </a:t>
            </a:r>
            <a:r>
              <a:rPr lang="en-US" sz="2400" i="1" dirty="0" smtClean="0"/>
              <a:t>H</a:t>
            </a:r>
            <a:r>
              <a:rPr lang="en-US" sz="2400" dirty="0" smtClean="0"/>
              <a:t> obtained by taking every edge of </a:t>
            </a:r>
            <a:r>
              <a:rPr lang="en-US" sz="2400" i="1" dirty="0" smtClean="0"/>
              <a:t>G</a:t>
            </a:r>
            <a:r>
              <a:rPr lang="en-US" sz="2400" dirty="0" smtClean="0"/>
              <a:t> at random with probability </a:t>
            </a:r>
            <a:r>
              <a:rPr lang="en-US" sz="2400" i="1" dirty="0" smtClean="0"/>
              <a:t>p</a:t>
            </a:r>
            <a:r>
              <a:rPr lang="en-US" sz="2400" dirty="0" smtClean="0"/>
              <a:t>. (Independently)</a:t>
            </a:r>
          </a:p>
          <a:p>
            <a:pPr>
              <a:buNone/>
            </a:pPr>
            <a:r>
              <a:rPr lang="en-US" sz="2400" i="1" dirty="0" smtClean="0"/>
              <a:t>G </a:t>
            </a:r>
            <a:r>
              <a:rPr lang="en-US" sz="2400" dirty="0" smtClean="0"/>
              <a:t>= complete graph- Random graph theory</a:t>
            </a:r>
          </a:p>
          <a:p>
            <a:pPr>
              <a:buNone/>
            </a:pPr>
            <a:r>
              <a:rPr lang="en-US" sz="2400" i="1" dirty="0" smtClean="0"/>
              <a:t>G </a:t>
            </a:r>
            <a:r>
              <a:rPr lang="en-US" sz="2400" dirty="0" smtClean="0"/>
              <a:t>= Grid in </a:t>
            </a:r>
            <a:r>
              <a:rPr lang="en-US" sz="2400" i="1" dirty="0" smtClean="0"/>
              <a:t>R</a:t>
            </a:r>
            <a:r>
              <a:rPr lang="en-US" sz="2400" i="1" baseline="30000" dirty="0" smtClean="0"/>
              <a:t>d</a:t>
            </a:r>
            <a:r>
              <a:rPr lang="en-US" sz="2400" baseline="30000" dirty="0" smtClean="0"/>
              <a:t> </a:t>
            </a:r>
            <a:r>
              <a:rPr lang="en-US" sz="2400" dirty="0" smtClean="0"/>
              <a:t>– Percolation model</a:t>
            </a:r>
            <a:endParaRPr lang="en-US" sz="2400" baseline="30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Monotone Boolean functions</a:t>
            </a:r>
            <a:endParaRPr lang="en-US" sz="4000" dirty="0"/>
          </a:p>
        </p:txBody>
      </p:sp>
      <p:sp>
        <p:nvSpPr>
          <p:cNvPr id="3" name="Content Placeholder 2"/>
          <p:cNvSpPr>
            <a:spLocks noGrp="1"/>
          </p:cNvSpPr>
          <p:nvPr>
            <p:ph idx="1"/>
          </p:nvPr>
        </p:nvSpPr>
        <p:spPr/>
        <p:txBody>
          <a:bodyPr/>
          <a:lstStyle/>
          <a:p>
            <a:pPr marL="0" indent="0">
              <a:buNone/>
            </a:pPr>
            <a:endParaRPr lang="en-US" baseline="30000"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17462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71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The cap set problem  </a:t>
            </a:r>
            <a:endParaRPr lang="en-US" sz="4000" dirty="0"/>
          </a:p>
        </p:txBody>
      </p:sp>
      <p:sp>
        <p:nvSpPr>
          <p:cNvPr id="3" name="מציין מיקום תוכן 2"/>
          <p:cNvSpPr>
            <a:spLocks noGrp="1"/>
          </p:cNvSpPr>
          <p:nvPr>
            <p:ph idx="1"/>
          </p:nvPr>
        </p:nvSpPr>
        <p:spPr/>
        <p:txBody>
          <a:bodyPr/>
          <a:lstStyle/>
          <a:p>
            <a:pPr marL="0" indent="0">
              <a:buNone/>
            </a:pPr>
            <a:r>
              <a:rPr lang="en-US" sz="2400" dirty="0" smtClean="0"/>
              <a:t>A cap set in {0,1,2}</a:t>
            </a:r>
            <a:r>
              <a:rPr lang="en-US" sz="2400" baseline="30000" dirty="0" smtClean="0"/>
              <a:t>n </a:t>
            </a:r>
            <a:r>
              <a:rPr lang="en-US" sz="2400" dirty="0"/>
              <a:t> </a:t>
            </a:r>
            <a:r>
              <a:rPr lang="en-US" sz="2400" dirty="0" smtClean="0"/>
              <a:t>is a set containing no 3 distinct elements that sum up to zero (equivalently, no 3-term arithmetic progression(AP), no affine line). Let f(n) denotes the maximum size of such a cap set.</a:t>
            </a:r>
          </a:p>
          <a:p>
            <a:pPr marL="0" indent="0">
              <a:buNone/>
            </a:pPr>
            <a:r>
              <a:rPr lang="en-US" sz="2400" dirty="0" smtClean="0"/>
              <a:t>Let g(n) be the maximum size of a set without 3-term AP in </a:t>
            </a:r>
          </a:p>
          <a:p>
            <a:pPr marL="0" indent="0">
              <a:buNone/>
            </a:pPr>
            <a:r>
              <a:rPr lang="en-US" sz="2400" dirty="0" smtClean="0"/>
              <a:t>{0,1,2,3}</a:t>
            </a:r>
            <a:r>
              <a:rPr lang="en-US" sz="2400" baseline="30000" dirty="0" smtClean="0"/>
              <a:t>n</a:t>
            </a:r>
            <a:r>
              <a:rPr lang="en-US" sz="2400" dirty="0" smtClean="0"/>
              <a:t>.</a:t>
            </a:r>
            <a:endParaRPr lang="en-US" sz="2400" baseline="30000" dirty="0"/>
          </a:p>
          <a:p>
            <a:pPr marL="0" indent="0">
              <a:buNone/>
            </a:pPr>
            <a:r>
              <a:rPr lang="en-US" sz="2400" dirty="0" smtClean="0"/>
              <a:t>f(n)=o(3</a:t>
            </a:r>
            <a:r>
              <a:rPr lang="en-US" sz="2400" baseline="30000" dirty="0" smtClean="0"/>
              <a:t>n</a:t>
            </a:r>
            <a:r>
              <a:rPr lang="en-US" sz="2400" dirty="0" smtClean="0"/>
              <a:t>) (`87) </a:t>
            </a:r>
            <a:r>
              <a:rPr lang="en-US" sz="2400" dirty="0" smtClean="0"/>
              <a:t>Frankl, Graham</a:t>
            </a:r>
            <a:r>
              <a:rPr lang="en-US" sz="2400" dirty="0" smtClean="0"/>
              <a:t>, </a:t>
            </a:r>
            <a:r>
              <a:rPr lang="en-US" sz="2400" dirty="0" smtClean="0"/>
              <a:t>and </a:t>
            </a:r>
            <a:r>
              <a:rPr lang="en-US" sz="2400" dirty="0" err="1" smtClean="0"/>
              <a:t>Rodl</a:t>
            </a:r>
            <a:endParaRPr lang="en-US" sz="2400" dirty="0" smtClean="0"/>
          </a:p>
          <a:p>
            <a:pPr marL="0" indent="0">
              <a:buNone/>
            </a:pPr>
            <a:r>
              <a:rPr lang="en-US" sz="2400" dirty="0" smtClean="0"/>
              <a:t>f(n)=O(3</a:t>
            </a:r>
            <a:r>
              <a:rPr lang="en-US" sz="2400" baseline="30000" dirty="0" smtClean="0"/>
              <a:t>n</a:t>
            </a:r>
            <a:r>
              <a:rPr lang="en-US" sz="2400" dirty="0" smtClean="0"/>
              <a:t>/n) </a:t>
            </a:r>
            <a:r>
              <a:rPr lang="en-US" sz="2400" dirty="0" err="1" smtClean="0"/>
              <a:t>Meshulam</a:t>
            </a:r>
            <a:r>
              <a:rPr lang="en-US" sz="2400" dirty="0" smtClean="0"/>
              <a:t> (`95)</a:t>
            </a:r>
          </a:p>
          <a:p>
            <a:pPr marL="0" indent="0">
              <a:buNone/>
            </a:pPr>
            <a:r>
              <a:rPr lang="en-US" sz="2400" dirty="0" smtClean="0"/>
              <a:t>g(n)=</a:t>
            </a:r>
            <a:r>
              <a:rPr lang="en-US" sz="2400" dirty="0"/>
              <a:t>o</a:t>
            </a:r>
            <a:r>
              <a:rPr lang="en-US" sz="2400" dirty="0" smtClean="0"/>
              <a:t>(4</a:t>
            </a:r>
            <a:r>
              <a:rPr lang="en-US" sz="2400" baseline="30000" dirty="0" smtClean="0"/>
              <a:t>n</a:t>
            </a:r>
            <a:r>
              <a:rPr lang="en-US" sz="2400" dirty="0" smtClean="0"/>
              <a:t>/n) Sanders (`09)</a:t>
            </a:r>
          </a:p>
          <a:p>
            <a:pPr marL="0" indent="0">
              <a:buNone/>
            </a:pPr>
            <a:r>
              <a:rPr lang="en-US" sz="2400" dirty="0" smtClean="0"/>
              <a:t>f(n)=O(3</a:t>
            </a:r>
            <a:r>
              <a:rPr lang="en-US" sz="2400" baseline="30000" dirty="0" smtClean="0"/>
              <a:t>n</a:t>
            </a:r>
            <a:r>
              <a:rPr lang="en-US" sz="2400" dirty="0" smtClean="0"/>
              <a:t>/n</a:t>
            </a:r>
            <a:r>
              <a:rPr lang="en-US" sz="2400" baseline="30000" dirty="0" smtClean="0"/>
              <a:t>1+a</a:t>
            </a:r>
            <a:r>
              <a:rPr lang="en-US" sz="2400" dirty="0" smtClean="0"/>
              <a:t>) a&gt;0 Bateman and Katz (`12)</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Threshold intervals</a:t>
            </a:r>
            <a:endParaRPr lang="en-US" sz="4000" dirty="0"/>
          </a:p>
        </p:txBody>
      </p:sp>
      <p:sp>
        <p:nvSpPr>
          <p:cNvPr id="3" name="Content Placeholder 2"/>
          <p:cNvSpPr>
            <a:spLocks noGrp="1"/>
          </p:cNvSpPr>
          <p:nvPr>
            <p:ph idx="1"/>
          </p:nvPr>
        </p:nvSpPr>
        <p:spPr>
          <a:xfrm>
            <a:off x="457200" y="1600201"/>
            <a:ext cx="8229600" cy="19812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32446"/>
            <a:ext cx="8534400" cy="183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68" y="3886200"/>
            <a:ext cx="853472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286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Russo 0-1 law, KKL, BKKKL, </a:t>
            </a:r>
            <a:r>
              <a:rPr lang="en-US" sz="4000" dirty="0" err="1" smtClean="0"/>
              <a:t>Talagrand</a:t>
            </a:r>
            <a:r>
              <a:rPr lang="en-US" sz="4000" dirty="0" smtClean="0"/>
              <a:t>, FK, </a:t>
            </a:r>
            <a:r>
              <a:rPr lang="en-US" sz="4000" dirty="0" err="1" smtClean="0"/>
              <a:t>Friedgut</a:t>
            </a:r>
            <a:r>
              <a:rPr lang="en-US" sz="4000" dirty="0" smtClean="0"/>
              <a:t>  </a:t>
            </a:r>
            <a:endParaRPr lang="en-US" sz="4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091001"/>
            <a:ext cx="1454244" cy="369332"/>
          </a:xfrm>
          <a:prstGeom prst="rect">
            <a:avLst/>
          </a:prstGeom>
          <a:noFill/>
        </p:spPr>
        <p:txBody>
          <a:bodyPr wrap="none" rtlCol="0">
            <a:spAutoFit/>
          </a:bodyPr>
          <a:lstStyle/>
          <a:p>
            <a:r>
              <a:rPr lang="en-US" dirty="0" smtClean="0"/>
              <a:t>Lucio Russo</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85800" y="4694535"/>
                <a:ext cx="8122736" cy="1754326"/>
              </a:xfrm>
              <a:prstGeom prst="rect">
                <a:avLst/>
              </a:prstGeom>
              <a:noFill/>
            </p:spPr>
            <p:txBody>
              <a:bodyPr wrap="none" rtlCol="0">
                <a:spAutoFit/>
              </a:bodyPr>
              <a:lstStyle/>
              <a:p>
                <a:r>
                  <a:rPr lang="en-US" dirty="0" smtClean="0"/>
                  <a:t>When the critical probability is bounded away from 0 and from 1 </a:t>
                </a:r>
              </a:p>
              <a:p>
                <a:r>
                  <a:rPr lang="en-US" dirty="0" smtClean="0"/>
                  <a:t>a Boolean function has a sharp threshold unless it is a junta, namely unless it </a:t>
                </a:r>
              </a:p>
              <a:p>
                <a:r>
                  <a:rPr lang="en-US" dirty="0"/>
                  <a:t>e</a:t>
                </a:r>
                <a:r>
                  <a:rPr lang="en-US" dirty="0" smtClean="0"/>
                  <a:t>ssentially depends on a bounded set of variables. </a:t>
                </a:r>
              </a:p>
              <a:p>
                <a:endParaRPr lang="en-US" dirty="0"/>
              </a:p>
              <a:p>
                <a:r>
                  <a:rPr lang="en-US" dirty="0" smtClean="0"/>
                  <a:t>When the function is symmetric under a transitive group of permutations then </a:t>
                </a:r>
              </a:p>
              <a:p>
                <a14:m>
                  <m:oMath xmlns:m="http://schemas.openxmlformats.org/officeDocument/2006/math">
                    <m:r>
                      <a:rPr lang="en-US" b="0" i="1" smtClean="0">
                        <a:latin typeface="Cambria Math"/>
                      </a:rPr>
                      <m:t>𝐼</m:t>
                    </m:r>
                    <m:d>
                      <m:dPr>
                        <m:ctrlPr>
                          <a:rPr lang="en-US" b="0" i="1" smtClean="0">
                            <a:latin typeface="Cambria Math"/>
                          </a:rPr>
                        </m:ctrlPr>
                      </m:dPr>
                      <m:e>
                        <m:r>
                          <a:rPr lang="en-US" b="0" i="1" smtClean="0">
                            <a:latin typeface="Cambria Math"/>
                          </a:rPr>
                          <m:t>𝑓</m:t>
                        </m:r>
                      </m:e>
                    </m:d>
                    <m:r>
                      <a:rPr lang="en-US" b="0" i="1" smtClean="0">
                        <a:latin typeface="Cambria Math"/>
                        <a:ea typeface="Cambria Math"/>
                      </a:rPr>
                      <m:t>≥</m:t>
                    </m:r>
                    <m:r>
                      <a:rPr lang="en-US" b="0" i="1" smtClean="0">
                        <a:latin typeface="Cambria Math"/>
                        <a:ea typeface="Cambria Math"/>
                      </a:rPr>
                      <m:t>𝐶𝑙𝑜𝑔𝑛</m:t>
                    </m:r>
                  </m:oMath>
                </a14:m>
                <a:r>
                  <a:rPr lang="en-US" dirty="0" smtClean="0"/>
                  <a:t>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4694535"/>
                <a:ext cx="8122736" cy="1754326"/>
              </a:xfrm>
              <a:prstGeom prst="rect">
                <a:avLst/>
              </a:prstGeom>
              <a:blipFill rotWithShape="1">
                <a:blip r:embed="rId3"/>
                <a:stretch>
                  <a:fillRect l="-676" t="-1736" b="-208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Threshold under symmetry I</a:t>
            </a:r>
            <a:endParaRPr lang="en-US" sz="4000" dirty="0"/>
          </a:p>
        </p:txBody>
      </p:sp>
      <p:sp>
        <p:nvSpPr>
          <p:cNvPr id="3" name="מציין מיקום תוכן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7261608"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573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Thresholds under symmetry II</a:t>
            </a:r>
            <a:endParaRPr lang="en-US" sz="4000" dirty="0"/>
          </a:p>
        </p:txBody>
      </p:sp>
      <p:sp>
        <p:nvSpPr>
          <p:cNvPr id="3" name="מציין מיקום תוכן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9842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A new surprising application</a:t>
            </a:r>
            <a:endParaRPr lang="en-US" sz="4000" dirty="0"/>
          </a:p>
        </p:txBody>
      </p:sp>
      <p:sp>
        <p:nvSpPr>
          <p:cNvPr id="3" name="מציין מיקום תוכן 2"/>
          <p:cNvSpPr>
            <a:spLocks noGrp="1"/>
          </p:cNvSpPr>
          <p:nvPr>
            <p:ph idx="1"/>
          </p:nvPr>
        </p:nvSpPr>
        <p:spPr/>
        <p:txBody>
          <a:bodyPr/>
          <a:lstStyle/>
          <a:p>
            <a:pPr marL="0" indent="0">
              <a:buNone/>
            </a:pPr>
            <a:r>
              <a:rPr lang="en-US" sz="2800" dirty="0" smtClean="0"/>
              <a:t>Reed-Muller </a:t>
            </a:r>
            <a:r>
              <a:rPr lang="en-US" sz="2800" dirty="0"/>
              <a:t>Codes Achieve Capacity on </a:t>
            </a:r>
            <a:r>
              <a:rPr lang="en-US" sz="2800" dirty="0" smtClean="0"/>
              <a:t> Erasure </a:t>
            </a:r>
            <a:r>
              <a:rPr lang="en-US" sz="2800" dirty="0"/>
              <a:t>Channels by Santhosh Kumar, Henry D. </a:t>
            </a:r>
            <a:r>
              <a:rPr lang="en-US" sz="2800" dirty="0" err="1" smtClean="0"/>
              <a:t>Pfister</a:t>
            </a:r>
            <a:r>
              <a:rPr lang="en-US" sz="2800" dirty="0" smtClean="0"/>
              <a:t> (2015)</a:t>
            </a:r>
          </a:p>
          <a:p>
            <a:pPr marL="0" indent="0">
              <a:buNone/>
            </a:pPr>
            <a:endParaRPr lang="en-US" sz="2800" dirty="0"/>
          </a:p>
          <a:p>
            <a:pPr marL="0" indent="0">
              <a:buNone/>
            </a:pPr>
            <a:r>
              <a:rPr lang="en-US" sz="2800" dirty="0" smtClean="0"/>
              <a:t>This is a breakthrough result in error-correcting codes and it is based on our improvement for the influence from </a:t>
            </a:r>
            <a:r>
              <a:rPr lang="en-US" sz="2800" dirty="0" err="1" smtClean="0"/>
              <a:t>log</a:t>
            </a:r>
            <a:r>
              <a:rPr lang="en-US" sz="2800" i="1" dirty="0" err="1" smtClean="0"/>
              <a:t>n</a:t>
            </a:r>
            <a:r>
              <a:rPr lang="en-US" sz="2800" dirty="0" smtClean="0"/>
              <a:t> t</a:t>
            </a:r>
            <a:r>
              <a:rPr lang="en-US" sz="2800" dirty="0" smtClean="0"/>
              <a:t>o </a:t>
            </a:r>
            <a:r>
              <a:rPr lang="en-US" sz="2800" dirty="0" err="1" smtClean="0"/>
              <a:t>log</a:t>
            </a:r>
            <a:r>
              <a:rPr lang="en-US" sz="2800" i="1" dirty="0" err="1" smtClean="0"/>
              <a:t>n</a:t>
            </a:r>
            <a:r>
              <a:rPr lang="en-US" sz="2800" i="1" dirty="0" smtClean="0"/>
              <a:t> </a:t>
            </a:r>
            <a:r>
              <a:rPr lang="en-US" sz="2800" dirty="0" err="1" smtClean="0"/>
              <a:t>loglog</a:t>
            </a:r>
            <a:r>
              <a:rPr lang="en-US" sz="2800" i="1" dirty="0" err="1" smtClean="0"/>
              <a:t>n</a:t>
            </a:r>
            <a:r>
              <a:rPr lang="en-US" sz="2800" i="1" dirty="0" smtClean="0"/>
              <a:t> </a:t>
            </a:r>
            <a:r>
              <a:rPr lang="en-US" sz="2800" dirty="0" smtClean="0"/>
              <a:t>when the function is invariant under  a group of permutations of linear type.</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err="1" smtClean="0"/>
              <a:t>Friedgut</a:t>
            </a:r>
            <a:r>
              <a:rPr lang="en-US" sz="4000" dirty="0" smtClean="0"/>
              <a:t>, </a:t>
            </a:r>
            <a:r>
              <a:rPr lang="en-US" sz="4000" dirty="0" err="1" smtClean="0"/>
              <a:t>Bourgain</a:t>
            </a:r>
            <a:r>
              <a:rPr lang="en-US" sz="4000" dirty="0" smtClean="0"/>
              <a:t> and </a:t>
            </a:r>
            <a:r>
              <a:rPr lang="en-US" sz="4000" dirty="0" err="1" smtClean="0"/>
              <a:t>Hatami</a:t>
            </a:r>
            <a:endParaRPr lang="en-US" sz="4000" dirty="0"/>
          </a:p>
        </p:txBody>
      </p:sp>
      <p:sp>
        <p:nvSpPr>
          <p:cNvPr id="3" name="מציין מיקום תוכן 2"/>
          <p:cNvSpPr>
            <a:spLocks noGrp="1"/>
          </p:cNvSpPr>
          <p:nvPr>
            <p:ph idx="1"/>
          </p:nvPr>
        </p:nvSpPr>
        <p:spPr/>
        <p:txBody>
          <a:bodyPr/>
          <a:lstStyle/>
          <a:p>
            <a:pPr marL="0" indent="0">
              <a:buNone/>
            </a:pPr>
            <a:r>
              <a:rPr lang="en-US" sz="2800" dirty="0" smtClean="0"/>
              <a:t>When the critical probability is o(1)</a:t>
            </a:r>
          </a:p>
          <a:p>
            <a:pPr marL="0" indent="0">
              <a:buNone/>
            </a:pPr>
            <a:r>
              <a:rPr lang="en-US" sz="2800" b="1" dirty="0" err="1" smtClean="0"/>
              <a:t>Friedgut</a:t>
            </a:r>
            <a:r>
              <a:rPr lang="en-US" sz="2800" b="1" dirty="0" smtClean="0"/>
              <a:t> (1999):</a:t>
            </a:r>
            <a:r>
              <a:rPr lang="en-US" sz="2800" dirty="0" smtClean="0"/>
              <a:t> </a:t>
            </a:r>
            <a:r>
              <a:rPr lang="en-US" sz="2800" dirty="0" smtClean="0"/>
              <a:t>A monotone graph-property with coarse threshold has local structure.</a:t>
            </a:r>
          </a:p>
          <a:p>
            <a:pPr marL="0" indent="0">
              <a:buNone/>
            </a:pPr>
            <a:endParaRPr lang="en-US" sz="2800" dirty="0"/>
          </a:p>
          <a:p>
            <a:pPr marL="0" indent="0">
              <a:buNone/>
            </a:pPr>
            <a:r>
              <a:rPr lang="en-US" sz="2800" b="1" dirty="0" err="1" smtClean="0"/>
              <a:t>Bourgain</a:t>
            </a:r>
            <a:r>
              <a:rPr lang="en-US" sz="2800" b="1" dirty="0" smtClean="0"/>
              <a:t> (1999):</a:t>
            </a:r>
            <a:r>
              <a:rPr lang="en-US" sz="2800" dirty="0" smtClean="0"/>
              <a:t> </a:t>
            </a:r>
            <a:r>
              <a:rPr lang="en-US" sz="2800" dirty="0" smtClean="0"/>
              <a:t>A Boolean function with coarse threshold has substantial locally-defined ingredient</a:t>
            </a:r>
          </a:p>
          <a:p>
            <a:pPr marL="0" indent="0">
              <a:buNone/>
            </a:pPr>
            <a:endParaRPr lang="en-US" sz="2800" dirty="0"/>
          </a:p>
          <a:p>
            <a:pPr marL="0" indent="0">
              <a:buNone/>
            </a:pPr>
            <a:r>
              <a:rPr lang="en-US" sz="2800" b="1" dirty="0" err="1" smtClean="0"/>
              <a:t>Hatami</a:t>
            </a:r>
            <a:r>
              <a:rPr lang="en-US" sz="2800" b="1" dirty="0" smtClean="0"/>
              <a:t> (2010):</a:t>
            </a:r>
            <a:r>
              <a:rPr lang="en-US" sz="2800" dirty="0" smtClean="0"/>
              <a:t> </a:t>
            </a:r>
            <a:r>
              <a:rPr lang="en-US" sz="2800" dirty="0" smtClean="0"/>
              <a:t>A Boolean function with coarse threshold has local structure.</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Random k-sat and recent startling developments</a:t>
            </a:r>
            <a:endParaRPr lang="en-US" sz="4000" dirty="0"/>
          </a:p>
        </p:txBody>
      </p:sp>
      <p:sp>
        <p:nvSpPr>
          <p:cNvPr id="3" name="מציין מיקום תוכן 2"/>
          <p:cNvSpPr>
            <a:spLocks noGrp="1"/>
          </p:cNvSpPr>
          <p:nvPr>
            <p:ph idx="1"/>
          </p:nvPr>
        </p:nvSpPr>
        <p:spPr/>
        <p:txBody>
          <a:bodyPr/>
          <a:lstStyle/>
          <a:p>
            <a:pPr marL="0" indent="0">
              <a:buNone/>
            </a:pPr>
            <a:r>
              <a:rPr lang="en-US" sz="2800" dirty="0" smtClean="0"/>
              <a:t>Theorem (</a:t>
            </a:r>
            <a:r>
              <a:rPr lang="en-US" sz="2800" dirty="0" err="1" smtClean="0"/>
              <a:t>Friedgut</a:t>
            </a:r>
            <a:r>
              <a:rPr lang="en-US" sz="2800" dirty="0" smtClean="0"/>
              <a:t>): Random k-sat has a sharp threshold.</a:t>
            </a:r>
          </a:p>
          <a:p>
            <a:pPr marL="0" indent="0">
              <a:buNone/>
            </a:pPr>
            <a:endParaRPr lang="en-US" sz="2800" dirty="0"/>
          </a:p>
          <a:p>
            <a:pPr marL="0" indent="0">
              <a:buNone/>
            </a:pPr>
            <a:r>
              <a:rPr lang="en-US" sz="2800" dirty="0" smtClean="0"/>
              <a:t>Theorem (</a:t>
            </a:r>
            <a:r>
              <a:rPr lang="sv-SE" sz="2800" dirty="0"/>
              <a:t>Jian Ding, Allan Sly, Nike </a:t>
            </a:r>
            <a:r>
              <a:rPr lang="sv-SE" sz="2800" dirty="0" smtClean="0"/>
              <a:t>Sun, 2014</a:t>
            </a:r>
            <a:r>
              <a:rPr lang="en-US" sz="2800" dirty="0" smtClean="0"/>
              <a:t>): Physicists’ </a:t>
            </a:r>
            <a:r>
              <a:rPr lang="en-US" sz="2800" dirty="0" smtClean="0"/>
              <a:t>predictions </a:t>
            </a:r>
            <a:r>
              <a:rPr lang="en-US" sz="2800" dirty="0" smtClean="0"/>
              <a:t>(based on the replica method) for the critical probability are valid for large values of k.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34400" cy="2544762"/>
          </a:xfrm>
        </p:spPr>
        <p:txBody>
          <a:bodyPr/>
          <a:lstStyle/>
          <a:p>
            <a:r>
              <a:rPr lang="en-US" sz="4000" dirty="0" err="1" smtClean="0"/>
              <a:t>Erdos</a:t>
            </a:r>
            <a:r>
              <a:rPr lang="en-US" sz="4000" dirty="0" smtClean="0"/>
              <a:t> </a:t>
            </a:r>
            <a:r>
              <a:rPr lang="en-US" sz="4000" dirty="0" err="1" smtClean="0"/>
              <a:t>Renyi</a:t>
            </a:r>
            <a:r>
              <a:rPr lang="en-US" sz="4000" dirty="0" smtClean="0"/>
              <a:t> again and the expectation threshold conjecture</a:t>
            </a:r>
            <a:endParaRPr lang="en-US" sz="4000" dirty="0"/>
          </a:p>
        </p:txBody>
      </p:sp>
      <p:sp>
        <p:nvSpPr>
          <p:cNvPr id="3" name="מציין מיקום תוכן 2"/>
          <p:cNvSpPr>
            <a:spLocks noGrp="1"/>
          </p:cNvSpPr>
          <p:nvPr>
            <p:ph idx="1"/>
          </p:nvPr>
        </p:nvSpPr>
        <p:spPr>
          <a:xfrm>
            <a:off x="381000" y="2357437"/>
            <a:ext cx="8229600" cy="4525963"/>
          </a:xfrm>
        </p:spPr>
        <p:txBody>
          <a:bodyPr/>
          <a:lstStyle/>
          <a:p>
            <a:pPr>
              <a:buNone/>
            </a:pPr>
            <a:r>
              <a:rPr lang="en-US" dirty="0" smtClean="0"/>
              <a:t>   </a:t>
            </a:r>
            <a:r>
              <a:rPr lang="en-US" sz="2800" b="1" dirty="0" smtClean="0"/>
              <a:t>A major challenge</a:t>
            </a:r>
            <a:r>
              <a:rPr lang="en-US" sz="2800" dirty="0" smtClean="0"/>
              <a:t> (Kahn and Kalai 06): Extend the </a:t>
            </a:r>
            <a:r>
              <a:rPr lang="en-US" sz="2800" dirty="0" err="1" smtClean="0"/>
              <a:t>Friedgut-Bourgain-Hatami</a:t>
            </a:r>
            <a:r>
              <a:rPr lang="en-US" sz="2800" dirty="0" smtClean="0"/>
              <a:t> results away from the critical probability.</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err="1" smtClean="0"/>
              <a:t>Bourgain’s</a:t>
            </a:r>
            <a:r>
              <a:rPr lang="en-US" sz="4000" dirty="0" smtClean="0"/>
              <a:t> Junta theorem</a:t>
            </a:r>
            <a:endParaRPr lang="en-US" sz="4000"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lstStyle/>
              <a:p>
                <a:pPr marL="0" indent="0">
                  <a:buNone/>
                </a:pPr>
                <a:r>
                  <a:rPr lang="en-US" sz="2800" dirty="0" smtClean="0"/>
                  <a:t>Theorem (</a:t>
                </a:r>
                <a:r>
                  <a:rPr lang="en-US" sz="2800" dirty="0" err="1" smtClean="0"/>
                  <a:t>Bourgain</a:t>
                </a:r>
                <a:r>
                  <a:rPr lang="en-US" sz="2800" dirty="0" smtClean="0"/>
                  <a:t> 2002): For </a:t>
                </a:r>
                <a:r>
                  <a:rPr lang="en-US" sz="2800" dirty="0" smtClean="0"/>
                  <a:t>a Boolean function </a:t>
                </a:r>
                <a14:m>
                  <m:oMath xmlns:m="http://schemas.openxmlformats.org/officeDocument/2006/math">
                    <m:r>
                      <a:rPr lang="en-US" sz="2800" b="0" i="1" smtClean="0">
                        <a:latin typeface="Cambria Math"/>
                      </a:rPr>
                      <m:t>𝑓</m:t>
                    </m:r>
                  </m:oMath>
                </a14:m>
                <a:r>
                  <a:rPr lang="en-US" sz="2800" dirty="0" smtClean="0"/>
                  <a:t>, if the Fourier weights </a:t>
                </a:r>
                <a14:m>
                  <m:oMath xmlns:m="http://schemas.openxmlformats.org/officeDocument/2006/math">
                    <m:nary>
                      <m:naryPr>
                        <m:chr m:val="∑"/>
                        <m:limLoc m:val="subSup"/>
                        <m:supHide m:val="on"/>
                        <m:ctrlPr>
                          <a:rPr lang="en-US" sz="2800" b="0" i="1" smtClean="0">
                            <a:latin typeface="Cambria Math"/>
                          </a:rPr>
                        </m:ctrlPr>
                      </m:naryPr>
                      <m:sub>
                        <m:r>
                          <m:rPr>
                            <m:brk m:alnAt="9"/>
                          </m:rPr>
                          <a:rPr lang="en-US" sz="2800" b="0" i="1" smtClean="0">
                            <a:latin typeface="Cambria Math"/>
                          </a:rPr>
                          <m:t>𝑆</m:t>
                        </m:r>
                        <m:r>
                          <a:rPr lang="en-US" sz="2800" b="0" i="1" smtClean="0">
                            <a:latin typeface="Cambria Math"/>
                          </a:rPr>
                          <m:t>:</m:t>
                        </m:r>
                        <m:d>
                          <m:dPr>
                            <m:begChr m:val="|"/>
                            <m:endChr m:val="|"/>
                            <m:ctrlPr>
                              <a:rPr lang="en-US" sz="2800" b="0" i="1" smtClean="0">
                                <a:latin typeface="Cambria Math"/>
                              </a:rPr>
                            </m:ctrlPr>
                          </m:dPr>
                          <m:e>
                            <m:r>
                              <m:rPr>
                                <m:brk m:alnAt="9"/>
                              </m:rPr>
                              <a:rPr lang="en-US" sz="2800" b="0" i="1" smtClean="0">
                                <a:latin typeface="Cambria Math"/>
                              </a:rPr>
                              <m:t>𝑆</m:t>
                            </m:r>
                          </m:e>
                        </m:d>
                        <m:r>
                          <m:rPr>
                            <m:brk m:alnAt="9"/>
                          </m:rPr>
                          <a:rPr lang="en-US" sz="2800" b="0" i="1" smtClean="0">
                            <a:latin typeface="Cambria Math"/>
                          </a:rPr>
                          <m:t>=</m:t>
                        </m:r>
                        <m:r>
                          <a:rPr lang="en-US" sz="2800" b="0" i="1" smtClean="0">
                            <a:latin typeface="Cambria Math"/>
                          </a:rPr>
                          <m:t>𝑘</m:t>
                        </m:r>
                      </m:sub>
                      <m:sup/>
                      <m:e>
                        <m:r>
                          <a:rPr lang="en-US" sz="2800" b="0" i="1" smtClean="0">
                            <a:latin typeface="Cambria Math"/>
                          </a:rPr>
                          <m:t>|</m:t>
                        </m:r>
                      </m:e>
                    </m:nary>
                    <m:acc>
                      <m:accPr>
                        <m:chr m:val="̂"/>
                        <m:ctrlPr>
                          <a:rPr lang="en-US" sz="2800" i="1" smtClean="0">
                            <a:latin typeface="Cambria Math"/>
                          </a:rPr>
                        </m:ctrlPr>
                      </m:accPr>
                      <m:e>
                        <m:r>
                          <a:rPr lang="en-US" sz="2800" b="0" i="1" smtClean="0">
                            <a:latin typeface="Cambria Math"/>
                          </a:rPr>
                          <m:t>𝑓</m:t>
                        </m:r>
                      </m:e>
                    </m:acc>
                  </m:oMath>
                </a14:m>
                <a:r>
                  <a:rPr lang="en-US" sz="2800" dirty="0" smtClean="0"/>
                  <a:t> </a:t>
                </a:r>
                <a14:m>
                  <m:oMath xmlns:m="http://schemas.openxmlformats.org/officeDocument/2006/math">
                    <m:sSup>
                      <m:sSupPr>
                        <m:ctrlPr>
                          <a:rPr lang="en-US" sz="2800" i="1" dirty="0" smtClean="0">
                            <a:latin typeface="Cambria Math"/>
                          </a:rPr>
                        </m:ctrlPr>
                      </m:sSupPr>
                      <m:e>
                        <m:d>
                          <m:dPr>
                            <m:ctrlPr>
                              <a:rPr lang="en-US" sz="2800" b="0" i="1" dirty="0" smtClean="0">
                                <a:latin typeface="Cambria Math"/>
                              </a:rPr>
                            </m:ctrlPr>
                          </m:dPr>
                          <m:e>
                            <m:r>
                              <a:rPr lang="en-US" sz="2800" b="0" i="1" dirty="0" smtClean="0">
                                <a:latin typeface="Cambria Math"/>
                              </a:rPr>
                              <m:t>𝑆</m:t>
                            </m:r>
                          </m:e>
                        </m:d>
                        <m:r>
                          <a:rPr lang="en-US" sz="2800" b="0" i="1" dirty="0" smtClean="0">
                            <a:latin typeface="Cambria Math"/>
                          </a:rPr>
                          <m:t>|</m:t>
                        </m:r>
                      </m:e>
                      <m:sup>
                        <m:r>
                          <a:rPr lang="en-US" sz="2800" b="0" i="1" dirty="0" smtClean="0">
                            <a:latin typeface="Cambria Math"/>
                          </a:rPr>
                          <m:t>2</m:t>
                        </m:r>
                      </m:sup>
                    </m:sSup>
                  </m:oMath>
                </a14:m>
                <a:r>
                  <a:rPr lang="en-US" sz="2800" dirty="0" smtClean="0"/>
                  <a:t> decay faster than </a:t>
                </a:r>
                <a14:m>
                  <m:oMath xmlns:m="http://schemas.openxmlformats.org/officeDocument/2006/math">
                    <m:rad>
                      <m:radPr>
                        <m:degHide m:val="on"/>
                        <m:ctrlPr>
                          <a:rPr lang="en-US" sz="2800" b="0" i="1" smtClean="0">
                            <a:latin typeface="Cambria Math"/>
                            <a:ea typeface="Cambria Math"/>
                          </a:rPr>
                        </m:ctrlPr>
                      </m:radPr>
                      <m:deg/>
                      <m:e>
                        <m:r>
                          <a:rPr lang="en-US" sz="2800" b="0" i="1" smtClean="0">
                            <a:latin typeface="Cambria Math"/>
                            <a:ea typeface="Cambria Math"/>
                          </a:rPr>
                          <m:t>𝑘</m:t>
                        </m:r>
                      </m:e>
                    </m:rad>
                    <m:r>
                      <a:rPr lang="en-US" sz="2800" b="0" i="1" smtClean="0">
                        <a:latin typeface="Cambria Math"/>
                        <a:ea typeface="Cambria Math"/>
                      </a:rPr>
                      <m:t>  </m:t>
                    </m:r>
                  </m:oMath>
                </a14:m>
                <a:r>
                  <a:rPr lang="en-US" sz="2800" dirty="0" smtClean="0"/>
                  <a:t>then the function is a junta.</a:t>
                </a:r>
                <a:endParaRPr lang="en-US" sz="2800"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481" t="-1348" r="-44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Chang’s inequality</a:t>
            </a:r>
            <a:endParaRPr lang="en-US" dirty="0"/>
          </a:p>
        </p:txBody>
      </p:sp>
      <p:sp>
        <p:nvSpPr>
          <p:cNvPr id="3" name="Content Placeholder 2"/>
          <p:cNvSpPr>
            <a:spLocks noGrp="1"/>
          </p:cNvSpPr>
          <p:nvPr>
            <p:ph idx="1"/>
          </p:nvPr>
        </p:nvSpPr>
        <p:spPr>
          <a:xfrm>
            <a:off x="457200" y="1752600"/>
            <a:ext cx="8229600" cy="4525963"/>
          </a:xfrm>
        </p:spPr>
        <p:txBody>
          <a:bodyPr/>
          <a:lstStyle/>
          <a:p>
            <a:pPr marL="0" indent="0">
              <a:buNone/>
            </a:pPr>
            <a:r>
              <a:rPr lang="en-US" sz="2800" dirty="0"/>
              <a:t> </a:t>
            </a:r>
            <a:r>
              <a:rPr lang="en-US" sz="2800" dirty="0" smtClean="0"/>
              <a:t>              </a:t>
            </a:r>
          </a:p>
          <a:p>
            <a:pPr marL="0" indent="0">
              <a:buNone/>
            </a:pPr>
            <a:r>
              <a:rPr lang="en-US" sz="2800" dirty="0" smtClean="0"/>
              <a:t>              </a:t>
            </a:r>
            <a:r>
              <a:rPr lang="en-US" sz="2400" dirty="0" smtClean="0"/>
              <a:t>Mei Chu Chang, Jean’s wife, is a prominent researcher in additive number theory and other areas. Mei Chu was not involved directly in the analysis of Boolean functions. However, one of Mei Chu’s results known as the Chang inequality (`02) has important role in  analysis of Boolean function, and, for example, in my recent works with </a:t>
            </a:r>
            <a:r>
              <a:rPr lang="en-US" sz="2400" dirty="0" err="1" smtClean="0"/>
              <a:t>Friedgut</a:t>
            </a:r>
            <a:r>
              <a:rPr lang="en-US" sz="2400" dirty="0" smtClean="0"/>
              <a:t>, Kahn, Keller and </a:t>
            </a:r>
            <a:r>
              <a:rPr lang="en-US" sz="2400" dirty="0" err="1" smtClean="0"/>
              <a:t>Mossel</a:t>
            </a:r>
            <a:r>
              <a:rPr lang="en-US" sz="2400" dirty="0" smtClean="0"/>
              <a:t> on correlation inequalities related to the </a:t>
            </a:r>
            <a:r>
              <a:rPr lang="en-US" sz="2400" dirty="0" err="1" smtClean="0"/>
              <a:t>Chvatal’s</a:t>
            </a:r>
            <a:r>
              <a:rPr lang="en-US" sz="2400" dirty="0" smtClean="0"/>
              <a:t> conjecture. It is about the “energy” contributed by “height-one” Fourier coefficients for Boolean functions. </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1333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191250"/>
            <a:ext cx="4708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21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cap sat problem</a:t>
            </a:r>
            <a:endParaRPr lang="en-US" sz="4000"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sz="2800" dirty="0" smtClean="0"/>
              <a:t>May 5, 2016  g(n) =O(3.61</a:t>
            </a:r>
            <a:r>
              <a:rPr lang="en-US" sz="2800" baseline="30000" dirty="0" smtClean="0"/>
              <a:t>n</a:t>
            </a:r>
            <a:r>
              <a:rPr lang="en-US" sz="2800" dirty="0" smtClean="0"/>
              <a:t>) (Ernie </a:t>
            </a:r>
            <a:r>
              <a:rPr lang="en-US" sz="2800" dirty="0" err="1" smtClean="0"/>
              <a:t>Croot</a:t>
            </a:r>
            <a:r>
              <a:rPr lang="en-US" sz="2800" dirty="0" smtClean="0"/>
              <a:t>, </a:t>
            </a:r>
            <a:r>
              <a:rPr lang="en-US" sz="2800" dirty="0" err="1" smtClean="0"/>
              <a:t>Seva</a:t>
            </a:r>
            <a:r>
              <a:rPr lang="en-US" sz="2800" dirty="0" smtClean="0"/>
              <a:t> Lev, and Peter </a:t>
            </a:r>
            <a:r>
              <a:rPr lang="en-US" sz="2800" dirty="0" err="1" smtClean="0"/>
              <a:t>Pach</a:t>
            </a:r>
            <a:r>
              <a:rPr lang="en-US" sz="2800" dirty="0" smtClean="0"/>
              <a:t>)</a:t>
            </a:r>
          </a:p>
          <a:p>
            <a:pPr marL="0" indent="0">
              <a:buNone/>
            </a:pPr>
            <a:r>
              <a:rPr lang="en-US" sz="2800" dirty="0" smtClean="0"/>
              <a:t>May  13, 2016  f(n)=O(2.756</a:t>
            </a:r>
            <a:r>
              <a:rPr lang="en-US" sz="2800" baseline="30000" dirty="0" smtClean="0"/>
              <a:t>n</a:t>
            </a:r>
            <a:r>
              <a:rPr lang="en-US" sz="2800" dirty="0" smtClean="0"/>
              <a:t>) (Jordan </a:t>
            </a:r>
            <a:r>
              <a:rPr lang="en-US" sz="2800" dirty="0" err="1" smtClean="0"/>
              <a:t>Ellenberg</a:t>
            </a:r>
            <a:r>
              <a:rPr lang="en-US" sz="2800" dirty="0" smtClean="0"/>
              <a:t>, Dion </a:t>
            </a:r>
            <a:r>
              <a:rPr lang="en-US" sz="2800" dirty="0" err="1" smtClean="0"/>
              <a:t>Gijswijt</a:t>
            </a:r>
            <a:r>
              <a:rPr lang="en-US" sz="2800" dirty="0" smtClean="0"/>
              <a:t>)</a:t>
            </a:r>
          </a:p>
          <a:p>
            <a:pPr marL="0" indent="0">
              <a:buNone/>
            </a:pPr>
            <a:endParaRPr lang="en-US" sz="2800" dirty="0"/>
          </a:p>
          <a:p>
            <a:pPr marL="0" indent="0">
              <a:buNone/>
            </a:pPr>
            <a:r>
              <a:rPr lang="en-US" sz="2800" dirty="0" smtClean="0"/>
              <a:t>The cap set problem has been solved!</a:t>
            </a:r>
          </a:p>
          <a:p>
            <a:pPr marL="0" indent="0">
              <a:buNone/>
            </a:pPr>
            <a:endParaRPr lang="en-US" sz="2800" dirty="0"/>
          </a:p>
          <a:p>
            <a:pPr marL="0" indent="0">
              <a:buNone/>
            </a:pPr>
            <a:r>
              <a:rPr lang="en-US" sz="2800" dirty="0" smtClean="0"/>
              <a:t>(</a:t>
            </a:r>
            <a:r>
              <a:rPr lang="en-US" sz="2800" dirty="0" smtClean="0"/>
              <a:t>It would be interesting to understand the constant</a:t>
            </a:r>
            <a:r>
              <a:rPr lang="en-US" sz="2800" dirty="0"/>
              <a:t>.) </a:t>
            </a:r>
            <a:endParaRPr lang="en-US" sz="2800" dirty="0" smtClean="0"/>
          </a:p>
          <a:p>
            <a:pPr marL="0" indent="0">
              <a:buNone/>
            </a:pPr>
            <a:endParaRPr lang="en-US" sz="2800" dirty="0" smtClean="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744908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Percolation in 2D</a:t>
            </a:r>
            <a:endParaRPr lang="en-US" sz="4000" dirty="0"/>
          </a:p>
        </p:txBody>
      </p:sp>
      <p:sp>
        <p:nvSpPr>
          <p:cNvPr id="3" name="Content Placeholder 2"/>
          <p:cNvSpPr>
            <a:spLocks noGrp="1"/>
          </p:cNvSpPr>
          <p:nvPr>
            <p:ph idx="1"/>
          </p:nvPr>
        </p:nvSpPr>
        <p:spPr/>
        <p:txBody>
          <a:bodyPr/>
          <a:lstStyle/>
          <a:p>
            <a:pPr marL="0" indent="0">
              <a:buNone/>
            </a:pPr>
            <a:r>
              <a:rPr lang="en-US" sz="2800" dirty="0" smtClean="0"/>
              <a:t>Russo; RSW; </a:t>
            </a:r>
            <a:r>
              <a:rPr lang="en-US" sz="2800" dirty="0" err="1" smtClean="0"/>
              <a:t>Kesten</a:t>
            </a:r>
            <a:r>
              <a:rPr lang="en-US" sz="2800" dirty="0" smtClean="0"/>
              <a:t> p</a:t>
            </a:r>
            <a:r>
              <a:rPr lang="en-US" sz="2800" baseline="-25000" dirty="0" smtClean="0"/>
              <a:t>c</a:t>
            </a:r>
            <a:r>
              <a:rPr lang="en-US" sz="2800" dirty="0" smtClean="0"/>
              <a:t>=1/2; no percolation at criticality; critical exponents, conformal invariance (Smirnov</a:t>
            </a:r>
            <a:r>
              <a:rPr lang="en-US" sz="2800" dirty="0"/>
              <a:t>); </a:t>
            </a:r>
            <a:r>
              <a:rPr lang="en-US" sz="2800" dirty="0" smtClean="0"/>
              <a:t>Schramm’s SLE</a:t>
            </a:r>
            <a:r>
              <a:rPr lang="en-US" sz="2800" baseline="-25000" dirty="0" smtClean="0"/>
              <a:t>6</a:t>
            </a:r>
            <a:r>
              <a:rPr lang="en-US" sz="2800" dirty="0" smtClean="0"/>
              <a:t>; </a:t>
            </a:r>
            <a:r>
              <a:rPr lang="en-US" sz="2800" dirty="0" err="1" smtClean="0"/>
              <a:t>Garban</a:t>
            </a:r>
            <a:r>
              <a:rPr lang="en-US" sz="2800" dirty="0" smtClean="0"/>
              <a:t>, Pete, Schramm;…</a:t>
            </a:r>
            <a:endParaRPr lang="en-US" sz="2800" baseline="-25000" dirty="0"/>
          </a:p>
        </p:txBody>
      </p:sp>
    </p:spTree>
    <p:extLst>
      <p:ext uri="{BB962C8B-B14F-4D97-AF65-F5344CB8AC3E}">
        <p14:creationId xmlns:p14="http://schemas.microsoft.com/office/powerpoint/2010/main" val="3538285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Percolation in 3D</a:t>
            </a:r>
            <a:endParaRPr lang="en-US" sz="4000" dirty="0"/>
          </a:p>
        </p:txBody>
      </p:sp>
      <p:sp>
        <p:nvSpPr>
          <p:cNvPr id="3" name="מציין מיקום תוכן 2"/>
          <p:cNvSpPr>
            <a:spLocks noGrp="1"/>
          </p:cNvSpPr>
          <p:nvPr>
            <p:ph idx="1"/>
          </p:nvPr>
        </p:nvSpPr>
        <p:spPr>
          <a:xfrm>
            <a:off x="457200" y="1371600"/>
            <a:ext cx="8229600" cy="4525963"/>
          </a:xfrm>
        </p:spPr>
        <p:txBody>
          <a:bodyPr/>
          <a:lstStyle/>
          <a:p>
            <a:pPr>
              <a:buNone/>
            </a:pPr>
            <a:r>
              <a:rPr lang="en-US" dirty="0" smtClean="0"/>
              <a:t> </a:t>
            </a:r>
            <a:r>
              <a:rPr lang="en-US" sz="2800" dirty="0" smtClean="0"/>
              <a:t>1)   </a:t>
            </a:r>
            <a:r>
              <a:rPr lang="en-US" sz="2800" b="1" dirty="0" err="1" smtClean="0"/>
              <a:t>Conj</a:t>
            </a:r>
            <a:r>
              <a:rPr lang="en-US" sz="2800" b="1" dirty="0" smtClean="0"/>
              <a:t>:</a:t>
            </a:r>
            <a:r>
              <a:rPr lang="en-US" sz="2800" dirty="0" smtClean="0"/>
              <a:t> At the critical point for (infinite) 3D percolation, there is no percolation (with prob. 1)</a:t>
            </a:r>
            <a:endParaRPr lang="en-US" sz="2800" baseline="-25000" dirty="0" smtClean="0"/>
          </a:p>
          <a:p>
            <a:pPr>
              <a:buNone/>
            </a:pPr>
            <a:r>
              <a:rPr lang="en-US" sz="2800" dirty="0" smtClean="0"/>
              <a:t>  2)  </a:t>
            </a:r>
            <a:r>
              <a:rPr lang="en-US" sz="2800" b="1" dirty="0" err="1" smtClean="0"/>
              <a:t>Conj</a:t>
            </a:r>
            <a:r>
              <a:rPr lang="en-US" sz="2800" b="1" dirty="0" smtClean="0"/>
              <a:t>:</a:t>
            </a:r>
            <a:r>
              <a:rPr lang="en-US" sz="2800" dirty="0" smtClean="0"/>
              <a:t> The threshold window for the crossing event for finite 3D percolation is of length </a:t>
            </a:r>
            <a:r>
              <a:rPr lang="en-US" sz="2800" dirty="0" err="1" smtClean="0"/>
              <a:t>n</a:t>
            </a:r>
            <a:r>
              <a:rPr lang="en-US" sz="2800" baseline="30000" dirty="0" err="1" smtClean="0"/>
              <a:t>a</a:t>
            </a:r>
            <a:r>
              <a:rPr lang="en-US" sz="2800" baseline="30000" dirty="0" smtClean="0"/>
              <a:t>  </a:t>
            </a:r>
            <a:r>
              <a:rPr lang="en-US" sz="2800" dirty="0" smtClean="0"/>
              <a:t> for    0 &lt; a &lt; ½ (where n is the number of bonds.)</a:t>
            </a:r>
          </a:p>
          <a:p>
            <a:pPr>
              <a:buNone/>
            </a:pPr>
            <a:r>
              <a:rPr lang="en-US" sz="2800" dirty="0" smtClean="0"/>
              <a:t>   </a:t>
            </a:r>
            <a:r>
              <a:rPr lang="en-US" sz="2400" b="1" dirty="0" smtClean="0">
                <a:solidFill>
                  <a:srgbClr val="00B0F0"/>
                </a:solidFill>
              </a:rPr>
              <a:t>(There are recent </a:t>
            </a:r>
            <a:r>
              <a:rPr lang="en-US" sz="2400" b="1" dirty="0" smtClean="0">
                <a:solidFill>
                  <a:srgbClr val="00B0F0"/>
                </a:solidFill>
              </a:rPr>
              <a:t>hopes among experts </a:t>
            </a:r>
            <a:r>
              <a:rPr lang="en-US" sz="2400" b="1" dirty="0">
                <a:solidFill>
                  <a:srgbClr val="00B0F0"/>
                </a:solidFill>
              </a:rPr>
              <a:t>like Hugo </a:t>
            </a:r>
            <a:r>
              <a:rPr lang="en-US" sz="2400" b="1" dirty="0" err="1">
                <a:solidFill>
                  <a:srgbClr val="00B0F0"/>
                </a:solidFill>
              </a:rPr>
              <a:t>Duminil-Copin</a:t>
            </a:r>
            <a:r>
              <a:rPr lang="en-US" sz="2400" b="1" dirty="0">
                <a:solidFill>
                  <a:srgbClr val="00B0F0"/>
                </a:solidFill>
              </a:rPr>
              <a:t>, Vincent </a:t>
            </a:r>
            <a:r>
              <a:rPr lang="en-US" sz="2400" b="1" dirty="0" err="1" smtClean="0">
                <a:solidFill>
                  <a:srgbClr val="00B0F0"/>
                </a:solidFill>
              </a:rPr>
              <a:t>Tassion</a:t>
            </a:r>
            <a:r>
              <a:rPr lang="en-US" sz="2400" b="1" dirty="0" smtClean="0">
                <a:solidFill>
                  <a:srgbClr val="00B0F0"/>
                </a:solidFill>
              </a:rPr>
              <a:t>, </a:t>
            </a:r>
            <a:r>
              <a:rPr lang="en-US" sz="2400" b="1" dirty="0" err="1" smtClean="0">
                <a:solidFill>
                  <a:srgbClr val="00B0F0"/>
                </a:solidFill>
              </a:rPr>
              <a:t>Gady</a:t>
            </a:r>
            <a:r>
              <a:rPr lang="en-US" sz="2400" b="1" dirty="0" smtClean="0">
                <a:solidFill>
                  <a:srgbClr val="00B0F0"/>
                </a:solidFill>
              </a:rPr>
              <a:t> </a:t>
            </a:r>
            <a:r>
              <a:rPr lang="en-US" sz="2400" b="1" dirty="0" err="1" smtClean="0">
                <a:solidFill>
                  <a:srgbClr val="00B0F0"/>
                </a:solidFill>
              </a:rPr>
              <a:t>Kozma</a:t>
            </a:r>
            <a:r>
              <a:rPr lang="en-US" sz="2400" b="1" dirty="0" smtClean="0">
                <a:solidFill>
                  <a:srgbClr val="00B0F0"/>
                </a:solidFill>
              </a:rPr>
              <a:t>, and Vincent </a:t>
            </a:r>
            <a:r>
              <a:rPr lang="en-US" sz="2400" b="1" dirty="0" err="1" smtClean="0">
                <a:solidFill>
                  <a:srgbClr val="00B0F0"/>
                </a:solidFill>
              </a:rPr>
              <a:t>Beffara</a:t>
            </a:r>
            <a:r>
              <a:rPr lang="en-US" sz="2400" b="1" dirty="0" smtClean="0">
                <a:solidFill>
                  <a:srgbClr val="00B0F0"/>
                </a:solidFill>
              </a:rPr>
              <a:t> that </a:t>
            </a:r>
            <a:r>
              <a:rPr lang="en-US" sz="2400" b="1" dirty="0" smtClean="0">
                <a:solidFill>
                  <a:srgbClr val="00B0F0"/>
                </a:solidFill>
              </a:rPr>
              <a:t>time is ripe for that.)</a:t>
            </a:r>
          </a:p>
          <a:p>
            <a:pPr>
              <a:buNone/>
            </a:pPr>
            <a:r>
              <a:rPr lang="en-US" sz="2800" dirty="0" smtClean="0"/>
              <a:t>  3) (</a:t>
            </a:r>
            <a:r>
              <a:rPr lang="en-US" sz="2800" dirty="0" err="1" smtClean="0"/>
              <a:t>Kozma</a:t>
            </a:r>
            <a:r>
              <a:rPr lang="en-US" sz="2800" dirty="0" smtClean="0"/>
              <a:t> and Kalai) Little progress towards: “Understand the Fourier distribution for crossing events for 3D percolation,” based on techniques from the </a:t>
            </a:r>
            <a:r>
              <a:rPr lang="en-US" sz="2800" dirty="0" smtClean="0"/>
              <a:t>1998 </a:t>
            </a:r>
            <a:r>
              <a:rPr lang="en-US" sz="2800" dirty="0" smtClean="0"/>
              <a:t>paper.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9889066" cy="5562600"/>
          </a:xfrm>
        </p:spPr>
      </p:pic>
    </p:spTree>
    <p:extLst>
      <p:ext uri="{BB962C8B-B14F-4D97-AF65-F5344CB8AC3E}">
        <p14:creationId xmlns:p14="http://schemas.microsoft.com/office/powerpoint/2010/main" val="2956609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Zurich 94</a:t>
            </a:r>
            <a:endParaRPr lang="en-US" dirty="0"/>
          </a:p>
        </p:txBody>
      </p:sp>
      <p:sp>
        <p:nvSpPr>
          <p:cNvPr id="3" name="מציין מיקום תוכן 2"/>
          <p:cNvSpPr>
            <a:spLocks noGrp="1"/>
          </p:cNvSpPr>
          <p:nvPr>
            <p:ph idx="1"/>
          </p:nvPr>
        </p:nvSpPr>
        <p:spPr/>
        <p:txBody>
          <a:bodyPr/>
          <a:lstStyle/>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5648271"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 embarrassing fact regarding our first 1992-paper</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733550"/>
            <a:ext cx="78105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2149" y="5410200"/>
            <a:ext cx="826174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5124450"/>
            <a:ext cx="1800558" cy="369332"/>
          </a:xfrm>
          <a:prstGeom prst="rect">
            <a:avLst/>
          </a:prstGeom>
          <a:noFill/>
        </p:spPr>
        <p:txBody>
          <a:bodyPr wrap="none" rtlCol="0">
            <a:spAutoFit/>
          </a:bodyPr>
          <a:lstStyle/>
          <a:p>
            <a:r>
              <a:rPr lang="en-US" dirty="0" smtClean="0"/>
              <a:t>A few lines later</a:t>
            </a:r>
            <a:endParaRPr lang="en-US" dirty="0"/>
          </a:p>
        </p:txBody>
      </p:sp>
    </p:spTree>
    <p:extLst>
      <p:ext uri="{BB962C8B-B14F-4D97-AF65-F5344CB8AC3E}">
        <p14:creationId xmlns:p14="http://schemas.microsoft.com/office/powerpoint/2010/main" val="517789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I.H.E.S  late 80s</a:t>
            </a:r>
            <a:endParaRPr lang="en-US" dirty="0"/>
          </a:p>
        </p:txBody>
      </p:sp>
      <p:pic>
        <p:nvPicPr>
          <p:cNvPr id="4" name="מציין מיקום תוכן 3" descr="jeangil88.png"/>
          <p:cNvPicPr>
            <a:picLocks noGrp="1" noChangeAspect="1"/>
          </p:cNvPicPr>
          <p:nvPr>
            <p:ph idx="1"/>
          </p:nvPr>
        </p:nvPicPr>
        <p:blipFill>
          <a:blip r:embed="rId2" cstate="print"/>
          <a:stretch>
            <a:fillRect/>
          </a:stretch>
        </p:blipFill>
        <p:spPr>
          <a:xfrm>
            <a:off x="1219200" y="1295400"/>
            <a:ext cx="7061604" cy="51816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l-GR" dirty="0" smtClean="0"/>
              <a:t>Λ</a:t>
            </a:r>
            <a:r>
              <a:rPr lang="en-US" baseline="-25000" dirty="0" smtClean="0"/>
              <a:t>p</a:t>
            </a:r>
            <a:endParaRPr lang="en-US" baseline="-25000" dirty="0"/>
          </a:p>
        </p:txBody>
      </p:sp>
      <p:sp>
        <p:nvSpPr>
          <p:cNvPr id="3" name="מציין מיקום תוכן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 </a:t>
            </a:r>
            <a:r>
              <a:rPr lang="en-US" dirty="0" err="1" smtClean="0"/>
              <a:t>Oberwolfach</a:t>
            </a:r>
            <a:r>
              <a:rPr lang="en-US" dirty="0" smtClean="0"/>
              <a:t> Convexity Conferences</a:t>
            </a:r>
            <a:endParaRPr lang="en-US" dirty="0"/>
          </a:p>
        </p:txBody>
      </p:sp>
      <p:sp>
        <p:nvSpPr>
          <p:cNvPr id="3" name="מציין מיקום תוכן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4999"/>
            <a:ext cx="4107619" cy="431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smtClean="0"/>
              <a:t>Busseman</a:t>
            </a:r>
            <a:r>
              <a:rPr lang="en-US" dirty="0" smtClean="0"/>
              <a:t>-Petty problem and the  slicing conjecture</a:t>
            </a:r>
            <a:endParaRPr lang="en-US"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buNone/>
                </a:pPr>
                <a:r>
                  <a:rPr lang="en-US" dirty="0" smtClean="0"/>
                  <a:t>Is </a:t>
                </a:r>
                <a:r>
                  <a:rPr lang="en-US" dirty="0"/>
                  <a:t>there a universal constant </a:t>
                </a:r>
                <a:r>
                  <a:rPr lang="en-US" i="1" dirty="0" smtClean="0"/>
                  <a:t>c&gt;0</a:t>
                </a:r>
                <a:r>
                  <a:rPr lang="en-US" dirty="0" smtClean="0"/>
                  <a:t> </a:t>
                </a:r>
                <a:r>
                  <a:rPr lang="en-US" dirty="0"/>
                  <a:t>so that every </a:t>
                </a:r>
                <a:r>
                  <a:rPr lang="en-US" i="1" dirty="0" smtClean="0"/>
                  <a:t>d</a:t>
                </a:r>
                <a:r>
                  <a:rPr lang="en-US" dirty="0" smtClean="0"/>
                  <a:t>-dimensional </a:t>
                </a:r>
                <a:r>
                  <a:rPr lang="en-US" dirty="0"/>
                  <a:t>convex body of volume </a:t>
                </a:r>
                <a:r>
                  <a:rPr lang="en-US" dirty="0" smtClean="0"/>
                  <a:t>one </a:t>
                </a:r>
                <a:r>
                  <a:rPr lang="en-US" dirty="0"/>
                  <a:t>has a </a:t>
                </a:r>
                <a:r>
                  <a:rPr lang="en-US" i="1" dirty="0" smtClean="0"/>
                  <a:t>(d-1) </a:t>
                </a:r>
                <a:r>
                  <a:rPr lang="en-US" dirty="0"/>
                  <a:t>dimensional section of </a:t>
                </a:r>
                <a:r>
                  <a:rPr lang="en-US" dirty="0" smtClean="0"/>
                  <a:t>volume </a:t>
                </a:r>
                <a:r>
                  <a:rPr lang="en-US" dirty="0"/>
                  <a:t>at least </a:t>
                </a:r>
                <a:r>
                  <a:rPr lang="en-US" i="1" dirty="0" smtClean="0"/>
                  <a:t>c</a:t>
                </a:r>
                <a:r>
                  <a:rPr lang="en-US" dirty="0" smtClean="0"/>
                  <a:t>? </a:t>
                </a:r>
              </a:p>
              <a:p>
                <a:pPr marL="0" indent="0">
                  <a:buNone/>
                </a:pPr>
                <a:endParaRPr lang="en-US" dirty="0"/>
              </a:p>
              <a:p>
                <a:pPr marL="0" indent="0">
                  <a:buNone/>
                </a:pPr>
                <a:r>
                  <a:rPr lang="en-US" dirty="0" smtClean="0"/>
                  <a:t>World record: </a:t>
                </a:r>
                <a:r>
                  <a:rPr lang="en-US" dirty="0" err="1" smtClean="0"/>
                  <a:t>Bourgain-Klartag</a:t>
                </a:r>
                <a:r>
                  <a:rPr lang="en-US" dirty="0" smtClean="0"/>
                  <a:t> </a:t>
                </a:r>
                <a14:m>
                  <m:oMath xmlns:m="http://schemas.openxmlformats.org/officeDocument/2006/math">
                    <m:rad>
                      <m:radPr>
                        <m:ctrlPr>
                          <a:rPr lang="en-US" b="0" i="1" smtClean="0">
                            <a:latin typeface="Cambria Math"/>
                            <a:ea typeface="Cambria Math"/>
                          </a:rPr>
                        </m:ctrlPr>
                      </m:radPr>
                      <m:deg>
                        <m:r>
                          <a:rPr lang="en-US" b="0" smtClean="0">
                            <a:latin typeface="Cambria Math"/>
                            <a:ea typeface="Cambria Math"/>
                          </a:rPr>
                          <m:t>4</m:t>
                        </m:r>
                      </m:deg>
                      <m:e>
                        <m:r>
                          <a:rPr lang="en-US" b="0" i="1" smtClean="0">
                            <a:latin typeface="Cambria Math"/>
                            <a:ea typeface="Cambria Math"/>
                          </a:rPr>
                          <m:t>𝑑</m:t>
                        </m:r>
                      </m:e>
                    </m:rad>
                  </m:oMath>
                </a14:m>
                <a:endParaRPr lang="en-US" b="0" dirty="0" smtClean="0">
                  <a:ea typeface="Cambria Math"/>
                </a:endParaRPr>
              </a:p>
              <a:p>
                <a:pPr marL="0" indent="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852" t="-1752" r="-133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Jerusalem mid-late 80s onward</a:t>
            </a:r>
            <a:endParaRPr lang="en-US" dirty="0"/>
          </a:p>
        </p:txBody>
      </p:sp>
      <p:sp>
        <p:nvSpPr>
          <p:cNvPr id="3" name="מציין מיקום תוכן 2"/>
          <p:cNvSpPr>
            <a:spLocks noGrp="1"/>
          </p:cNvSpPr>
          <p:nvPr>
            <p:ph idx="1"/>
          </p:nvPr>
        </p:nvSpPr>
        <p:spPr/>
        <p:txBody>
          <a:bodyPr/>
          <a:lstStyle/>
          <a:p>
            <a:pPr>
              <a:buNone/>
            </a:pPr>
            <a:r>
              <a:rPr lang="en-US" sz="2800" dirty="0" err="1" smtClean="0"/>
              <a:t>Banach</a:t>
            </a:r>
            <a:r>
              <a:rPr lang="en-US" sz="2800" dirty="0" smtClean="0"/>
              <a:t> theory group (</a:t>
            </a:r>
            <a:r>
              <a:rPr lang="en-US" sz="2800" dirty="0" err="1" smtClean="0"/>
              <a:t>Joram</a:t>
            </a:r>
            <a:r>
              <a:rPr lang="en-US" sz="2800" dirty="0" smtClean="0"/>
              <a:t> </a:t>
            </a:r>
            <a:r>
              <a:rPr lang="en-US" sz="2800" dirty="0" err="1" smtClean="0"/>
              <a:t>Lindenstrauss</a:t>
            </a:r>
            <a:r>
              <a:rPr lang="en-US" sz="2800" dirty="0" smtClean="0"/>
              <a:t>, </a:t>
            </a:r>
            <a:r>
              <a:rPr lang="en-US" sz="2800" dirty="0" err="1" smtClean="0"/>
              <a:t>Lior</a:t>
            </a:r>
            <a:r>
              <a:rPr lang="en-US" sz="2800" dirty="0" smtClean="0"/>
              <a:t> </a:t>
            </a:r>
            <a:r>
              <a:rPr lang="en-US" sz="2800" dirty="0" err="1" smtClean="0"/>
              <a:t>Tzafriri</a:t>
            </a:r>
            <a:r>
              <a:rPr lang="en-US" sz="2800" dirty="0" smtClean="0"/>
              <a:t>, Mori </a:t>
            </a:r>
            <a:r>
              <a:rPr lang="en-US" sz="2800" dirty="0" err="1" smtClean="0"/>
              <a:t>Zippin</a:t>
            </a:r>
            <a:r>
              <a:rPr lang="en-US" sz="2800" dirty="0" smtClean="0"/>
              <a:t>, </a:t>
            </a:r>
            <a:r>
              <a:rPr lang="en-US" sz="2800" dirty="0" err="1" smtClean="0"/>
              <a:t>Tomek</a:t>
            </a:r>
            <a:r>
              <a:rPr lang="en-US" sz="2800" dirty="0" smtClean="0"/>
              <a:t> </a:t>
            </a:r>
            <a:r>
              <a:rPr lang="en-US" sz="2800" dirty="0" err="1" smtClean="0"/>
              <a:t>Schankowski</a:t>
            </a:r>
            <a:r>
              <a:rPr lang="en-US" sz="2800" dirty="0" smtClean="0"/>
              <a:t>, and others)</a:t>
            </a:r>
          </a:p>
          <a:p>
            <a:pPr>
              <a:buNone/>
            </a:pPr>
            <a:r>
              <a:rPr lang="en-US" sz="2800" dirty="0" smtClean="0"/>
              <a:t>The </a:t>
            </a:r>
            <a:r>
              <a:rPr lang="en-US" sz="2800" dirty="0" err="1" smtClean="0"/>
              <a:t>Ergodic</a:t>
            </a:r>
            <a:r>
              <a:rPr lang="en-US" sz="2800" dirty="0" smtClean="0"/>
              <a:t> theory group (Furstenberg, Weiss, </a:t>
            </a:r>
            <a:r>
              <a:rPr lang="en-US" sz="2800" dirty="0" err="1" smtClean="0"/>
              <a:t>Katznelson</a:t>
            </a:r>
            <a:r>
              <a:rPr lang="en-US" sz="2800" dirty="0" smtClean="0"/>
              <a:t>.)</a:t>
            </a:r>
          </a:p>
          <a:p>
            <a:pPr>
              <a:buNone/>
            </a:pPr>
            <a:r>
              <a:rPr lang="en-US" sz="2800" dirty="0" smtClean="0"/>
              <a:t>PDE group (</a:t>
            </a:r>
            <a:r>
              <a:rPr lang="en-US" sz="2800" dirty="0" err="1" smtClean="0"/>
              <a:t>Agmon</a:t>
            </a:r>
            <a:r>
              <a:rPr lang="en-US" sz="2800" dirty="0" smtClean="0"/>
              <a:t>, </a:t>
            </a:r>
            <a:r>
              <a:rPr lang="en-US" sz="2800" dirty="0" err="1" smtClean="0"/>
              <a:t>Pazy</a:t>
            </a:r>
            <a:r>
              <a:rPr lang="en-US" sz="2800" dirty="0" smtClean="0"/>
              <a:t>, </a:t>
            </a:r>
            <a:r>
              <a:rPr lang="en-US" sz="2800" dirty="0" err="1" smtClean="0"/>
              <a:t>Kaniel</a:t>
            </a:r>
            <a:r>
              <a:rPr lang="en-US" sz="2800" dirty="0" smtClean="0"/>
              <a:t>, Ben </a:t>
            </a:r>
            <a:r>
              <a:rPr lang="en-US" sz="2800" dirty="0" err="1" smtClean="0"/>
              <a:t>Artzi</a:t>
            </a:r>
            <a:r>
              <a:rPr lang="en-US" sz="2800" dirty="0" smtClean="0"/>
              <a:t>,)</a:t>
            </a:r>
          </a:p>
          <a:p>
            <a:pPr>
              <a:buNone/>
            </a:pPr>
            <a:r>
              <a:rPr lang="en-US" sz="2800" dirty="0" smtClean="0"/>
              <a:t>Algebra group (</a:t>
            </a:r>
            <a:r>
              <a:rPr lang="en-US" sz="2800" dirty="0" err="1" smtClean="0"/>
              <a:t>Amitzur</a:t>
            </a:r>
            <a:r>
              <a:rPr lang="en-US" sz="2800" dirty="0" smtClean="0"/>
              <a:t>, Mann, </a:t>
            </a:r>
            <a:r>
              <a:rPr lang="en-US" sz="2800" dirty="0" err="1" smtClean="0"/>
              <a:t>Lubotzky</a:t>
            </a:r>
            <a:r>
              <a:rPr lang="en-US" sz="2800" dirty="0" smtClean="0"/>
              <a:t>,…)</a:t>
            </a:r>
          </a:p>
          <a:p>
            <a:pPr>
              <a:buNone/>
            </a:pPr>
            <a:r>
              <a:rPr lang="en-US" sz="2800" dirty="0" err="1" smtClean="0"/>
              <a:t>Combinatorics</a:t>
            </a:r>
            <a:r>
              <a:rPr lang="en-US" sz="2800" dirty="0" smtClean="0"/>
              <a:t>; CS; logic; probability; game theory…</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A word about the proof (The polynomial method).</a:t>
            </a:r>
            <a:endParaRPr lang="en-US" sz="4000"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lstStyle/>
              <a:p>
                <a:pPr marL="0" indent="0">
                  <a:buNone/>
                </a:pPr>
                <a:endParaRPr lang="en-US" dirty="0" smtClean="0"/>
              </a:p>
              <a:p>
                <a:pPr marL="0" indent="0">
                  <a:buNone/>
                </a:pPr>
                <a:r>
                  <a:rPr lang="en-US" sz="2800" dirty="0" smtClean="0"/>
                  <a:t>Given a set </a:t>
                </a:r>
                <a:r>
                  <a:rPr lang="en-US" sz="2800" i="1" dirty="0" smtClean="0"/>
                  <a:t>A</a:t>
                </a:r>
                <a:r>
                  <a:rPr lang="en-US" sz="2800" dirty="0" smtClean="0"/>
                  <a:t> with a certain property, you associate to every element in </a:t>
                </a:r>
                <a:r>
                  <a:rPr lang="en-US" sz="2800" i="1" dirty="0" smtClean="0"/>
                  <a:t>a </a:t>
                </a:r>
                <a:r>
                  <a:rPr lang="en-US" sz="2800" dirty="0" smtClean="0"/>
                  <a:t>in </a:t>
                </a:r>
                <a:r>
                  <a:rPr lang="en-US" sz="2800" i="1" dirty="0" smtClean="0"/>
                  <a:t>A</a:t>
                </a:r>
                <a:r>
                  <a:rPr lang="en-US" sz="2800" dirty="0" smtClean="0"/>
                  <a:t> </a:t>
                </a:r>
                <a:r>
                  <a:rPr lang="en-US" sz="2800" dirty="0" err="1" smtClean="0"/>
                  <a:t>a</a:t>
                </a:r>
                <a:r>
                  <a:rPr lang="en-US" sz="2800" dirty="0" smtClean="0"/>
                  <a:t> polynomial </a:t>
                </a:r>
                <a:r>
                  <a:rPr lang="en-US" sz="2800" i="1" dirty="0" smtClean="0"/>
                  <a:t>p[a]</a:t>
                </a:r>
                <a:r>
                  <a:rPr lang="en-US" sz="2800" dirty="0" smtClean="0"/>
                  <a:t> in a certain space </a:t>
                </a:r>
                <a:r>
                  <a:rPr lang="en-US" sz="2800" i="1" dirty="0" smtClean="0"/>
                  <a:t>S</a:t>
                </a:r>
                <a:r>
                  <a:rPr lang="en-US" sz="2800" dirty="0" smtClean="0"/>
                  <a:t> of polynomials. Then you show that these polynomials are linearly independent leading to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𝐴</m:t>
                        </m:r>
                      </m:e>
                    </m:d>
                    <m:r>
                      <a:rPr lang="en-US" sz="2800" b="0" i="1" smtClean="0">
                        <a:latin typeface="Cambria Math"/>
                        <a:ea typeface="Cambria Math"/>
                      </a:rPr>
                      <m:t>≤</m:t>
                    </m:r>
                    <m:func>
                      <m:funcPr>
                        <m:ctrlPr>
                          <a:rPr lang="en-US" sz="2800" b="0" i="1" smtClean="0">
                            <a:latin typeface="Cambria Math"/>
                            <a:ea typeface="Cambria Math"/>
                          </a:rPr>
                        </m:ctrlPr>
                      </m:funcPr>
                      <m:fName>
                        <m:r>
                          <m:rPr>
                            <m:sty m:val="p"/>
                          </m:rPr>
                          <a:rPr lang="en-US" sz="2800" b="0" i="0" smtClean="0">
                            <a:latin typeface="Cambria Math"/>
                            <a:ea typeface="Cambria Math"/>
                          </a:rPr>
                          <m:t>dim</m:t>
                        </m:r>
                      </m:fName>
                      <m:e>
                        <m:r>
                          <a:rPr lang="en-US" sz="2800" b="0" i="1" smtClean="0">
                            <a:latin typeface="Cambria Math"/>
                            <a:ea typeface="Cambria Math"/>
                          </a:rPr>
                          <m:t>𝑆</m:t>
                        </m:r>
                      </m:e>
                    </m:func>
                  </m:oMath>
                </a14:m>
                <a:r>
                  <a:rPr lang="en-US" sz="2800" dirty="0" smtClean="0"/>
                  <a:t>.</a:t>
                </a:r>
                <a:endParaRPr lang="en-US" sz="2800" dirty="0" smtClean="0"/>
              </a:p>
              <a:p>
                <a:pPr marL="0" indent="0">
                  <a:buNone/>
                </a:pPr>
                <a:endParaRPr lang="en-US" sz="2800" dirty="0"/>
              </a:p>
              <a:p>
                <a:pPr marL="0" indent="0">
                  <a:buNone/>
                </a:pPr>
                <a:r>
                  <a:rPr lang="en-US" sz="2800" dirty="0">
                    <a:solidFill>
                      <a:srgbClr val="0070C0"/>
                    </a:solidFill>
                  </a:rPr>
                  <a:t>Why is the problem </a:t>
                </a:r>
                <a:r>
                  <a:rPr lang="en-US" sz="2800" dirty="0" smtClean="0">
                    <a:solidFill>
                      <a:srgbClr val="0070C0"/>
                    </a:solidFill>
                  </a:rPr>
                  <a:t>interesting/important?</a:t>
                </a:r>
                <a:endParaRPr lang="en-US" sz="2800" dirty="0">
                  <a:solidFill>
                    <a:srgbClr val="0070C0"/>
                  </a:solidFill>
                </a:endParaRPr>
              </a:p>
              <a:p>
                <a:pPr marL="0" indent="0">
                  <a:buNone/>
                </a:pPr>
                <a:endParaRPr lang="en-US" sz="2800"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1481" r="-66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Jean and </a:t>
            </a:r>
            <a:r>
              <a:rPr lang="en-US" dirty="0" err="1" smtClean="0"/>
              <a:t>Joram</a:t>
            </a:r>
            <a:endParaRPr lang="en-US" dirty="0"/>
          </a:p>
        </p:txBody>
      </p:sp>
      <p:sp>
        <p:nvSpPr>
          <p:cNvPr id="3" name="מציין מיקום תוכן 2"/>
          <p:cNvSpPr>
            <a:spLocks noGrp="1"/>
          </p:cNvSpPr>
          <p:nvPr>
            <p:ph idx="1"/>
          </p:nvPr>
        </p:nvSpPr>
        <p:spPr/>
        <p:txBody>
          <a:bodyPr/>
          <a:lstStyle/>
          <a:p>
            <a:pPr>
              <a:buNone/>
            </a:pPr>
            <a:r>
              <a:rPr lang="en-US" dirty="0" smtClean="0"/>
              <a:t>   </a:t>
            </a:r>
          </a:p>
          <a:p>
            <a:pPr>
              <a:buNone/>
            </a:pPr>
            <a:r>
              <a:rPr lang="en-US" sz="2800" dirty="0"/>
              <a:t> </a:t>
            </a:r>
            <a:r>
              <a:rPr lang="en-US" sz="2800" dirty="0" smtClean="0"/>
              <a:t>   One common theme of interest:  </a:t>
            </a:r>
            <a:r>
              <a:rPr lang="en-US" sz="2800" dirty="0" err="1" smtClean="0"/>
              <a:t>Banach</a:t>
            </a:r>
            <a:r>
              <a:rPr lang="en-US" sz="2800" dirty="0" smtClean="0"/>
              <a:t> spaces defined by classical theorems from finite </a:t>
            </a:r>
            <a:r>
              <a:rPr lang="en-US" sz="2800" dirty="0" err="1" smtClean="0"/>
              <a:t>dimentional</a:t>
            </a:r>
            <a:r>
              <a:rPr lang="en-US" sz="2800" dirty="0" smtClean="0"/>
              <a:t> convexity.</a:t>
            </a:r>
          </a:p>
          <a:p>
            <a:pPr>
              <a:buNone/>
            </a:pPr>
            <a:endParaRPr lang="en-US" sz="2800" dirty="0" smtClean="0"/>
          </a:p>
          <a:p>
            <a:pPr>
              <a:buNone/>
            </a:pPr>
            <a:r>
              <a:rPr lang="en-US" sz="2800" dirty="0" smtClean="0"/>
              <a:t>  (with </a:t>
            </a:r>
            <a:r>
              <a:rPr lang="en-US" sz="2800" dirty="0" err="1" smtClean="0"/>
              <a:t>Vitali</a:t>
            </a:r>
            <a:r>
              <a:rPr lang="en-US" sz="2800" dirty="0" smtClean="0"/>
              <a:t> </a:t>
            </a:r>
            <a:r>
              <a:rPr lang="en-US" sz="2800" dirty="0" err="1" smtClean="0"/>
              <a:t>Milman</a:t>
            </a:r>
            <a:r>
              <a:rPr lang="en-US" sz="2800" dirty="0" smtClean="0"/>
              <a:t>) Approximation of </a:t>
            </a:r>
            <a:r>
              <a:rPr lang="en-US" sz="2800" dirty="0" err="1" smtClean="0"/>
              <a:t>Zonoids</a:t>
            </a:r>
            <a:r>
              <a:rPr lang="en-US" sz="2800" dirty="0" smtClean="0"/>
              <a:t> by </a:t>
            </a:r>
            <a:r>
              <a:rPr lang="en-US" sz="2800" dirty="0" err="1" smtClean="0"/>
              <a:t>zonotopes</a:t>
            </a:r>
            <a:r>
              <a:rPr lang="en-US" sz="2800" dirty="0" smtClean="0"/>
              <a:t>; the “mixing time” for </a:t>
            </a:r>
            <a:r>
              <a:rPr lang="en-US" sz="2800" dirty="0" err="1" smtClean="0"/>
              <a:t>symmetrization</a:t>
            </a:r>
            <a:r>
              <a:rPr lang="en-US" sz="2800" dirty="0" smtClean="0"/>
              <a:t>.</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2400"/>
            <a:ext cx="1371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Covering convex sets by sets of smaller diameter</a:t>
            </a:r>
            <a:endParaRPr lang="en-US" dirty="0"/>
          </a:p>
        </p:txBody>
      </p:sp>
      <p:sp>
        <p:nvSpPr>
          <p:cNvPr id="3" name="מציין מיקום תוכן 2"/>
          <p:cNvSpPr>
            <a:spLocks noGrp="1"/>
          </p:cNvSpPr>
          <p:nvPr>
            <p:ph idx="1"/>
          </p:nvPr>
        </p:nvSpPr>
        <p:spPr/>
        <p:txBody>
          <a:bodyPr/>
          <a:lstStyle/>
          <a:p>
            <a:r>
              <a:rPr lang="en-US" sz="2600" dirty="0" smtClean="0"/>
              <a:t>(Schramm 89) Every convex set </a:t>
            </a:r>
            <a:r>
              <a:rPr lang="en-US" sz="2600" i="1" dirty="0" smtClean="0"/>
              <a:t>K</a:t>
            </a:r>
            <a:r>
              <a:rPr lang="en-US" sz="2600" dirty="0" smtClean="0"/>
              <a:t> in Rd can be covered by 1.2248..</a:t>
            </a:r>
            <a:r>
              <a:rPr lang="en-US" sz="2600" baseline="30000" dirty="0" smtClean="0"/>
              <a:t>d</a:t>
            </a:r>
            <a:r>
              <a:rPr lang="en-US" sz="2600" dirty="0" smtClean="0"/>
              <a:t> smaller </a:t>
            </a:r>
            <a:r>
              <a:rPr lang="en-US" sz="2600" dirty="0" err="1" smtClean="0"/>
              <a:t>homothets</a:t>
            </a:r>
            <a:r>
              <a:rPr lang="en-US" sz="2600" dirty="0" smtClean="0"/>
              <a:t> of a constant width completion of </a:t>
            </a:r>
            <a:r>
              <a:rPr lang="en-US" sz="2600" i="1" dirty="0" smtClean="0"/>
              <a:t>K</a:t>
            </a:r>
            <a:r>
              <a:rPr lang="en-US" sz="2600" dirty="0" smtClean="0"/>
              <a:t>.</a:t>
            </a:r>
          </a:p>
          <a:p>
            <a:endParaRPr lang="en-US" sz="2600" dirty="0" smtClean="0"/>
          </a:p>
          <a:p>
            <a:r>
              <a:rPr lang="en-US" sz="2600" dirty="0" smtClean="0"/>
              <a:t>(</a:t>
            </a:r>
            <a:r>
              <a:rPr lang="en-US" sz="2600" dirty="0" err="1" smtClean="0"/>
              <a:t>Bourgain</a:t>
            </a:r>
            <a:r>
              <a:rPr lang="en-US" sz="2600" dirty="0" smtClean="0"/>
              <a:t> and </a:t>
            </a:r>
            <a:r>
              <a:rPr lang="en-US" sz="2600" dirty="0" err="1" smtClean="0"/>
              <a:t>Lindenstrauss</a:t>
            </a:r>
            <a:r>
              <a:rPr lang="en-US" sz="2600" dirty="0" smtClean="0"/>
              <a:t> 91) Every convex set in R</a:t>
            </a:r>
            <a:r>
              <a:rPr lang="en-US" sz="2600" baseline="30000" dirty="0" smtClean="0"/>
              <a:t>d</a:t>
            </a:r>
            <a:r>
              <a:rPr lang="en-US" sz="2600" dirty="0" smtClean="0"/>
              <a:t> can be covered by 1.2248..</a:t>
            </a:r>
            <a:r>
              <a:rPr lang="en-US" sz="2600" baseline="30000" dirty="0" smtClean="0"/>
              <a:t>d</a:t>
            </a:r>
            <a:r>
              <a:rPr lang="en-US" sz="2600" dirty="0" smtClean="0"/>
              <a:t> balls of smaller diameter. (same=smaller)</a:t>
            </a:r>
          </a:p>
          <a:p>
            <a:pPr marL="0" indent="0">
              <a:buNone/>
            </a:pPr>
            <a:endParaRPr lang="en-US" sz="2600" dirty="0" smtClean="0"/>
          </a:p>
          <a:p>
            <a:pPr marL="0" indent="0">
              <a:buNone/>
            </a:pPr>
            <a:r>
              <a:rPr lang="en-US" sz="2600" dirty="0" smtClean="0"/>
              <a:t>Can </a:t>
            </a:r>
            <a:r>
              <a:rPr lang="en-US" sz="2600" dirty="0"/>
              <a:t>you beat the </a:t>
            </a:r>
            <a:r>
              <a:rPr lang="en-US" sz="2600" dirty="0" smtClean="0"/>
              <a:t>1.2248..</a:t>
            </a:r>
            <a:r>
              <a:rPr lang="en-US" sz="2600" baseline="30000" dirty="0" smtClean="0"/>
              <a:t>d</a:t>
            </a:r>
            <a:r>
              <a:rPr lang="en-US" sz="2600" dirty="0" smtClean="0"/>
              <a:t> bound? Even if you just care about sets of smaller diameter. (Use, larger balls, perhaps?) This is related to </a:t>
            </a:r>
            <a:r>
              <a:rPr lang="en-US" sz="2600" dirty="0" err="1" smtClean="0"/>
              <a:t>Borsuk’s</a:t>
            </a:r>
            <a:r>
              <a:rPr lang="en-US" sz="2600" dirty="0" smtClean="0"/>
              <a:t> problem.</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Jean, Lior, and the </a:t>
            </a:r>
            <a:r>
              <a:rPr lang="en-US" dirty="0" err="1" smtClean="0"/>
              <a:t>Kadison</a:t>
            </a:r>
            <a:r>
              <a:rPr lang="en-US" dirty="0" smtClean="0"/>
              <a:t> Singer conjecture</a:t>
            </a:r>
            <a:endParaRPr lang="en-US" dirty="0"/>
          </a:p>
        </p:txBody>
      </p:sp>
      <p:sp>
        <p:nvSpPr>
          <p:cNvPr id="3" name="מציין מיקום תוכן 2"/>
          <p:cNvSpPr>
            <a:spLocks noGrp="1"/>
          </p:cNvSpPr>
          <p:nvPr>
            <p:ph idx="1"/>
          </p:nvPr>
        </p:nvSpPr>
        <p:spPr/>
        <p:txBody>
          <a:bodyPr/>
          <a:lstStyle/>
          <a:p>
            <a:pPr marL="0" indent="0">
              <a:buNone/>
            </a:pPr>
            <a:r>
              <a:rPr lang="en-US" sz="2600" dirty="0" smtClean="0"/>
              <a:t>The </a:t>
            </a:r>
            <a:r>
              <a:rPr lang="en-US" sz="2600" dirty="0" err="1" smtClean="0"/>
              <a:t>Kadison</a:t>
            </a:r>
            <a:r>
              <a:rPr lang="en-US" sz="2600" dirty="0"/>
              <a:t>-</a:t>
            </a:r>
            <a:r>
              <a:rPr lang="en-US" sz="2600" dirty="0" smtClean="0"/>
              <a:t>Singer conjecture is about coloring the rows of certain n by n matrices with C colors.</a:t>
            </a:r>
          </a:p>
          <a:p>
            <a:pPr marL="0" indent="0">
              <a:buNone/>
            </a:pPr>
            <a:r>
              <a:rPr lang="en-US" sz="2600" dirty="0" smtClean="0"/>
              <a:t>First you need to show that you can find n/C rows that can be colored by the same color. </a:t>
            </a:r>
            <a:r>
              <a:rPr lang="en-US" sz="2600" dirty="0" err="1" smtClean="0"/>
              <a:t>Bourgain</a:t>
            </a:r>
            <a:r>
              <a:rPr lang="en-US" sz="2600" dirty="0" smtClean="0"/>
              <a:t> and </a:t>
            </a:r>
            <a:r>
              <a:rPr lang="en-US" sz="2600" dirty="0" err="1" smtClean="0"/>
              <a:t>Lior</a:t>
            </a:r>
            <a:r>
              <a:rPr lang="en-US" sz="2600" dirty="0" smtClean="0"/>
              <a:t> </a:t>
            </a:r>
            <a:r>
              <a:rPr lang="en-US" sz="2600" dirty="0" err="1" smtClean="0"/>
              <a:t>Tzafriri</a:t>
            </a:r>
            <a:r>
              <a:rPr lang="en-US" sz="2600" dirty="0" smtClean="0"/>
              <a:t> proved that.</a:t>
            </a:r>
          </a:p>
          <a:p>
            <a:pPr marL="0" indent="0">
              <a:buNone/>
            </a:pPr>
            <a:r>
              <a:rPr lang="en-US" sz="2600" dirty="0" smtClean="0"/>
              <a:t>In fact, they proved more, that a </a:t>
            </a:r>
            <a:r>
              <a:rPr lang="en-US" sz="2600" i="1" dirty="0" smtClean="0"/>
              <a:t>fractional coloring</a:t>
            </a:r>
            <a:r>
              <a:rPr lang="en-US" sz="2600" dirty="0" smtClean="0"/>
              <a:t> with C colors exists.</a:t>
            </a:r>
          </a:p>
          <a:p>
            <a:pPr marL="0" indent="0">
              <a:buNone/>
            </a:pPr>
            <a:r>
              <a:rPr lang="en-US" sz="2600" dirty="0" smtClean="0"/>
              <a:t>In 2013 the full conjecture was settled by Marcus, </a:t>
            </a:r>
            <a:r>
              <a:rPr lang="en-US" sz="2600" dirty="0" err="1" smtClean="0"/>
              <a:t>Spielman</a:t>
            </a:r>
            <a:r>
              <a:rPr lang="en-US" sz="2600" dirty="0" smtClean="0"/>
              <a:t> and Srivastava.</a:t>
            </a:r>
          </a:p>
          <a:p>
            <a:pPr marL="0" indent="0">
              <a:buNone/>
            </a:pPr>
            <a:r>
              <a:rPr lang="en-US" sz="2600" dirty="0" smtClean="0"/>
              <a:t>Jean told me, referring to the proof, that a proof of this kind is how a proof of the RH would look like.  </a:t>
            </a:r>
          </a:p>
          <a:p>
            <a:pPr marL="0" indent="0">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תוכן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err="1" smtClean="0"/>
              <a:t>Konig</a:t>
            </a:r>
            <a:r>
              <a:rPr lang="en-US" dirty="0" smtClean="0"/>
              <a:t>, </a:t>
            </a:r>
            <a:r>
              <a:rPr lang="en-US" dirty="0" err="1" smtClean="0"/>
              <a:t>Figiel</a:t>
            </a:r>
            <a:r>
              <a:rPr lang="en-US" dirty="0" smtClean="0"/>
              <a:t>, </a:t>
            </a:r>
            <a:r>
              <a:rPr lang="en-US" dirty="0" err="1" smtClean="0"/>
              <a:t>Bourgain</a:t>
            </a:r>
            <a:r>
              <a:rPr lang="en-US" dirty="0" smtClean="0"/>
              <a:t>, </a:t>
            </a:r>
            <a:r>
              <a:rPr lang="en-US" dirty="0" err="1" smtClean="0"/>
              <a:t>Tzafriri</a:t>
            </a:r>
            <a:endParaRPr lang="en-US" dirty="0"/>
          </a:p>
        </p:txBody>
      </p:sp>
      <p:pic>
        <p:nvPicPr>
          <p:cNvPr id="4" name="תמונה 3" descr="j+l.jpg"/>
          <p:cNvPicPr>
            <a:picLocks noChangeAspect="1"/>
          </p:cNvPicPr>
          <p:nvPr/>
        </p:nvPicPr>
        <p:blipFill>
          <a:blip r:embed="rId2" cstate="print"/>
          <a:stretch>
            <a:fillRect/>
          </a:stretch>
        </p:blipFill>
        <p:spPr>
          <a:xfrm>
            <a:off x="533400" y="533400"/>
            <a:ext cx="7620000" cy="521701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Jean and </a:t>
            </a:r>
            <a:r>
              <a:rPr lang="en-US" dirty="0" err="1" smtClean="0"/>
              <a:t>Vitali</a:t>
            </a:r>
            <a:endParaRPr lang="en-US" dirty="0"/>
          </a:p>
        </p:txBody>
      </p:sp>
      <p:sp>
        <p:nvSpPr>
          <p:cNvPr id="3" name="מציין מיקום תוכן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45428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Mahler’s conjecture, face-numbers, and new avenues</a:t>
            </a:r>
            <a:endParaRPr lang="en-US" dirty="0"/>
          </a:p>
        </p:txBody>
      </p:sp>
      <mc:AlternateContent xmlns:mc="http://schemas.openxmlformats.org/markup-compatibility/2006">
        <mc:Choice xmlns:a14="http://schemas.microsoft.com/office/drawing/2010/main" Requires="a14">
          <p:sp>
            <p:nvSpPr>
              <p:cNvPr id="3" name="מציין מיקום תוכן 2"/>
              <p:cNvSpPr>
                <a:spLocks noGrp="1"/>
              </p:cNvSpPr>
              <p:nvPr>
                <p:ph idx="1"/>
              </p:nvPr>
            </p:nvSpPr>
            <p:spPr/>
            <p:txBody>
              <a:bodyPr/>
              <a:lstStyle/>
              <a:p>
                <a:pPr marL="0" indent="0">
                  <a:buNone/>
                </a:pPr>
                <a:r>
                  <a:rPr lang="en-US" sz="2200" dirty="0" smtClean="0"/>
                  <a:t>Mahler conjecture: For a </a:t>
                </a:r>
                <a:r>
                  <a:rPr lang="en-US" sz="2200" dirty="0" err="1" smtClean="0"/>
                  <a:t>centraly</a:t>
                </a:r>
                <a:r>
                  <a:rPr lang="en-US" sz="2200" dirty="0" smtClean="0"/>
                  <a:t> symmetric (CS) body K </a:t>
                </a:r>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a:rPr>
                          </m:ctrlPr>
                        </m:dPr>
                        <m:e>
                          <m:r>
                            <a:rPr lang="en-US" sz="2200" b="0" i="1" smtClean="0">
                              <a:latin typeface="Cambria Math"/>
                            </a:rPr>
                            <m:t>𝐾</m:t>
                          </m:r>
                        </m:e>
                      </m:d>
                      <m:r>
                        <a:rPr lang="en-US" sz="2200" b="0" i="1" smtClean="0">
                          <a:latin typeface="Cambria Math"/>
                        </a:rPr>
                        <m:t>𝑉</m:t>
                      </m:r>
                      <m:d>
                        <m:dPr>
                          <m:ctrlPr>
                            <a:rPr lang="en-US" sz="2200" b="0" i="1" smtClean="0">
                              <a:latin typeface="Cambria Math"/>
                            </a:rPr>
                          </m:ctrlPr>
                        </m:dPr>
                        <m:e>
                          <m:sSup>
                            <m:sSupPr>
                              <m:ctrlPr>
                                <a:rPr lang="en-US" sz="2200" b="0" i="1" smtClean="0">
                                  <a:latin typeface="Cambria Math"/>
                                </a:rPr>
                              </m:ctrlPr>
                            </m:sSupPr>
                            <m:e>
                              <m:r>
                                <a:rPr lang="en-US" sz="2200" b="0" i="1" smtClean="0">
                                  <a:latin typeface="Cambria Math"/>
                                </a:rPr>
                                <m:t>𝐾</m:t>
                              </m:r>
                            </m:e>
                            <m:sup>
                              <m:r>
                                <a:rPr lang="en-US" sz="2200" b="0" i="1" smtClean="0">
                                  <a:latin typeface="Cambria Math"/>
                                </a:rPr>
                                <m:t>∗</m:t>
                              </m:r>
                            </m:sup>
                          </m:sSup>
                        </m:e>
                      </m:d>
                      <m:r>
                        <a:rPr lang="en-US" sz="2200" b="0" i="1" smtClean="0">
                          <a:latin typeface="Cambria Math"/>
                          <a:ea typeface="Cambria Math"/>
                        </a:rPr>
                        <m:t>≥</m:t>
                      </m:r>
                      <m:r>
                        <a:rPr lang="en-US" sz="2200" b="0" i="1" smtClean="0">
                          <a:latin typeface="Cambria Math"/>
                          <a:ea typeface="Cambria Math"/>
                        </a:rPr>
                        <m:t>𝑉</m:t>
                      </m:r>
                      <m:d>
                        <m:dPr>
                          <m:ctrlPr>
                            <a:rPr lang="en-US" sz="2200" b="0" i="1" smtClean="0">
                              <a:latin typeface="Cambria Math"/>
                              <a:ea typeface="Cambria Math"/>
                            </a:rPr>
                          </m:ctrlPr>
                        </m:dPr>
                        <m:e>
                          <m:sSub>
                            <m:sSubPr>
                              <m:ctrlPr>
                                <a:rPr lang="en-US" sz="2200" b="0" i="1" smtClean="0">
                                  <a:latin typeface="Cambria Math"/>
                                  <a:ea typeface="Cambria Math"/>
                                </a:rPr>
                              </m:ctrlPr>
                            </m:sSubPr>
                            <m:e>
                              <m:r>
                                <a:rPr lang="en-US" sz="2200" b="0" i="1" smtClean="0">
                                  <a:latin typeface="Cambria Math"/>
                                  <a:ea typeface="Cambria Math"/>
                                </a:rPr>
                                <m:t>𝐼</m:t>
                              </m:r>
                            </m:e>
                            <m:sub>
                              <m:r>
                                <a:rPr lang="en-US" sz="2200" b="0" i="1" smtClean="0">
                                  <a:latin typeface="Cambria Math"/>
                                  <a:ea typeface="Cambria Math"/>
                                </a:rPr>
                                <m:t>𝑛</m:t>
                              </m:r>
                            </m:sub>
                          </m:sSub>
                        </m:e>
                      </m:d>
                      <m:r>
                        <a:rPr lang="en-US" sz="2200" b="0" i="1" smtClean="0">
                          <a:latin typeface="Cambria Math"/>
                          <a:ea typeface="Cambria Math"/>
                        </a:rPr>
                        <m:t>𝑉</m:t>
                      </m:r>
                      <m:r>
                        <a:rPr lang="en-US" sz="2200" b="0" i="1" smtClean="0">
                          <a:latin typeface="Cambria Math"/>
                          <a:ea typeface="Cambria Math"/>
                        </a:rPr>
                        <m:t>(</m:t>
                      </m:r>
                      <m:sSubSup>
                        <m:sSubSupPr>
                          <m:ctrlPr>
                            <a:rPr lang="en-US" sz="2200" b="0" i="1" smtClean="0">
                              <a:latin typeface="Cambria Math"/>
                              <a:ea typeface="Cambria Math"/>
                            </a:rPr>
                          </m:ctrlPr>
                        </m:sSubSupPr>
                        <m:e>
                          <m:r>
                            <a:rPr lang="en-US" sz="2200" b="0" i="1" smtClean="0">
                              <a:latin typeface="Cambria Math"/>
                              <a:ea typeface="Cambria Math"/>
                            </a:rPr>
                            <m:t>𝐼</m:t>
                          </m:r>
                        </m:e>
                        <m:sub>
                          <m:r>
                            <a:rPr lang="en-US" sz="2200" b="0" i="1" smtClean="0">
                              <a:latin typeface="Cambria Math"/>
                              <a:ea typeface="Cambria Math"/>
                            </a:rPr>
                            <m:t>𝑛</m:t>
                          </m:r>
                        </m:sub>
                        <m:sup/>
                      </m:sSubSup>
                      <m:sPre>
                        <m:sPrePr>
                          <m:ctrlPr>
                            <a:rPr lang="en-US" sz="2200" i="1" dirty="0" smtClean="0">
                              <a:latin typeface="Cambria Math"/>
                            </a:rPr>
                          </m:ctrlPr>
                        </m:sPrePr>
                        <m:sub/>
                        <m:sup>
                          <m:r>
                            <a:rPr lang="en-US" sz="2200" b="0" i="1" smtClean="0">
                              <a:latin typeface="Cambria Math"/>
                            </a:rPr>
                            <m:t>∗</m:t>
                          </m:r>
                        </m:sup>
                        <m:e>
                          <m:r>
                            <a:rPr lang="en-US" sz="2200" b="0" i="1" smtClean="0">
                              <a:latin typeface="Cambria Math"/>
                            </a:rPr>
                            <m:t>)</m:t>
                          </m:r>
                        </m:e>
                      </m:sPre>
                    </m:oMath>
                  </m:oMathPara>
                </a14:m>
                <a:endParaRPr lang="en-US" sz="2200" dirty="0" smtClean="0"/>
              </a:p>
              <a:p>
                <a:pPr marL="0" indent="0">
                  <a:buNone/>
                </a:pPr>
                <a:r>
                  <a:rPr lang="en-US" sz="2200" dirty="0" smtClean="0"/>
                  <a:t>Where </a:t>
                </a:r>
                <a14:m>
                  <m:oMath xmlns:m="http://schemas.openxmlformats.org/officeDocument/2006/math">
                    <m:sSub>
                      <m:sSubPr>
                        <m:ctrlPr>
                          <a:rPr lang="en-US" sz="2200" i="1" smtClean="0">
                            <a:latin typeface="Cambria Math"/>
                          </a:rPr>
                        </m:ctrlPr>
                      </m:sSubPr>
                      <m:e>
                        <m:r>
                          <a:rPr lang="en-US" sz="2200" b="0" i="1" smtClean="0">
                            <a:latin typeface="Cambria Math"/>
                          </a:rPr>
                          <m:t>𝐼</m:t>
                        </m:r>
                      </m:e>
                      <m:sub>
                        <m:r>
                          <a:rPr lang="en-US" sz="2200" b="0" i="1" smtClean="0">
                            <a:latin typeface="Cambria Math"/>
                          </a:rPr>
                          <m:t>𝑛</m:t>
                        </m:r>
                      </m:sub>
                    </m:sSub>
                  </m:oMath>
                </a14:m>
                <a:r>
                  <a:rPr lang="en-US" sz="2200" dirty="0" smtClean="0"/>
                  <a:t> is the </a:t>
                </a:r>
                <a:r>
                  <a:rPr lang="en-US" sz="2200" i="1" dirty="0" smtClean="0"/>
                  <a:t>n</a:t>
                </a:r>
                <a:r>
                  <a:rPr lang="en-US" sz="2200" dirty="0" smtClean="0"/>
                  <a:t>-dimensional cube.</a:t>
                </a:r>
              </a:p>
              <a:p>
                <a:pPr marL="0" indent="0">
                  <a:buNone/>
                </a:pPr>
                <a:endParaRPr lang="en-US" sz="2200" dirty="0" smtClean="0"/>
              </a:p>
              <a:p>
                <a:pPr marL="0" indent="0">
                  <a:buNone/>
                </a:pPr>
                <a:r>
                  <a:rPr lang="en-US" sz="2200" dirty="0" smtClean="0"/>
                  <a:t>Jean and </a:t>
                </a:r>
                <a:r>
                  <a:rPr lang="en-US" sz="2200" dirty="0" err="1" smtClean="0"/>
                  <a:t>Vitali</a:t>
                </a:r>
                <a:r>
                  <a:rPr lang="en-US" sz="2200" dirty="0" smtClean="0"/>
                  <a:t> (87): </a:t>
                </a:r>
                <a:r>
                  <a:rPr lang="en-US" sz="2200" dirty="0" smtClean="0"/>
                  <a:t>True up to multiplicative factor of </a:t>
                </a:r>
                <a14:m>
                  <m:oMath xmlns:m="http://schemas.openxmlformats.org/officeDocument/2006/math">
                    <m:sSup>
                      <m:sSupPr>
                        <m:ctrlPr>
                          <a:rPr lang="en-US" sz="2200" i="1" smtClean="0">
                            <a:latin typeface="Cambria Math"/>
                          </a:rPr>
                        </m:ctrlPr>
                      </m:sSupPr>
                      <m:e>
                        <m:r>
                          <a:rPr lang="en-US" sz="2200" b="0" i="1" smtClean="0">
                            <a:latin typeface="Cambria Math"/>
                          </a:rPr>
                          <m:t>𝑐</m:t>
                        </m:r>
                      </m:e>
                      <m:sup>
                        <m:r>
                          <a:rPr lang="en-US" sz="2200" b="0" i="1" smtClean="0">
                            <a:latin typeface="Cambria Math"/>
                          </a:rPr>
                          <m:t>𝑛</m:t>
                        </m:r>
                      </m:sup>
                    </m:sSup>
                  </m:oMath>
                </a14:m>
                <a:r>
                  <a:rPr lang="en-US" sz="2200" dirty="0" smtClean="0"/>
                  <a:t>, current world record for </a:t>
                </a:r>
                <a:r>
                  <a:rPr lang="en-US" sz="2200" i="1" dirty="0" smtClean="0"/>
                  <a:t>c = </a:t>
                </a:r>
                <a14:m>
                  <m:oMath xmlns:m="http://schemas.openxmlformats.org/officeDocument/2006/math">
                    <m:f>
                      <m:fPr>
                        <m:ctrlPr>
                          <a:rPr lang="en-US" sz="2200" b="0" i="1" smtClean="0">
                            <a:latin typeface="Cambria Math"/>
                          </a:rPr>
                        </m:ctrlPr>
                      </m:fPr>
                      <m:num>
                        <m:r>
                          <m:rPr>
                            <m:sty m:val="p"/>
                          </m:rPr>
                          <a:rPr lang="el-GR" sz="2200" i="1" smtClean="0">
                            <a:latin typeface="Cambria Math"/>
                          </a:rPr>
                          <m:t>π</m:t>
                        </m:r>
                      </m:num>
                      <m:den>
                        <m:r>
                          <a:rPr lang="en-US" sz="2200" b="0" i="1" smtClean="0">
                            <a:latin typeface="Cambria Math"/>
                          </a:rPr>
                          <m:t>4</m:t>
                        </m:r>
                      </m:den>
                    </m:f>
                    <m:r>
                      <a:rPr lang="en-US" sz="2200" b="0" i="1" smtClean="0">
                        <a:latin typeface="Cambria Math"/>
                      </a:rPr>
                      <m:t>  </m:t>
                    </m:r>
                    <m:r>
                      <m:rPr>
                        <m:sty m:val="p"/>
                      </m:rPr>
                      <a:rPr lang="en-US" sz="2200" b="0" i="0" smtClean="0">
                        <a:latin typeface="Cambria Math"/>
                      </a:rPr>
                      <m:t>was</m:t>
                    </m:r>
                    <m:r>
                      <a:rPr lang="en-US" sz="2200" b="0" i="0" smtClean="0">
                        <a:latin typeface="Cambria Math"/>
                      </a:rPr>
                      <m:t> </m:t>
                    </m:r>
                    <m:r>
                      <m:rPr>
                        <m:sty m:val="p"/>
                      </m:rPr>
                      <a:rPr lang="en-US" sz="2200" b="0" i="0" smtClean="0">
                        <a:latin typeface="Cambria Math"/>
                      </a:rPr>
                      <m:t>achieved</m:t>
                    </m:r>
                    <m:r>
                      <a:rPr lang="en-US" sz="2200" b="0" i="0" smtClean="0">
                        <a:latin typeface="Cambria Math"/>
                      </a:rPr>
                      <m:t> </m:t>
                    </m:r>
                    <m:r>
                      <m:rPr>
                        <m:sty m:val="p"/>
                      </m:rPr>
                      <a:rPr lang="en-US" sz="2200" b="0" i="0" smtClean="0">
                        <a:latin typeface="Cambria Math"/>
                      </a:rPr>
                      <m:t>by</m:t>
                    </m:r>
                    <m:r>
                      <a:rPr lang="en-US" sz="2200" b="0" i="0" smtClean="0">
                        <a:latin typeface="Cambria Math"/>
                      </a:rPr>
                      <m:t> </m:t>
                    </m:r>
                    <m:r>
                      <m:rPr>
                        <m:sty m:val="p"/>
                      </m:rPr>
                      <a:rPr lang="en-US" sz="2200" b="0" i="0" smtClean="0">
                        <a:latin typeface="Cambria Math"/>
                      </a:rPr>
                      <m:t>Greg</m:t>
                    </m:r>
                  </m:oMath>
                </a14:m>
                <a:r>
                  <a:rPr lang="en-US" sz="2200" dirty="0" smtClean="0"/>
                  <a:t> </a:t>
                </a:r>
                <a:r>
                  <a:rPr lang="en-US" sz="2200" dirty="0" err="1" smtClean="0"/>
                  <a:t>Kuperberg</a:t>
                </a:r>
                <a:r>
                  <a:rPr lang="en-US" sz="2200" dirty="0" smtClean="0"/>
                  <a:t>.</a:t>
                </a:r>
              </a:p>
              <a:p>
                <a:pPr marL="0" indent="0">
                  <a:buNone/>
                </a:pPr>
                <a:endParaRPr lang="en-US" sz="2200" dirty="0" smtClean="0"/>
              </a:p>
              <a:p>
                <a:pPr marL="0" indent="0">
                  <a:buNone/>
                </a:pPr>
                <a:r>
                  <a:rPr lang="en-US" sz="2200" dirty="0" smtClean="0"/>
                  <a:t>Conjecture: The number of nonempty faces of a CS d-polytope is at least 3</a:t>
                </a:r>
                <a:r>
                  <a:rPr lang="en-US" sz="2200" baseline="30000" dirty="0" smtClean="0"/>
                  <a:t>d</a:t>
                </a:r>
                <a:r>
                  <a:rPr lang="en-US" sz="2200" dirty="0" smtClean="0"/>
                  <a:t>.</a:t>
                </a:r>
              </a:p>
              <a:p>
                <a:pPr marL="0" indent="0">
                  <a:buNone/>
                </a:pPr>
                <a:endParaRPr lang="en-US" sz="2200" dirty="0" smtClean="0"/>
              </a:p>
              <a:p>
                <a:pPr marL="0" indent="0">
                  <a:buNone/>
                </a:pPr>
                <a:r>
                  <a:rPr lang="en-US" sz="2200" dirty="0" err="1" smtClean="0"/>
                  <a:t>Artstein-Avidan</a:t>
                </a:r>
                <a:r>
                  <a:rPr lang="en-US" sz="2200" dirty="0" smtClean="0"/>
                  <a:t>, </a:t>
                </a:r>
                <a:r>
                  <a:rPr lang="en-US" sz="2200" dirty="0" err="1" smtClean="0"/>
                  <a:t>Karasev</a:t>
                </a:r>
                <a:r>
                  <a:rPr lang="en-US" sz="2200" dirty="0" smtClean="0"/>
                  <a:t> and </a:t>
                </a:r>
                <a:r>
                  <a:rPr lang="en-US" sz="2200" dirty="0" err="1" smtClean="0"/>
                  <a:t>Ostrover</a:t>
                </a:r>
                <a:r>
                  <a:rPr lang="en-US" sz="2200" dirty="0" smtClean="0"/>
                  <a:t>: follows from an isoperimetric results for </a:t>
                </a:r>
                <a:r>
                  <a:rPr lang="en-US" sz="2200" dirty="0" err="1" smtClean="0"/>
                  <a:t>symplectic</a:t>
                </a:r>
                <a:r>
                  <a:rPr lang="en-US" sz="2200" dirty="0" smtClean="0"/>
                  <a:t> capacity.</a:t>
                </a:r>
                <a:endParaRPr lang="en-US" sz="2200" dirty="0"/>
              </a:p>
              <a:p>
                <a:pPr marL="0" indent="0">
                  <a:buNone/>
                </a:pPr>
                <a:endParaRPr lang="en-US" dirty="0"/>
              </a:p>
            </p:txBody>
          </p:sp>
        </mc:Choice>
        <mc:Fallback>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2"/>
                <a:stretch>
                  <a:fillRect l="-889" t="-674" r="-1333" b="-646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990600"/>
            <a:ext cx="8229600" cy="1143000"/>
          </a:xfrm>
        </p:spPr>
        <p:txBody>
          <a:bodyPr/>
          <a:lstStyle/>
          <a:p>
            <a:r>
              <a:rPr lang="en-US" sz="4000" dirty="0" smtClean="0"/>
              <a:t>Jean and Alex, </a:t>
            </a:r>
            <a:r>
              <a:rPr lang="en-US" sz="4000" dirty="0" err="1" smtClean="0"/>
              <a:t>Noga</a:t>
            </a:r>
            <a:r>
              <a:rPr lang="en-US" sz="4000" dirty="0" smtClean="0"/>
              <a:t>, </a:t>
            </a:r>
            <a:r>
              <a:rPr lang="en-US" sz="4000" dirty="0" err="1" smtClean="0"/>
              <a:t>Avi</a:t>
            </a:r>
            <a:r>
              <a:rPr lang="en-US" sz="4000" dirty="0" smtClean="0"/>
              <a:t>, Yuval, Elon, </a:t>
            </a:r>
            <a:r>
              <a:rPr lang="en-US" sz="4000" dirty="0" err="1" smtClean="0"/>
              <a:t>Gady</a:t>
            </a:r>
            <a:r>
              <a:rPr lang="en-US" sz="4000" dirty="0" smtClean="0"/>
              <a:t>, </a:t>
            </a:r>
            <a:r>
              <a:rPr lang="en-US" sz="4000" dirty="0" err="1" smtClean="0"/>
              <a:t>Zeev</a:t>
            </a:r>
            <a:r>
              <a:rPr lang="en-US" sz="4000" dirty="0" smtClean="0"/>
              <a:t>, Amir, </a:t>
            </a:r>
            <a:r>
              <a:rPr lang="en-US" sz="4000" dirty="0" err="1" smtClean="0"/>
              <a:t>Tali</a:t>
            </a:r>
            <a:r>
              <a:rPr lang="en-US" sz="4000" dirty="0" smtClean="0"/>
              <a:t>, and many others</a:t>
            </a:r>
            <a:br>
              <a:rPr lang="en-US" sz="4000" dirty="0" smtClean="0"/>
            </a:br>
            <a:endParaRPr lang="en-US" sz="4000" dirty="0"/>
          </a:p>
        </p:txBody>
      </p:sp>
      <p:sp>
        <p:nvSpPr>
          <p:cNvPr id="3" name="מציין מיקום תוכן 2"/>
          <p:cNvSpPr>
            <a:spLocks noGrp="1"/>
          </p:cNvSpPr>
          <p:nvPr>
            <p:ph idx="1"/>
          </p:nvPr>
        </p:nvSpPr>
        <p:spPr/>
        <p:txBody>
          <a:bodyPr/>
          <a:lstStyle/>
          <a:p>
            <a:pPr>
              <a:buNone/>
            </a:pPr>
            <a:endParaRPr lang="en-US" dirty="0" smtClean="0"/>
          </a:p>
          <a:p>
            <a:pPr>
              <a:buNone/>
            </a:pPr>
            <a:endParaRPr lang="en-US" dirty="0"/>
          </a:p>
          <a:p>
            <a:pPr>
              <a:buNone/>
            </a:pPr>
            <a:r>
              <a:rPr lang="en-US" sz="2800" dirty="0" smtClean="0"/>
              <a:t>Can you hear the degree of a function?</a:t>
            </a:r>
          </a:p>
          <a:p>
            <a:pPr>
              <a:buNone/>
            </a:pPr>
            <a:r>
              <a:rPr lang="en-US" sz="2800" dirty="0" err="1" smtClean="0"/>
              <a:t>Lubotzky’s</a:t>
            </a:r>
            <a:r>
              <a:rPr lang="en-US" sz="2800" dirty="0" smtClean="0"/>
              <a:t> 1-2-3 conjecture</a:t>
            </a:r>
          </a:p>
          <a:p>
            <a:pPr>
              <a:buNone/>
            </a:pPr>
            <a:r>
              <a:rPr lang="en-US" sz="2800" dirty="0" smtClean="0"/>
              <a:t>Unique quantum ergodicity…</a:t>
            </a:r>
          </a:p>
          <a:p>
            <a:pPr>
              <a:buNone/>
            </a:pP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4267200"/>
            <a:ext cx="3300942" cy="183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descr="bb2.png"/>
          <p:cNvPicPr>
            <a:picLocks noGrp="1" noChangeAspect="1"/>
          </p:cNvPicPr>
          <p:nvPr>
            <p:ph idx="1"/>
          </p:nvPr>
        </p:nvPicPr>
        <p:blipFill>
          <a:blip r:embed="rId2" cstate="print"/>
          <a:stretch>
            <a:fillRect/>
          </a:stretch>
        </p:blipFill>
        <p:spPr>
          <a:xfrm>
            <a:off x="304800" y="228600"/>
            <a:ext cx="8615421" cy="58674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descr="jb1.jpg"/>
          <p:cNvPicPr>
            <a:picLocks noGrp="1" noChangeAspect="1"/>
          </p:cNvPicPr>
          <p:nvPr>
            <p:ph idx="1"/>
          </p:nvPr>
        </p:nvPicPr>
        <p:blipFill>
          <a:blip r:embed="rId2" cstate="print"/>
          <a:stretch>
            <a:fillRect/>
          </a:stretch>
        </p:blipFill>
        <p:spPr>
          <a:xfrm>
            <a:off x="685800" y="533400"/>
            <a:ext cx="7581504" cy="57912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077200" cy="106362"/>
          </a:xfrm>
        </p:spPr>
        <p:txBody>
          <a:bodyPr/>
          <a:lstStyle/>
          <a:p>
            <a:endParaRPr lang="en-US" dirty="0"/>
          </a:p>
        </p:txBody>
      </p:sp>
      <p:sp>
        <p:nvSpPr>
          <p:cNvPr id="3" name="מציין מיקום תוכן 2"/>
          <p:cNvSpPr>
            <a:spLocks noGrp="1"/>
          </p:cNvSpPr>
          <p:nvPr>
            <p:ph idx="1"/>
          </p:nvPr>
        </p:nvSpPr>
        <p:spPr>
          <a:xfrm>
            <a:off x="381000" y="533400"/>
            <a:ext cx="8229600" cy="4525963"/>
          </a:xfrm>
        </p:spPr>
        <p:txBody>
          <a:bodyPr/>
          <a:lstStyle/>
          <a:p>
            <a:pPr>
              <a:buNone/>
            </a:pPr>
            <a:r>
              <a:rPr lang="en-US" dirty="0" smtClean="0"/>
              <a:t>   </a:t>
            </a:r>
            <a:r>
              <a:rPr lang="en-US" sz="3000" dirty="0" smtClean="0"/>
              <a:t>When we run the story forward in time we are amazed by how many startling new connections and applications where found, new tools where discovered, hard problems where cracked, via remarkable new proofs, at times very difficult and at times surprisingly simple. </a:t>
            </a:r>
            <a:r>
              <a:rPr lang="en-US" sz="3000" dirty="0"/>
              <a:t>W</a:t>
            </a:r>
            <a:r>
              <a:rPr lang="en-US" sz="3000" dirty="0" smtClean="0"/>
              <a:t>e are also  amazed by the many new wonderful young people who join our scene. </a:t>
            </a:r>
          </a:p>
          <a:p>
            <a:pPr>
              <a:buNone/>
            </a:pPr>
            <a:r>
              <a:rPr lang="en-US" sz="3000" dirty="0"/>
              <a:t> </a:t>
            </a:r>
            <a:r>
              <a:rPr lang="en-US" sz="3000" dirty="0" smtClean="0"/>
              <a:t>  Jean stands out as one of the greatest mathematicians in our time and quite possibly in all times.  </a:t>
            </a:r>
          </a:p>
          <a:p>
            <a:pPr algn="ctr">
              <a:buNone/>
            </a:pPr>
            <a:r>
              <a:rPr lang="en-US" sz="3000" dirty="0" smtClean="0"/>
              <a:t>Thank you!   </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3600" dirty="0" smtClean="0"/>
              <a:t>The cap set problem and Roth’s theorem</a:t>
            </a:r>
            <a:endParaRPr lang="en-US" sz="3600" dirty="0"/>
          </a:p>
        </p:txBody>
      </p:sp>
      <mc:AlternateContent xmlns:mc="http://schemas.openxmlformats.org/markup-compatibility/2006" xmlns:a14="http://schemas.microsoft.com/office/drawing/2010/main">
        <mc:Choice Requires="a14">
          <p:sp>
            <p:nvSpPr>
              <p:cNvPr id="4" name="מציין מיקום תוכן 3"/>
              <p:cNvSpPr>
                <a:spLocks noGrp="1"/>
              </p:cNvSpPr>
              <p:nvPr>
                <p:ph sz="half" idx="2"/>
              </p:nvPr>
            </p:nvSpPr>
            <p:spPr>
              <a:xfrm>
                <a:off x="4648200" y="1524000"/>
                <a:ext cx="4495800" cy="5181600"/>
              </a:xfrm>
            </p:spPr>
            <p:txBody>
              <a:bodyPr/>
              <a:lstStyle/>
              <a:p>
                <a:pPr marL="457200" indent="-457200">
                  <a:buNone/>
                </a:pPr>
                <a:endParaRPr lang="en-US" dirty="0" smtClean="0"/>
              </a:p>
              <a:p>
                <a:pPr marL="457200" indent="-457200">
                  <a:buNone/>
                </a:pPr>
                <a14:m>
                  <m:oMathPara xmlns:m="http://schemas.openxmlformats.org/officeDocument/2006/math">
                    <m:oMathParaPr>
                      <m:jc m:val="centerGroup"/>
                    </m:oMathParaPr>
                    <m:oMath xmlns:m="http://schemas.openxmlformats.org/officeDocument/2006/math">
                      <m:r>
                        <a:rPr lang="en-US" b="0" i="1" smtClean="0">
                          <a:latin typeface="Cambria Math"/>
                        </a:rPr>
                        <m:t>𝑜</m:t>
                      </m:r>
                      <m:r>
                        <a:rPr lang="en-US" b="0" i="1" smtClean="0">
                          <a:latin typeface="Cambria Math"/>
                        </a:rPr>
                        <m:t>(</m:t>
                      </m:r>
                      <m:sSup>
                        <m:sSupPr>
                          <m:ctrlPr>
                            <a:rPr lang="en-US" b="0" i="1" smtClean="0">
                              <a:latin typeface="Cambria Math"/>
                            </a:rPr>
                          </m:ctrlPr>
                        </m:sSupPr>
                        <m:e>
                          <m:r>
                            <a:rPr lang="en-US" b="0" i="1" smtClean="0">
                              <a:latin typeface="Cambria Math"/>
                            </a:rPr>
                            <m:t>3</m:t>
                          </m:r>
                        </m:e>
                        <m:sup>
                          <m:r>
                            <a:rPr lang="en-US" b="0" i="1" smtClean="0">
                              <a:latin typeface="Cambria Math"/>
                            </a:rPr>
                            <m:t>𝑛</m:t>
                          </m:r>
                        </m:sup>
                      </m:sSup>
                      <m:r>
                        <a:rPr lang="en-US" b="0" i="1" smtClean="0">
                          <a:latin typeface="Cambria Math"/>
                        </a:rPr>
                        <m:t>)</m:t>
                      </m:r>
                    </m:oMath>
                  </m:oMathPara>
                </a14:m>
                <a:endParaRPr lang="en-US" dirty="0" smtClean="0"/>
              </a:p>
              <a:p>
                <a:pPr marL="457200" indent="-457200">
                  <a:buNone/>
                </a:pPr>
                <a:endParaRPr lang="en-US" dirty="0" smtClean="0"/>
              </a:p>
              <a:p>
                <a:pPr marL="457200" indent="-457200">
                  <a:buNone/>
                </a:pPr>
                <a:endParaRPr lang="en-US" dirty="0"/>
              </a:p>
              <a:p>
                <a:pPr marL="457200" indent="-457200">
                  <a:buNone/>
                </a:pPr>
                <a:endParaRPr lang="en-US" dirty="0" smtClean="0"/>
              </a:p>
              <a:p>
                <a:pPr marL="457200" indent="-457200">
                  <a:buNone/>
                </a:pPr>
                <a:endParaRPr lang="en-US" dirty="0" smtClean="0"/>
              </a:p>
              <a:p>
                <a:pPr marL="457200" indent="-457200">
                  <a:buNone/>
                </a:pPr>
                <a:r>
                  <a:rPr lang="en-US" sz="2400" dirty="0" err="1" smtClean="0"/>
                  <a:t>Meshulam</a:t>
                </a:r>
                <a:r>
                  <a:rPr lang="en-US" sz="2400" dirty="0" smtClean="0"/>
                  <a:t> </a:t>
                </a:r>
                <a14:m>
                  <m:oMath xmlns:m="http://schemas.openxmlformats.org/officeDocument/2006/math">
                    <m:sSup>
                      <m:sSupPr>
                        <m:ctrlPr>
                          <a:rPr lang="en-US" sz="2400" i="1" smtClean="0">
                            <a:latin typeface="Cambria Math"/>
                          </a:rPr>
                        </m:ctrlPr>
                      </m:sSupPr>
                      <m:e>
                        <m:r>
                          <a:rPr lang="en-US" sz="2400" b="0" i="1" smtClean="0">
                            <a:latin typeface="Cambria Math"/>
                          </a:rPr>
                          <m:t>3</m:t>
                        </m:r>
                      </m:e>
                      <m:sup>
                        <m:r>
                          <a:rPr lang="en-US" sz="2400" b="0" i="1" smtClean="0">
                            <a:latin typeface="Cambria Math"/>
                          </a:rPr>
                          <m:t>𝑛</m:t>
                        </m:r>
                      </m:sup>
                    </m:sSup>
                    <m:r>
                      <a:rPr lang="en-US" sz="2400" b="0" i="1" smtClean="0">
                        <a:latin typeface="Cambria Math"/>
                      </a:rPr>
                      <m:t>/</m:t>
                    </m:r>
                    <m:r>
                      <a:rPr lang="en-US" sz="2400" b="0" i="1" smtClean="0">
                        <a:latin typeface="Cambria Math"/>
                      </a:rPr>
                      <m:t>𝑛</m:t>
                    </m:r>
                  </m:oMath>
                </a14:m>
                <a:endParaRPr lang="en-US" sz="2400" dirty="0" smtClean="0"/>
              </a:p>
              <a:p>
                <a:pPr marL="457200" indent="-457200">
                  <a:buNone/>
                </a:pPr>
                <a:r>
                  <a:rPr lang="en-US" sz="2400" dirty="0" smtClean="0"/>
                  <a:t>Bateman and Katz </a:t>
                </a:r>
                <a14:m>
                  <m:oMath xmlns:m="http://schemas.openxmlformats.org/officeDocument/2006/math">
                    <m:sSup>
                      <m:sSupPr>
                        <m:ctrlPr>
                          <a:rPr lang="en-US" sz="2400" i="1" smtClean="0">
                            <a:latin typeface="Cambria Math"/>
                          </a:rPr>
                        </m:ctrlPr>
                      </m:sSupPr>
                      <m:e>
                        <m:r>
                          <a:rPr lang="en-US" sz="2400" b="0" i="1" smtClean="0">
                            <a:latin typeface="Cambria Math"/>
                          </a:rPr>
                          <m:t>3</m:t>
                        </m:r>
                      </m:e>
                      <m:sup>
                        <m:r>
                          <a:rPr lang="en-US" sz="2400" b="0" i="1" smtClean="0">
                            <a:latin typeface="Cambria Math"/>
                          </a:rPr>
                          <m:t>𝑛</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1+</m:t>
                        </m:r>
                        <m:r>
                          <a:rPr lang="en-US" sz="2400" b="0" i="1" smtClean="0">
                            <a:latin typeface="Cambria Math"/>
                          </a:rPr>
                          <m:t>𝑎</m:t>
                        </m:r>
                      </m:sup>
                    </m:sSup>
                  </m:oMath>
                </a14:m>
                <a:r>
                  <a:rPr lang="en-US" sz="2400" dirty="0" smtClean="0"/>
                  <a:t>   </a:t>
                </a:r>
              </a:p>
              <a:p>
                <a:pPr marL="457200" indent="-457200">
                  <a:buNone/>
                </a:pPr>
                <a:r>
                  <a:rPr lang="en-US" sz="2400" b="1" dirty="0" smtClean="0">
                    <a:solidFill>
                      <a:srgbClr val="C00000"/>
                    </a:solidFill>
                  </a:rPr>
                  <a:t>CLPES </a:t>
                </a:r>
                <a14:m>
                  <m:oMath xmlns:m="http://schemas.openxmlformats.org/officeDocument/2006/math">
                    <m:sSup>
                      <m:sSupPr>
                        <m:ctrlPr>
                          <a:rPr lang="en-US" sz="2400" b="1" i="1" smtClean="0">
                            <a:solidFill>
                              <a:srgbClr val="C00000"/>
                            </a:solidFill>
                            <a:latin typeface="Cambria Math"/>
                          </a:rPr>
                        </m:ctrlPr>
                      </m:sSupPr>
                      <m:e>
                        <m:r>
                          <a:rPr lang="en-US" sz="2400" b="1" i="1" smtClean="0">
                            <a:solidFill>
                              <a:srgbClr val="C00000"/>
                            </a:solidFill>
                            <a:latin typeface="Cambria Math"/>
                          </a:rPr>
                          <m:t>𝟐</m:t>
                        </m:r>
                        <m:r>
                          <a:rPr lang="en-US" sz="2400" b="1" i="1" smtClean="0">
                            <a:solidFill>
                              <a:srgbClr val="C00000"/>
                            </a:solidFill>
                            <a:latin typeface="Cambria Math"/>
                          </a:rPr>
                          <m:t>.</m:t>
                        </m:r>
                        <m:r>
                          <a:rPr lang="en-US" sz="2400" b="1" i="1" smtClean="0">
                            <a:solidFill>
                              <a:srgbClr val="C00000"/>
                            </a:solidFill>
                            <a:latin typeface="Cambria Math"/>
                          </a:rPr>
                          <m:t>𝟕𝟔𝟓</m:t>
                        </m:r>
                      </m:e>
                      <m:sup>
                        <m:r>
                          <a:rPr lang="en-US" sz="2400" b="1" i="1" smtClean="0">
                            <a:solidFill>
                              <a:srgbClr val="C00000"/>
                            </a:solidFill>
                            <a:latin typeface="Cambria Math"/>
                          </a:rPr>
                          <m:t>𝒏</m:t>
                        </m:r>
                      </m:sup>
                    </m:sSup>
                  </m:oMath>
                </a14:m>
                <a:endParaRPr lang="en-US" sz="2400" b="1" dirty="0" smtClean="0">
                  <a:solidFill>
                    <a:srgbClr val="C00000"/>
                  </a:solidFill>
                </a:endParaRPr>
              </a:p>
              <a:p>
                <a:pPr marL="457200" indent="-457200">
                  <a:buNone/>
                </a:pPr>
                <a:r>
                  <a:rPr lang="en-US" sz="2400" dirty="0" smtClean="0"/>
                  <a:t>Lower bound </a:t>
                </a:r>
                <a:r>
                  <a:rPr lang="en-US" sz="2400" dirty="0" err="1" smtClean="0"/>
                  <a:t>Edel</a:t>
                </a:r>
                <a:r>
                  <a:rPr lang="en-US" sz="2400" dirty="0" smtClean="0"/>
                  <a:t> </a:t>
                </a:r>
                <a14:m>
                  <m:oMath xmlns:m="http://schemas.openxmlformats.org/officeDocument/2006/math">
                    <m:sSup>
                      <m:sSupPr>
                        <m:ctrlPr>
                          <a:rPr lang="en-US" sz="2400" i="1" smtClean="0">
                            <a:latin typeface="Cambria Math"/>
                          </a:rPr>
                        </m:ctrlPr>
                      </m:sSupPr>
                      <m:e>
                        <m:r>
                          <a:rPr lang="en-US" sz="2400" b="0" i="1" smtClean="0">
                            <a:latin typeface="Cambria Math"/>
                          </a:rPr>
                          <m:t>2.2</m:t>
                        </m:r>
                      </m:e>
                      <m:sup>
                        <m:r>
                          <a:rPr lang="en-US" sz="2400" b="0" i="1" smtClean="0">
                            <a:latin typeface="Cambria Math"/>
                          </a:rPr>
                          <m:t>𝑛</m:t>
                        </m:r>
                      </m:sup>
                    </m:sSup>
                  </m:oMath>
                </a14:m>
                <a:endParaRPr lang="en-US" sz="2400" dirty="0"/>
              </a:p>
            </p:txBody>
          </p:sp>
        </mc:Choice>
        <mc:Fallback xmlns="">
          <p:sp>
            <p:nvSpPr>
              <p:cNvPr id="4" name="מציין מיקום תוכן 3"/>
              <p:cNvSpPr>
                <a:spLocks noGrp="1" noRot="1" noChangeAspect="1" noMove="1" noResize="1" noEditPoints="1" noAdjustHandles="1" noChangeArrowheads="1" noChangeShapeType="1" noTextEdit="1"/>
              </p:cNvSpPr>
              <p:nvPr>
                <p:ph sz="half" idx="2"/>
              </p:nvPr>
            </p:nvSpPr>
            <p:spPr>
              <a:xfrm>
                <a:off x="4648200" y="1524000"/>
                <a:ext cx="4495800" cy="5181600"/>
              </a:xfrm>
              <a:blipFill rotWithShape="1">
                <a:blip r:embed="rId2"/>
                <a:stretch>
                  <a:fillRect l="-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מציין מיקום תוכן 5"/>
              <p:cNvSpPr>
                <a:spLocks noGrp="1"/>
              </p:cNvSpPr>
              <p:nvPr>
                <p:ph sz="half" idx="1"/>
              </p:nvPr>
            </p:nvSpPr>
            <p:spPr>
              <a:xfrm>
                <a:off x="152400" y="1600200"/>
                <a:ext cx="4343400" cy="4800600"/>
              </a:xfrm>
            </p:spPr>
            <p:txBody>
              <a:bodyPr/>
              <a:lstStyle/>
              <a:p>
                <a:r>
                  <a:rPr lang="en-US" sz="2400" dirty="0" smtClean="0"/>
                  <a:t>Roth   </a:t>
                </a:r>
                <a:r>
                  <a:rPr lang="en-US" sz="2400" i="1" dirty="0" smtClean="0"/>
                  <a:t>n/</a:t>
                </a:r>
                <a:r>
                  <a:rPr lang="en-US" sz="2400" i="1" dirty="0" err="1" smtClean="0"/>
                  <a:t>loglogn</a:t>
                </a:r>
                <a:endParaRPr lang="en-US" sz="2400" i="1" dirty="0" smtClean="0"/>
              </a:p>
              <a:p>
                <a:r>
                  <a:rPr lang="en-US" sz="2400" i="1" dirty="0" smtClean="0"/>
                  <a:t> </a:t>
                </a:r>
                <a:r>
                  <a:rPr lang="en-US" sz="2400" i="1" dirty="0"/>
                  <a:t>o(n)</a:t>
                </a:r>
                <a:r>
                  <a:rPr lang="en-US" sz="2400" dirty="0"/>
                  <a:t> </a:t>
                </a:r>
                <a:endParaRPr lang="en-US" sz="2400" i="1" dirty="0" smtClean="0"/>
              </a:p>
              <a:p>
                <a:r>
                  <a:rPr lang="en-US" sz="2400" dirty="0" err="1" smtClean="0"/>
                  <a:t>Szemeredi</a:t>
                </a:r>
                <a:r>
                  <a:rPr lang="en-US" sz="2400" dirty="0" smtClean="0"/>
                  <a:t> Heath-Brown </a:t>
                </a:r>
                <a:r>
                  <a:rPr lang="en-US" sz="2400" i="1" dirty="0" smtClean="0"/>
                  <a:t>n/(</a:t>
                </a:r>
                <a:r>
                  <a:rPr lang="en-US" sz="2400" i="1" dirty="0" err="1" smtClean="0"/>
                  <a:t>log</a:t>
                </a:r>
                <a:r>
                  <a:rPr lang="en-US" sz="2400" i="1" baseline="30000" dirty="0" err="1" smtClean="0"/>
                  <a:t>a</a:t>
                </a:r>
                <a:r>
                  <a:rPr lang="en-US" sz="2400" i="1" dirty="0" err="1" smtClean="0"/>
                  <a:t>n</a:t>
                </a:r>
                <a:r>
                  <a:rPr lang="en-US" sz="2400" i="1" dirty="0" smtClean="0"/>
                  <a:t>)</a:t>
                </a:r>
                <a:r>
                  <a:rPr lang="en-US" sz="2400" dirty="0" smtClean="0"/>
                  <a:t> a small</a:t>
                </a:r>
              </a:p>
              <a:p>
                <a:r>
                  <a:rPr lang="en-US" sz="2400" dirty="0" err="1" smtClean="0"/>
                  <a:t>Bourgain</a:t>
                </a:r>
                <a:r>
                  <a:rPr lang="en-US" sz="2400" dirty="0" smtClean="0"/>
                  <a:t> </a:t>
                </a:r>
                <a14:m>
                  <m:oMath xmlns:m="http://schemas.openxmlformats.org/officeDocument/2006/math">
                    <m:r>
                      <a:rPr lang="en-US" sz="2400" b="0" i="1" smtClean="0">
                        <a:latin typeface="Cambria Math"/>
                      </a:rPr>
                      <m:t>𝑛</m:t>
                    </m:r>
                    <m:r>
                      <a:rPr lang="en-US" sz="2400" b="0" i="1" smtClean="0">
                        <a:latin typeface="Cambria Math"/>
                      </a:rPr>
                      <m:t>/(</m:t>
                    </m:r>
                    <m:func>
                      <m:funcPr>
                        <m:ctrlPr>
                          <a:rPr lang="en-US" sz="2400" b="0" i="1" smtClean="0">
                            <a:latin typeface="Cambria Math"/>
                          </a:rPr>
                        </m:ctrlPr>
                      </m:funcPr>
                      <m:fName>
                        <m:r>
                          <m:rPr>
                            <m:sty m:val="p"/>
                          </m:rPr>
                          <a:rPr lang="en-US" sz="2400" b="0" i="0" smtClean="0">
                            <a:latin typeface="Cambria Math"/>
                          </a:rPr>
                          <m:t>lo</m:t>
                        </m:r>
                        <m:sSubSup>
                          <m:sSubSupPr>
                            <m:ctrlPr>
                              <a:rPr lang="en-US" sz="2400" b="0" i="1" smtClean="0">
                                <a:latin typeface="Cambria Math"/>
                              </a:rPr>
                            </m:ctrlPr>
                          </m:sSubSupPr>
                          <m:e>
                            <m:r>
                              <a:rPr lang="en-US" sz="2400" b="0" i="1" smtClean="0">
                                <a:latin typeface="Cambria Math"/>
                              </a:rPr>
                              <m:t>𝑔</m:t>
                            </m:r>
                          </m:e>
                          <m:sub/>
                          <m:sup>
                            <m:r>
                              <a:rPr lang="en-US" sz="2400" b="0" i="1" smtClean="0">
                                <a:latin typeface="Cambria Math"/>
                              </a:rPr>
                              <m:t>1/2</m:t>
                            </m:r>
                          </m:sup>
                        </m:sSubSup>
                      </m:fName>
                      <m:e>
                        <m:r>
                          <a:rPr lang="en-US" sz="2400" b="0" i="1" smtClean="0">
                            <a:latin typeface="Cambria Math"/>
                          </a:rPr>
                          <m:t>𝑛</m:t>
                        </m:r>
                        <m:r>
                          <a:rPr lang="en-US" sz="2400" b="0" i="1" smtClean="0">
                            <a:latin typeface="Cambria Math"/>
                          </a:rPr>
                          <m:t>)</m:t>
                        </m:r>
                      </m:e>
                    </m:func>
                  </m:oMath>
                </a14:m>
                <a:endParaRPr lang="en-US" sz="2400" dirty="0" smtClean="0"/>
              </a:p>
              <a:p>
                <a:r>
                  <a:rPr lang="en-US" sz="2400" dirty="0" err="1" smtClean="0"/>
                  <a:t>Bourgain</a:t>
                </a:r>
                <a:r>
                  <a:rPr lang="en-US" sz="2400" dirty="0" smtClean="0"/>
                  <a:t> </a:t>
                </a:r>
                <a14:m>
                  <m:oMath xmlns:m="http://schemas.openxmlformats.org/officeDocument/2006/math">
                    <m:r>
                      <a:rPr lang="en-US" sz="2400" i="1">
                        <a:latin typeface="Cambria Math"/>
                      </a:rPr>
                      <m:t>𝑛</m:t>
                    </m:r>
                    <m:r>
                      <a:rPr lang="en-US" sz="2400" i="1">
                        <a:latin typeface="Cambria Math"/>
                      </a:rPr>
                      <m:t>/(</m:t>
                    </m:r>
                    <m:func>
                      <m:funcPr>
                        <m:ctrlPr>
                          <a:rPr lang="en-US" sz="2400" i="1">
                            <a:latin typeface="Cambria Math"/>
                          </a:rPr>
                        </m:ctrlPr>
                      </m:funcPr>
                      <m:fName>
                        <m:r>
                          <m:rPr>
                            <m:sty m:val="p"/>
                          </m:rPr>
                          <a:rPr lang="en-US" sz="2400">
                            <a:latin typeface="Cambria Math"/>
                          </a:rPr>
                          <m:t>lo</m:t>
                        </m:r>
                        <m:sSubSup>
                          <m:sSubSupPr>
                            <m:ctrlPr>
                              <a:rPr lang="en-US" sz="2400" i="1">
                                <a:latin typeface="Cambria Math"/>
                              </a:rPr>
                            </m:ctrlPr>
                          </m:sSubSupPr>
                          <m:e>
                            <m:r>
                              <a:rPr lang="en-US" sz="2400" i="1">
                                <a:latin typeface="Cambria Math"/>
                              </a:rPr>
                              <m:t>𝑔</m:t>
                            </m:r>
                          </m:e>
                          <m:sub/>
                          <m:sup>
                            <m:r>
                              <a:rPr lang="en-US" sz="2400" b="0" i="1" smtClean="0">
                                <a:latin typeface="Cambria Math"/>
                              </a:rPr>
                              <m:t>2</m:t>
                            </m:r>
                            <m:r>
                              <a:rPr lang="en-US" sz="2400" i="1">
                                <a:latin typeface="Cambria Math"/>
                              </a:rPr>
                              <m:t>/</m:t>
                            </m:r>
                            <m:r>
                              <a:rPr lang="en-US" sz="2400" b="0" i="1" smtClean="0">
                                <a:latin typeface="Cambria Math"/>
                              </a:rPr>
                              <m:t>3</m:t>
                            </m:r>
                          </m:sup>
                        </m:sSubSup>
                      </m:fName>
                      <m:e>
                        <m:r>
                          <a:rPr lang="en-US" sz="2400" i="1">
                            <a:latin typeface="Cambria Math"/>
                          </a:rPr>
                          <m:t>𝑛</m:t>
                        </m:r>
                        <m:r>
                          <a:rPr lang="en-US" sz="2400" i="1">
                            <a:latin typeface="Cambria Math"/>
                          </a:rPr>
                          <m:t>)</m:t>
                        </m:r>
                      </m:e>
                    </m:func>
                  </m:oMath>
                </a14:m>
                <a:endParaRPr lang="en-US" sz="2400" dirty="0" smtClean="0"/>
              </a:p>
              <a:p>
                <a:r>
                  <a:rPr lang="en-US" sz="2400" dirty="0" smtClean="0"/>
                  <a:t>Sanders </a:t>
                </a:r>
                <a:r>
                  <a:rPr lang="en-US" sz="2400" i="1" dirty="0" smtClean="0"/>
                  <a:t>n(log </a:t>
                </a:r>
                <a:r>
                  <a:rPr lang="en-US" sz="2400" i="1" dirty="0" err="1" smtClean="0"/>
                  <a:t>log</a:t>
                </a:r>
                <a:r>
                  <a:rPr lang="en-US" sz="2400" i="1" dirty="0" smtClean="0"/>
                  <a:t> n)</a:t>
                </a:r>
                <a:r>
                  <a:rPr lang="en-US" sz="2400" i="1" baseline="30000" dirty="0" smtClean="0"/>
                  <a:t>6</a:t>
                </a:r>
                <a:r>
                  <a:rPr lang="en-US" sz="2400" i="1" dirty="0" smtClean="0"/>
                  <a:t>/log n </a:t>
                </a:r>
                <a:r>
                  <a:rPr lang="en-US" sz="2400" dirty="0" smtClean="0"/>
                  <a:t>improved further by Bloom </a:t>
                </a:r>
              </a:p>
              <a:p>
                <a:pPr marL="0" indent="0">
                  <a:buNone/>
                </a:pPr>
                <a:endParaRPr lang="en-US" dirty="0" smtClean="0"/>
              </a:p>
              <a:p>
                <a:r>
                  <a:rPr lang="en-US" sz="2400" dirty="0" smtClean="0"/>
                  <a:t>Lower bound </a:t>
                </a:r>
                <a14:m>
                  <m:oMath xmlns:m="http://schemas.openxmlformats.org/officeDocument/2006/math">
                    <m:r>
                      <a:rPr lang="en-US" sz="2400" b="0" i="1" smtClean="0">
                        <a:latin typeface="Cambria Math"/>
                        <a:ea typeface="Cambria Math"/>
                      </a:rPr>
                      <m:t>𝑒𝑥𝑝</m:t>
                    </m:r>
                    <m:r>
                      <a:rPr lang="en-US" sz="2400" b="0" i="0" smtClean="0">
                        <a:latin typeface="Cambria Math"/>
                        <a:ea typeface="Cambria Math"/>
                      </a:rPr>
                      <m:t>(</m:t>
                    </m:r>
                    <m:rad>
                      <m:radPr>
                        <m:degHide m:val="on"/>
                        <m:ctrlPr>
                          <a:rPr lang="en-US" sz="2400" i="1" smtClean="0">
                            <a:latin typeface="Cambria Math"/>
                            <a:ea typeface="Cambria Math"/>
                          </a:rPr>
                        </m:ctrlPr>
                      </m:radPr>
                      <m:deg/>
                      <m:e>
                        <m:func>
                          <m:funcPr>
                            <m:ctrlPr>
                              <a:rPr lang="en-US" sz="2400" b="0" i="1" smtClean="0">
                                <a:latin typeface="Cambria Math"/>
                                <a:ea typeface="Cambria Math"/>
                              </a:rPr>
                            </m:ctrlPr>
                          </m:funcPr>
                          <m:fName>
                            <m:r>
                              <m:rPr>
                                <m:sty m:val="p"/>
                              </m:rPr>
                              <a:rPr lang="en-US" sz="2400" b="0" i="0" smtClean="0">
                                <a:latin typeface="Cambria Math"/>
                                <a:ea typeface="Cambria Math"/>
                              </a:rPr>
                              <m:t>log</m:t>
                            </m:r>
                          </m:fName>
                          <m:e>
                            <m:r>
                              <a:rPr lang="en-US" sz="2400" b="0" i="1" smtClean="0">
                                <a:latin typeface="Cambria Math"/>
                                <a:ea typeface="Cambria Math"/>
                              </a:rPr>
                              <m:t>𝑛</m:t>
                            </m:r>
                          </m:e>
                        </m:func>
                      </m:e>
                    </m:rad>
                  </m:oMath>
                </a14:m>
                <a:r>
                  <a:rPr lang="en-US" sz="2400" dirty="0" smtClean="0"/>
                  <a:t>) Behrend </a:t>
                </a:r>
                <a:endParaRPr lang="en-US" sz="2400" dirty="0"/>
              </a:p>
            </p:txBody>
          </p:sp>
        </mc:Choice>
        <mc:Fallback xmlns="">
          <p:sp>
            <p:nvSpPr>
              <p:cNvPr id="6" name="מציין מיקום תוכן 5"/>
              <p:cNvSpPr>
                <a:spLocks noGrp="1" noRot="1" noChangeAspect="1" noMove="1" noResize="1" noEditPoints="1" noAdjustHandles="1" noChangeArrowheads="1" noChangeShapeType="1" noTextEdit="1"/>
              </p:cNvSpPr>
              <p:nvPr>
                <p:ph sz="half" idx="1"/>
              </p:nvPr>
            </p:nvSpPr>
            <p:spPr>
              <a:xfrm>
                <a:off x="152400" y="1600200"/>
                <a:ext cx="4343400" cy="4800600"/>
              </a:xfrm>
              <a:blipFill rotWithShape="1">
                <a:blip r:embed="rId3"/>
                <a:stretch>
                  <a:fillRect l="-1823" t="-889" b="-3431"/>
                </a:stretch>
              </a:blipFill>
            </p:spPr>
            <p:txBody>
              <a:bodyPr/>
              <a:lstStyle/>
              <a:p>
                <a:r>
                  <a:rPr lang="en-US">
                    <a:noFill/>
                  </a:rPr>
                  <a:t> </a:t>
                </a:r>
              </a:p>
            </p:txBody>
          </p:sp>
        </mc:Fallback>
      </mc:AlternateContent>
      <p:sp>
        <p:nvSpPr>
          <p:cNvPr id="3" name="TextBox 2"/>
          <p:cNvSpPr txBox="1"/>
          <p:nvPr/>
        </p:nvSpPr>
        <p:spPr>
          <a:xfrm>
            <a:off x="152400" y="990600"/>
            <a:ext cx="2514600" cy="646331"/>
          </a:xfrm>
          <a:prstGeom prst="rect">
            <a:avLst/>
          </a:prstGeom>
          <a:noFill/>
        </p:spPr>
        <p:txBody>
          <a:bodyPr wrap="square" rtlCol="0">
            <a:spAutoFit/>
          </a:bodyPr>
          <a:lstStyle/>
          <a:p>
            <a:r>
              <a:rPr lang="en-US" b="1" dirty="0">
                <a:solidFill>
                  <a:srgbClr val="FF0000"/>
                </a:solidFill>
              </a:rPr>
              <a:t>B</a:t>
            </a:r>
            <a:r>
              <a:rPr lang="en-US" b="1" dirty="0" smtClean="0">
                <a:solidFill>
                  <a:srgbClr val="FF0000"/>
                </a:solidFill>
              </a:rPr>
              <a:t>ounds on 3-AP free sets in [n]     r</a:t>
            </a:r>
            <a:r>
              <a:rPr lang="en-US" b="1" baseline="-25000" dirty="0" smtClean="0">
                <a:solidFill>
                  <a:srgbClr val="FF0000"/>
                </a:solidFill>
              </a:rPr>
              <a:t>3</a:t>
            </a:r>
            <a:r>
              <a:rPr lang="en-US" b="1" dirty="0" smtClean="0">
                <a:solidFill>
                  <a:srgbClr val="FF0000"/>
                </a:solidFill>
              </a:rPr>
              <a:t>(n)</a:t>
            </a:r>
            <a:endParaRPr lang="en-US" b="1" dirty="0">
              <a:solidFill>
                <a:srgbClr val="FF0000"/>
              </a:solidFill>
            </a:endParaRPr>
          </a:p>
        </p:txBody>
      </p:sp>
      <p:sp>
        <p:nvSpPr>
          <p:cNvPr id="5" name="TextBox 4"/>
          <p:cNvSpPr txBox="1"/>
          <p:nvPr/>
        </p:nvSpPr>
        <p:spPr>
          <a:xfrm>
            <a:off x="6705599" y="1030069"/>
            <a:ext cx="2527295" cy="646331"/>
          </a:xfrm>
          <a:prstGeom prst="rect">
            <a:avLst/>
          </a:prstGeom>
          <a:noFill/>
        </p:spPr>
        <p:txBody>
          <a:bodyPr wrap="none" rtlCol="0">
            <a:spAutoFit/>
          </a:bodyPr>
          <a:lstStyle/>
          <a:p>
            <a:r>
              <a:rPr lang="en-US" b="1" dirty="0" smtClean="0">
                <a:solidFill>
                  <a:srgbClr val="FF0000"/>
                </a:solidFill>
              </a:rPr>
              <a:t>Bounds on 3-AP free </a:t>
            </a:r>
          </a:p>
          <a:p>
            <a:r>
              <a:rPr lang="en-US" b="1" dirty="0" smtClean="0">
                <a:solidFill>
                  <a:srgbClr val="FF0000"/>
                </a:solidFill>
              </a:rPr>
              <a:t>sets in Z</a:t>
            </a:r>
            <a:r>
              <a:rPr lang="en-US" b="1" baseline="-25000" dirty="0" smtClean="0">
                <a:solidFill>
                  <a:srgbClr val="FF0000"/>
                </a:solidFill>
              </a:rPr>
              <a:t>3</a:t>
            </a:r>
            <a:r>
              <a:rPr lang="en-US" b="1" baseline="30000" dirty="0" smtClean="0">
                <a:solidFill>
                  <a:srgbClr val="FF0000"/>
                </a:solidFill>
              </a:rPr>
              <a:t>n</a:t>
            </a:r>
            <a:endParaRPr lang="en-US" b="1" baseline="300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0291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dirty="0" smtClean="0"/>
              <a:t>Mathematics regarded as a religion is a very strange </a:t>
            </a:r>
            <a:r>
              <a:rPr lang="en-US" dirty="0" err="1" smtClean="0"/>
              <a:t>relegion</a:t>
            </a:r>
            <a:r>
              <a:rPr lang="en-US" dirty="0" smtClean="0"/>
              <a:t> but we do have some nice shrines to practice it</a:t>
            </a:r>
            <a:endParaRPr lang="en-US" dirty="0"/>
          </a:p>
        </p:txBody>
      </p:sp>
      <p:sp>
        <p:nvSpPr>
          <p:cNvPr id="3" name="Content Placeholder 2"/>
          <p:cNvSpPr>
            <a:spLocks noGrp="1"/>
          </p:cNvSpPr>
          <p:nvPr>
            <p:ph idx="1"/>
          </p:nvPr>
        </p:nvSpPr>
        <p:spPr>
          <a:xfrm>
            <a:off x="381000" y="2895600"/>
            <a:ext cx="8229600" cy="4525963"/>
          </a:xfrm>
        </p:spPr>
        <p:txBody>
          <a:bodyPr/>
          <a:lstStyle/>
          <a:p>
            <a:pPr marL="0" indent="0">
              <a:buNone/>
            </a:pPr>
            <a:r>
              <a:rPr lang="en-US" dirty="0" smtClean="0"/>
              <a:t>IAS; IHES; </a:t>
            </a:r>
            <a:r>
              <a:rPr lang="en-US" dirty="0" err="1" smtClean="0"/>
              <a:t>Mittag-Leffler</a:t>
            </a:r>
            <a:r>
              <a:rPr lang="en-US" dirty="0" smtClean="0"/>
              <a:t>; </a:t>
            </a:r>
            <a:endParaRPr lang="en-US" dirty="0"/>
          </a:p>
        </p:txBody>
      </p:sp>
    </p:spTree>
    <p:extLst>
      <p:ext uri="{BB962C8B-B14F-4D97-AF65-F5344CB8AC3E}">
        <p14:creationId xmlns:p14="http://schemas.microsoft.com/office/powerpoint/2010/main" val="480408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007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The challenge</a:t>
            </a:r>
            <a:endParaRPr lang="en-US" sz="4000" dirty="0"/>
          </a:p>
        </p:txBody>
      </p:sp>
      <p:sp>
        <p:nvSpPr>
          <p:cNvPr id="3" name="מציין מיקום תוכן 2"/>
          <p:cNvSpPr>
            <a:spLocks noGrp="1"/>
          </p:cNvSpPr>
          <p:nvPr>
            <p:ph idx="1"/>
          </p:nvPr>
        </p:nvSpPr>
        <p:spPr/>
        <p:txBody>
          <a:bodyPr/>
          <a:lstStyle/>
          <a:p>
            <a:pPr>
              <a:buNone/>
            </a:pPr>
            <a:r>
              <a:rPr lang="en-US" sz="3000" dirty="0" smtClean="0"/>
              <a:t>Apply (or adapt) the polynomial method to obtain a </a:t>
            </a:r>
            <a:r>
              <a:rPr lang="en-US" sz="3000" dirty="0" err="1" smtClean="0"/>
              <a:t>Behrend</a:t>
            </a:r>
            <a:r>
              <a:rPr lang="en-US" sz="3000" dirty="0" smtClean="0"/>
              <a:t>-quality lower bound for </a:t>
            </a:r>
            <a:r>
              <a:rPr lang="en-US" sz="3000" i="1" dirty="0" smtClean="0"/>
              <a:t>r</a:t>
            </a:r>
            <a:r>
              <a:rPr lang="en-US" sz="3000" i="1" baseline="-25000" dirty="0" smtClean="0"/>
              <a:t>3</a:t>
            </a:r>
            <a:r>
              <a:rPr lang="en-US" sz="3000" i="1" dirty="0" smtClean="0"/>
              <a:t>(n)</a:t>
            </a:r>
          </a:p>
          <a:p>
            <a:pPr>
              <a:buNone/>
            </a:pPr>
            <a:endParaRPr lang="en-US" sz="3000" dirty="0" smtClean="0"/>
          </a:p>
          <a:p>
            <a:pPr>
              <a:buNone/>
            </a:pPr>
            <a:r>
              <a:rPr lang="en-US" sz="3000" dirty="0" smtClean="0"/>
              <a:t>Additional/alternate challenges: AP with more terms; Some bounds for </a:t>
            </a:r>
            <a:r>
              <a:rPr lang="en-US" sz="3000" i="1" dirty="0" smtClean="0"/>
              <a:t>r</a:t>
            </a:r>
            <a:r>
              <a:rPr lang="en-US" sz="3000" i="1" baseline="-25000" dirty="0" smtClean="0"/>
              <a:t>3</a:t>
            </a:r>
            <a:r>
              <a:rPr lang="en-US" sz="3000" i="1" dirty="0" smtClean="0"/>
              <a:t>(n)</a:t>
            </a:r>
            <a:r>
              <a:rPr lang="en-US" sz="3000" dirty="0" smtClean="0"/>
              <a:t>; … </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Berkeley, 2013</a:t>
            </a:r>
            <a:endParaRPr lang="en-US" sz="4000" dirty="0"/>
          </a:p>
        </p:txBody>
      </p:sp>
      <p:sp>
        <p:nvSpPr>
          <p:cNvPr id="3" name="מציין מיקום תוכן 2"/>
          <p:cNvSpPr>
            <a:spLocks noGrp="1"/>
          </p:cNvSpPr>
          <p:nvPr>
            <p:ph idx="1"/>
          </p:nvPr>
        </p:nvSpPr>
        <p:spPr/>
        <p:txBody>
          <a:bodyPr/>
          <a:lstStyle/>
          <a:p>
            <a:pPr>
              <a:buNone/>
            </a:pPr>
            <a:r>
              <a:rPr lang="en-US" sz="2800" dirty="0" smtClean="0"/>
              <a:t>Schulman’s `93 tree-codes and exponential sums (Schulman and Moore)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971800"/>
            <a:ext cx="5048922" cy="3352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Tree codes</a:t>
            </a:r>
            <a:endParaRPr lang="en-US" sz="4000" dirty="0"/>
          </a:p>
        </p:txBody>
      </p:sp>
      <p:sp>
        <p:nvSpPr>
          <p:cNvPr id="3" name="Content Placeholder 2"/>
          <p:cNvSpPr>
            <a:spLocks noGrp="1"/>
          </p:cNvSpPr>
          <p:nvPr>
            <p:ph idx="1"/>
          </p:nvPr>
        </p:nvSpPr>
        <p:spPr/>
        <p:txBody>
          <a:bodyPr/>
          <a:lstStyle/>
          <a:p>
            <a:pPr marL="0" indent="0">
              <a:buNone/>
            </a:pPr>
            <a:r>
              <a:rPr lang="en-US" sz="2800" dirty="0" smtClean="0"/>
              <a:t>You have a small alphabet </a:t>
            </a:r>
            <a:r>
              <a:rPr lang="el-GR" sz="2800" dirty="0" smtClean="0"/>
              <a:t>Ω</a:t>
            </a:r>
            <a:r>
              <a:rPr lang="en-US" sz="2800" dirty="0" smtClean="0"/>
              <a:t> and a large alphabet </a:t>
            </a:r>
            <a:r>
              <a:rPr lang="el-GR" sz="2800" dirty="0" smtClean="0"/>
              <a:t>Σ</a:t>
            </a:r>
            <a:r>
              <a:rPr lang="en-US" sz="2800" dirty="0" smtClean="0"/>
              <a:t>. You want to encode all words of length n with letters in </a:t>
            </a:r>
            <a:r>
              <a:rPr lang="el-GR" sz="2800" dirty="0" smtClean="0"/>
              <a:t>Ω</a:t>
            </a:r>
            <a:r>
              <a:rPr lang="en-US" sz="2800" dirty="0" smtClean="0"/>
              <a:t> by words of length n with letters from </a:t>
            </a:r>
            <a:r>
              <a:rPr lang="el-GR" sz="2800" dirty="0" smtClean="0"/>
              <a:t>Σ</a:t>
            </a:r>
            <a:endParaRPr lang="en-US" sz="2800" dirty="0" smtClean="0"/>
          </a:p>
          <a:p>
            <a:pPr marL="0" indent="0">
              <a:buNone/>
            </a:pPr>
            <a:r>
              <a:rPr lang="en-US" sz="2800" dirty="0" smtClean="0"/>
              <a:t>Ordinary codes: in an arbitrary way</a:t>
            </a:r>
          </a:p>
          <a:p>
            <a:pPr marL="0" indent="0">
              <a:buNone/>
            </a:pPr>
            <a:r>
              <a:rPr lang="en-US" sz="2800" dirty="0" smtClean="0"/>
              <a:t>Schulman tree codes (93): in a prefix-preserving way.</a:t>
            </a:r>
          </a:p>
          <a:p>
            <a:pPr marL="0" indent="0">
              <a:buNone/>
            </a:pPr>
            <a:r>
              <a:rPr lang="en-US" sz="2800" dirty="0" smtClean="0"/>
              <a:t>You want to be able to correct a constant fraction of errors. </a:t>
            </a:r>
          </a:p>
          <a:p>
            <a:pPr marL="0" indent="0">
              <a:buNone/>
            </a:pPr>
            <a:r>
              <a:rPr lang="en-US" sz="2800" dirty="0" smtClean="0"/>
              <a:t>There are no explicit constructions for tree-codes. Schulman and Moore found examples based on certain exponential sum conjecture.</a:t>
            </a:r>
          </a:p>
          <a:p>
            <a:pPr marL="0" indent="0">
              <a:buNone/>
            </a:pPr>
            <a:endParaRPr lang="en-US" dirty="0"/>
          </a:p>
        </p:txBody>
      </p:sp>
    </p:spTree>
    <p:extLst>
      <p:ext uri="{BB962C8B-B14F-4D97-AF65-F5344CB8AC3E}">
        <p14:creationId xmlns:p14="http://schemas.microsoft.com/office/powerpoint/2010/main" val="135833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4000" dirty="0" smtClean="0"/>
              <a:t>Lund 2012</a:t>
            </a:r>
            <a:endParaRPr lang="en-US" sz="4000" dirty="0"/>
          </a:p>
        </p:txBody>
      </p:sp>
      <p:pic>
        <p:nvPicPr>
          <p:cNvPr id="4" name="מציין מיקום תוכן 3" descr="bt1.jpg"/>
          <p:cNvPicPr>
            <a:picLocks noGrp="1" noChangeAspect="1"/>
          </p:cNvPicPr>
          <p:nvPr>
            <p:ph idx="1"/>
          </p:nvPr>
        </p:nvPicPr>
        <p:blipFill>
          <a:blip r:embed="rId2" cstate="print"/>
          <a:stretch>
            <a:fillRect/>
          </a:stretch>
        </p:blipFill>
        <p:spPr>
          <a:xfrm>
            <a:off x="304800" y="1295400"/>
            <a:ext cx="3767765" cy="2513806"/>
          </a:xfrm>
        </p:spPr>
      </p:pic>
      <p:pic>
        <p:nvPicPr>
          <p:cNvPr id="5" name="תמונה 4" descr="crafoord-conference.jpg"/>
          <p:cNvPicPr>
            <a:picLocks noChangeAspect="1"/>
          </p:cNvPicPr>
          <p:nvPr/>
        </p:nvPicPr>
        <p:blipFill>
          <a:blip r:embed="rId3" cstate="print"/>
          <a:stretch>
            <a:fillRect/>
          </a:stretch>
        </p:blipFill>
        <p:spPr>
          <a:xfrm>
            <a:off x="4610190" y="3581400"/>
            <a:ext cx="4418530" cy="2947988"/>
          </a:xfrm>
          <a:prstGeom prst="rect">
            <a:avLst/>
          </a:prstGeom>
        </p:spPr>
      </p:pic>
      <p:pic>
        <p:nvPicPr>
          <p:cNvPr id="6" name="תמונה 5" descr="HA.jpg"/>
          <p:cNvPicPr>
            <a:picLocks noChangeAspect="1"/>
          </p:cNvPicPr>
          <p:nvPr/>
        </p:nvPicPr>
        <p:blipFill>
          <a:blip r:embed="rId4" cstate="print"/>
          <a:stretch>
            <a:fillRect/>
          </a:stretch>
        </p:blipFill>
        <p:spPr>
          <a:xfrm>
            <a:off x="228600" y="4038600"/>
            <a:ext cx="4096301" cy="2362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54516</TotalTime>
  <Words>2041</Words>
  <Application>Microsoft Office PowerPoint</Application>
  <PresentationFormat>On-screen Show (4:3)</PresentationFormat>
  <Paragraphs>210</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1_Default Design</vt:lpstr>
      <vt:lpstr>Questions for Bourgain Celebrating Jean Bourgain’s mathematics </vt:lpstr>
      <vt:lpstr>The cap set problem  </vt:lpstr>
      <vt:lpstr>The cap sat problem</vt:lpstr>
      <vt:lpstr>A word about the proof (The polynomial method).</vt:lpstr>
      <vt:lpstr>The cap set problem and Roth’s theorem</vt:lpstr>
      <vt:lpstr>The challenge</vt:lpstr>
      <vt:lpstr>Berkeley, 2013</vt:lpstr>
      <vt:lpstr>Tree codes</vt:lpstr>
      <vt:lpstr>Lund 2012</vt:lpstr>
      <vt:lpstr>Mobius Randomness and complexity 2011/2012</vt:lpstr>
      <vt:lpstr>Mobius randomness</vt:lpstr>
      <vt:lpstr>Mobius Randomness and complexity 2011/12 </vt:lpstr>
      <vt:lpstr>PowerPoint Presentation</vt:lpstr>
      <vt:lpstr>Projections of subsets of the discrete cube</vt:lpstr>
      <vt:lpstr>Projections of subsets of the discrete cube</vt:lpstr>
      <vt:lpstr>An IAS lecture we both attended: Jonathan Israel, Nov `12 </vt:lpstr>
      <vt:lpstr>Edinburgh `02 ; Vancouver `02</vt:lpstr>
      <vt:lpstr>Threshold behavior and influence IAS 1995, 2000  (and some related open problems and later works)     </vt:lpstr>
      <vt:lpstr>Monotone Boolean functions</vt:lpstr>
      <vt:lpstr>Threshold intervals</vt:lpstr>
      <vt:lpstr>Russo 0-1 law, KKL, BKKKL, Talagrand, FK, Friedgut  </vt:lpstr>
      <vt:lpstr>Threshold under symmetry I</vt:lpstr>
      <vt:lpstr>Thresholds under symmetry II</vt:lpstr>
      <vt:lpstr>A new surprising application</vt:lpstr>
      <vt:lpstr>Friedgut, Bourgain and Hatami</vt:lpstr>
      <vt:lpstr>Random k-sat and recent startling developments</vt:lpstr>
      <vt:lpstr>Erdos Renyi again and the expectation threshold conjecture</vt:lpstr>
      <vt:lpstr>Bourgain’s Junta theorem</vt:lpstr>
      <vt:lpstr>The Chang’s inequality</vt:lpstr>
      <vt:lpstr>Percolation in 2D</vt:lpstr>
      <vt:lpstr>Percolation in 3D</vt:lpstr>
      <vt:lpstr>PowerPoint Presentation</vt:lpstr>
      <vt:lpstr>Zurich 94</vt:lpstr>
      <vt:lpstr>An embarrassing fact regarding our first 1992-paper</vt:lpstr>
      <vt:lpstr>I.H.E.S  late 80s</vt:lpstr>
      <vt:lpstr>Λp</vt:lpstr>
      <vt:lpstr>The Oberwolfach Convexity Conferences</vt:lpstr>
      <vt:lpstr>Busseman-Petty problem and the  slicing conjecture</vt:lpstr>
      <vt:lpstr>Jerusalem mid-late 80s onward</vt:lpstr>
      <vt:lpstr>Jean and Joram</vt:lpstr>
      <vt:lpstr>Covering convex sets by sets of smaller diameter</vt:lpstr>
      <vt:lpstr>Jean, Lior, and the Kadison Singer conjecture</vt:lpstr>
      <vt:lpstr>PowerPoint Presentation</vt:lpstr>
      <vt:lpstr>Jean and Vitali</vt:lpstr>
      <vt:lpstr>Mahler’s conjecture, face-numbers, and new avenues</vt:lpstr>
      <vt:lpstr>Jean and Alex, Noga, Avi, Yuval, Elon, Gady, Zeev, Amir, Tali, and many others </vt:lpstr>
      <vt:lpstr>PowerPoint Presentation</vt:lpstr>
      <vt:lpstr>PowerPoint Presentation</vt:lpstr>
      <vt:lpstr>PowerPoint Presentation</vt:lpstr>
      <vt:lpstr>PowerPoint Presentation</vt:lpstr>
      <vt:lpstr>Mathematics regarded as a religion is a very strange relegion but we do have some nice shrines to practice 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Computer Science</dc:title>
  <dc:creator>Scott Aaronson</dc:creator>
  <cp:lastModifiedBy>owner</cp:lastModifiedBy>
  <cp:revision>436</cp:revision>
  <dcterms:created xsi:type="dcterms:W3CDTF">2010-04-09T19:35:08Z</dcterms:created>
  <dcterms:modified xsi:type="dcterms:W3CDTF">2016-05-23T13:24:07Z</dcterms:modified>
</cp:coreProperties>
</file>