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46"/>
  </p:notesMasterIdLst>
  <p:sldIdLst>
    <p:sldId id="256" r:id="rId2"/>
    <p:sldId id="589" r:id="rId3"/>
    <p:sldId id="590" r:id="rId4"/>
    <p:sldId id="591" r:id="rId5"/>
    <p:sldId id="592" r:id="rId6"/>
    <p:sldId id="598" r:id="rId7"/>
    <p:sldId id="593" r:id="rId8"/>
    <p:sldId id="594" r:id="rId9"/>
    <p:sldId id="415" r:id="rId10"/>
    <p:sldId id="614" r:id="rId11"/>
    <p:sldId id="407" r:id="rId12"/>
    <p:sldId id="616" r:id="rId13"/>
    <p:sldId id="648" r:id="rId14"/>
    <p:sldId id="647" r:id="rId15"/>
    <p:sldId id="617" r:id="rId16"/>
    <p:sldId id="619" r:id="rId17"/>
    <p:sldId id="618" r:id="rId18"/>
    <p:sldId id="656" r:id="rId19"/>
    <p:sldId id="643" r:id="rId20"/>
    <p:sldId id="642" r:id="rId21"/>
    <p:sldId id="644" r:id="rId22"/>
    <p:sldId id="646" r:id="rId23"/>
    <p:sldId id="621" r:id="rId24"/>
    <p:sldId id="624" r:id="rId25"/>
    <p:sldId id="623" r:id="rId26"/>
    <p:sldId id="636" r:id="rId27"/>
    <p:sldId id="655" r:id="rId28"/>
    <p:sldId id="625" r:id="rId29"/>
    <p:sldId id="626" r:id="rId30"/>
    <p:sldId id="650" r:id="rId31"/>
    <p:sldId id="628" r:id="rId32"/>
    <p:sldId id="630" r:id="rId33"/>
    <p:sldId id="651" r:id="rId34"/>
    <p:sldId id="652" r:id="rId35"/>
    <p:sldId id="653" r:id="rId36"/>
    <p:sldId id="634" r:id="rId37"/>
    <p:sldId id="635" r:id="rId38"/>
    <p:sldId id="657" r:id="rId39"/>
    <p:sldId id="637" r:id="rId40"/>
    <p:sldId id="638" r:id="rId41"/>
    <p:sldId id="640" r:id="rId42"/>
    <p:sldId id="658" r:id="rId43"/>
    <p:sldId id="488" r:id="rId44"/>
    <p:sldId id="401" r:id="rId45"/>
  </p:sldIdLst>
  <p:sldSz cx="9144000" cy="6858000" type="screen4x3"/>
  <p:notesSz cx="6858000" cy="9144000"/>
  <p:custShowLst>
    <p:custShow name="MIP+FHE" id="0">
      <p:sldLst/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383" autoAdjust="0"/>
  </p:normalViewPr>
  <p:slideViewPr>
    <p:cSldViewPr>
      <p:cViewPr>
        <p:scale>
          <a:sx n="61" d="100"/>
          <a:sy n="61" d="100"/>
        </p:scale>
        <p:origin x="1416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7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517044-1520-4DF3-9054-6E3D88D0C037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583296-B1E9-4064-B32A-9CFD5619041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04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Vast amount of</a:t>
            </a:r>
            <a:r>
              <a:rPr lang="en-US" baseline="0" dirty="0" smtClean="0"/>
              <a:t> data, huge computations – cannot afford to do these by ourselves. For example Siri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394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P vs 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36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what is PCP!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31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what is PCP!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31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what is PCP!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31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what is PCP!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31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r>
              <a:rPr lang="en-US" baseline="0" dirty="0" smtClean="0"/>
              <a:t> has no real incentive to give us the right answer (especially if there is an </a:t>
            </a:r>
            <a:r>
              <a:rPr lang="en-US" baseline="0" dirty="0" err="1" smtClean="0"/>
              <a:t>apriori</a:t>
            </a:r>
            <a:r>
              <a:rPr lang="en-US" baseline="0" dirty="0" smtClean="0"/>
              <a:t> expected answer). Furthermore, it does have an incentive to just give an arbitrary answer or even cleverly cheat.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620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r>
              <a:rPr lang="en-US" baseline="0" dirty="0" smtClean="0"/>
              <a:t> has no real incentive to give us the right answer (especially if there is an </a:t>
            </a:r>
            <a:r>
              <a:rPr lang="en-US" baseline="0" dirty="0" err="1" smtClean="0"/>
              <a:t>apriori</a:t>
            </a:r>
            <a:r>
              <a:rPr lang="en-US" baseline="0" dirty="0" smtClean="0"/>
              <a:t> expected answer). Furthermore, it does have an incentive to just give an arbitrary answer or even cleverly cheat.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81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r>
              <a:rPr lang="en-US" baseline="0" dirty="0" smtClean="0"/>
              <a:t> has no real incentive to give us the right answer (especially if there is an </a:t>
            </a:r>
            <a:r>
              <a:rPr lang="en-US" baseline="0" dirty="0" err="1" smtClean="0"/>
              <a:t>apriori</a:t>
            </a:r>
            <a:r>
              <a:rPr lang="en-US" baseline="0" dirty="0" smtClean="0"/>
              <a:t> expected answer). Furthermore, it does have an incentive to just give an arbitrary answer or even cleverly cheat.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04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986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P vs 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36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P vs 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36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P vs 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36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P vs 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3296-B1E9-4064-B32A-9CFD5619041B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3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092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02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669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55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71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48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08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571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41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63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7511-94D4-4E7D-8F8B-20F3DE5522D6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8379-7E5E-4CFB-BE06-A7D02D10E9B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6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2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2.png"/><Relationship Id="rId5" Type="http://schemas.openxmlformats.org/officeDocument/2006/relationships/image" Target="../media/image39.png"/><Relationship Id="rId15" Type="http://schemas.openxmlformats.org/officeDocument/2006/relationships/image" Target="../media/image56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290.png"/><Relationship Id="rId1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620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290.png"/><Relationship Id="rId1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png"/><Relationship Id="rId18" Type="http://schemas.openxmlformats.org/officeDocument/2006/relationships/image" Target="../media/image6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6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65.png"/><Relationship Id="rId10" Type="http://schemas.openxmlformats.org/officeDocument/2006/relationships/image" Target="../media/image44.png"/><Relationship Id="rId19" Type="http://schemas.openxmlformats.org/officeDocument/2006/relationships/image" Target="../media/image620.png"/><Relationship Id="rId4" Type="http://schemas.openxmlformats.org/officeDocument/2006/relationships/image" Target="../media/image38.png"/><Relationship Id="rId9" Type="http://schemas.openxmlformats.org/officeDocument/2006/relationships/image" Target="../media/image290.png"/><Relationship Id="rId14" Type="http://schemas.openxmlformats.org/officeDocument/2006/relationships/image" Target="../media/image6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856984" cy="16140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Constant Round Interactive Proofs for Delegating Computations</a:t>
            </a:r>
            <a:endParaRPr lang="he-IL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en-US" dirty="0" smtClean="0"/>
              <a:t>Ron </a:t>
            </a:r>
            <a:r>
              <a:rPr lang="en-US" dirty="0" err="1" smtClean="0"/>
              <a:t>Rothblum</a:t>
            </a:r>
            <a:endParaRPr lang="en-US" dirty="0" smtClean="0"/>
          </a:p>
          <a:p>
            <a:r>
              <a:rPr lang="en-US" dirty="0" smtClean="0"/>
              <a:t>MIT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3732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chemeClr val="tx2"/>
                </a:solidFill>
              </a:rPr>
              <a:t>Joint work with Omer </a:t>
            </a:r>
            <a:r>
              <a:rPr lang="en-US" sz="2800" dirty="0" err="1" smtClean="0">
                <a:solidFill>
                  <a:schemeClr val="tx2"/>
                </a:solidFill>
              </a:rPr>
              <a:t>Reingold</a:t>
            </a:r>
            <a:r>
              <a:rPr lang="en-US" sz="2800" dirty="0" smtClean="0">
                <a:solidFill>
                  <a:schemeClr val="tx2"/>
                </a:solidFill>
              </a:rPr>
              <a:t> and Guy </a:t>
            </a:r>
            <a:r>
              <a:rPr lang="en-US" sz="2800" dirty="0" err="1" smtClean="0">
                <a:solidFill>
                  <a:schemeClr val="tx2"/>
                </a:solidFill>
              </a:rPr>
              <a:t>Rothblum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Prior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[GKR08]: </a:t>
                </a:r>
                <a:r>
                  <a:rPr lang="en-US" dirty="0" smtClean="0"/>
                  <a:t>Bounded-depth circuits (</a:t>
                </a:r>
                <a:r>
                  <a:rPr lang="en-US" dirty="0" err="1"/>
                  <a:t>l</a:t>
                </a:r>
                <a:r>
                  <a:rPr lang="en-US" dirty="0" err="1" smtClean="0"/>
                  <a:t>ogspace</a:t>
                </a:r>
                <a:r>
                  <a:rPr lang="en-US" dirty="0" smtClean="0"/>
                  <a:t>-uniform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NC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Computational Soundness: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Killian94]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 smtClean="0"/>
                  <a:t>2-round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 smtClean="0"/>
                  <a:t> based on CRH.</a:t>
                </a:r>
              </a:p>
              <a:p>
                <a:pPr lvl="1"/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KRR14]: </a:t>
                </a:r>
                <a:r>
                  <a:rPr lang="en-US" dirty="0" smtClean="0"/>
                  <a:t>1-round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 based on quasi-poly PIR.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>
                <a:blip r:embed="rId2"/>
                <a:stretch>
                  <a:fillRect l="-1635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5704220"/>
            <a:ext cx="8820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* Many </a:t>
            </a:r>
            <a:r>
              <a:rPr lang="en-US" sz="2000" dirty="0"/>
              <a:t>other results in related models or under strong cryptographic assumptions</a:t>
            </a:r>
            <a:r>
              <a:rPr lang="en-US" sz="2000" dirty="0" smtClean="0"/>
              <a:t>.</a:t>
            </a:r>
            <a:endParaRPr lang="en-US" sz="2000" dirty="0"/>
          </a:p>
          <a:p>
            <a:pPr algn="l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27984" y="2420888"/>
            <a:ext cx="4464496" cy="1728192"/>
          </a:xfrm>
          <a:prstGeom prst="wedgeRoundRectCallout">
            <a:avLst>
              <a:gd name="adj1" fmla="val -52915"/>
              <a:gd name="adj2" fmla="val -71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Number of rounds grows with the circuit depth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4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Main Result</a:t>
            </a:r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Thm:</a:t>
                </a:r>
                <a:r>
                  <a:rPr lang="en-US" dirty="0" smtClean="0"/>
                  <a:t> Every language 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space has </a:t>
                </a:r>
                <a:r>
                  <a:rPr lang="en-US" dirty="0">
                    <a:latin typeface="Cambria Math" panose="02040503050406030204" pitchFamily="18" charset="0"/>
                  </a:rPr>
                  <a:t>a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constant-round</a:t>
                </a:r>
                <a:r>
                  <a:rPr lang="en-US" dirty="0" smtClean="0">
                    <a:latin typeface="Cambria Math" panose="02040503050406030204" pitchFamily="18" charset="0"/>
                  </a:rPr>
                  <a:t> public-coin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doubly-efficient</a:t>
                </a:r>
                <a:r>
                  <a:rPr lang="en-US" dirty="0" smtClean="0">
                    <a:latin typeface="Cambria Math" panose="02040503050406030204" pitchFamily="18" charset="0"/>
                  </a:rPr>
                  <a:t> interactive proof.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852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059832" y="3501008"/>
            <a:ext cx="3240360" cy="1080120"/>
          </a:xfrm>
          <a:prstGeom prst="wedgeRoundRectCallout">
            <a:avLst>
              <a:gd name="adj1" fmla="val -66633"/>
              <a:gd name="adj2" fmla="val -1559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Sufficiently small constant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34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Tightness</a:t>
            </a:r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DE</m:t>
                        </m:r>
                      </m:sub>
                    </m:sSub>
                  </m:oMath>
                </a14:m>
                <a:r>
                  <a:rPr lang="en-US" dirty="0" smtClean="0"/>
                  <a:t> as class of languages having doubly efficient interactive proofs.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DTISP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DE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P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SPACE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4997152"/>
              </a:xfrm>
              <a:blipFill rotWithShape="1">
                <a:blip r:embed="rId3"/>
                <a:stretch>
                  <a:fillRect l="-1748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12060" y="2924944"/>
            <a:ext cx="363640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Tightness</a:t>
            </a:r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DE</m:t>
                        </m:r>
                      </m:sub>
                    </m:sSub>
                  </m:oMath>
                </a14:m>
                <a:r>
                  <a:rPr lang="en-US" dirty="0" smtClean="0"/>
                  <a:t> as class of languages having doubly efficient interactive proofs.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DTISP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DE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P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SPACE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4997152"/>
              </a:xfrm>
              <a:blipFill rotWithShape="1">
                <a:blip r:embed="rId3"/>
                <a:stretch>
                  <a:fillRect l="-1748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40152" y="2924944"/>
            <a:ext cx="280831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Tightness</a:t>
            </a:r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DE</m:t>
                        </m:r>
                      </m:sub>
                    </m:sSub>
                  </m:oMath>
                </a14:m>
                <a:r>
                  <a:rPr lang="en-US" dirty="0" smtClean="0"/>
                  <a:t> as class of languages having doubly efficient interactive proofs.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DTISP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DE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P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SPACE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4997152"/>
              </a:xfrm>
              <a:blipFill rotWithShape="1">
                <a:blip r:embed="rId3"/>
                <a:stretch>
                  <a:fillRect l="-1748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91880" y="4581128"/>
            <a:ext cx="32403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Main Result (General)</a:t>
            </a:r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Thm: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be a constant.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DTISP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>
                    <a:latin typeface="Cambria Math" panose="02040503050406030204" pitchFamily="18" charset="0"/>
                  </a:rPr>
                  <a:t>a public-coin interactive proof </a:t>
                </a:r>
                <a:r>
                  <a:rPr lang="en-US" dirty="0" smtClean="0">
                    <a:latin typeface="Cambria Math" panose="02040503050406030204" pitchFamily="18" charset="0"/>
                  </a:rPr>
                  <a:t>with: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en-US" dirty="0"/>
                  <a:t>Verifier time: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polylog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en-US" dirty="0"/>
                  <a:t>Prover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. 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en-US" dirty="0"/>
                  <a:t>Communication: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>
                  <a:latin typeface="+mj-lt"/>
                </a:endParaRPr>
              </a:p>
              <a:p>
                <a:pPr marL="514350" indent="-514350">
                  <a:buAutoNum type="arabicPeriod"/>
                </a:pPr>
                <a:r>
                  <a:rPr lang="en-US" dirty="0" smtClean="0">
                    <a:latin typeface="+mj-lt"/>
                  </a:rPr>
                  <a:t>Rounds</a:t>
                </a:r>
                <a:r>
                  <a:rPr lang="en-US" dirty="0">
                    <a:latin typeface="+mj-lt"/>
                  </a:rPr>
                  <a:t>: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buFont typeface="Arial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>
                <a:blip r:embed="rId3"/>
                <a:stretch>
                  <a:fillRect l="-1926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4355976" y="1916832"/>
                <a:ext cx="3096344" cy="1584176"/>
              </a:xfrm>
              <a:prstGeom prst="wedgeRoundRectCallout">
                <a:avLst>
                  <a:gd name="adj1" fmla="val -114649"/>
                  <a:gd name="adj2" fmla="val -4972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algn="ctr"/>
                <a:r>
                  <a:rPr lang="en-US" dirty="0" smtClean="0"/>
                  <a:t>for sufficiently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16832"/>
                <a:ext cx="3096344" cy="1584176"/>
              </a:xfrm>
              <a:prstGeom prst="wedgeRoundRectCallout">
                <a:avLst>
                  <a:gd name="adj1" fmla="val -114649"/>
                  <a:gd name="adj2" fmla="val -49724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4499992" y="4005064"/>
                <a:ext cx="3096344" cy="1584176"/>
              </a:xfrm>
              <a:prstGeom prst="wedgeRoundRectCallout">
                <a:avLst>
                  <a:gd name="adj1" fmla="val -79612"/>
                  <a:gd name="adj2" fmla="val 373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Some dependence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 seems inherent</a:t>
                </a: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05064"/>
                <a:ext cx="3096344" cy="1584176"/>
              </a:xfrm>
              <a:prstGeom prst="wedgeRoundRectCallout">
                <a:avLst>
                  <a:gd name="adj1" fmla="val -79612"/>
                  <a:gd name="adj2" fmla="val 37347"/>
                  <a:gd name="adj3" fmla="val 16667"/>
                </a:avLst>
              </a:prstGeom>
              <a:blipFill rotWithShape="1">
                <a:blip r:embed="rId5"/>
                <a:stretch>
                  <a:fillRect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Comparison with Previous Work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Two main improvements: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</a:t>
                </a:r>
                <a:r>
                  <a:rPr lang="en-US" dirty="0" smtClean="0"/>
                  <a:t>he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000FF"/>
                        </a:solidFill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FF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FF"/>
                            </a:solidFill>
                            <a:latin typeface="Cambria Math"/>
                          </a:rPr>
                          <m:t>DE</m:t>
                        </m:r>
                      </m:sub>
                    </m:sSub>
                  </m:oMath>
                </a14:m>
                <a:r>
                  <a:rPr lang="en-US" dirty="0" smtClean="0"/>
                  <a:t> is much larger than previously known (</a:t>
                </a:r>
                <a:r>
                  <a:rPr lang="en-US" dirty="0"/>
                  <a:t>even disregarding #rounds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Previously </a:t>
                </a:r>
                <a:r>
                  <a:rPr lang="en-US" u="sng" dirty="0" smtClean="0"/>
                  <a:t>constant round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IP</m:t>
                    </m:r>
                  </m:oMath>
                </a14:m>
                <a:r>
                  <a:rPr lang="en-US" dirty="0" smtClean="0"/>
                  <a:t> with linear-time verifier not known 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LOGSPACE</m:t>
                    </m:r>
                  </m:oMath>
                </a14:m>
                <a:r>
                  <a:rPr lang="en-US" dirty="0" smtClean="0"/>
                  <a:t> (even with unbounded prover).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>
                <a:blip r:embed="rId2"/>
                <a:stretch>
                  <a:fillRect l="-1926" t="-1611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4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Corollaries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Succinct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constant-round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zero knowledge proofs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NP</m:t>
                    </m:r>
                  </m:oMath>
                </a14:m>
                <a:r>
                  <a:rPr lang="en-US" dirty="0" smtClean="0"/>
                  <a:t> statements with bounded-space witness relation.</a:t>
                </a:r>
              </a:p>
              <a:p>
                <a:endParaRPr lang="en-US" dirty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onstant-round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interactive proof of proximity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IPP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 sublinear verification for bounded-space computations (via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[RVW13]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Doubly efficient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interactive proofs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NC</m:t>
                    </m:r>
                  </m:oMath>
                </a14:m>
                <a:r>
                  <a:rPr lang="en-US" dirty="0" smtClean="0"/>
                  <a:t> with significantly broader uniformity (via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[GKR08]</a:t>
                </a:r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0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Outline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DTISP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19672" y="2348880"/>
            <a:ext cx="51845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2348880"/>
            <a:ext cx="0" cy="136815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19672" y="4293096"/>
            <a:ext cx="51845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2771346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71346"/>
                <a:ext cx="6480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7924" y="4437112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4437112"/>
                <a:ext cx="64807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4960332"/>
                <a:ext cx="87849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u="sng" dirty="0" smtClean="0">
                    <a:solidFill>
                      <a:srgbClr val="7030A0"/>
                    </a:solidFill>
                  </a:rPr>
                  <a:t>Goal: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construct interactive proof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dirty="0" smtClean="0"/>
                  <a:t> with verifier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≪</m:t>
                    </m:r>
                    <m:r>
                      <a:rPr lang="en-US" sz="3200" b="0" i="1" smtClean="0">
                        <a:latin typeface="Cambria Math"/>
                      </a:rPr>
                      <m:t>𝑇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60332"/>
                <a:ext cx="8784976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666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0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Delegating Computation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910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Motivation</a:t>
            </a:r>
            <a:r>
              <a:rPr lang="en-US" b="1" u="sng" dirty="0">
                <a:solidFill>
                  <a:srgbClr val="7030A0"/>
                </a:solidFill>
              </a:rPr>
              <a:t>: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allow a computationally weak client to outsource its computation to the cloud.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how-to-draw-cartoons-online.com/image-files/cartoon_clou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54525"/>
            <a:ext cx="3105150" cy="23812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779912" y="4200342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79912" y="4838701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aptop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703" y="3068960"/>
            <a:ext cx="28289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Outline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DTISP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19672" y="2348880"/>
            <a:ext cx="51845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67744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15816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7926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79712" y="3717032"/>
                <a:ext cx="50405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17032"/>
                <a:ext cx="504056" cy="494815"/>
              </a:xfrm>
              <a:prstGeom prst="rect">
                <a:avLst/>
              </a:prstGeom>
              <a:blipFill rotWithShape="1">
                <a:blip r:embed="rId3"/>
                <a:stretch>
                  <a:fillRect l="-1220" r="-3658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3788" y="3717032"/>
                <a:ext cx="50405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717032"/>
                <a:ext cx="504056" cy="494815"/>
              </a:xfrm>
              <a:prstGeom prst="rect">
                <a:avLst/>
              </a:prstGeom>
              <a:blipFill rotWithShape="1">
                <a:blip r:embed="rId4"/>
                <a:stretch>
                  <a:fillRect l="-1205" r="-59036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4148" y="3717032"/>
                <a:ext cx="504056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3717032"/>
                <a:ext cx="504056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220" r="-15853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48813" y="371946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13" y="3719469"/>
                <a:ext cx="5040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563888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1960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60032" y="2351317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08104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9552" y="4581128"/>
                <a:ext cx="86044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200" b="1" u="sng" dirty="0" smtClean="0">
                    <a:solidFill>
                      <a:srgbClr val="7030A0"/>
                    </a:solidFill>
                  </a:rPr>
                  <a:t>Idea: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Prover sends Turing machine configuration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≪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intermediate steps.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8604448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1843" t="-7345" r="-233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8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Outline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DTISP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19672" y="2348880"/>
            <a:ext cx="51845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4581128"/>
                <a:ext cx="860444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200" b="1" u="sng" dirty="0" smtClean="0">
                    <a:solidFill>
                      <a:srgbClr val="7030A0"/>
                    </a:solidFill>
                  </a:rPr>
                  <a:t>Idea: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/>
                  <a:t>subcomputations</a:t>
                </a:r>
                <a:r>
                  <a:rPr lang="en-US" sz="3200" dirty="0" smtClean="0"/>
                  <a:t> are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</a:rPr>
                      <m:t>DTISP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sz="3200" dirty="0" smtClean="0"/>
                  <a:t>so just </a:t>
                </a:r>
                <a:r>
                  <a:rPr lang="en-US" sz="3200" dirty="0" err="1" smtClean="0"/>
                  <a:t>recurse</a:t>
                </a:r>
                <a:r>
                  <a:rPr lang="en-US" sz="3200" dirty="0" smtClean="0"/>
                  <a:t> on all.</a:t>
                </a:r>
              </a:p>
              <a:p>
                <a:pPr algn="l" rtl="0"/>
                <a:endParaRPr lang="en-US" sz="3200" dirty="0"/>
              </a:p>
              <a:p>
                <a:pPr algn="l" rtl="0"/>
                <a:r>
                  <a:rPr lang="en-US" sz="3200" b="1" u="sng" dirty="0" smtClean="0">
                    <a:solidFill>
                      <a:srgbClr val="7030A0"/>
                    </a:solidFill>
                  </a:rPr>
                  <a:t>Problem: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takes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3200" dirty="0" smtClean="0"/>
                  <a:t> time…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8604448" cy="2062103"/>
              </a:xfrm>
              <a:prstGeom prst="rect">
                <a:avLst/>
              </a:prstGeom>
              <a:blipFill>
                <a:blip r:embed="rId3"/>
                <a:stretch>
                  <a:fillRect l="-1843" t="-3540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67744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15816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7926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79712" y="3717032"/>
                <a:ext cx="50405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17032"/>
                <a:ext cx="504056" cy="494815"/>
              </a:xfrm>
              <a:prstGeom prst="rect">
                <a:avLst/>
              </a:prstGeom>
              <a:blipFill rotWithShape="1">
                <a:blip r:embed="rId4"/>
                <a:stretch>
                  <a:fillRect l="-1220" r="-3658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3788" y="3717032"/>
                <a:ext cx="50405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717032"/>
                <a:ext cx="504056" cy="494815"/>
              </a:xfrm>
              <a:prstGeom prst="rect">
                <a:avLst/>
              </a:prstGeom>
              <a:blipFill rotWithShape="1">
                <a:blip r:embed="rId5"/>
                <a:stretch>
                  <a:fillRect l="-1205" r="-59036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4148" y="3717032"/>
                <a:ext cx="504056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3717032"/>
                <a:ext cx="504056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220" r="-15853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48813" y="371946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13" y="3719469"/>
                <a:ext cx="50405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563888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1960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60032" y="2351317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08104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Outline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DTISP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19672" y="2348880"/>
            <a:ext cx="51845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u="sng" dirty="0" smtClean="0">
                <a:solidFill>
                  <a:srgbClr val="7030A0"/>
                </a:solidFill>
              </a:rPr>
              <a:t>Idea 2:</a:t>
            </a:r>
            <a:r>
              <a:rPr lang="en-US" sz="3200" dirty="0" smtClean="0"/>
              <a:t> choose just a few at random and </a:t>
            </a:r>
            <a:r>
              <a:rPr lang="en-US" sz="3200" dirty="0" err="1" smtClean="0"/>
              <a:t>recurse</a:t>
            </a:r>
            <a:r>
              <a:rPr lang="en-US" sz="3200" dirty="0" smtClean="0"/>
              <a:t>.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b="1" u="sng" dirty="0" smtClean="0">
                <a:solidFill>
                  <a:srgbClr val="7030A0"/>
                </a:solidFill>
              </a:rPr>
              <a:t>Problem: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huge soundness error.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67744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15816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7926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79712" y="3717032"/>
                <a:ext cx="50405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17032"/>
                <a:ext cx="504056" cy="494815"/>
              </a:xfrm>
              <a:prstGeom prst="rect">
                <a:avLst/>
              </a:prstGeom>
              <a:blipFill rotWithShape="1">
                <a:blip r:embed="rId3"/>
                <a:stretch>
                  <a:fillRect l="-1220" r="-3658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3788" y="3717032"/>
                <a:ext cx="50405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717032"/>
                <a:ext cx="504056" cy="494815"/>
              </a:xfrm>
              <a:prstGeom prst="rect">
                <a:avLst/>
              </a:prstGeom>
              <a:blipFill rotWithShape="1">
                <a:blip r:embed="rId4"/>
                <a:stretch>
                  <a:fillRect l="-1205" r="-59036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4148" y="3717032"/>
                <a:ext cx="504056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3717032"/>
                <a:ext cx="504056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220" r="-15853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48813" y="371946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13" y="3719469"/>
                <a:ext cx="5040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563888" y="2348880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1960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60032" y="2351317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08104" y="2341585"/>
            <a:ext cx="0" cy="13681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Outline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7811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Want best of both: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verify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computations </a:t>
                </a:r>
                <a:r>
                  <a:rPr lang="en-US" dirty="0" smtClean="0"/>
                  <a:t>much more efficiently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independent executions </a:t>
                </a:r>
                <a:r>
                  <a:rPr lang="en-US" dirty="0" smtClean="0"/>
                  <a:t>(with good soundness).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Hope:</a:t>
                </a:r>
                <a:r>
                  <a:rPr lang="en-US" dirty="0" smtClean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has interactive proof with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interactive proof for verifying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complexity.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call this </a:t>
                </a:r>
                <a:r>
                  <a:rPr lang="en-US" b="1" u="sng" dirty="0" smtClean="0">
                    <a:solidFill>
                      <a:srgbClr val="7030A0"/>
                    </a:solidFill>
                  </a:rPr>
                  <a:t>amortizing interactive proofs </a:t>
                </a:r>
                <a:r>
                  <a:rPr lang="en-US" dirty="0" smtClean="0"/>
                  <a:t>since the relative cost per instance decreases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781128"/>
              </a:xfrm>
              <a:blipFill>
                <a:blip r:embed="rId2"/>
                <a:stretch>
                  <a:fillRect l="-1691" t="-2551" r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1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Amortizing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NP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Statements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this talk focus on simpler task: amortizing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NP</m:t>
                    </m:r>
                  </m:oMath>
                </a14:m>
                <a:r>
                  <a:rPr lang="en-US" dirty="0" smtClean="0"/>
                  <a:t> statements.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Prover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 needs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interactively </a:t>
                </a:r>
                <a:r>
                  <a:rPr lang="en-US" dirty="0" smtClean="0"/>
                  <a:t>convince verifier with communication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We do this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NP</m:t>
                    </m:r>
                  </m:oMath>
                </a14:m>
                <a:r>
                  <a:rPr lang="en-US" dirty="0" smtClean="0"/>
                  <a:t> statements with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witness</a:t>
                </a:r>
                <a:r>
                  <a:rPr lang="en-US" dirty="0"/>
                  <a:t> </a:t>
                </a:r>
                <a:r>
                  <a:rPr lang="en-US" dirty="0" smtClean="0"/>
                  <a:t>(general question still open).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269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2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Amortizing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UP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Statements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Recall: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UP</m:t>
                    </m:r>
                  </m:oMath>
                </a14:m>
                <a:r>
                  <a:rPr lang="en-US" dirty="0" smtClean="0"/>
                  <a:t> is a restriction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N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 in which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 instances have a </a:t>
                </a:r>
                <a:r>
                  <a:rPr lang="en-US" b="1" u="sng" dirty="0" smtClean="0"/>
                  <a:t>unique</a:t>
                </a:r>
                <a:r>
                  <a:rPr lang="en-US" dirty="0" smtClean="0"/>
                  <a:t> accepting witness.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Example:</a:t>
                </a:r>
                <a:r>
                  <a:rPr lang="en-US" dirty="0" smtClean="0"/>
                  <a:t> unique-SAT</a:t>
                </a:r>
                <a:r>
                  <a:rPr lang="en-US" dirty="0"/>
                  <a:t>,</a:t>
                </a:r>
                <a:r>
                  <a:rPr lang="en-US" dirty="0" smtClean="0"/>
                  <a:t> distinguish </a:t>
                </a:r>
                <a:r>
                  <a:rPr lang="en-US" dirty="0" err="1" smtClean="0"/>
                  <a:t>unsatisfiable</a:t>
                </a:r>
                <a:r>
                  <a:rPr lang="en-US" dirty="0" smtClean="0"/>
                  <a:t> formulas from formulas with exactly one satisfying assignment.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1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Thm</a:t>
                </a:r>
                <a:r>
                  <a:rPr lang="en-US" b="1" u="sng" dirty="0" smtClean="0"/>
                  <a:t>:</a:t>
                </a:r>
                <a:r>
                  <a:rPr lang="en-US" dirty="0" smtClean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UP</m:t>
                    </m:r>
                  </m:oMath>
                </a14:m>
                <a:r>
                  <a:rPr lang="en-US" dirty="0" smtClean="0"/>
                  <a:t>. There </a:t>
                </a:r>
                <a:r>
                  <a:rPr lang="en-US" dirty="0"/>
                  <a:t>is an interactive</a:t>
                </a:r>
              </a:p>
              <a:p>
                <a:pPr marL="0" indent="0">
                  <a:buNone/>
                </a:pPr>
                <a:r>
                  <a:rPr lang="en-US" dirty="0"/>
                  <a:t>proof </a:t>
                </a:r>
                <a:r>
                  <a:rPr lang="en-US" dirty="0" smtClean="0"/>
                  <a:t>for verifying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parameters*: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Communication: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O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) 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Verifier time: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Prover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Rounds: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u="sng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275856" y="1988840"/>
            <a:ext cx="4878288" cy="2520280"/>
          </a:xfrm>
          <a:prstGeom prst="wedgeRoundRectCallout">
            <a:avLst>
              <a:gd name="adj1" fmla="val -39886"/>
              <a:gd name="adj2" fmla="val 77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tradeoff rounds with other parameters (important for constant-round interactive proofs)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60640" y="5681113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* Hiding some </a:t>
            </a:r>
            <a:r>
              <a:rPr lang="en-US" sz="2000" dirty="0" err="1" smtClean="0"/>
              <a:t>polylog</a:t>
            </a:r>
            <a:r>
              <a:rPr lang="en-US" sz="2000" dirty="0" smtClean="0"/>
              <a:t> factors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Proof Overview: How to Amortize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UP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t="-6612" b="-18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 – First Try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i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20" r="-453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i="1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671900" y="2996952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1. Generate PCP queries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2506872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506872"/>
                <a:ext cx="172819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22500" y="2358172"/>
            <a:ext cx="2521196" cy="2006932"/>
            <a:chOff x="971600" y="1926124"/>
            <a:chExt cx="2016224" cy="1262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ounded Rectangular Callout 19"/>
          <p:cNvSpPr/>
          <p:nvPr/>
        </p:nvSpPr>
        <p:spPr>
          <a:xfrm>
            <a:off x="2792034" y="544215"/>
            <a:ext cx="3292134" cy="1516633"/>
          </a:xfrm>
          <a:prstGeom prst="wedgeRoundRectCallout">
            <a:avLst>
              <a:gd name="adj1" fmla="val 61406"/>
              <a:gd name="adj2" fmla="val 53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Assume that location of PCP queries does not depend on input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180528" y="3183359"/>
                <a:ext cx="975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183359"/>
                <a:ext cx="97503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3707109" y="3717032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98181" y="3140968"/>
                <a:ext cx="172819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81" y="3140968"/>
                <a:ext cx="1728192" cy="487762"/>
              </a:xfrm>
              <a:prstGeom prst="rect">
                <a:avLst/>
              </a:prstGeom>
              <a:blipFill rotWithShape="1">
                <a:blip r:embed="rId1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2. Accept if PCP verifier accepts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latin typeface="+mj-lt"/>
                  </a:rPr>
                  <a:t>statements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26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15616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98324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83768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20" grpId="0" animBg="1"/>
      <p:bldP spid="20" grpId="1" animBg="1"/>
      <p:bldP spid="21" grpId="0"/>
      <p:bldP spid="23" grpId="0"/>
      <p:bldP spid="24" grpId="0"/>
      <p:bldP spid="3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 – First Try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19256" cy="1905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Prover can easily cheat if it is allowed to answer after seeing the queries.</a:t>
            </a:r>
          </a:p>
        </p:txBody>
      </p:sp>
      <p:pic>
        <p:nvPicPr>
          <p:cNvPr id="1026" name="Picture 2" descr="C:\Users\ronr\AppData\Local\Microsoft\Windows\Temporary Internet Files\Content.IE5\3ZFO74OU\Thumbup_righ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3216"/>
            <a:ext cx="392073" cy="4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r\AppData\Local\Microsoft\Windows\Temporary Internet Files\Content.IE5\452ZMA20\371px-Thumbs_down_r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140968"/>
            <a:ext cx="38959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15616" y="1825660"/>
                <a:ext cx="720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 smtClean="0"/>
                  <a:t>Extremely efficient – just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smtClean="0"/>
                  <a:t>comm.!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25660"/>
                <a:ext cx="7200800" cy="523220"/>
              </a:xfrm>
              <a:prstGeom prst="rect">
                <a:avLst/>
              </a:prstGeom>
              <a:blipFill>
                <a:blip r:embed="rId4"/>
                <a:stretch>
                  <a:fillRect l="-169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103704" y="2834806"/>
            <a:ext cx="7644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/>
              <a:t>Totally </a:t>
            </a:r>
            <a:r>
              <a:rPr lang="en-US" sz="2800" dirty="0"/>
              <a:t>insecure – soundness of PCP is only guaranteed if PCP proof is written </a:t>
            </a:r>
            <a:r>
              <a:rPr lang="en-US" sz="2800" dirty="0" smtClean="0"/>
              <a:t>in advance.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49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Delegating Computation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 smtClean="0"/>
              <a:t>We do not want to blindly trust the cloud.</a:t>
            </a:r>
          </a:p>
          <a:p>
            <a:pPr marL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96611" y="3254525"/>
            <a:ext cx="3105150" cy="3456384"/>
            <a:chOff x="755576" y="2924944"/>
            <a:chExt cx="3105150" cy="3456384"/>
          </a:xfrm>
        </p:grpSpPr>
        <p:pic>
          <p:nvPicPr>
            <p:cNvPr id="12" name="Picture 6" descr="http://www.easyvectors.com/assets/images/vectors/afbig/lightning-clip-a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4653136"/>
              <a:ext cx="1207701" cy="1728192"/>
            </a:xfrm>
            <a:prstGeom prst="rect">
              <a:avLst/>
            </a:prstGeom>
            <a:noFill/>
          </p:spPr>
        </p:pic>
        <p:pic>
          <p:nvPicPr>
            <p:cNvPr id="25" name="Picture 2" descr="http://www.how-to-draw-cartoons-online.com/image-files/cartoon_cloud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755576" y="2924944"/>
              <a:ext cx="3105150" cy="23812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2" name="Straight Arrow Connector 31"/>
          <p:cNvCxnSpPr/>
          <p:nvPr/>
        </p:nvCxnSpPr>
        <p:spPr>
          <a:xfrm flipH="1">
            <a:off x="3779912" y="4200342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79912" y="4838701"/>
            <a:ext cx="158417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aptop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703" y="3068960"/>
            <a:ext cx="28289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226" y="3800175"/>
                <a:ext cx="165618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16" y="4445454"/>
                <a:ext cx="165618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6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0" y="274638"/>
            <a:ext cx="83798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 – Second Try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i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20" r="-453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i="1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671900" y="3415024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1. Generate PCP queries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2924944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24944"/>
                <a:ext cx="172819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22500" y="2358172"/>
            <a:ext cx="2521196" cy="2006932"/>
            <a:chOff x="971600" y="1926124"/>
            <a:chExt cx="2016224" cy="1262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147452" y="3183359"/>
                <a:ext cx="975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452" y="3183359"/>
                <a:ext cx="97503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3707109" y="4077072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98181" y="3501008"/>
                <a:ext cx="172819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81" y="3501008"/>
                <a:ext cx="1728192" cy="487762"/>
              </a:xfrm>
              <a:prstGeom prst="rect">
                <a:avLst/>
              </a:prstGeom>
              <a:blipFill rotWithShape="1">
                <a:blip r:embed="rId1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/>
                  <a:t>2. Check that PCP verifier accepts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statements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26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3670911" y="2854696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61983" y="2278632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83" y="2278632"/>
                <a:ext cx="1728192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115616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98324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83768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2080" y="4658727"/>
                <a:ext cx="3505035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3. </a:t>
                </a:r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consistent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58727"/>
                <a:ext cx="3505035" cy="858505"/>
              </a:xfrm>
              <a:prstGeom prst="rect">
                <a:avLst/>
              </a:prstGeom>
              <a:blipFill rotWithShape="1">
                <a:blip r:embed="rId15"/>
                <a:stretch>
                  <a:fillRect l="-2609" t="-4965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55576" y="4813699"/>
                <a:ext cx="2521196" cy="5079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13699"/>
                <a:ext cx="2521196" cy="50791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147452" y="4813699"/>
                <a:ext cx="975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452" y="4813699"/>
                <a:ext cx="975036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5576" y="4813699"/>
                <a:ext cx="2521196" cy="5079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13699"/>
                <a:ext cx="2521196" cy="5079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1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4552 -0.38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  <p:bldP spid="24" grpId="0"/>
      <p:bldP spid="29" grpId="0"/>
      <p:bldP spid="30" grpId="0" animBg="1"/>
      <p:bldP spid="31" grpId="0" animBg="1"/>
      <p:bldP spid="32" grpId="0" animBg="1"/>
      <p:bldP spid="33" grpId="0"/>
      <p:bldP spid="35" grpId="0" animBg="1"/>
      <p:bldP spid="35" grpId="1" animBg="1"/>
      <p:bldP spid="35" grpId="2" animBg="1"/>
      <p:bldP spid="39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Single Deviations Provers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98476"/>
                <a:ext cx="8568952" cy="476682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Not sound in general but we’ll make two relaxations: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Suppose only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Assume “single-deviation” prover: when sending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/>
                  <a:t>, prover must answer honestly on all rows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commits prover to a PCP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⊕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Assumption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/>
                  <a:t> consistent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soundness!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98476"/>
                <a:ext cx="8568952" cy="4766828"/>
              </a:xfrm>
              <a:blipFill>
                <a:blip r:embed="rId2"/>
                <a:stretch>
                  <a:fillRect l="-1636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851920" y="764704"/>
            <a:ext cx="3754760" cy="936104"/>
          </a:xfrm>
          <a:prstGeom prst="wedgeRoundRectCallout">
            <a:avLst>
              <a:gd name="adj1" fmla="val -60489"/>
              <a:gd name="adj2" fmla="val 98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Intuitively the hardest case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220072" y="3299005"/>
            <a:ext cx="3600400" cy="936104"/>
          </a:xfrm>
          <a:prstGeom prst="wedgeRoundRectCallout">
            <a:avLst>
              <a:gd name="adj1" fmla="val -87119"/>
              <a:gd name="adj2" fmla="val -74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Unrealistic assumption!</a:t>
            </a:r>
          </a:p>
        </p:txBody>
      </p:sp>
    </p:spTree>
    <p:extLst>
      <p:ext uri="{BB962C8B-B14F-4D97-AF65-F5344CB8AC3E}">
        <p14:creationId xmlns:p14="http://schemas.microsoft.com/office/powerpoint/2010/main" val="34282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 – Third Try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64096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Plan: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a fancier (and slightly longer) commitment.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Main tool:</a:t>
                </a:r>
                <a:r>
                  <a:rPr lang="en-US" dirty="0" smtClean="0"/>
                  <a:t> Encoding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distance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640960" cy="4525963"/>
              </a:xfrm>
              <a:blipFill>
                <a:blip r:embed="rId2"/>
                <a:stretch>
                  <a:fillRect l="-1763" t="-2830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63888" y="3429000"/>
            <a:ext cx="21602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23255" y="4164644"/>
            <a:ext cx="936104" cy="2520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3911464"/>
            <a:ext cx="216024" cy="83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3968" y="3625860"/>
                <a:ext cx="504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625860"/>
                <a:ext cx="50488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5696" y="407707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77072"/>
                <a:ext cx="1584176" cy="369332"/>
              </a:xfrm>
              <a:prstGeom prst="rect">
                <a:avLst/>
              </a:prstGeom>
              <a:blipFill>
                <a:blip r:embed="rId4"/>
                <a:stretch>
                  <a:fillRect t="-10000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048" y="410599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105992"/>
                <a:ext cx="1584176" cy="369332"/>
              </a:xfrm>
              <a:prstGeom prst="rect">
                <a:avLst/>
              </a:prstGeom>
              <a:blipFill>
                <a:blip r:embed="rId5"/>
                <a:stretch>
                  <a:fillRect t="-10000" r="-34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419872" y="3429000"/>
            <a:ext cx="0" cy="180020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24128" y="3887470"/>
            <a:ext cx="0" cy="85926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0" y="274638"/>
            <a:ext cx="83798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 – Third Try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i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20" r="-453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i="1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671900" y="3415024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1. Generate PCP queries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2924944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24944"/>
                <a:ext cx="172819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22500" y="2358172"/>
            <a:ext cx="2521196" cy="2006932"/>
            <a:chOff x="971600" y="1926124"/>
            <a:chExt cx="2016224" cy="1262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180528" y="3183359"/>
                <a:ext cx="975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183359"/>
                <a:ext cx="97503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3707109" y="4077072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98181" y="3501008"/>
                <a:ext cx="172819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81" y="3501008"/>
                <a:ext cx="1728192" cy="487762"/>
              </a:xfrm>
              <a:prstGeom prst="rect">
                <a:avLst/>
              </a:prstGeom>
              <a:blipFill rotWithShape="1">
                <a:blip r:embed="rId1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/>
                  <a:t>2. Check that PCP verifier accepts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statements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26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3670911" y="2854696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61983" y="2278632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83" y="2278632"/>
                <a:ext cx="1728192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115616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98324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83768" y="2358172"/>
            <a:ext cx="216024" cy="20069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4580" y="4813698"/>
            <a:ext cx="2521196" cy="113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724580" y="2358172"/>
            <a:ext cx="216024" cy="20069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2474" y="4813698"/>
            <a:ext cx="216024" cy="1135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02708" y="2358172"/>
            <a:ext cx="216024" cy="20069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40604" y="4812650"/>
            <a:ext cx="216024" cy="1135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18820" y="2358172"/>
            <a:ext cx="216024" cy="20069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29752" y="4813698"/>
            <a:ext cx="216024" cy="1135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15888" y="2358172"/>
            <a:ext cx="216024" cy="20069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56628" y="4813698"/>
            <a:ext cx="216024" cy="1135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534056" y="4812650"/>
            <a:ext cx="195205" cy="11366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09090" y="4813698"/>
            <a:ext cx="195205" cy="11366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36435" y="4811602"/>
            <a:ext cx="195205" cy="11366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147452" y="5127575"/>
                <a:ext cx="975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452" y="5127575"/>
                <a:ext cx="975036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92080" y="4658727"/>
                <a:ext cx="3505035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3. </a:t>
                </a:r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consistent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58727"/>
                <a:ext cx="3505035" cy="858505"/>
              </a:xfrm>
              <a:prstGeom prst="rect">
                <a:avLst/>
              </a:prstGeom>
              <a:blipFill rotWithShape="1">
                <a:blip r:embed="rId16"/>
                <a:stretch>
                  <a:fillRect l="-2609" t="-4965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  <p:bldP spid="24" grpId="0"/>
      <p:bldP spid="29" grpId="0"/>
      <p:bldP spid="30" grpId="0" animBg="1"/>
      <p:bldP spid="31" grpId="0" animBg="1"/>
      <p:bldP spid="3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Soundness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Prover has two options:</a:t>
                </a:r>
                <a:endParaRPr lang="en-US" b="0" dirty="0" smtClean="0"/>
              </a:p>
              <a:p>
                <a:pPr marL="514350" indent="-514350">
                  <a:buAutoNum type="arabicPeriod"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deviate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rows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b="0" dirty="0" smtClean="0"/>
                  <a:t> intuitively we are fine.</a:t>
                </a:r>
              </a:p>
              <a:p>
                <a:pPr marL="514350" indent="-514350">
                  <a:buAutoNum type="arabicPeriod"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deviate on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rows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b="0" dirty="0" smtClean="0"/>
                  <a:t> it’s answers are inconsistent with the </a:t>
                </a:r>
                <a:r>
                  <a:rPr lang="en-US" b="1" u="sng" dirty="0" smtClean="0"/>
                  <a:t>unique</a:t>
                </a:r>
                <a:r>
                  <a:rPr lang="en-US" b="0" dirty="0" smtClean="0"/>
                  <a:t> PCPs </a:t>
                </a:r>
                <a:r>
                  <a:rPr lang="en-US" dirty="0" smtClean="0"/>
                  <a:t>of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b="0" dirty="0" smtClean="0"/>
                  <a:t> rows.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/>
                  <a:t>Verifier chooses at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b="0" dirty="0" smtClean="0"/>
                  <a:t> statements and asks prover to send the entire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𝑃𝐶𝑃</m:t>
                    </m:r>
                  </m:oMath>
                </a14:m>
                <a:r>
                  <a:rPr lang="en-US" b="0" dirty="0" smtClean="0"/>
                  <a:t> for these statements.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>
                <a:blip r:embed="rId2"/>
                <a:stretch>
                  <a:fillRect l="-1862" t="-1752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2"/>
          <p:cNvSpPr/>
          <p:nvPr/>
        </p:nvSpPr>
        <p:spPr>
          <a:xfrm>
            <a:off x="5436096" y="1772816"/>
            <a:ext cx="2808312" cy="1224136"/>
          </a:xfrm>
          <a:prstGeom prst="wedgeRoundRectCallout">
            <a:avLst>
              <a:gd name="adj1" fmla="val -73406"/>
              <a:gd name="adj2" fmla="val 83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Using uniqueness!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60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0" y="274638"/>
            <a:ext cx="837981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i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22322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20" r="-453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u="sng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u="sng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i="1" u="sn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80510"/>
                <a:ext cx="223224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671900" y="3415024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1. Generate PCP queries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88" y="2060848"/>
                <a:ext cx="392301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2924944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24944"/>
                <a:ext cx="172819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22500" y="2358172"/>
            <a:ext cx="2521196" cy="2006932"/>
            <a:chOff x="971600" y="1926124"/>
            <a:chExt cx="2016224" cy="1262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926124"/>
                  <a:ext cx="2016224" cy="31939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45514"/>
                  <a:ext cx="2016224" cy="31939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557609"/>
                  <a:ext cx="2016224" cy="31939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𝑃𝐶𝑃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868736"/>
                  <a:ext cx="2016224" cy="31939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180528" y="3183359"/>
                <a:ext cx="975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183359"/>
                <a:ext cx="97503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3707109" y="4077072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98181" y="3501008"/>
                <a:ext cx="172819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81" y="3501008"/>
                <a:ext cx="1728192" cy="487762"/>
              </a:xfrm>
              <a:prstGeom prst="rect">
                <a:avLst/>
              </a:prstGeom>
              <a:blipFill rotWithShape="1">
                <a:blip r:embed="rId1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/>
                  <a:t>2. Check that PCP verifier accepts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statements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50131"/>
                <a:ext cx="3505035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26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3670911" y="2854696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61983" y="2278632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83" y="2278632"/>
                <a:ext cx="172819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24580" y="4813698"/>
            <a:ext cx="2521196" cy="113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92080" y="5487615"/>
                <a:ext cx="3505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4.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487615"/>
                <a:ext cx="3505035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6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3683387" y="5869997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75375" y="5379917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375" y="5379917"/>
                <a:ext cx="1728192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3684496" y="6522731"/>
            <a:ext cx="1512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75568" y="5946667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68" y="5946667"/>
                <a:ext cx="1728192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326373" y="6015806"/>
                <a:ext cx="3505035" cy="85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5. Check PCPs correct and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373" y="6015806"/>
                <a:ext cx="3505035" cy="857094"/>
              </a:xfrm>
              <a:prstGeom prst="rect">
                <a:avLst/>
              </a:prstGeom>
              <a:blipFill rotWithShape="1">
                <a:blip r:embed="rId18"/>
                <a:stretch>
                  <a:fillRect l="-2783" t="-5714" r="-522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-147452" y="5127575"/>
                <a:ext cx="975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452" y="5127575"/>
                <a:ext cx="975036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92080" y="4658727"/>
                <a:ext cx="3505035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3. </a:t>
                </a:r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consistent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58727"/>
                <a:ext cx="3505035" cy="858505"/>
              </a:xfrm>
              <a:prstGeom prst="rect">
                <a:avLst/>
              </a:prstGeom>
              <a:blipFill rotWithShape="1">
                <a:blip r:embed="rId20"/>
                <a:stretch>
                  <a:fillRect l="-2609" t="-4965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9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 – Complexity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Communication: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poly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)+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5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Better Amortization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want to verify: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AutoNum type="arabicPeriod"/>
                </a:pPr>
                <a:r>
                  <a:rPr lang="en-US" b="0" dirty="0" smtClean="0"/>
                  <a:t>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a few particular locations.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slightly more complicated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𝑈𝑃</m:t>
                    </m:r>
                  </m:oMath>
                </a14:m>
                <a:r>
                  <a:rPr lang="en-US" dirty="0" smtClean="0"/>
                  <a:t>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solve by recursively amortizing them.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O</a:t>
                </a:r>
                <a:r>
                  <a:rPr lang="en-US" dirty="0" smtClean="0"/>
                  <a:t>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PCP for the new statement (with higher query complexity).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8" t="-269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3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Amortizing UP Statements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Thm</a:t>
                </a:r>
                <a:r>
                  <a:rPr lang="en-US" b="1" u="sng" dirty="0" smtClean="0"/>
                  <a:t>:</a:t>
                </a:r>
                <a:r>
                  <a:rPr lang="en-US" dirty="0" smtClean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UP</m:t>
                    </m:r>
                  </m:oMath>
                </a14:m>
                <a:r>
                  <a:rPr lang="en-US" dirty="0" smtClean="0"/>
                  <a:t>. There </a:t>
                </a:r>
                <a:r>
                  <a:rPr lang="en-US" dirty="0"/>
                  <a:t>is an interactive</a:t>
                </a:r>
              </a:p>
              <a:p>
                <a:pPr marL="0" indent="0">
                  <a:buNone/>
                </a:pPr>
                <a:r>
                  <a:rPr lang="en-US" dirty="0"/>
                  <a:t>proof </a:t>
                </a:r>
                <a:r>
                  <a:rPr lang="en-US" dirty="0" smtClean="0"/>
                  <a:t>for verifying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with parameters*: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Verifier time: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Prover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Communication: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 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Rounds: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u="sng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60640" y="5681113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* Hiding some </a:t>
            </a:r>
            <a:r>
              <a:rPr lang="en-US" sz="2000" dirty="0" err="1" smtClean="0"/>
              <a:t>polylog</a:t>
            </a:r>
            <a:r>
              <a:rPr lang="en-US" sz="2000" dirty="0" smtClean="0"/>
              <a:t> factors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Amortizing </a:t>
            </a:r>
            <a:r>
              <a:rPr lang="en-US" b="1" dirty="0" smtClean="0">
                <a:solidFill>
                  <a:srgbClr val="0000FF"/>
                </a:solidFill>
              </a:rPr>
              <a:t>Interactive</a:t>
            </a:r>
            <a:r>
              <a:rPr lang="en-US" dirty="0" smtClean="0">
                <a:solidFill>
                  <a:srgbClr val="0000FF"/>
                </a:solidFill>
              </a:rPr>
              <a:t> Proofs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extend these ideas to the interactive setting need interactive analogs of PCPs and UP.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488767"/>
                  </p:ext>
                </p:extLst>
              </p:nvPr>
            </p:nvGraphicFramePr>
            <p:xfrm>
              <a:off x="899592" y="3140968"/>
              <a:ext cx="7488831" cy="288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62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962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962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9518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Interactive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9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/>
                            <a:t>Uniqueness</a:t>
                          </a:r>
                          <a:endParaRPr lang="en-US" sz="24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UP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00FF"/>
                              </a:solidFill>
                            </a:rPr>
                            <a:t>Unambiguous</a:t>
                          </a:r>
                          <a:r>
                            <a:rPr lang="en-US" sz="2400" b="1" baseline="0" dirty="0" smtClean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baseline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𝐈𝐏</m:t>
                              </m:r>
                            </m:oMath>
                          </a14:m>
                          <a:endParaRPr lang="en-US" sz="2400" b="1" i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01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Local checking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PCP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00FF"/>
                              </a:solidFill>
                            </a:rPr>
                            <a:t>Probabilistically Checkable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𝐈𝐏</m:t>
                              </m:r>
                            </m:oMath>
                          </a14:m>
                          <a:endParaRPr lang="en-US" sz="2400" b="1" i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488767"/>
                  </p:ext>
                </p:extLst>
              </p:nvPr>
            </p:nvGraphicFramePr>
            <p:xfrm>
              <a:off x="899592" y="3140968"/>
              <a:ext cx="7488831" cy="288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6277"/>
                    <a:gridCol w="2496277"/>
                    <a:gridCol w="2496277"/>
                  </a:tblGrid>
                  <a:tr h="839518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Non-Interactive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Interactive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39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/>
                            <a:t>Uniqueness</a:t>
                          </a:r>
                          <a:endParaRPr lang="en-US" sz="24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05797" r="-100000" b="-1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489" t="-105797" r="-244" b="-142754"/>
                          </a:stretch>
                        </a:blipFill>
                      </a:tcPr>
                    </a:tc>
                  </a:tr>
                  <a:tr h="1201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Local checking</a:t>
                          </a:r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PCP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489" t="-144162" r="-24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30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Secure Delegation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>
                  <a:buNone/>
                </a:pPr>
                <a:r>
                  <a:rPr lang="en-US" dirty="0" smtClean="0"/>
                  <a:t>Main security concerns:</a:t>
                </a:r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Correctness: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Privacy: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cloud learns our secret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0">
                <a:blip r:embed="rId3"/>
                <a:stretch>
                  <a:fillRect l="-200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9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Unambiguous Interactive Proofs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UIP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11" r="-1185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Unambiguity: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 and prover </a:t>
                </a:r>
                <a:r>
                  <a:rPr lang="en-US" b="1" dirty="0" smtClean="0"/>
                  <a:t>deviates</a:t>
                </a:r>
                <a:r>
                  <a:rPr lang="en-US" dirty="0" smtClean="0"/>
                  <a:t> from the protocol at any point, then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over remaining coins, verifier rejects at the end of the protocol.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Example: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sumcheck</a:t>
                </a:r>
                <a:r>
                  <a:rPr lang="en-US" dirty="0" smtClean="0"/>
                  <a:t> protocol.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UP</m:t>
                    </m:r>
                  </m:oMath>
                </a14:m>
                <a:r>
                  <a:rPr lang="en-US" dirty="0" smtClean="0"/>
                  <a:t> corresponds to 1-message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UIP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617" r="-2815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6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Probabilistically Checkable Interactive Proofs (PCIP)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Standard </a:t>
                </a:r>
                <a:r>
                  <a:rPr lang="en-US" u="sng" dirty="0" smtClean="0"/>
                  <a:t>public-coin</a:t>
                </a:r>
                <a:r>
                  <a:rPr lang="en-US" dirty="0" smtClean="0"/>
                  <a:t> </a:t>
                </a:r>
                <a:r>
                  <a:rPr lang="en-US" dirty="0" smtClean="0"/>
                  <a:t>interactive </a:t>
                </a:r>
                <a:r>
                  <a:rPr lang="en-US" dirty="0" smtClean="0"/>
                  <a:t>proof but at </a:t>
                </a:r>
                <a:r>
                  <a:rPr lang="en-US" dirty="0" smtClean="0"/>
                  <a:t>the end of the protocol the verifier only </a:t>
                </a:r>
                <a:r>
                  <a:rPr lang="en-US" dirty="0" smtClean="0"/>
                  <a:t>needs to reads </a:t>
                </a:r>
                <a:r>
                  <a:rPr lang="en-US" dirty="0" smtClean="0"/>
                  <a:t>a few bits from the transcript.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One round version is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𝑃𝐶𝑃</m:t>
                    </m:r>
                    <m:r>
                      <a:rPr lang="en-US" b="0" i="0" smtClean="0">
                        <a:latin typeface="Cambria Math"/>
                      </a:rPr>
                      <m:t>!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Related to (but different from)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Interactive PCPs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[KR07]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Also need a notion of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unambiguous PCIP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>
                <a:blip r:embed="rId2"/>
                <a:stretch>
                  <a:fillRect l="-1614" t="-2695" r="-98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80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Amortization to Interactive Proofs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51304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unambiguous PCIPs for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computations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use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amortization</a:t>
                </a:r>
                <a:r>
                  <a:rPr lang="en-US" dirty="0" smtClean="0"/>
                  <a:t> to get unambiguous PCIPs for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computations.</a:t>
                </a:r>
              </a:p>
              <a:p>
                <a:pPr marL="0" indent="0">
                  <a:buNone/>
                </a:pPr>
                <a:endParaRPr lang="en-US" b="1" u="sng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Problem:</a:t>
                </a:r>
                <a:r>
                  <a:rPr lang="en-US" dirty="0" smtClean="0"/>
                  <a:t> amortization increases number of PCIP queries so we can’t just keep amortizing.</a:t>
                </a:r>
              </a:p>
              <a:p>
                <a:pPr marL="0" indent="0">
                  <a:buNone/>
                </a:pPr>
                <a:endParaRPr lang="en-US" b="1" u="sng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Solution:</a:t>
                </a:r>
                <a:r>
                  <a:rPr lang="en-US" dirty="0" smtClean="0"/>
                  <a:t>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query reduction </a:t>
                </a:r>
                <a:r>
                  <a:rPr lang="en-US" dirty="0" smtClean="0"/>
                  <a:t>transformation on PCIPs.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interactive proof is constructed by interleaving amortization and query reduction steps (ala zig-zig product).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51304" cy="4525963"/>
              </a:xfrm>
              <a:blipFill>
                <a:blip r:embed="rId2"/>
                <a:stretch>
                  <a:fillRect l="-1339" t="-2830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1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u="sng" dirty="0" smtClean="0">
                    <a:solidFill>
                      <a:srgbClr val="7030A0"/>
                    </a:solidFill>
                  </a:rPr>
                  <a:t>Main result: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Constant-round interactive proofs with linear-time verification for polynomial-time bounded polynomial-space.</a:t>
                </a:r>
              </a:p>
              <a:p>
                <a:endParaRPr lang="en-US" dirty="0"/>
              </a:p>
              <a:p>
                <a:r>
                  <a:rPr lang="en-US" b="1" u="sng" dirty="0" smtClean="0">
                    <a:solidFill>
                      <a:srgbClr val="7030A0"/>
                    </a:solidFill>
                  </a:rPr>
                  <a:t>New concepts:</a:t>
                </a:r>
                <a:r>
                  <a:rPr lang="en-US" dirty="0" smtClean="0"/>
                  <a:t> amortizing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IP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 smtClean="0"/>
                  <a:t>, unambiguous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IP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PCIP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u="sng" dirty="0" smtClean="0">
                    <a:solidFill>
                      <a:srgbClr val="7030A0"/>
                    </a:solidFill>
                  </a:rPr>
                  <a:t>Open: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IP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“efficient” </a:t>
                </a:r>
                <a:r>
                  <a:rPr lang="en-US" dirty="0" smtClean="0"/>
                  <a:t>prover.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General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 smtClean="0"/>
                  <a:t> amortization</a:t>
                </a:r>
                <a:endParaRPr lang="en-US" dirty="0"/>
              </a:p>
              <a:p>
                <a:pPr lvl="1"/>
                <a:r>
                  <a:rPr lang="en-US" dirty="0" smtClean="0"/>
                  <a:t>Improve: number of rounds, polynomial dependence on space,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7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2636912"/>
            <a:ext cx="41764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9600" dirty="0" smtClean="0"/>
              <a:t>Thanks!</a:t>
            </a:r>
            <a:endParaRPr lang="he-IL" sz="9600" dirty="0"/>
          </a:p>
        </p:txBody>
      </p:sp>
    </p:spTree>
    <p:extLst>
      <p:ext uri="{BB962C8B-B14F-4D97-AF65-F5344CB8AC3E}">
        <p14:creationId xmlns:p14="http://schemas.microsoft.com/office/powerpoint/2010/main" val="32458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Secure Delegation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>
                  <a:buNone/>
                </a:pPr>
                <a:r>
                  <a:rPr lang="en-US" dirty="0" smtClean="0"/>
                  <a:t>Main security concerns:</a:t>
                </a:r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Correctness: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171450" indent="-514350">
                  <a:buAutoNum type="arabicPeriod"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Privacy: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cloud learns our secret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0">
                <a:blip r:embed="rId3"/>
                <a:stretch>
                  <a:fillRect l="-200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Verifiable Delegation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Goal:</a:t>
            </a:r>
            <a:r>
              <a:rPr lang="en-US" b="1" dirty="0" smtClean="0"/>
              <a:t> </a:t>
            </a:r>
            <a:r>
              <a:rPr lang="en-US" dirty="0" smtClean="0"/>
              <a:t>allow the client to verify the correctness of the result.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Challenge:</a:t>
            </a:r>
            <a:r>
              <a:rPr lang="en-US" dirty="0" smtClean="0"/>
              <a:t> Want both </a:t>
            </a:r>
            <a:r>
              <a:rPr lang="en-US" dirty="0" smtClean="0">
                <a:solidFill>
                  <a:srgbClr val="FF0000"/>
                </a:solidFill>
              </a:rPr>
              <a:t>verifying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proving</a:t>
            </a:r>
            <a:r>
              <a:rPr lang="en-US" dirty="0" smtClean="0"/>
              <a:t> to be very efficient.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Doubly Efficient Interactive Proofs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[GKR08]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b="1" u="sng" dirty="0">
                <a:solidFill>
                  <a:srgbClr val="7030A0"/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/>
              <a:t>allow the client to verify the correctness of the result.</a:t>
            </a:r>
          </a:p>
          <a:p>
            <a:pPr mar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en-US" dirty="0" smtClean="0">
                <a:solidFill>
                  <a:srgbClr val="FF0000"/>
                </a:solidFill>
              </a:rPr>
              <a:t>Double efficiency </a:t>
            </a:r>
            <a:r>
              <a:rPr lang="en-US" dirty="0" smtClean="0"/>
              <a:t>requirement:</a:t>
            </a:r>
          </a:p>
          <a:p>
            <a:pPr marL="171450" indent="-514350">
              <a:buAutoNum type="arabicPeriod"/>
            </a:pPr>
            <a:r>
              <a:rPr lang="en-US" dirty="0" smtClean="0"/>
              <a:t>The verifier should be super efficient.</a:t>
            </a:r>
          </a:p>
          <a:p>
            <a:pPr marL="171450" indent="-514350">
              <a:buAutoNum type="arabicPeriod"/>
            </a:pPr>
            <a:r>
              <a:rPr lang="en-US" dirty="0" smtClean="0"/>
              <a:t>The prover should be relatively efficient.</a:t>
            </a:r>
          </a:p>
          <a:p>
            <a:pPr marL="1714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Also want to minimize the interaction.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076056" y="1405828"/>
                <a:ext cx="3888432" cy="1522709"/>
              </a:xfrm>
              <a:prstGeom prst="wedgeRoundRectCallout">
                <a:avLst>
                  <a:gd name="adj1" fmla="val -40747"/>
                  <a:gd name="adj2" fmla="val 10826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Much faster than the time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405828"/>
                <a:ext cx="3888432" cy="1522709"/>
              </a:xfrm>
              <a:prstGeom prst="wedgeRoundRectCallout">
                <a:avLst>
                  <a:gd name="adj1" fmla="val -40747"/>
                  <a:gd name="adj2" fmla="val 108260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ular Callout 13"/>
          <p:cNvSpPr/>
          <p:nvPr/>
        </p:nvSpPr>
        <p:spPr>
          <a:xfrm>
            <a:off x="1259632" y="4725144"/>
            <a:ext cx="4598168" cy="1656184"/>
          </a:xfrm>
          <a:prstGeom prst="wedgeRoundRectCallout">
            <a:avLst>
              <a:gd name="adj1" fmla="val 45417"/>
              <a:gd name="adj2" fmla="val -609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Proving should not be much harder than computing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76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Comparison with Classical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Interactive Proofs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[GMR85]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an interactive proof, an unbounded prover convinces a poly-time verifier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1">
                <a:blip r:embed="rId3"/>
                <a:stretch>
                  <a:fillRect l="-179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22677"/>
              </p:ext>
            </p:extLst>
          </p:nvPr>
        </p:nvGraphicFramePr>
        <p:xfrm>
          <a:off x="1043608" y="2924944"/>
          <a:ext cx="7056784" cy="285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Classical Interactive Proof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Doubly Efficient Interactive Proof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3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Poly-time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Linear-time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2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Honest Prover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Unbounded (Poly-space)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Poly-time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2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99968" y="1319575"/>
                <a:ext cx="1392112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68" y="1319575"/>
                <a:ext cx="13921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707904" y="2204864"/>
            <a:ext cx="165618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07904" y="2420888"/>
            <a:ext cx="1728192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3140968"/>
                <a:ext cx="7776864" cy="34279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Completeness: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r>
                      <a:rPr lang="en-US" sz="2400" b="0" i="0" smtClean="0">
                        <a:latin typeface="Cambria Math"/>
                      </a:rPr>
                      <m:t>, </m:t>
                    </m:r>
                  </m:oMath>
                </a14:m>
                <a:endParaRPr lang="en-US" sz="2400" b="0" i="0" dirty="0" smtClean="0">
                  <a:latin typeface="Cambria Math"/>
                </a:endParaRPr>
              </a:p>
              <a:p>
                <a:pPr lvl="1" algn="l" rtl="0"/>
                <a:r>
                  <a:rPr lang="en-US" sz="2400" b="0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</m:t>
                    </m:r>
                    <m:r>
                      <a:rPr lang="en-US" sz="2400" b="0" i="1" smtClean="0">
                        <a:latin typeface="Cambria Math"/>
                      </a:rPr>
                      <m:t>𝑟𝑜𝑏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𝑎𝑐𝑐𝑒𝑝𝑡𝑠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Soundness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∉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</a:t>
                </a:r>
                <a:r>
                  <a:rPr lang="en-US" sz="2400" dirty="0" smtClean="0"/>
                  <a:t>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endParaRPr lang="en-US" sz="2400" b="0" i="1" dirty="0" smtClean="0">
                  <a:latin typeface="Cambria Math"/>
                </a:endParaRPr>
              </a:p>
              <a:p>
                <a:pPr algn="l" rtl="0"/>
                <a:r>
                  <a:rPr lang="en-US" sz="2400" i="1" dirty="0">
                    <a:latin typeface="Cambria Math"/>
                  </a:rPr>
                  <a:t>	</a:t>
                </a:r>
                <a:r>
                  <a:rPr lang="en-US" sz="240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𝑃𝑟𝑜𝑏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𝑟𝑒𝑗𝑒𝑐𝑡𝑠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 algn="l" rtl="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Running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time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285750" indent="-285750" algn="l" rtl="0">
                  <a:buFont typeface="Arial" pitchFamily="34" charset="0"/>
                  <a:buChar char="•"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Running time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𝐩𝐨𝐥𝐲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140968"/>
                <a:ext cx="7776864" cy="3427926"/>
              </a:xfrm>
              <a:prstGeom prst="rect">
                <a:avLst/>
              </a:prstGeom>
              <a:blipFill rotWithShape="1">
                <a:blip r:embed="rId4"/>
                <a:stretch>
                  <a:fillRect l="-1098" t="-1421" b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7704" y="1806024"/>
                <a:ext cx="1305615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b="1" dirty="0" smtClean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𝑷</m:t>
                    </m:r>
                  </m:oMath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806024"/>
                <a:ext cx="130561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075" t="-10526" r="-140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96136" y="1887215"/>
                <a:ext cx="139839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b="1" dirty="0" smtClean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𝑽</m:t>
                    </m:r>
                  </m:oMath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887215"/>
                <a:ext cx="139839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114" t="-10667" r="-87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Doubly Efficient Interactive Proofs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07904" y="2636912"/>
            <a:ext cx="165618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1928" y="2852936"/>
            <a:ext cx="1728192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44013</TotalTime>
  <Words>1478</Words>
  <Application>Microsoft Office PowerPoint</Application>
  <PresentationFormat>On-screen Show (4:3)</PresentationFormat>
  <Paragraphs>354</Paragraphs>
  <Slides>44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  <vt:variant>
        <vt:lpstr>Custom Shows</vt:lpstr>
      </vt:variant>
      <vt:variant>
        <vt:i4>1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Wingdings</vt:lpstr>
      <vt:lpstr>Office Theme</vt:lpstr>
      <vt:lpstr>Constant Round Interactive Proofs for Delegating Computations</vt:lpstr>
      <vt:lpstr>Delegating Computation</vt:lpstr>
      <vt:lpstr>Delegating Computation</vt:lpstr>
      <vt:lpstr>Secure Delegation</vt:lpstr>
      <vt:lpstr>Secure Delegation</vt:lpstr>
      <vt:lpstr>Verifiable Delegation</vt:lpstr>
      <vt:lpstr>Doubly Efficient Interactive Proofs [GKR08]</vt:lpstr>
      <vt:lpstr>Comparison with Classical  Interactive Proofs [GMR85]</vt:lpstr>
      <vt:lpstr>Doubly Efficient Interactive Proofs</vt:lpstr>
      <vt:lpstr>Prior Work</vt:lpstr>
      <vt:lpstr>Main Result</vt:lpstr>
      <vt:lpstr>Tightness</vt:lpstr>
      <vt:lpstr>Tightness</vt:lpstr>
      <vt:lpstr>Tightness</vt:lpstr>
      <vt:lpstr>Main Result (General)</vt:lpstr>
      <vt:lpstr>Comparison with Previous Work</vt:lpstr>
      <vt:lpstr>Corollaries</vt:lpstr>
      <vt:lpstr>Proof Outline</vt:lpstr>
      <vt:lpstr>Proof Outline</vt:lpstr>
      <vt:lpstr>Proof Outline</vt:lpstr>
      <vt:lpstr>Proof Outline</vt:lpstr>
      <vt:lpstr>Proof Outline</vt:lpstr>
      <vt:lpstr>Proof Outline</vt:lpstr>
      <vt:lpstr>Amortizing NP Statements</vt:lpstr>
      <vt:lpstr>Amortizing UP Statements</vt:lpstr>
      <vt:lpstr>Amortizing UP Statements</vt:lpstr>
      <vt:lpstr>Proof Overview: How to Amortize UP</vt:lpstr>
      <vt:lpstr>Amortizing UP Statements – First Try</vt:lpstr>
      <vt:lpstr>Amortizing UP Statements – First Try</vt:lpstr>
      <vt:lpstr>Amortizing UP Statements – Second Try</vt:lpstr>
      <vt:lpstr>Single Deviations Provers</vt:lpstr>
      <vt:lpstr>Amortizing UP Statements – Third Try</vt:lpstr>
      <vt:lpstr>Amortizing UP Statements – Third Try</vt:lpstr>
      <vt:lpstr>Soundness</vt:lpstr>
      <vt:lpstr>Amortizing UP Statements</vt:lpstr>
      <vt:lpstr>Amortizing UP Statements – Complexity</vt:lpstr>
      <vt:lpstr>Better Amortization</vt:lpstr>
      <vt:lpstr>Amortizing UP Statements</vt:lpstr>
      <vt:lpstr>Amortizing Interactive Proofs</vt:lpstr>
      <vt:lpstr>Unambiguous Interactive Proofs (UIP)</vt:lpstr>
      <vt:lpstr>Probabilistically Checkable Interactive Proofs (PCIP)</vt:lpstr>
      <vt:lpstr>From Amortization to Interactive Proofs</vt:lpstr>
      <vt:lpstr>Summary</vt:lpstr>
      <vt:lpstr>PowerPoint Presentation</vt:lpstr>
      <vt:lpstr>MIP+FHE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rothblum</cp:lastModifiedBy>
  <cp:revision>594</cp:revision>
  <dcterms:created xsi:type="dcterms:W3CDTF">2012-11-18T09:42:38Z</dcterms:created>
  <dcterms:modified xsi:type="dcterms:W3CDTF">2016-02-01T15:57:38Z</dcterms:modified>
</cp:coreProperties>
</file>