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75"/>
  </p:notesMasterIdLst>
  <p:sldIdLst>
    <p:sldId id="292" r:id="rId4"/>
    <p:sldId id="386" r:id="rId5"/>
    <p:sldId id="385" r:id="rId6"/>
    <p:sldId id="412" r:id="rId7"/>
    <p:sldId id="408" r:id="rId8"/>
    <p:sldId id="409" r:id="rId9"/>
    <p:sldId id="410" r:id="rId10"/>
    <p:sldId id="411" r:id="rId11"/>
    <p:sldId id="373" r:id="rId12"/>
    <p:sldId id="313" r:id="rId13"/>
    <p:sldId id="315" r:id="rId14"/>
    <p:sldId id="316" r:id="rId15"/>
    <p:sldId id="362" r:id="rId16"/>
    <p:sldId id="356" r:id="rId17"/>
    <p:sldId id="327" r:id="rId18"/>
    <p:sldId id="415" r:id="rId19"/>
    <p:sldId id="348" r:id="rId20"/>
    <p:sldId id="364" r:id="rId21"/>
    <p:sldId id="340" r:id="rId22"/>
    <p:sldId id="363" r:id="rId23"/>
    <p:sldId id="349" r:id="rId24"/>
    <p:sldId id="350" r:id="rId25"/>
    <p:sldId id="354" r:id="rId26"/>
    <p:sldId id="372" r:id="rId27"/>
    <p:sldId id="414" r:id="rId28"/>
    <p:sldId id="374" r:id="rId29"/>
    <p:sldId id="387" r:id="rId30"/>
    <p:sldId id="336" r:id="rId31"/>
    <p:sldId id="337" r:id="rId32"/>
    <p:sldId id="338" r:id="rId33"/>
    <p:sldId id="339" r:id="rId34"/>
    <p:sldId id="367" r:id="rId35"/>
    <p:sldId id="388" r:id="rId36"/>
    <p:sldId id="389" r:id="rId37"/>
    <p:sldId id="341" r:id="rId38"/>
    <p:sldId id="342" r:id="rId39"/>
    <p:sldId id="343" r:id="rId40"/>
    <p:sldId id="344" r:id="rId41"/>
    <p:sldId id="390" r:id="rId42"/>
    <p:sldId id="335" r:id="rId43"/>
    <p:sldId id="371" r:id="rId44"/>
    <p:sldId id="413" r:id="rId45"/>
    <p:sldId id="368" r:id="rId46"/>
    <p:sldId id="321" r:id="rId47"/>
    <p:sldId id="425" r:id="rId48"/>
    <p:sldId id="402" r:id="rId49"/>
    <p:sldId id="406" r:id="rId50"/>
    <p:sldId id="400" r:id="rId51"/>
    <p:sldId id="405" r:id="rId52"/>
    <p:sldId id="403" r:id="rId53"/>
    <p:sldId id="398" r:id="rId54"/>
    <p:sldId id="394" r:id="rId55"/>
    <p:sldId id="393" r:id="rId56"/>
    <p:sldId id="379" r:id="rId57"/>
    <p:sldId id="378" r:id="rId58"/>
    <p:sldId id="397" r:id="rId59"/>
    <p:sldId id="426" r:id="rId60"/>
    <p:sldId id="416" r:id="rId61"/>
    <p:sldId id="417" r:id="rId62"/>
    <p:sldId id="370" r:id="rId63"/>
    <p:sldId id="381" r:id="rId64"/>
    <p:sldId id="383" r:id="rId65"/>
    <p:sldId id="423" r:id="rId66"/>
    <p:sldId id="407" r:id="rId67"/>
    <p:sldId id="404" r:id="rId68"/>
    <p:sldId id="419" r:id="rId69"/>
    <p:sldId id="361" r:id="rId70"/>
    <p:sldId id="420" r:id="rId71"/>
    <p:sldId id="421" r:id="rId72"/>
    <p:sldId id="422" r:id="rId73"/>
    <p:sldId id="365"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858"/>
    <p:restoredTop sz="89083"/>
  </p:normalViewPr>
  <p:slideViewPr>
    <p:cSldViewPr snapToGrid="0" snapToObjects="1">
      <p:cViewPr varScale="1">
        <p:scale>
          <a:sx n="79" d="100"/>
          <a:sy n="79" d="100"/>
        </p:scale>
        <p:origin x="216" y="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C0FB92-9C05-574B-8F66-F11E261A4777}" type="datetimeFigureOut">
              <a:rPr lang="en-US" smtClean="0"/>
              <a:t>5/31/18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D62C7B-1C9F-8544-B22E-803DE079B334}" type="slidenum">
              <a:rPr lang="en-US" smtClean="0"/>
              <a:t>‹#›</a:t>
            </a:fld>
            <a:endParaRPr lang="en-US"/>
          </a:p>
        </p:txBody>
      </p:sp>
    </p:spTree>
    <p:extLst>
      <p:ext uri="{BB962C8B-B14F-4D97-AF65-F5344CB8AC3E}">
        <p14:creationId xmlns:p14="http://schemas.microsoft.com/office/powerpoint/2010/main" val="3314102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Complexity theory leads us to diverse areas of mathematics, completely naturally</a:t>
            </a:r>
          </a:p>
          <a:p>
            <a:endParaRPr lang="en-US" dirty="0"/>
          </a:p>
          <a:p>
            <a:r>
              <a:rPr lang="en-US" dirty="0"/>
              <a:t>Try to weave a coherent story with lots of detours, focusing almost entirely on one problem (operator scaling) </a:t>
            </a:r>
          </a:p>
          <a:p>
            <a:r>
              <a:rPr lang="en-US" dirty="0"/>
              <a:t>and almost entirely on one algorithm (alternating minimization)</a:t>
            </a:r>
          </a:p>
        </p:txBody>
      </p:sp>
      <p:sp>
        <p:nvSpPr>
          <p:cNvPr id="4" name="Slide Number Placeholder 3"/>
          <p:cNvSpPr>
            <a:spLocks noGrp="1"/>
          </p:cNvSpPr>
          <p:nvPr>
            <p:ph type="sldNum" sz="quarter" idx="10"/>
          </p:nvPr>
        </p:nvSpPr>
        <p:spPr/>
        <p:txBody>
          <a:bodyPr/>
          <a:lstStyle/>
          <a:p>
            <a:fld id="{25D62C7B-1C9F-8544-B22E-803DE079B334}" type="slidenum">
              <a:rPr lang="en-US" smtClean="0"/>
              <a:t>1</a:t>
            </a:fld>
            <a:endParaRPr lang="en-US"/>
          </a:p>
        </p:txBody>
      </p:sp>
    </p:spTree>
    <p:extLst>
      <p:ext uri="{BB962C8B-B14F-4D97-AF65-F5344CB8AC3E}">
        <p14:creationId xmlns:p14="http://schemas.microsoft.com/office/powerpoint/2010/main" val="283899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VP – arithmetic analog of P</a:t>
            </a:r>
          </a:p>
        </p:txBody>
      </p:sp>
      <p:sp>
        <p:nvSpPr>
          <p:cNvPr id="4" name="Slide Number Placeholder 3"/>
          <p:cNvSpPr>
            <a:spLocks noGrp="1"/>
          </p:cNvSpPr>
          <p:nvPr>
            <p:ph type="sldNum" sz="quarter" idx="10"/>
          </p:nvPr>
        </p:nvSpPr>
        <p:spPr/>
        <p:txBody>
          <a:bodyPr/>
          <a:lstStyle/>
          <a:p>
            <a:fld id="{25D62C7B-1C9F-8544-B22E-803DE079B334}" type="slidenum">
              <a:rPr lang="en-US" smtClean="0"/>
              <a:t>15</a:t>
            </a:fld>
            <a:endParaRPr lang="en-US"/>
          </a:p>
        </p:txBody>
      </p:sp>
    </p:spTree>
    <p:extLst>
      <p:ext uri="{BB962C8B-B14F-4D97-AF65-F5344CB8AC3E}">
        <p14:creationId xmlns:p14="http://schemas.microsoft.com/office/powerpoint/2010/main" val="282925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VNP arithmetic analog of NP</a:t>
            </a:r>
          </a:p>
        </p:txBody>
      </p:sp>
      <p:sp>
        <p:nvSpPr>
          <p:cNvPr id="4" name="Slide Number Placeholder 3"/>
          <p:cNvSpPr>
            <a:spLocks noGrp="1"/>
          </p:cNvSpPr>
          <p:nvPr>
            <p:ph type="sldNum" sz="quarter" idx="10"/>
          </p:nvPr>
        </p:nvSpPr>
        <p:spPr/>
        <p:txBody>
          <a:bodyPr/>
          <a:lstStyle/>
          <a:p>
            <a:fld id="{25D62C7B-1C9F-8544-B22E-803DE079B334}" type="slidenum">
              <a:rPr lang="en-US" smtClean="0"/>
              <a:t>16</a:t>
            </a:fld>
            <a:endParaRPr lang="en-US"/>
          </a:p>
        </p:txBody>
      </p:sp>
    </p:spTree>
    <p:extLst>
      <p:ext uri="{BB962C8B-B14F-4D97-AF65-F5344CB8AC3E}">
        <p14:creationId xmlns:p14="http://schemas.microsoft.com/office/powerpoint/2010/main" val="46436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D98EB598-4BC7-0941-9D8C-598B7952EF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fld id="{0989A115-7764-6B4D-BD40-D7C75A921943}" type="slidenum">
              <a:rPr lang="en-US" altLang="en-US" sz="1200">
                <a:latin typeface="Arial Unicode MS" panose="020B0604020202020204" pitchFamily="34" charset="-128"/>
              </a:rPr>
              <a:pPr/>
              <a:t>17</a:t>
            </a:fld>
            <a:endParaRPr lang="en-US" altLang="en-US" sz="1200">
              <a:latin typeface="Arial Unicode MS" panose="020B0604020202020204" pitchFamily="34" charset="-128"/>
            </a:endParaRPr>
          </a:p>
        </p:txBody>
      </p:sp>
      <p:sp>
        <p:nvSpPr>
          <p:cNvPr id="51202" name="Rectangle 2">
            <a:extLst>
              <a:ext uri="{FF2B5EF4-FFF2-40B4-BE49-F238E27FC236}">
                <a16:creationId xmlns:a16="http://schemas.microsoft.com/office/drawing/2014/main" id="{EB24299C-4994-7749-B756-CBA167776E79}"/>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80B81DEA-D04C-104F-A333-8A18D70220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Unicode MS" panose="020B0604020202020204" pitchFamily="34" charset="-128"/>
                <a:ea typeface="ＭＳ Ｐゴシック" panose="020B0600070205080204" pitchFamily="34" charset="-128"/>
              </a:rPr>
              <a:t>Physics twins? Wave functions of identical particles are:</a:t>
            </a:r>
          </a:p>
          <a:p>
            <a:r>
              <a:rPr lang="en-US" altLang="en-US" dirty="0">
                <a:latin typeface="Arial Unicode MS" panose="020B0604020202020204" pitchFamily="34" charset="-128"/>
                <a:ea typeface="ＭＳ Ｐゴシック" panose="020B0600070205080204" pitchFamily="34" charset="-128"/>
              </a:rPr>
              <a:t>Permanent: Bosons   (matter)</a:t>
            </a:r>
          </a:p>
          <a:p>
            <a:r>
              <a:rPr lang="en-US" altLang="en-US" dirty="0">
                <a:latin typeface="Arial Unicode MS" panose="020B0604020202020204" pitchFamily="34" charset="-128"/>
                <a:ea typeface="ＭＳ Ｐゴシック" panose="020B0600070205080204" pitchFamily="34" charset="-128"/>
              </a:rPr>
              <a:t>Determinant: Fermions (energy)</a:t>
            </a:r>
          </a:p>
          <a:p>
            <a:endParaRPr lang="en-US" altLang="en-US" dirty="0">
              <a:latin typeface="Arial Unicode MS" panose="020B0604020202020204" pitchFamily="34" charset="-128"/>
              <a:ea typeface="ＭＳ Ｐゴシック" panose="020B0600070205080204" pitchFamily="34" charset="-128"/>
            </a:endParaRPr>
          </a:p>
        </p:txBody>
      </p:sp>
    </p:spTree>
    <p:extLst>
      <p:ext uri="{BB962C8B-B14F-4D97-AF65-F5344CB8AC3E}">
        <p14:creationId xmlns:p14="http://schemas.microsoft.com/office/powerpoint/2010/main" val="177790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79D21F55-90CA-E54B-AF35-F78ACCB30E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fld id="{7E408F43-63AE-1D4D-8A86-D6B1EAE3E885}" type="slidenum">
              <a:rPr lang="en-US" altLang="en-US" sz="1200">
                <a:latin typeface="Arial Unicode MS" panose="020B0604020202020204" pitchFamily="34" charset="-128"/>
              </a:rPr>
              <a:pPr/>
              <a:t>18</a:t>
            </a:fld>
            <a:endParaRPr lang="en-US" altLang="en-US" sz="1200">
              <a:latin typeface="Arial Unicode MS" panose="020B0604020202020204" pitchFamily="34" charset="-128"/>
            </a:endParaRPr>
          </a:p>
        </p:txBody>
      </p:sp>
      <p:sp>
        <p:nvSpPr>
          <p:cNvPr id="57346" name="Rectangle 2">
            <a:extLst>
              <a:ext uri="{FF2B5EF4-FFF2-40B4-BE49-F238E27FC236}">
                <a16:creationId xmlns:a16="http://schemas.microsoft.com/office/drawing/2014/main" id="{811BAF66-548E-F145-8D48-DFA0E59251C4}"/>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ECBC4FD0-E959-1A45-9D60-778B06C85D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Unicode MS" panose="020B0604020202020204" pitchFamily="34" charset="-128"/>
                <a:ea typeface="ＭＳ Ｐゴシック" panose="020B0600070205080204" pitchFamily="34" charset="-128"/>
              </a:rPr>
              <a:t>Amazing how understanding the intricate structure of arithmetic complexity is condensed so beautifully, at least to first order, to such an elegant problem that every mathematician should know, care about, (and hopefully work on)</a:t>
            </a:r>
          </a:p>
        </p:txBody>
      </p:sp>
    </p:spTree>
    <p:extLst>
      <p:ext uri="{BB962C8B-B14F-4D97-AF65-F5344CB8AC3E}">
        <p14:creationId xmlns:p14="http://schemas.microsoft.com/office/powerpoint/2010/main" val="2286010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A8B95A90-63FC-1148-AED7-5AB35BDD6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fld id="{40C76F5F-083E-5046-93C3-95C275192817}" type="slidenum">
              <a:rPr lang="en-US" altLang="en-US" sz="1200">
                <a:latin typeface="Arial Unicode MS" panose="020B0604020202020204" pitchFamily="34" charset="-128"/>
              </a:rPr>
              <a:pPr/>
              <a:t>19</a:t>
            </a:fld>
            <a:endParaRPr lang="en-US" altLang="en-US" sz="1200">
              <a:latin typeface="Arial Unicode MS" panose="020B0604020202020204" pitchFamily="34" charset="-128"/>
            </a:endParaRPr>
          </a:p>
        </p:txBody>
      </p:sp>
      <p:sp>
        <p:nvSpPr>
          <p:cNvPr id="59394" name="Rectangle 2">
            <a:extLst>
              <a:ext uri="{FF2B5EF4-FFF2-40B4-BE49-F238E27FC236}">
                <a16:creationId xmlns:a16="http://schemas.microsoft.com/office/drawing/2014/main" id="{E28BF016-7AD2-3D4C-AB8E-5901C5B8800F}"/>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601BCD82-116D-E342-A689-15D9D48C4A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sz="1200" b="0" dirty="0">
                <a:latin typeface="Comic Sans MS" panose="030F0902030302020204" pitchFamily="66" charset="0"/>
                <a:ea typeface="ＭＳ Ｐゴシック" panose="020B0600070205080204" pitchFamily="34" charset="-128"/>
                <a:sym typeface="Symbol" pitchFamily="2" charset="2"/>
              </a:rPr>
              <a:t>*Including non-commutative variables! </a:t>
            </a:r>
            <a:r>
              <a:rPr lang="en-US" altLang="en-US" dirty="0">
                <a:latin typeface="Arial Unicode MS" panose="020B0604020202020204" pitchFamily="34" charset="-128"/>
                <a:ea typeface="ＭＳ Ｐゴシック" panose="020B0600070205080204" pitchFamily="34" charset="-128"/>
              </a:rPr>
              <a:t>We will not really discuss restricted </a:t>
            </a:r>
            <a:r>
              <a:rPr lang="en-US" altLang="en-US" dirty="0" err="1">
                <a:latin typeface="Arial Unicode MS" panose="020B0604020202020204" pitchFamily="34" charset="-128"/>
                <a:ea typeface="ＭＳ Ｐゴシック" panose="020B0600070205080204" pitchFamily="34" charset="-128"/>
              </a:rPr>
              <a:t>ckts</a:t>
            </a:r>
            <a:r>
              <a:rPr lang="en-US" altLang="en-US" dirty="0">
                <a:latin typeface="Arial Unicode MS" panose="020B0604020202020204" pitchFamily="34" charset="-128"/>
                <a:ea typeface="ＭＳ Ｐゴシック" panose="020B0600070205080204" pitchFamily="34" charset="-128"/>
              </a:rPr>
              <a:t> in the workshop.</a:t>
            </a:r>
          </a:p>
          <a:p>
            <a:endParaRPr lang="en-US" altLang="en-US" dirty="0">
              <a:latin typeface="Arial Unicode MS" panose="020B0604020202020204" pitchFamily="34" charset="-128"/>
              <a:ea typeface="ＭＳ Ｐゴシック" panose="020B0600070205080204" pitchFamily="34" charset="-128"/>
            </a:endParaRPr>
          </a:p>
          <a:p>
            <a:r>
              <a:rPr lang="en-US" altLang="en-US" dirty="0">
                <a:latin typeface="Arial Unicode MS" panose="020B0604020202020204" pitchFamily="34" charset="-128"/>
                <a:ea typeface="ＭＳ Ｐゴシック" panose="020B0600070205080204" pitchFamily="34" charset="-128"/>
              </a:rPr>
              <a:t>Lots of connections between the last two, introduced by the use of symmetry and groups to PIT-related problems here. </a:t>
            </a:r>
          </a:p>
          <a:p>
            <a:r>
              <a:rPr lang="en-US" altLang="en-US" dirty="0">
                <a:latin typeface="Arial Unicode MS" panose="020B0604020202020204" pitchFamily="34" charset="-128"/>
                <a:ea typeface="ＭＳ Ｐゴシック" panose="020B0600070205080204" pitchFamily="34" charset="-128"/>
              </a:rPr>
              <a:t>😎 GCT will be discussed by </a:t>
            </a:r>
            <a:r>
              <a:rPr lang="en-US" altLang="en-US" dirty="0" err="1">
                <a:latin typeface="Arial Unicode MS" panose="020B0604020202020204" pitchFamily="34" charset="-128"/>
                <a:ea typeface="ＭＳ Ｐゴシック" panose="020B0600070205080204" pitchFamily="34" charset="-128"/>
              </a:rPr>
              <a:t>Mulmuley</a:t>
            </a:r>
            <a:r>
              <a:rPr lang="en-US" altLang="en-US" dirty="0">
                <a:latin typeface="Arial Unicode MS" panose="020B0604020202020204" pitchFamily="34" charset="-128"/>
                <a:ea typeface="ＭＳ Ｐゴシック" panose="020B0600070205080204" pitchFamily="34" charset="-128"/>
              </a:rPr>
              <a:t> (and </a:t>
            </a:r>
            <a:r>
              <a:rPr lang="en-US" altLang="en-US" dirty="0" err="1">
                <a:latin typeface="Arial Unicode MS" panose="020B0604020202020204" pitchFamily="34" charset="-128"/>
                <a:ea typeface="ＭＳ Ｐゴシック" panose="020B0600070205080204" pitchFamily="34" charset="-128"/>
              </a:rPr>
              <a:t>Christandl</a:t>
            </a:r>
            <a:r>
              <a:rPr lang="en-US" altLang="en-US" dirty="0">
                <a:latin typeface="Arial Unicode MS" panose="020B0604020202020204" pitchFamily="34" charset="-128"/>
                <a:ea typeface="ＭＳ Ｐゴシック" panose="020B0600070205080204" pitchFamily="34" charset="-128"/>
              </a:rPr>
              <a:t>)</a:t>
            </a:r>
          </a:p>
        </p:txBody>
      </p:sp>
    </p:spTree>
    <p:extLst>
      <p:ext uri="{BB962C8B-B14F-4D97-AF65-F5344CB8AC3E}">
        <p14:creationId xmlns:p14="http://schemas.microsoft.com/office/powerpoint/2010/main" val="2340427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29B45CDE-C8D1-584D-9032-2435108339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fld id="{9FD8757F-24CC-424E-8BE9-696B2C137C99}" type="slidenum">
              <a:rPr lang="en-US" altLang="en-US" sz="1200">
                <a:latin typeface="Arial Unicode MS" panose="020B0604020202020204" pitchFamily="34" charset="-128"/>
              </a:rPr>
              <a:pPr/>
              <a:t>21</a:t>
            </a:fld>
            <a:endParaRPr lang="en-US" altLang="en-US" sz="1200">
              <a:latin typeface="Arial Unicode MS" panose="020B0604020202020204" pitchFamily="34" charset="-128"/>
            </a:endParaRPr>
          </a:p>
        </p:txBody>
      </p:sp>
      <p:sp>
        <p:nvSpPr>
          <p:cNvPr id="44034" name="Rectangle 2">
            <a:extLst>
              <a:ext uri="{FF2B5EF4-FFF2-40B4-BE49-F238E27FC236}">
                <a16:creationId xmlns:a16="http://schemas.microsoft.com/office/drawing/2014/main" id="{B408D466-66CE-2B49-8ABF-0DB3082A7384}"/>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8C631034-CD35-5249-8104-C655BF2504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Unicode MS" panose="020B0604020202020204" pitchFamily="34" charset="-128"/>
                <a:ea typeface="ＭＳ Ｐゴシック" panose="020B0600070205080204" pitchFamily="34" charset="-128"/>
              </a:rPr>
              <a:t>In general algebraic (or mathematical) structures, where elements may have several representations,</a:t>
            </a:r>
          </a:p>
          <a:p>
            <a:r>
              <a:rPr lang="en-US" altLang="en-US" dirty="0">
                <a:latin typeface="Arial Unicode MS" panose="020B0604020202020204" pitchFamily="34" charset="-128"/>
                <a:ea typeface="ＭＳ Ｐゴシック" panose="020B0600070205080204" pitchFamily="34" charset="-128"/>
              </a:rPr>
              <a:t>The “word problem” asks if two representations correspond to the same object.</a:t>
            </a:r>
          </a:p>
          <a:p>
            <a:r>
              <a:rPr lang="en-US" altLang="en-US" dirty="0">
                <a:latin typeface="Arial Unicode MS" panose="020B0604020202020204" pitchFamily="34" charset="-128"/>
                <a:ea typeface="ＭＳ Ｐゴシック" panose="020B0600070205080204" pitchFamily="34" charset="-128"/>
              </a:rPr>
              <a:t>A central problem in many areas! We’ll meet another one soon.</a:t>
            </a:r>
          </a:p>
        </p:txBody>
      </p:sp>
    </p:spTree>
    <p:extLst>
      <p:ext uri="{BB962C8B-B14F-4D97-AF65-F5344CB8AC3E}">
        <p14:creationId xmlns:p14="http://schemas.microsoft.com/office/powerpoint/2010/main" val="2735090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40F3093F-E64C-9A49-B279-452CC61939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fld id="{E236F6FA-73E0-F740-BD1E-A55D064965CE}" type="slidenum">
              <a:rPr lang="en-US" altLang="en-US" sz="1200">
                <a:latin typeface="Arial Unicode MS" panose="020B0604020202020204" pitchFamily="34" charset="-128"/>
              </a:rPr>
              <a:pPr/>
              <a:t>22</a:t>
            </a:fld>
            <a:endParaRPr lang="en-US" altLang="en-US" sz="1200">
              <a:latin typeface="Arial Unicode MS" panose="020B0604020202020204" pitchFamily="34" charset="-128"/>
            </a:endParaRPr>
          </a:p>
        </p:txBody>
      </p:sp>
      <p:sp>
        <p:nvSpPr>
          <p:cNvPr id="62466" name="Rectangle 2">
            <a:extLst>
              <a:ext uri="{FF2B5EF4-FFF2-40B4-BE49-F238E27FC236}">
                <a16:creationId xmlns:a16="http://schemas.microsoft.com/office/drawing/2014/main" id="{98B9073A-2D84-3C4B-A118-10C049A84150}"/>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A775C08F-F676-B349-9B86-16630645E4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Unicode MS" panose="020B0604020202020204" pitchFamily="34" charset="-128"/>
                <a:ea typeface="ＭＳ Ｐゴシック" panose="020B0600070205080204" pitchFamily="34" charset="-128"/>
              </a:rPr>
              <a:t>There are still “” “” (as another outcome would be Boolean lower bounds)</a:t>
            </a:r>
          </a:p>
        </p:txBody>
      </p:sp>
    </p:spTree>
    <p:extLst>
      <p:ext uri="{BB962C8B-B14F-4D97-AF65-F5344CB8AC3E}">
        <p14:creationId xmlns:p14="http://schemas.microsoft.com/office/powerpoint/2010/main" val="49859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we will really solve, and whose algorithms inspired the work underlying this workshop </a:t>
            </a:r>
          </a:p>
        </p:txBody>
      </p:sp>
      <p:sp>
        <p:nvSpPr>
          <p:cNvPr id="4" name="Slide Number Placeholder 3"/>
          <p:cNvSpPr>
            <a:spLocks noGrp="1"/>
          </p:cNvSpPr>
          <p:nvPr>
            <p:ph type="sldNum" sz="quarter" idx="10"/>
          </p:nvPr>
        </p:nvSpPr>
        <p:spPr/>
        <p:txBody>
          <a:bodyPr/>
          <a:lstStyle/>
          <a:p>
            <a:fld id="{25D62C7B-1C9F-8544-B22E-803DE079B334}" type="slidenum">
              <a:rPr lang="en-US" smtClean="0"/>
              <a:t>23</a:t>
            </a:fld>
            <a:endParaRPr lang="en-US"/>
          </a:p>
        </p:txBody>
      </p:sp>
    </p:spTree>
    <p:extLst>
      <p:ext uri="{BB962C8B-B14F-4D97-AF65-F5344CB8AC3E}">
        <p14:creationId xmlns:p14="http://schemas.microsoft.com/office/powerpoint/2010/main" val="1386369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Jacobi’s interest was efficiently solving a system of ODEs</a:t>
            </a:r>
          </a:p>
        </p:txBody>
      </p:sp>
      <p:sp>
        <p:nvSpPr>
          <p:cNvPr id="4" name="Slide Number Placeholder 3"/>
          <p:cNvSpPr>
            <a:spLocks noGrp="1"/>
          </p:cNvSpPr>
          <p:nvPr>
            <p:ph type="sldNum" sz="quarter" idx="10"/>
          </p:nvPr>
        </p:nvSpPr>
        <p:spPr/>
        <p:txBody>
          <a:bodyPr/>
          <a:lstStyle/>
          <a:p>
            <a:fld id="{25D62C7B-1C9F-8544-B22E-803DE079B334}" type="slidenum">
              <a:rPr lang="en-US" smtClean="0"/>
              <a:t>25</a:t>
            </a:fld>
            <a:endParaRPr lang="en-US"/>
          </a:p>
        </p:txBody>
      </p:sp>
    </p:spTree>
    <p:extLst>
      <p:ext uri="{BB962C8B-B14F-4D97-AF65-F5344CB8AC3E}">
        <p14:creationId xmlns:p14="http://schemas.microsoft.com/office/powerpoint/2010/main" val="4272441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completely new interpretation of perfect matching </a:t>
            </a:r>
          </a:p>
          <a:p>
            <a:endParaRPr lang="en-US" dirty="0"/>
          </a:p>
          <a:p>
            <a:r>
              <a:rPr lang="en-US" dirty="0"/>
              <a:t>Matrix scaling is a whole field by itself !</a:t>
            </a:r>
          </a:p>
          <a:p>
            <a:endParaRPr lang="en-US" dirty="0"/>
          </a:p>
          <a:p>
            <a:r>
              <a:rPr lang="en-US" dirty="0"/>
              <a:t>Diagonal matrices forma group, </a:t>
            </a:r>
            <a:r>
              <a:rPr lang="en-US" dirty="0" err="1"/>
              <a:t>D_n</a:t>
            </a:r>
            <a:r>
              <a:rPr lang="en-US" dirty="0"/>
              <a:t>! Scaling lives in the orbit of A under </a:t>
            </a:r>
            <a:r>
              <a:rPr lang="en-US" dirty="0" err="1"/>
              <a:t>D_n</a:t>
            </a:r>
            <a:r>
              <a:rPr lang="en-US" dirty="0"/>
              <a:t> x </a:t>
            </a:r>
            <a:r>
              <a:rPr lang="en-US" dirty="0" err="1"/>
              <a:t>D_n</a:t>
            </a:r>
            <a:endParaRPr lang="en-US" dirty="0"/>
          </a:p>
          <a:p>
            <a:endParaRPr lang="en-US" dirty="0"/>
          </a:p>
          <a:p>
            <a:r>
              <a:rPr lang="en-US" dirty="0"/>
              <a:t>This new equivalent description of PM will lead to a completely new algorithm for it.</a:t>
            </a:r>
          </a:p>
        </p:txBody>
      </p:sp>
      <p:sp>
        <p:nvSpPr>
          <p:cNvPr id="4" name="Slide Number Placeholder 3"/>
          <p:cNvSpPr>
            <a:spLocks noGrp="1"/>
          </p:cNvSpPr>
          <p:nvPr>
            <p:ph type="sldNum" sz="quarter" idx="10"/>
          </p:nvPr>
        </p:nvSpPr>
        <p:spPr/>
        <p:txBody>
          <a:bodyPr/>
          <a:lstStyle/>
          <a:p>
            <a:fld id="{25D62C7B-1C9F-8544-B22E-803DE079B334}" type="slidenum">
              <a:rPr lang="en-US" smtClean="0"/>
              <a:t>26</a:t>
            </a:fld>
            <a:endParaRPr lang="en-US"/>
          </a:p>
        </p:txBody>
      </p:sp>
    </p:spTree>
    <p:extLst>
      <p:ext uri="{BB962C8B-B14F-4D97-AF65-F5344CB8AC3E}">
        <p14:creationId xmlns:p14="http://schemas.microsoft.com/office/powerpoint/2010/main" val="353090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60747DC-EF91-7249-A45D-C6A27F82F864}"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We</a:t>
            </a:r>
            <a:r>
              <a:rPr lang="ja-JP" altLang="en-US">
                <a:ea typeface="ＭＳ Ｐゴシック" charset="0"/>
                <a:cs typeface="ＭＳ Ｐゴシック" charset="0"/>
              </a:rPr>
              <a:t>’</a:t>
            </a:r>
            <a:r>
              <a:rPr lang="en-US" altLang="ja-JP">
                <a:ea typeface="ＭＳ Ｐゴシック" charset="0"/>
                <a:cs typeface="ＭＳ Ｐゴシック" charset="0"/>
              </a:rPr>
              <a:t>ll try to put some structure in this universe.</a:t>
            </a:r>
          </a:p>
          <a:p>
            <a:r>
              <a:rPr lang="en-US">
                <a:ea typeface="ＭＳ Ｐゴシック" charset="0"/>
                <a:cs typeface="ＭＳ Ｐゴシック" charset="0"/>
              </a:rPr>
              <a:t>Computational problems are often essential components of scientific, mathematical and other intellectual challenges.</a:t>
            </a:r>
          </a:p>
          <a:p>
            <a:endParaRPr lang="en-US">
              <a:ea typeface="ＭＳ Ｐゴシック" charset="0"/>
              <a:cs typeface="ＭＳ Ｐゴシック" charset="0"/>
            </a:endParaRPr>
          </a:p>
        </p:txBody>
      </p:sp>
    </p:spTree>
    <p:extLst>
      <p:ext uri="{BB962C8B-B14F-4D97-AF65-F5344CB8AC3E}">
        <p14:creationId xmlns:p14="http://schemas.microsoft.com/office/powerpoint/2010/main" val="23332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will see this template of analysis repeats in Oliveira’s talk</a:t>
            </a:r>
          </a:p>
        </p:txBody>
      </p:sp>
      <p:sp>
        <p:nvSpPr>
          <p:cNvPr id="4" name="Slide Number Placeholder 3"/>
          <p:cNvSpPr>
            <a:spLocks noGrp="1"/>
          </p:cNvSpPr>
          <p:nvPr>
            <p:ph type="sldNum" sz="quarter" idx="10"/>
          </p:nvPr>
        </p:nvSpPr>
        <p:spPr/>
        <p:txBody>
          <a:bodyPr/>
          <a:lstStyle/>
          <a:p>
            <a:fld id="{25D62C7B-1C9F-8544-B22E-803DE079B334}" type="slidenum">
              <a:rPr lang="en-US" smtClean="0"/>
              <a:t>40</a:t>
            </a:fld>
            <a:endParaRPr lang="en-US"/>
          </a:p>
        </p:txBody>
      </p:sp>
    </p:spTree>
    <p:extLst>
      <p:ext uri="{BB962C8B-B14F-4D97-AF65-F5344CB8AC3E}">
        <p14:creationId xmlns:p14="http://schemas.microsoft.com/office/powerpoint/2010/main" val="1113093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alternating minimization algorithm is exactly in the same spirit as the classical one!</a:t>
            </a:r>
          </a:p>
          <a:p>
            <a:endParaRPr lang="en-US" dirty="0"/>
          </a:p>
          <a:p>
            <a:r>
              <a:rPr lang="en-US" dirty="0"/>
              <a:t>We will generalize capacity in several ways in later talks</a:t>
            </a:r>
          </a:p>
          <a:p>
            <a:endParaRPr lang="en-US" dirty="0"/>
          </a:p>
          <a:p>
            <a:r>
              <a:rPr lang="en-US" dirty="0"/>
              <a:t>The same template of analysis repeats – for the first time with a non-trivial component, that unleashes many of the connections</a:t>
            </a:r>
          </a:p>
          <a:p>
            <a:endParaRPr lang="en-US" dirty="0"/>
          </a:p>
          <a:p>
            <a:r>
              <a:rPr lang="en-US" dirty="0"/>
              <a:t>Here we first see the potential for new applications in optimization</a:t>
            </a:r>
          </a:p>
        </p:txBody>
      </p:sp>
      <p:sp>
        <p:nvSpPr>
          <p:cNvPr id="4" name="Slide Number Placeholder 3"/>
          <p:cNvSpPr>
            <a:spLocks noGrp="1"/>
          </p:cNvSpPr>
          <p:nvPr>
            <p:ph type="sldNum" sz="quarter" idx="10"/>
          </p:nvPr>
        </p:nvSpPr>
        <p:spPr/>
        <p:txBody>
          <a:bodyPr/>
          <a:lstStyle/>
          <a:p>
            <a:fld id="{25D62C7B-1C9F-8544-B22E-803DE079B334}" type="slidenum">
              <a:rPr lang="en-US" smtClean="0"/>
              <a:t>44</a:t>
            </a:fld>
            <a:endParaRPr lang="en-US"/>
          </a:p>
        </p:txBody>
      </p:sp>
    </p:spTree>
    <p:extLst>
      <p:ext uri="{BB962C8B-B14F-4D97-AF65-F5344CB8AC3E}">
        <p14:creationId xmlns:p14="http://schemas.microsoft.com/office/powerpoint/2010/main" val="663477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is becomes equivalent under slight change.</a:t>
            </a:r>
          </a:p>
          <a:p>
            <a:r>
              <a:rPr lang="en-US" dirty="0"/>
              <a:t>AMAZING! We can use tools from so many areas solving problems in another</a:t>
            </a:r>
          </a:p>
          <a:p>
            <a:endParaRPr lang="en-US" dirty="0"/>
          </a:p>
        </p:txBody>
      </p:sp>
      <p:sp>
        <p:nvSpPr>
          <p:cNvPr id="4" name="Slide Number Placeholder 3"/>
          <p:cNvSpPr>
            <a:spLocks noGrp="1"/>
          </p:cNvSpPr>
          <p:nvPr>
            <p:ph type="sldNum" sz="quarter" idx="10"/>
          </p:nvPr>
        </p:nvSpPr>
        <p:spPr/>
        <p:txBody>
          <a:bodyPr/>
          <a:lstStyle/>
          <a:p>
            <a:fld id="{25D62C7B-1C9F-8544-B22E-803DE079B334}" type="slidenum">
              <a:rPr lang="en-US" smtClean="0"/>
              <a:t>45</a:t>
            </a:fld>
            <a:endParaRPr lang="en-US"/>
          </a:p>
        </p:txBody>
      </p:sp>
    </p:spTree>
    <p:extLst>
      <p:ext uri="{BB962C8B-B14F-4D97-AF65-F5344CB8AC3E}">
        <p14:creationId xmlns:p14="http://schemas.microsoft.com/office/powerpoint/2010/main" val="2013992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as how connections combine to give the analysis. Key here is the tensor product of operators.</a:t>
            </a:r>
          </a:p>
        </p:txBody>
      </p:sp>
      <p:sp>
        <p:nvSpPr>
          <p:cNvPr id="4" name="Slide Number Placeholder 3"/>
          <p:cNvSpPr>
            <a:spLocks noGrp="1"/>
          </p:cNvSpPr>
          <p:nvPr>
            <p:ph type="sldNum" sz="quarter" idx="10"/>
          </p:nvPr>
        </p:nvSpPr>
        <p:spPr/>
        <p:txBody>
          <a:bodyPr/>
          <a:lstStyle/>
          <a:p>
            <a:fld id="{25D62C7B-1C9F-8544-B22E-803DE079B334}" type="slidenum">
              <a:rPr lang="en-US" smtClean="0"/>
              <a:t>46</a:t>
            </a:fld>
            <a:endParaRPr lang="en-US"/>
          </a:p>
        </p:txBody>
      </p:sp>
    </p:spTree>
    <p:extLst>
      <p:ext uri="{BB962C8B-B14F-4D97-AF65-F5344CB8AC3E}">
        <p14:creationId xmlns:p14="http://schemas.microsoft.com/office/powerpoint/2010/main" val="1371539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 and in Subrahmanyam, </a:t>
            </a:r>
            <a:r>
              <a:rPr lang="en-US" dirty="0" err="1"/>
              <a:t>Makam</a:t>
            </a:r>
            <a:r>
              <a:rPr lang="en-US" dirty="0"/>
              <a:t> talks, </a:t>
            </a:r>
            <a:r>
              <a:rPr lang="en-US" dirty="0" err="1"/>
              <a:t>Amitsur</a:t>
            </a:r>
            <a:r>
              <a:rPr lang="en-US" dirty="0"/>
              <a:t> uses that “the generic ring of matrices” is a division ring, a deep fact that will be used later for degree bounds and algorithms.</a:t>
            </a:r>
          </a:p>
          <a:p>
            <a:endParaRPr lang="en-US" dirty="0"/>
          </a:p>
          <a:p>
            <a:r>
              <a:rPr lang="en-US" dirty="0"/>
              <a:t>Note that Cohn’s result is in the same spirit of </a:t>
            </a:r>
            <a:r>
              <a:rPr lang="en-US" dirty="0" err="1"/>
              <a:t>Valiant’s</a:t>
            </a:r>
            <a:r>
              <a:rPr lang="en-US" dirty="0"/>
              <a:t> completeness of the determinant. Cohn’s is earlier, and actually more general (works in the commutative case, and incorporates division as well), but of course they were </a:t>
            </a:r>
            <a:r>
              <a:rPr lang="en-US" dirty="0" err="1"/>
              <a:t>indepenendet</a:t>
            </a:r>
            <a:r>
              <a:rPr lang="en-US" dirty="0"/>
              <a:t>.</a:t>
            </a:r>
          </a:p>
        </p:txBody>
      </p:sp>
      <p:sp>
        <p:nvSpPr>
          <p:cNvPr id="4" name="Slide Number Placeholder 3"/>
          <p:cNvSpPr>
            <a:spLocks noGrp="1"/>
          </p:cNvSpPr>
          <p:nvPr>
            <p:ph type="sldNum" sz="quarter" idx="10"/>
          </p:nvPr>
        </p:nvSpPr>
        <p:spPr/>
        <p:txBody>
          <a:bodyPr/>
          <a:lstStyle/>
          <a:p>
            <a:fld id="{25D62C7B-1C9F-8544-B22E-803DE079B334}" type="slidenum">
              <a:rPr lang="en-US" smtClean="0"/>
              <a:t>48</a:t>
            </a:fld>
            <a:endParaRPr lang="en-US"/>
          </a:p>
        </p:txBody>
      </p:sp>
    </p:spTree>
    <p:extLst>
      <p:ext uri="{BB962C8B-B14F-4D97-AF65-F5344CB8AC3E}">
        <p14:creationId xmlns:p14="http://schemas.microsoft.com/office/powerpoint/2010/main" val="472687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Buergisser</a:t>
            </a:r>
            <a:r>
              <a:rPr lang="en-US" dirty="0"/>
              <a:t>, </a:t>
            </a:r>
            <a:r>
              <a:rPr lang="en-US" dirty="0" err="1"/>
              <a:t>Derksen</a:t>
            </a:r>
            <a:r>
              <a:rPr lang="en-US" dirty="0"/>
              <a:t>, Garg, Walter talks will elaborate on </a:t>
            </a:r>
          </a:p>
          <a:p>
            <a:r>
              <a:rPr lang="en-US" dirty="0"/>
              <a:t>Representation theory, algebraic and geometric invariant theory</a:t>
            </a:r>
          </a:p>
        </p:txBody>
      </p:sp>
      <p:sp>
        <p:nvSpPr>
          <p:cNvPr id="4" name="Slide Number Placeholder 3"/>
          <p:cNvSpPr>
            <a:spLocks noGrp="1"/>
          </p:cNvSpPr>
          <p:nvPr>
            <p:ph type="sldNum" sz="quarter" idx="10"/>
          </p:nvPr>
        </p:nvSpPr>
        <p:spPr/>
        <p:txBody>
          <a:bodyPr/>
          <a:lstStyle/>
          <a:p>
            <a:fld id="{25D62C7B-1C9F-8544-B22E-803DE079B334}" type="slidenum">
              <a:rPr lang="en-US" smtClean="0"/>
              <a:t>49</a:t>
            </a:fld>
            <a:endParaRPr lang="en-US"/>
          </a:p>
        </p:txBody>
      </p:sp>
    </p:spTree>
    <p:extLst>
      <p:ext uri="{BB962C8B-B14F-4D97-AF65-F5344CB8AC3E}">
        <p14:creationId xmlns:p14="http://schemas.microsoft.com/office/powerpoint/2010/main" val="185805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Derksen-Weyman</a:t>
            </a:r>
            <a:r>
              <a:rPr lang="en-US" dirty="0"/>
              <a:t>,</a:t>
            </a:r>
            <a:r>
              <a:rPr lang="en-US" baseline="0" dirty="0"/>
              <a:t> </a:t>
            </a:r>
            <a:r>
              <a:rPr lang="en-US" baseline="0" dirty="0" err="1"/>
              <a:t>Domokos-Zubkov</a:t>
            </a:r>
            <a:r>
              <a:rPr lang="en-US" baseline="0" dirty="0"/>
              <a:t>, Schofield-Van-der-berg</a:t>
            </a:r>
            <a:endParaRPr lang="en-US" dirty="0"/>
          </a:p>
        </p:txBody>
      </p:sp>
      <p:sp>
        <p:nvSpPr>
          <p:cNvPr id="4" name="Slide Number Placeholder 3"/>
          <p:cNvSpPr>
            <a:spLocks noGrp="1"/>
          </p:cNvSpPr>
          <p:nvPr>
            <p:ph type="sldNum" sz="quarter" idx="10"/>
          </p:nvPr>
        </p:nvSpPr>
        <p:spPr/>
        <p:txBody>
          <a:bodyPr/>
          <a:lstStyle/>
          <a:p>
            <a:fld id="{25D62C7B-1C9F-8544-B22E-803DE079B334}" type="slidenum">
              <a:rPr lang="en-US" smtClean="0"/>
              <a:t>50</a:t>
            </a:fld>
            <a:endParaRPr lang="en-US"/>
          </a:p>
        </p:txBody>
      </p:sp>
    </p:spTree>
    <p:extLst>
      <p:ext uri="{BB962C8B-B14F-4D97-AF65-F5344CB8AC3E}">
        <p14:creationId xmlns:p14="http://schemas.microsoft.com/office/powerpoint/2010/main" val="472687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Derksen-Weyman</a:t>
            </a:r>
            <a:r>
              <a:rPr lang="en-US" dirty="0"/>
              <a:t>,</a:t>
            </a:r>
            <a:r>
              <a:rPr lang="en-US" baseline="0" dirty="0"/>
              <a:t> Domokos-</a:t>
            </a:r>
            <a:r>
              <a:rPr lang="en-US" baseline="0" dirty="0" err="1"/>
              <a:t>Zubkov</a:t>
            </a:r>
            <a:r>
              <a:rPr lang="en-US" baseline="0" dirty="0"/>
              <a:t>, Schofield-Van-der-berg</a:t>
            </a:r>
          </a:p>
          <a:p>
            <a:endParaRPr lang="en-US" baseline="0" dirty="0"/>
          </a:p>
          <a:p>
            <a:r>
              <a:rPr lang="en-US" baseline="0" dirty="0"/>
              <a:t>Finite generation (degree bound) was Hilbert’s motivation when proving </a:t>
            </a:r>
            <a:r>
              <a:rPr lang="en-US" baseline="0" dirty="0" err="1"/>
              <a:t>Nulltellensatz</a:t>
            </a:r>
            <a:r>
              <a:rPr lang="en-US" baseline="0" dirty="0"/>
              <a:t> &amp; Finite basis </a:t>
            </a:r>
            <a:r>
              <a:rPr lang="en-US" baseline="0" dirty="0" err="1"/>
              <a:t>thm</a:t>
            </a:r>
            <a:r>
              <a:rPr lang="en-US" baseline="0" dirty="0"/>
              <a:t>.</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Comic Sans MS"/>
                <a:cs typeface="Comic Sans MS"/>
              </a:rPr>
              <a:t>😎 </a:t>
            </a:r>
            <a:r>
              <a:rPr lang="en-US" sz="1200" b="0" dirty="0">
                <a:solidFill>
                  <a:srgbClr val="000000"/>
                </a:solidFill>
                <a:latin typeface="Comic Sans MS"/>
                <a:cs typeface="Comic Sans MS"/>
              </a:rPr>
              <a:t>degree bounds – </a:t>
            </a:r>
            <a:r>
              <a:rPr lang="en-US" sz="1200" b="0" dirty="0" err="1">
                <a:solidFill>
                  <a:srgbClr val="000000"/>
                </a:solidFill>
                <a:latin typeface="Comic Sans MS"/>
                <a:cs typeface="Comic Sans MS"/>
              </a:rPr>
              <a:t>Derksen’s</a:t>
            </a:r>
            <a:r>
              <a:rPr lang="en-US" sz="1200" b="0" dirty="0">
                <a:solidFill>
                  <a:srgbClr val="000000"/>
                </a:solidFill>
                <a:latin typeface="Comic Sans MS"/>
                <a:cs typeface="Comic Sans MS"/>
              </a:rPr>
              <a:t> talk.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 central theme in Invariant Theory. Algorithmic (e.g. describe and compute explicitly generators p)</a:t>
            </a:r>
            <a:endParaRPr lang="en-US" dirty="0"/>
          </a:p>
          <a:p>
            <a:endParaRPr lang="en-US" sz="1200" b="0" dirty="0">
              <a:solidFill>
                <a:srgbClr val="000000"/>
              </a:solidFill>
              <a:latin typeface="Comic Sans MS"/>
              <a:cs typeface="Comic Sans MS"/>
            </a:endParaRPr>
          </a:p>
          <a:p>
            <a:r>
              <a:rPr lang="en-US" sz="1200" b="1" dirty="0">
                <a:solidFill>
                  <a:srgbClr val="000000"/>
                </a:solidFill>
                <a:latin typeface="Comic Sans MS"/>
                <a:cs typeface="Comic Sans MS"/>
              </a:rPr>
              <a:t>😎 </a:t>
            </a:r>
            <a:r>
              <a:rPr lang="en-US" sz="1200" b="0" dirty="0">
                <a:solidFill>
                  <a:srgbClr val="000000"/>
                </a:solidFill>
                <a:latin typeface="Comic Sans MS"/>
                <a:cs typeface="Comic Sans MS"/>
              </a:rPr>
              <a:t>isomorphism=orbit closure intersection: Li, </a:t>
            </a:r>
            <a:r>
              <a:rPr lang="en-US" sz="1200" b="0" dirty="0" err="1">
                <a:solidFill>
                  <a:srgbClr val="000000"/>
                </a:solidFill>
                <a:latin typeface="Comic Sans MS"/>
                <a:cs typeface="Comic Sans MS"/>
              </a:rPr>
              <a:t>Makam</a:t>
            </a:r>
            <a:r>
              <a:rPr lang="en-US" sz="1200" b="0" dirty="0">
                <a:solidFill>
                  <a:srgbClr val="000000"/>
                </a:solidFill>
                <a:latin typeface="Comic Sans MS"/>
                <a:cs typeface="Comic Sans MS"/>
              </a:rPr>
              <a:t> talks, two very different algorithms</a:t>
            </a:r>
            <a:endParaRPr lang="en-US" b="0" baseline="0" dirty="0"/>
          </a:p>
          <a:p>
            <a:endParaRPr lang="en-US" baseline="0" dirty="0"/>
          </a:p>
        </p:txBody>
      </p:sp>
      <p:sp>
        <p:nvSpPr>
          <p:cNvPr id="4" name="Slide Number Placeholder 3"/>
          <p:cNvSpPr>
            <a:spLocks noGrp="1"/>
          </p:cNvSpPr>
          <p:nvPr>
            <p:ph type="sldNum" sz="quarter" idx="10"/>
          </p:nvPr>
        </p:nvSpPr>
        <p:spPr/>
        <p:txBody>
          <a:bodyPr/>
          <a:lstStyle/>
          <a:p>
            <a:fld id="{25D62C7B-1C9F-8544-B22E-803DE079B334}" type="slidenum">
              <a:rPr lang="en-US" smtClean="0"/>
              <a:t>51</a:t>
            </a:fld>
            <a:endParaRPr lang="en-US"/>
          </a:p>
        </p:txBody>
      </p:sp>
    </p:spTree>
    <p:extLst>
      <p:ext uri="{BB962C8B-B14F-4D97-AF65-F5344CB8AC3E}">
        <p14:creationId xmlns:p14="http://schemas.microsoft.com/office/powerpoint/2010/main" val="472687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Mainly elaborated on in Garg + Walter + Oliveira’s talks</a:t>
            </a:r>
          </a:p>
        </p:txBody>
      </p:sp>
      <p:sp>
        <p:nvSpPr>
          <p:cNvPr id="4" name="Slide Number Placeholder 3"/>
          <p:cNvSpPr>
            <a:spLocks noGrp="1"/>
          </p:cNvSpPr>
          <p:nvPr>
            <p:ph type="sldNum" sz="quarter" idx="10"/>
          </p:nvPr>
        </p:nvSpPr>
        <p:spPr/>
        <p:txBody>
          <a:bodyPr/>
          <a:lstStyle/>
          <a:p>
            <a:fld id="{25D62C7B-1C9F-8544-B22E-803DE079B334}" type="slidenum">
              <a:rPr lang="en-US" smtClean="0"/>
              <a:t>52</a:t>
            </a:fld>
            <a:endParaRPr lang="en-US"/>
          </a:p>
        </p:txBody>
      </p:sp>
    </p:spTree>
    <p:extLst>
      <p:ext uri="{BB962C8B-B14F-4D97-AF65-F5344CB8AC3E}">
        <p14:creationId xmlns:p14="http://schemas.microsoft.com/office/powerpoint/2010/main" val="3350438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this optimization goal?</a:t>
            </a:r>
          </a:p>
          <a:p>
            <a:r>
              <a:rPr lang="en-US" dirty="0"/>
              <a:t>K=2 Connection of L2 with capacity shows equivalence on Op Scaling.</a:t>
            </a:r>
          </a:p>
          <a:p>
            <a:r>
              <a:rPr lang="en-US" dirty="0"/>
              <a:t>K=3 Asymptotic version of Kronecker coefficients</a:t>
            </a:r>
          </a:p>
          <a:p>
            <a:r>
              <a:rPr lang="en-US" dirty="0"/>
              <a:t>Any k: For k-partite quantum state, maximizing entanglement of each part </a:t>
            </a:r>
            <a:r>
              <a:rPr lang="en-US" dirty="0" err="1"/>
              <a:t>wrt</a:t>
            </a:r>
            <a:r>
              <a:rPr lang="en-US" dirty="0"/>
              <a:t> others, using SLOCC (local </a:t>
            </a:r>
            <a:r>
              <a:rPr lang="en-US" dirty="0" err="1"/>
              <a:t>untaries</a:t>
            </a:r>
            <a:r>
              <a:rPr lang="en-US" dirty="0"/>
              <a:t> +classical communication.</a:t>
            </a:r>
          </a:p>
        </p:txBody>
      </p:sp>
      <p:sp>
        <p:nvSpPr>
          <p:cNvPr id="4" name="Slide Number Placeholder 3"/>
          <p:cNvSpPr>
            <a:spLocks noGrp="1"/>
          </p:cNvSpPr>
          <p:nvPr>
            <p:ph type="sldNum" sz="quarter" idx="10"/>
          </p:nvPr>
        </p:nvSpPr>
        <p:spPr/>
        <p:txBody>
          <a:bodyPr/>
          <a:lstStyle/>
          <a:p>
            <a:fld id="{25D62C7B-1C9F-8544-B22E-803DE079B334}" type="slidenum">
              <a:rPr lang="en-US" smtClean="0"/>
              <a:t>54</a:t>
            </a:fld>
            <a:endParaRPr lang="en-US"/>
          </a:p>
        </p:txBody>
      </p:sp>
    </p:spTree>
    <p:extLst>
      <p:ext uri="{BB962C8B-B14F-4D97-AF65-F5344CB8AC3E}">
        <p14:creationId xmlns:p14="http://schemas.microsoft.com/office/powerpoint/2010/main" val="373924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B7E0F8E-E14D-FE49-8987-493276802407}"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The comptational complexity </a:t>
            </a:r>
            <a:r>
              <a:rPr lang="ja-JP" altLang="en-US">
                <a:ea typeface="ＭＳ Ｐゴシック" charset="0"/>
                <a:cs typeface="ＭＳ Ｐゴシック" charset="0"/>
              </a:rPr>
              <a:t>“</a:t>
            </a:r>
            <a:r>
              <a:rPr lang="en-US" altLang="ja-JP">
                <a:ea typeface="ＭＳ Ｐゴシック" charset="0"/>
                <a:cs typeface="ＭＳ Ｐゴシック" charset="0"/>
              </a:rPr>
              <a:t>playground</a:t>
            </a:r>
            <a:r>
              <a:rPr lang="ja-JP" altLang="en-US">
                <a:ea typeface="ＭＳ Ｐゴシック" charset="0"/>
                <a:cs typeface="ＭＳ Ｐゴシック" charset="0"/>
              </a:rPr>
              <a:t>”</a:t>
            </a:r>
            <a:endParaRPr lang="en-US" altLang="ja-JP">
              <a:ea typeface="ＭＳ Ｐゴシック" charset="0"/>
              <a:cs typeface="ＭＳ Ｐゴシック" charset="0"/>
            </a:endParaRPr>
          </a:p>
          <a:p>
            <a:r>
              <a:rPr lang="en-US">
                <a:ea typeface="ＭＳ Ｐゴシック" charset="0"/>
                <a:cs typeface="ＭＳ Ｐゴシック" charset="0"/>
              </a:rPr>
              <a:t>Distances between problems – reductions.</a:t>
            </a:r>
          </a:p>
          <a:p>
            <a:r>
              <a:rPr lang="en-US">
                <a:ea typeface="ＭＳ Ｐゴシック" charset="0"/>
                <a:cs typeface="ＭＳ Ｐゴシック" charset="0"/>
              </a:rPr>
              <a:t>Many measures of </a:t>
            </a:r>
            <a:r>
              <a:rPr lang="ja-JP" altLang="en-US">
                <a:ea typeface="ＭＳ Ｐゴシック" charset="0"/>
                <a:cs typeface="ＭＳ Ｐゴシック" charset="0"/>
              </a:rPr>
              <a:t>“</a:t>
            </a:r>
            <a:r>
              <a:rPr lang="en-US" altLang="ja-JP">
                <a:ea typeface="ＭＳ Ｐゴシック" charset="0"/>
                <a:cs typeface="ＭＳ Ｐゴシック" charset="0"/>
              </a:rPr>
              <a:t>distance</a:t>
            </a:r>
            <a:r>
              <a:rPr lang="ja-JP" altLang="en-US">
                <a:ea typeface="ＭＳ Ｐゴシック" charset="0"/>
                <a:cs typeface="ＭＳ Ｐゴシック" charset="0"/>
              </a:rPr>
              <a:t>”</a:t>
            </a:r>
            <a:r>
              <a:rPr lang="en-US" altLang="ja-JP">
                <a:ea typeface="ＭＳ Ｐゴシック" charset="0"/>
                <a:cs typeface="ＭＳ Ｐゴシック" charset="0"/>
              </a:rPr>
              <a:t>.</a:t>
            </a:r>
          </a:p>
          <a:p>
            <a:r>
              <a:rPr lang="ja-JP" altLang="en-US">
                <a:ea typeface="ＭＳ Ｐゴシック" charset="0"/>
                <a:cs typeface="ＭＳ Ｐゴシック" charset="0"/>
              </a:rPr>
              <a:t>“</a:t>
            </a:r>
            <a:r>
              <a:rPr lang="en-US" altLang="ja-JP">
                <a:ea typeface="ＭＳ Ｐゴシック" charset="0"/>
                <a:cs typeface="ＭＳ Ｐゴシック" charset="0"/>
              </a:rPr>
              <a:t>time</a:t>
            </a:r>
            <a:r>
              <a:rPr lang="ja-JP" altLang="en-US">
                <a:ea typeface="ＭＳ Ｐゴシック" charset="0"/>
                <a:cs typeface="ＭＳ Ｐゴシック" charset="0"/>
              </a:rPr>
              <a:t>”</a:t>
            </a:r>
            <a:r>
              <a:rPr lang="en-US" altLang="ja-JP">
                <a:ea typeface="ＭＳ Ｐゴシック" charset="0"/>
                <a:cs typeface="ＭＳ Ｐゴシック" charset="0"/>
              </a:rPr>
              <a:t> is just one measure. </a:t>
            </a:r>
            <a:r>
              <a:rPr lang="ja-JP" altLang="en-US">
                <a:ea typeface="ＭＳ Ｐゴシック" charset="0"/>
                <a:cs typeface="ＭＳ Ｐゴシック" charset="0"/>
              </a:rPr>
              <a:t>“</a:t>
            </a:r>
            <a:r>
              <a:rPr lang="en-US" altLang="ja-JP">
                <a:ea typeface="ＭＳ Ｐゴシック" charset="0"/>
                <a:cs typeface="ＭＳ Ｐゴシック" charset="0"/>
              </a:rPr>
              <a:t>space</a:t>
            </a:r>
            <a:r>
              <a:rPr lang="ja-JP" altLang="en-US">
                <a:ea typeface="ＭＳ Ｐゴシック" charset="0"/>
                <a:cs typeface="ＭＳ Ｐゴシック" charset="0"/>
              </a:rPr>
              <a:t>”</a:t>
            </a:r>
            <a:r>
              <a:rPr lang="en-US" altLang="ja-JP">
                <a:ea typeface="ＭＳ Ｐゴシック" charset="0"/>
                <a:cs typeface="ＭＳ Ｐゴシック" charset="0"/>
              </a:rPr>
              <a:t>=</a:t>
            </a:r>
            <a:r>
              <a:rPr lang="ja-JP" altLang="en-US">
                <a:ea typeface="ＭＳ Ｐゴシック" charset="0"/>
                <a:cs typeface="ＭＳ Ｐゴシック" charset="0"/>
              </a:rPr>
              <a:t>“</a:t>
            </a:r>
            <a:r>
              <a:rPr lang="en-US" altLang="ja-JP">
                <a:ea typeface="ＭＳ Ｐゴシック" charset="0"/>
                <a:cs typeface="ＭＳ Ｐゴシック" charset="0"/>
              </a:rPr>
              <a:t>memory</a:t>
            </a:r>
            <a:r>
              <a:rPr lang="ja-JP" altLang="en-US">
                <a:ea typeface="ＭＳ Ｐゴシック" charset="0"/>
                <a:cs typeface="ＭＳ Ｐゴシック" charset="0"/>
              </a:rPr>
              <a:t>”</a:t>
            </a:r>
            <a:r>
              <a:rPr lang="en-US" altLang="ja-JP">
                <a:ea typeface="ＭＳ Ｐゴシック" charset="0"/>
                <a:cs typeface="ＭＳ Ｐゴシック" charset="0"/>
              </a:rPr>
              <a:t> is another.</a:t>
            </a:r>
          </a:p>
          <a:p>
            <a:r>
              <a:rPr lang="en-US">
                <a:ea typeface="ＭＳ Ｐゴシック" charset="0"/>
                <a:cs typeface="ＭＳ Ｐゴシック" charset="0"/>
              </a:rPr>
              <a:t>Galaxies – clusters of problems of similar complexity.</a:t>
            </a:r>
          </a:p>
          <a:p>
            <a:r>
              <a:rPr lang="en-US">
                <a:ea typeface="ＭＳ Ｐゴシック" charset="0"/>
                <a:cs typeface="ＭＳ Ｐゴシック" charset="0"/>
              </a:rPr>
              <a:t>Complete problems – hardest in the respective galaxy. </a:t>
            </a:r>
          </a:p>
          <a:p>
            <a:r>
              <a:rPr lang="en-US">
                <a:ea typeface="ＭＳ Ｐゴシック" charset="0"/>
                <a:cs typeface="ＭＳ Ｐゴシック" charset="0"/>
              </a:rPr>
              <a:t>Once we have reductions and complexity, we</a:t>
            </a:r>
            <a:r>
              <a:rPr lang="ja-JP" altLang="en-US">
                <a:ea typeface="ＭＳ Ｐゴシック" charset="0"/>
                <a:cs typeface="ＭＳ Ｐゴシック" charset="0"/>
              </a:rPr>
              <a:t>’</a:t>
            </a:r>
            <a:r>
              <a:rPr lang="en-US" altLang="ja-JP">
                <a:ea typeface="ＭＳ Ｐゴシック" charset="0"/>
                <a:cs typeface="ＭＳ Ｐゴシック" charset="0"/>
              </a:rPr>
              <a:t>ll discover beautiful structure in this cosmos of problems</a:t>
            </a:r>
            <a:endParaRPr lang="en-US">
              <a:ea typeface="ＭＳ Ｐゴシック" charset="0"/>
              <a:cs typeface="ＭＳ Ｐゴシック" charset="0"/>
            </a:endParaRPr>
          </a:p>
        </p:txBody>
      </p:sp>
    </p:spTree>
    <p:extLst>
      <p:ext uri="{BB962C8B-B14F-4D97-AF65-F5344CB8AC3E}">
        <p14:creationId xmlns:p14="http://schemas.microsoft.com/office/powerpoint/2010/main" val="733642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exponential convergence is sometimes called “linear convergence” in optimization literature.</a:t>
            </a:r>
          </a:p>
          <a:p>
            <a:r>
              <a:rPr lang="en-US" dirty="0"/>
              <a:t>This is the difference between “weak membership/separation” and “strong membership/separation” oracles.</a:t>
            </a:r>
          </a:p>
          <a:p>
            <a:endParaRPr lang="en-US" dirty="0"/>
          </a:p>
          <a:p>
            <a:r>
              <a:rPr lang="en-US" dirty="0" err="1"/>
              <a:t>Geodesically</a:t>
            </a:r>
            <a:r>
              <a:rPr lang="en-US" dirty="0"/>
              <a:t> convex optimization is established (</a:t>
            </a:r>
            <a:r>
              <a:rPr lang="en-US" dirty="0" err="1"/>
              <a:t>Nisheeth</a:t>
            </a:r>
            <a:r>
              <a:rPr lang="en-US" dirty="0"/>
              <a:t> </a:t>
            </a:r>
            <a:r>
              <a:rPr lang="en-US" dirty="0" err="1"/>
              <a:t>Vishnoi</a:t>
            </a:r>
            <a:r>
              <a:rPr lang="en-US" dirty="0"/>
              <a:t> talk). But mostly, 1</a:t>
            </a:r>
            <a:r>
              <a:rPr lang="en-US" baseline="30000" dirty="0"/>
              <a:t>st</a:t>
            </a:r>
            <a:r>
              <a:rPr lang="en-US" dirty="0"/>
              <a:t> order methods for which convergence is polynomial. Capacity is convex in the hyperbolic metric over PSD matrices, and we develop a 2</a:t>
            </a:r>
            <a:r>
              <a:rPr lang="en-US" baseline="30000" dirty="0"/>
              <a:t>nd</a:t>
            </a:r>
            <a:r>
              <a:rPr lang="en-US" dirty="0"/>
              <a:t> order method that conv </a:t>
            </a:r>
            <a:r>
              <a:rPr lang="en-US" dirty="0" err="1"/>
              <a:t>exp</a:t>
            </a:r>
            <a:r>
              <a:rPr lang="en-US" dirty="0"/>
              <a:t> fast (</a:t>
            </a:r>
            <a:r>
              <a:rPr lang="en-US" dirty="0" err="1"/>
              <a:t>Yuanzhi</a:t>
            </a:r>
            <a:r>
              <a:rPr lang="en-US" dirty="0"/>
              <a:t> Li talk)</a:t>
            </a:r>
          </a:p>
        </p:txBody>
      </p:sp>
      <p:sp>
        <p:nvSpPr>
          <p:cNvPr id="4" name="Slide Number Placeholder 3"/>
          <p:cNvSpPr>
            <a:spLocks noGrp="1"/>
          </p:cNvSpPr>
          <p:nvPr>
            <p:ph type="sldNum" sz="quarter" idx="10"/>
          </p:nvPr>
        </p:nvSpPr>
        <p:spPr/>
        <p:txBody>
          <a:bodyPr/>
          <a:lstStyle/>
          <a:p>
            <a:fld id="{25D62C7B-1C9F-8544-B22E-803DE079B334}" type="slidenum">
              <a:rPr lang="en-US" smtClean="0"/>
              <a:t>59</a:t>
            </a:fld>
            <a:endParaRPr lang="en-US"/>
          </a:p>
        </p:txBody>
      </p:sp>
    </p:spTree>
    <p:extLst>
      <p:ext uri="{BB962C8B-B14F-4D97-AF65-F5344CB8AC3E}">
        <p14:creationId xmlns:p14="http://schemas.microsoft.com/office/powerpoint/2010/main" val="4139175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Diaconis</a:t>
            </a:r>
            <a:r>
              <a:rPr lang="en-US" dirty="0"/>
              <a:t>, </a:t>
            </a:r>
            <a:r>
              <a:rPr lang="en-US" dirty="0" err="1"/>
              <a:t>Khare</a:t>
            </a:r>
            <a:r>
              <a:rPr lang="en-US" dirty="0"/>
              <a:t>,</a:t>
            </a:r>
            <a:r>
              <a:rPr lang="en-US" baseline="0" dirty="0"/>
              <a:t> Saloff-Coste’07 studied k=2 in general.</a:t>
            </a:r>
          </a:p>
          <a:p>
            <a:r>
              <a:rPr lang="en-US" baseline="0" dirty="0"/>
              <a:t>Numerous such MCMC algorithms analyzed.</a:t>
            </a:r>
            <a:endParaRPr lang="en-US" dirty="0"/>
          </a:p>
        </p:txBody>
      </p:sp>
      <p:sp>
        <p:nvSpPr>
          <p:cNvPr id="4" name="Slide Number Placeholder 3"/>
          <p:cNvSpPr>
            <a:spLocks noGrp="1"/>
          </p:cNvSpPr>
          <p:nvPr>
            <p:ph type="sldNum" sz="quarter" idx="10"/>
          </p:nvPr>
        </p:nvSpPr>
        <p:spPr/>
        <p:txBody>
          <a:bodyPr/>
          <a:lstStyle/>
          <a:p>
            <a:fld id="{25D62C7B-1C9F-8544-B22E-803DE079B334}" type="slidenum">
              <a:rPr lang="en-US" smtClean="0"/>
              <a:t>63</a:t>
            </a:fld>
            <a:endParaRPr lang="en-US"/>
          </a:p>
        </p:txBody>
      </p:sp>
    </p:spTree>
    <p:extLst>
      <p:ext uri="{BB962C8B-B14F-4D97-AF65-F5344CB8AC3E}">
        <p14:creationId xmlns:p14="http://schemas.microsoft.com/office/powerpoint/2010/main" val="2014316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will later appear in </a:t>
            </a:r>
            <a:r>
              <a:rPr lang="en-US" dirty="0" err="1"/>
              <a:t>Vishnoi</a:t>
            </a:r>
            <a:r>
              <a:rPr lang="en-US" dirty="0"/>
              <a:t>, </a:t>
            </a:r>
            <a:r>
              <a:rPr lang="en-US" dirty="0" err="1"/>
              <a:t>Gurvits</a:t>
            </a:r>
            <a:r>
              <a:rPr lang="en-US" dirty="0"/>
              <a:t> talks</a:t>
            </a:r>
          </a:p>
        </p:txBody>
      </p:sp>
      <p:sp>
        <p:nvSpPr>
          <p:cNvPr id="4" name="Slide Number Placeholder 3"/>
          <p:cNvSpPr>
            <a:spLocks noGrp="1"/>
          </p:cNvSpPr>
          <p:nvPr>
            <p:ph type="sldNum" sz="quarter" idx="10"/>
          </p:nvPr>
        </p:nvSpPr>
        <p:spPr/>
        <p:txBody>
          <a:bodyPr/>
          <a:lstStyle/>
          <a:p>
            <a:fld id="{25D62C7B-1C9F-8544-B22E-803DE079B334}" type="slidenum">
              <a:rPr lang="en-US" smtClean="0"/>
              <a:t>64</a:t>
            </a:fld>
            <a:endParaRPr lang="en-US"/>
          </a:p>
        </p:txBody>
      </p:sp>
    </p:spTree>
    <p:extLst>
      <p:ext uri="{BB962C8B-B14F-4D97-AF65-F5344CB8AC3E}">
        <p14:creationId xmlns:p14="http://schemas.microsoft.com/office/powerpoint/2010/main" val="666079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an efficient weak membership oracle to all of these polytopes!</a:t>
            </a:r>
          </a:p>
          <a:p>
            <a:r>
              <a:rPr lang="en-US" dirty="0"/>
              <a:t>Which natural polytopes arising in combinatorial optimization are BL (or moment) polytopes?</a:t>
            </a:r>
          </a:p>
        </p:txBody>
      </p:sp>
      <p:sp>
        <p:nvSpPr>
          <p:cNvPr id="4" name="Slide Number Placeholder 3"/>
          <p:cNvSpPr>
            <a:spLocks noGrp="1"/>
          </p:cNvSpPr>
          <p:nvPr>
            <p:ph type="sldNum" sz="quarter" idx="10"/>
          </p:nvPr>
        </p:nvSpPr>
        <p:spPr/>
        <p:txBody>
          <a:bodyPr/>
          <a:lstStyle/>
          <a:p>
            <a:fld id="{25D62C7B-1C9F-8544-B22E-803DE079B334}" type="slidenum">
              <a:rPr lang="en-US" smtClean="0"/>
              <a:t>65</a:t>
            </a:fld>
            <a:endParaRPr lang="en-US"/>
          </a:p>
        </p:txBody>
      </p:sp>
    </p:spTree>
    <p:extLst>
      <p:ext uri="{BB962C8B-B14F-4D97-AF65-F5344CB8AC3E}">
        <p14:creationId xmlns:p14="http://schemas.microsoft.com/office/powerpoint/2010/main" val="4726878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B07C91E7-F3A3-9042-AE74-0DA499FB2083}"/>
              </a:ext>
            </a:extLst>
          </p:cNvPr>
          <p:cNvSpPr>
            <a:spLocks noGrp="1" noRot="1" noChangeAspect="1"/>
          </p:cNvSpPr>
          <p:nvPr>
            <p:ph type="sldImg"/>
          </p:nvPr>
        </p:nvSpPr>
        <p:spPr>
          <a:ln/>
        </p:spPr>
      </p:sp>
      <p:sp>
        <p:nvSpPr>
          <p:cNvPr id="45058" name="Notes Placeholder 2">
            <a:extLst>
              <a:ext uri="{FF2B5EF4-FFF2-40B4-BE49-F238E27FC236}">
                <a16:creationId xmlns:a16="http://schemas.microsoft.com/office/drawing/2014/main" id="{E53F18EB-2AD6-2449-BA51-F31BD00050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Unicode MS" panose="020B0604020202020204" pitchFamily="34" charset="-128"/>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9631D7EF-CFBD-F141-B373-AAB9D5420A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fld id="{AC25A28D-56D4-3C4B-920F-84F69F7ABD45}" type="slidenum">
              <a:rPr lang="en-US" altLang="en-US" sz="1200">
                <a:latin typeface="Arial Unicode MS" panose="020B0604020202020204" pitchFamily="34" charset="-128"/>
              </a:rPr>
              <a:pPr/>
              <a:t>66</a:t>
            </a:fld>
            <a:endParaRPr lang="en-US" altLang="en-US" sz="1200">
              <a:latin typeface="Arial Unicode MS" panose="020B0604020202020204" pitchFamily="34" charset="-128"/>
            </a:endParaRPr>
          </a:p>
        </p:txBody>
      </p:sp>
    </p:spTree>
    <p:extLst>
      <p:ext uri="{BB962C8B-B14F-4D97-AF65-F5344CB8AC3E}">
        <p14:creationId xmlns:p14="http://schemas.microsoft.com/office/powerpoint/2010/main" val="914208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7BA1930-E825-DB44-BDC9-C4E20BC5D2D0}"/>
              </a:ext>
            </a:extLst>
          </p:cNvPr>
          <p:cNvSpPr>
            <a:spLocks noGrp="1" noRot="1" noChangeAspect="1"/>
          </p:cNvSpPr>
          <p:nvPr>
            <p:ph type="sldImg"/>
          </p:nvPr>
        </p:nvSpPr>
        <p:spPr>
          <a:ln/>
        </p:spPr>
      </p:sp>
      <p:sp>
        <p:nvSpPr>
          <p:cNvPr id="43010" name="Notes Placeholder 2">
            <a:extLst>
              <a:ext uri="{FF2B5EF4-FFF2-40B4-BE49-F238E27FC236}">
                <a16:creationId xmlns:a16="http://schemas.microsoft.com/office/drawing/2014/main" id="{53B1AD85-C5E2-0446-B6F0-9A4BEFBA55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Unicode MS" panose="020B0604020202020204" pitchFamily="34" charset="-128"/>
                <a:ea typeface="ＭＳ Ｐゴシック" panose="020B0600070205080204" pitchFamily="34" charset="-128"/>
              </a:rPr>
              <a:t>Which interesting polytopes are BL? Projections of BL? Moment?</a:t>
            </a:r>
          </a:p>
        </p:txBody>
      </p:sp>
      <p:sp>
        <p:nvSpPr>
          <p:cNvPr id="43011" name="Slide Number Placeholder 3">
            <a:extLst>
              <a:ext uri="{FF2B5EF4-FFF2-40B4-BE49-F238E27FC236}">
                <a16:creationId xmlns:a16="http://schemas.microsoft.com/office/drawing/2014/main" id="{680321A8-5199-9344-AB5E-8B64EE8F31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fld id="{AC8CA205-D664-DC4D-BEDF-0927B38F6DE2}" type="slidenum">
              <a:rPr lang="en-US" altLang="en-US" sz="1200">
                <a:latin typeface="Arial Unicode MS" panose="020B0604020202020204" pitchFamily="34" charset="-128"/>
              </a:rPr>
              <a:pPr/>
              <a:t>67</a:t>
            </a:fld>
            <a:endParaRPr lang="en-US" altLang="en-US" sz="1200">
              <a:latin typeface="Arial Unicode MS" panose="020B0604020202020204" pitchFamily="34" charset="-128"/>
            </a:endParaRPr>
          </a:p>
        </p:txBody>
      </p:sp>
    </p:spTree>
    <p:extLst>
      <p:ext uri="{BB962C8B-B14F-4D97-AF65-F5344CB8AC3E}">
        <p14:creationId xmlns:p14="http://schemas.microsoft.com/office/powerpoint/2010/main" val="1520474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B886A262-A1A4-E24B-9720-F46645290867}"/>
              </a:ext>
            </a:extLst>
          </p:cNvPr>
          <p:cNvSpPr>
            <a:spLocks noGrp="1" noRot="1" noChangeAspect="1"/>
          </p:cNvSpPr>
          <p:nvPr>
            <p:ph type="sldImg"/>
          </p:nvPr>
        </p:nvSpPr>
        <p:spPr>
          <a:ln/>
        </p:spPr>
      </p:sp>
      <p:sp>
        <p:nvSpPr>
          <p:cNvPr id="57346" name="Notes Placeholder 2">
            <a:extLst>
              <a:ext uri="{FF2B5EF4-FFF2-40B4-BE49-F238E27FC236}">
                <a16:creationId xmlns:a16="http://schemas.microsoft.com/office/drawing/2014/main" id="{CFF2E429-B5A7-1C4A-9F58-6F7C422DC7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Unicode MS" panose="020B0604020202020204" pitchFamily="34" charset="-128"/>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0A512737-EDC5-584C-B54A-377351F5F3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fld id="{359B3555-019E-224A-9EB8-C78C51A36A3B}" type="slidenum">
              <a:rPr lang="en-US" altLang="en-US" sz="1200">
                <a:latin typeface="Arial Unicode MS" panose="020B0604020202020204" pitchFamily="34" charset="-128"/>
              </a:rPr>
              <a:pPr/>
              <a:t>68</a:t>
            </a:fld>
            <a:endParaRPr lang="en-US" altLang="en-US" sz="1200">
              <a:latin typeface="Arial Unicode MS" panose="020B0604020202020204" pitchFamily="34" charset="-128"/>
            </a:endParaRPr>
          </a:p>
        </p:txBody>
      </p:sp>
    </p:spTree>
    <p:extLst>
      <p:ext uri="{BB962C8B-B14F-4D97-AF65-F5344CB8AC3E}">
        <p14:creationId xmlns:p14="http://schemas.microsoft.com/office/powerpoint/2010/main" val="1054674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13A101DE-FAA3-D54E-AA27-95FB563D364B}"/>
              </a:ext>
            </a:extLst>
          </p:cNvPr>
          <p:cNvSpPr>
            <a:spLocks noGrp="1" noRot="1" noChangeAspect="1"/>
          </p:cNvSpPr>
          <p:nvPr>
            <p:ph type="sldImg"/>
          </p:nvPr>
        </p:nvSpPr>
        <p:spPr>
          <a:ln/>
        </p:spPr>
      </p:sp>
      <p:sp>
        <p:nvSpPr>
          <p:cNvPr id="59394" name="Notes Placeholder 2">
            <a:extLst>
              <a:ext uri="{FF2B5EF4-FFF2-40B4-BE49-F238E27FC236}">
                <a16:creationId xmlns:a16="http://schemas.microsoft.com/office/drawing/2014/main" id="{96AC94CB-E986-5C4A-B37D-D5355AC59F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Unicode MS" panose="020B0604020202020204" pitchFamily="34" charset="-128"/>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7074C571-993B-AB4F-A710-D926D9B6F8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fld id="{9B6DA319-78C4-AD45-B76A-AA5395653C00}" type="slidenum">
              <a:rPr lang="en-US" altLang="en-US" sz="1200">
                <a:latin typeface="Arial Unicode MS" panose="020B0604020202020204" pitchFamily="34" charset="-128"/>
              </a:rPr>
              <a:pPr/>
              <a:t>69</a:t>
            </a:fld>
            <a:endParaRPr lang="en-US" altLang="en-US" sz="1200">
              <a:latin typeface="Arial Unicode MS" panose="020B0604020202020204" pitchFamily="34" charset="-128"/>
            </a:endParaRPr>
          </a:p>
        </p:txBody>
      </p:sp>
    </p:spTree>
    <p:extLst>
      <p:ext uri="{BB962C8B-B14F-4D97-AF65-F5344CB8AC3E}">
        <p14:creationId xmlns:p14="http://schemas.microsoft.com/office/powerpoint/2010/main" val="3383718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769DC702-EE09-E44C-9430-4EC623640388}"/>
              </a:ext>
            </a:extLst>
          </p:cNvPr>
          <p:cNvSpPr>
            <a:spLocks noGrp="1" noRot="1" noChangeAspect="1"/>
          </p:cNvSpPr>
          <p:nvPr>
            <p:ph type="sldImg"/>
          </p:nvPr>
        </p:nvSpPr>
        <p:spPr>
          <a:ln/>
        </p:spPr>
      </p:sp>
      <p:sp>
        <p:nvSpPr>
          <p:cNvPr id="61442" name="Notes Placeholder 2">
            <a:extLst>
              <a:ext uri="{FF2B5EF4-FFF2-40B4-BE49-F238E27FC236}">
                <a16:creationId xmlns:a16="http://schemas.microsoft.com/office/drawing/2014/main" id="{1BA947FA-C7C5-C248-BA9E-DB8D5ABD41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Unicode MS" panose="020B0604020202020204" pitchFamily="34" charset="-128"/>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id="{15BD20B2-E727-D04B-9DCF-B33132B3BC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fld id="{B8C80433-0DA5-1643-893E-D8B1AAB41F13}" type="slidenum">
              <a:rPr lang="en-US" altLang="en-US" sz="1200">
                <a:latin typeface="Arial Unicode MS" panose="020B0604020202020204" pitchFamily="34" charset="-128"/>
              </a:rPr>
              <a:pPr/>
              <a:t>70</a:t>
            </a:fld>
            <a:endParaRPr lang="en-US" altLang="en-US" sz="1200">
              <a:latin typeface="Arial Unicode MS" panose="020B0604020202020204" pitchFamily="34" charset="-128"/>
            </a:endParaRPr>
          </a:p>
        </p:txBody>
      </p:sp>
    </p:spTree>
    <p:extLst>
      <p:ext uri="{BB962C8B-B14F-4D97-AF65-F5344CB8AC3E}">
        <p14:creationId xmlns:p14="http://schemas.microsoft.com/office/powerpoint/2010/main" val="2127865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62C7B-1C9F-8544-B22E-803DE079B334}" type="slidenum">
              <a:rPr lang="en-US" smtClean="0"/>
              <a:t>71</a:t>
            </a:fld>
            <a:endParaRPr lang="en-US"/>
          </a:p>
        </p:txBody>
      </p:sp>
    </p:spTree>
    <p:extLst>
      <p:ext uri="{BB962C8B-B14F-4D97-AF65-F5344CB8AC3E}">
        <p14:creationId xmlns:p14="http://schemas.microsoft.com/office/powerpoint/2010/main" val="1808977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in  completely different areas, motivations. All basic. </a:t>
            </a:r>
          </a:p>
          <a:p>
            <a:r>
              <a:rPr lang="en-US" dirty="0"/>
              <a:t>Some very important and long studied.</a:t>
            </a:r>
          </a:p>
          <a:p>
            <a:r>
              <a:rPr lang="en-US" dirty="0"/>
              <a:t>Common – the  input to all is a tuple of matrices.</a:t>
            </a:r>
          </a:p>
        </p:txBody>
      </p:sp>
      <p:sp>
        <p:nvSpPr>
          <p:cNvPr id="4" name="Slide Number Placeholder 3"/>
          <p:cNvSpPr>
            <a:spLocks noGrp="1"/>
          </p:cNvSpPr>
          <p:nvPr>
            <p:ph type="sldNum" sz="quarter" idx="10"/>
          </p:nvPr>
        </p:nvSpPr>
        <p:spPr/>
        <p:txBody>
          <a:bodyPr/>
          <a:lstStyle/>
          <a:p>
            <a:fld id="{25D62C7B-1C9F-8544-B22E-803DE079B334}" type="slidenum">
              <a:rPr lang="en-US" smtClean="0"/>
              <a:t>6</a:t>
            </a:fld>
            <a:endParaRPr lang="en-US"/>
          </a:p>
        </p:txBody>
      </p:sp>
    </p:spTree>
    <p:extLst>
      <p:ext uri="{BB962C8B-B14F-4D97-AF65-F5344CB8AC3E}">
        <p14:creationId xmlns:p14="http://schemas.microsoft.com/office/powerpoint/2010/main" val="330355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is becomes equivalent under slight change.</a:t>
            </a:r>
          </a:p>
          <a:p>
            <a:r>
              <a:rPr lang="en-US" dirty="0"/>
              <a:t>AMAZING! We can use tools from so many areas solving problems in another</a:t>
            </a:r>
          </a:p>
          <a:p>
            <a:endParaRPr lang="en-US" dirty="0"/>
          </a:p>
        </p:txBody>
      </p:sp>
      <p:sp>
        <p:nvSpPr>
          <p:cNvPr id="4" name="Slide Number Placeholder 3"/>
          <p:cNvSpPr>
            <a:spLocks noGrp="1"/>
          </p:cNvSpPr>
          <p:nvPr>
            <p:ph type="sldNum" sz="quarter" idx="10"/>
          </p:nvPr>
        </p:nvSpPr>
        <p:spPr/>
        <p:txBody>
          <a:bodyPr/>
          <a:lstStyle/>
          <a:p>
            <a:fld id="{25D62C7B-1C9F-8544-B22E-803DE079B334}" type="slidenum">
              <a:rPr lang="en-US" smtClean="0"/>
              <a:t>8</a:t>
            </a:fld>
            <a:endParaRPr lang="en-US"/>
          </a:p>
        </p:txBody>
      </p:sp>
    </p:spTree>
    <p:extLst>
      <p:ext uri="{BB962C8B-B14F-4D97-AF65-F5344CB8AC3E}">
        <p14:creationId xmlns:p14="http://schemas.microsoft.com/office/powerpoint/2010/main" val="399798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Jacobi’s interest was efficiently solving a system of ODEs</a:t>
            </a:r>
          </a:p>
        </p:txBody>
      </p:sp>
      <p:sp>
        <p:nvSpPr>
          <p:cNvPr id="4" name="Slide Number Placeholder 3"/>
          <p:cNvSpPr>
            <a:spLocks noGrp="1"/>
          </p:cNvSpPr>
          <p:nvPr>
            <p:ph type="sldNum" sz="quarter" idx="10"/>
          </p:nvPr>
        </p:nvSpPr>
        <p:spPr/>
        <p:txBody>
          <a:bodyPr/>
          <a:lstStyle/>
          <a:p>
            <a:fld id="{25D62C7B-1C9F-8544-B22E-803DE079B334}" type="slidenum">
              <a:rPr lang="en-US" smtClean="0"/>
              <a:t>10</a:t>
            </a:fld>
            <a:endParaRPr lang="en-US"/>
          </a:p>
        </p:txBody>
      </p:sp>
    </p:spTree>
    <p:extLst>
      <p:ext uri="{BB962C8B-B14F-4D97-AF65-F5344CB8AC3E}">
        <p14:creationId xmlns:p14="http://schemas.microsoft.com/office/powerpoint/2010/main" val="269794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this is in P</a:t>
            </a:r>
            <a:r>
              <a:rPr lang="en-US" sz="1200" b="1" dirty="0">
                <a:solidFill>
                  <a:srgbClr val="000000"/>
                </a:solidFill>
                <a:latin typeface="Comic Sans MS"/>
                <a:cs typeface="Comic Sans MS"/>
              </a:rPr>
              <a:t>PM</a:t>
            </a:r>
            <a:endParaRPr lang="en-US" dirty="0"/>
          </a:p>
        </p:txBody>
      </p:sp>
      <p:sp>
        <p:nvSpPr>
          <p:cNvPr id="4" name="Slide Number Placeholder 3"/>
          <p:cNvSpPr>
            <a:spLocks noGrp="1"/>
          </p:cNvSpPr>
          <p:nvPr>
            <p:ph type="sldNum" sz="quarter" idx="10"/>
          </p:nvPr>
        </p:nvSpPr>
        <p:spPr/>
        <p:txBody>
          <a:bodyPr/>
          <a:lstStyle/>
          <a:p>
            <a:fld id="{25D62C7B-1C9F-8544-B22E-803DE079B334}" type="slidenum">
              <a:rPr lang="en-US" smtClean="0"/>
              <a:t>11</a:t>
            </a:fld>
            <a:endParaRPr lang="en-US"/>
          </a:p>
        </p:txBody>
      </p:sp>
    </p:spTree>
    <p:extLst>
      <p:ext uri="{BB962C8B-B14F-4D97-AF65-F5344CB8AC3E}">
        <p14:creationId xmlns:p14="http://schemas.microsoft.com/office/powerpoint/2010/main" val="138636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explain the quotation marks presently</a:t>
            </a:r>
          </a:p>
        </p:txBody>
      </p:sp>
      <p:sp>
        <p:nvSpPr>
          <p:cNvPr id="4" name="Slide Number Placeholder 3"/>
          <p:cNvSpPr>
            <a:spLocks noGrp="1"/>
          </p:cNvSpPr>
          <p:nvPr>
            <p:ph type="sldNum" sz="quarter" idx="10"/>
          </p:nvPr>
        </p:nvSpPr>
        <p:spPr/>
        <p:txBody>
          <a:bodyPr/>
          <a:lstStyle/>
          <a:p>
            <a:fld id="{25D62C7B-1C9F-8544-B22E-803DE079B334}" type="slidenum">
              <a:rPr lang="en-US" smtClean="0"/>
              <a:t>12</a:t>
            </a:fld>
            <a:endParaRPr lang="en-US"/>
          </a:p>
        </p:txBody>
      </p:sp>
    </p:spTree>
    <p:extLst>
      <p:ext uri="{BB962C8B-B14F-4D97-AF65-F5344CB8AC3E}">
        <p14:creationId xmlns:p14="http://schemas.microsoft.com/office/powerpoint/2010/main" val="138636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0B153142-3B9B-9E4F-86C5-4384CC2E3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fld id="{95C1A72F-720F-A648-87DB-05B8355F056D}" type="slidenum">
              <a:rPr lang="en-US" altLang="en-US" sz="1200">
                <a:latin typeface="Arial Unicode MS" panose="020B0604020202020204" pitchFamily="34" charset="-128"/>
              </a:rPr>
              <a:pPr/>
              <a:t>14</a:t>
            </a:fld>
            <a:endParaRPr lang="en-US" altLang="en-US" sz="1200">
              <a:latin typeface="Arial Unicode MS" panose="020B0604020202020204" pitchFamily="34" charset="-128"/>
            </a:endParaRPr>
          </a:p>
        </p:txBody>
      </p:sp>
      <p:sp>
        <p:nvSpPr>
          <p:cNvPr id="47106" name="Rectangle 2">
            <a:extLst>
              <a:ext uri="{FF2B5EF4-FFF2-40B4-BE49-F238E27FC236}">
                <a16:creationId xmlns:a16="http://schemas.microsoft.com/office/drawing/2014/main" id="{0CD61389-8E46-F143-8F33-598D157E85E3}"/>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F07AF622-8E54-3B44-8813-851869BE19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Unicode MS" panose="020B0604020202020204" pitchFamily="34" charset="-128"/>
                <a:ea typeface="ＭＳ Ｐゴシック" panose="020B0600070205080204" pitchFamily="34" charset="-128"/>
              </a:rPr>
              <a:t>What is the cheapest way to represent (and compute) a polynomial?</a:t>
            </a:r>
          </a:p>
        </p:txBody>
      </p:sp>
    </p:spTree>
    <p:extLst>
      <p:ext uri="{BB962C8B-B14F-4D97-AF65-F5344CB8AC3E}">
        <p14:creationId xmlns:p14="http://schemas.microsoft.com/office/powerpoint/2010/main" val="200843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AB2B0C-67BD-F042-AC04-D3A34ADDD9A6}" type="datetimeFigureOut">
              <a:rPr lang="en-US" smtClean="0"/>
              <a:pPr/>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5904E-6024-F14C-8E3B-41C4B378F5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B2B0C-67BD-F042-AC04-D3A34ADDD9A6}" type="datetimeFigureOut">
              <a:rPr lang="en-US" smtClean="0"/>
              <a:pPr/>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5904E-6024-F14C-8E3B-41C4B378F5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B2B0C-67BD-F042-AC04-D3A34ADDD9A6}" type="datetimeFigureOut">
              <a:rPr lang="en-US" smtClean="0"/>
              <a:pPr/>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5904E-6024-F14C-8E3B-41C4B378F5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229C62-104D-7042-B99C-F62B8525E6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3275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1686D0-294D-D845-ADA1-37AD918807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0264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4060F1-C220-724F-AA24-BA1A23F63A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26168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A586C0-D16F-E14D-B51C-D68A1E4F11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264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0EDF5B0-79C2-054F-86E0-CFB1A543C1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31466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F6FA1C-08DA-954C-A73B-AC95D6B9886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64081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A0800E6-9BEF-3D4F-BC61-BDF1E68C90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4788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B56C17-765E-DB4B-B48A-440B1AB4C5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808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B2B0C-67BD-F042-AC04-D3A34ADDD9A6}" type="datetimeFigureOut">
              <a:rPr lang="en-US" smtClean="0"/>
              <a:pPr/>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5904E-6024-F14C-8E3B-41C4B378F59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3A4161-492D-8844-BDFE-847EFA104F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0026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A9E892-4CE6-334B-B42F-690AF06F1B5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80163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2C6941-5D51-FD4A-99CA-5F0F5E49099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7688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8C1038-B4D3-0C4C-ADFE-D5DCAEB67F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23955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AB2B0C-67BD-F042-AC04-D3A34ADDD9A6}" type="datetimeFigureOut">
              <a:rPr lang="en-US" smtClean="0">
                <a:solidFill>
                  <a:prstClr val="black">
                    <a:tint val="75000"/>
                  </a:prstClr>
                </a:solidFill>
                <a:latin typeface="Calibri"/>
              </a:rPr>
              <a:pPr/>
              <a:t>5/31/18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325904E-6024-F14C-8E3B-41C4B378F5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5166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B2B0C-67BD-F042-AC04-D3A34ADDD9A6}" type="datetimeFigureOut">
              <a:rPr lang="en-US" smtClean="0">
                <a:solidFill>
                  <a:prstClr val="black">
                    <a:tint val="75000"/>
                  </a:prstClr>
                </a:solidFill>
                <a:latin typeface="Calibri"/>
              </a:rPr>
              <a:pPr/>
              <a:t>5/31/18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325904E-6024-F14C-8E3B-41C4B378F5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85229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AB2B0C-67BD-F042-AC04-D3A34ADDD9A6}" type="datetimeFigureOut">
              <a:rPr lang="en-US" smtClean="0">
                <a:solidFill>
                  <a:prstClr val="black">
                    <a:tint val="75000"/>
                  </a:prstClr>
                </a:solidFill>
                <a:latin typeface="Calibri"/>
              </a:rPr>
              <a:pPr/>
              <a:t>5/31/18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325904E-6024-F14C-8E3B-41C4B378F5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8891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AB2B0C-67BD-F042-AC04-D3A34ADDD9A6}" type="datetimeFigureOut">
              <a:rPr lang="en-US" smtClean="0">
                <a:solidFill>
                  <a:prstClr val="black">
                    <a:tint val="75000"/>
                  </a:prstClr>
                </a:solidFill>
                <a:latin typeface="Calibri"/>
              </a:rPr>
              <a:pPr/>
              <a:t>5/31/18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325904E-6024-F14C-8E3B-41C4B378F5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07168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AB2B0C-67BD-F042-AC04-D3A34ADDD9A6}" type="datetimeFigureOut">
              <a:rPr lang="en-US" smtClean="0">
                <a:solidFill>
                  <a:prstClr val="black">
                    <a:tint val="75000"/>
                  </a:prstClr>
                </a:solidFill>
                <a:latin typeface="Calibri"/>
              </a:rPr>
              <a:pPr/>
              <a:t>5/31/18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325904E-6024-F14C-8E3B-41C4B378F5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82032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AB2B0C-67BD-F042-AC04-D3A34ADDD9A6}" type="datetimeFigureOut">
              <a:rPr lang="en-US" smtClean="0">
                <a:solidFill>
                  <a:prstClr val="black">
                    <a:tint val="75000"/>
                  </a:prstClr>
                </a:solidFill>
                <a:latin typeface="Calibri"/>
              </a:rPr>
              <a:pPr/>
              <a:t>5/31/18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325904E-6024-F14C-8E3B-41C4B378F5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4889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AB2B0C-67BD-F042-AC04-D3A34ADDD9A6}" type="datetimeFigureOut">
              <a:rPr lang="en-US" smtClean="0"/>
              <a:pPr/>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5904E-6024-F14C-8E3B-41C4B378F59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B2B0C-67BD-F042-AC04-D3A34ADDD9A6}" type="datetimeFigureOut">
              <a:rPr lang="en-US" smtClean="0">
                <a:solidFill>
                  <a:prstClr val="black">
                    <a:tint val="75000"/>
                  </a:prstClr>
                </a:solidFill>
                <a:latin typeface="Calibri"/>
              </a:rPr>
              <a:pPr/>
              <a:t>5/31/18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325904E-6024-F14C-8E3B-41C4B378F5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52312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AB2B0C-67BD-F042-AC04-D3A34ADDD9A6}" type="datetimeFigureOut">
              <a:rPr lang="en-US" smtClean="0">
                <a:solidFill>
                  <a:prstClr val="black">
                    <a:tint val="75000"/>
                  </a:prstClr>
                </a:solidFill>
                <a:latin typeface="Calibri"/>
              </a:rPr>
              <a:pPr/>
              <a:t>5/31/18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325904E-6024-F14C-8E3B-41C4B378F5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3842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AB2B0C-67BD-F042-AC04-D3A34ADDD9A6}" type="datetimeFigureOut">
              <a:rPr lang="en-US" smtClean="0">
                <a:solidFill>
                  <a:prstClr val="black">
                    <a:tint val="75000"/>
                  </a:prstClr>
                </a:solidFill>
                <a:latin typeface="Calibri"/>
              </a:rPr>
              <a:pPr/>
              <a:t>5/31/18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325904E-6024-F14C-8E3B-41C4B378F5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83225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B2B0C-67BD-F042-AC04-D3A34ADDD9A6}" type="datetimeFigureOut">
              <a:rPr lang="en-US" smtClean="0">
                <a:solidFill>
                  <a:prstClr val="black">
                    <a:tint val="75000"/>
                  </a:prstClr>
                </a:solidFill>
                <a:latin typeface="Calibri"/>
              </a:rPr>
              <a:pPr/>
              <a:t>5/31/18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325904E-6024-F14C-8E3B-41C4B378F5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0128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B2B0C-67BD-F042-AC04-D3A34ADDD9A6}" type="datetimeFigureOut">
              <a:rPr lang="en-US" smtClean="0">
                <a:solidFill>
                  <a:prstClr val="black">
                    <a:tint val="75000"/>
                  </a:prstClr>
                </a:solidFill>
                <a:latin typeface="Calibri"/>
              </a:rPr>
              <a:pPr/>
              <a:t>5/31/18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325904E-6024-F14C-8E3B-41C4B378F5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0205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AB2B0C-67BD-F042-AC04-D3A34ADDD9A6}" type="datetimeFigureOut">
              <a:rPr lang="en-US" smtClean="0"/>
              <a:pPr/>
              <a:t>5/31/18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5904E-6024-F14C-8E3B-41C4B378F5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AB2B0C-67BD-F042-AC04-D3A34ADDD9A6}" type="datetimeFigureOut">
              <a:rPr lang="en-US" smtClean="0"/>
              <a:pPr/>
              <a:t>5/31/18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5904E-6024-F14C-8E3B-41C4B378F5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AB2B0C-67BD-F042-AC04-D3A34ADDD9A6}" type="datetimeFigureOut">
              <a:rPr lang="en-US" smtClean="0"/>
              <a:pPr/>
              <a:t>5/31/18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5904E-6024-F14C-8E3B-41C4B378F5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B2B0C-67BD-F042-AC04-D3A34ADDD9A6}" type="datetimeFigureOut">
              <a:rPr lang="en-US" smtClean="0"/>
              <a:pPr/>
              <a:t>5/31/18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5904E-6024-F14C-8E3B-41C4B378F5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AB2B0C-67BD-F042-AC04-D3A34ADDD9A6}" type="datetimeFigureOut">
              <a:rPr lang="en-US" smtClean="0"/>
              <a:pPr/>
              <a:t>5/31/18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5904E-6024-F14C-8E3B-41C4B378F5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AB2B0C-67BD-F042-AC04-D3A34ADDD9A6}" type="datetimeFigureOut">
              <a:rPr lang="en-US" smtClean="0"/>
              <a:pPr/>
              <a:t>5/31/18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5904E-6024-F14C-8E3B-41C4B378F5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B2B0C-67BD-F042-AC04-D3A34ADDD9A6}" type="datetimeFigureOut">
              <a:rPr lang="en-US" smtClean="0"/>
              <a:pPr/>
              <a:t>5/31/18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5904E-6024-F14C-8E3B-41C4B378F5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a:solidFill>
                  <a:schemeClr val="tx1"/>
                </a:solidFill>
                <a:ea typeface="+mn-ea"/>
                <a:cs typeface="+mn-cs"/>
              </a:defRPr>
            </a:lvl1pPr>
          </a:lstStyle>
          <a:p>
            <a:pPr defTabSz="914400" eaLnBrk="0" fontAlgn="base" hangingPunct="0">
              <a:spcAft>
                <a:spcPct val="0"/>
              </a:spcAft>
              <a:defRPr/>
            </a:pPr>
            <a:endParaRPr lang="en-US" sz="1400">
              <a:solidFill>
                <a:srgbClr val="FFFFFF"/>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a:solidFill>
                  <a:schemeClr val="tx1"/>
                </a:solidFill>
                <a:ea typeface="+mn-ea"/>
                <a:cs typeface="+mn-cs"/>
              </a:defRPr>
            </a:lvl1pPr>
          </a:lstStyle>
          <a:p>
            <a:pPr defTabSz="914400" eaLnBrk="0" fontAlgn="base" hangingPunct="0">
              <a:spcAft>
                <a:spcPct val="0"/>
              </a:spcAft>
              <a:defRPr/>
            </a:pPr>
            <a:endParaRPr lang="en-US" sz="1400">
              <a:solidFill>
                <a:srgbClr val="FFFFFF"/>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a:solidFill>
                  <a:schemeClr val="tx1"/>
                </a:solidFill>
              </a:defRPr>
            </a:lvl1pPr>
          </a:lstStyle>
          <a:p>
            <a:pPr defTabSz="914400" eaLnBrk="0" fontAlgn="base" hangingPunct="0">
              <a:spcAft>
                <a:spcPct val="0"/>
              </a:spcAft>
              <a:defRPr/>
            </a:pPr>
            <a:fld id="{3459AD90-AD2E-7F44-8398-AAFB5C8AE0DF}" type="slidenum">
              <a:rPr lang="en-US" sz="1400">
                <a:solidFill>
                  <a:srgbClr val="FFFFFF"/>
                </a:solidFill>
                <a:latin typeface="Times New Roman" charset="0"/>
                <a:ea typeface="ＭＳ Ｐゴシック" charset="0"/>
                <a:cs typeface="ＭＳ Ｐゴシック" charset="0"/>
              </a:rPr>
              <a:pPr defTabSz="914400" eaLnBrk="0" fontAlgn="base" hangingPunct="0">
                <a:spcAft>
                  <a:spcPct val="0"/>
                </a:spcAft>
                <a:defRPr/>
              </a:pPr>
              <a:t>‹#›</a:t>
            </a:fld>
            <a:endParaRPr lang="en-US" sz="1400">
              <a:solidFill>
                <a:srgbClr val="FFFFFF"/>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88827242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B2B0C-67BD-F042-AC04-D3A34ADDD9A6}" type="datetimeFigureOut">
              <a:rPr lang="en-US" smtClean="0">
                <a:solidFill>
                  <a:prstClr val="black">
                    <a:tint val="75000"/>
                  </a:prstClr>
                </a:solidFill>
                <a:latin typeface="Calibri"/>
              </a:rPr>
              <a:pPr/>
              <a:t>5/31/18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5904E-6024-F14C-8E3B-41C4B378F5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114040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slide" Target="slide6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65100" y="647701"/>
            <a:ext cx="8864600" cy="3149600"/>
          </a:xfrm>
        </p:spPr>
        <p:txBody>
          <a:bodyPr>
            <a:normAutofit/>
          </a:bodyPr>
          <a:lstStyle/>
          <a:p>
            <a:r>
              <a:rPr lang="en-US" sz="4900" b="1" dirty="0">
                <a:solidFill>
                  <a:srgbClr val="0000FF"/>
                </a:solidFill>
                <a:latin typeface="Comic Sans MS" charset="0"/>
                <a:ea typeface="ＭＳ Ｐゴシック" charset="0"/>
                <a:cs typeface="ＭＳ Ｐゴシック" charset="0"/>
              </a:rPr>
              <a:t>Optimization, Complexity and Invariant Theory </a:t>
            </a:r>
            <a:br>
              <a:rPr lang="en-US" sz="4900" b="1" dirty="0">
                <a:solidFill>
                  <a:srgbClr val="0000FF"/>
                </a:solidFill>
                <a:latin typeface="Comic Sans MS" charset="0"/>
                <a:ea typeface="ＭＳ Ｐゴシック" charset="0"/>
                <a:cs typeface="ＭＳ Ｐゴシック" charset="0"/>
              </a:rPr>
            </a:br>
            <a:r>
              <a:rPr lang="en-US" b="1" dirty="0">
                <a:solidFill>
                  <a:srgbClr val="000000"/>
                </a:solidFill>
                <a:latin typeface="Comic Sans MS" charset="0"/>
                <a:ea typeface="ＭＳ Ｐゴシック" charset="0"/>
                <a:cs typeface="ＭＳ Ｐゴシック" charset="0"/>
              </a:rPr>
              <a:t>(Operator scaling and beyond…)</a:t>
            </a:r>
          </a:p>
        </p:txBody>
      </p:sp>
      <p:sp>
        <p:nvSpPr>
          <p:cNvPr id="15363" name="Rectangle 3"/>
          <p:cNvSpPr>
            <a:spLocks noGrp="1" noChangeArrowheads="1"/>
          </p:cNvSpPr>
          <p:nvPr>
            <p:ph type="subTitle" idx="1"/>
          </p:nvPr>
        </p:nvSpPr>
        <p:spPr>
          <a:xfrm>
            <a:off x="0" y="3637209"/>
            <a:ext cx="9144000" cy="1569791"/>
          </a:xfrm>
        </p:spPr>
        <p:txBody>
          <a:bodyPr>
            <a:normAutofit/>
          </a:bodyPr>
          <a:lstStyle/>
          <a:p>
            <a:pPr eaLnBrk="1" hangingPunct="1"/>
            <a:r>
              <a:rPr lang="en-US" sz="4000" b="1" dirty="0">
                <a:solidFill>
                  <a:srgbClr val="FF0000"/>
                </a:solidFill>
                <a:latin typeface="Comic Sans MS" charset="0"/>
                <a:ea typeface="ＭＳ Ｐゴシック" charset="0"/>
                <a:cs typeface="ＭＳ Ｐゴシック" charset="0"/>
              </a:rPr>
              <a:t>Avi Wigderson </a:t>
            </a:r>
          </a:p>
          <a:p>
            <a:pPr eaLnBrk="1" hangingPunct="1"/>
            <a:r>
              <a:rPr lang="en-US" b="1" dirty="0">
                <a:solidFill>
                  <a:srgbClr val="008000"/>
                </a:solidFill>
                <a:latin typeface="Comic Sans MS" charset="0"/>
                <a:ea typeface="ＭＳ Ｐゴシック" charset="0"/>
                <a:cs typeface="ＭＳ Ｐゴシック" charset="0"/>
              </a:rPr>
              <a:t>IAS, Princeton</a:t>
            </a:r>
          </a:p>
          <a:p>
            <a:pPr eaLnBrk="1" hangingPunct="1"/>
            <a:endParaRPr lang="en-US" b="1" dirty="0">
              <a:solidFill>
                <a:srgbClr val="008000"/>
              </a:solidFill>
              <a:latin typeface="Comic Sans MS" charset="0"/>
              <a:ea typeface="ＭＳ Ｐゴシック" charset="0"/>
              <a:cs typeface="ＭＳ Ｐゴシック" charset="0"/>
            </a:endParaRPr>
          </a:p>
          <a:p>
            <a:pPr eaLnBrk="1" hangingPunct="1"/>
            <a:endParaRPr lang="en-US" b="1" dirty="0">
              <a:latin typeface="Comic Sans MS" charset="0"/>
              <a:ea typeface="ＭＳ Ｐゴシック" charset="0"/>
              <a:cs typeface="ＭＳ Ｐゴシック" charset="0"/>
            </a:endParaRPr>
          </a:p>
          <a:p>
            <a:pPr eaLnBrk="1" hangingPunct="1"/>
            <a:endParaRPr lang="en-US" dirty="0">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120486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5276271" y="5293633"/>
            <a:ext cx="3801435" cy="601284"/>
          </a:xfrm>
          <a:prstGeom prst="rect">
            <a:avLst/>
          </a:prstGeom>
          <a:solidFill>
            <a:srgbClr val="FFFF00"/>
          </a:solidFill>
        </p:spPr>
        <p:txBody>
          <a:bodyPr wrap="square" rtlCol="0">
            <a:spAutoFit/>
          </a:bodyPr>
          <a:lstStyle/>
          <a:p>
            <a:endParaRPr lang="en-US" dirty="0"/>
          </a:p>
        </p:txBody>
      </p:sp>
      <p:sp>
        <p:nvSpPr>
          <p:cNvPr id="2" name="Title 1"/>
          <p:cNvSpPr>
            <a:spLocks noGrp="1"/>
          </p:cNvSpPr>
          <p:nvPr>
            <p:ph type="ctrTitle"/>
          </p:nvPr>
        </p:nvSpPr>
        <p:spPr>
          <a:xfrm>
            <a:off x="570340" y="41214"/>
            <a:ext cx="7772400" cy="1470025"/>
          </a:xfrm>
        </p:spPr>
        <p:txBody>
          <a:bodyPr>
            <a:normAutofit/>
          </a:bodyPr>
          <a:lstStyle/>
          <a:p>
            <a:r>
              <a:rPr lang="en-US" sz="4000" b="1" dirty="0">
                <a:solidFill>
                  <a:srgbClr val="FF0000"/>
                </a:solidFill>
                <a:latin typeface="Comic Sans MS"/>
                <a:cs typeface="Comic Sans MS"/>
              </a:rPr>
              <a:t>Perfect </a:t>
            </a:r>
            <a:r>
              <a:rPr lang="en-US" sz="4000" b="1" dirty="0" err="1">
                <a:solidFill>
                  <a:srgbClr val="FF0000"/>
                </a:solidFill>
                <a:latin typeface="Comic Sans MS"/>
                <a:cs typeface="Comic Sans MS"/>
              </a:rPr>
              <a:t>Matchings</a:t>
            </a:r>
            <a:r>
              <a:rPr lang="en-US" sz="4000" b="1" dirty="0">
                <a:solidFill>
                  <a:srgbClr val="FF0000"/>
                </a:solidFill>
                <a:latin typeface="Comic Sans MS"/>
                <a:cs typeface="Comic Sans MS"/>
              </a:rPr>
              <a:t> (PMs)</a:t>
            </a:r>
            <a:endParaRPr lang="en-US" sz="3600" b="1" dirty="0">
              <a:solidFill>
                <a:srgbClr val="FF0000"/>
              </a:solidFill>
              <a:latin typeface="Comic Sans MS"/>
              <a:cs typeface="Comic Sans MS"/>
            </a:endParaRPr>
          </a:p>
        </p:txBody>
      </p:sp>
      <p:sp>
        <p:nvSpPr>
          <p:cNvPr id="14" name="TextBox 13"/>
          <p:cNvSpPr txBox="1"/>
          <p:nvPr/>
        </p:nvSpPr>
        <p:spPr>
          <a:xfrm>
            <a:off x="114299" y="1451956"/>
            <a:ext cx="4503883" cy="966418"/>
          </a:xfrm>
          <a:prstGeom prst="rect">
            <a:avLst/>
          </a:prstGeom>
          <a:noFill/>
        </p:spPr>
        <p:txBody>
          <a:bodyPr wrap="square" rtlCol="0">
            <a:spAutoFit/>
          </a:bodyPr>
          <a:lstStyle/>
          <a:p>
            <a:pPr>
              <a:lnSpc>
                <a:spcPct val="120000"/>
              </a:lnSpc>
            </a:pPr>
            <a:r>
              <a:rPr lang="en-US" sz="2400" b="1" dirty="0">
                <a:solidFill>
                  <a:srgbClr val="000000"/>
                </a:solidFill>
                <a:latin typeface="Comic Sans MS"/>
                <a:cs typeface="Comic Sans MS"/>
              </a:rPr>
              <a:t>Bipartite graphs </a:t>
            </a:r>
            <a:r>
              <a:rPr lang="en-US" sz="2400" b="1" dirty="0">
                <a:solidFill>
                  <a:srgbClr val="0000FF"/>
                </a:solidFill>
                <a:latin typeface="Comic Sans MS"/>
                <a:cs typeface="Comic Sans MS"/>
              </a:rPr>
              <a:t>G</a:t>
            </a:r>
            <a:r>
              <a:rPr lang="en-US" sz="2400" b="1" dirty="0">
                <a:latin typeface="Comic Sans MS"/>
                <a:cs typeface="Comic Sans MS"/>
              </a:rPr>
              <a:t>(U,V;</a:t>
            </a:r>
            <a:r>
              <a:rPr lang="en-US" sz="2400" b="1" dirty="0">
                <a:solidFill>
                  <a:srgbClr val="0000FF"/>
                </a:solidFill>
                <a:latin typeface="Comic Sans MS"/>
                <a:cs typeface="Comic Sans MS"/>
              </a:rPr>
              <a:t>E</a:t>
            </a:r>
            <a:r>
              <a:rPr lang="en-US" sz="2400" b="1" dirty="0">
                <a:solidFill>
                  <a:srgbClr val="000000"/>
                </a:solidFill>
                <a:latin typeface="Comic Sans MS"/>
                <a:cs typeface="Comic Sans MS"/>
              </a:rPr>
              <a:t>).</a:t>
            </a:r>
          </a:p>
          <a:p>
            <a:pPr>
              <a:lnSpc>
                <a:spcPct val="120000"/>
              </a:lnSpc>
            </a:pPr>
            <a:r>
              <a:rPr lang="en-US" sz="2400" b="1" dirty="0">
                <a:latin typeface="Comic Sans MS"/>
                <a:cs typeface="Comic Sans MS"/>
              </a:rPr>
              <a:t>|U|=|V|=</a:t>
            </a:r>
            <a:r>
              <a:rPr lang="en-US" sz="2400" b="1" dirty="0">
                <a:solidFill>
                  <a:srgbClr val="0000FF"/>
                </a:solidFill>
                <a:latin typeface="Comic Sans MS"/>
                <a:cs typeface="Comic Sans MS"/>
              </a:rPr>
              <a:t>n</a:t>
            </a:r>
          </a:p>
        </p:txBody>
      </p:sp>
      <p:sp>
        <p:nvSpPr>
          <p:cNvPr id="59" name="TextBox 58"/>
          <p:cNvSpPr txBox="1"/>
          <p:nvPr/>
        </p:nvSpPr>
        <p:spPr>
          <a:xfrm>
            <a:off x="114299" y="5175706"/>
            <a:ext cx="8921075" cy="1183914"/>
          </a:xfrm>
          <a:prstGeom prst="rect">
            <a:avLst/>
          </a:prstGeom>
          <a:noFill/>
        </p:spPr>
        <p:txBody>
          <a:bodyPr wrap="square" rtlCol="0">
            <a:spAutoFit/>
          </a:bodyPr>
          <a:lstStyle/>
          <a:p>
            <a:pPr>
              <a:lnSpc>
                <a:spcPct val="140000"/>
              </a:lnSpc>
            </a:pPr>
            <a:r>
              <a:rPr lang="en-US" sz="2400" b="1" dirty="0">
                <a:solidFill>
                  <a:srgbClr val="008000"/>
                </a:solidFill>
                <a:latin typeface="Comic Sans MS"/>
                <a:cs typeface="Comic Sans MS"/>
              </a:rPr>
              <a:t>Fact</a:t>
            </a:r>
            <a:r>
              <a:rPr lang="en-US" sz="2400" b="1" dirty="0">
                <a:solidFill>
                  <a:srgbClr val="000000"/>
                </a:solidFill>
                <a:latin typeface="Comic Sans MS"/>
                <a:cs typeface="Comic Sans MS"/>
              </a:rPr>
              <a:t>:  </a:t>
            </a:r>
            <a:r>
              <a:rPr lang="en-US" sz="2400" b="1" dirty="0">
                <a:solidFill>
                  <a:srgbClr val="0000FF"/>
                </a:solidFill>
                <a:latin typeface="Comic Sans MS"/>
                <a:cs typeface="Comic Sans MS"/>
              </a:rPr>
              <a:t>G</a:t>
            </a:r>
            <a:r>
              <a:rPr lang="en-US" sz="2400" b="1" dirty="0">
                <a:solidFill>
                  <a:srgbClr val="000000"/>
                </a:solidFill>
                <a:latin typeface="Comic Sans MS"/>
                <a:cs typeface="Comic Sans MS"/>
              </a:rPr>
              <a:t> has a </a:t>
            </a:r>
            <a:r>
              <a:rPr lang="en-US" sz="2400" b="1" dirty="0">
                <a:solidFill>
                  <a:srgbClr val="660066"/>
                </a:solidFill>
                <a:latin typeface="Comic Sans MS"/>
                <a:cs typeface="Comic Sans MS"/>
              </a:rPr>
              <a:t>PM</a:t>
            </a:r>
            <a:r>
              <a:rPr lang="en-US" sz="2400" b="1" dirty="0">
                <a:solidFill>
                  <a:srgbClr val="000000"/>
                </a:solidFill>
                <a:latin typeface="Comic Sans MS"/>
                <a:cs typeface="Comic Sans MS"/>
              </a:rPr>
              <a:t> </a:t>
            </a:r>
            <a:r>
              <a:rPr lang="en-US" sz="2400" b="1" dirty="0" err="1">
                <a:solidFill>
                  <a:srgbClr val="000000"/>
                </a:solidFill>
                <a:latin typeface="Comic Sans MS"/>
                <a:cs typeface="Comic Sans MS"/>
              </a:rPr>
              <a:t>iff</a:t>
            </a:r>
            <a:r>
              <a:rPr lang="en-US" sz="2400" b="1" dirty="0">
                <a:solidFill>
                  <a:srgbClr val="000000"/>
                </a:solidFill>
                <a:latin typeface="Comic Sans MS"/>
                <a:cs typeface="Comic Sans MS"/>
              </a:rPr>
              <a:t> Per(</a:t>
            </a:r>
            <a:r>
              <a:rPr lang="en-US" sz="2400" b="1" dirty="0">
                <a:solidFill>
                  <a:srgbClr val="0000FF"/>
                </a:solidFill>
                <a:latin typeface="Comic Sans MS"/>
                <a:cs typeface="Comic Sans MS"/>
              </a:rPr>
              <a:t>A</a:t>
            </a:r>
            <a:r>
              <a:rPr lang="en-US" sz="2400" b="1" baseline="-25000" dirty="0">
                <a:solidFill>
                  <a:srgbClr val="0000FF"/>
                </a:solidFill>
                <a:latin typeface="Comic Sans MS"/>
                <a:cs typeface="Comic Sans MS"/>
              </a:rPr>
              <a:t>G</a:t>
            </a:r>
            <a:r>
              <a:rPr lang="en-US" sz="2400" b="1" dirty="0">
                <a:solidFill>
                  <a:srgbClr val="000000"/>
                </a:solidFill>
                <a:latin typeface="Comic Sans MS"/>
                <a:cs typeface="Comic Sans MS"/>
              </a:rPr>
              <a:t>)&gt;0   </a:t>
            </a:r>
            <a:r>
              <a:rPr lang="en-US" sz="2400" b="1" dirty="0" err="1">
                <a:latin typeface="Comic Sans MS" charset="0"/>
                <a:ea typeface="ＭＳ Ｐゴシック" charset="0"/>
                <a:cs typeface="ＭＳ Ｐゴシック" charset="0"/>
                <a:sym typeface="Symbol" charset="0"/>
              </a:rPr>
              <a:t>Per</a:t>
            </a:r>
            <a:r>
              <a:rPr lang="en-US" sz="2400" b="1" baseline="-25000" dirty="0" err="1">
                <a:solidFill>
                  <a:srgbClr val="0000FF"/>
                </a:solidFill>
                <a:latin typeface="Comic Sans MS" charset="0"/>
                <a:ea typeface="ＭＳ Ｐゴシック" charset="0"/>
                <a:cs typeface="ＭＳ Ｐゴシック" charset="0"/>
                <a:sym typeface="Symbol" charset="0"/>
              </a:rPr>
              <a:t>n</a:t>
            </a:r>
            <a:r>
              <a:rPr lang="en-US" sz="2400" b="1" dirty="0">
                <a:latin typeface="Comic Sans MS" charset="0"/>
                <a:ea typeface="ＭＳ Ｐゴシック" charset="0"/>
                <a:cs typeface="ＭＳ Ｐゴシック" charset="0"/>
                <a:sym typeface="Symbol" charset="0"/>
              </a:rPr>
              <a:t>(A)=</a:t>
            </a:r>
            <a:r>
              <a:rPr lang="en-US" sz="2400" b="1" baseline="-25000" dirty="0">
                <a:latin typeface="Comic Sans MS" charset="0"/>
                <a:ea typeface="ＭＳ Ｐゴシック" charset="0"/>
                <a:cs typeface="ＭＳ Ｐゴシック" charset="0"/>
                <a:sym typeface="Symbol" charset="0"/>
              </a:rPr>
              <a:t></a:t>
            </a:r>
            <a:r>
              <a:rPr lang="en-US" sz="2400" b="1" baseline="-25000" dirty="0" err="1">
                <a:latin typeface="Comic Sans MS" charset="0"/>
                <a:ea typeface="ＭＳ Ｐゴシック" charset="0"/>
                <a:cs typeface="ＭＳ Ｐゴシック" charset="0"/>
                <a:sym typeface="Symbol" charset="0"/>
              </a:rPr>
              <a:t>S</a:t>
            </a:r>
            <a:r>
              <a:rPr lang="en-US" sz="2400" b="1" baseline="-25000" dirty="0" err="1">
                <a:solidFill>
                  <a:srgbClr val="0000FF"/>
                </a:solidFill>
                <a:latin typeface="Comic Sans MS" charset="0"/>
                <a:ea typeface="ＭＳ Ｐゴシック" charset="0"/>
                <a:cs typeface="ＭＳ Ｐゴシック" charset="0"/>
                <a:sym typeface="Symbol" charset="0"/>
              </a:rPr>
              <a:t>n</a:t>
            </a:r>
            <a:r>
              <a:rPr lang="en-US" sz="2400" b="1" baseline="-25000" dirty="0">
                <a:latin typeface="Comic Sans MS" charset="0"/>
                <a:ea typeface="ＭＳ Ｐゴシック" charset="0"/>
                <a:cs typeface="ＭＳ Ｐゴシック" charset="0"/>
                <a:sym typeface="Symbol" charset="0"/>
              </a:rPr>
              <a:t> </a:t>
            </a:r>
            <a:r>
              <a:rPr lang="en-US" sz="2400" b="1" dirty="0">
                <a:latin typeface="Comic Sans MS" charset="0"/>
                <a:ea typeface="ＭＳ Ｐゴシック" charset="0"/>
                <a:cs typeface="ＭＳ Ｐゴシック" charset="0"/>
                <a:sym typeface="Symbol" charset="0"/>
              </a:rPr>
              <a:t></a:t>
            </a:r>
            <a:r>
              <a:rPr lang="en-US" sz="2400" b="1" baseline="-25000" dirty="0" err="1">
                <a:latin typeface="Comic Sans MS" charset="0"/>
                <a:ea typeface="ＭＳ Ｐゴシック" charset="0"/>
                <a:cs typeface="ＭＳ Ｐゴシック" charset="0"/>
                <a:sym typeface="Symbol" charset="0"/>
              </a:rPr>
              <a:t>i</a:t>
            </a:r>
            <a:r>
              <a:rPr lang="en-US" sz="2400" b="1" baseline="-25000" dirty="0">
                <a:latin typeface="Comic Sans MS" charset="0"/>
                <a:ea typeface="ＭＳ Ｐゴシック" charset="0"/>
                <a:cs typeface="ＭＳ Ｐゴシック" charset="0"/>
                <a:sym typeface="Symbol" charset="0"/>
              </a:rPr>
              <a:t>[</a:t>
            </a:r>
            <a:r>
              <a:rPr lang="en-US" sz="2400" b="1" baseline="-25000" dirty="0">
                <a:solidFill>
                  <a:srgbClr val="0000FF"/>
                </a:solidFill>
                <a:latin typeface="Comic Sans MS" charset="0"/>
                <a:ea typeface="ＭＳ Ｐゴシック" charset="0"/>
                <a:cs typeface="ＭＳ Ｐゴシック" charset="0"/>
                <a:sym typeface="Symbol" charset="0"/>
              </a:rPr>
              <a:t>n</a:t>
            </a:r>
            <a:r>
              <a:rPr lang="en-US" sz="2400" b="1" baseline="-25000" dirty="0">
                <a:latin typeface="Comic Sans MS" charset="0"/>
                <a:ea typeface="ＭＳ Ｐゴシック" charset="0"/>
                <a:cs typeface="ＭＳ Ｐゴシック" charset="0"/>
                <a:sym typeface="Symbol" charset="0"/>
              </a:rPr>
              <a:t>]</a:t>
            </a:r>
            <a:r>
              <a:rPr lang="en-US" sz="2400" b="1" dirty="0">
                <a:latin typeface="Comic Sans MS" charset="0"/>
                <a:ea typeface="ＭＳ Ｐゴシック" charset="0"/>
                <a:cs typeface="ＭＳ Ｐゴシック" charset="0"/>
                <a:sym typeface="Symbol" charset="0"/>
              </a:rPr>
              <a:t> A</a:t>
            </a:r>
            <a:r>
              <a:rPr lang="en-US" sz="2400" b="1" baseline="-25000" dirty="0">
                <a:latin typeface="Comic Sans MS" charset="0"/>
                <a:ea typeface="ＭＳ Ｐゴシック" charset="0"/>
                <a:cs typeface="ＭＳ Ｐゴシック" charset="0"/>
                <a:sym typeface="Symbol" charset="0"/>
              </a:rPr>
              <a:t>i(</a:t>
            </a:r>
            <a:r>
              <a:rPr lang="en-US" sz="2400" b="1" baseline="-25000" dirty="0" err="1">
                <a:latin typeface="Comic Sans MS" charset="0"/>
                <a:ea typeface="ＭＳ Ｐゴシック" charset="0"/>
                <a:cs typeface="ＭＳ Ｐゴシック" charset="0"/>
                <a:sym typeface="Symbol" charset="0"/>
              </a:rPr>
              <a:t>i</a:t>
            </a:r>
            <a:r>
              <a:rPr lang="en-US" sz="2400" b="1" baseline="-25000" dirty="0">
                <a:latin typeface="Comic Sans MS" charset="0"/>
                <a:ea typeface="ＭＳ Ｐゴシック" charset="0"/>
                <a:cs typeface="ＭＳ Ｐゴシック" charset="0"/>
                <a:sym typeface="Symbol" charset="0"/>
              </a:rPr>
              <a:t>)</a:t>
            </a:r>
            <a:endParaRPr lang="en-US" sz="2400" b="1" dirty="0">
              <a:solidFill>
                <a:srgbClr val="0000FF"/>
              </a:solidFill>
              <a:latin typeface="Comic Sans MS"/>
              <a:cs typeface="Comic Sans MS"/>
            </a:endParaRPr>
          </a:p>
          <a:p>
            <a:pPr>
              <a:lnSpc>
                <a:spcPct val="140000"/>
              </a:lnSpc>
            </a:pPr>
            <a:r>
              <a:rPr lang="en-US" sz="2400" b="1" dirty="0">
                <a:solidFill>
                  <a:srgbClr val="008000"/>
                </a:solidFill>
                <a:latin typeface="Comic Sans MS"/>
                <a:cs typeface="Comic Sans MS"/>
              </a:rPr>
              <a:t>[Jacobi‘1890]   </a:t>
            </a:r>
            <a:r>
              <a:rPr lang="en-US" sz="2400" b="1" dirty="0">
                <a:solidFill>
                  <a:srgbClr val="660066"/>
                </a:solidFill>
                <a:latin typeface="Comic Sans MS"/>
                <a:cs typeface="Comic Sans MS"/>
              </a:rPr>
              <a:t>PM </a:t>
            </a:r>
            <a:r>
              <a:rPr lang="en-US" sz="2400" dirty="0">
                <a:sym typeface="Symbol"/>
              </a:rPr>
              <a:t></a:t>
            </a:r>
            <a:r>
              <a:rPr lang="en-US" sz="2400" dirty="0"/>
              <a:t> </a:t>
            </a:r>
            <a:r>
              <a:rPr lang="en-US" sz="2800" b="1" dirty="0">
                <a:solidFill>
                  <a:srgbClr val="FF0000"/>
                </a:solidFill>
                <a:latin typeface="Comic Sans MS"/>
                <a:cs typeface="Comic Sans MS"/>
              </a:rPr>
              <a:t>P     </a:t>
            </a:r>
            <a:r>
              <a:rPr lang="en-US" sz="2800" b="1" dirty="0">
                <a:solidFill>
                  <a:srgbClr val="000000"/>
                </a:solidFill>
                <a:latin typeface="Comic Sans MS"/>
                <a:cs typeface="Comic Sans MS"/>
              </a:rPr>
              <a:t>(</a:t>
            </a:r>
            <a:r>
              <a:rPr lang="en-US" sz="2800" b="1" dirty="0">
                <a:solidFill>
                  <a:srgbClr val="FF0000"/>
                </a:solidFill>
                <a:latin typeface="Comic Sans MS"/>
                <a:cs typeface="Comic Sans MS"/>
              </a:rPr>
              <a:t>P</a:t>
            </a:r>
            <a:r>
              <a:rPr lang="en-US" sz="2400" b="1" dirty="0">
                <a:solidFill>
                  <a:srgbClr val="FF0000"/>
                </a:solidFill>
                <a:latin typeface="Comic Sans MS"/>
                <a:cs typeface="Comic Sans MS"/>
              </a:rPr>
              <a:t> </a:t>
            </a:r>
            <a:r>
              <a:rPr lang="en-US" sz="2400" b="1" dirty="0">
                <a:latin typeface="Comic Sans MS"/>
                <a:cs typeface="Comic Sans MS"/>
              </a:rPr>
              <a:t>= polynomial time) </a:t>
            </a:r>
          </a:p>
        </p:txBody>
      </p:sp>
      <p:grpSp>
        <p:nvGrpSpPr>
          <p:cNvPr id="7" name="Group 6"/>
          <p:cNvGrpSpPr/>
          <p:nvPr/>
        </p:nvGrpSpPr>
        <p:grpSpPr>
          <a:xfrm>
            <a:off x="4975476" y="1087999"/>
            <a:ext cx="3371888" cy="3944652"/>
            <a:chOff x="4975476" y="1087999"/>
            <a:chExt cx="3371888" cy="3944652"/>
          </a:xfrm>
        </p:grpSpPr>
        <p:sp>
          <p:nvSpPr>
            <p:cNvPr id="12" name="Rectangle 11"/>
            <p:cNvSpPr/>
            <p:nvPr/>
          </p:nvSpPr>
          <p:spPr>
            <a:xfrm>
              <a:off x="5611091" y="35005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18" name="Rectangle 17"/>
            <p:cNvSpPr/>
            <p:nvPr/>
          </p:nvSpPr>
          <p:spPr>
            <a:xfrm>
              <a:off x="6518564" y="35005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19" name="Rectangle 18"/>
            <p:cNvSpPr/>
            <p:nvPr/>
          </p:nvSpPr>
          <p:spPr>
            <a:xfrm>
              <a:off x="7432964" y="35005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20" name="Rectangle 19"/>
            <p:cNvSpPr/>
            <p:nvPr/>
          </p:nvSpPr>
          <p:spPr>
            <a:xfrm>
              <a:off x="5606467" y="25861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21" name="Rectangle 20"/>
            <p:cNvSpPr/>
            <p:nvPr/>
          </p:nvSpPr>
          <p:spPr>
            <a:xfrm>
              <a:off x="6513940" y="25861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22" name="Rectangle 21"/>
            <p:cNvSpPr/>
            <p:nvPr/>
          </p:nvSpPr>
          <p:spPr>
            <a:xfrm>
              <a:off x="7428340" y="25861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23" name="Rectangle 22"/>
            <p:cNvSpPr/>
            <p:nvPr/>
          </p:nvSpPr>
          <p:spPr>
            <a:xfrm>
              <a:off x="5606467" y="16717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24" name="Rectangle 23"/>
            <p:cNvSpPr/>
            <p:nvPr/>
          </p:nvSpPr>
          <p:spPr>
            <a:xfrm>
              <a:off x="6513940" y="16717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25" name="Rectangle 24"/>
            <p:cNvSpPr/>
            <p:nvPr/>
          </p:nvSpPr>
          <p:spPr>
            <a:xfrm>
              <a:off x="7428340" y="16717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56" name="TextBox 55"/>
            <p:cNvSpPr txBox="1"/>
            <p:nvPr/>
          </p:nvSpPr>
          <p:spPr>
            <a:xfrm>
              <a:off x="6836361" y="1087999"/>
              <a:ext cx="426970" cy="523220"/>
            </a:xfrm>
            <a:prstGeom prst="rect">
              <a:avLst/>
            </a:prstGeom>
            <a:noFill/>
          </p:spPr>
          <p:txBody>
            <a:bodyPr wrap="none" rtlCol="0">
              <a:spAutoFit/>
            </a:bodyPr>
            <a:lstStyle/>
            <a:p>
              <a:r>
                <a:rPr lang="en-US" sz="2800" b="1" dirty="0">
                  <a:solidFill>
                    <a:srgbClr val="000000"/>
                  </a:solidFill>
                  <a:latin typeface="Comic Sans MS"/>
                  <a:cs typeface="Comic Sans MS"/>
                </a:rPr>
                <a:t>V</a:t>
              </a:r>
              <a:endParaRPr lang="en-US" sz="2800" dirty="0">
                <a:solidFill>
                  <a:srgbClr val="000000"/>
                </a:solidFill>
              </a:endParaRPr>
            </a:p>
          </p:txBody>
        </p:sp>
        <p:sp>
          <p:nvSpPr>
            <p:cNvPr id="57" name="TextBox 56"/>
            <p:cNvSpPr txBox="1"/>
            <p:nvPr/>
          </p:nvSpPr>
          <p:spPr>
            <a:xfrm>
              <a:off x="6825690" y="4509431"/>
              <a:ext cx="610013" cy="523220"/>
            </a:xfrm>
            <a:prstGeom prst="rect">
              <a:avLst/>
            </a:prstGeom>
            <a:noFill/>
          </p:spPr>
          <p:txBody>
            <a:bodyPr wrap="none" rtlCol="0">
              <a:spAutoFit/>
            </a:bodyPr>
            <a:lstStyle/>
            <a:p>
              <a:r>
                <a:rPr lang="en-US" sz="2800" b="1" dirty="0">
                  <a:solidFill>
                    <a:srgbClr val="0000FF"/>
                  </a:solidFill>
                  <a:latin typeface="Comic Sans MS"/>
                  <a:cs typeface="Comic Sans MS"/>
                </a:rPr>
                <a:t>A</a:t>
              </a:r>
              <a:r>
                <a:rPr lang="en-US" sz="2800" b="1" baseline="-25000" dirty="0">
                  <a:solidFill>
                    <a:srgbClr val="0000FF"/>
                  </a:solidFill>
                  <a:latin typeface="Comic Sans MS"/>
                  <a:cs typeface="Comic Sans MS"/>
                </a:rPr>
                <a:t>G</a:t>
              </a:r>
              <a:endParaRPr lang="en-US" sz="2800" baseline="-25000" dirty="0"/>
            </a:p>
          </p:txBody>
        </p:sp>
        <p:sp>
          <p:nvSpPr>
            <p:cNvPr id="58" name="TextBox 57"/>
            <p:cNvSpPr txBox="1"/>
            <p:nvPr/>
          </p:nvSpPr>
          <p:spPr>
            <a:xfrm>
              <a:off x="4975476" y="2734888"/>
              <a:ext cx="449237" cy="523220"/>
            </a:xfrm>
            <a:prstGeom prst="rect">
              <a:avLst/>
            </a:prstGeom>
            <a:noFill/>
          </p:spPr>
          <p:txBody>
            <a:bodyPr wrap="none" rtlCol="0">
              <a:spAutoFit/>
            </a:bodyPr>
            <a:lstStyle/>
            <a:p>
              <a:r>
                <a:rPr lang="en-US" sz="2800" b="1" dirty="0">
                  <a:solidFill>
                    <a:srgbClr val="000000"/>
                  </a:solidFill>
                  <a:latin typeface="Comic Sans MS"/>
                  <a:cs typeface="Comic Sans MS"/>
                </a:rPr>
                <a:t>U</a:t>
              </a:r>
              <a:endParaRPr lang="en-US" sz="2800" dirty="0">
                <a:solidFill>
                  <a:srgbClr val="000000"/>
                </a:solidFill>
              </a:endParaRPr>
            </a:p>
          </p:txBody>
        </p:sp>
      </p:grpSp>
      <p:grpSp>
        <p:nvGrpSpPr>
          <p:cNvPr id="3" name="Group 2"/>
          <p:cNvGrpSpPr/>
          <p:nvPr/>
        </p:nvGrpSpPr>
        <p:grpSpPr>
          <a:xfrm>
            <a:off x="2630977" y="2327327"/>
            <a:ext cx="1237000" cy="2713584"/>
            <a:chOff x="2444714" y="2327327"/>
            <a:chExt cx="1237000" cy="2713584"/>
          </a:xfrm>
        </p:grpSpPr>
        <p:sp>
          <p:nvSpPr>
            <p:cNvPr id="5" name="Oval 4"/>
            <p:cNvSpPr/>
            <p:nvPr/>
          </p:nvSpPr>
          <p:spPr>
            <a:xfrm>
              <a:off x="2655473" y="295562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669333" y="3419738"/>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683193" y="388731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350488" y="294639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3364348" y="3410508"/>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a:endCxn id="30" idx="1"/>
            </p:cNvCxnSpPr>
            <p:nvPr/>
          </p:nvCxnSpPr>
          <p:spPr>
            <a:xfrm>
              <a:off x="2782472" y="3047958"/>
              <a:ext cx="626170" cy="865632"/>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3378208" y="387808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stCxn id="5" idx="6"/>
              <a:endCxn id="29" idx="2"/>
            </p:cNvCxnSpPr>
            <p:nvPr/>
          </p:nvCxnSpPr>
          <p:spPr>
            <a:xfrm>
              <a:off x="2863291" y="3076850"/>
              <a:ext cx="501057" cy="454885"/>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5" idx="6"/>
              <a:endCxn id="28" idx="2"/>
            </p:cNvCxnSpPr>
            <p:nvPr/>
          </p:nvCxnSpPr>
          <p:spPr>
            <a:xfrm flipV="1">
              <a:off x="2863291" y="3067620"/>
              <a:ext cx="487197" cy="923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26" idx="6"/>
            </p:cNvCxnSpPr>
            <p:nvPr/>
          </p:nvCxnSpPr>
          <p:spPr>
            <a:xfrm flipV="1">
              <a:off x="2877151" y="3094141"/>
              <a:ext cx="533353" cy="44682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7" idx="7"/>
              <a:endCxn id="28" idx="3"/>
            </p:cNvCxnSpPr>
            <p:nvPr/>
          </p:nvCxnSpPr>
          <p:spPr>
            <a:xfrm flipV="1">
              <a:off x="2860577" y="3153340"/>
              <a:ext cx="520345" cy="76948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2909342" y="4517691"/>
              <a:ext cx="441146" cy="523220"/>
            </a:xfrm>
            <a:prstGeom prst="rect">
              <a:avLst/>
            </a:prstGeom>
            <a:noFill/>
          </p:spPr>
          <p:txBody>
            <a:bodyPr wrap="none" rtlCol="0">
              <a:spAutoFit/>
            </a:bodyPr>
            <a:lstStyle/>
            <a:p>
              <a:r>
                <a:rPr lang="en-US" sz="2800" b="1" dirty="0">
                  <a:solidFill>
                    <a:srgbClr val="0000FF"/>
                  </a:solidFill>
                  <a:latin typeface="Comic Sans MS"/>
                  <a:cs typeface="Comic Sans MS"/>
                </a:rPr>
                <a:t>G</a:t>
              </a:r>
              <a:endParaRPr lang="en-US" sz="2800" dirty="0"/>
            </a:p>
          </p:txBody>
        </p:sp>
        <p:sp>
          <p:nvSpPr>
            <p:cNvPr id="55" name="TextBox 54"/>
            <p:cNvSpPr txBox="1"/>
            <p:nvPr/>
          </p:nvSpPr>
          <p:spPr>
            <a:xfrm>
              <a:off x="2444714" y="2327327"/>
              <a:ext cx="449237" cy="523220"/>
            </a:xfrm>
            <a:prstGeom prst="rect">
              <a:avLst/>
            </a:prstGeom>
            <a:noFill/>
          </p:spPr>
          <p:txBody>
            <a:bodyPr wrap="none" rtlCol="0">
              <a:spAutoFit/>
            </a:bodyPr>
            <a:lstStyle/>
            <a:p>
              <a:r>
                <a:rPr lang="en-US" sz="2800" b="1" dirty="0">
                  <a:solidFill>
                    <a:srgbClr val="000000"/>
                  </a:solidFill>
                  <a:latin typeface="Comic Sans MS"/>
                  <a:cs typeface="Comic Sans MS"/>
                </a:rPr>
                <a:t>U</a:t>
              </a:r>
              <a:endParaRPr lang="en-US" sz="2800" dirty="0">
                <a:solidFill>
                  <a:srgbClr val="000000"/>
                </a:solidFill>
              </a:endParaRPr>
            </a:p>
          </p:txBody>
        </p:sp>
        <p:sp>
          <p:nvSpPr>
            <p:cNvPr id="60" name="TextBox 59"/>
            <p:cNvSpPr txBox="1"/>
            <p:nvPr/>
          </p:nvSpPr>
          <p:spPr>
            <a:xfrm>
              <a:off x="3254744" y="2327327"/>
              <a:ext cx="426970" cy="523220"/>
            </a:xfrm>
            <a:prstGeom prst="rect">
              <a:avLst/>
            </a:prstGeom>
            <a:noFill/>
          </p:spPr>
          <p:txBody>
            <a:bodyPr wrap="none" rtlCol="0">
              <a:spAutoFit/>
            </a:bodyPr>
            <a:lstStyle/>
            <a:p>
              <a:r>
                <a:rPr lang="en-US" sz="2800" b="1" dirty="0">
                  <a:solidFill>
                    <a:srgbClr val="000000"/>
                  </a:solidFill>
                  <a:latin typeface="Comic Sans MS"/>
                  <a:cs typeface="Comic Sans MS"/>
                </a:rPr>
                <a:t>V</a:t>
              </a:r>
              <a:endParaRPr lang="en-US" sz="2800" dirty="0">
                <a:solidFill>
                  <a:srgbClr val="000000"/>
                </a:solidFill>
              </a:endParaRPr>
            </a:p>
          </p:txBody>
        </p:sp>
      </p:grpSp>
      <p:sp>
        <p:nvSpPr>
          <p:cNvPr id="50" name="TextBox 49"/>
          <p:cNvSpPr txBox="1"/>
          <p:nvPr/>
        </p:nvSpPr>
        <p:spPr>
          <a:xfrm>
            <a:off x="959720" y="4526937"/>
            <a:ext cx="509900" cy="523220"/>
          </a:xfrm>
          <a:prstGeom prst="rect">
            <a:avLst/>
          </a:prstGeom>
          <a:noFill/>
        </p:spPr>
        <p:txBody>
          <a:bodyPr wrap="none" rtlCol="0">
            <a:spAutoFit/>
          </a:bodyPr>
          <a:lstStyle/>
          <a:p>
            <a:r>
              <a:rPr lang="en-US" sz="2800" b="1" dirty="0">
                <a:solidFill>
                  <a:srgbClr val="0000FF"/>
                </a:solidFill>
                <a:latin typeface="Comic Sans MS"/>
                <a:cs typeface="Comic Sans MS"/>
              </a:rPr>
              <a:t>G’</a:t>
            </a:r>
            <a:endParaRPr lang="en-US" sz="2800" dirty="0"/>
          </a:p>
        </p:txBody>
      </p:sp>
      <p:sp>
        <p:nvSpPr>
          <p:cNvPr id="51" name="TextBox 50"/>
          <p:cNvSpPr txBox="1"/>
          <p:nvPr/>
        </p:nvSpPr>
        <p:spPr>
          <a:xfrm>
            <a:off x="495092" y="2336573"/>
            <a:ext cx="449237" cy="523220"/>
          </a:xfrm>
          <a:prstGeom prst="rect">
            <a:avLst/>
          </a:prstGeom>
          <a:noFill/>
        </p:spPr>
        <p:txBody>
          <a:bodyPr wrap="none" rtlCol="0">
            <a:spAutoFit/>
          </a:bodyPr>
          <a:lstStyle/>
          <a:p>
            <a:r>
              <a:rPr lang="en-US" sz="2800" b="1" dirty="0">
                <a:solidFill>
                  <a:srgbClr val="000000"/>
                </a:solidFill>
                <a:latin typeface="Comic Sans MS"/>
                <a:cs typeface="Comic Sans MS"/>
              </a:rPr>
              <a:t>U</a:t>
            </a:r>
            <a:endParaRPr lang="en-US" sz="2800" dirty="0">
              <a:solidFill>
                <a:srgbClr val="000000"/>
              </a:solidFill>
            </a:endParaRPr>
          </a:p>
        </p:txBody>
      </p:sp>
      <p:sp>
        <p:nvSpPr>
          <p:cNvPr id="52" name="TextBox 51"/>
          <p:cNvSpPr txBox="1"/>
          <p:nvPr/>
        </p:nvSpPr>
        <p:spPr>
          <a:xfrm>
            <a:off x="1305122" y="2336573"/>
            <a:ext cx="426970" cy="523220"/>
          </a:xfrm>
          <a:prstGeom prst="rect">
            <a:avLst/>
          </a:prstGeom>
          <a:noFill/>
        </p:spPr>
        <p:txBody>
          <a:bodyPr wrap="none" rtlCol="0">
            <a:spAutoFit/>
          </a:bodyPr>
          <a:lstStyle/>
          <a:p>
            <a:r>
              <a:rPr lang="en-US" sz="2800" b="1" dirty="0">
                <a:solidFill>
                  <a:srgbClr val="000000"/>
                </a:solidFill>
                <a:latin typeface="Comic Sans MS"/>
                <a:cs typeface="Comic Sans MS"/>
              </a:rPr>
              <a:t>V</a:t>
            </a:r>
            <a:endParaRPr lang="en-US" sz="2800" dirty="0">
              <a:solidFill>
                <a:srgbClr val="000000"/>
              </a:solidFill>
            </a:endParaRPr>
          </a:p>
        </p:txBody>
      </p:sp>
      <p:grpSp>
        <p:nvGrpSpPr>
          <p:cNvPr id="61" name="Group 60"/>
          <p:cNvGrpSpPr/>
          <p:nvPr/>
        </p:nvGrpSpPr>
        <p:grpSpPr>
          <a:xfrm>
            <a:off x="689263" y="2964680"/>
            <a:ext cx="930553" cy="1183374"/>
            <a:chOff x="705851" y="2955639"/>
            <a:chExt cx="930553" cy="1183374"/>
          </a:xfrm>
        </p:grpSpPr>
        <p:sp>
          <p:nvSpPr>
            <p:cNvPr id="66" name="Oval 65"/>
            <p:cNvSpPr/>
            <p:nvPr/>
          </p:nvSpPr>
          <p:spPr>
            <a:xfrm>
              <a:off x="705851" y="2964869"/>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19711" y="3428984"/>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733571" y="3896559"/>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1400866" y="2955639"/>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1414726" y="3419754"/>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endCxn id="72" idx="1"/>
            </p:cNvCxnSpPr>
            <p:nvPr/>
          </p:nvCxnSpPr>
          <p:spPr>
            <a:xfrm>
              <a:off x="832850" y="3057204"/>
              <a:ext cx="626170" cy="865632"/>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72" name="Oval 71"/>
            <p:cNvSpPr/>
            <p:nvPr/>
          </p:nvSpPr>
          <p:spPr>
            <a:xfrm>
              <a:off x="1428586" y="3887329"/>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p:cNvCxnSpPr>
              <a:stCxn id="66" idx="6"/>
              <a:endCxn id="70" idx="2"/>
            </p:cNvCxnSpPr>
            <p:nvPr/>
          </p:nvCxnSpPr>
          <p:spPr>
            <a:xfrm>
              <a:off x="913669" y="3086096"/>
              <a:ext cx="501057" cy="454885"/>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66" idx="6"/>
              <a:endCxn id="69" idx="2"/>
            </p:cNvCxnSpPr>
            <p:nvPr/>
          </p:nvCxnSpPr>
          <p:spPr>
            <a:xfrm flipV="1">
              <a:off x="913669" y="3076866"/>
              <a:ext cx="487197" cy="923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67" idx="6"/>
            </p:cNvCxnSpPr>
            <p:nvPr/>
          </p:nvCxnSpPr>
          <p:spPr>
            <a:xfrm flipV="1">
              <a:off x="927529" y="3103387"/>
              <a:ext cx="533353" cy="44682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68" idx="7"/>
              <a:endCxn id="69" idx="3"/>
            </p:cNvCxnSpPr>
            <p:nvPr/>
          </p:nvCxnSpPr>
          <p:spPr>
            <a:xfrm flipV="1">
              <a:off x="910955" y="3162586"/>
              <a:ext cx="520345" cy="76948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941389" y="3548079"/>
              <a:ext cx="487197" cy="923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864785" y="3153340"/>
            <a:ext cx="577647" cy="845970"/>
            <a:chOff x="7976785" y="5654966"/>
            <a:chExt cx="577647" cy="845970"/>
          </a:xfrm>
        </p:grpSpPr>
        <p:cxnSp>
          <p:nvCxnSpPr>
            <p:cNvPr id="83" name="Straight Connector 82"/>
            <p:cNvCxnSpPr/>
            <p:nvPr/>
          </p:nvCxnSpPr>
          <p:spPr>
            <a:xfrm>
              <a:off x="7976785" y="5654966"/>
              <a:ext cx="577647" cy="84597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8036801" y="5672258"/>
              <a:ext cx="487197" cy="79317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8004505" y="6066149"/>
              <a:ext cx="487197" cy="923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177852" y="2859793"/>
            <a:ext cx="1909842" cy="1448632"/>
            <a:chOff x="279450" y="2859793"/>
            <a:chExt cx="1909842" cy="1448632"/>
          </a:xfrm>
        </p:grpSpPr>
        <p:pic>
          <p:nvPicPr>
            <p:cNvPr id="86" name="Picture 85"/>
            <p:cNvPicPr>
              <a:picLocks noChangeAspect="1"/>
            </p:cNvPicPr>
            <p:nvPr/>
          </p:nvPicPr>
          <p:blipFill>
            <a:blip r:embed="rId3"/>
            <a:stretch>
              <a:fillRect/>
            </a:stretch>
          </p:blipFill>
          <p:spPr>
            <a:xfrm>
              <a:off x="279450" y="3384922"/>
              <a:ext cx="487268" cy="330200"/>
            </a:xfrm>
            <a:prstGeom prst="rect">
              <a:avLst/>
            </a:prstGeom>
          </p:spPr>
        </p:pic>
        <p:pic>
          <p:nvPicPr>
            <p:cNvPr id="87" name="Picture 86"/>
            <p:cNvPicPr>
              <a:picLocks noChangeAspect="1"/>
            </p:cNvPicPr>
            <p:nvPr/>
          </p:nvPicPr>
          <p:blipFill>
            <a:blip r:embed="rId4"/>
            <a:stretch>
              <a:fillRect/>
            </a:stretch>
          </p:blipFill>
          <p:spPr>
            <a:xfrm>
              <a:off x="366501" y="2934458"/>
              <a:ext cx="317500" cy="339447"/>
            </a:xfrm>
            <a:prstGeom prst="rect">
              <a:avLst/>
            </a:prstGeom>
          </p:spPr>
        </p:pic>
        <p:pic>
          <p:nvPicPr>
            <p:cNvPr id="88" name="Picture 87"/>
            <p:cNvPicPr>
              <a:picLocks noChangeAspect="1"/>
            </p:cNvPicPr>
            <p:nvPr/>
          </p:nvPicPr>
          <p:blipFill>
            <a:blip r:embed="rId5"/>
            <a:stretch>
              <a:fillRect/>
            </a:stretch>
          </p:blipFill>
          <p:spPr>
            <a:xfrm>
              <a:off x="366501" y="3848806"/>
              <a:ext cx="402167" cy="459619"/>
            </a:xfrm>
            <a:prstGeom prst="rect">
              <a:avLst/>
            </a:prstGeom>
          </p:spPr>
        </p:pic>
        <p:pic>
          <p:nvPicPr>
            <p:cNvPr id="89" name="Picture 88"/>
            <p:cNvPicPr>
              <a:picLocks noChangeAspect="1"/>
            </p:cNvPicPr>
            <p:nvPr/>
          </p:nvPicPr>
          <p:blipFill>
            <a:blip r:embed="rId6"/>
            <a:stretch>
              <a:fillRect/>
            </a:stretch>
          </p:blipFill>
          <p:spPr>
            <a:xfrm>
              <a:off x="1736325" y="2859793"/>
              <a:ext cx="452967" cy="484278"/>
            </a:xfrm>
            <a:prstGeom prst="rect">
              <a:avLst/>
            </a:prstGeom>
          </p:spPr>
        </p:pic>
        <p:pic>
          <p:nvPicPr>
            <p:cNvPr id="90" name="Picture 89"/>
            <p:cNvPicPr>
              <a:picLocks noChangeAspect="1"/>
            </p:cNvPicPr>
            <p:nvPr/>
          </p:nvPicPr>
          <p:blipFill>
            <a:blip r:embed="rId7"/>
            <a:stretch>
              <a:fillRect/>
            </a:stretch>
          </p:blipFill>
          <p:spPr>
            <a:xfrm>
              <a:off x="1732092" y="3353324"/>
              <a:ext cx="399942" cy="341969"/>
            </a:xfrm>
            <a:prstGeom prst="rect">
              <a:avLst/>
            </a:prstGeom>
          </p:spPr>
        </p:pic>
        <p:pic>
          <p:nvPicPr>
            <p:cNvPr id="91" name="Picture 90"/>
            <p:cNvPicPr>
              <a:picLocks noChangeAspect="1"/>
            </p:cNvPicPr>
            <p:nvPr/>
          </p:nvPicPr>
          <p:blipFill>
            <a:blip r:embed="rId8"/>
            <a:stretch>
              <a:fillRect/>
            </a:stretch>
          </p:blipFill>
          <p:spPr>
            <a:xfrm>
              <a:off x="1736470" y="3845297"/>
              <a:ext cx="418956" cy="395378"/>
            </a:xfrm>
            <a:prstGeom prst="rect">
              <a:avLst/>
            </a:prstGeom>
          </p:spPr>
        </p:pic>
      </p:grpSp>
    </p:spTree>
    <p:extLst>
      <p:ext uri="{BB962C8B-B14F-4D97-AF65-F5344CB8AC3E}">
        <p14:creationId xmlns:p14="http://schemas.microsoft.com/office/powerpoint/2010/main" val="11471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59" grpI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41215"/>
            <a:ext cx="9144000" cy="1410742"/>
          </a:xfrm>
        </p:spPr>
        <p:txBody>
          <a:bodyPr>
            <a:normAutofit/>
          </a:bodyPr>
          <a:lstStyle/>
          <a:p>
            <a:r>
              <a:rPr lang="en-US" sz="4000" b="1" dirty="0">
                <a:solidFill>
                  <a:srgbClr val="FF0000"/>
                </a:solidFill>
                <a:latin typeface="Comic Sans MS"/>
                <a:cs typeface="Comic Sans MS"/>
              </a:rPr>
              <a:t>PMs &amp; symbolic matrices </a:t>
            </a:r>
            <a:r>
              <a:rPr lang="en-US" sz="3200" b="1" dirty="0">
                <a:solidFill>
                  <a:srgbClr val="008000"/>
                </a:solidFill>
                <a:latin typeface="Comic Sans MS"/>
                <a:cs typeface="Comic Sans MS"/>
              </a:rPr>
              <a:t>[Edmonds‘67]</a:t>
            </a:r>
          </a:p>
        </p:txBody>
      </p:sp>
      <p:sp>
        <p:nvSpPr>
          <p:cNvPr id="59" name="TextBox 58"/>
          <p:cNvSpPr txBox="1"/>
          <p:nvPr/>
        </p:nvSpPr>
        <p:spPr>
          <a:xfrm>
            <a:off x="114299" y="5322000"/>
            <a:ext cx="8921075" cy="1483483"/>
          </a:xfrm>
          <a:prstGeom prst="rect">
            <a:avLst/>
          </a:prstGeom>
          <a:noFill/>
        </p:spPr>
        <p:txBody>
          <a:bodyPr wrap="square" rtlCol="0">
            <a:spAutoFit/>
          </a:bodyPr>
          <a:lstStyle/>
          <a:p>
            <a:pPr>
              <a:lnSpc>
                <a:spcPct val="120000"/>
              </a:lnSpc>
            </a:pPr>
            <a:r>
              <a:rPr lang="en-US" sz="2400" b="1" dirty="0">
                <a:solidFill>
                  <a:srgbClr val="008000"/>
                </a:solidFill>
                <a:latin typeface="Comic Sans MS"/>
                <a:cs typeface="Comic Sans MS"/>
              </a:rPr>
              <a:t>[Edmonds ‘67]  </a:t>
            </a:r>
            <a:r>
              <a:rPr lang="en-US" sz="2400" b="1" dirty="0">
                <a:solidFill>
                  <a:srgbClr val="0000FF"/>
                </a:solidFill>
                <a:latin typeface="Comic Sans MS"/>
                <a:cs typeface="Comic Sans MS"/>
              </a:rPr>
              <a:t>G</a:t>
            </a:r>
            <a:r>
              <a:rPr lang="en-US" sz="2400" b="1" dirty="0">
                <a:solidFill>
                  <a:srgbClr val="000000"/>
                </a:solidFill>
                <a:latin typeface="Comic Sans MS"/>
                <a:cs typeface="Comic Sans MS"/>
              </a:rPr>
              <a:t> has a </a:t>
            </a:r>
            <a:r>
              <a:rPr lang="en-US" sz="2400" b="1" dirty="0">
                <a:solidFill>
                  <a:srgbClr val="660066"/>
                </a:solidFill>
                <a:latin typeface="Comic Sans MS"/>
                <a:cs typeface="Comic Sans MS"/>
              </a:rPr>
              <a:t>PM</a:t>
            </a:r>
            <a:r>
              <a:rPr lang="en-US" sz="2400" b="1" dirty="0">
                <a:solidFill>
                  <a:srgbClr val="000000"/>
                </a:solidFill>
                <a:latin typeface="Comic Sans MS"/>
                <a:cs typeface="Comic Sans MS"/>
              </a:rPr>
              <a:t> </a:t>
            </a:r>
            <a:r>
              <a:rPr lang="en-US" sz="2400" b="1" dirty="0" err="1">
                <a:solidFill>
                  <a:srgbClr val="000000"/>
                </a:solidFill>
                <a:latin typeface="Comic Sans MS"/>
                <a:cs typeface="Comic Sans MS"/>
              </a:rPr>
              <a:t>iff</a:t>
            </a:r>
            <a:r>
              <a:rPr lang="en-US" sz="2400" b="1" dirty="0">
                <a:solidFill>
                  <a:srgbClr val="000000"/>
                </a:solidFill>
                <a:latin typeface="Comic Sans MS"/>
                <a:cs typeface="Comic Sans MS"/>
              </a:rPr>
              <a:t> </a:t>
            </a:r>
            <a:r>
              <a:rPr lang="en-US" sz="2400" b="1" dirty="0" err="1">
                <a:latin typeface="Comic Sans MS"/>
                <a:cs typeface="Comic Sans MS"/>
              </a:rPr>
              <a:t>Det</a:t>
            </a:r>
            <a:r>
              <a:rPr lang="en-US" sz="2400" b="1" dirty="0">
                <a:latin typeface="Comic Sans MS"/>
                <a:cs typeface="Comic Sans MS"/>
              </a:rPr>
              <a:t>(</a:t>
            </a:r>
            <a:r>
              <a:rPr lang="en-US" sz="2400" b="1" dirty="0">
                <a:solidFill>
                  <a:srgbClr val="0000FF"/>
                </a:solidFill>
                <a:latin typeface="Comic Sans MS"/>
                <a:cs typeface="Comic Sans MS"/>
              </a:rPr>
              <a:t>A</a:t>
            </a:r>
            <a:r>
              <a:rPr lang="en-US" sz="2400" b="1" baseline="-25000" dirty="0">
                <a:solidFill>
                  <a:srgbClr val="0000FF"/>
                </a:solidFill>
                <a:latin typeface="Comic Sans MS"/>
                <a:cs typeface="Comic Sans MS"/>
              </a:rPr>
              <a:t>G</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dirty="0">
                <a:solidFill>
                  <a:srgbClr val="000000"/>
                </a:solidFill>
                <a:latin typeface="Comic Sans MS"/>
                <a:cs typeface="Comic Sans MS"/>
              </a:rPr>
              <a:t>)) </a:t>
            </a:r>
            <a:r>
              <a:rPr lang="en-US" sz="2400" b="1" dirty="0">
                <a:sym typeface="Symbol"/>
              </a:rPr>
              <a:t></a:t>
            </a:r>
            <a:r>
              <a:rPr lang="en-US" sz="2400" b="1" dirty="0">
                <a:solidFill>
                  <a:srgbClr val="000000"/>
                </a:solidFill>
                <a:latin typeface="Comic Sans MS"/>
                <a:cs typeface="Comic Sans MS"/>
              </a:rPr>
              <a:t> 0  (</a:t>
            </a:r>
            <a:r>
              <a:rPr lang="en-US" sz="2400" dirty="0">
                <a:sym typeface="Symbol"/>
              </a:rPr>
              <a:t></a:t>
            </a:r>
            <a:r>
              <a:rPr lang="en-US" sz="2400" dirty="0"/>
              <a:t> </a:t>
            </a:r>
            <a:r>
              <a:rPr lang="en-US" sz="2800" b="1" dirty="0">
                <a:solidFill>
                  <a:srgbClr val="FF0000"/>
                </a:solidFill>
                <a:latin typeface="Comic Sans MS"/>
                <a:cs typeface="Comic Sans MS"/>
              </a:rPr>
              <a:t>P</a:t>
            </a:r>
            <a:r>
              <a:rPr lang="en-US" sz="2400" b="1" dirty="0">
                <a:solidFill>
                  <a:srgbClr val="000000"/>
                </a:solidFill>
                <a:latin typeface="Comic Sans MS"/>
                <a:cs typeface="Comic Sans MS"/>
              </a:rPr>
              <a:t>)</a:t>
            </a:r>
          </a:p>
          <a:p>
            <a:pPr>
              <a:lnSpc>
                <a:spcPct val="120000"/>
              </a:lnSpc>
            </a:pPr>
            <a:endParaRPr lang="en-US" sz="2400" b="1" dirty="0">
              <a:solidFill>
                <a:srgbClr val="000000"/>
              </a:solidFill>
              <a:latin typeface="Comic Sans MS"/>
              <a:cs typeface="Comic Sans MS"/>
            </a:endParaRPr>
          </a:p>
          <a:p>
            <a:pPr>
              <a:lnSpc>
                <a:spcPct val="120000"/>
              </a:lnSpc>
            </a:pPr>
            <a:endParaRPr lang="en-US" sz="2400" b="1" dirty="0">
              <a:solidFill>
                <a:srgbClr val="000000"/>
              </a:solidFill>
              <a:latin typeface="Comic Sans MS"/>
              <a:cs typeface="Comic Sans MS"/>
            </a:endParaRPr>
          </a:p>
        </p:txBody>
      </p:sp>
      <p:grpSp>
        <p:nvGrpSpPr>
          <p:cNvPr id="3" name="Group 2"/>
          <p:cNvGrpSpPr/>
          <p:nvPr/>
        </p:nvGrpSpPr>
        <p:grpSpPr>
          <a:xfrm>
            <a:off x="2187877" y="1606519"/>
            <a:ext cx="2740897" cy="3360891"/>
            <a:chOff x="5606467" y="1671760"/>
            <a:chExt cx="2740897" cy="3360891"/>
          </a:xfrm>
        </p:grpSpPr>
        <p:sp>
          <p:nvSpPr>
            <p:cNvPr id="12" name="Rectangle 11"/>
            <p:cNvSpPr/>
            <p:nvPr/>
          </p:nvSpPr>
          <p:spPr>
            <a:xfrm>
              <a:off x="5611091" y="35005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18" name="Rectangle 17"/>
            <p:cNvSpPr/>
            <p:nvPr/>
          </p:nvSpPr>
          <p:spPr>
            <a:xfrm>
              <a:off x="6518564" y="35005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19" name="Rectangle 18"/>
            <p:cNvSpPr/>
            <p:nvPr/>
          </p:nvSpPr>
          <p:spPr>
            <a:xfrm>
              <a:off x="7432964" y="35005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20" name="Rectangle 19"/>
            <p:cNvSpPr/>
            <p:nvPr/>
          </p:nvSpPr>
          <p:spPr>
            <a:xfrm>
              <a:off x="5606467" y="25861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21" name="Rectangle 20"/>
            <p:cNvSpPr/>
            <p:nvPr/>
          </p:nvSpPr>
          <p:spPr>
            <a:xfrm>
              <a:off x="6513940" y="25861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22" name="Rectangle 21"/>
            <p:cNvSpPr/>
            <p:nvPr/>
          </p:nvSpPr>
          <p:spPr>
            <a:xfrm>
              <a:off x="7428340" y="25861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23" name="Rectangle 22"/>
            <p:cNvSpPr/>
            <p:nvPr/>
          </p:nvSpPr>
          <p:spPr>
            <a:xfrm>
              <a:off x="5606467" y="16717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24" name="Rectangle 23"/>
            <p:cNvSpPr/>
            <p:nvPr/>
          </p:nvSpPr>
          <p:spPr>
            <a:xfrm>
              <a:off x="6513940" y="16717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25" name="Rectangle 24"/>
            <p:cNvSpPr/>
            <p:nvPr/>
          </p:nvSpPr>
          <p:spPr>
            <a:xfrm>
              <a:off x="7428340" y="16717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57" name="TextBox 56"/>
            <p:cNvSpPr txBox="1"/>
            <p:nvPr/>
          </p:nvSpPr>
          <p:spPr>
            <a:xfrm>
              <a:off x="6825690" y="4509431"/>
              <a:ext cx="610013" cy="523220"/>
            </a:xfrm>
            <a:prstGeom prst="rect">
              <a:avLst/>
            </a:prstGeom>
            <a:noFill/>
          </p:spPr>
          <p:txBody>
            <a:bodyPr wrap="none" rtlCol="0">
              <a:spAutoFit/>
            </a:bodyPr>
            <a:lstStyle/>
            <a:p>
              <a:r>
                <a:rPr lang="en-US" sz="2800" b="1" dirty="0">
                  <a:solidFill>
                    <a:srgbClr val="0000FF"/>
                  </a:solidFill>
                  <a:latin typeface="Comic Sans MS"/>
                  <a:cs typeface="Comic Sans MS"/>
                </a:rPr>
                <a:t>A</a:t>
              </a:r>
              <a:r>
                <a:rPr lang="en-US" sz="2800" b="1" baseline="-25000" dirty="0">
                  <a:solidFill>
                    <a:srgbClr val="0000FF"/>
                  </a:solidFill>
                  <a:latin typeface="Comic Sans MS"/>
                  <a:cs typeface="Comic Sans MS"/>
                </a:rPr>
                <a:t>G</a:t>
              </a:r>
              <a:endParaRPr lang="en-US" sz="2800" baseline="-25000" dirty="0"/>
            </a:p>
          </p:txBody>
        </p:sp>
      </p:grpSp>
      <p:grpSp>
        <p:nvGrpSpPr>
          <p:cNvPr id="4" name="Group 3"/>
          <p:cNvGrpSpPr/>
          <p:nvPr/>
        </p:nvGrpSpPr>
        <p:grpSpPr>
          <a:xfrm>
            <a:off x="424260" y="1493755"/>
            <a:ext cx="1237000" cy="2713584"/>
            <a:chOff x="2444714" y="2327327"/>
            <a:chExt cx="1237000" cy="2713584"/>
          </a:xfrm>
        </p:grpSpPr>
        <p:sp>
          <p:nvSpPr>
            <p:cNvPr id="5" name="Oval 4"/>
            <p:cNvSpPr/>
            <p:nvPr/>
          </p:nvSpPr>
          <p:spPr>
            <a:xfrm>
              <a:off x="2655473" y="295562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669333" y="3419738"/>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683193" y="388731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350488" y="294639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3364348" y="3410508"/>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a:endCxn id="30" idx="1"/>
            </p:cNvCxnSpPr>
            <p:nvPr/>
          </p:nvCxnSpPr>
          <p:spPr>
            <a:xfrm>
              <a:off x="2782472" y="3047958"/>
              <a:ext cx="626170" cy="865632"/>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3378208" y="387808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stCxn id="5" idx="6"/>
              <a:endCxn id="29" idx="2"/>
            </p:cNvCxnSpPr>
            <p:nvPr/>
          </p:nvCxnSpPr>
          <p:spPr>
            <a:xfrm>
              <a:off x="2863291" y="3076850"/>
              <a:ext cx="501057" cy="454885"/>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5" idx="6"/>
              <a:endCxn id="28" idx="2"/>
            </p:cNvCxnSpPr>
            <p:nvPr/>
          </p:nvCxnSpPr>
          <p:spPr>
            <a:xfrm flipV="1">
              <a:off x="2863291" y="3067620"/>
              <a:ext cx="487197" cy="923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26" idx="6"/>
            </p:cNvCxnSpPr>
            <p:nvPr/>
          </p:nvCxnSpPr>
          <p:spPr>
            <a:xfrm flipV="1">
              <a:off x="2877151" y="3094141"/>
              <a:ext cx="533353" cy="44682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7" idx="7"/>
              <a:endCxn id="28" idx="3"/>
            </p:cNvCxnSpPr>
            <p:nvPr/>
          </p:nvCxnSpPr>
          <p:spPr>
            <a:xfrm flipV="1">
              <a:off x="2860577" y="3153340"/>
              <a:ext cx="520345" cy="76948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2909342" y="4517691"/>
              <a:ext cx="441146" cy="523220"/>
            </a:xfrm>
            <a:prstGeom prst="rect">
              <a:avLst/>
            </a:prstGeom>
            <a:noFill/>
          </p:spPr>
          <p:txBody>
            <a:bodyPr wrap="none" rtlCol="0">
              <a:spAutoFit/>
            </a:bodyPr>
            <a:lstStyle/>
            <a:p>
              <a:r>
                <a:rPr lang="en-US" sz="2800" b="1" dirty="0">
                  <a:solidFill>
                    <a:srgbClr val="0000FF"/>
                  </a:solidFill>
                  <a:latin typeface="Comic Sans MS"/>
                  <a:cs typeface="Comic Sans MS"/>
                </a:rPr>
                <a:t>G</a:t>
              </a:r>
              <a:endParaRPr lang="en-US" sz="2800" dirty="0"/>
            </a:p>
          </p:txBody>
        </p:sp>
        <p:sp>
          <p:nvSpPr>
            <p:cNvPr id="55" name="TextBox 54"/>
            <p:cNvSpPr txBox="1"/>
            <p:nvPr/>
          </p:nvSpPr>
          <p:spPr>
            <a:xfrm>
              <a:off x="2444714" y="2327327"/>
              <a:ext cx="449237" cy="523220"/>
            </a:xfrm>
            <a:prstGeom prst="rect">
              <a:avLst/>
            </a:prstGeom>
            <a:noFill/>
          </p:spPr>
          <p:txBody>
            <a:bodyPr wrap="none" rtlCol="0">
              <a:spAutoFit/>
            </a:bodyPr>
            <a:lstStyle/>
            <a:p>
              <a:r>
                <a:rPr lang="en-US" sz="2800" b="1" dirty="0">
                  <a:solidFill>
                    <a:srgbClr val="000000"/>
                  </a:solidFill>
                  <a:latin typeface="Comic Sans MS"/>
                  <a:cs typeface="Comic Sans MS"/>
                </a:rPr>
                <a:t>U</a:t>
              </a:r>
              <a:endParaRPr lang="en-US" sz="2800" dirty="0">
                <a:solidFill>
                  <a:srgbClr val="000000"/>
                </a:solidFill>
              </a:endParaRPr>
            </a:p>
          </p:txBody>
        </p:sp>
        <p:sp>
          <p:nvSpPr>
            <p:cNvPr id="60" name="TextBox 59"/>
            <p:cNvSpPr txBox="1"/>
            <p:nvPr/>
          </p:nvSpPr>
          <p:spPr>
            <a:xfrm>
              <a:off x="3254744" y="2327327"/>
              <a:ext cx="426970" cy="523220"/>
            </a:xfrm>
            <a:prstGeom prst="rect">
              <a:avLst/>
            </a:prstGeom>
            <a:noFill/>
          </p:spPr>
          <p:txBody>
            <a:bodyPr wrap="none" rtlCol="0">
              <a:spAutoFit/>
            </a:bodyPr>
            <a:lstStyle/>
            <a:p>
              <a:r>
                <a:rPr lang="en-US" sz="2800" b="1" dirty="0">
                  <a:solidFill>
                    <a:srgbClr val="000000"/>
                  </a:solidFill>
                  <a:latin typeface="Comic Sans MS"/>
                  <a:cs typeface="Comic Sans MS"/>
                </a:rPr>
                <a:t>V</a:t>
              </a:r>
              <a:endParaRPr lang="en-US" sz="2800" dirty="0">
                <a:solidFill>
                  <a:srgbClr val="000000"/>
                </a:solidFill>
              </a:endParaRPr>
            </a:p>
          </p:txBody>
        </p:sp>
      </p:grpSp>
      <p:grpSp>
        <p:nvGrpSpPr>
          <p:cNvPr id="34" name="Group 33"/>
          <p:cNvGrpSpPr/>
          <p:nvPr/>
        </p:nvGrpSpPr>
        <p:grpSpPr>
          <a:xfrm>
            <a:off x="5757732" y="1606519"/>
            <a:ext cx="2740897" cy="3360891"/>
            <a:chOff x="5606467" y="1671760"/>
            <a:chExt cx="2740897" cy="3360891"/>
          </a:xfrm>
        </p:grpSpPr>
        <p:sp>
          <p:nvSpPr>
            <p:cNvPr id="36" name="Rectangle 35"/>
            <p:cNvSpPr/>
            <p:nvPr/>
          </p:nvSpPr>
          <p:spPr>
            <a:xfrm>
              <a:off x="5611091" y="35005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x</a:t>
              </a:r>
              <a:r>
                <a:rPr lang="en-US" sz="2800" b="1" baseline="-25000" dirty="0">
                  <a:solidFill>
                    <a:srgbClr val="0000FF"/>
                  </a:solidFill>
                </a:rPr>
                <a:t>31</a:t>
              </a:r>
            </a:p>
          </p:txBody>
        </p:sp>
        <p:sp>
          <p:nvSpPr>
            <p:cNvPr id="38" name="Rectangle 37"/>
            <p:cNvSpPr/>
            <p:nvPr/>
          </p:nvSpPr>
          <p:spPr>
            <a:xfrm>
              <a:off x="6518564" y="35005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39" name="Rectangle 38"/>
            <p:cNvSpPr/>
            <p:nvPr/>
          </p:nvSpPr>
          <p:spPr>
            <a:xfrm>
              <a:off x="7432964" y="35005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41" name="Rectangle 40"/>
            <p:cNvSpPr/>
            <p:nvPr/>
          </p:nvSpPr>
          <p:spPr>
            <a:xfrm>
              <a:off x="5606467" y="25861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x</a:t>
              </a:r>
              <a:r>
                <a:rPr lang="en-US" sz="2800" b="1" baseline="-25000" dirty="0">
                  <a:solidFill>
                    <a:srgbClr val="0000FF"/>
                  </a:solidFill>
                </a:rPr>
                <a:t>21</a:t>
              </a:r>
            </a:p>
          </p:txBody>
        </p:sp>
        <p:sp>
          <p:nvSpPr>
            <p:cNvPr id="42" name="Rectangle 41"/>
            <p:cNvSpPr/>
            <p:nvPr/>
          </p:nvSpPr>
          <p:spPr>
            <a:xfrm>
              <a:off x="6513940" y="25861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44" name="Rectangle 43"/>
            <p:cNvSpPr/>
            <p:nvPr/>
          </p:nvSpPr>
          <p:spPr>
            <a:xfrm>
              <a:off x="7428340" y="25861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45" name="Rectangle 44"/>
            <p:cNvSpPr/>
            <p:nvPr/>
          </p:nvSpPr>
          <p:spPr>
            <a:xfrm>
              <a:off x="5606467" y="16717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x</a:t>
              </a:r>
              <a:r>
                <a:rPr lang="en-US" sz="2800" b="1" baseline="-25000" dirty="0">
                  <a:solidFill>
                    <a:srgbClr val="0000FF"/>
                  </a:solidFill>
                </a:rPr>
                <a:t>11</a:t>
              </a:r>
            </a:p>
          </p:txBody>
        </p:sp>
        <p:sp>
          <p:nvSpPr>
            <p:cNvPr id="46" name="Rectangle 45"/>
            <p:cNvSpPr/>
            <p:nvPr/>
          </p:nvSpPr>
          <p:spPr>
            <a:xfrm>
              <a:off x="6513940" y="16717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x</a:t>
              </a:r>
              <a:r>
                <a:rPr lang="en-US" sz="2800" b="1" baseline="-25000" dirty="0">
                  <a:solidFill>
                    <a:srgbClr val="0000FF"/>
                  </a:solidFill>
                </a:rPr>
                <a:t>12</a:t>
              </a:r>
            </a:p>
          </p:txBody>
        </p:sp>
        <p:sp>
          <p:nvSpPr>
            <p:cNvPr id="47" name="Rectangle 46"/>
            <p:cNvSpPr/>
            <p:nvPr/>
          </p:nvSpPr>
          <p:spPr>
            <a:xfrm>
              <a:off x="7428340" y="16717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x</a:t>
              </a:r>
              <a:r>
                <a:rPr lang="en-US" sz="2800" b="1" baseline="-25000" dirty="0">
                  <a:solidFill>
                    <a:srgbClr val="0000FF"/>
                  </a:solidFill>
                </a:rPr>
                <a:t>13</a:t>
              </a:r>
            </a:p>
          </p:txBody>
        </p:sp>
        <p:sp>
          <p:nvSpPr>
            <p:cNvPr id="48" name="TextBox 47"/>
            <p:cNvSpPr txBox="1"/>
            <p:nvPr/>
          </p:nvSpPr>
          <p:spPr>
            <a:xfrm>
              <a:off x="6571700" y="4509431"/>
              <a:ext cx="1140206" cy="523220"/>
            </a:xfrm>
            <a:prstGeom prst="rect">
              <a:avLst/>
            </a:prstGeom>
            <a:noFill/>
          </p:spPr>
          <p:txBody>
            <a:bodyPr wrap="none" rtlCol="0">
              <a:spAutoFit/>
            </a:bodyPr>
            <a:lstStyle/>
            <a:p>
              <a:r>
                <a:rPr lang="en-US" sz="2800" b="1" dirty="0">
                  <a:solidFill>
                    <a:srgbClr val="0000FF"/>
                  </a:solidFill>
                  <a:latin typeface="Comic Sans MS"/>
                  <a:cs typeface="Comic Sans MS"/>
                </a:rPr>
                <a:t>A</a:t>
              </a:r>
              <a:r>
                <a:rPr lang="en-US" sz="2800" b="1" baseline="-25000" dirty="0">
                  <a:solidFill>
                    <a:srgbClr val="0000FF"/>
                  </a:solidFill>
                  <a:latin typeface="Comic Sans MS"/>
                  <a:cs typeface="Comic Sans MS"/>
                </a:rPr>
                <a:t>G</a:t>
              </a:r>
              <a:r>
                <a:rPr lang="en-US" sz="2800" b="1" dirty="0">
                  <a:latin typeface="Comic Sans MS"/>
                  <a:cs typeface="Comic Sans MS"/>
                </a:rPr>
                <a:t>(</a:t>
              </a:r>
              <a:r>
                <a:rPr lang="en-US" sz="2800" b="1" dirty="0">
                  <a:solidFill>
                    <a:srgbClr val="0000FF"/>
                  </a:solidFill>
                  <a:latin typeface="Comic Sans MS"/>
                  <a:cs typeface="Comic Sans MS"/>
                </a:rPr>
                <a:t>X</a:t>
              </a:r>
              <a:r>
                <a:rPr lang="en-US" sz="2800" b="1" dirty="0">
                  <a:solidFill>
                    <a:srgbClr val="000000"/>
                  </a:solidFill>
                  <a:latin typeface="Comic Sans MS"/>
                  <a:cs typeface="Comic Sans MS"/>
                </a:rPr>
                <a:t>)</a:t>
              </a:r>
              <a:endParaRPr lang="en-US" sz="2800" dirty="0">
                <a:solidFill>
                  <a:srgbClr val="000000"/>
                </a:solidFill>
              </a:endParaRPr>
            </a:p>
          </p:txBody>
        </p:sp>
      </p:grpSp>
    </p:spTree>
    <p:extLst>
      <p:ext uri="{BB962C8B-B14F-4D97-AF65-F5344CB8AC3E}">
        <p14:creationId xmlns:p14="http://schemas.microsoft.com/office/powerpoint/2010/main" val="11641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 y="6181943"/>
            <a:ext cx="8062451" cy="622208"/>
          </a:xfrm>
          <a:prstGeom prst="rect">
            <a:avLst/>
          </a:prstGeom>
          <a:solidFill>
            <a:srgbClr val="FFFF00"/>
          </a:solidFill>
        </p:spPr>
        <p:txBody>
          <a:bodyPr wrap="square" rtlCol="0">
            <a:spAutoFit/>
          </a:bodyPr>
          <a:lstStyle/>
          <a:p>
            <a:endParaRPr lang="en-US" dirty="0"/>
          </a:p>
        </p:txBody>
      </p:sp>
      <p:sp>
        <p:nvSpPr>
          <p:cNvPr id="17" name="TextBox 16"/>
          <p:cNvSpPr txBox="1"/>
          <p:nvPr/>
        </p:nvSpPr>
        <p:spPr>
          <a:xfrm>
            <a:off x="2" y="2702914"/>
            <a:ext cx="5632172" cy="562334"/>
          </a:xfrm>
          <a:prstGeom prst="rect">
            <a:avLst/>
          </a:prstGeom>
          <a:solidFill>
            <a:srgbClr val="FFFF00"/>
          </a:solidFill>
        </p:spPr>
        <p:txBody>
          <a:bodyPr wrap="square" rtlCol="0">
            <a:spAutoFit/>
          </a:bodyPr>
          <a:lstStyle/>
          <a:p>
            <a:endParaRPr lang="en-US" dirty="0"/>
          </a:p>
        </p:txBody>
      </p:sp>
      <p:sp>
        <p:nvSpPr>
          <p:cNvPr id="2" name="Title 1"/>
          <p:cNvSpPr>
            <a:spLocks noGrp="1"/>
          </p:cNvSpPr>
          <p:nvPr>
            <p:ph type="ctrTitle"/>
          </p:nvPr>
        </p:nvSpPr>
        <p:spPr>
          <a:xfrm>
            <a:off x="1" y="41215"/>
            <a:ext cx="9144000" cy="1410742"/>
          </a:xfrm>
        </p:spPr>
        <p:txBody>
          <a:bodyPr>
            <a:normAutofit/>
          </a:bodyPr>
          <a:lstStyle/>
          <a:p>
            <a:r>
              <a:rPr lang="en-US" sz="4000" b="1" dirty="0">
                <a:solidFill>
                  <a:srgbClr val="FF0000"/>
                </a:solidFill>
                <a:latin typeface="Comic Sans MS"/>
                <a:cs typeface="Comic Sans MS"/>
              </a:rPr>
              <a:t>Symbolic matrices </a:t>
            </a:r>
            <a:r>
              <a:rPr lang="en-US" sz="3200" b="1" dirty="0">
                <a:solidFill>
                  <a:srgbClr val="008000"/>
                </a:solidFill>
                <a:latin typeface="Comic Sans MS"/>
                <a:cs typeface="Comic Sans MS"/>
              </a:rPr>
              <a:t>[Edmonds‘67]</a:t>
            </a:r>
          </a:p>
        </p:txBody>
      </p:sp>
      <p:grpSp>
        <p:nvGrpSpPr>
          <p:cNvPr id="34" name="Group 33"/>
          <p:cNvGrpSpPr/>
          <p:nvPr/>
        </p:nvGrpSpPr>
        <p:grpSpPr>
          <a:xfrm>
            <a:off x="6191954" y="1166207"/>
            <a:ext cx="2740897" cy="3360891"/>
            <a:chOff x="5606467" y="1671760"/>
            <a:chExt cx="2740897" cy="3360891"/>
          </a:xfrm>
        </p:grpSpPr>
        <p:sp>
          <p:nvSpPr>
            <p:cNvPr id="36" name="Rectangle 35"/>
            <p:cNvSpPr/>
            <p:nvPr/>
          </p:nvSpPr>
          <p:spPr>
            <a:xfrm>
              <a:off x="5611091" y="35005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31</a:t>
              </a:r>
            </a:p>
          </p:txBody>
        </p:sp>
        <p:sp>
          <p:nvSpPr>
            <p:cNvPr id="38" name="Rectangle 37"/>
            <p:cNvSpPr/>
            <p:nvPr/>
          </p:nvSpPr>
          <p:spPr>
            <a:xfrm>
              <a:off x="6518564" y="35005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32</a:t>
              </a:r>
            </a:p>
          </p:txBody>
        </p:sp>
        <p:sp>
          <p:nvSpPr>
            <p:cNvPr id="39" name="Rectangle 38"/>
            <p:cNvSpPr/>
            <p:nvPr/>
          </p:nvSpPr>
          <p:spPr>
            <a:xfrm>
              <a:off x="7432964" y="35005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33</a:t>
              </a:r>
            </a:p>
          </p:txBody>
        </p:sp>
        <p:sp>
          <p:nvSpPr>
            <p:cNvPr id="41" name="Rectangle 40"/>
            <p:cNvSpPr/>
            <p:nvPr/>
          </p:nvSpPr>
          <p:spPr>
            <a:xfrm>
              <a:off x="5606467" y="25861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21</a:t>
              </a:r>
            </a:p>
          </p:txBody>
        </p:sp>
        <p:sp>
          <p:nvSpPr>
            <p:cNvPr id="42" name="Rectangle 41"/>
            <p:cNvSpPr/>
            <p:nvPr/>
          </p:nvSpPr>
          <p:spPr>
            <a:xfrm>
              <a:off x="6513940" y="25861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22</a:t>
              </a:r>
            </a:p>
          </p:txBody>
        </p:sp>
        <p:sp>
          <p:nvSpPr>
            <p:cNvPr id="44" name="Rectangle 43"/>
            <p:cNvSpPr/>
            <p:nvPr/>
          </p:nvSpPr>
          <p:spPr>
            <a:xfrm>
              <a:off x="7428340" y="25861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23</a:t>
              </a:r>
            </a:p>
          </p:txBody>
        </p:sp>
        <p:sp>
          <p:nvSpPr>
            <p:cNvPr id="45" name="Rectangle 44"/>
            <p:cNvSpPr/>
            <p:nvPr/>
          </p:nvSpPr>
          <p:spPr>
            <a:xfrm>
              <a:off x="5606467" y="16717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11</a:t>
              </a:r>
            </a:p>
          </p:txBody>
        </p:sp>
        <p:sp>
          <p:nvSpPr>
            <p:cNvPr id="46" name="Rectangle 45"/>
            <p:cNvSpPr/>
            <p:nvPr/>
          </p:nvSpPr>
          <p:spPr>
            <a:xfrm>
              <a:off x="6513940" y="16717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12</a:t>
              </a:r>
            </a:p>
          </p:txBody>
        </p:sp>
        <p:sp>
          <p:nvSpPr>
            <p:cNvPr id="47" name="Rectangle 46"/>
            <p:cNvSpPr/>
            <p:nvPr/>
          </p:nvSpPr>
          <p:spPr>
            <a:xfrm>
              <a:off x="7428340" y="16717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13</a:t>
              </a:r>
            </a:p>
          </p:txBody>
        </p:sp>
        <p:sp>
          <p:nvSpPr>
            <p:cNvPr id="48" name="TextBox 47"/>
            <p:cNvSpPr txBox="1"/>
            <p:nvPr/>
          </p:nvSpPr>
          <p:spPr>
            <a:xfrm>
              <a:off x="6571700" y="4509431"/>
              <a:ext cx="905266" cy="523220"/>
            </a:xfrm>
            <a:prstGeom prst="rect">
              <a:avLst/>
            </a:prstGeom>
            <a:noFill/>
          </p:spPr>
          <p:txBody>
            <a:bodyPr wrap="none" rtlCol="0">
              <a:spAutoFit/>
            </a:bodyPr>
            <a:lstStyle/>
            <a:p>
              <a:r>
                <a:rPr lang="en-US" sz="2800" b="1" dirty="0">
                  <a:solidFill>
                    <a:srgbClr val="0000FF"/>
                  </a:solidFill>
                  <a:latin typeface="Comic Sans MS"/>
                  <a:cs typeface="Comic Sans MS"/>
                </a:rPr>
                <a:t>L</a:t>
              </a:r>
              <a:r>
                <a:rPr lang="en-US" sz="2800" b="1" dirty="0">
                  <a:solidFill>
                    <a:srgbClr val="000000"/>
                  </a:solidFill>
                  <a:latin typeface="Comic Sans MS"/>
                  <a:cs typeface="Comic Sans MS"/>
                </a:rPr>
                <a:t>(</a:t>
              </a:r>
              <a:r>
                <a:rPr lang="en-US" sz="2800" b="1" dirty="0">
                  <a:solidFill>
                    <a:srgbClr val="0000FF"/>
                  </a:solidFill>
                  <a:latin typeface="Comic Sans MS"/>
                  <a:cs typeface="Comic Sans MS"/>
                </a:rPr>
                <a:t>X</a:t>
              </a:r>
              <a:r>
                <a:rPr lang="en-US" sz="2800" b="1" dirty="0">
                  <a:solidFill>
                    <a:srgbClr val="000000"/>
                  </a:solidFill>
                  <a:latin typeface="Comic Sans MS"/>
                  <a:cs typeface="Comic Sans MS"/>
                </a:rPr>
                <a:t>)</a:t>
              </a:r>
              <a:endParaRPr lang="en-US" sz="2800" dirty="0">
                <a:solidFill>
                  <a:srgbClr val="000000"/>
                </a:solidFill>
              </a:endParaRPr>
            </a:p>
          </p:txBody>
        </p:sp>
      </p:grpSp>
      <p:sp>
        <p:nvSpPr>
          <p:cNvPr id="50" name="TextBox 49"/>
          <p:cNvSpPr txBox="1"/>
          <p:nvPr/>
        </p:nvSpPr>
        <p:spPr>
          <a:xfrm>
            <a:off x="2" y="1256832"/>
            <a:ext cx="9144000" cy="5492979"/>
          </a:xfrm>
          <a:prstGeom prst="rect">
            <a:avLst/>
          </a:prstGeom>
          <a:noFill/>
        </p:spPr>
        <p:txBody>
          <a:bodyPr wrap="square" rtlCol="0">
            <a:spAutoFit/>
          </a:bodyPr>
          <a:lstStyle/>
          <a:p>
            <a:pPr>
              <a:lnSpc>
                <a:spcPct val="130000"/>
              </a:lnSpc>
            </a:pPr>
            <a:r>
              <a:rPr lang="en-US" sz="2400" b="1" dirty="0">
                <a:solidFill>
                  <a:srgbClr val="0000FF"/>
                </a:solidFill>
                <a:latin typeface="Comic Sans MS"/>
                <a:cs typeface="Comic Sans MS"/>
              </a:rPr>
              <a:t>X </a:t>
            </a:r>
            <a:r>
              <a:rPr lang="en-US" sz="2400" b="1" dirty="0">
                <a:solidFill>
                  <a:srgbClr val="000000"/>
                </a:solidFill>
                <a:latin typeface="Comic Sans MS"/>
                <a:cs typeface="Comic Sans MS"/>
              </a:rPr>
              <a:t>= {</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2</a:t>
            </a:r>
            <a:r>
              <a:rPr lang="en-US" sz="2400" b="1" dirty="0">
                <a:latin typeface="Comic Sans MS"/>
                <a:cs typeface="Comic Sans MS"/>
              </a:rPr>
              <a:t>,… }    </a:t>
            </a:r>
            <a:r>
              <a:rPr lang="en-US" sz="2400" b="1" dirty="0">
                <a:solidFill>
                  <a:srgbClr val="0000FF"/>
                </a:solidFill>
                <a:latin typeface="Comic Sans MS"/>
                <a:cs typeface="Comic Sans MS"/>
              </a:rPr>
              <a:t>F </a:t>
            </a:r>
            <a:r>
              <a:rPr lang="en-US" sz="2400" b="1" dirty="0">
                <a:solidFill>
                  <a:srgbClr val="000000"/>
                </a:solidFill>
                <a:latin typeface="Comic Sans MS"/>
                <a:cs typeface="Comic Sans MS"/>
              </a:rPr>
              <a:t>field   (</a:t>
            </a:r>
            <a:r>
              <a:rPr lang="en-US" sz="2400" b="1" dirty="0">
                <a:solidFill>
                  <a:srgbClr val="0000FF"/>
                </a:solidFill>
                <a:latin typeface="Comic Sans MS"/>
                <a:cs typeface="Comic Sans MS"/>
              </a:rPr>
              <a:t>F</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Q</a:t>
            </a:r>
            <a:r>
              <a:rPr lang="en-US" sz="2400" b="1" dirty="0">
                <a:solidFill>
                  <a:srgbClr val="000000"/>
                </a:solidFill>
                <a:latin typeface="Comic Sans MS"/>
                <a:cs typeface="Comic Sans MS"/>
              </a:rPr>
              <a:t>)</a:t>
            </a:r>
            <a:endParaRPr lang="en-US" sz="2400" b="1" dirty="0">
              <a:latin typeface="Comic Sans MS"/>
              <a:cs typeface="Comic Sans MS"/>
            </a:endParaRPr>
          </a:p>
          <a:p>
            <a:pPr>
              <a:lnSpc>
                <a:spcPct val="130000"/>
              </a:lnSpc>
            </a:pPr>
            <a:r>
              <a:rPr lang="en-US" sz="2400" b="1" dirty="0" err="1">
                <a:solidFill>
                  <a:srgbClr val="0000FF"/>
                </a:solidFill>
                <a:latin typeface="Comic Sans MS"/>
                <a:cs typeface="Comic Sans MS"/>
              </a:rPr>
              <a:t>L</a:t>
            </a:r>
            <a:r>
              <a:rPr lang="en-US" sz="2400" b="1" baseline="-25000" dirty="0" err="1">
                <a:solidFill>
                  <a:srgbClr val="0000FF"/>
                </a:solidFill>
                <a:latin typeface="Comic Sans MS"/>
                <a:cs typeface="Comic Sans MS"/>
              </a:rPr>
              <a:t>ij</a:t>
            </a:r>
            <a:r>
              <a:rPr lang="en-US" sz="2400" b="1" dirty="0">
                <a:latin typeface="Comic Sans MS"/>
                <a:cs typeface="Comic Sans MS"/>
              </a:rPr>
              <a:t>(</a:t>
            </a:r>
            <a:r>
              <a:rPr lang="en-US" sz="2400" b="1" dirty="0">
                <a:solidFill>
                  <a:srgbClr val="0000FF"/>
                </a:solidFill>
                <a:latin typeface="Comic Sans MS"/>
                <a:cs typeface="Comic Sans MS"/>
              </a:rPr>
              <a:t>X</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 </a:t>
            </a:r>
            <a:r>
              <a:rPr lang="en-US" sz="2400" b="1" dirty="0">
                <a:solidFill>
                  <a:srgbClr val="000000"/>
                </a:solidFill>
                <a:latin typeface="Comic Sans MS"/>
                <a:cs typeface="Comic Sans MS"/>
              </a:rPr>
              <a:t>= </a:t>
            </a:r>
            <a:r>
              <a:rPr lang="en-US" sz="2400" b="1" dirty="0">
                <a:solidFill>
                  <a:srgbClr val="800000"/>
                </a:solidFill>
                <a:latin typeface="Comic Sans MS"/>
                <a:cs typeface="Comic Sans MS"/>
              </a:rPr>
              <a:t>a</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b</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2</a:t>
            </a:r>
            <a:r>
              <a:rPr lang="en-US" sz="2400" b="1" dirty="0">
                <a:latin typeface="Comic Sans MS"/>
                <a:cs typeface="Comic Sans MS"/>
              </a:rPr>
              <a:t>+…   :linear forms</a:t>
            </a:r>
            <a:endParaRPr lang="en-US" sz="2400" b="1" dirty="0">
              <a:solidFill>
                <a:srgbClr val="008000"/>
              </a:solidFill>
              <a:latin typeface="Comic Sans MS"/>
              <a:cs typeface="Comic Sans MS"/>
            </a:endParaRPr>
          </a:p>
          <a:p>
            <a:pPr>
              <a:lnSpc>
                <a:spcPct val="130000"/>
              </a:lnSpc>
            </a:pPr>
            <a:r>
              <a:rPr lang="en-US" sz="2400" b="1" dirty="0">
                <a:solidFill>
                  <a:srgbClr val="0000FF"/>
                </a:solidFill>
                <a:latin typeface="Comic Sans MS"/>
                <a:cs typeface="Comic Sans MS"/>
              </a:rPr>
              <a:t>L</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dirty="0">
                <a:latin typeface="Comic Sans MS"/>
                <a:cs typeface="Comic Sans MS"/>
              </a:rPr>
              <a:t>) </a:t>
            </a:r>
            <a:r>
              <a:rPr lang="en-US" sz="2400" b="1" dirty="0">
                <a:solidFill>
                  <a:srgbClr val="000000"/>
                </a:solidFill>
                <a:latin typeface="Comic Sans MS"/>
                <a:cs typeface="Comic Sans MS"/>
              </a:rPr>
              <a:t>= </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1</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2</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2</a:t>
            </a:r>
            <a:r>
              <a:rPr lang="en-US" sz="2400" b="1" dirty="0">
                <a:latin typeface="Comic Sans MS"/>
                <a:cs typeface="Comic Sans MS"/>
              </a:rPr>
              <a:t>+…+</a:t>
            </a:r>
            <a:r>
              <a:rPr lang="en-US" sz="2400" b="1" dirty="0" err="1">
                <a:solidFill>
                  <a:srgbClr val="800000"/>
                </a:solidFill>
                <a:latin typeface="Comic Sans MS"/>
                <a:cs typeface="Comic Sans MS"/>
              </a:rPr>
              <a:t>A</a:t>
            </a:r>
            <a:r>
              <a:rPr lang="en-US" sz="2400" b="1" baseline="-25000" dirty="0" err="1">
                <a:solidFill>
                  <a:srgbClr val="800000"/>
                </a:solidFill>
                <a:latin typeface="Comic Sans MS"/>
                <a:cs typeface="Comic Sans MS"/>
              </a:rPr>
              <a:t>m</a:t>
            </a:r>
            <a:r>
              <a:rPr lang="en-US" sz="2400" b="1" dirty="0" err="1">
                <a:solidFill>
                  <a:srgbClr val="0000FF"/>
                </a:solidFill>
                <a:latin typeface="Comic Sans MS"/>
                <a:cs typeface="Comic Sans MS"/>
              </a:rPr>
              <a:t>x</a:t>
            </a:r>
            <a:r>
              <a:rPr lang="en-US" sz="2400" b="1" baseline="-25000" dirty="0" err="1">
                <a:solidFill>
                  <a:srgbClr val="0000FF"/>
                </a:solidFill>
                <a:latin typeface="Comic Sans MS"/>
                <a:cs typeface="Comic Sans MS"/>
              </a:rPr>
              <a:t>m</a:t>
            </a:r>
            <a:endParaRPr lang="en-US" sz="2400" b="1" dirty="0">
              <a:solidFill>
                <a:srgbClr val="008000"/>
              </a:solidFill>
              <a:latin typeface="Comic Sans MS"/>
              <a:cs typeface="Comic Sans MS"/>
            </a:endParaRPr>
          </a:p>
          <a:p>
            <a:pPr>
              <a:lnSpc>
                <a:spcPct val="130000"/>
              </a:lnSpc>
            </a:pPr>
            <a:r>
              <a:rPr lang="en-US" sz="2400" b="1" dirty="0">
                <a:solidFill>
                  <a:srgbClr val="660066"/>
                </a:solidFill>
                <a:latin typeface="Comic Sans MS"/>
                <a:cs typeface="Comic Sans MS"/>
              </a:rPr>
              <a:t>SINGULAR (PIT)</a:t>
            </a:r>
            <a:r>
              <a:rPr lang="en-US" sz="2400" b="1" dirty="0">
                <a:latin typeface="Comic Sans MS"/>
                <a:cs typeface="Comic Sans MS"/>
              </a:rPr>
              <a:t>: Is </a:t>
            </a:r>
            <a:r>
              <a:rPr lang="en-US" sz="2400" b="1" dirty="0" err="1">
                <a:latin typeface="Comic Sans MS"/>
                <a:cs typeface="Comic Sans MS"/>
              </a:rPr>
              <a:t>Det</a:t>
            </a:r>
            <a:r>
              <a:rPr lang="en-US" sz="2400" b="1" dirty="0">
                <a:latin typeface="Comic Sans MS"/>
                <a:cs typeface="Comic Sans MS"/>
              </a:rPr>
              <a:t>(</a:t>
            </a:r>
            <a:r>
              <a:rPr lang="en-US" sz="2400" b="1" dirty="0">
                <a:solidFill>
                  <a:srgbClr val="0000FF"/>
                </a:solidFill>
                <a:latin typeface="Comic Sans MS"/>
                <a:cs typeface="Comic Sans MS"/>
              </a:rPr>
              <a:t>L</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dirty="0">
                <a:solidFill>
                  <a:srgbClr val="000000"/>
                </a:solidFill>
                <a:latin typeface="Comic Sans MS"/>
                <a:cs typeface="Comic Sans MS"/>
              </a:rPr>
              <a:t>)) </a:t>
            </a:r>
            <a:r>
              <a:rPr lang="en-US" sz="2400" dirty="0">
                <a:sym typeface="Symbol"/>
              </a:rPr>
              <a:t>=</a:t>
            </a:r>
            <a:r>
              <a:rPr lang="en-US" sz="2400" b="1" dirty="0">
                <a:solidFill>
                  <a:srgbClr val="000000"/>
                </a:solidFill>
                <a:latin typeface="Comic Sans MS"/>
                <a:cs typeface="Comic Sans MS"/>
              </a:rPr>
              <a:t> 0 ?</a:t>
            </a:r>
          </a:p>
          <a:p>
            <a:pPr>
              <a:lnSpc>
                <a:spcPct val="120000"/>
              </a:lnSpc>
            </a:pPr>
            <a:endParaRPr lang="en-US" sz="2400" b="1" dirty="0">
              <a:solidFill>
                <a:srgbClr val="000000"/>
              </a:solidFill>
              <a:latin typeface="Comic Sans MS"/>
              <a:cs typeface="Comic Sans MS"/>
            </a:endParaRPr>
          </a:p>
          <a:p>
            <a:pPr>
              <a:lnSpc>
                <a:spcPct val="130000"/>
              </a:lnSpc>
            </a:pPr>
            <a:r>
              <a:rPr lang="en-US" sz="2400" b="1" dirty="0">
                <a:solidFill>
                  <a:srgbClr val="008000"/>
                </a:solidFill>
                <a:latin typeface="Comic Sans MS"/>
                <a:cs typeface="Comic Sans MS"/>
              </a:rPr>
              <a:t>[Edmonds ‘67]  </a:t>
            </a:r>
            <a:r>
              <a:rPr lang="en-US" sz="2400" b="1" dirty="0">
                <a:solidFill>
                  <a:srgbClr val="660066"/>
                </a:solidFill>
                <a:latin typeface="Comic Sans MS"/>
                <a:cs typeface="Comic Sans MS"/>
              </a:rPr>
              <a:t>SING</a:t>
            </a:r>
            <a:r>
              <a:rPr lang="en-US" sz="2400" b="1" dirty="0">
                <a:solidFill>
                  <a:srgbClr val="000000"/>
                </a:solidFill>
                <a:latin typeface="Comic Sans MS"/>
                <a:cs typeface="Comic Sans MS"/>
              </a:rPr>
              <a:t> </a:t>
            </a:r>
            <a:r>
              <a:rPr lang="en-US" sz="2400" dirty="0">
                <a:sym typeface="Symbol"/>
              </a:rPr>
              <a:t></a:t>
            </a:r>
            <a:r>
              <a:rPr lang="en-US" sz="2400" dirty="0"/>
              <a:t>  </a:t>
            </a:r>
            <a:r>
              <a:rPr lang="en-US" sz="2800" b="1" dirty="0">
                <a:solidFill>
                  <a:srgbClr val="FF0000"/>
                </a:solidFill>
                <a:latin typeface="Comic Sans MS"/>
                <a:cs typeface="Comic Sans MS"/>
              </a:rPr>
              <a:t>P</a:t>
            </a:r>
            <a:r>
              <a:rPr lang="en-US" sz="2400" b="1" dirty="0">
                <a:solidFill>
                  <a:srgbClr val="000000"/>
                </a:solidFill>
                <a:latin typeface="Comic Sans MS"/>
                <a:cs typeface="Comic Sans MS"/>
              </a:rPr>
              <a:t> ??</a:t>
            </a:r>
          </a:p>
          <a:p>
            <a:pPr>
              <a:lnSpc>
                <a:spcPct val="130000"/>
              </a:lnSpc>
            </a:pPr>
            <a:r>
              <a:rPr lang="en-US" sz="2400" b="1" dirty="0">
                <a:solidFill>
                  <a:srgbClr val="008000"/>
                </a:solidFill>
                <a:latin typeface="Comic Sans MS"/>
                <a:cs typeface="Comic Sans MS"/>
              </a:rPr>
              <a:t>[</a:t>
            </a:r>
            <a:r>
              <a:rPr lang="en-US" sz="2400" b="1" dirty="0" err="1">
                <a:solidFill>
                  <a:srgbClr val="008000"/>
                </a:solidFill>
                <a:latin typeface="Comic Sans MS"/>
                <a:cs typeface="Comic Sans MS"/>
              </a:rPr>
              <a:t>Lovasz</a:t>
            </a:r>
            <a:r>
              <a:rPr lang="en-US" sz="2400" b="1" dirty="0">
                <a:solidFill>
                  <a:srgbClr val="008000"/>
                </a:solidFill>
                <a:latin typeface="Comic Sans MS"/>
                <a:cs typeface="Comic Sans MS"/>
              </a:rPr>
              <a:t> ‘79]   </a:t>
            </a:r>
            <a:r>
              <a:rPr lang="en-US" sz="2400" b="1" dirty="0">
                <a:solidFill>
                  <a:srgbClr val="660066"/>
                </a:solidFill>
                <a:latin typeface="Comic Sans MS"/>
                <a:cs typeface="Comic Sans MS"/>
              </a:rPr>
              <a:t>SING</a:t>
            </a:r>
            <a:r>
              <a:rPr lang="en-US" sz="2400" b="1" dirty="0">
                <a:latin typeface="Comic Sans MS"/>
                <a:cs typeface="Comic Sans MS"/>
              </a:rPr>
              <a:t> </a:t>
            </a:r>
            <a:r>
              <a:rPr lang="en-US" sz="2400" dirty="0">
                <a:sym typeface="Symbol"/>
              </a:rPr>
              <a:t></a:t>
            </a:r>
            <a:r>
              <a:rPr lang="en-US" sz="2400" dirty="0"/>
              <a:t>  </a:t>
            </a:r>
            <a:r>
              <a:rPr lang="en-US" sz="2800" b="1" dirty="0">
                <a:solidFill>
                  <a:srgbClr val="FF0000"/>
                </a:solidFill>
                <a:latin typeface="Comic Sans MS"/>
                <a:cs typeface="Comic Sans MS"/>
              </a:rPr>
              <a:t>RP </a:t>
            </a:r>
          </a:p>
          <a:p>
            <a:pPr>
              <a:lnSpc>
                <a:spcPct val="130000"/>
              </a:lnSpc>
            </a:pPr>
            <a:r>
              <a:rPr lang="en-US" sz="2400" b="1" dirty="0">
                <a:solidFill>
                  <a:srgbClr val="008000"/>
                </a:solidFill>
                <a:latin typeface="Comic Sans MS"/>
                <a:cs typeface="Comic Sans MS"/>
              </a:rPr>
              <a:t>[Valiant ‘79]  </a:t>
            </a:r>
            <a:r>
              <a:rPr lang="en-US" sz="2400" b="1" dirty="0">
                <a:solidFill>
                  <a:srgbClr val="660066"/>
                </a:solidFill>
                <a:latin typeface="Comic Sans MS"/>
                <a:cs typeface="Comic Sans MS"/>
              </a:rPr>
              <a:t>SING </a:t>
            </a:r>
            <a:r>
              <a:rPr lang="en-US" sz="2400" b="1" dirty="0">
                <a:solidFill>
                  <a:srgbClr val="000000"/>
                </a:solidFill>
                <a:latin typeface="Comic Sans MS"/>
                <a:cs typeface="Comic Sans MS"/>
              </a:rPr>
              <a:t>(</a:t>
            </a:r>
            <a:r>
              <a:rPr lang="en-US" sz="2400" b="1" dirty="0">
                <a:solidFill>
                  <a:srgbClr val="660066"/>
                </a:solidFill>
                <a:latin typeface="Comic Sans MS"/>
                <a:cs typeface="Comic Sans MS"/>
              </a:rPr>
              <a:t>PIT</a:t>
            </a:r>
            <a:r>
              <a:rPr lang="en-US" sz="2400" b="1" dirty="0">
                <a:solidFill>
                  <a:srgbClr val="000000"/>
                </a:solidFill>
                <a:latin typeface="Comic Sans MS"/>
                <a:cs typeface="Comic Sans MS"/>
              </a:rPr>
              <a:t>) </a:t>
            </a:r>
            <a:r>
              <a:rPr lang="en-US" sz="2400" b="1" dirty="0">
                <a:latin typeface="Comic Sans MS"/>
                <a:cs typeface="Comic Sans MS"/>
                <a:sym typeface="Symbol"/>
              </a:rPr>
              <a:t>captures algebraic identities</a:t>
            </a:r>
          </a:p>
          <a:p>
            <a:pPr>
              <a:lnSpc>
                <a:spcPct val="130000"/>
              </a:lnSpc>
            </a:pPr>
            <a:r>
              <a:rPr lang="en-US" sz="2400" b="1" dirty="0">
                <a:solidFill>
                  <a:srgbClr val="660066"/>
                </a:solidFill>
                <a:latin typeface="Comic Sans MS"/>
                <a:cs typeface="Comic Sans MS"/>
              </a:rPr>
              <a:t>SING</a:t>
            </a:r>
            <a:r>
              <a:rPr lang="en-US" sz="2400" b="1" dirty="0">
                <a:latin typeface="Comic Sans MS"/>
                <a:cs typeface="Comic Sans MS"/>
              </a:rPr>
              <a:t>: max rank in a linear space of matrices </a:t>
            </a:r>
            <a:r>
              <a:rPr lang="en-US" altLang="en-US" sz="2400" dirty="0">
                <a:latin typeface="Arial Unicode MS" panose="020B0604020202020204" pitchFamily="34" charset="-128"/>
                <a:ea typeface="ＭＳ Ｐゴシック" panose="020B0600070205080204" pitchFamily="34" charset="-128"/>
              </a:rPr>
              <a:t>😎</a:t>
            </a:r>
            <a:endParaRPr lang="en-US" sz="2400" b="1" dirty="0">
              <a:latin typeface="Comic Sans MS"/>
              <a:cs typeface="Comic Sans MS"/>
            </a:endParaRPr>
          </a:p>
          <a:p>
            <a:pPr>
              <a:lnSpc>
                <a:spcPct val="130000"/>
              </a:lnSpc>
            </a:pPr>
            <a:r>
              <a:rPr lang="en-US" sz="2400" b="1" dirty="0">
                <a:solidFill>
                  <a:srgbClr val="3366FF"/>
                </a:solidFill>
                <a:latin typeface="Comic Sans MS"/>
                <a:cs typeface="Comic Sans MS"/>
              </a:rPr>
              <a:t>Special cases</a:t>
            </a:r>
            <a:r>
              <a:rPr lang="en-US" sz="2400" b="1" dirty="0">
                <a:latin typeface="Comic Sans MS"/>
                <a:cs typeface="Comic Sans MS"/>
              </a:rPr>
              <a:t>: Module isomorphism, graph rigidity,… </a:t>
            </a:r>
            <a:endParaRPr lang="en-US" sz="2400" b="1" dirty="0">
              <a:solidFill>
                <a:srgbClr val="FF0000"/>
              </a:solidFill>
              <a:latin typeface="Comic Sans MS"/>
              <a:cs typeface="Comic Sans MS"/>
            </a:endParaRPr>
          </a:p>
          <a:p>
            <a:pPr>
              <a:lnSpc>
                <a:spcPct val="120000"/>
              </a:lnSpc>
            </a:pPr>
            <a:r>
              <a:rPr lang="en-US" sz="2400" b="1" dirty="0">
                <a:solidFill>
                  <a:srgbClr val="008000"/>
                </a:solidFill>
                <a:latin typeface="Comic Sans MS"/>
                <a:cs typeface="Comic Sans MS"/>
              </a:rPr>
              <a:t>[Kabanets-Impagliazzo‘01] </a:t>
            </a:r>
            <a:r>
              <a:rPr lang="en-US" sz="2400" b="1" dirty="0">
                <a:solidFill>
                  <a:srgbClr val="660066"/>
                </a:solidFill>
                <a:latin typeface="Comic Sans MS"/>
                <a:cs typeface="Comic Sans MS"/>
              </a:rPr>
              <a:t>SING</a:t>
            </a:r>
            <a:r>
              <a:rPr lang="en-US" sz="2400" b="1" dirty="0">
                <a:latin typeface="Comic Sans MS"/>
                <a:cs typeface="Comic Sans MS"/>
              </a:rPr>
              <a:t> </a:t>
            </a:r>
            <a:r>
              <a:rPr lang="en-US" sz="2400" dirty="0">
                <a:sym typeface="Symbol"/>
              </a:rPr>
              <a:t></a:t>
            </a:r>
            <a:r>
              <a:rPr lang="en-US" sz="2400" dirty="0"/>
              <a:t> </a:t>
            </a:r>
            <a:r>
              <a:rPr lang="en-US" sz="2800" b="1" dirty="0">
                <a:solidFill>
                  <a:srgbClr val="FF0000"/>
                </a:solidFill>
                <a:latin typeface="Comic Sans MS"/>
                <a:cs typeface="Comic Sans MS"/>
              </a:rPr>
              <a:t>P</a:t>
            </a:r>
            <a:r>
              <a:rPr lang="en-US" sz="2800" b="1" dirty="0">
                <a:latin typeface="Comic Sans MS"/>
                <a:cs typeface="Comic Sans MS"/>
              </a:rPr>
              <a:t> </a:t>
            </a:r>
            <a:r>
              <a:rPr lang="en-US" sz="2800" b="1" dirty="0">
                <a:latin typeface="Comic Sans MS"/>
                <a:cs typeface="Comic Sans MS"/>
                <a:sym typeface="Wingdings"/>
              </a:rPr>
              <a:t> </a:t>
            </a:r>
            <a:r>
              <a:rPr lang="en-US" sz="2400" b="1" dirty="0">
                <a:solidFill>
                  <a:srgbClr val="0000FF"/>
                </a:solidFill>
                <a:latin typeface="Comic Sans MS"/>
                <a:cs typeface="Comic Sans MS"/>
                <a:sym typeface="Wingdings"/>
              </a:rPr>
              <a:t>“</a:t>
            </a:r>
            <a:r>
              <a:rPr lang="en-US" sz="2800" b="1" dirty="0">
                <a:solidFill>
                  <a:srgbClr val="FF0000"/>
                </a:solidFill>
                <a:latin typeface="Comic Sans MS"/>
                <a:cs typeface="Comic Sans MS"/>
              </a:rPr>
              <a:t>P</a:t>
            </a:r>
            <a:r>
              <a:rPr lang="en-US" sz="2400" b="1" dirty="0">
                <a:latin typeface="Comic Sans MS"/>
                <a:cs typeface="Comic Sans MS"/>
                <a:sym typeface="Wingdings"/>
              </a:rPr>
              <a:t> ≠ </a:t>
            </a:r>
            <a:r>
              <a:rPr lang="en-US" sz="2800" b="1" dirty="0">
                <a:solidFill>
                  <a:srgbClr val="FF0000"/>
                </a:solidFill>
                <a:latin typeface="Comic Sans MS"/>
                <a:cs typeface="Comic Sans MS"/>
              </a:rPr>
              <a:t>NP</a:t>
            </a:r>
            <a:r>
              <a:rPr lang="en-US" sz="2400" b="1" dirty="0">
                <a:solidFill>
                  <a:srgbClr val="0000FF"/>
                </a:solidFill>
                <a:latin typeface="Comic Sans MS"/>
                <a:cs typeface="Comic Sans MS"/>
              </a:rPr>
              <a:t>”</a:t>
            </a:r>
            <a:endParaRPr lang="en-US" sz="2400" b="1" dirty="0">
              <a:solidFill>
                <a:srgbClr val="000000"/>
              </a:solidFill>
              <a:latin typeface="Comic Sans MS"/>
              <a:cs typeface="Comic Sans MS"/>
            </a:endParaRPr>
          </a:p>
        </p:txBody>
      </p:sp>
      <p:sp>
        <p:nvSpPr>
          <p:cNvPr id="18" name="Rounded Rectangular Callout 17"/>
          <p:cNvSpPr/>
          <p:nvPr/>
        </p:nvSpPr>
        <p:spPr>
          <a:xfrm>
            <a:off x="4312975" y="4060670"/>
            <a:ext cx="2000682" cy="580651"/>
          </a:xfrm>
          <a:prstGeom prst="wedgeRoundRectCallout">
            <a:avLst>
              <a:gd name="adj1" fmla="val -61009"/>
              <a:gd name="adj2" fmla="val 2176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0000"/>
                </a:solidFill>
              </a:rPr>
              <a:t>Randomized</a:t>
            </a:r>
          </a:p>
          <a:p>
            <a:pPr algn="ctr"/>
            <a:r>
              <a:rPr lang="en-US" sz="2000" b="1" dirty="0">
                <a:solidFill>
                  <a:srgbClr val="FF0000"/>
                </a:solidFill>
              </a:rPr>
              <a:t>Poly Time</a:t>
            </a:r>
          </a:p>
        </p:txBody>
      </p:sp>
    </p:spTree>
    <p:extLst>
      <p:ext uri="{BB962C8B-B14F-4D97-AF65-F5344CB8AC3E}">
        <p14:creationId xmlns:p14="http://schemas.microsoft.com/office/powerpoint/2010/main" val="75764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uiExpand="1" animBg="1"/>
      <p:bldP spid="17" grpId="0" uiExpand="1" animBg="1"/>
      <p:bldP spid="50" grpId="0" uiExpand="1" build="p"/>
      <p:bldP spid="18" grpId="0" uiExpan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3AE9982F-81C9-ED4B-BB64-FE42AE0474D9}"/>
              </a:ext>
            </a:extLst>
          </p:cNvPr>
          <p:cNvSpPr>
            <a:spLocks noGrp="1" noChangeArrowheads="1"/>
          </p:cNvSpPr>
          <p:nvPr>
            <p:ph type="ctrTitle"/>
          </p:nvPr>
        </p:nvSpPr>
        <p:spPr>
          <a:xfrm>
            <a:off x="380999" y="1600199"/>
            <a:ext cx="8448207" cy="2552075"/>
          </a:xfrm>
        </p:spPr>
        <p:txBody>
          <a:bodyPr>
            <a:normAutofit fontScale="90000"/>
          </a:bodyPr>
          <a:lstStyle/>
          <a:p>
            <a:r>
              <a:rPr lang="en-US" altLang="en-US" b="1" dirty="0">
                <a:solidFill>
                  <a:srgbClr val="FF0000"/>
                </a:solidFill>
                <a:latin typeface="Comic Sans MS" panose="030F0902030302020204" pitchFamily="66" charset="0"/>
                <a:ea typeface="ＭＳ Ｐゴシック" panose="020B0600070205080204" pitchFamily="34" charset="-128"/>
              </a:rPr>
              <a:t>Arithmetic Complexity</a:t>
            </a:r>
            <a:br>
              <a:rPr lang="en-US" altLang="en-US" sz="3600" b="1" dirty="0">
                <a:solidFill>
                  <a:srgbClr val="FF0000"/>
                </a:solidFill>
                <a:latin typeface="Comic Sans MS" panose="030F0902030302020204" pitchFamily="66" charset="0"/>
                <a:ea typeface="ＭＳ Ｐゴシック" panose="020B0600070205080204" pitchFamily="34" charset="-128"/>
              </a:rPr>
            </a:br>
            <a:br>
              <a:rPr lang="en-US" altLang="en-US" sz="3600" b="1" dirty="0">
                <a:solidFill>
                  <a:srgbClr val="FF0000"/>
                </a:solidFill>
                <a:latin typeface="Comic Sans MS" panose="030F0902030302020204" pitchFamily="66" charset="0"/>
                <a:ea typeface="ＭＳ Ｐゴシック" panose="020B0600070205080204" pitchFamily="34" charset="-128"/>
              </a:rPr>
            </a:br>
            <a:r>
              <a:rPr lang="en-US" altLang="en-US" sz="3600" b="1" dirty="0">
                <a:solidFill>
                  <a:srgbClr val="FF0000"/>
                </a:solidFill>
                <a:latin typeface="Comic Sans MS" panose="030F0902030302020204" pitchFamily="66" charset="0"/>
                <a:ea typeface="ＭＳ Ｐゴシック" panose="020B0600070205080204" pitchFamily="34" charset="-128"/>
              </a:rPr>
              <a:t> </a:t>
            </a:r>
            <a:r>
              <a:rPr lang="en-US" altLang="en-US" sz="3600" b="1" dirty="0">
                <a:solidFill>
                  <a:srgbClr val="0000FF"/>
                </a:solidFill>
                <a:latin typeface="Comic Sans MS" panose="030F0902030302020204" pitchFamily="66" charset="0"/>
                <a:ea typeface="ＭＳ Ｐゴシック" panose="020B0600070205080204" pitchFamily="34" charset="-128"/>
              </a:rPr>
              <a:t>VP  </a:t>
            </a:r>
            <a:r>
              <a:rPr lang="en-US" altLang="en-US" sz="3600" b="1" dirty="0">
                <a:latin typeface="Comic Sans MS" panose="030F0902030302020204" pitchFamily="66" charset="0"/>
                <a:ea typeface="ＭＳ Ｐゴシック" panose="020B0600070205080204" pitchFamily="34" charset="-128"/>
              </a:rPr>
              <a:t>vs.</a:t>
            </a:r>
            <a:r>
              <a:rPr lang="en-US" altLang="en-US" sz="3600" b="1" dirty="0">
                <a:solidFill>
                  <a:srgbClr val="0000FF"/>
                </a:solidFill>
                <a:latin typeface="Comic Sans MS" panose="030F0902030302020204" pitchFamily="66" charset="0"/>
                <a:ea typeface="ＭＳ Ｐゴシック" panose="020B0600070205080204" pitchFamily="34" charset="-128"/>
              </a:rPr>
              <a:t> VNP</a:t>
            </a:r>
            <a:br>
              <a:rPr lang="en-US" altLang="en-US" sz="3600" b="1" dirty="0">
                <a:solidFill>
                  <a:srgbClr val="0000FF"/>
                </a:solidFill>
                <a:latin typeface="Comic Sans MS" panose="030F0902030302020204" pitchFamily="66" charset="0"/>
                <a:ea typeface="ＭＳ Ｐゴシック" panose="020B0600070205080204" pitchFamily="34" charset="-128"/>
              </a:rPr>
            </a:br>
            <a:br>
              <a:rPr lang="en-US" altLang="en-US" sz="3600" b="1" dirty="0">
                <a:solidFill>
                  <a:srgbClr val="0000FF"/>
                </a:solidFill>
                <a:latin typeface="Comic Sans MS" panose="030F0902030302020204" pitchFamily="66" charset="0"/>
                <a:ea typeface="ＭＳ Ｐゴシック" panose="020B0600070205080204" pitchFamily="34" charset="-128"/>
              </a:rPr>
            </a:br>
            <a:r>
              <a:rPr lang="en-US" altLang="en-US" sz="3600" b="1" dirty="0" err="1">
                <a:solidFill>
                  <a:srgbClr val="0000FF"/>
                </a:solidFill>
                <a:latin typeface="Comic Sans MS" panose="030F0902030302020204" pitchFamily="66" charset="0"/>
                <a:ea typeface="ＭＳ Ｐゴシック" panose="020B0600070205080204" pitchFamily="34" charset="-128"/>
              </a:rPr>
              <a:t>Det</a:t>
            </a:r>
            <a:r>
              <a:rPr lang="en-US" altLang="en-US" sz="3600" b="1" dirty="0">
                <a:solidFill>
                  <a:srgbClr val="0000FF"/>
                </a:solidFill>
                <a:latin typeface="Comic Sans MS" panose="030F0902030302020204" pitchFamily="66" charset="0"/>
                <a:ea typeface="ＭＳ Ｐゴシック" panose="020B0600070205080204" pitchFamily="34" charset="-128"/>
              </a:rPr>
              <a:t> </a:t>
            </a:r>
            <a:r>
              <a:rPr lang="en-US" altLang="en-US" sz="3600" b="1" dirty="0">
                <a:latin typeface="Comic Sans MS" panose="030F0902030302020204" pitchFamily="66" charset="0"/>
                <a:ea typeface="ＭＳ Ｐゴシック" panose="020B0600070205080204" pitchFamily="34" charset="-128"/>
              </a:rPr>
              <a:t>vs.</a:t>
            </a:r>
            <a:r>
              <a:rPr lang="en-US" altLang="en-US" sz="3600" b="1" dirty="0">
                <a:solidFill>
                  <a:srgbClr val="0000FF"/>
                </a:solidFill>
                <a:latin typeface="Comic Sans MS" panose="030F0902030302020204" pitchFamily="66" charset="0"/>
                <a:ea typeface="ＭＳ Ｐゴシック" panose="020B0600070205080204" pitchFamily="34" charset="-128"/>
              </a:rPr>
              <a:t> Per</a:t>
            </a:r>
          </a:p>
        </p:txBody>
      </p:sp>
    </p:spTree>
    <p:extLst>
      <p:ext uri="{BB962C8B-B14F-4D97-AF65-F5344CB8AC3E}">
        <p14:creationId xmlns:p14="http://schemas.microsoft.com/office/powerpoint/2010/main" val="2250673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F1040176-460C-8749-990E-8BE0B50FCE75}"/>
              </a:ext>
            </a:extLst>
          </p:cNvPr>
          <p:cNvSpPr>
            <a:spLocks noGrp="1" noChangeArrowheads="1"/>
          </p:cNvSpPr>
          <p:nvPr>
            <p:ph type="title"/>
          </p:nvPr>
        </p:nvSpPr>
        <p:spPr>
          <a:xfrm>
            <a:off x="685800" y="76200"/>
            <a:ext cx="7772400" cy="1143000"/>
          </a:xfrm>
        </p:spPr>
        <p:txBody>
          <a:bodyPr/>
          <a:lstStyle/>
          <a:p>
            <a:r>
              <a:rPr lang="en-US" altLang="en-US" sz="3600" b="1">
                <a:solidFill>
                  <a:schemeClr val="hlink"/>
                </a:solidFill>
                <a:latin typeface="Comic Sans MS" panose="030F0902030302020204" pitchFamily="66" charset="0"/>
                <a:ea typeface="ＭＳ Ｐゴシック" panose="020B0600070205080204" pitchFamily="34" charset="-128"/>
              </a:rPr>
              <a:t>Representing polynomials</a:t>
            </a:r>
            <a:endParaRPr lang="en-US" altLang="en-US" sz="3600" b="1">
              <a:solidFill>
                <a:schemeClr val="hlink"/>
              </a:solidFill>
              <a:latin typeface="Comic Sans MS" panose="030F0902030302020204" pitchFamily="66" charset="0"/>
              <a:ea typeface="ＭＳ Ｐゴシック" panose="020B0600070205080204" pitchFamily="34" charset="-128"/>
              <a:sym typeface="Symbol" pitchFamily="2" charset="2"/>
            </a:endParaRPr>
          </a:p>
        </p:txBody>
      </p:sp>
      <p:sp>
        <p:nvSpPr>
          <p:cNvPr id="156675" name="Rectangle 3">
            <a:extLst>
              <a:ext uri="{FF2B5EF4-FFF2-40B4-BE49-F238E27FC236}">
                <a16:creationId xmlns:a16="http://schemas.microsoft.com/office/drawing/2014/main" id="{8BDB0911-B5C0-1E48-97E9-0200DCD33D42}"/>
              </a:ext>
            </a:extLst>
          </p:cNvPr>
          <p:cNvSpPr>
            <a:spLocks noGrp="1" noChangeArrowheads="1"/>
          </p:cNvSpPr>
          <p:nvPr>
            <p:ph type="body" idx="1"/>
          </p:nvPr>
        </p:nvSpPr>
        <p:spPr>
          <a:xfrm>
            <a:off x="152400" y="1143000"/>
            <a:ext cx="8991600" cy="1066800"/>
          </a:xfrm>
        </p:spPr>
        <p:txBody>
          <a:bodyPr>
            <a:normAutofit fontScale="92500" lnSpcReduction="20000"/>
          </a:bodyPr>
          <a:lstStyle/>
          <a:p>
            <a:pPr marL="0" indent="0" algn="ctr">
              <a:spcBef>
                <a:spcPct val="0"/>
              </a:spcBef>
              <a:buFontTx/>
              <a:buNone/>
            </a:pPr>
            <a:r>
              <a:rPr lang="en-US" altLang="en-US" sz="2800" b="1">
                <a:solidFill>
                  <a:srgbClr val="0000FF"/>
                </a:solidFill>
                <a:latin typeface="Comic Sans MS" panose="030F0902030302020204" pitchFamily="66" charset="0"/>
                <a:ea typeface="ＭＳ Ｐゴシック" panose="020B0600070205080204" pitchFamily="34" charset="-128"/>
              </a:rPr>
              <a:t>p</a:t>
            </a:r>
            <a:r>
              <a:rPr lang="en-US" altLang="en-US" sz="2800" b="1">
                <a:solidFill>
                  <a:srgbClr val="000000"/>
                </a:solidFill>
                <a:latin typeface="Comic Sans MS" panose="030F0902030302020204" pitchFamily="66" charset="0"/>
                <a:ea typeface="ＭＳ Ｐゴシック" panose="020B0600070205080204" pitchFamily="34" charset="-128"/>
              </a:rPr>
              <a:t>= (</a:t>
            </a:r>
            <a:r>
              <a:rPr lang="en-US" altLang="en-US" sz="2800" b="1">
                <a:solidFill>
                  <a:srgbClr val="000000"/>
                </a:solidFill>
                <a:latin typeface="Comic Sans MS" panose="030F0902030302020204" pitchFamily="66" charset="0"/>
                <a:ea typeface="ＭＳ Ｐゴシック" panose="020B0600070205080204" pitchFamily="34" charset="-128"/>
                <a:sym typeface="Symbol" pitchFamily="2" charset="2"/>
              </a:rPr>
              <a:t>x</a:t>
            </a:r>
            <a:r>
              <a:rPr lang="en-US" altLang="en-US" sz="2800" b="1" baseline="-25000">
                <a:solidFill>
                  <a:srgbClr val="000000"/>
                </a:solidFill>
                <a:latin typeface="Comic Sans MS" panose="030F0902030302020204" pitchFamily="66" charset="0"/>
                <a:ea typeface="ＭＳ Ｐゴシック" panose="020B0600070205080204" pitchFamily="34" charset="-128"/>
                <a:sym typeface="Symbol" pitchFamily="2" charset="2"/>
              </a:rPr>
              <a:t>1</a:t>
            </a:r>
            <a:r>
              <a:rPr lang="en-US" altLang="en-US" sz="2800" b="1">
                <a:solidFill>
                  <a:srgbClr val="000000"/>
                </a:solidFill>
                <a:latin typeface="Comic Sans MS" panose="030F0902030302020204" pitchFamily="66" charset="0"/>
                <a:ea typeface="ＭＳ Ｐゴシック" panose="020B0600070205080204" pitchFamily="34" charset="-128"/>
                <a:sym typeface="Symbol" pitchFamily="2" charset="2"/>
              </a:rPr>
              <a:t>+y</a:t>
            </a:r>
            <a:r>
              <a:rPr lang="en-US" altLang="en-US" sz="2800" b="1" baseline="-25000">
                <a:solidFill>
                  <a:srgbClr val="000000"/>
                </a:solidFill>
                <a:latin typeface="Comic Sans MS" panose="030F0902030302020204" pitchFamily="66" charset="0"/>
                <a:ea typeface="ＭＳ Ｐゴシック" panose="020B0600070205080204" pitchFamily="34" charset="-128"/>
                <a:sym typeface="Symbol" pitchFamily="2" charset="2"/>
              </a:rPr>
              <a:t>1</a:t>
            </a:r>
            <a:r>
              <a:rPr lang="en-US" altLang="en-US" sz="2800" b="1">
                <a:solidFill>
                  <a:srgbClr val="000000"/>
                </a:solidFill>
                <a:latin typeface="Comic Sans MS" panose="030F0902030302020204" pitchFamily="66" charset="0"/>
                <a:ea typeface="ＭＳ Ｐゴシック" panose="020B0600070205080204" pitchFamily="34" charset="-128"/>
                <a:sym typeface="Symbol" pitchFamily="2" charset="2"/>
              </a:rPr>
              <a:t>)</a:t>
            </a:r>
            <a:r>
              <a:rPr lang="en-US" altLang="en-US" sz="2800" b="1">
                <a:solidFill>
                  <a:srgbClr val="000000"/>
                </a:solidFill>
                <a:latin typeface="Comic Sans MS" panose="030F0902030302020204" pitchFamily="66" charset="0"/>
                <a:ea typeface="ＭＳ Ｐゴシック" panose="020B0600070205080204" pitchFamily="34" charset="-128"/>
              </a:rPr>
              <a:t>(</a:t>
            </a:r>
            <a:r>
              <a:rPr lang="en-US" altLang="en-US" sz="2800" b="1">
                <a:solidFill>
                  <a:srgbClr val="000000"/>
                </a:solidFill>
                <a:latin typeface="Comic Sans MS" panose="030F0902030302020204" pitchFamily="66" charset="0"/>
                <a:ea typeface="ＭＳ Ｐゴシック" panose="020B0600070205080204" pitchFamily="34" charset="-128"/>
                <a:sym typeface="Symbol" pitchFamily="2" charset="2"/>
              </a:rPr>
              <a:t>x</a:t>
            </a:r>
            <a:r>
              <a:rPr lang="en-US" altLang="en-US" sz="2800" b="1" baseline="-25000">
                <a:solidFill>
                  <a:srgbClr val="000000"/>
                </a:solidFill>
                <a:latin typeface="Comic Sans MS" panose="030F0902030302020204" pitchFamily="66" charset="0"/>
                <a:ea typeface="ＭＳ Ｐゴシック" panose="020B0600070205080204" pitchFamily="34" charset="-128"/>
                <a:sym typeface="Symbol" pitchFamily="2" charset="2"/>
              </a:rPr>
              <a:t>2</a:t>
            </a:r>
            <a:r>
              <a:rPr lang="en-US" altLang="en-US" sz="2800" b="1">
                <a:solidFill>
                  <a:srgbClr val="000000"/>
                </a:solidFill>
                <a:latin typeface="Comic Sans MS" panose="030F0902030302020204" pitchFamily="66" charset="0"/>
                <a:ea typeface="ＭＳ Ｐゴシック" panose="020B0600070205080204" pitchFamily="34" charset="-128"/>
                <a:sym typeface="Symbol" pitchFamily="2" charset="2"/>
              </a:rPr>
              <a:t>+y</a:t>
            </a:r>
            <a:r>
              <a:rPr lang="en-US" altLang="en-US" sz="2800" b="1" baseline="-25000">
                <a:solidFill>
                  <a:srgbClr val="000000"/>
                </a:solidFill>
                <a:latin typeface="Comic Sans MS" panose="030F0902030302020204" pitchFamily="66" charset="0"/>
                <a:ea typeface="ＭＳ Ｐゴシック" panose="020B0600070205080204" pitchFamily="34" charset="-128"/>
                <a:sym typeface="Symbol" pitchFamily="2" charset="2"/>
              </a:rPr>
              <a:t>2</a:t>
            </a:r>
            <a:r>
              <a:rPr lang="en-US" altLang="en-US" sz="2800" b="1">
                <a:solidFill>
                  <a:srgbClr val="000000"/>
                </a:solidFill>
                <a:latin typeface="Comic Sans MS" panose="030F0902030302020204" pitchFamily="66" charset="0"/>
                <a:ea typeface="ＭＳ Ｐゴシック" panose="020B0600070205080204" pitchFamily="34" charset="-128"/>
                <a:sym typeface="Symbol" pitchFamily="2" charset="2"/>
              </a:rPr>
              <a:t>)…</a:t>
            </a:r>
            <a:r>
              <a:rPr lang="en-US" altLang="en-US" sz="2800" b="1">
                <a:solidFill>
                  <a:srgbClr val="000000"/>
                </a:solidFill>
                <a:latin typeface="Comic Sans MS" panose="030F0902030302020204" pitchFamily="66" charset="0"/>
                <a:ea typeface="ＭＳ Ｐゴシック" panose="020B0600070205080204" pitchFamily="34" charset="-128"/>
              </a:rPr>
              <a:t>(</a:t>
            </a:r>
            <a:r>
              <a:rPr lang="en-US" altLang="en-US" sz="2800" b="1">
                <a:solidFill>
                  <a:srgbClr val="000000"/>
                </a:solidFill>
                <a:latin typeface="Comic Sans MS" panose="030F0902030302020204" pitchFamily="66" charset="0"/>
                <a:ea typeface="ＭＳ Ｐゴシック" panose="020B0600070205080204" pitchFamily="34" charset="-128"/>
                <a:sym typeface="Symbol" pitchFamily="2" charset="2"/>
              </a:rPr>
              <a:t>x</a:t>
            </a:r>
            <a:r>
              <a:rPr lang="en-US" altLang="en-US" sz="2800" b="1" baseline="-25000">
                <a:solidFill>
                  <a:schemeClr val="tx2"/>
                </a:solidFill>
                <a:latin typeface="Comic Sans MS" panose="030F0902030302020204" pitchFamily="66" charset="0"/>
                <a:ea typeface="ＭＳ Ｐゴシック" panose="020B0600070205080204" pitchFamily="34" charset="-128"/>
                <a:sym typeface="Symbol" pitchFamily="2" charset="2"/>
              </a:rPr>
              <a:t>n</a:t>
            </a:r>
            <a:r>
              <a:rPr lang="en-US" altLang="en-US" sz="2800" b="1">
                <a:solidFill>
                  <a:srgbClr val="000000"/>
                </a:solidFill>
                <a:latin typeface="Comic Sans MS" panose="030F0902030302020204" pitchFamily="66" charset="0"/>
                <a:ea typeface="ＭＳ Ｐゴシック" panose="020B0600070205080204" pitchFamily="34" charset="-128"/>
                <a:sym typeface="Symbol" pitchFamily="2" charset="2"/>
              </a:rPr>
              <a:t>+</a:t>
            </a:r>
            <a:r>
              <a:rPr lang="en-US" altLang="en-US" sz="2800" b="1">
                <a:latin typeface="Comic Sans MS" panose="030F0902030302020204" pitchFamily="66" charset="0"/>
                <a:ea typeface="ＭＳ Ｐゴシック" panose="020B0600070205080204" pitchFamily="34" charset="-128"/>
                <a:sym typeface="Symbol" pitchFamily="2" charset="2"/>
              </a:rPr>
              <a:t>y</a:t>
            </a:r>
            <a:r>
              <a:rPr lang="en-US" altLang="en-US" sz="2800" b="1" baseline="-25000">
                <a:solidFill>
                  <a:schemeClr val="tx2"/>
                </a:solidFill>
                <a:latin typeface="Comic Sans MS" panose="030F0902030302020204" pitchFamily="66" charset="0"/>
                <a:ea typeface="ＭＳ Ｐゴシック" panose="020B0600070205080204" pitchFamily="34" charset="-128"/>
                <a:sym typeface="Symbol" pitchFamily="2" charset="2"/>
              </a:rPr>
              <a:t>n</a:t>
            </a:r>
            <a:r>
              <a:rPr lang="en-US" altLang="en-US" sz="2800" b="1">
                <a:solidFill>
                  <a:srgbClr val="000000"/>
                </a:solidFill>
                <a:latin typeface="Comic Sans MS" panose="030F0902030302020204" pitchFamily="66" charset="0"/>
                <a:ea typeface="ＭＳ Ｐゴシック" panose="020B0600070205080204" pitchFamily="34" charset="-128"/>
                <a:sym typeface="Symbol" pitchFamily="2" charset="2"/>
              </a:rPr>
              <a:t>)</a:t>
            </a:r>
            <a:r>
              <a:rPr lang="en-US" altLang="en-US" sz="2800" b="1" baseline="30000">
                <a:solidFill>
                  <a:srgbClr val="000000"/>
                </a:solidFill>
                <a:latin typeface="Comic Sans MS" panose="030F0902030302020204" pitchFamily="66" charset="0"/>
                <a:ea typeface="ＭＳ Ｐゴシック" panose="020B0600070205080204" pitchFamily="34" charset="-128"/>
                <a:sym typeface="Symbol" pitchFamily="2" charset="2"/>
              </a:rPr>
              <a:t> </a:t>
            </a:r>
            <a:endParaRPr lang="en-US" altLang="en-US" sz="2800">
              <a:solidFill>
                <a:srgbClr val="000000"/>
              </a:solidFill>
              <a:latin typeface="Comic Sans MS" panose="030F0902030302020204" pitchFamily="66" charset="0"/>
              <a:ea typeface="ＭＳ Ｐゴシック" panose="020B0600070205080204" pitchFamily="34" charset="-128"/>
            </a:endParaRPr>
          </a:p>
          <a:p>
            <a:pPr marL="0" indent="0">
              <a:buFontTx/>
              <a:buNone/>
            </a:pPr>
            <a:endParaRPr lang="en-US" altLang="en-US" sz="2000" b="1">
              <a:latin typeface="Comic Sans MS" panose="030F0902030302020204" pitchFamily="66" charset="0"/>
              <a:ea typeface="ＭＳ Ｐゴシック" panose="020B0600070205080204" pitchFamily="34" charset="-128"/>
              <a:sym typeface="Symbol" pitchFamily="2" charset="2"/>
            </a:endParaRPr>
          </a:p>
          <a:p>
            <a:pPr marL="0" indent="0">
              <a:buFontTx/>
              <a:buNone/>
            </a:pPr>
            <a:r>
              <a:rPr lang="en-US" altLang="en-US" sz="2000" b="1">
                <a:latin typeface="Comic Sans MS" panose="030F0902030302020204" pitchFamily="66" charset="0"/>
                <a:ea typeface="ＭＳ Ｐゴシック" panose="020B0600070205080204" pitchFamily="34" charset="-128"/>
                <a:sym typeface="Symbol" pitchFamily="2" charset="2"/>
              </a:rPr>
              <a:t>      </a:t>
            </a:r>
            <a:endParaRPr lang="en-US" altLang="en-US" sz="2000" b="1" baseline="30000">
              <a:latin typeface="Comic Sans MS" panose="030F0902030302020204" pitchFamily="66" charset="0"/>
              <a:ea typeface="ＭＳ Ｐゴシック" panose="020B0600070205080204" pitchFamily="34" charset="-128"/>
              <a:sym typeface="Symbol" pitchFamily="2" charset="2"/>
            </a:endParaRPr>
          </a:p>
          <a:p>
            <a:pPr marL="0" indent="0">
              <a:buFontTx/>
              <a:buNone/>
            </a:pPr>
            <a:endParaRPr lang="en-US" altLang="en-US" sz="2000" b="1">
              <a:latin typeface="Comic Sans MS" panose="030F0902030302020204" pitchFamily="66" charset="0"/>
              <a:ea typeface="ＭＳ Ｐゴシック" panose="020B0600070205080204" pitchFamily="34" charset="-128"/>
              <a:sym typeface="Symbol" pitchFamily="2" charset="2"/>
            </a:endParaRPr>
          </a:p>
        </p:txBody>
      </p:sp>
      <p:sp>
        <p:nvSpPr>
          <p:cNvPr id="46083" name="Left Bracket 5">
            <a:extLst>
              <a:ext uri="{FF2B5EF4-FFF2-40B4-BE49-F238E27FC236}">
                <a16:creationId xmlns:a16="http://schemas.microsoft.com/office/drawing/2014/main" id="{A6B78F53-C99C-8944-B413-CEA0925AED85}"/>
              </a:ext>
            </a:extLst>
          </p:cNvPr>
          <p:cNvSpPr>
            <a:spLocks/>
          </p:cNvSpPr>
          <p:nvPr/>
        </p:nvSpPr>
        <p:spPr bwMode="auto">
          <a:xfrm>
            <a:off x="8229600" y="4876800"/>
            <a:ext cx="1600200" cy="1143000"/>
          </a:xfrm>
          <a:prstGeom prst="leftBracket">
            <a:avLst>
              <a:gd name="adj" fmla="val 8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nvGrpSpPr>
          <p:cNvPr id="20484" name="Group 16412">
            <a:extLst>
              <a:ext uri="{FF2B5EF4-FFF2-40B4-BE49-F238E27FC236}">
                <a16:creationId xmlns:a16="http://schemas.microsoft.com/office/drawing/2014/main" id="{08A1B3A5-5D85-BB48-A875-4699712159CB}"/>
              </a:ext>
            </a:extLst>
          </p:cNvPr>
          <p:cNvGrpSpPr>
            <a:grpSpLocks/>
          </p:cNvGrpSpPr>
          <p:nvPr/>
        </p:nvGrpSpPr>
        <p:grpSpPr bwMode="auto">
          <a:xfrm>
            <a:off x="304800" y="1828800"/>
            <a:ext cx="6477000" cy="2247900"/>
            <a:chOff x="304800" y="1828800"/>
            <a:chExt cx="6477000" cy="2248586"/>
          </a:xfrm>
        </p:grpSpPr>
        <p:grpSp>
          <p:nvGrpSpPr>
            <p:cNvPr id="46112" name="Group 16410">
              <a:extLst>
                <a:ext uri="{FF2B5EF4-FFF2-40B4-BE49-F238E27FC236}">
                  <a16:creationId xmlns:a16="http://schemas.microsoft.com/office/drawing/2014/main" id="{7E712339-C089-5940-839B-186261A1DD9F}"/>
                </a:ext>
              </a:extLst>
            </p:cNvPr>
            <p:cNvGrpSpPr>
              <a:grpSpLocks/>
            </p:cNvGrpSpPr>
            <p:nvPr/>
          </p:nvGrpSpPr>
          <p:grpSpPr bwMode="auto">
            <a:xfrm>
              <a:off x="304800" y="1828800"/>
              <a:ext cx="6477000" cy="2248586"/>
              <a:chOff x="304800" y="1981200"/>
              <a:chExt cx="6477000" cy="2248586"/>
            </a:xfrm>
          </p:grpSpPr>
          <p:cxnSp>
            <p:nvCxnSpPr>
              <p:cNvPr id="21" name="Straight Connector 20">
                <a:extLst>
                  <a:ext uri="{FF2B5EF4-FFF2-40B4-BE49-F238E27FC236}">
                    <a16:creationId xmlns:a16="http://schemas.microsoft.com/office/drawing/2014/main" id="{B25A80F5-367D-5C43-BE29-6E6D68014C64}"/>
                  </a:ext>
                </a:extLst>
              </p:cNvPr>
              <p:cNvCxnSpPr>
                <a:cxnSpLocks noChangeShapeType="1"/>
                <a:endCxn id="121" idx="1"/>
              </p:cNvCxnSpPr>
              <p:nvPr/>
            </p:nvCxnSpPr>
            <p:spPr bwMode="auto">
              <a:xfrm>
                <a:off x="2819400" y="2362316"/>
                <a:ext cx="2847975" cy="609786"/>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 name="Oval 16">
                <a:extLst>
                  <a:ext uri="{FF2B5EF4-FFF2-40B4-BE49-F238E27FC236}">
                    <a16:creationId xmlns:a16="http://schemas.microsoft.com/office/drawing/2014/main" id="{C3BC98A6-BD5A-3D46-B448-6F9507EEC934}"/>
                  </a:ext>
                </a:extLst>
              </p:cNvPr>
              <p:cNvSpPr>
                <a:spLocks noChangeArrowheads="1"/>
              </p:cNvSpPr>
              <p:nvPr/>
            </p:nvSpPr>
            <p:spPr bwMode="auto">
              <a:xfrm>
                <a:off x="2286000" y="1981200"/>
                <a:ext cx="501650" cy="484336"/>
              </a:xfrm>
              <a:prstGeom prst="ellipse">
                <a:avLst/>
              </a:prstGeom>
              <a:solidFill>
                <a:schemeClr val="bg1"/>
              </a:solidFill>
              <a:ln w="38100">
                <a:solidFill>
                  <a:srgbClr val="FF6600"/>
                </a:solidFill>
                <a:round/>
                <a:headEnd/>
                <a:tailEnd/>
              </a:ln>
              <a:effectLst>
                <a:outerShdw blurRad="40000" dist="23000" dir="5400000" rotWithShape="0">
                  <a:srgbClr val="808080">
                    <a:alpha val="34999"/>
                  </a:srgbClr>
                </a:outerShdw>
              </a:effectLst>
            </p:spPr>
            <p:txBody>
              <a:bodyPr anchor="ctr"/>
              <a:lstStyle/>
              <a:p>
                <a:pPr>
                  <a:defRPr/>
                </a:pPr>
                <a:r>
                  <a:rPr lang="en-US" sz="3200" dirty="0">
                    <a:latin typeface="+mn-lt"/>
                    <a:ea typeface="+mn-ea"/>
                  </a:rPr>
                  <a:t>+</a:t>
                </a:r>
              </a:p>
            </p:txBody>
          </p:sp>
          <p:cxnSp>
            <p:nvCxnSpPr>
              <p:cNvPr id="58" name="Straight Connector 57">
                <a:extLst>
                  <a:ext uri="{FF2B5EF4-FFF2-40B4-BE49-F238E27FC236}">
                    <a16:creationId xmlns:a16="http://schemas.microsoft.com/office/drawing/2014/main" id="{2F4CAE02-CBA3-C041-9388-7833148D918B}"/>
                  </a:ext>
                </a:extLst>
              </p:cNvPr>
              <p:cNvCxnSpPr>
                <a:cxnSpLocks noChangeShapeType="1"/>
                <a:stCxn id="26" idx="7"/>
                <a:endCxn id="17" idx="3"/>
              </p:cNvCxnSpPr>
              <p:nvPr/>
            </p:nvCxnSpPr>
            <p:spPr bwMode="auto">
              <a:xfrm flipV="1">
                <a:off x="1143025" y="2394606"/>
                <a:ext cx="1216440" cy="536497"/>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1" name="Straight Connector 60">
                <a:extLst>
                  <a:ext uri="{FF2B5EF4-FFF2-40B4-BE49-F238E27FC236}">
                    <a16:creationId xmlns:a16="http://schemas.microsoft.com/office/drawing/2014/main" id="{7662E065-BF1A-A240-8BD4-4040A4292087}"/>
                  </a:ext>
                </a:extLst>
              </p:cNvPr>
              <p:cNvCxnSpPr>
                <a:cxnSpLocks noChangeShapeType="1"/>
                <a:stCxn id="109" idx="0"/>
                <a:endCxn id="17" idx="4"/>
              </p:cNvCxnSpPr>
              <p:nvPr/>
            </p:nvCxnSpPr>
            <p:spPr bwMode="auto">
              <a:xfrm flipH="1" flipV="1">
                <a:off x="2536825" y="2465536"/>
                <a:ext cx="106363" cy="389056"/>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46118" name="Group 16405">
                <a:extLst>
                  <a:ext uri="{FF2B5EF4-FFF2-40B4-BE49-F238E27FC236}">
                    <a16:creationId xmlns:a16="http://schemas.microsoft.com/office/drawing/2014/main" id="{E822EFFA-A99C-7F4A-8611-0C7EE9350648}"/>
                  </a:ext>
                </a:extLst>
              </p:cNvPr>
              <p:cNvGrpSpPr>
                <a:grpSpLocks/>
              </p:cNvGrpSpPr>
              <p:nvPr/>
            </p:nvGrpSpPr>
            <p:grpSpPr bwMode="auto">
              <a:xfrm>
                <a:off x="304800" y="2854592"/>
                <a:ext cx="1600200" cy="1336408"/>
                <a:chOff x="304800" y="2854592"/>
                <a:chExt cx="1600200" cy="1336408"/>
              </a:xfrm>
            </p:grpSpPr>
            <p:grpSp>
              <p:nvGrpSpPr>
                <p:cNvPr id="46137" name="Group 16390">
                  <a:extLst>
                    <a:ext uri="{FF2B5EF4-FFF2-40B4-BE49-F238E27FC236}">
                      <a16:creationId xmlns:a16="http://schemas.microsoft.com/office/drawing/2014/main" id="{57D251EB-6BD1-AF44-95DA-92CEF52C99CA}"/>
                    </a:ext>
                  </a:extLst>
                </p:cNvPr>
                <p:cNvGrpSpPr>
                  <a:grpSpLocks/>
                </p:cNvGrpSpPr>
                <p:nvPr/>
              </p:nvGrpSpPr>
              <p:grpSpPr bwMode="auto">
                <a:xfrm>
                  <a:off x="304800" y="2854592"/>
                  <a:ext cx="1600200" cy="1336408"/>
                  <a:chOff x="228600" y="3387992"/>
                  <a:chExt cx="1600200" cy="1336408"/>
                </a:xfrm>
              </p:grpSpPr>
              <p:cxnSp>
                <p:nvCxnSpPr>
                  <p:cNvPr id="22" name="Straight Connector 21">
                    <a:extLst>
                      <a:ext uri="{FF2B5EF4-FFF2-40B4-BE49-F238E27FC236}">
                        <a16:creationId xmlns:a16="http://schemas.microsoft.com/office/drawing/2014/main" id="{36A46BBF-842D-574B-A150-78E407C3AEC8}"/>
                      </a:ext>
                    </a:extLst>
                  </p:cNvPr>
                  <p:cNvCxnSpPr>
                    <a:cxnSpLocks noChangeShapeType="1"/>
                    <a:stCxn id="26" idx="3"/>
                    <a:endCxn id="46142" idx="0"/>
                  </p:cNvCxnSpPr>
                  <p:nvPr/>
                </p:nvCxnSpPr>
                <p:spPr bwMode="auto">
                  <a:xfrm flipH="1">
                    <a:off x="507511" y="3833929"/>
                    <a:ext cx="206839" cy="365355"/>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195A64A8-087F-8B43-AB0A-AA638C8EE21B}"/>
                          </a:ext>
                        </a:extLst>
                      </p:cNvPr>
                      <p:cNvSpPr>
                        <a:spLocks noChangeArrowheads="1"/>
                      </p:cNvSpPr>
                      <p:nvPr/>
                    </p:nvSpPr>
                    <p:spPr bwMode="auto">
                      <a:xfrm>
                        <a:off x="641350" y="3387992"/>
                        <a:ext cx="498475" cy="522448"/>
                      </a:xfrm>
                      <a:prstGeom prst="ellipse">
                        <a:avLst/>
                      </a:prstGeom>
                      <a:solidFill>
                        <a:schemeClr val="bg1"/>
                      </a:solidFill>
                      <a:ln w="38100">
                        <a:solidFill>
                          <a:srgbClr val="FF6600"/>
                        </a:solidFill>
                        <a:round/>
                        <a:headEnd/>
                        <a:tailEnd/>
                      </a:ln>
                      <a:effectLst>
                        <a:outerShdw blurRad="40000" dist="23000" dir="5400000" rotWithShape="0">
                          <a:srgbClr val="808080">
                            <a:alpha val="34999"/>
                          </a:srgbClr>
                        </a:outerShdw>
                      </a:effectLst>
                    </p:spPr>
                    <p:txBody>
                      <a:bodyPr anchor="ct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ea typeface="Cambria Math" panose="02040503050406030204" pitchFamily="18" charset="0"/>
                                </a:rPr>
                                <m:t>×</m:t>
                              </m:r>
                            </m:oMath>
                          </m:oMathPara>
                        </a14:m>
                        <a:endParaRPr lang="en-US" altLang="en-US" sz="2400" dirty="0">
                          <a:latin typeface="Arial Unicode MS" panose="020B0604020202020204" pitchFamily="34" charset="-128"/>
                        </a:endParaRPr>
                      </a:p>
                    </p:txBody>
                  </p:sp>
                </mc:Choice>
                <mc:Fallback xmlns="">
                  <p:sp>
                    <p:nvSpPr>
                      <p:cNvPr id="26" name="Oval 25">
                        <a:extLst>
                          <a:ext uri="{FF2B5EF4-FFF2-40B4-BE49-F238E27FC236}">
                            <a16:creationId xmlns:a16="http://schemas.microsoft.com/office/drawing/2014/main" id="{195A64A8-087F-8B43-AB0A-AA638C8EE21B}"/>
                          </a:ext>
                        </a:extLst>
                      </p:cNvPr>
                      <p:cNvSpPr>
                        <a:spLocks noRot="1" noChangeAspect="1" noMove="1" noResize="1" noEditPoints="1" noAdjustHandles="1" noChangeArrowheads="1" noChangeShapeType="1" noTextEdit="1"/>
                      </p:cNvSpPr>
                      <p:nvPr/>
                    </p:nvSpPr>
                    <p:spPr bwMode="auto">
                      <a:xfrm>
                        <a:off x="641350" y="3387992"/>
                        <a:ext cx="498475" cy="522448"/>
                      </a:xfrm>
                      <a:prstGeom prst="ellipse">
                        <a:avLst/>
                      </a:prstGeom>
                      <a:blipFill>
                        <a:blip r:embed="rId3"/>
                        <a:stretch>
                          <a:fillRect/>
                        </a:stretch>
                      </a:blipFill>
                      <a:ln w="38100">
                        <a:solidFill>
                          <a:srgbClr val="FF6600"/>
                        </a:solidFill>
                        <a:round/>
                        <a:headEnd/>
                        <a:tailEnd/>
                      </a:ln>
                      <a:effectLst>
                        <a:outerShdw blurRad="40000" dist="23000" dir="5400000" rotWithShape="0">
                          <a:srgbClr val="808080">
                            <a:alpha val="34999"/>
                          </a:srgbClr>
                        </a:outerShdw>
                      </a:effectLst>
                    </p:spPr>
                    <p:txBody>
                      <a:bodyPr/>
                      <a:lstStyle/>
                      <a:p>
                        <a:r>
                          <a:rPr lang="en-US">
                            <a:noFill/>
                          </a:rPr>
                          <a:t> </a:t>
                        </a:r>
                      </a:p>
                    </p:txBody>
                  </p:sp>
                </mc:Fallback>
              </mc:AlternateContent>
              <p:sp>
                <p:nvSpPr>
                  <p:cNvPr id="46142" name="TextBox 22">
                    <a:extLst>
                      <a:ext uri="{FF2B5EF4-FFF2-40B4-BE49-F238E27FC236}">
                        <a16:creationId xmlns:a16="http://schemas.microsoft.com/office/drawing/2014/main" id="{759D1136-04D1-4043-837E-0E9BD36F321B}"/>
                      </a:ext>
                    </a:extLst>
                  </p:cNvPr>
                  <p:cNvSpPr txBox="1">
                    <a:spLocks noChangeArrowheads="1"/>
                  </p:cNvSpPr>
                  <p:nvPr/>
                </p:nvSpPr>
                <p:spPr bwMode="auto">
                  <a:xfrm>
                    <a:off x="228600" y="4199284"/>
                    <a:ext cx="557821" cy="52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00"/>
                        </a:solidFill>
                        <a:sym typeface="Symbol" pitchFamily="2" charset="2"/>
                      </a:rPr>
                      <a:t>x</a:t>
                    </a:r>
                    <a:r>
                      <a:rPr lang="en-US" altLang="en-US" sz="2800" b="1" baseline="-25000">
                        <a:solidFill>
                          <a:srgbClr val="000000"/>
                        </a:solidFill>
                        <a:sym typeface="Symbol" pitchFamily="2" charset="2"/>
                      </a:rPr>
                      <a:t>1</a:t>
                    </a:r>
                    <a:endParaRPr lang="en-US" altLang="en-US" sz="3600" baseline="-25000">
                      <a:solidFill>
                        <a:srgbClr val="0000FF"/>
                      </a:solidFill>
                    </a:endParaRPr>
                  </a:p>
                </p:txBody>
              </p:sp>
              <p:sp>
                <p:nvSpPr>
                  <p:cNvPr id="46143" name="TextBox 22">
                    <a:extLst>
                      <a:ext uri="{FF2B5EF4-FFF2-40B4-BE49-F238E27FC236}">
                        <a16:creationId xmlns:a16="http://schemas.microsoft.com/office/drawing/2014/main" id="{91FBF1FC-1EE1-2543-A0A1-E2BF4795D086}"/>
                      </a:ext>
                    </a:extLst>
                  </p:cNvPr>
                  <p:cNvSpPr txBox="1">
                    <a:spLocks noChangeArrowheads="1"/>
                  </p:cNvSpPr>
                  <p:nvPr/>
                </p:nvSpPr>
                <p:spPr bwMode="auto">
                  <a:xfrm>
                    <a:off x="1306861" y="4191000"/>
                    <a:ext cx="5219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00"/>
                        </a:solidFill>
                        <a:sym typeface="Symbol" pitchFamily="2" charset="2"/>
                      </a:rPr>
                      <a:t>x</a:t>
                    </a:r>
                    <a:r>
                      <a:rPr lang="en-US" altLang="en-US" sz="2800" b="1" baseline="-25000">
                        <a:solidFill>
                          <a:srgbClr val="0000FF"/>
                        </a:solidFill>
                        <a:sym typeface="Symbol" pitchFamily="2" charset="2"/>
                      </a:rPr>
                      <a:t>n</a:t>
                    </a:r>
                    <a:endParaRPr lang="en-US" altLang="en-US" sz="3600" baseline="-25000">
                      <a:solidFill>
                        <a:srgbClr val="0000FF"/>
                      </a:solidFill>
                    </a:endParaRPr>
                  </a:p>
                </p:txBody>
              </p:sp>
              <p:cxnSp>
                <p:nvCxnSpPr>
                  <p:cNvPr id="34" name="Straight Connector 33">
                    <a:extLst>
                      <a:ext uri="{FF2B5EF4-FFF2-40B4-BE49-F238E27FC236}">
                        <a16:creationId xmlns:a16="http://schemas.microsoft.com/office/drawing/2014/main" id="{AE82EBE3-A07D-5D42-B9CF-6F5243B43008}"/>
                      </a:ext>
                    </a:extLst>
                  </p:cNvPr>
                  <p:cNvCxnSpPr>
                    <a:cxnSpLocks noChangeShapeType="1"/>
                    <a:stCxn id="26" idx="5"/>
                  </p:cNvCxnSpPr>
                  <p:nvPr/>
                </p:nvCxnSpPr>
                <p:spPr bwMode="auto">
                  <a:xfrm>
                    <a:off x="1066800" y="3834216"/>
                    <a:ext cx="304800" cy="433519"/>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cxnSp>
              <p:nvCxnSpPr>
                <p:cNvPr id="91" name="Straight Connector 90">
                  <a:extLst>
                    <a:ext uri="{FF2B5EF4-FFF2-40B4-BE49-F238E27FC236}">
                      <a16:creationId xmlns:a16="http://schemas.microsoft.com/office/drawing/2014/main" id="{EAC4CC75-6ED0-4841-8234-CE79470F0EA0}"/>
                    </a:ext>
                  </a:extLst>
                </p:cNvPr>
                <p:cNvCxnSpPr>
                  <a:cxnSpLocks noChangeShapeType="1"/>
                </p:cNvCxnSpPr>
                <p:nvPr/>
              </p:nvCxnSpPr>
              <p:spPr bwMode="auto">
                <a:xfrm flipH="1">
                  <a:off x="914400" y="3453263"/>
                  <a:ext cx="28575" cy="281073"/>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6139" name="TextBox 22">
                  <a:extLst>
                    <a:ext uri="{FF2B5EF4-FFF2-40B4-BE49-F238E27FC236}">
                      <a16:creationId xmlns:a16="http://schemas.microsoft.com/office/drawing/2014/main" id="{579219B6-090B-2945-9E58-3FBCEAD2B891}"/>
                    </a:ext>
                  </a:extLst>
                </p:cNvPr>
                <p:cNvSpPr txBox="1">
                  <a:spLocks noChangeArrowheads="1"/>
                </p:cNvSpPr>
                <p:nvPr/>
              </p:nvSpPr>
              <p:spPr bwMode="auto">
                <a:xfrm>
                  <a:off x="661379" y="3657600"/>
                  <a:ext cx="557821" cy="52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00"/>
                      </a:solidFill>
                      <a:sym typeface="Symbol" pitchFamily="2" charset="2"/>
                    </a:rPr>
                    <a:t>x</a:t>
                  </a:r>
                  <a:r>
                    <a:rPr lang="en-US" altLang="en-US" sz="2800" b="1" baseline="-25000">
                      <a:solidFill>
                        <a:srgbClr val="000000"/>
                      </a:solidFill>
                      <a:sym typeface="Symbol" pitchFamily="2" charset="2"/>
                    </a:rPr>
                    <a:t>2</a:t>
                  </a:r>
                  <a:endParaRPr lang="en-US" altLang="en-US" sz="3600" baseline="-25000">
                    <a:solidFill>
                      <a:srgbClr val="0000FF"/>
                    </a:solidFill>
                  </a:endParaRPr>
                </a:p>
              </p:txBody>
            </p:sp>
          </p:grpSp>
          <p:grpSp>
            <p:nvGrpSpPr>
              <p:cNvPr id="46119" name="Group 103">
                <a:extLst>
                  <a:ext uri="{FF2B5EF4-FFF2-40B4-BE49-F238E27FC236}">
                    <a16:creationId xmlns:a16="http://schemas.microsoft.com/office/drawing/2014/main" id="{7B874118-C26F-674E-8DCD-64E3D6671357}"/>
                  </a:ext>
                </a:extLst>
              </p:cNvPr>
              <p:cNvGrpSpPr>
                <a:grpSpLocks/>
              </p:cNvGrpSpPr>
              <p:nvPr/>
            </p:nvGrpSpPr>
            <p:grpSpPr bwMode="auto">
              <a:xfrm>
                <a:off x="1995488" y="2854918"/>
                <a:ext cx="1585912" cy="1334186"/>
                <a:chOff x="319088" y="2854918"/>
                <a:chExt cx="1585912" cy="1334186"/>
              </a:xfrm>
            </p:grpSpPr>
            <p:grpSp>
              <p:nvGrpSpPr>
                <p:cNvPr id="46129" name="Group 104">
                  <a:extLst>
                    <a:ext uri="{FF2B5EF4-FFF2-40B4-BE49-F238E27FC236}">
                      <a16:creationId xmlns:a16="http://schemas.microsoft.com/office/drawing/2014/main" id="{1423DA19-29E3-5A4E-A5AE-CD2CE93A4892}"/>
                    </a:ext>
                  </a:extLst>
                </p:cNvPr>
                <p:cNvGrpSpPr>
                  <a:grpSpLocks/>
                </p:cNvGrpSpPr>
                <p:nvPr/>
              </p:nvGrpSpPr>
              <p:grpSpPr bwMode="auto">
                <a:xfrm>
                  <a:off x="319088" y="2854918"/>
                  <a:ext cx="1585912" cy="1334186"/>
                  <a:chOff x="242888" y="3388318"/>
                  <a:chExt cx="1585912" cy="1334186"/>
                </a:xfrm>
              </p:grpSpPr>
              <p:cxnSp>
                <p:nvCxnSpPr>
                  <p:cNvPr id="108" name="Straight Connector 107">
                    <a:extLst>
                      <a:ext uri="{FF2B5EF4-FFF2-40B4-BE49-F238E27FC236}">
                        <a16:creationId xmlns:a16="http://schemas.microsoft.com/office/drawing/2014/main" id="{6C7393A2-F7EF-7242-BCD4-2CB77065E5CC}"/>
                      </a:ext>
                    </a:extLst>
                  </p:cNvPr>
                  <p:cNvCxnSpPr>
                    <a:cxnSpLocks noChangeShapeType="1"/>
                    <a:stCxn id="109" idx="3"/>
                    <a:endCxn id="46134" idx="0"/>
                  </p:cNvCxnSpPr>
                  <p:nvPr/>
                </p:nvCxnSpPr>
                <p:spPr bwMode="auto">
                  <a:xfrm flipH="1">
                    <a:off x="508000" y="3834216"/>
                    <a:ext cx="206375" cy="365236"/>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09" name="Oval 108">
                        <a:extLst>
                          <a:ext uri="{FF2B5EF4-FFF2-40B4-BE49-F238E27FC236}">
                            <a16:creationId xmlns:a16="http://schemas.microsoft.com/office/drawing/2014/main" id="{C51B12D8-253E-AD46-AA9A-7228388D01E7}"/>
                          </a:ext>
                        </a:extLst>
                      </p:cNvPr>
                      <p:cNvSpPr>
                        <a:spLocks noChangeArrowheads="1"/>
                      </p:cNvSpPr>
                      <p:nvPr/>
                    </p:nvSpPr>
                    <p:spPr bwMode="auto">
                      <a:xfrm>
                        <a:off x="641350" y="3387992"/>
                        <a:ext cx="498475" cy="522447"/>
                      </a:xfrm>
                      <a:prstGeom prst="ellipse">
                        <a:avLst/>
                      </a:prstGeom>
                      <a:solidFill>
                        <a:schemeClr val="bg1"/>
                      </a:solidFill>
                      <a:ln w="38100">
                        <a:solidFill>
                          <a:srgbClr val="FF6600"/>
                        </a:solidFill>
                        <a:round/>
                        <a:headEnd/>
                        <a:tailEnd/>
                      </a:ln>
                      <a:effectLst>
                        <a:outerShdw blurRad="40000" dist="23000" dir="5400000" rotWithShape="0">
                          <a:srgbClr val="808080">
                            <a:alpha val="34999"/>
                          </a:srgbClr>
                        </a:outerShdw>
                      </a:effectLst>
                    </p:spPr>
                    <p:txBody>
                      <a:bodyPr anchor="ct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lvl="0"/>
                        <a14:m>
                          <m:oMathPara xmlns:m="http://schemas.openxmlformats.org/officeDocument/2006/math">
                            <m:oMathParaPr>
                              <m:jc m:val="centerGroup"/>
                            </m:oMathParaPr>
                            <m:oMath xmlns:m="http://schemas.openxmlformats.org/officeDocument/2006/math">
                              <m:r>
                                <a:rPr lang="en-US" altLang="en-US" sz="2400" i="1" dirty="0">
                                  <a:solidFill>
                                    <a:prstClr val="black"/>
                                  </a:solidFill>
                                  <a:latin typeface="Cambria Math" panose="02040503050406030204" pitchFamily="18" charset="0"/>
                                  <a:ea typeface="Cambria Math" panose="02040503050406030204" pitchFamily="18" charset="0"/>
                                </a:rPr>
                                <m:t>×</m:t>
                              </m:r>
                            </m:oMath>
                          </m:oMathPara>
                        </a14:m>
                        <a:endParaRPr lang="en-US" altLang="en-US" sz="2400" dirty="0">
                          <a:solidFill>
                            <a:prstClr val="black"/>
                          </a:solidFill>
                          <a:latin typeface="Arial Unicode MS" panose="020B0604020202020204" pitchFamily="34" charset="-128"/>
                          <a:ea typeface="+mn-ea"/>
                        </a:endParaRPr>
                      </a:p>
                    </p:txBody>
                  </p:sp>
                </mc:Choice>
                <mc:Fallback xmlns="">
                  <p:sp>
                    <p:nvSpPr>
                      <p:cNvPr id="109" name="Oval 108">
                        <a:extLst>
                          <a:ext uri="{FF2B5EF4-FFF2-40B4-BE49-F238E27FC236}">
                            <a16:creationId xmlns:a16="http://schemas.microsoft.com/office/drawing/2014/main" id="{C51B12D8-253E-AD46-AA9A-7228388D01E7}"/>
                          </a:ext>
                        </a:extLst>
                      </p:cNvPr>
                      <p:cNvSpPr>
                        <a:spLocks noRot="1" noChangeAspect="1" noMove="1" noResize="1" noEditPoints="1" noAdjustHandles="1" noChangeArrowheads="1" noChangeShapeType="1" noTextEdit="1"/>
                      </p:cNvSpPr>
                      <p:nvPr/>
                    </p:nvSpPr>
                    <p:spPr bwMode="auto">
                      <a:xfrm>
                        <a:off x="641350" y="3387992"/>
                        <a:ext cx="498475" cy="522447"/>
                      </a:xfrm>
                      <a:prstGeom prst="ellipse">
                        <a:avLst/>
                      </a:prstGeom>
                      <a:blipFill>
                        <a:blip r:embed="rId3"/>
                        <a:stretch>
                          <a:fillRect/>
                        </a:stretch>
                      </a:blipFill>
                      <a:ln w="38100">
                        <a:solidFill>
                          <a:srgbClr val="FF6600"/>
                        </a:solidFill>
                        <a:round/>
                        <a:headEnd/>
                        <a:tailEnd/>
                      </a:ln>
                      <a:effectLst>
                        <a:outerShdw blurRad="40000" dist="23000" dir="5400000" rotWithShape="0">
                          <a:srgbClr val="808080">
                            <a:alpha val="34999"/>
                          </a:srgbClr>
                        </a:outerShdw>
                      </a:effectLst>
                    </p:spPr>
                    <p:txBody>
                      <a:bodyPr/>
                      <a:lstStyle/>
                      <a:p>
                        <a:r>
                          <a:rPr lang="en-US">
                            <a:noFill/>
                          </a:rPr>
                          <a:t> </a:t>
                        </a:r>
                      </a:p>
                    </p:txBody>
                  </p:sp>
                </mc:Fallback>
              </mc:AlternateContent>
              <p:sp>
                <p:nvSpPr>
                  <p:cNvPr id="46134" name="TextBox 22">
                    <a:extLst>
                      <a:ext uri="{FF2B5EF4-FFF2-40B4-BE49-F238E27FC236}">
                        <a16:creationId xmlns:a16="http://schemas.microsoft.com/office/drawing/2014/main" id="{D1342302-D975-1449-8F5F-B8B5F3A649A7}"/>
                      </a:ext>
                    </a:extLst>
                  </p:cNvPr>
                  <p:cNvSpPr txBox="1">
                    <a:spLocks noChangeArrowheads="1"/>
                  </p:cNvSpPr>
                  <p:nvPr/>
                </p:nvSpPr>
                <p:spPr bwMode="auto">
                  <a:xfrm>
                    <a:off x="242888" y="4199284"/>
                    <a:ext cx="529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00"/>
                        </a:solidFill>
                        <a:sym typeface="Symbol" pitchFamily="2" charset="2"/>
                      </a:rPr>
                      <a:t>y</a:t>
                    </a:r>
                    <a:r>
                      <a:rPr lang="en-US" altLang="en-US" sz="2800" b="1" baseline="-25000">
                        <a:solidFill>
                          <a:srgbClr val="000000"/>
                        </a:solidFill>
                        <a:sym typeface="Symbol" pitchFamily="2" charset="2"/>
                      </a:rPr>
                      <a:t>1</a:t>
                    </a:r>
                    <a:endParaRPr lang="en-US" altLang="en-US" sz="3600" baseline="-25000">
                      <a:solidFill>
                        <a:srgbClr val="0000FF"/>
                      </a:solidFill>
                    </a:endParaRPr>
                  </a:p>
                </p:txBody>
              </p:sp>
              <p:sp>
                <p:nvSpPr>
                  <p:cNvPr id="46135" name="TextBox 22">
                    <a:extLst>
                      <a:ext uri="{FF2B5EF4-FFF2-40B4-BE49-F238E27FC236}">
                        <a16:creationId xmlns:a16="http://schemas.microsoft.com/office/drawing/2014/main" id="{8FA66329-E9AC-A24F-9E66-0B32D80E321D}"/>
                      </a:ext>
                    </a:extLst>
                  </p:cNvPr>
                  <p:cNvSpPr txBox="1">
                    <a:spLocks noChangeArrowheads="1"/>
                  </p:cNvSpPr>
                  <p:nvPr/>
                </p:nvSpPr>
                <p:spPr bwMode="auto">
                  <a:xfrm>
                    <a:off x="1306861" y="4191000"/>
                    <a:ext cx="5219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00"/>
                        </a:solidFill>
                        <a:sym typeface="Symbol" pitchFamily="2" charset="2"/>
                      </a:rPr>
                      <a:t>x</a:t>
                    </a:r>
                    <a:r>
                      <a:rPr lang="en-US" altLang="en-US" sz="2800" b="1" baseline="-25000">
                        <a:solidFill>
                          <a:srgbClr val="0000FF"/>
                        </a:solidFill>
                        <a:sym typeface="Symbol" pitchFamily="2" charset="2"/>
                      </a:rPr>
                      <a:t>n</a:t>
                    </a:r>
                    <a:endParaRPr lang="en-US" altLang="en-US" sz="3600" baseline="-25000">
                      <a:solidFill>
                        <a:srgbClr val="0000FF"/>
                      </a:solidFill>
                    </a:endParaRPr>
                  </a:p>
                </p:txBody>
              </p:sp>
              <p:cxnSp>
                <p:nvCxnSpPr>
                  <p:cNvPr id="112" name="Straight Connector 111">
                    <a:extLst>
                      <a:ext uri="{FF2B5EF4-FFF2-40B4-BE49-F238E27FC236}">
                        <a16:creationId xmlns:a16="http://schemas.microsoft.com/office/drawing/2014/main" id="{960D9D3F-C4FF-A045-A935-B4DEA00FC101}"/>
                      </a:ext>
                    </a:extLst>
                  </p:cNvPr>
                  <p:cNvCxnSpPr>
                    <a:cxnSpLocks noChangeShapeType="1"/>
                    <a:stCxn id="109" idx="5"/>
                  </p:cNvCxnSpPr>
                  <p:nvPr/>
                </p:nvCxnSpPr>
                <p:spPr bwMode="auto">
                  <a:xfrm>
                    <a:off x="1066800" y="3834216"/>
                    <a:ext cx="304800" cy="431932"/>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cxnSp>
              <p:nvCxnSpPr>
                <p:cNvPr id="106" name="Straight Connector 105">
                  <a:extLst>
                    <a:ext uri="{FF2B5EF4-FFF2-40B4-BE49-F238E27FC236}">
                      <a16:creationId xmlns:a16="http://schemas.microsoft.com/office/drawing/2014/main" id="{81DA4C46-6713-8D4D-810F-0674B3757F8B}"/>
                    </a:ext>
                  </a:extLst>
                </p:cNvPr>
                <p:cNvCxnSpPr>
                  <a:cxnSpLocks noChangeShapeType="1"/>
                </p:cNvCxnSpPr>
                <p:nvPr/>
              </p:nvCxnSpPr>
              <p:spPr bwMode="auto">
                <a:xfrm flipH="1">
                  <a:off x="914400" y="3453263"/>
                  <a:ext cx="28575" cy="279485"/>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6131" name="TextBox 22">
                  <a:extLst>
                    <a:ext uri="{FF2B5EF4-FFF2-40B4-BE49-F238E27FC236}">
                      <a16:creationId xmlns:a16="http://schemas.microsoft.com/office/drawing/2014/main" id="{6F000FFC-C3DC-704D-8E22-D723B87008BA}"/>
                    </a:ext>
                  </a:extLst>
                </p:cNvPr>
                <p:cNvSpPr txBox="1">
                  <a:spLocks noChangeArrowheads="1"/>
                </p:cNvSpPr>
                <p:nvPr/>
              </p:nvSpPr>
              <p:spPr bwMode="auto">
                <a:xfrm>
                  <a:off x="661379" y="3657600"/>
                  <a:ext cx="557821" cy="52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00"/>
                      </a:solidFill>
                      <a:sym typeface="Symbol" pitchFamily="2" charset="2"/>
                    </a:rPr>
                    <a:t>x</a:t>
                  </a:r>
                  <a:r>
                    <a:rPr lang="en-US" altLang="en-US" sz="2800" b="1" baseline="-25000">
                      <a:solidFill>
                        <a:srgbClr val="000000"/>
                      </a:solidFill>
                      <a:sym typeface="Symbol" pitchFamily="2" charset="2"/>
                    </a:rPr>
                    <a:t>2</a:t>
                  </a:r>
                  <a:endParaRPr lang="en-US" altLang="en-US" sz="3600" baseline="-25000">
                    <a:solidFill>
                      <a:srgbClr val="0000FF"/>
                    </a:solidFill>
                  </a:endParaRPr>
                </a:p>
              </p:txBody>
            </p:sp>
          </p:grpSp>
          <p:grpSp>
            <p:nvGrpSpPr>
              <p:cNvPr id="46120" name="Group 115">
                <a:extLst>
                  <a:ext uri="{FF2B5EF4-FFF2-40B4-BE49-F238E27FC236}">
                    <a16:creationId xmlns:a16="http://schemas.microsoft.com/office/drawing/2014/main" id="{223DE059-B9C7-A34E-B1EE-FCB6856F20C9}"/>
                  </a:ext>
                </a:extLst>
              </p:cNvPr>
              <p:cNvGrpSpPr>
                <a:grpSpLocks/>
              </p:cNvGrpSpPr>
              <p:nvPr/>
            </p:nvGrpSpPr>
            <p:grpSpPr bwMode="auto">
              <a:xfrm>
                <a:off x="5195888" y="2895600"/>
                <a:ext cx="1585912" cy="1334186"/>
                <a:chOff x="319088" y="2854918"/>
                <a:chExt cx="1585912" cy="1334186"/>
              </a:xfrm>
            </p:grpSpPr>
            <p:grpSp>
              <p:nvGrpSpPr>
                <p:cNvPr id="46121" name="Group 116">
                  <a:extLst>
                    <a:ext uri="{FF2B5EF4-FFF2-40B4-BE49-F238E27FC236}">
                      <a16:creationId xmlns:a16="http://schemas.microsoft.com/office/drawing/2014/main" id="{E3DABAF9-CAF2-CF4F-BD04-608F49EA23DF}"/>
                    </a:ext>
                  </a:extLst>
                </p:cNvPr>
                <p:cNvGrpSpPr>
                  <a:grpSpLocks/>
                </p:cNvGrpSpPr>
                <p:nvPr/>
              </p:nvGrpSpPr>
              <p:grpSpPr bwMode="auto">
                <a:xfrm>
                  <a:off x="319088" y="2854918"/>
                  <a:ext cx="1585912" cy="1334186"/>
                  <a:chOff x="242888" y="3388318"/>
                  <a:chExt cx="1585912" cy="1334186"/>
                </a:xfrm>
              </p:grpSpPr>
              <p:cxnSp>
                <p:nvCxnSpPr>
                  <p:cNvPr id="120" name="Straight Connector 119">
                    <a:extLst>
                      <a:ext uri="{FF2B5EF4-FFF2-40B4-BE49-F238E27FC236}">
                        <a16:creationId xmlns:a16="http://schemas.microsoft.com/office/drawing/2014/main" id="{65409F75-8B1B-5349-B4AC-E646575E53CF}"/>
                      </a:ext>
                    </a:extLst>
                  </p:cNvPr>
                  <p:cNvCxnSpPr>
                    <a:cxnSpLocks noChangeShapeType="1"/>
                    <a:stCxn id="121" idx="3"/>
                    <a:endCxn id="46126" idx="0"/>
                  </p:cNvCxnSpPr>
                  <p:nvPr/>
                </p:nvCxnSpPr>
                <p:spPr bwMode="auto">
                  <a:xfrm flipH="1">
                    <a:off x="508000" y="3834821"/>
                    <a:ext cx="206375" cy="365236"/>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21" name="Oval 120">
                        <a:extLst>
                          <a:ext uri="{FF2B5EF4-FFF2-40B4-BE49-F238E27FC236}">
                            <a16:creationId xmlns:a16="http://schemas.microsoft.com/office/drawing/2014/main" id="{156DA76F-98F1-2645-A71A-FFF64A6AEF9C}"/>
                          </a:ext>
                        </a:extLst>
                      </p:cNvPr>
                      <p:cNvSpPr>
                        <a:spLocks noChangeArrowheads="1"/>
                      </p:cNvSpPr>
                      <p:nvPr/>
                    </p:nvSpPr>
                    <p:spPr bwMode="auto">
                      <a:xfrm>
                        <a:off x="641350" y="3388597"/>
                        <a:ext cx="498475" cy="522447"/>
                      </a:xfrm>
                      <a:prstGeom prst="ellipse">
                        <a:avLst/>
                      </a:prstGeom>
                      <a:solidFill>
                        <a:schemeClr val="bg1"/>
                      </a:solidFill>
                      <a:ln w="38100">
                        <a:solidFill>
                          <a:srgbClr val="FF6600"/>
                        </a:solidFill>
                        <a:round/>
                        <a:headEnd/>
                        <a:tailEnd/>
                      </a:ln>
                      <a:effectLst>
                        <a:outerShdw blurRad="40000" dist="23000" dir="5400000" rotWithShape="0">
                          <a:srgbClr val="808080">
                            <a:alpha val="34999"/>
                          </a:srgbClr>
                        </a:outerShdw>
                      </a:effectLst>
                    </p:spPr>
                    <p:txBody>
                      <a:bodyPr anchor="ct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lvl="0"/>
                        <a14:m>
                          <m:oMathPara xmlns:m="http://schemas.openxmlformats.org/officeDocument/2006/math">
                            <m:oMathParaPr>
                              <m:jc m:val="centerGroup"/>
                            </m:oMathParaPr>
                            <m:oMath xmlns:m="http://schemas.openxmlformats.org/officeDocument/2006/math">
                              <m:r>
                                <a:rPr lang="en-US" altLang="en-US" sz="2400" b="1" i="1" dirty="0">
                                  <a:solidFill>
                                    <a:prstClr val="black"/>
                                  </a:solidFill>
                                  <a:latin typeface="Cambria Math" panose="02040503050406030204" pitchFamily="18" charset="0"/>
                                  <a:ea typeface="Cambria Math" panose="02040503050406030204" pitchFamily="18" charset="0"/>
                                </a:rPr>
                                <m:t>×</m:t>
                              </m:r>
                            </m:oMath>
                          </m:oMathPara>
                        </a14:m>
                        <a:endParaRPr lang="en-US" altLang="en-US" sz="2400" b="1" dirty="0">
                          <a:solidFill>
                            <a:prstClr val="black"/>
                          </a:solidFill>
                          <a:latin typeface="Arial Unicode MS" panose="020B0604020202020204" pitchFamily="34" charset="-128"/>
                          <a:ea typeface="+mn-ea"/>
                        </a:endParaRPr>
                      </a:p>
                    </p:txBody>
                  </p:sp>
                </mc:Choice>
                <mc:Fallback xmlns="">
                  <p:sp>
                    <p:nvSpPr>
                      <p:cNvPr id="121" name="Oval 120">
                        <a:extLst>
                          <a:ext uri="{FF2B5EF4-FFF2-40B4-BE49-F238E27FC236}">
                            <a16:creationId xmlns:a16="http://schemas.microsoft.com/office/drawing/2014/main" id="{156DA76F-98F1-2645-A71A-FFF64A6AEF9C}"/>
                          </a:ext>
                        </a:extLst>
                      </p:cNvPr>
                      <p:cNvSpPr>
                        <a:spLocks noRot="1" noChangeAspect="1" noMove="1" noResize="1" noEditPoints="1" noAdjustHandles="1" noChangeArrowheads="1" noChangeShapeType="1" noTextEdit="1"/>
                      </p:cNvSpPr>
                      <p:nvPr/>
                    </p:nvSpPr>
                    <p:spPr bwMode="auto">
                      <a:xfrm>
                        <a:off x="641350" y="3388597"/>
                        <a:ext cx="498475" cy="522447"/>
                      </a:xfrm>
                      <a:prstGeom prst="ellipse">
                        <a:avLst/>
                      </a:prstGeom>
                      <a:blipFill>
                        <a:blip r:embed="rId4"/>
                        <a:stretch>
                          <a:fillRect/>
                        </a:stretch>
                      </a:blipFill>
                      <a:ln w="38100">
                        <a:solidFill>
                          <a:srgbClr val="FF6600"/>
                        </a:solidFill>
                        <a:round/>
                        <a:headEnd/>
                        <a:tailEnd/>
                      </a:ln>
                      <a:effectLst>
                        <a:outerShdw blurRad="40000" dist="23000" dir="5400000" rotWithShape="0">
                          <a:srgbClr val="808080">
                            <a:alpha val="34999"/>
                          </a:srgbClr>
                        </a:outerShdw>
                      </a:effectLst>
                    </p:spPr>
                    <p:txBody>
                      <a:bodyPr/>
                      <a:lstStyle/>
                      <a:p>
                        <a:r>
                          <a:rPr lang="en-US">
                            <a:noFill/>
                          </a:rPr>
                          <a:t> </a:t>
                        </a:r>
                      </a:p>
                    </p:txBody>
                  </p:sp>
                </mc:Fallback>
              </mc:AlternateContent>
              <p:sp>
                <p:nvSpPr>
                  <p:cNvPr id="46126" name="TextBox 22">
                    <a:extLst>
                      <a:ext uri="{FF2B5EF4-FFF2-40B4-BE49-F238E27FC236}">
                        <a16:creationId xmlns:a16="http://schemas.microsoft.com/office/drawing/2014/main" id="{223D0013-3DBD-6A4E-820F-338B960890E5}"/>
                      </a:ext>
                    </a:extLst>
                  </p:cNvPr>
                  <p:cNvSpPr txBox="1">
                    <a:spLocks noChangeArrowheads="1"/>
                  </p:cNvSpPr>
                  <p:nvPr/>
                </p:nvSpPr>
                <p:spPr bwMode="auto">
                  <a:xfrm>
                    <a:off x="242888" y="4199284"/>
                    <a:ext cx="529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00"/>
                        </a:solidFill>
                        <a:sym typeface="Symbol" pitchFamily="2" charset="2"/>
                      </a:rPr>
                      <a:t>y</a:t>
                    </a:r>
                    <a:r>
                      <a:rPr lang="en-US" altLang="en-US" sz="2800" b="1" baseline="-25000">
                        <a:solidFill>
                          <a:srgbClr val="000000"/>
                        </a:solidFill>
                        <a:sym typeface="Symbol" pitchFamily="2" charset="2"/>
                      </a:rPr>
                      <a:t>1</a:t>
                    </a:r>
                    <a:endParaRPr lang="en-US" altLang="en-US" sz="3600" baseline="-25000">
                      <a:solidFill>
                        <a:srgbClr val="0000FF"/>
                      </a:solidFill>
                    </a:endParaRPr>
                  </a:p>
                </p:txBody>
              </p:sp>
              <p:sp>
                <p:nvSpPr>
                  <p:cNvPr id="46127" name="TextBox 22">
                    <a:extLst>
                      <a:ext uri="{FF2B5EF4-FFF2-40B4-BE49-F238E27FC236}">
                        <a16:creationId xmlns:a16="http://schemas.microsoft.com/office/drawing/2014/main" id="{67370D73-4542-164D-96F1-2C81C3686089}"/>
                      </a:ext>
                    </a:extLst>
                  </p:cNvPr>
                  <p:cNvSpPr txBox="1">
                    <a:spLocks noChangeArrowheads="1"/>
                  </p:cNvSpPr>
                  <p:nvPr/>
                </p:nvSpPr>
                <p:spPr bwMode="auto">
                  <a:xfrm>
                    <a:off x="1306861" y="4191000"/>
                    <a:ext cx="5219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00"/>
                        </a:solidFill>
                        <a:sym typeface="Symbol" pitchFamily="2" charset="2"/>
                      </a:rPr>
                      <a:t>y</a:t>
                    </a:r>
                    <a:r>
                      <a:rPr lang="en-US" altLang="en-US" sz="2800" b="1" baseline="-25000">
                        <a:solidFill>
                          <a:srgbClr val="0000FF"/>
                        </a:solidFill>
                        <a:sym typeface="Symbol" pitchFamily="2" charset="2"/>
                      </a:rPr>
                      <a:t>n</a:t>
                    </a:r>
                    <a:endParaRPr lang="en-US" altLang="en-US" sz="3600" baseline="-25000">
                      <a:solidFill>
                        <a:srgbClr val="0000FF"/>
                      </a:solidFill>
                    </a:endParaRPr>
                  </a:p>
                </p:txBody>
              </p:sp>
              <p:cxnSp>
                <p:nvCxnSpPr>
                  <p:cNvPr id="124" name="Straight Connector 123">
                    <a:extLst>
                      <a:ext uri="{FF2B5EF4-FFF2-40B4-BE49-F238E27FC236}">
                        <a16:creationId xmlns:a16="http://schemas.microsoft.com/office/drawing/2014/main" id="{A3C7F1C4-3C77-4546-8A98-71EC81041787}"/>
                      </a:ext>
                    </a:extLst>
                  </p:cNvPr>
                  <p:cNvCxnSpPr>
                    <a:cxnSpLocks noChangeShapeType="1"/>
                    <a:stCxn id="121" idx="5"/>
                  </p:cNvCxnSpPr>
                  <p:nvPr/>
                </p:nvCxnSpPr>
                <p:spPr bwMode="auto">
                  <a:xfrm>
                    <a:off x="1066800" y="3834821"/>
                    <a:ext cx="304800" cy="431932"/>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cxnSp>
              <p:nvCxnSpPr>
                <p:cNvPr id="118" name="Straight Connector 117">
                  <a:extLst>
                    <a:ext uri="{FF2B5EF4-FFF2-40B4-BE49-F238E27FC236}">
                      <a16:creationId xmlns:a16="http://schemas.microsoft.com/office/drawing/2014/main" id="{E3DD27D4-527E-6E4A-9492-F29CCE16ADE0}"/>
                    </a:ext>
                  </a:extLst>
                </p:cNvPr>
                <p:cNvCxnSpPr>
                  <a:cxnSpLocks noChangeShapeType="1"/>
                </p:cNvCxnSpPr>
                <p:nvPr/>
              </p:nvCxnSpPr>
              <p:spPr bwMode="auto">
                <a:xfrm flipH="1">
                  <a:off x="914400" y="3453868"/>
                  <a:ext cx="28575" cy="279485"/>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6123" name="TextBox 22">
                  <a:extLst>
                    <a:ext uri="{FF2B5EF4-FFF2-40B4-BE49-F238E27FC236}">
                      <a16:creationId xmlns:a16="http://schemas.microsoft.com/office/drawing/2014/main" id="{3DD40A89-09C7-5F4C-AE58-0784BE92202B}"/>
                    </a:ext>
                  </a:extLst>
                </p:cNvPr>
                <p:cNvSpPr txBox="1">
                  <a:spLocks noChangeArrowheads="1"/>
                </p:cNvSpPr>
                <p:nvPr/>
              </p:nvSpPr>
              <p:spPr bwMode="auto">
                <a:xfrm>
                  <a:off x="675667" y="3657600"/>
                  <a:ext cx="529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00"/>
                      </a:solidFill>
                      <a:sym typeface="Symbol" pitchFamily="2" charset="2"/>
                    </a:rPr>
                    <a:t>y</a:t>
                  </a:r>
                  <a:r>
                    <a:rPr lang="en-US" altLang="en-US" sz="2800" b="1" baseline="-25000">
                      <a:solidFill>
                        <a:srgbClr val="000000"/>
                      </a:solidFill>
                      <a:sym typeface="Symbol" pitchFamily="2" charset="2"/>
                    </a:rPr>
                    <a:t>2</a:t>
                  </a:r>
                  <a:endParaRPr lang="en-US" altLang="en-US" sz="3600" baseline="-25000">
                    <a:solidFill>
                      <a:srgbClr val="0000FF"/>
                    </a:solidFill>
                  </a:endParaRPr>
                </a:p>
              </p:txBody>
            </p:sp>
          </p:grpSp>
        </p:grpSp>
        <p:sp>
          <p:nvSpPr>
            <p:cNvPr id="46113" name="TextBox 16411">
              <a:extLst>
                <a:ext uri="{FF2B5EF4-FFF2-40B4-BE49-F238E27FC236}">
                  <a16:creationId xmlns:a16="http://schemas.microsoft.com/office/drawing/2014/main" id="{8F8E68AE-737E-A547-B1F1-B748DFC4FACA}"/>
                </a:ext>
              </a:extLst>
            </p:cNvPr>
            <p:cNvSpPr txBox="1">
              <a:spLocks noChangeArrowheads="1"/>
            </p:cNvSpPr>
            <p:nvPr/>
          </p:nvSpPr>
          <p:spPr bwMode="auto">
            <a:xfrm>
              <a:off x="3733800" y="2514600"/>
              <a:ext cx="73890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b="1"/>
                <a:t>……</a:t>
              </a:r>
            </a:p>
          </p:txBody>
        </p:sp>
      </p:grpSp>
      <p:grpSp>
        <p:nvGrpSpPr>
          <p:cNvPr id="20485" name="Group 16413">
            <a:extLst>
              <a:ext uri="{FF2B5EF4-FFF2-40B4-BE49-F238E27FC236}">
                <a16:creationId xmlns:a16="http://schemas.microsoft.com/office/drawing/2014/main" id="{4FB3FADE-E67F-1745-BCC9-8A5C04AF9615}"/>
              </a:ext>
            </a:extLst>
          </p:cNvPr>
          <p:cNvGrpSpPr>
            <a:grpSpLocks/>
          </p:cNvGrpSpPr>
          <p:nvPr/>
        </p:nvGrpSpPr>
        <p:grpSpPr bwMode="auto">
          <a:xfrm>
            <a:off x="457200" y="4343400"/>
            <a:ext cx="4478338" cy="2209800"/>
            <a:chOff x="457200" y="4343400"/>
            <a:chExt cx="4478647" cy="2209800"/>
          </a:xfrm>
        </p:grpSpPr>
        <p:grpSp>
          <p:nvGrpSpPr>
            <p:cNvPr id="46088" name="Group 67">
              <a:extLst>
                <a:ext uri="{FF2B5EF4-FFF2-40B4-BE49-F238E27FC236}">
                  <a16:creationId xmlns:a16="http://schemas.microsoft.com/office/drawing/2014/main" id="{F41201D0-DEB0-A247-91BB-FD264BFC579C}"/>
                </a:ext>
              </a:extLst>
            </p:cNvPr>
            <p:cNvGrpSpPr>
              <a:grpSpLocks/>
            </p:cNvGrpSpPr>
            <p:nvPr/>
          </p:nvGrpSpPr>
          <p:grpSpPr bwMode="auto">
            <a:xfrm>
              <a:off x="457200" y="4343400"/>
              <a:ext cx="4478647" cy="2209800"/>
              <a:chOff x="304800" y="2514600"/>
              <a:chExt cx="4478647" cy="2209800"/>
            </a:xfrm>
          </p:grpSpPr>
          <p:cxnSp>
            <p:nvCxnSpPr>
              <p:cNvPr id="69" name="Straight Connector 68">
                <a:extLst>
                  <a:ext uri="{FF2B5EF4-FFF2-40B4-BE49-F238E27FC236}">
                    <a16:creationId xmlns:a16="http://schemas.microsoft.com/office/drawing/2014/main" id="{C985B33B-B39D-9B43-B1C5-B18293D62F6B}"/>
                  </a:ext>
                </a:extLst>
              </p:cNvPr>
              <p:cNvCxnSpPr>
                <a:cxnSpLocks noChangeShapeType="1"/>
                <a:stCxn id="70" idx="5"/>
                <a:endCxn id="77" idx="1"/>
              </p:cNvCxnSpPr>
              <p:nvPr/>
            </p:nvCxnSpPr>
            <p:spPr bwMode="auto">
              <a:xfrm>
                <a:off x="2636999" y="2927350"/>
                <a:ext cx="1354230" cy="501650"/>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70" name="Oval 69">
                    <a:extLst>
                      <a:ext uri="{FF2B5EF4-FFF2-40B4-BE49-F238E27FC236}">
                        <a16:creationId xmlns:a16="http://schemas.microsoft.com/office/drawing/2014/main" id="{F0442A4B-5B09-1F44-993E-58F7DF7E3028}"/>
                      </a:ext>
                    </a:extLst>
                  </p:cNvPr>
                  <p:cNvSpPr>
                    <a:spLocks noChangeArrowheads="1"/>
                  </p:cNvSpPr>
                  <p:nvPr/>
                </p:nvSpPr>
                <p:spPr bwMode="auto">
                  <a:xfrm>
                    <a:off x="2209931" y="2514600"/>
                    <a:ext cx="500098" cy="484188"/>
                  </a:xfrm>
                  <a:prstGeom prst="ellipse">
                    <a:avLst/>
                  </a:prstGeom>
                  <a:solidFill>
                    <a:schemeClr val="bg1"/>
                  </a:solidFill>
                  <a:ln w="38100">
                    <a:solidFill>
                      <a:srgbClr val="FF6600"/>
                    </a:solidFill>
                    <a:round/>
                    <a:headEnd/>
                    <a:tailEnd/>
                  </a:ln>
                  <a:effectLst>
                    <a:outerShdw blurRad="40000" dist="23000" dir="5400000" rotWithShape="0">
                      <a:srgbClr val="808080">
                        <a:alpha val="34999"/>
                      </a:srgbClr>
                    </a:outerShdw>
                  </a:effectLst>
                </p:spPr>
                <p:txBody>
                  <a:bodyPr anchor="ct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lvl="0"/>
                    <a14:m>
                      <m:oMathPara xmlns:m="http://schemas.openxmlformats.org/officeDocument/2006/math">
                        <m:oMathParaPr>
                          <m:jc m:val="centerGroup"/>
                        </m:oMathParaPr>
                        <m:oMath xmlns:m="http://schemas.openxmlformats.org/officeDocument/2006/math">
                          <m:r>
                            <a:rPr lang="en-US" altLang="en-US" sz="2400" i="1" dirty="0">
                              <a:solidFill>
                                <a:prstClr val="black"/>
                              </a:solidFill>
                              <a:latin typeface="Cambria Math" panose="02040503050406030204" pitchFamily="18" charset="0"/>
                              <a:ea typeface="Cambria Math" panose="02040503050406030204" pitchFamily="18" charset="0"/>
                            </a:rPr>
                            <m:t>×</m:t>
                          </m:r>
                        </m:oMath>
                      </m:oMathPara>
                    </a14:m>
                    <a:endParaRPr lang="en-US" altLang="en-US" sz="2400" dirty="0">
                      <a:solidFill>
                        <a:prstClr val="black"/>
                      </a:solidFill>
                      <a:latin typeface="Arial Unicode MS" panose="020B0604020202020204" pitchFamily="34" charset="-128"/>
                      <a:ea typeface="+mn-ea"/>
                    </a:endParaRPr>
                  </a:p>
                </p:txBody>
              </p:sp>
            </mc:Choice>
            <mc:Fallback xmlns="">
              <p:sp>
                <p:nvSpPr>
                  <p:cNvPr id="70" name="Oval 69">
                    <a:extLst>
                      <a:ext uri="{FF2B5EF4-FFF2-40B4-BE49-F238E27FC236}">
                        <a16:creationId xmlns:a16="http://schemas.microsoft.com/office/drawing/2014/main" id="{F0442A4B-5B09-1F44-993E-58F7DF7E3028}"/>
                      </a:ext>
                    </a:extLst>
                  </p:cNvPr>
                  <p:cNvSpPr>
                    <a:spLocks noRot="1" noChangeAspect="1" noMove="1" noResize="1" noEditPoints="1" noAdjustHandles="1" noChangeArrowheads="1" noChangeShapeType="1" noTextEdit="1"/>
                  </p:cNvSpPr>
                  <p:nvPr/>
                </p:nvSpPr>
                <p:spPr bwMode="auto">
                  <a:xfrm>
                    <a:off x="2209931" y="2514600"/>
                    <a:ext cx="500098" cy="484188"/>
                  </a:xfrm>
                  <a:prstGeom prst="ellipse">
                    <a:avLst/>
                  </a:prstGeom>
                  <a:blipFill>
                    <a:blip r:embed="rId5"/>
                    <a:stretch>
                      <a:fillRect/>
                    </a:stretch>
                  </a:blipFill>
                  <a:ln w="38100">
                    <a:solidFill>
                      <a:srgbClr val="FF6600"/>
                    </a:solidFill>
                    <a:round/>
                    <a:headEnd/>
                    <a:tailEnd/>
                  </a:ln>
                  <a:effectLst>
                    <a:outerShdw blurRad="40000" dist="23000" dir="5400000" rotWithShape="0">
                      <a:srgbClr val="808080">
                        <a:alpha val="34999"/>
                      </a:srgbClr>
                    </a:outerShdw>
                  </a:effectLst>
                </p:spPr>
                <p:txBody>
                  <a:bodyPr/>
                  <a:lstStyle/>
                  <a:p>
                    <a:r>
                      <a:rPr lang="en-US">
                        <a:noFill/>
                      </a:rPr>
                      <a:t> </a:t>
                    </a:r>
                  </a:p>
                </p:txBody>
              </p:sp>
            </mc:Fallback>
          </mc:AlternateContent>
          <p:grpSp>
            <p:nvGrpSpPr>
              <p:cNvPr id="46092" name="Group 70">
                <a:extLst>
                  <a:ext uri="{FF2B5EF4-FFF2-40B4-BE49-F238E27FC236}">
                    <a16:creationId xmlns:a16="http://schemas.microsoft.com/office/drawing/2014/main" id="{48E1A69E-0F22-1645-8394-3F76B7391A4D}"/>
                  </a:ext>
                </a:extLst>
              </p:cNvPr>
              <p:cNvGrpSpPr>
                <a:grpSpLocks/>
              </p:cNvGrpSpPr>
              <p:nvPr/>
            </p:nvGrpSpPr>
            <p:grpSpPr bwMode="auto">
              <a:xfrm>
                <a:off x="304800" y="3388318"/>
                <a:ext cx="1219200" cy="1336082"/>
                <a:chOff x="304800" y="3388318"/>
                <a:chExt cx="1219200" cy="1336082"/>
              </a:xfrm>
            </p:grpSpPr>
            <p:cxnSp>
              <p:nvCxnSpPr>
                <p:cNvPr id="86" name="Straight Connector 85">
                  <a:extLst>
                    <a:ext uri="{FF2B5EF4-FFF2-40B4-BE49-F238E27FC236}">
                      <a16:creationId xmlns:a16="http://schemas.microsoft.com/office/drawing/2014/main" id="{2E0F5D7E-1B9E-1B45-ACC1-541D5B616B8E}"/>
                    </a:ext>
                  </a:extLst>
                </p:cNvPr>
                <p:cNvCxnSpPr>
                  <a:cxnSpLocks noChangeShapeType="1"/>
                  <a:stCxn id="87" idx="3"/>
                  <a:endCxn id="46109" idx="0"/>
                </p:cNvCxnSpPr>
                <p:nvPr/>
              </p:nvCxnSpPr>
              <p:spPr bwMode="auto">
                <a:xfrm flipH="1">
                  <a:off x="584219" y="3833813"/>
                  <a:ext cx="130184" cy="365125"/>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7" name="Oval 86">
                  <a:extLst>
                    <a:ext uri="{FF2B5EF4-FFF2-40B4-BE49-F238E27FC236}">
                      <a16:creationId xmlns:a16="http://schemas.microsoft.com/office/drawing/2014/main" id="{4D7992A3-0E6D-DF47-A9A3-4AF1884BB974}"/>
                    </a:ext>
                  </a:extLst>
                </p:cNvPr>
                <p:cNvSpPr>
                  <a:spLocks noChangeArrowheads="1"/>
                </p:cNvSpPr>
                <p:nvPr/>
              </p:nvSpPr>
              <p:spPr bwMode="auto">
                <a:xfrm>
                  <a:off x="641373" y="3387725"/>
                  <a:ext cx="498509" cy="522288"/>
                </a:xfrm>
                <a:prstGeom prst="ellipse">
                  <a:avLst/>
                </a:prstGeom>
                <a:solidFill>
                  <a:schemeClr val="bg1"/>
                </a:solidFill>
                <a:ln w="38100">
                  <a:solidFill>
                    <a:srgbClr val="FF6600"/>
                  </a:solidFill>
                  <a:round/>
                  <a:headEnd/>
                  <a:tailEnd/>
                </a:ln>
                <a:effectLst>
                  <a:outerShdw blurRad="40000" dist="23000" dir="5400000" rotWithShape="0">
                    <a:srgbClr val="808080">
                      <a:alpha val="34999"/>
                    </a:srgbClr>
                  </a:outerShdw>
                </a:effectLst>
              </p:spPr>
              <p:txBody>
                <a:bodyPr anchor="ctr"/>
                <a:lstStyle/>
                <a:p>
                  <a:pPr>
                    <a:defRPr/>
                  </a:pPr>
                  <a:r>
                    <a:rPr lang="en-US" sz="3200" dirty="0">
                      <a:latin typeface="+mn-lt"/>
                      <a:ea typeface="+mn-ea"/>
                    </a:rPr>
                    <a:t>+</a:t>
                  </a:r>
                </a:p>
              </p:txBody>
            </p:sp>
            <p:sp>
              <p:nvSpPr>
                <p:cNvPr id="46109" name="TextBox 22">
                  <a:extLst>
                    <a:ext uri="{FF2B5EF4-FFF2-40B4-BE49-F238E27FC236}">
                      <a16:creationId xmlns:a16="http://schemas.microsoft.com/office/drawing/2014/main" id="{1F30A337-C657-0C4C-885A-F699AB741010}"/>
                    </a:ext>
                  </a:extLst>
                </p:cNvPr>
                <p:cNvSpPr txBox="1">
                  <a:spLocks noChangeArrowheads="1"/>
                </p:cNvSpPr>
                <p:nvPr/>
              </p:nvSpPr>
              <p:spPr bwMode="auto">
                <a:xfrm>
                  <a:off x="304800" y="4199284"/>
                  <a:ext cx="557821" cy="52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00"/>
                      </a:solidFill>
                      <a:sym typeface="Symbol" pitchFamily="2" charset="2"/>
                    </a:rPr>
                    <a:t>x</a:t>
                  </a:r>
                  <a:r>
                    <a:rPr lang="en-US" altLang="en-US" sz="2800" b="1" baseline="-25000">
                      <a:solidFill>
                        <a:srgbClr val="000000"/>
                      </a:solidFill>
                      <a:sym typeface="Symbol" pitchFamily="2" charset="2"/>
                    </a:rPr>
                    <a:t>1</a:t>
                  </a:r>
                  <a:endParaRPr lang="en-US" altLang="en-US" sz="3600" baseline="-25000">
                    <a:solidFill>
                      <a:srgbClr val="0000FF"/>
                    </a:solidFill>
                  </a:endParaRPr>
                </a:p>
              </p:txBody>
            </p:sp>
            <p:sp>
              <p:nvSpPr>
                <p:cNvPr id="46110" name="TextBox 22">
                  <a:extLst>
                    <a:ext uri="{FF2B5EF4-FFF2-40B4-BE49-F238E27FC236}">
                      <a16:creationId xmlns:a16="http://schemas.microsoft.com/office/drawing/2014/main" id="{DE15BD11-36B0-3C46-BE7B-54B3C9E7D435}"/>
                    </a:ext>
                  </a:extLst>
                </p:cNvPr>
                <p:cNvSpPr txBox="1">
                  <a:spLocks noChangeArrowheads="1"/>
                </p:cNvSpPr>
                <p:nvPr/>
              </p:nvSpPr>
              <p:spPr bwMode="auto">
                <a:xfrm>
                  <a:off x="981255" y="4191000"/>
                  <a:ext cx="542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00"/>
                      </a:solidFill>
                      <a:sym typeface="Symbol" pitchFamily="2" charset="2"/>
                    </a:rPr>
                    <a:t>y</a:t>
                  </a:r>
                  <a:r>
                    <a:rPr lang="en-US" altLang="en-US" sz="2800" b="1" baseline="-25000">
                      <a:solidFill>
                        <a:srgbClr val="000000"/>
                      </a:solidFill>
                      <a:sym typeface="Symbol" pitchFamily="2" charset="2"/>
                    </a:rPr>
                    <a:t>1</a:t>
                  </a:r>
                  <a:endParaRPr lang="en-US" altLang="en-US" sz="3600" baseline="-25000">
                    <a:solidFill>
                      <a:srgbClr val="0000FF"/>
                    </a:solidFill>
                  </a:endParaRPr>
                </a:p>
              </p:txBody>
            </p:sp>
            <p:cxnSp>
              <p:nvCxnSpPr>
                <p:cNvPr id="90" name="Straight Connector 89">
                  <a:extLst>
                    <a:ext uri="{FF2B5EF4-FFF2-40B4-BE49-F238E27FC236}">
                      <a16:creationId xmlns:a16="http://schemas.microsoft.com/office/drawing/2014/main" id="{8029457C-9635-0240-AE94-3E1662FCAAED}"/>
                    </a:ext>
                  </a:extLst>
                </p:cNvPr>
                <p:cNvCxnSpPr>
                  <a:cxnSpLocks noChangeShapeType="1"/>
                  <a:stCxn id="87" idx="5"/>
                </p:cNvCxnSpPr>
                <p:nvPr/>
              </p:nvCxnSpPr>
              <p:spPr bwMode="auto">
                <a:xfrm>
                  <a:off x="1066853" y="3833813"/>
                  <a:ext cx="185751" cy="433387"/>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6093" name="Group 71">
                <a:extLst>
                  <a:ext uri="{FF2B5EF4-FFF2-40B4-BE49-F238E27FC236}">
                    <a16:creationId xmlns:a16="http://schemas.microsoft.com/office/drawing/2014/main" id="{9193577D-4AC1-4B41-B626-19A180ECAF90}"/>
                  </a:ext>
                </a:extLst>
              </p:cNvPr>
              <p:cNvGrpSpPr>
                <a:grpSpLocks/>
              </p:cNvGrpSpPr>
              <p:nvPr/>
            </p:nvGrpSpPr>
            <p:grpSpPr bwMode="auto">
              <a:xfrm>
                <a:off x="1600200" y="3388318"/>
                <a:ext cx="1219200" cy="1336082"/>
                <a:chOff x="304800" y="3388318"/>
                <a:chExt cx="1219200" cy="1336082"/>
              </a:xfrm>
            </p:grpSpPr>
            <p:cxnSp>
              <p:nvCxnSpPr>
                <p:cNvPr id="81" name="Straight Connector 80">
                  <a:extLst>
                    <a:ext uri="{FF2B5EF4-FFF2-40B4-BE49-F238E27FC236}">
                      <a16:creationId xmlns:a16="http://schemas.microsoft.com/office/drawing/2014/main" id="{3F4350A1-B722-624C-B0CF-6B17F23EDDE6}"/>
                    </a:ext>
                  </a:extLst>
                </p:cNvPr>
                <p:cNvCxnSpPr>
                  <a:cxnSpLocks noChangeShapeType="1"/>
                  <a:stCxn id="82" idx="3"/>
                  <a:endCxn id="46104" idx="0"/>
                </p:cNvCxnSpPr>
                <p:nvPr/>
              </p:nvCxnSpPr>
              <p:spPr bwMode="auto">
                <a:xfrm flipH="1">
                  <a:off x="584308" y="3833813"/>
                  <a:ext cx="130184" cy="365125"/>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2" name="Oval 81">
                  <a:extLst>
                    <a:ext uri="{FF2B5EF4-FFF2-40B4-BE49-F238E27FC236}">
                      <a16:creationId xmlns:a16="http://schemas.microsoft.com/office/drawing/2014/main" id="{1CFD747C-A9A8-FD45-A2DD-10B5466845C5}"/>
                    </a:ext>
                  </a:extLst>
                </p:cNvPr>
                <p:cNvSpPr>
                  <a:spLocks noChangeArrowheads="1"/>
                </p:cNvSpPr>
                <p:nvPr/>
              </p:nvSpPr>
              <p:spPr bwMode="auto">
                <a:xfrm>
                  <a:off x="641462" y="3387725"/>
                  <a:ext cx="498509" cy="522288"/>
                </a:xfrm>
                <a:prstGeom prst="ellipse">
                  <a:avLst/>
                </a:prstGeom>
                <a:solidFill>
                  <a:schemeClr val="bg1"/>
                </a:solidFill>
                <a:ln w="38100">
                  <a:solidFill>
                    <a:srgbClr val="FF6600"/>
                  </a:solidFill>
                  <a:round/>
                  <a:headEnd/>
                  <a:tailEnd/>
                </a:ln>
                <a:effectLst>
                  <a:outerShdw blurRad="40000" dist="23000" dir="5400000" rotWithShape="0">
                    <a:srgbClr val="808080">
                      <a:alpha val="34999"/>
                    </a:srgbClr>
                  </a:outerShdw>
                </a:effectLst>
              </p:spPr>
              <p:txBody>
                <a:bodyPr anchor="ctr"/>
                <a:lstStyle/>
                <a:p>
                  <a:pPr>
                    <a:defRPr/>
                  </a:pPr>
                  <a:r>
                    <a:rPr lang="en-US" sz="3200" dirty="0">
                      <a:latin typeface="+mn-lt"/>
                      <a:ea typeface="+mn-ea"/>
                    </a:rPr>
                    <a:t>+</a:t>
                  </a:r>
                </a:p>
              </p:txBody>
            </p:sp>
            <p:sp>
              <p:nvSpPr>
                <p:cNvPr id="46104" name="TextBox 22">
                  <a:extLst>
                    <a:ext uri="{FF2B5EF4-FFF2-40B4-BE49-F238E27FC236}">
                      <a16:creationId xmlns:a16="http://schemas.microsoft.com/office/drawing/2014/main" id="{460D4009-A4AF-A843-9AD0-ABF048A79901}"/>
                    </a:ext>
                  </a:extLst>
                </p:cNvPr>
                <p:cNvSpPr txBox="1">
                  <a:spLocks noChangeArrowheads="1"/>
                </p:cNvSpPr>
                <p:nvPr/>
              </p:nvSpPr>
              <p:spPr bwMode="auto">
                <a:xfrm>
                  <a:off x="304800" y="4199284"/>
                  <a:ext cx="557821" cy="52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00"/>
                      </a:solidFill>
                      <a:sym typeface="Symbol" pitchFamily="2" charset="2"/>
                    </a:rPr>
                    <a:t>x</a:t>
                  </a:r>
                  <a:r>
                    <a:rPr lang="en-US" altLang="en-US" sz="2800" b="1" baseline="-25000">
                      <a:solidFill>
                        <a:srgbClr val="000000"/>
                      </a:solidFill>
                      <a:sym typeface="Symbol" pitchFamily="2" charset="2"/>
                    </a:rPr>
                    <a:t>2</a:t>
                  </a:r>
                  <a:endParaRPr lang="en-US" altLang="en-US" sz="3600" baseline="-25000">
                    <a:solidFill>
                      <a:srgbClr val="0000FF"/>
                    </a:solidFill>
                  </a:endParaRPr>
                </a:p>
              </p:txBody>
            </p:sp>
            <p:sp>
              <p:nvSpPr>
                <p:cNvPr id="46105" name="TextBox 22">
                  <a:extLst>
                    <a:ext uri="{FF2B5EF4-FFF2-40B4-BE49-F238E27FC236}">
                      <a16:creationId xmlns:a16="http://schemas.microsoft.com/office/drawing/2014/main" id="{F8E0782C-F06F-7041-A948-5EB969074A2B}"/>
                    </a:ext>
                  </a:extLst>
                </p:cNvPr>
                <p:cNvSpPr txBox="1">
                  <a:spLocks noChangeArrowheads="1"/>
                </p:cNvSpPr>
                <p:nvPr/>
              </p:nvSpPr>
              <p:spPr bwMode="auto">
                <a:xfrm>
                  <a:off x="981255" y="4191000"/>
                  <a:ext cx="542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00"/>
                      </a:solidFill>
                      <a:sym typeface="Symbol" pitchFamily="2" charset="2"/>
                    </a:rPr>
                    <a:t>y</a:t>
                  </a:r>
                  <a:r>
                    <a:rPr lang="en-US" altLang="en-US" sz="2800" b="1" baseline="-25000">
                      <a:solidFill>
                        <a:srgbClr val="000000"/>
                      </a:solidFill>
                      <a:sym typeface="Symbol" pitchFamily="2" charset="2"/>
                    </a:rPr>
                    <a:t>2</a:t>
                  </a:r>
                  <a:endParaRPr lang="en-US" altLang="en-US" sz="3600" baseline="-25000">
                    <a:solidFill>
                      <a:srgbClr val="0000FF"/>
                    </a:solidFill>
                  </a:endParaRPr>
                </a:p>
              </p:txBody>
            </p:sp>
            <p:cxnSp>
              <p:nvCxnSpPr>
                <p:cNvPr id="85" name="Straight Connector 84">
                  <a:extLst>
                    <a:ext uri="{FF2B5EF4-FFF2-40B4-BE49-F238E27FC236}">
                      <a16:creationId xmlns:a16="http://schemas.microsoft.com/office/drawing/2014/main" id="{ABBC0046-E440-8D4A-ABF5-1AD4B3A16E63}"/>
                    </a:ext>
                  </a:extLst>
                </p:cNvPr>
                <p:cNvCxnSpPr>
                  <a:cxnSpLocks noChangeShapeType="1"/>
                  <a:stCxn id="82" idx="5"/>
                </p:cNvCxnSpPr>
                <p:nvPr/>
              </p:nvCxnSpPr>
              <p:spPr bwMode="auto">
                <a:xfrm>
                  <a:off x="1066942" y="3833813"/>
                  <a:ext cx="185751" cy="433387"/>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6094" name="Group 72">
                <a:extLst>
                  <a:ext uri="{FF2B5EF4-FFF2-40B4-BE49-F238E27FC236}">
                    <a16:creationId xmlns:a16="http://schemas.microsoft.com/office/drawing/2014/main" id="{F0D6506C-D0D2-5043-B2DB-EF5A0511BFF1}"/>
                  </a:ext>
                </a:extLst>
              </p:cNvPr>
              <p:cNvGrpSpPr>
                <a:grpSpLocks/>
              </p:cNvGrpSpPr>
              <p:nvPr/>
            </p:nvGrpSpPr>
            <p:grpSpPr bwMode="auto">
              <a:xfrm>
                <a:off x="3599341" y="3352800"/>
                <a:ext cx="1184106" cy="1334186"/>
                <a:chOff x="322741" y="3388318"/>
                <a:chExt cx="1184106" cy="1334186"/>
              </a:xfrm>
            </p:grpSpPr>
            <p:cxnSp>
              <p:nvCxnSpPr>
                <p:cNvPr id="76" name="Straight Connector 75">
                  <a:extLst>
                    <a:ext uri="{FF2B5EF4-FFF2-40B4-BE49-F238E27FC236}">
                      <a16:creationId xmlns:a16="http://schemas.microsoft.com/office/drawing/2014/main" id="{2D79467B-3D64-8242-9564-9D7E9CE71986}"/>
                    </a:ext>
                  </a:extLst>
                </p:cNvPr>
                <p:cNvCxnSpPr>
                  <a:cxnSpLocks noChangeShapeType="1"/>
                  <a:stCxn id="77" idx="3"/>
                  <a:endCxn id="46099" idx="0"/>
                </p:cNvCxnSpPr>
                <p:nvPr/>
              </p:nvCxnSpPr>
              <p:spPr bwMode="auto">
                <a:xfrm flipH="1">
                  <a:off x="582858" y="3834406"/>
                  <a:ext cx="130184" cy="365125"/>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7" name="Oval 76">
                  <a:extLst>
                    <a:ext uri="{FF2B5EF4-FFF2-40B4-BE49-F238E27FC236}">
                      <a16:creationId xmlns:a16="http://schemas.microsoft.com/office/drawing/2014/main" id="{99868440-03FD-1E4F-A918-67A2E2A9FEEE}"/>
                    </a:ext>
                  </a:extLst>
                </p:cNvPr>
                <p:cNvSpPr>
                  <a:spLocks noChangeArrowheads="1"/>
                </p:cNvSpPr>
                <p:nvPr/>
              </p:nvSpPr>
              <p:spPr bwMode="auto">
                <a:xfrm>
                  <a:off x="640012" y="3388318"/>
                  <a:ext cx="500097" cy="522288"/>
                </a:xfrm>
                <a:prstGeom prst="ellipse">
                  <a:avLst/>
                </a:prstGeom>
                <a:solidFill>
                  <a:schemeClr val="bg1"/>
                </a:solidFill>
                <a:ln w="38100">
                  <a:solidFill>
                    <a:srgbClr val="FF6600"/>
                  </a:solidFill>
                  <a:round/>
                  <a:headEnd/>
                  <a:tailEnd/>
                </a:ln>
                <a:effectLst>
                  <a:outerShdw blurRad="40000" dist="23000" dir="5400000" rotWithShape="0">
                    <a:srgbClr val="808080">
                      <a:alpha val="34999"/>
                    </a:srgbClr>
                  </a:outerShdw>
                </a:effectLst>
              </p:spPr>
              <p:txBody>
                <a:bodyPr anchor="ctr"/>
                <a:lstStyle/>
                <a:p>
                  <a:pPr>
                    <a:defRPr/>
                  </a:pPr>
                  <a:r>
                    <a:rPr lang="en-US" sz="3200" dirty="0">
                      <a:latin typeface="+mn-lt"/>
                      <a:ea typeface="+mn-ea"/>
                    </a:rPr>
                    <a:t>+</a:t>
                  </a:r>
                </a:p>
              </p:txBody>
            </p:sp>
            <p:sp>
              <p:nvSpPr>
                <p:cNvPr id="46099" name="TextBox 22">
                  <a:extLst>
                    <a:ext uri="{FF2B5EF4-FFF2-40B4-BE49-F238E27FC236}">
                      <a16:creationId xmlns:a16="http://schemas.microsoft.com/office/drawing/2014/main" id="{AEDB4199-8519-1A42-8541-9319958333B3}"/>
                    </a:ext>
                  </a:extLst>
                </p:cNvPr>
                <p:cNvSpPr txBox="1">
                  <a:spLocks noChangeArrowheads="1"/>
                </p:cNvSpPr>
                <p:nvPr/>
              </p:nvSpPr>
              <p:spPr bwMode="auto">
                <a:xfrm>
                  <a:off x="322741" y="4199284"/>
                  <a:ext cx="5219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00"/>
                      </a:solidFill>
                      <a:sym typeface="Symbol" pitchFamily="2" charset="2"/>
                    </a:rPr>
                    <a:t>x</a:t>
                  </a:r>
                  <a:r>
                    <a:rPr lang="en-US" altLang="en-US" sz="2800" b="1" baseline="-25000">
                      <a:solidFill>
                        <a:srgbClr val="0000FF"/>
                      </a:solidFill>
                      <a:sym typeface="Symbol" pitchFamily="2" charset="2"/>
                    </a:rPr>
                    <a:t>n</a:t>
                  </a:r>
                  <a:endParaRPr lang="en-US" altLang="en-US" sz="3600" baseline="-25000">
                    <a:solidFill>
                      <a:srgbClr val="0000FF"/>
                    </a:solidFill>
                  </a:endParaRPr>
                </a:p>
              </p:txBody>
            </p:sp>
            <p:sp>
              <p:nvSpPr>
                <p:cNvPr id="46100" name="TextBox 22">
                  <a:extLst>
                    <a:ext uri="{FF2B5EF4-FFF2-40B4-BE49-F238E27FC236}">
                      <a16:creationId xmlns:a16="http://schemas.microsoft.com/office/drawing/2014/main" id="{D8DE837C-3F1B-A141-9CC6-A8891D5298E9}"/>
                    </a:ext>
                  </a:extLst>
                </p:cNvPr>
                <p:cNvSpPr txBox="1">
                  <a:spLocks noChangeArrowheads="1"/>
                </p:cNvSpPr>
                <p:nvPr/>
              </p:nvSpPr>
              <p:spPr bwMode="auto">
                <a:xfrm>
                  <a:off x="998408" y="4191000"/>
                  <a:ext cx="508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00"/>
                      </a:solidFill>
                      <a:sym typeface="Symbol" pitchFamily="2" charset="2"/>
                    </a:rPr>
                    <a:t>y</a:t>
                  </a:r>
                  <a:r>
                    <a:rPr lang="en-US" altLang="en-US" sz="2800" b="1" baseline="-25000">
                      <a:solidFill>
                        <a:srgbClr val="0000FF"/>
                      </a:solidFill>
                      <a:sym typeface="Symbol" pitchFamily="2" charset="2"/>
                    </a:rPr>
                    <a:t>n</a:t>
                  </a:r>
                  <a:endParaRPr lang="en-US" altLang="en-US" sz="3600" baseline="-25000">
                    <a:solidFill>
                      <a:srgbClr val="0000FF"/>
                    </a:solidFill>
                  </a:endParaRPr>
                </a:p>
              </p:txBody>
            </p:sp>
            <p:cxnSp>
              <p:nvCxnSpPr>
                <p:cNvPr id="80" name="Straight Connector 79">
                  <a:extLst>
                    <a:ext uri="{FF2B5EF4-FFF2-40B4-BE49-F238E27FC236}">
                      <a16:creationId xmlns:a16="http://schemas.microsoft.com/office/drawing/2014/main" id="{05294370-3A3D-9A46-AFB0-06665E95565A}"/>
                    </a:ext>
                  </a:extLst>
                </p:cNvPr>
                <p:cNvCxnSpPr>
                  <a:cxnSpLocks noChangeShapeType="1"/>
                  <a:stCxn id="77" idx="5"/>
                </p:cNvCxnSpPr>
                <p:nvPr/>
              </p:nvCxnSpPr>
              <p:spPr bwMode="auto">
                <a:xfrm>
                  <a:off x="1067079" y="3834406"/>
                  <a:ext cx="185751" cy="431800"/>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cxnSp>
            <p:nvCxnSpPr>
              <p:cNvPr id="74" name="Straight Connector 73">
                <a:extLst>
                  <a:ext uri="{FF2B5EF4-FFF2-40B4-BE49-F238E27FC236}">
                    <a16:creationId xmlns:a16="http://schemas.microsoft.com/office/drawing/2014/main" id="{5F978879-8740-A146-BDEB-CA8D55FB776D}"/>
                  </a:ext>
                </a:extLst>
              </p:cNvPr>
              <p:cNvCxnSpPr>
                <a:cxnSpLocks noChangeShapeType="1"/>
                <a:stCxn id="87" idx="7"/>
                <a:endCxn id="70" idx="3"/>
              </p:cNvCxnSpPr>
              <p:nvPr/>
            </p:nvCxnSpPr>
            <p:spPr bwMode="auto">
              <a:xfrm flipV="1">
                <a:off x="1066853" y="2927350"/>
                <a:ext cx="1216109" cy="538163"/>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5" name="Straight Connector 74">
                <a:extLst>
                  <a:ext uri="{FF2B5EF4-FFF2-40B4-BE49-F238E27FC236}">
                    <a16:creationId xmlns:a16="http://schemas.microsoft.com/office/drawing/2014/main" id="{9344BEFD-96D9-424D-A137-9312002F72ED}"/>
                  </a:ext>
                </a:extLst>
              </p:cNvPr>
              <p:cNvCxnSpPr>
                <a:cxnSpLocks noChangeShapeType="1"/>
                <a:stCxn id="82" idx="0"/>
                <a:endCxn id="70" idx="4"/>
              </p:cNvCxnSpPr>
              <p:nvPr/>
            </p:nvCxnSpPr>
            <p:spPr bwMode="auto">
              <a:xfrm flipV="1">
                <a:off x="2186118" y="2998788"/>
                <a:ext cx="274656" cy="388937"/>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46089" name="TextBox 129">
              <a:extLst>
                <a:ext uri="{FF2B5EF4-FFF2-40B4-BE49-F238E27FC236}">
                  <a16:creationId xmlns:a16="http://schemas.microsoft.com/office/drawing/2014/main" id="{3D440891-5F34-1841-8DF1-2763193C1FF6}"/>
                </a:ext>
              </a:extLst>
            </p:cNvPr>
            <p:cNvSpPr txBox="1">
              <a:spLocks noChangeArrowheads="1"/>
            </p:cNvSpPr>
            <p:nvPr/>
          </p:nvSpPr>
          <p:spPr bwMode="auto">
            <a:xfrm>
              <a:off x="2971800" y="5029200"/>
              <a:ext cx="73890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b="1"/>
                <a:t>……</a:t>
              </a:r>
            </a:p>
          </p:txBody>
        </p:sp>
      </p:grpSp>
      <p:sp>
        <p:nvSpPr>
          <p:cNvPr id="20486" name="TextBox 16414">
            <a:extLst>
              <a:ext uri="{FF2B5EF4-FFF2-40B4-BE49-F238E27FC236}">
                <a16:creationId xmlns:a16="http://schemas.microsoft.com/office/drawing/2014/main" id="{FC1AC655-D07D-734D-815E-7A26D8E1AA3A}"/>
              </a:ext>
            </a:extLst>
          </p:cNvPr>
          <p:cNvSpPr txBox="1">
            <a:spLocks noChangeArrowheads="1"/>
          </p:cNvSpPr>
          <p:nvPr/>
        </p:nvSpPr>
        <p:spPr bwMode="auto">
          <a:xfrm>
            <a:off x="7315200" y="2667000"/>
            <a:ext cx="1417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b="1">
                <a:solidFill>
                  <a:srgbClr val="FF0000"/>
                </a:solidFill>
              </a:rPr>
              <a:t>exp</a:t>
            </a:r>
            <a:r>
              <a:rPr lang="en-US" altLang="en-US" b="1"/>
              <a:t>(</a:t>
            </a:r>
            <a:r>
              <a:rPr lang="en-US" altLang="en-US" b="1">
                <a:solidFill>
                  <a:schemeClr val="tx2"/>
                </a:solidFill>
              </a:rPr>
              <a:t>n</a:t>
            </a:r>
            <a:r>
              <a:rPr lang="en-US" altLang="en-US" b="1"/>
              <a:t>)</a:t>
            </a:r>
          </a:p>
        </p:txBody>
      </p:sp>
      <p:sp>
        <p:nvSpPr>
          <p:cNvPr id="20487" name="TextBox 132">
            <a:extLst>
              <a:ext uri="{FF2B5EF4-FFF2-40B4-BE49-F238E27FC236}">
                <a16:creationId xmlns:a16="http://schemas.microsoft.com/office/drawing/2014/main" id="{9E11AE0E-B17B-A94E-A397-334A82C7E625}"/>
              </a:ext>
            </a:extLst>
          </p:cNvPr>
          <p:cNvSpPr txBox="1">
            <a:spLocks noChangeArrowheads="1"/>
          </p:cNvSpPr>
          <p:nvPr/>
        </p:nvSpPr>
        <p:spPr bwMode="auto">
          <a:xfrm>
            <a:off x="7288213" y="5334000"/>
            <a:ext cx="1474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b="1">
                <a:solidFill>
                  <a:srgbClr val="FF0000"/>
                </a:solidFill>
              </a:rPr>
              <a:t>poly</a:t>
            </a:r>
            <a:r>
              <a:rPr lang="en-US" altLang="en-US" b="1"/>
              <a:t>(</a:t>
            </a:r>
            <a:r>
              <a:rPr lang="en-US" altLang="en-US" b="1">
                <a:solidFill>
                  <a:schemeClr val="tx2"/>
                </a:solidFill>
              </a:rPr>
              <a:t>n</a:t>
            </a:r>
            <a:r>
              <a:rPr lang="en-US" altLang="en-US" b="1"/>
              <a:t>)</a:t>
            </a:r>
          </a:p>
        </p:txBody>
      </p:sp>
    </p:spTree>
    <p:extLst>
      <p:ext uri="{BB962C8B-B14F-4D97-AF65-F5344CB8AC3E}">
        <p14:creationId xmlns:p14="http://schemas.microsoft.com/office/powerpoint/2010/main" val="2926244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4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D9FAF052-3270-FA40-B46B-834168076406}"/>
              </a:ext>
            </a:extLst>
          </p:cNvPr>
          <p:cNvSpPr txBox="1"/>
          <p:nvPr/>
        </p:nvSpPr>
        <p:spPr>
          <a:xfrm>
            <a:off x="227013" y="5068201"/>
            <a:ext cx="8229600" cy="533400"/>
          </a:xfrm>
          <a:prstGeom prst="rect">
            <a:avLst/>
          </a:prstGeom>
          <a:solidFill>
            <a:srgbClr val="FFFF00"/>
          </a:solidFill>
        </p:spPr>
        <p:txBody>
          <a:bodyPr>
            <a:spAutoFit/>
          </a:bodyPr>
          <a:lstStyle/>
          <a:p>
            <a:pPr algn="l" defTabSz="457200" eaLnBrk="1" fontAlgn="auto" hangingPunct="1">
              <a:spcBef>
                <a:spcPts val="0"/>
              </a:spcBef>
              <a:spcAft>
                <a:spcPts val="0"/>
              </a:spcAft>
              <a:defRPr/>
            </a:pPr>
            <a:endParaRPr lang="en-US" sz="1800" dirty="0">
              <a:solidFill>
                <a:prstClr val="black"/>
              </a:solidFill>
              <a:latin typeface="Calibri"/>
              <a:ea typeface="+mn-ea"/>
            </a:endParaRPr>
          </a:p>
        </p:txBody>
      </p:sp>
      <p:sp>
        <p:nvSpPr>
          <p:cNvPr id="48130" name="Title 1">
            <a:extLst>
              <a:ext uri="{FF2B5EF4-FFF2-40B4-BE49-F238E27FC236}">
                <a16:creationId xmlns:a16="http://schemas.microsoft.com/office/drawing/2014/main" id="{12CF0C0C-755C-CE43-8409-3649864EE438}"/>
              </a:ext>
            </a:extLst>
          </p:cNvPr>
          <p:cNvSpPr>
            <a:spLocks noGrp="1"/>
          </p:cNvSpPr>
          <p:nvPr>
            <p:ph type="ctrTitle"/>
          </p:nvPr>
        </p:nvSpPr>
        <p:spPr>
          <a:xfrm>
            <a:off x="228600" y="-98425"/>
            <a:ext cx="8305800" cy="1546225"/>
          </a:xfrm>
        </p:spPr>
        <p:txBody>
          <a:bodyPr/>
          <a:lstStyle/>
          <a:p>
            <a:r>
              <a:rPr lang="en-US" altLang="en-US" sz="4000" b="1" dirty="0">
                <a:solidFill>
                  <a:srgbClr val="FF0000"/>
                </a:solidFill>
                <a:latin typeface="Comic Sans MS" panose="030F0902030302020204" pitchFamily="66" charset="0"/>
                <a:ea typeface="ＭＳ Ｐゴシック" panose="020B0600070205080204" pitchFamily="34" charset="-128"/>
              </a:rPr>
              <a:t>Arithmetic complexity</a:t>
            </a:r>
            <a:br>
              <a:rPr lang="en-US" altLang="en-US" sz="4000" b="1" dirty="0">
                <a:solidFill>
                  <a:srgbClr val="FF0000"/>
                </a:solidFill>
                <a:latin typeface="Comic Sans MS" panose="030F0902030302020204" pitchFamily="66" charset="0"/>
                <a:ea typeface="ＭＳ Ｐゴシック" panose="020B0600070205080204" pitchFamily="34" charset="-128"/>
              </a:rPr>
            </a:br>
            <a:r>
              <a:rPr lang="en-US" altLang="en-US" sz="2800" b="1" dirty="0">
                <a:solidFill>
                  <a:srgbClr val="000000"/>
                </a:solidFill>
                <a:latin typeface="Comic Sans MS" panose="030F0902030302020204" pitchFamily="66" charset="0"/>
                <a:ea typeface="ＭＳ Ｐゴシック" panose="020B0600070205080204" pitchFamily="34" charset="-128"/>
              </a:rPr>
              <a:t>representing polynomials (&amp; rational functions)</a:t>
            </a:r>
          </a:p>
        </p:txBody>
      </p:sp>
      <p:sp>
        <p:nvSpPr>
          <p:cNvPr id="27" name="TextBox 26">
            <a:extLst>
              <a:ext uri="{FF2B5EF4-FFF2-40B4-BE49-F238E27FC236}">
                <a16:creationId xmlns:a16="http://schemas.microsoft.com/office/drawing/2014/main" id="{21A394D3-707B-8E47-8AD8-D1EB4A34DE7E}"/>
              </a:ext>
            </a:extLst>
          </p:cNvPr>
          <p:cNvSpPr txBox="1">
            <a:spLocks noChangeArrowheads="1"/>
          </p:cNvSpPr>
          <p:nvPr/>
        </p:nvSpPr>
        <p:spPr bwMode="auto">
          <a:xfrm>
            <a:off x="3962400" y="1450975"/>
            <a:ext cx="13509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660066"/>
                </a:solidFill>
              </a:rPr>
              <a:t>F field</a:t>
            </a:r>
            <a:endParaRPr lang="en-US" altLang="en-US" sz="3600" b="1">
              <a:solidFill>
                <a:srgbClr val="660066"/>
              </a:solidFill>
            </a:endParaRPr>
          </a:p>
        </p:txBody>
      </p:sp>
      <p:sp>
        <p:nvSpPr>
          <p:cNvPr id="31" name="TextBox 30">
            <a:extLst>
              <a:ext uri="{FF2B5EF4-FFF2-40B4-BE49-F238E27FC236}">
                <a16:creationId xmlns:a16="http://schemas.microsoft.com/office/drawing/2014/main" id="{1E7E0CCB-3A44-9545-9375-678D2884AE56}"/>
              </a:ext>
            </a:extLst>
          </p:cNvPr>
          <p:cNvSpPr txBox="1">
            <a:spLocks noChangeArrowheads="1"/>
          </p:cNvSpPr>
          <p:nvPr/>
        </p:nvSpPr>
        <p:spPr bwMode="auto">
          <a:xfrm>
            <a:off x="3627438" y="1865313"/>
            <a:ext cx="22177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FF"/>
                </a:solidFill>
              </a:rPr>
              <a:t>n </a:t>
            </a:r>
            <a:r>
              <a:rPr lang="en-US" altLang="en-US" sz="2800" b="1">
                <a:solidFill>
                  <a:srgbClr val="000000"/>
                </a:solidFill>
              </a:rPr>
              <a:t>variables,</a:t>
            </a:r>
          </a:p>
          <a:p>
            <a:r>
              <a:rPr lang="en-US" altLang="en-US" sz="2800" b="1">
                <a:solidFill>
                  <a:srgbClr val="000000"/>
                </a:solidFill>
              </a:rPr>
              <a:t>deg </a:t>
            </a:r>
            <a:r>
              <a:rPr lang="en-US" altLang="en-US" sz="2800" b="1">
                <a:solidFill>
                  <a:srgbClr val="0000FF"/>
                </a:solidFill>
              </a:rPr>
              <a:t>p </a:t>
            </a:r>
            <a:r>
              <a:rPr lang="en-US" altLang="en-US" sz="2800" b="1"/>
              <a:t>&lt;</a:t>
            </a:r>
            <a:r>
              <a:rPr lang="en-US" altLang="en-US" sz="2800" b="1">
                <a:solidFill>
                  <a:srgbClr val="0000FF"/>
                </a:solidFill>
              </a:rPr>
              <a:t>n</a:t>
            </a:r>
            <a:r>
              <a:rPr lang="en-US" altLang="en-US" sz="2800" b="1" baseline="30000">
                <a:solidFill>
                  <a:srgbClr val="0000FF"/>
                </a:solidFill>
              </a:rPr>
              <a:t>c</a:t>
            </a:r>
            <a:endParaRPr lang="en-US" altLang="en-US" sz="3600" b="1" baseline="30000">
              <a:solidFill>
                <a:srgbClr val="0000FF"/>
              </a:solidFill>
            </a:endParaRPr>
          </a:p>
        </p:txBody>
      </p:sp>
      <p:grpSp>
        <p:nvGrpSpPr>
          <p:cNvPr id="7" name="Group 6">
            <a:extLst>
              <a:ext uri="{FF2B5EF4-FFF2-40B4-BE49-F238E27FC236}">
                <a16:creationId xmlns:a16="http://schemas.microsoft.com/office/drawing/2014/main" id="{D0C1FAEA-F2AC-174E-86B9-7EE59A6877D4}"/>
              </a:ext>
            </a:extLst>
          </p:cNvPr>
          <p:cNvGrpSpPr>
            <a:grpSpLocks/>
          </p:cNvGrpSpPr>
          <p:nvPr/>
        </p:nvGrpSpPr>
        <p:grpSpPr bwMode="auto">
          <a:xfrm>
            <a:off x="4891088" y="1308100"/>
            <a:ext cx="4037012" cy="2987675"/>
            <a:chOff x="4890591" y="927100"/>
            <a:chExt cx="4038281" cy="2987020"/>
          </a:xfrm>
        </p:grpSpPr>
        <p:grpSp>
          <p:nvGrpSpPr>
            <p:cNvPr id="48164" name="Group 32">
              <a:extLst>
                <a:ext uri="{FF2B5EF4-FFF2-40B4-BE49-F238E27FC236}">
                  <a16:creationId xmlns:a16="http://schemas.microsoft.com/office/drawing/2014/main" id="{98E86E7D-F3F9-B046-8D24-667158B3D3BF}"/>
                </a:ext>
              </a:extLst>
            </p:cNvPr>
            <p:cNvGrpSpPr>
              <a:grpSpLocks/>
            </p:cNvGrpSpPr>
            <p:nvPr/>
          </p:nvGrpSpPr>
          <p:grpSpPr bwMode="auto">
            <a:xfrm>
              <a:off x="4890591" y="1231833"/>
              <a:ext cx="4038281" cy="2682287"/>
              <a:chOff x="3391150" y="1231833"/>
              <a:chExt cx="4038281" cy="2682287"/>
            </a:xfrm>
          </p:grpSpPr>
          <p:grpSp>
            <p:nvGrpSpPr>
              <p:cNvPr id="48166" name="Group 27">
                <a:extLst>
                  <a:ext uri="{FF2B5EF4-FFF2-40B4-BE49-F238E27FC236}">
                    <a16:creationId xmlns:a16="http://schemas.microsoft.com/office/drawing/2014/main" id="{D0E55E93-639A-D345-B3E3-A1441911DA9D}"/>
                  </a:ext>
                </a:extLst>
              </p:cNvPr>
              <p:cNvGrpSpPr>
                <a:grpSpLocks/>
              </p:cNvGrpSpPr>
              <p:nvPr/>
            </p:nvGrpSpPr>
            <p:grpSpPr bwMode="auto">
              <a:xfrm>
                <a:off x="3391150" y="1612749"/>
                <a:ext cx="4038281" cy="2301371"/>
                <a:chOff x="3391150" y="1612749"/>
                <a:chExt cx="4038281" cy="2301371"/>
              </a:xfrm>
            </p:grpSpPr>
            <p:sp>
              <p:nvSpPr>
                <p:cNvPr id="3" name="Rectangle 2">
                  <a:extLst>
                    <a:ext uri="{FF2B5EF4-FFF2-40B4-BE49-F238E27FC236}">
                      <a16:creationId xmlns:a16="http://schemas.microsoft.com/office/drawing/2014/main" id="{FF83499F-70E5-AA47-AAA5-7F883DC88F47}"/>
                    </a:ext>
                  </a:extLst>
                </p:cNvPr>
                <p:cNvSpPr>
                  <a:spLocks noChangeArrowheads="1"/>
                </p:cNvSpPr>
                <p:nvPr/>
              </p:nvSpPr>
              <p:spPr bwMode="auto">
                <a:xfrm rot="2898411">
                  <a:off x="4965895" y="1613299"/>
                  <a:ext cx="914200" cy="913099"/>
                </a:xfrm>
                <a:prstGeom prst="rect">
                  <a:avLst/>
                </a:prstGeom>
                <a:noFill/>
                <a:ln w="381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solidFill>
                      <a:schemeClr val="lt1"/>
                    </a:solidFill>
                    <a:latin typeface="+mn-lt"/>
                    <a:ea typeface="+mn-ea"/>
                  </a:endParaRPr>
                </a:p>
              </p:txBody>
            </p:sp>
            <p:sp>
              <p:nvSpPr>
                <p:cNvPr id="5" name="Rectangle 4">
                  <a:extLst>
                    <a:ext uri="{FF2B5EF4-FFF2-40B4-BE49-F238E27FC236}">
                      <a16:creationId xmlns:a16="http://schemas.microsoft.com/office/drawing/2014/main" id="{23FE4A82-7EC4-6445-B5B8-74EA5B3C1F40}"/>
                    </a:ext>
                  </a:extLst>
                </p:cNvPr>
                <p:cNvSpPr>
                  <a:spLocks noChangeArrowheads="1"/>
                </p:cNvSpPr>
                <p:nvPr/>
              </p:nvSpPr>
              <p:spPr bwMode="auto">
                <a:xfrm rot="2898411">
                  <a:off x="5574892" y="2298155"/>
                  <a:ext cx="914200" cy="914687"/>
                </a:xfrm>
                <a:prstGeom prst="rect">
                  <a:avLst/>
                </a:prstGeom>
                <a:noFill/>
                <a:ln w="381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solidFill>
                      <a:schemeClr val="lt1"/>
                    </a:solidFill>
                    <a:latin typeface="+mn-lt"/>
                    <a:ea typeface="+mn-ea"/>
                  </a:endParaRPr>
                </a:p>
              </p:txBody>
            </p:sp>
            <p:sp>
              <p:nvSpPr>
                <p:cNvPr id="6" name="Rectangle 5">
                  <a:extLst>
                    <a:ext uri="{FF2B5EF4-FFF2-40B4-BE49-F238E27FC236}">
                      <a16:creationId xmlns:a16="http://schemas.microsoft.com/office/drawing/2014/main" id="{457D3CB6-2721-1449-9EDB-FD195FD4F58F}"/>
                    </a:ext>
                  </a:extLst>
                </p:cNvPr>
                <p:cNvSpPr>
                  <a:spLocks noChangeArrowheads="1"/>
                </p:cNvSpPr>
                <p:nvPr/>
              </p:nvSpPr>
              <p:spPr bwMode="auto">
                <a:xfrm rot="2898411">
                  <a:off x="4292583" y="2222766"/>
                  <a:ext cx="914200" cy="913099"/>
                </a:xfrm>
                <a:prstGeom prst="rect">
                  <a:avLst/>
                </a:prstGeom>
                <a:noFill/>
                <a:ln w="381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b="1" dirty="0">
                    <a:solidFill>
                      <a:schemeClr val="lt1"/>
                    </a:solidFill>
                    <a:latin typeface="+mn-lt"/>
                    <a:ea typeface="+mn-ea"/>
                  </a:endParaRPr>
                </a:p>
              </p:txBody>
            </p:sp>
            <p:cxnSp>
              <p:nvCxnSpPr>
                <p:cNvPr id="8" name="Straight Connector 7">
                  <a:extLst>
                    <a:ext uri="{FF2B5EF4-FFF2-40B4-BE49-F238E27FC236}">
                      <a16:creationId xmlns:a16="http://schemas.microsoft.com/office/drawing/2014/main" id="{37648DA4-06F7-F44B-B380-144FFF65C94C}"/>
                    </a:ext>
                  </a:extLst>
                </p:cNvPr>
                <p:cNvCxnSpPr>
                  <a:cxnSpLocks noChangeShapeType="1"/>
                </p:cNvCxnSpPr>
                <p:nvPr/>
              </p:nvCxnSpPr>
              <p:spPr bwMode="auto">
                <a:xfrm>
                  <a:off x="6652900" y="2768196"/>
                  <a:ext cx="609792" cy="736439"/>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a:extLst>
                    <a:ext uri="{FF2B5EF4-FFF2-40B4-BE49-F238E27FC236}">
                      <a16:creationId xmlns:a16="http://schemas.microsoft.com/office/drawing/2014/main" id="{CF7A5A07-2031-1441-809A-97D64D0C0B20}"/>
                    </a:ext>
                  </a:extLst>
                </p:cNvPr>
                <p:cNvCxnSpPr>
                  <a:cxnSpLocks noChangeShapeType="1"/>
                </p:cNvCxnSpPr>
                <p:nvPr/>
              </p:nvCxnSpPr>
              <p:spPr bwMode="auto">
                <a:xfrm flipH="1">
                  <a:off x="3645230" y="2665032"/>
                  <a:ext cx="458931" cy="660255"/>
                </a:xfrm>
                <a:prstGeom prst="line">
                  <a:avLst/>
                </a:prstGeom>
                <a:noFill/>
                <a:ln w="381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Oval 17">
                  <a:extLst>
                    <a:ext uri="{FF2B5EF4-FFF2-40B4-BE49-F238E27FC236}">
                      <a16:creationId xmlns:a16="http://schemas.microsoft.com/office/drawing/2014/main" id="{4EBC5822-4529-6F4E-B4A4-553EBBF1208F}"/>
                    </a:ext>
                  </a:extLst>
                </p:cNvPr>
                <p:cNvSpPr>
                  <a:spLocks noChangeArrowheads="1"/>
                </p:cNvSpPr>
                <p:nvPr/>
              </p:nvSpPr>
              <p:spPr bwMode="auto">
                <a:xfrm>
                  <a:off x="5825552" y="1904785"/>
                  <a:ext cx="485928" cy="482494"/>
                </a:xfrm>
                <a:prstGeom prst="ellipse">
                  <a:avLst/>
                </a:prstGeom>
                <a:solidFill>
                  <a:schemeClr val="bg1"/>
                </a:solidFill>
                <a:ln w="38100">
                  <a:solidFill>
                    <a:srgbClr val="FF6600"/>
                  </a:solidFill>
                  <a:round/>
                  <a:headEnd/>
                  <a:tailEnd/>
                </a:ln>
                <a:effectLst>
                  <a:outerShdw blurRad="40000" dist="23000" dir="5400000" rotWithShape="0">
                    <a:srgbClr val="808080">
                      <a:alpha val="34999"/>
                    </a:srgbClr>
                  </a:outerShdw>
                </a:effectLst>
              </p:spPr>
              <p:txBody>
                <a:bodyPr rIns="457200" anchor="ct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dirty="0">
                      <a:latin typeface="Arial Unicode MS" panose="020B0604020202020204" pitchFamily="34" charset="-128"/>
                    </a:rPr>
                    <a:t>×</a:t>
                  </a:r>
                </a:p>
              </p:txBody>
            </p:sp>
            <p:sp>
              <p:nvSpPr>
                <p:cNvPr id="19" name="Oval 18">
                  <a:extLst>
                    <a:ext uri="{FF2B5EF4-FFF2-40B4-BE49-F238E27FC236}">
                      <a16:creationId xmlns:a16="http://schemas.microsoft.com/office/drawing/2014/main" id="{774F13D8-2C2E-944E-B659-02B30119842F}"/>
                    </a:ext>
                  </a:extLst>
                </p:cNvPr>
                <p:cNvSpPr>
                  <a:spLocks noChangeArrowheads="1"/>
                </p:cNvSpPr>
                <p:nvPr/>
              </p:nvSpPr>
              <p:spPr bwMode="auto">
                <a:xfrm>
                  <a:off x="4550389" y="1796859"/>
                  <a:ext cx="487515" cy="520586"/>
                </a:xfrm>
                <a:prstGeom prst="ellipse">
                  <a:avLst/>
                </a:prstGeom>
                <a:solidFill>
                  <a:schemeClr val="bg1"/>
                </a:solidFill>
                <a:ln w="38100">
                  <a:solidFill>
                    <a:srgbClr val="FF6600"/>
                  </a:solidFill>
                  <a:round/>
                  <a:headEnd/>
                  <a:tailEnd/>
                </a:ln>
                <a:effectLst>
                  <a:outerShdw blurRad="40000" dist="23000" dir="5400000" rotWithShape="0">
                    <a:srgbClr val="808080">
                      <a:alpha val="34999"/>
                    </a:srgbClr>
                  </a:outerShdw>
                </a:effectLst>
              </p:spPr>
              <p:txBody>
                <a:bodyPr rIns="457200" anchor="ct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dirty="0">
                      <a:latin typeface="Arial Unicode MS" panose="020B0604020202020204" pitchFamily="34" charset="-128"/>
                    </a:rPr>
                    <a:t>×</a:t>
                  </a:r>
                </a:p>
              </p:txBody>
            </p:sp>
            <p:sp>
              <p:nvSpPr>
                <p:cNvPr id="20" name="Oval 19">
                  <a:extLst>
                    <a:ext uri="{FF2B5EF4-FFF2-40B4-BE49-F238E27FC236}">
                      <a16:creationId xmlns:a16="http://schemas.microsoft.com/office/drawing/2014/main" id="{24403864-ABAB-0045-912B-134D010B5294}"/>
                    </a:ext>
                  </a:extLst>
                </p:cNvPr>
                <p:cNvSpPr>
                  <a:spLocks noChangeArrowheads="1"/>
                </p:cNvSpPr>
                <p:nvPr/>
              </p:nvSpPr>
              <p:spPr bwMode="auto">
                <a:xfrm>
                  <a:off x="5168120" y="2469811"/>
                  <a:ext cx="487516" cy="520586"/>
                </a:xfrm>
                <a:prstGeom prst="ellipse">
                  <a:avLst/>
                </a:prstGeom>
                <a:solidFill>
                  <a:schemeClr val="bg1"/>
                </a:solidFill>
                <a:ln w="38100">
                  <a:solidFill>
                    <a:srgbClr val="FF6600"/>
                  </a:solidFill>
                  <a:round/>
                  <a:headEnd/>
                  <a:tailEnd/>
                </a:ln>
                <a:effectLst>
                  <a:outerShdw blurRad="40000" dist="23000" dir="5400000" rotWithShape="0">
                    <a:srgbClr val="808080">
                      <a:alpha val="34999"/>
                    </a:srgbClr>
                  </a:outerShdw>
                </a:effectLst>
              </p:spPr>
              <p:txBody>
                <a:bodyPr anchor="ctr"/>
                <a:lstStyle/>
                <a:p>
                  <a:pPr>
                    <a:defRPr/>
                  </a:pPr>
                  <a:r>
                    <a:rPr lang="en-US" sz="3200" b="1" dirty="0">
                      <a:latin typeface="+mn-lt"/>
                      <a:ea typeface="+mn-ea"/>
                    </a:rPr>
                    <a:t>+</a:t>
                  </a:r>
                </a:p>
              </p:txBody>
            </p:sp>
            <p:sp>
              <p:nvSpPr>
                <p:cNvPr id="21" name="Oval 20">
                  <a:extLst>
                    <a:ext uri="{FF2B5EF4-FFF2-40B4-BE49-F238E27FC236}">
                      <a16:creationId xmlns:a16="http://schemas.microsoft.com/office/drawing/2014/main" id="{05DB017D-3025-9949-89B8-B854A47CD1E5}"/>
                    </a:ext>
                  </a:extLst>
                </p:cNvPr>
                <p:cNvSpPr>
                  <a:spLocks noChangeArrowheads="1"/>
                </p:cNvSpPr>
                <p:nvPr/>
              </p:nvSpPr>
              <p:spPr bwMode="auto">
                <a:xfrm>
                  <a:off x="3861198" y="2404739"/>
                  <a:ext cx="485928" cy="520586"/>
                </a:xfrm>
                <a:prstGeom prst="ellipse">
                  <a:avLst/>
                </a:prstGeom>
                <a:solidFill>
                  <a:schemeClr val="bg1"/>
                </a:solidFill>
                <a:ln w="38100">
                  <a:solidFill>
                    <a:srgbClr val="FF6600"/>
                  </a:solidFill>
                  <a:round/>
                  <a:headEnd/>
                  <a:tailEnd/>
                </a:ln>
                <a:effectLst>
                  <a:outerShdw blurRad="40000" dist="23000" dir="5400000" rotWithShape="0">
                    <a:srgbClr val="808080">
                      <a:alpha val="34999"/>
                    </a:srgbClr>
                  </a:outerShdw>
                </a:effectLst>
              </p:spPr>
              <p:txBody>
                <a:bodyPr anchor="ctr"/>
                <a:lstStyle/>
                <a:p>
                  <a:pPr>
                    <a:defRPr/>
                  </a:pPr>
                  <a:r>
                    <a:rPr lang="en-US" sz="3200" dirty="0">
                      <a:latin typeface="+mn-lt"/>
                      <a:ea typeface="+mn-ea"/>
                    </a:rPr>
                    <a:t>+</a:t>
                  </a:r>
                </a:p>
              </p:txBody>
            </p:sp>
            <p:sp>
              <p:nvSpPr>
                <p:cNvPr id="22" name="Oval 21">
                  <a:extLst>
                    <a:ext uri="{FF2B5EF4-FFF2-40B4-BE49-F238E27FC236}">
                      <a16:creationId xmlns:a16="http://schemas.microsoft.com/office/drawing/2014/main" id="{12E62521-9016-B345-B51E-B114284AA77D}"/>
                    </a:ext>
                  </a:extLst>
                </p:cNvPr>
                <p:cNvSpPr>
                  <a:spLocks noChangeArrowheads="1"/>
                </p:cNvSpPr>
                <p:nvPr/>
              </p:nvSpPr>
              <p:spPr bwMode="auto">
                <a:xfrm>
                  <a:off x="6409936" y="2507903"/>
                  <a:ext cx="485928" cy="520586"/>
                </a:xfrm>
                <a:prstGeom prst="ellipse">
                  <a:avLst/>
                </a:prstGeom>
                <a:solidFill>
                  <a:schemeClr val="bg1"/>
                </a:solidFill>
                <a:ln w="38100">
                  <a:solidFill>
                    <a:srgbClr val="FF6600"/>
                  </a:solidFill>
                  <a:round/>
                  <a:headEnd/>
                  <a:tailEnd/>
                </a:ln>
                <a:effectLst>
                  <a:outerShdw blurRad="40000" dist="23000" dir="5400000" rotWithShape="0">
                    <a:srgbClr val="808080">
                      <a:alpha val="34999"/>
                    </a:srgbClr>
                  </a:outerShdw>
                </a:effectLst>
              </p:spPr>
              <p:txBody>
                <a:bodyPr rIns="457200" anchor="ct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dirty="0">
                      <a:latin typeface="Arial Unicode MS" panose="020B0604020202020204" pitchFamily="34" charset="-128"/>
                    </a:rPr>
                    <a:t>×</a:t>
                  </a:r>
                </a:p>
              </p:txBody>
            </p:sp>
            <p:sp>
              <p:nvSpPr>
                <p:cNvPr id="48178" name="TextBox 22">
                  <a:extLst>
                    <a:ext uri="{FF2B5EF4-FFF2-40B4-BE49-F238E27FC236}">
                      <a16:creationId xmlns:a16="http://schemas.microsoft.com/office/drawing/2014/main" id="{6E3EB527-BAB9-864D-8E5F-E1D846B9C6B4}"/>
                    </a:ext>
                  </a:extLst>
                </p:cNvPr>
                <p:cNvSpPr txBox="1">
                  <a:spLocks noChangeArrowheads="1"/>
                </p:cNvSpPr>
                <p:nvPr/>
              </p:nvSpPr>
              <p:spPr bwMode="auto">
                <a:xfrm>
                  <a:off x="3391150" y="3249002"/>
                  <a:ext cx="5307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a:solidFill>
                        <a:srgbClr val="0000FF"/>
                      </a:solidFill>
                    </a:rPr>
                    <a:t>X</a:t>
                  </a:r>
                  <a:r>
                    <a:rPr lang="en-US" altLang="en-US" sz="3600" baseline="-25000">
                      <a:solidFill>
                        <a:srgbClr val="0000FF"/>
                      </a:solidFill>
                    </a:rPr>
                    <a:t>i</a:t>
                  </a:r>
                </a:p>
              </p:txBody>
            </p:sp>
            <p:sp>
              <p:nvSpPr>
                <p:cNvPr id="48179" name="TextBox 23">
                  <a:extLst>
                    <a:ext uri="{FF2B5EF4-FFF2-40B4-BE49-F238E27FC236}">
                      <a16:creationId xmlns:a16="http://schemas.microsoft.com/office/drawing/2014/main" id="{E825627D-341E-B549-AA94-9371C9AA3FA2}"/>
                    </a:ext>
                  </a:extLst>
                </p:cNvPr>
                <p:cNvSpPr txBox="1">
                  <a:spLocks noChangeArrowheads="1"/>
                </p:cNvSpPr>
                <p:nvPr/>
              </p:nvSpPr>
              <p:spPr bwMode="auto">
                <a:xfrm>
                  <a:off x="4506862" y="3325202"/>
                  <a:ext cx="5686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a:solidFill>
                        <a:srgbClr val="0000FF"/>
                      </a:solidFill>
                    </a:rPr>
                    <a:t>X</a:t>
                  </a:r>
                  <a:r>
                    <a:rPr lang="en-US" altLang="en-US" sz="3600" baseline="-25000">
                      <a:solidFill>
                        <a:srgbClr val="0000FF"/>
                      </a:solidFill>
                    </a:rPr>
                    <a:t>j</a:t>
                  </a:r>
                </a:p>
              </p:txBody>
            </p:sp>
            <p:sp>
              <p:nvSpPr>
                <p:cNvPr id="48180" name="TextBox 24">
                  <a:extLst>
                    <a:ext uri="{FF2B5EF4-FFF2-40B4-BE49-F238E27FC236}">
                      <a16:creationId xmlns:a16="http://schemas.microsoft.com/office/drawing/2014/main" id="{B659176E-3289-4940-AACB-CDE53F85CA06}"/>
                    </a:ext>
                  </a:extLst>
                </p:cNvPr>
                <p:cNvSpPr txBox="1">
                  <a:spLocks noChangeArrowheads="1"/>
                </p:cNvSpPr>
                <p:nvPr/>
              </p:nvSpPr>
              <p:spPr bwMode="auto">
                <a:xfrm>
                  <a:off x="5719152" y="3388702"/>
                  <a:ext cx="5307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a:solidFill>
                        <a:srgbClr val="0000FF"/>
                      </a:solidFill>
                    </a:rPr>
                    <a:t>X</a:t>
                  </a:r>
                  <a:r>
                    <a:rPr lang="en-US" altLang="en-US" sz="3600" baseline="-25000">
                      <a:solidFill>
                        <a:srgbClr val="0000FF"/>
                      </a:solidFill>
                    </a:rPr>
                    <a:t>i</a:t>
                  </a:r>
                </a:p>
              </p:txBody>
            </p:sp>
            <p:sp>
              <p:nvSpPr>
                <p:cNvPr id="48181" name="TextBox 25">
                  <a:extLst>
                    <a:ext uri="{FF2B5EF4-FFF2-40B4-BE49-F238E27FC236}">
                      <a16:creationId xmlns:a16="http://schemas.microsoft.com/office/drawing/2014/main" id="{33AFD210-D892-E641-8FFB-5BC9FF6AF3A2}"/>
                    </a:ext>
                  </a:extLst>
                </p:cNvPr>
                <p:cNvSpPr txBox="1">
                  <a:spLocks noChangeArrowheads="1"/>
                </p:cNvSpPr>
                <p:nvPr/>
              </p:nvSpPr>
              <p:spPr bwMode="auto">
                <a:xfrm>
                  <a:off x="7060320" y="3390900"/>
                  <a:ext cx="3691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a:solidFill>
                        <a:srgbClr val="660066"/>
                      </a:solidFill>
                    </a:rPr>
                    <a:t>c</a:t>
                  </a:r>
                  <a:endParaRPr lang="en-US" altLang="en-US" sz="3600" baseline="-25000">
                    <a:solidFill>
                      <a:srgbClr val="660066"/>
                    </a:solidFill>
                  </a:endParaRPr>
                </a:p>
              </p:txBody>
            </p:sp>
          </p:grpSp>
          <p:sp>
            <p:nvSpPr>
              <p:cNvPr id="17" name="Oval 16">
                <a:extLst>
                  <a:ext uri="{FF2B5EF4-FFF2-40B4-BE49-F238E27FC236}">
                    <a16:creationId xmlns:a16="http://schemas.microsoft.com/office/drawing/2014/main" id="{9DEF0227-3437-2044-ABDE-6FBF11FCE43A}"/>
                  </a:ext>
                </a:extLst>
              </p:cNvPr>
              <p:cNvSpPr>
                <a:spLocks noChangeArrowheads="1"/>
              </p:cNvSpPr>
              <p:nvPr/>
            </p:nvSpPr>
            <p:spPr bwMode="auto">
              <a:xfrm>
                <a:off x="5206232" y="1231833"/>
                <a:ext cx="487516" cy="482494"/>
              </a:xfrm>
              <a:prstGeom prst="ellipse">
                <a:avLst/>
              </a:prstGeom>
              <a:solidFill>
                <a:schemeClr val="bg1"/>
              </a:solidFill>
              <a:ln w="38100">
                <a:solidFill>
                  <a:srgbClr val="FF6600"/>
                </a:solidFill>
                <a:round/>
                <a:headEnd/>
                <a:tailEnd/>
              </a:ln>
              <a:effectLst>
                <a:outerShdw blurRad="40000" dist="23000" dir="5400000" rotWithShape="0">
                  <a:srgbClr val="808080">
                    <a:alpha val="34999"/>
                  </a:srgbClr>
                </a:outerShdw>
              </a:effectLst>
            </p:spPr>
            <p:txBody>
              <a:bodyPr anchor="ctr"/>
              <a:lstStyle/>
              <a:p>
                <a:pPr>
                  <a:defRPr/>
                </a:pPr>
                <a:r>
                  <a:rPr lang="en-US" sz="3200" b="1" dirty="0">
                    <a:latin typeface="+mn-lt"/>
                    <a:ea typeface="+mn-ea"/>
                  </a:rPr>
                  <a:t>+</a:t>
                </a:r>
              </a:p>
            </p:txBody>
          </p:sp>
        </p:grpSp>
        <p:sp>
          <p:nvSpPr>
            <p:cNvPr id="48165" name="TextBox 33">
              <a:extLst>
                <a:ext uri="{FF2B5EF4-FFF2-40B4-BE49-F238E27FC236}">
                  <a16:creationId xmlns:a16="http://schemas.microsoft.com/office/drawing/2014/main" id="{E480117A-73C0-974A-8379-191CA64AD210}"/>
                </a:ext>
              </a:extLst>
            </p:cNvPr>
            <p:cNvSpPr txBox="1">
              <a:spLocks noChangeArrowheads="1"/>
            </p:cNvSpPr>
            <p:nvPr/>
          </p:nvSpPr>
          <p:spPr bwMode="auto">
            <a:xfrm>
              <a:off x="7182050" y="927100"/>
              <a:ext cx="376769" cy="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FF"/>
                  </a:solidFill>
                </a:rPr>
                <a:t>p</a:t>
              </a:r>
            </a:p>
          </p:txBody>
        </p:sp>
      </p:grpSp>
      <p:sp>
        <p:nvSpPr>
          <p:cNvPr id="58" name="TextBox 57">
            <a:extLst>
              <a:ext uri="{FF2B5EF4-FFF2-40B4-BE49-F238E27FC236}">
                <a16:creationId xmlns:a16="http://schemas.microsoft.com/office/drawing/2014/main" id="{89BC526A-010F-0048-8A1C-C0CABADC4363}"/>
              </a:ext>
            </a:extLst>
          </p:cNvPr>
          <p:cNvSpPr txBox="1">
            <a:spLocks noChangeArrowheads="1"/>
          </p:cNvSpPr>
          <p:nvPr/>
        </p:nvSpPr>
        <p:spPr bwMode="auto">
          <a:xfrm>
            <a:off x="75633" y="2750944"/>
            <a:ext cx="48894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dirty="0">
                <a:solidFill>
                  <a:srgbClr val="FF0000"/>
                </a:solidFill>
              </a:rPr>
              <a:t>Circuit  (~ formula)</a:t>
            </a:r>
          </a:p>
          <a:p>
            <a:r>
              <a:rPr lang="en-US" altLang="en-US" sz="2800" b="1" dirty="0"/>
              <a:t>S(</a:t>
            </a:r>
            <a:r>
              <a:rPr lang="en-US" altLang="en-US" sz="2800" b="1" dirty="0">
                <a:solidFill>
                  <a:srgbClr val="0000FF"/>
                </a:solidFill>
              </a:rPr>
              <a:t>p</a:t>
            </a:r>
            <a:r>
              <a:rPr lang="en-US" altLang="en-US" sz="2800" b="1" dirty="0"/>
              <a:t>) – </a:t>
            </a:r>
            <a:r>
              <a:rPr lang="en-US" altLang="en-US" sz="2800" b="1" dirty="0">
                <a:solidFill>
                  <a:srgbClr val="000000"/>
                </a:solidFill>
              </a:rPr>
              <a:t>Minimum circuit size</a:t>
            </a:r>
          </a:p>
        </p:txBody>
      </p:sp>
      <p:sp>
        <p:nvSpPr>
          <p:cNvPr id="26632" name="TextBox 8">
            <a:extLst>
              <a:ext uri="{FF2B5EF4-FFF2-40B4-BE49-F238E27FC236}">
                <a16:creationId xmlns:a16="http://schemas.microsoft.com/office/drawing/2014/main" id="{97D62835-D59E-5049-95C8-B3A844BF35C3}"/>
              </a:ext>
            </a:extLst>
          </p:cNvPr>
          <p:cNvSpPr txBox="1">
            <a:spLocks noChangeArrowheads="1"/>
          </p:cNvSpPr>
          <p:nvPr/>
        </p:nvSpPr>
        <p:spPr bwMode="auto">
          <a:xfrm>
            <a:off x="393056" y="4696757"/>
            <a:ext cx="7912744" cy="9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algn="l">
              <a:lnSpc>
                <a:spcPct val="120000"/>
              </a:lnSpc>
            </a:pPr>
            <a:endParaRPr lang="en-US" altLang="en-US" sz="2800" b="1" baseline="30000" dirty="0">
              <a:solidFill>
                <a:srgbClr val="0000FF"/>
              </a:solidFill>
            </a:endParaRPr>
          </a:p>
          <a:p>
            <a:pPr algn="l">
              <a:lnSpc>
                <a:spcPct val="120000"/>
              </a:lnSpc>
            </a:pPr>
            <a:r>
              <a:rPr lang="en-US" altLang="en-US" sz="2800" b="1" dirty="0">
                <a:solidFill>
                  <a:srgbClr val="FF0000"/>
                </a:solidFill>
              </a:rPr>
              <a:t>VP = </a:t>
            </a:r>
            <a:r>
              <a:rPr lang="en-US" altLang="en-US" sz="2800" b="1" dirty="0"/>
              <a:t>{ </a:t>
            </a:r>
            <a:r>
              <a:rPr lang="en-US" altLang="en-US" sz="2800" b="1" dirty="0">
                <a:solidFill>
                  <a:schemeClr val="tx2"/>
                </a:solidFill>
              </a:rPr>
              <a:t>p</a:t>
            </a:r>
            <a:r>
              <a:rPr lang="en-US" altLang="en-US" sz="2800" b="1" dirty="0">
                <a:solidFill>
                  <a:srgbClr val="000000"/>
                </a:solidFill>
              </a:rPr>
              <a:t>:</a:t>
            </a:r>
            <a:r>
              <a:rPr lang="en-US" altLang="en-US" sz="2800" b="1" dirty="0">
                <a:solidFill>
                  <a:srgbClr val="FF0000"/>
                </a:solidFill>
              </a:rPr>
              <a:t> </a:t>
            </a:r>
            <a:r>
              <a:rPr lang="en-US" altLang="en-US" sz="2800" b="1" dirty="0"/>
              <a:t>S(</a:t>
            </a:r>
            <a:r>
              <a:rPr lang="en-US" altLang="en-US" sz="2800" b="1" dirty="0">
                <a:solidFill>
                  <a:schemeClr val="tx2"/>
                </a:solidFill>
              </a:rPr>
              <a:t>p</a:t>
            </a:r>
            <a:r>
              <a:rPr lang="en-US" altLang="en-US" sz="2800" b="1" dirty="0"/>
              <a:t>) ≤ poly(</a:t>
            </a:r>
            <a:r>
              <a:rPr lang="en-US" altLang="en-US" sz="2800" b="1" dirty="0">
                <a:solidFill>
                  <a:schemeClr val="tx2"/>
                </a:solidFill>
              </a:rPr>
              <a:t>n</a:t>
            </a:r>
            <a:r>
              <a:rPr lang="en-US" altLang="en-US" sz="2800" b="1" dirty="0"/>
              <a:t>)  }  </a:t>
            </a:r>
            <a:r>
              <a:rPr lang="en-US" altLang="en-US" sz="2800" b="1" dirty="0">
                <a:solidFill>
                  <a:srgbClr val="FF0000"/>
                </a:solidFill>
              </a:rPr>
              <a:t>Easy polynomials</a:t>
            </a:r>
            <a:endParaRPr lang="en-US" altLang="en-US" sz="2800" dirty="0">
              <a:solidFill>
                <a:srgbClr val="FF0000"/>
              </a:solidFill>
            </a:endParaRPr>
          </a:p>
        </p:txBody>
      </p:sp>
      <p:sp>
        <p:nvSpPr>
          <p:cNvPr id="54" name="Oval 53">
            <a:extLst>
              <a:ext uri="{FF2B5EF4-FFF2-40B4-BE49-F238E27FC236}">
                <a16:creationId xmlns:a16="http://schemas.microsoft.com/office/drawing/2014/main" id="{20486A5F-EBC5-F04F-8EA8-F1A2C0A85744}"/>
              </a:ext>
            </a:extLst>
          </p:cNvPr>
          <p:cNvSpPr>
            <a:spLocks noChangeArrowheads="1"/>
          </p:cNvSpPr>
          <p:nvPr/>
        </p:nvSpPr>
        <p:spPr bwMode="auto">
          <a:xfrm>
            <a:off x="8305800" y="1422400"/>
            <a:ext cx="485775" cy="482600"/>
          </a:xfrm>
          <a:prstGeom prst="ellipse">
            <a:avLst/>
          </a:prstGeom>
          <a:noFill/>
          <a:ln w="38100">
            <a:solidFill>
              <a:srgbClr val="FF6600"/>
            </a:solidFill>
            <a:round/>
            <a:headEnd/>
            <a:tailEnd/>
          </a:ln>
          <a:effectLst>
            <a:outerShdw blurRad="40000" dist="23000" dir="5400000" rotWithShape="0">
              <a:srgbClr val="808080">
                <a:alpha val="34999"/>
              </a:srgbClr>
            </a:outerShdw>
          </a:effectLst>
        </p:spPr>
        <p:txBody>
          <a:bodyPr rIns="457200" anchor="ct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dirty="0">
                <a:latin typeface="Arial Unicode MS" panose="020B0604020202020204" pitchFamily="34" charset="-128"/>
              </a:rPr>
              <a:t>÷</a:t>
            </a:r>
          </a:p>
        </p:txBody>
      </p:sp>
    </p:spTree>
    <p:extLst>
      <p:ext uri="{BB962C8B-B14F-4D97-AF65-F5344CB8AC3E}">
        <p14:creationId xmlns:p14="http://schemas.microsoft.com/office/powerpoint/2010/main" val="1656686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grpId="1" nodeType="clickEffect">
                                  <p:stCondLst>
                                    <p:cond delay="0"/>
                                  </p:stCondLst>
                                  <p:childTnLst>
                                    <p:animEffect transition="out" filter="blinds(horizontal)">
                                      <p:cBhvr>
                                        <p:cTn id="24" dur="500"/>
                                        <p:tgtEl>
                                          <p:spTgt spid="54"/>
                                        </p:tgtEl>
                                      </p:cBhvr>
                                    </p:animEffect>
                                    <p:set>
                                      <p:cBhvr>
                                        <p:cTn id="25" dur="1" fill="hold">
                                          <p:stCondLst>
                                            <p:cond delay="499"/>
                                          </p:stCondLst>
                                        </p:cTn>
                                        <p:tgtEl>
                                          <p:spTgt spid="54"/>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632">
                                            <p:txEl>
                                              <p:pRg st="1" end="1"/>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7" grpId="0"/>
      <p:bldP spid="31" grpId="0"/>
      <p:bldP spid="58" grpId="0"/>
      <p:bldP spid="26632" grpId="0" build="p"/>
      <p:bldP spid="54" grpId="0" animBg="1"/>
      <p:bldP spid="5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33D92CB-542C-0A43-A6CD-CDC33AA23C88}"/>
              </a:ext>
            </a:extLst>
          </p:cNvPr>
          <p:cNvSpPr txBox="1"/>
          <p:nvPr/>
        </p:nvSpPr>
        <p:spPr>
          <a:xfrm>
            <a:off x="6096000" y="6172200"/>
            <a:ext cx="2438400" cy="457200"/>
          </a:xfrm>
          <a:prstGeom prst="rect">
            <a:avLst/>
          </a:prstGeom>
          <a:solidFill>
            <a:srgbClr val="FFFF00"/>
          </a:solidFill>
        </p:spPr>
        <p:txBody>
          <a:bodyPr>
            <a:spAutoFit/>
          </a:bodyPr>
          <a:lstStyle/>
          <a:p>
            <a:pPr algn="l" defTabSz="457200" eaLnBrk="1" fontAlgn="auto" hangingPunct="1">
              <a:spcBef>
                <a:spcPts val="0"/>
              </a:spcBef>
              <a:spcAft>
                <a:spcPts val="0"/>
              </a:spcAft>
              <a:defRPr/>
            </a:pPr>
            <a:endParaRPr lang="en-US" sz="1800" dirty="0">
              <a:solidFill>
                <a:prstClr val="black"/>
              </a:solidFill>
              <a:latin typeface="Calibri"/>
              <a:ea typeface="+mn-ea"/>
            </a:endParaRPr>
          </a:p>
        </p:txBody>
      </p:sp>
      <p:sp>
        <p:nvSpPr>
          <p:cNvPr id="17" name="Oval 16">
            <a:extLst>
              <a:ext uri="{FF2B5EF4-FFF2-40B4-BE49-F238E27FC236}">
                <a16:creationId xmlns:a16="http://schemas.microsoft.com/office/drawing/2014/main" id="{A94ECAA8-4ADD-F447-8DD6-339620FAC695}"/>
              </a:ext>
            </a:extLst>
          </p:cNvPr>
          <p:cNvSpPr/>
          <p:nvPr/>
        </p:nvSpPr>
        <p:spPr bwMode="auto">
          <a:xfrm rot="4577517">
            <a:off x="1735932" y="-702469"/>
            <a:ext cx="4883150" cy="8405813"/>
          </a:xfrm>
          <a:prstGeom prst="ellipse">
            <a:avLst/>
          </a:prstGeom>
          <a:solidFill>
            <a:schemeClr val="bg2">
              <a:lumMod val="40000"/>
              <a:lumOff val="60000"/>
            </a:schemeClr>
          </a:solidFill>
          <a:ln w="25400" cap="flat" cmpd="sng" algn="ctr">
            <a:solidFill>
              <a:schemeClr val="tx1"/>
            </a:solidFill>
            <a:prstDash val="solid"/>
            <a:round/>
            <a:headEnd type="none" w="med" len="med"/>
            <a:tailEnd type="none" w="med" len="med"/>
          </a:ln>
          <a:effectLst/>
        </p:spPr>
        <p:txBody>
          <a:bodyPr/>
          <a:lstStyle/>
          <a:p>
            <a:pPr>
              <a:defRPr/>
            </a:pPr>
            <a:endParaRPr lang="en-US">
              <a:latin typeface="Comic Sans MS" pitchFamily="-106" charset="0"/>
              <a:ea typeface="ＭＳ Ｐゴシック" charset="0"/>
              <a:cs typeface="ＭＳ Ｐゴシック" charset="0"/>
            </a:endParaRPr>
          </a:p>
        </p:txBody>
      </p:sp>
      <p:sp>
        <p:nvSpPr>
          <p:cNvPr id="11" name="Oval 10">
            <a:extLst>
              <a:ext uri="{FF2B5EF4-FFF2-40B4-BE49-F238E27FC236}">
                <a16:creationId xmlns:a16="http://schemas.microsoft.com/office/drawing/2014/main" id="{53BF4FCA-527E-DB40-AFDF-FFEC5EFD73D5}"/>
              </a:ext>
            </a:extLst>
          </p:cNvPr>
          <p:cNvSpPr/>
          <p:nvPr/>
        </p:nvSpPr>
        <p:spPr bwMode="auto">
          <a:xfrm rot="5400000">
            <a:off x="1456531" y="697707"/>
            <a:ext cx="3724275" cy="6157912"/>
          </a:xfrm>
          <a:prstGeom prst="ellipse">
            <a:avLst/>
          </a:prstGeom>
          <a:solidFill>
            <a:schemeClr val="accent6">
              <a:lumMod val="60000"/>
              <a:lumOff val="40000"/>
              <a:alpha val="73000"/>
            </a:schemeClr>
          </a:solidFill>
          <a:ln w="25400" cap="flat" cmpd="sng" algn="ctr">
            <a:solidFill>
              <a:schemeClr val="tx1"/>
            </a:solidFill>
            <a:prstDash val="solid"/>
            <a:round/>
            <a:headEnd type="none" w="med" len="med"/>
            <a:tailEnd type="none" w="med" len="med"/>
          </a:ln>
          <a:effectLst/>
        </p:spPr>
        <p:txBody>
          <a:bodyPr/>
          <a:lstStyle/>
          <a:p>
            <a:pPr>
              <a:defRPr/>
            </a:pPr>
            <a:endParaRPr lang="en-US">
              <a:latin typeface="Comic Sans MS" pitchFamily="-106" charset="0"/>
              <a:ea typeface="ＭＳ Ｐゴシック" charset="0"/>
              <a:cs typeface="ＭＳ Ｐゴシック" charset="0"/>
            </a:endParaRPr>
          </a:p>
        </p:txBody>
      </p:sp>
      <p:sp>
        <p:nvSpPr>
          <p:cNvPr id="49156" name="Rectangle 2">
            <a:extLst>
              <a:ext uri="{FF2B5EF4-FFF2-40B4-BE49-F238E27FC236}">
                <a16:creationId xmlns:a16="http://schemas.microsoft.com/office/drawing/2014/main" id="{B9E76493-80E9-784D-A4F3-6A5D5A425A7B}"/>
              </a:ext>
            </a:extLst>
          </p:cNvPr>
          <p:cNvSpPr txBox="1">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3600" b="1" dirty="0">
                <a:solidFill>
                  <a:srgbClr val="FF0000"/>
                </a:solidFill>
              </a:rPr>
              <a:t>     VP = VNP ?  </a:t>
            </a:r>
            <a:r>
              <a:rPr lang="en-US" altLang="en-US" b="1" dirty="0">
                <a:solidFill>
                  <a:srgbClr val="009900"/>
                </a:solidFill>
              </a:rPr>
              <a:t>[Valiant’79]</a:t>
            </a:r>
            <a:endParaRPr lang="en-US" altLang="en-US" b="1" dirty="0">
              <a:solidFill>
                <a:srgbClr val="009900"/>
              </a:solidFill>
              <a:sym typeface="Symbol" pitchFamily="2" charset="2"/>
            </a:endParaRPr>
          </a:p>
        </p:txBody>
      </p:sp>
      <p:sp>
        <p:nvSpPr>
          <p:cNvPr id="4" name="Oval 3">
            <a:extLst>
              <a:ext uri="{FF2B5EF4-FFF2-40B4-BE49-F238E27FC236}">
                <a16:creationId xmlns:a16="http://schemas.microsoft.com/office/drawing/2014/main" id="{AD1C3BEC-99A2-B647-A7C3-F3FCA9AC57F3}"/>
              </a:ext>
            </a:extLst>
          </p:cNvPr>
          <p:cNvSpPr>
            <a:spLocks noChangeArrowheads="1"/>
          </p:cNvSpPr>
          <p:nvPr/>
        </p:nvSpPr>
        <p:spPr bwMode="auto">
          <a:xfrm rot="3067938">
            <a:off x="1154112" y="2238376"/>
            <a:ext cx="1958975" cy="3117850"/>
          </a:xfrm>
          <a:prstGeom prst="ellipse">
            <a:avLst/>
          </a:prstGeom>
          <a:solidFill>
            <a:srgbClr val="66FF33"/>
          </a:solidFill>
          <a:ln w="25400">
            <a:solidFill>
              <a:schemeClr val="tx1"/>
            </a:solidFill>
            <a:round/>
            <a:headEnd/>
            <a:tailEnd/>
          </a:ln>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 name="Rectangle 3">
            <a:extLst>
              <a:ext uri="{FF2B5EF4-FFF2-40B4-BE49-F238E27FC236}">
                <a16:creationId xmlns:a16="http://schemas.microsoft.com/office/drawing/2014/main" id="{D4A619E7-9847-2B44-AFF7-67831151B809}"/>
              </a:ext>
            </a:extLst>
          </p:cNvPr>
          <p:cNvSpPr txBox="1">
            <a:spLocks noChangeArrowheads="1"/>
          </p:cNvSpPr>
          <p:nvPr/>
        </p:nvSpPr>
        <p:spPr bwMode="auto">
          <a:xfrm>
            <a:off x="838200" y="4038600"/>
            <a:ext cx="1905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algn="l">
              <a:spcBef>
                <a:spcPct val="20000"/>
              </a:spcBef>
            </a:pPr>
            <a:r>
              <a:rPr lang="en-US" altLang="en-US" sz="2400" b="1">
                <a:solidFill>
                  <a:srgbClr val="FF0000"/>
                </a:solidFill>
                <a:sym typeface="Symbol" pitchFamily="2" charset="2"/>
              </a:rPr>
              <a:t>VP: </a:t>
            </a:r>
            <a:r>
              <a:rPr lang="en-US" altLang="en-US" sz="2000" b="1">
                <a:solidFill>
                  <a:srgbClr val="000000"/>
                </a:solidFill>
                <a:sym typeface="Symbol" pitchFamily="2" charset="2"/>
              </a:rPr>
              <a:t>easy</a:t>
            </a:r>
          </a:p>
          <a:p>
            <a:pPr algn="l">
              <a:spcBef>
                <a:spcPct val="20000"/>
              </a:spcBef>
            </a:pPr>
            <a:r>
              <a:rPr lang="en-US" altLang="en-US" sz="2000" b="1">
                <a:solidFill>
                  <a:srgbClr val="000000"/>
                </a:solidFill>
                <a:sym typeface="Symbol" pitchFamily="2" charset="2"/>
              </a:rPr>
              <a:t>polynomials</a:t>
            </a:r>
          </a:p>
          <a:p>
            <a:pPr>
              <a:spcBef>
                <a:spcPct val="20000"/>
              </a:spcBef>
            </a:pPr>
            <a:r>
              <a:rPr lang="en-US" altLang="en-US" sz="2000" b="1">
                <a:sym typeface="Symbol" pitchFamily="2" charset="2"/>
              </a:rPr>
              <a:t>      </a:t>
            </a:r>
            <a:endParaRPr lang="en-US" altLang="en-US" sz="2000" b="1" baseline="30000">
              <a:sym typeface="Symbol" pitchFamily="2" charset="2"/>
            </a:endParaRPr>
          </a:p>
          <a:p>
            <a:pPr>
              <a:spcBef>
                <a:spcPct val="20000"/>
              </a:spcBef>
            </a:pPr>
            <a:endParaRPr lang="en-US" altLang="en-US" sz="2000" b="1">
              <a:sym typeface="Symbol" pitchFamily="2" charset="2"/>
            </a:endParaRPr>
          </a:p>
        </p:txBody>
      </p:sp>
      <p:sp>
        <p:nvSpPr>
          <p:cNvPr id="12" name="Rectangle 3">
            <a:extLst>
              <a:ext uri="{FF2B5EF4-FFF2-40B4-BE49-F238E27FC236}">
                <a16:creationId xmlns:a16="http://schemas.microsoft.com/office/drawing/2014/main" id="{321229F3-C9EE-2748-BAD6-594D6B5A6D18}"/>
              </a:ext>
            </a:extLst>
          </p:cNvPr>
          <p:cNvSpPr txBox="1">
            <a:spLocks noChangeArrowheads="1"/>
          </p:cNvSpPr>
          <p:nvPr/>
        </p:nvSpPr>
        <p:spPr bwMode="auto">
          <a:xfrm>
            <a:off x="3733800" y="3733800"/>
            <a:ext cx="266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algn="l">
              <a:spcBef>
                <a:spcPct val="20000"/>
              </a:spcBef>
            </a:pPr>
            <a:r>
              <a:rPr lang="en-US" altLang="en-US" sz="2400" b="1">
                <a:solidFill>
                  <a:srgbClr val="FF0000"/>
                </a:solidFill>
                <a:sym typeface="Symbol" pitchFamily="2" charset="2"/>
              </a:rPr>
              <a:t>VNP:</a:t>
            </a:r>
            <a:r>
              <a:rPr lang="en-US" altLang="en-US" sz="2400" b="1">
                <a:solidFill>
                  <a:srgbClr val="000000"/>
                </a:solidFill>
                <a:sym typeface="Symbol" pitchFamily="2" charset="2"/>
              </a:rPr>
              <a:t>“</a:t>
            </a:r>
            <a:r>
              <a:rPr lang="en-US" altLang="ja-JP" sz="2000" b="1">
                <a:solidFill>
                  <a:srgbClr val="000000"/>
                </a:solidFill>
                <a:sym typeface="Symbol" pitchFamily="2" charset="2"/>
              </a:rPr>
              <a:t>interesting</a:t>
            </a:r>
            <a:r>
              <a:rPr lang="en-US" altLang="en-US" sz="2000" b="1">
                <a:solidFill>
                  <a:srgbClr val="000000"/>
                </a:solidFill>
                <a:sym typeface="Symbol" pitchFamily="2" charset="2"/>
              </a:rPr>
              <a:t>”</a:t>
            </a:r>
            <a:r>
              <a:rPr lang="en-US" altLang="ja-JP" sz="2000" b="1">
                <a:solidFill>
                  <a:srgbClr val="000000"/>
                </a:solidFill>
                <a:sym typeface="Symbol" pitchFamily="2" charset="2"/>
              </a:rPr>
              <a:t>,</a:t>
            </a:r>
          </a:p>
          <a:p>
            <a:pPr algn="l">
              <a:spcBef>
                <a:spcPct val="20000"/>
              </a:spcBef>
            </a:pPr>
            <a:r>
              <a:rPr lang="en-US" altLang="en-US" sz="2000" b="1">
                <a:solidFill>
                  <a:srgbClr val="000000"/>
                </a:solidFill>
                <a:sym typeface="Symbol" pitchFamily="2" charset="2"/>
              </a:rPr>
              <a:t>explicit polynomials</a:t>
            </a:r>
          </a:p>
        </p:txBody>
      </p:sp>
      <p:sp>
        <p:nvSpPr>
          <p:cNvPr id="49160" name="TextBox 8">
            <a:extLst>
              <a:ext uri="{FF2B5EF4-FFF2-40B4-BE49-F238E27FC236}">
                <a16:creationId xmlns:a16="http://schemas.microsoft.com/office/drawing/2014/main" id="{663FE3CA-BCEF-9449-95F5-19A1177EB330}"/>
              </a:ext>
            </a:extLst>
          </p:cNvPr>
          <p:cNvSpPr txBox="1">
            <a:spLocks noChangeArrowheads="1"/>
          </p:cNvSpPr>
          <p:nvPr/>
        </p:nvSpPr>
        <p:spPr bwMode="auto">
          <a:xfrm>
            <a:off x="228600" y="617220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algn="l"/>
            <a:r>
              <a:rPr lang="en-US" altLang="en-US" sz="2400" b="1" dirty="0"/>
              <a:t>Can we efficiently compute everything we care about?</a:t>
            </a:r>
          </a:p>
        </p:txBody>
      </p:sp>
      <p:sp>
        <p:nvSpPr>
          <p:cNvPr id="13" name="TextBox 12">
            <a:extLst>
              <a:ext uri="{FF2B5EF4-FFF2-40B4-BE49-F238E27FC236}">
                <a16:creationId xmlns:a16="http://schemas.microsoft.com/office/drawing/2014/main" id="{DD6164F3-08E7-DD42-B379-99DBC51C615A}"/>
              </a:ext>
            </a:extLst>
          </p:cNvPr>
          <p:cNvSpPr txBox="1">
            <a:spLocks noChangeArrowheads="1"/>
          </p:cNvSpPr>
          <p:nvPr/>
        </p:nvSpPr>
        <p:spPr bwMode="auto">
          <a:xfrm>
            <a:off x="1524000" y="2971800"/>
            <a:ext cx="1951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800000"/>
                </a:solidFill>
              </a:rPr>
              <a:t>* Determinant</a:t>
            </a:r>
          </a:p>
        </p:txBody>
      </p:sp>
      <p:sp>
        <p:nvSpPr>
          <p:cNvPr id="15" name="TextBox 14">
            <a:extLst>
              <a:ext uri="{FF2B5EF4-FFF2-40B4-BE49-F238E27FC236}">
                <a16:creationId xmlns:a16="http://schemas.microsoft.com/office/drawing/2014/main" id="{6EA59A6F-266E-7548-B953-1CB20099DB97}"/>
              </a:ext>
            </a:extLst>
          </p:cNvPr>
          <p:cNvSpPr txBox="1">
            <a:spLocks noChangeArrowheads="1"/>
          </p:cNvSpPr>
          <p:nvPr/>
        </p:nvSpPr>
        <p:spPr bwMode="auto">
          <a:xfrm>
            <a:off x="2667000" y="2038350"/>
            <a:ext cx="170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800000"/>
                </a:solidFill>
              </a:rPr>
              <a:t>* Permanent</a:t>
            </a:r>
          </a:p>
        </p:txBody>
      </p:sp>
      <p:sp>
        <p:nvSpPr>
          <p:cNvPr id="16" name="TextBox 15">
            <a:extLst>
              <a:ext uri="{FF2B5EF4-FFF2-40B4-BE49-F238E27FC236}">
                <a16:creationId xmlns:a16="http://schemas.microsoft.com/office/drawing/2014/main" id="{0187194A-047D-B743-8813-8AE72162E240}"/>
              </a:ext>
            </a:extLst>
          </p:cNvPr>
          <p:cNvSpPr txBox="1">
            <a:spLocks noChangeArrowheads="1"/>
          </p:cNvSpPr>
          <p:nvPr/>
        </p:nvSpPr>
        <p:spPr bwMode="auto">
          <a:xfrm>
            <a:off x="6705600" y="2133600"/>
            <a:ext cx="1357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800000"/>
                </a:solidFill>
              </a:rPr>
              <a:t>* Random</a:t>
            </a:r>
          </a:p>
        </p:txBody>
      </p:sp>
      <p:sp>
        <p:nvSpPr>
          <p:cNvPr id="18" name="Rectangle 3">
            <a:extLst>
              <a:ext uri="{FF2B5EF4-FFF2-40B4-BE49-F238E27FC236}">
                <a16:creationId xmlns:a16="http://schemas.microsoft.com/office/drawing/2014/main" id="{4D1D964F-98C7-8940-98EC-06FF9B0F97B6}"/>
              </a:ext>
            </a:extLst>
          </p:cNvPr>
          <p:cNvSpPr txBox="1">
            <a:spLocks noChangeArrowheads="1"/>
          </p:cNvSpPr>
          <p:nvPr/>
        </p:nvSpPr>
        <p:spPr bwMode="auto">
          <a:xfrm>
            <a:off x="5486400" y="1295400"/>
            <a:ext cx="2362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algn="l">
              <a:spcBef>
                <a:spcPct val="20000"/>
              </a:spcBef>
            </a:pPr>
            <a:r>
              <a:rPr lang="en-US" altLang="en-US" sz="2400" b="1">
                <a:sym typeface="Symbol" pitchFamily="2" charset="2"/>
              </a:rPr>
              <a:t>F</a:t>
            </a:r>
            <a:r>
              <a:rPr lang="en-US" altLang="en-US" sz="2400" b="1" baseline="-25000">
                <a:sym typeface="Symbol" pitchFamily="2" charset="2"/>
              </a:rPr>
              <a:t>d</a:t>
            </a:r>
            <a:r>
              <a:rPr lang="en-US" altLang="en-US" sz="2400" b="1">
                <a:sym typeface="Symbol" pitchFamily="2" charset="2"/>
              </a:rPr>
              <a:t>[</a:t>
            </a:r>
            <a:r>
              <a:rPr lang="en-US" altLang="en-US" sz="2400" b="1">
                <a:solidFill>
                  <a:srgbClr val="000000"/>
                </a:solidFill>
                <a:sym typeface="Symbol" pitchFamily="2" charset="2"/>
              </a:rPr>
              <a:t>x</a:t>
            </a:r>
            <a:r>
              <a:rPr lang="en-US" altLang="en-US" sz="2400" b="1" baseline="-25000">
                <a:solidFill>
                  <a:srgbClr val="000000"/>
                </a:solidFill>
                <a:sym typeface="Symbol" pitchFamily="2" charset="2"/>
              </a:rPr>
              <a:t>1</a:t>
            </a:r>
            <a:r>
              <a:rPr lang="en-US" altLang="en-US" sz="2400" b="1">
                <a:solidFill>
                  <a:srgbClr val="000000"/>
                </a:solidFill>
                <a:sym typeface="Symbol" pitchFamily="2" charset="2"/>
              </a:rPr>
              <a:t>,x</a:t>
            </a:r>
            <a:r>
              <a:rPr lang="en-US" altLang="en-US" sz="2400" b="1" baseline="-25000">
                <a:solidFill>
                  <a:srgbClr val="000000"/>
                </a:solidFill>
                <a:sym typeface="Symbol" pitchFamily="2" charset="2"/>
              </a:rPr>
              <a:t>2</a:t>
            </a:r>
            <a:r>
              <a:rPr lang="en-US" altLang="en-US" sz="2400" b="1">
                <a:solidFill>
                  <a:srgbClr val="000000"/>
                </a:solidFill>
                <a:sym typeface="Symbol" pitchFamily="2" charset="2"/>
              </a:rPr>
              <a:t>,…x</a:t>
            </a:r>
            <a:r>
              <a:rPr lang="en-US" altLang="en-US" sz="2400" b="1" baseline="-25000">
                <a:solidFill>
                  <a:schemeClr val="tx2"/>
                </a:solidFill>
                <a:sym typeface="Symbol" pitchFamily="2" charset="2"/>
              </a:rPr>
              <a:t>n</a:t>
            </a:r>
            <a:r>
              <a:rPr lang="en-US" altLang="en-US" sz="2400" b="1">
                <a:solidFill>
                  <a:srgbClr val="000000"/>
                </a:solidFill>
                <a:sym typeface="Symbol" pitchFamily="2" charset="2"/>
              </a:rPr>
              <a:t>]</a:t>
            </a:r>
            <a:endParaRPr lang="en-US" altLang="en-US" sz="2000" b="1">
              <a:solidFill>
                <a:srgbClr val="000000"/>
              </a:solidFill>
              <a:sym typeface="Symbol" pitchFamily="2" charset="2"/>
            </a:endParaRPr>
          </a:p>
        </p:txBody>
      </p:sp>
      <p:sp>
        <p:nvSpPr>
          <p:cNvPr id="20" name="TextBox 19">
            <a:extLst>
              <a:ext uri="{FF2B5EF4-FFF2-40B4-BE49-F238E27FC236}">
                <a16:creationId xmlns:a16="http://schemas.microsoft.com/office/drawing/2014/main" id="{F5B931DC-804D-C245-8B6A-58C53E3585D8}"/>
              </a:ext>
            </a:extLst>
          </p:cNvPr>
          <p:cNvSpPr txBox="1">
            <a:spLocks noChangeArrowheads="1"/>
          </p:cNvSpPr>
          <p:nvPr/>
        </p:nvSpPr>
        <p:spPr bwMode="auto">
          <a:xfrm>
            <a:off x="1076325" y="3276600"/>
            <a:ext cx="193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800000"/>
                </a:solidFill>
              </a:rPr>
              <a:t>* Matrix Mult</a:t>
            </a:r>
          </a:p>
        </p:txBody>
      </p:sp>
      <p:sp>
        <p:nvSpPr>
          <p:cNvPr id="21" name="TextBox 20">
            <a:extLst>
              <a:ext uri="{FF2B5EF4-FFF2-40B4-BE49-F238E27FC236}">
                <a16:creationId xmlns:a16="http://schemas.microsoft.com/office/drawing/2014/main" id="{18F160B7-A018-6B45-BB2A-D024355F992C}"/>
              </a:ext>
            </a:extLst>
          </p:cNvPr>
          <p:cNvSpPr txBox="1">
            <a:spLocks noChangeArrowheads="1"/>
          </p:cNvSpPr>
          <p:nvPr/>
        </p:nvSpPr>
        <p:spPr bwMode="auto">
          <a:xfrm>
            <a:off x="996950" y="3638550"/>
            <a:ext cx="205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800000"/>
                </a:solidFill>
              </a:rPr>
              <a:t>* DFT    *Sym</a:t>
            </a:r>
          </a:p>
        </p:txBody>
      </p:sp>
      <p:sp>
        <p:nvSpPr>
          <p:cNvPr id="22" name="TextBox 21">
            <a:extLst>
              <a:ext uri="{FF2B5EF4-FFF2-40B4-BE49-F238E27FC236}">
                <a16:creationId xmlns:a16="http://schemas.microsoft.com/office/drawing/2014/main" id="{80C4587C-5020-354F-A2FC-E82964B22A39}"/>
              </a:ext>
            </a:extLst>
          </p:cNvPr>
          <p:cNvSpPr txBox="1">
            <a:spLocks noChangeArrowheads="1"/>
          </p:cNvSpPr>
          <p:nvPr/>
        </p:nvSpPr>
        <p:spPr bwMode="auto">
          <a:xfrm>
            <a:off x="4038600" y="2667000"/>
            <a:ext cx="1682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800000"/>
                </a:solidFill>
              </a:rPr>
              <a:t>Enumeration </a:t>
            </a:r>
          </a:p>
          <a:p>
            <a:r>
              <a:rPr lang="en-US" altLang="en-US" sz="2000" b="1">
                <a:solidFill>
                  <a:srgbClr val="800000"/>
                </a:solidFill>
              </a:rPr>
              <a:t>polynomials</a:t>
            </a:r>
          </a:p>
        </p:txBody>
      </p:sp>
      <p:sp>
        <p:nvSpPr>
          <p:cNvPr id="23" name="TextBox 22">
            <a:extLst>
              <a:ext uri="{FF2B5EF4-FFF2-40B4-BE49-F238E27FC236}">
                <a16:creationId xmlns:a16="http://schemas.microsoft.com/office/drawing/2014/main" id="{7441FF9C-7509-1646-AAEF-911E63242094}"/>
              </a:ext>
            </a:extLst>
          </p:cNvPr>
          <p:cNvSpPr txBox="1">
            <a:spLocks noChangeArrowheads="1"/>
          </p:cNvSpPr>
          <p:nvPr/>
        </p:nvSpPr>
        <p:spPr bwMode="auto">
          <a:xfrm>
            <a:off x="3117850" y="4778375"/>
            <a:ext cx="1847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800000"/>
                </a:solidFill>
              </a:rPr>
              <a:t>Stat. Physics </a:t>
            </a:r>
          </a:p>
          <a:p>
            <a:r>
              <a:rPr lang="en-US" altLang="en-US" sz="2000" b="1">
                <a:solidFill>
                  <a:srgbClr val="800000"/>
                </a:solidFill>
              </a:rPr>
              <a:t>polynomials</a:t>
            </a:r>
          </a:p>
        </p:txBody>
      </p:sp>
      <p:sp>
        <p:nvSpPr>
          <p:cNvPr id="25" name="TextBox 24">
            <a:extLst>
              <a:ext uri="{FF2B5EF4-FFF2-40B4-BE49-F238E27FC236}">
                <a16:creationId xmlns:a16="http://schemas.microsoft.com/office/drawing/2014/main" id="{B02853B7-6A3C-6B4E-B1A2-CC900E99CD23}"/>
              </a:ext>
            </a:extLst>
          </p:cNvPr>
          <p:cNvSpPr txBox="1"/>
          <p:nvPr/>
        </p:nvSpPr>
        <p:spPr>
          <a:xfrm>
            <a:off x="2667000" y="1981200"/>
            <a:ext cx="1828800" cy="457200"/>
          </a:xfrm>
          <a:prstGeom prst="rect">
            <a:avLst/>
          </a:prstGeom>
          <a:noFill/>
          <a:ln w="76200">
            <a:solidFill>
              <a:schemeClr val="tx2"/>
            </a:solidFill>
          </a:ln>
        </p:spPr>
        <p:txBody>
          <a:bodyPr>
            <a:spAutoFit/>
          </a:bodyPr>
          <a:lstStyle/>
          <a:p>
            <a:pPr algn="l" defTabSz="457200" eaLnBrk="1" fontAlgn="auto" hangingPunct="1">
              <a:spcBef>
                <a:spcPts val="0"/>
              </a:spcBef>
              <a:spcAft>
                <a:spcPts val="0"/>
              </a:spcAft>
              <a:defRPr/>
            </a:pPr>
            <a:endParaRPr lang="en-US" sz="1800" dirty="0">
              <a:solidFill>
                <a:prstClr val="black"/>
              </a:solidFill>
              <a:latin typeface="Calibri"/>
              <a:ea typeface="+mn-ea"/>
            </a:endParaRPr>
          </a:p>
        </p:txBody>
      </p:sp>
      <p:sp>
        <p:nvSpPr>
          <p:cNvPr id="27" name="TextBox 26">
            <a:extLst>
              <a:ext uri="{FF2B5EF4-FFF2-40B4-BE49-F238E27FC236}">
                <a16:creationId xmlns:a16="http://schemas.microsoft.com/office/drawing/2014/main" id="{4EBD2783-9077-7C48-A77A-2B5DF3213E7A}"/>
              </a:ext>
            </a:extLst>
          </p:cNvPr>
          <p:cNvSpPr txBox="1"/>
          <p:nvPr/>
        </p:nvSpPr>
        <p:spPr>
          <a:xfrm>
            <a:off x="1600200" y="2895600"/>
            <a:ext cx="1828800" cy="457200"/>
          </a:xfrm>
          <a:prstGeom prst="rect">
            <a:avLst/>
          </a:prstGeom>
          <a:noFill/>
          <a:ln w="76200">
            <a:solidFill>
              <a:schemeClr val="tx2"/>
            </a:solidFill>
          </a:ln>
        </p:spPr>
        <p:txBody>
          <a:bodyPr>
            <a:spAutoFit/>
          </a:bodyPr>
          <a:lstStyle/>
          <a:p>
            <a:pPr algn="l" defTabSz="457200" eaLnBrk="1" fontAlgn="auto" hangingPunct="1">
              <a:spcBef>
                <a:spcPts val="0"/>
              </a:spcBef>
              <a:spcAft>
                <a:spcPts val="0"/>
              </a:spcAft>
              <a:defRPr/>
            </a:pPr>
            <a:endParaRPr lang="en-US" sz="1800" dirty="0">
              <a:solidFill>
                <a:prstClr val="black"/>
              </a:solidFill>
              <a:latin typeface="Calibri"/>
              <a:ea typeface="+mn-ea"/>
            </a:endParaRPr>
          </a:p>
        </p:txBody>
      </p:sp>
    </p:spTree>
    <p:extLst>
      <p:ext uri="{BB962C8B-B14F-4D97-AF65-F5344CB8AC3E}">
        <p14:creationId xmlns:p14="http://schemas.microsoft.com/office/powerpoint/2010/main" val="2671338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1" grpId="0" animBg="1"/>
      <p:bldP spid="4" grpId="0" animBg="1"/>
      <p:bldP spid="10" grpId="0" build="p"/>
      <p:bldP spid="12" grpId="0" build="allAtOnce"/>
      <p:bldP spid="13" grpId="0"/>
      <p:bldP spid="15" grpId="0"/>
      <p:bldP spid="16" grpId="0"/>
      <p:bldP spid="18" grpId="0"/>
      <p:bldP spid="20" grpId="0"/>
      <p:bldP spid="21" grpId="0"/>
      <p:bldP spid="22" grpId="0"/>
      <p:bldP spid="23" grpId="0"/>
      <p:bldP spid="25"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4C92BDF7-8F6F-0445-BD1A-45EC7913B623}"/>
              </a:ext>
            </a:extLst>
          </p:cNvPr>
          <p:cNvSpPr>
            <a:spLocks noGrp="1" noChangeArrowheads="1"/>
          </p:cNvSpPr>
          <p:nvPr>
            <p:ph type="title"/>
          </p:nvPr>
        </p:nvSpPr>
        <p:spPr>
          <a:xfrm>
            <a:off x="536512" y="228600"/>
            <a:ext cx="7772400" cy="1143000"/>
          </a:xfrm>
        </p:spPr>
        <p:txBody>
          <a:bodyPr/>
          <a:lstStyle/>
          <a:p>
            <a:r>
              <a:rPr lang="en-US" altLang="en-US" sz="3600" b="1" dirty="0">
                <a:solidFill>
                  <a:srgbClr val="FF0000"/>
                </a:solidFill>
                <a:latin typeface="Comic Sans MS" panose="030F0902030302020204" pitchFamily="66" charset="0"/>
                <a:ea typeface="ＭＳ Ｐゴシック" panose="020B0600070205080204" pitchFamily="34" charset="-128"/>
              </a:rPr>
              <a:t>VP</a:t>
            </a:r>
            <a:r>
              <a:rPr lang="en-US" altLang="en-US" sz="3600" b="1" dirty="0">
                <a:solidFill>
                  <a:schemeClr val="hlink"/>
                </a:solidFill>
                <a:latin typeface="Comic Sans MS" panose="030F0902030302020204" pitchFamily="66" charset="0"/>
                <a:ea typeface="ＭＳ Ｐゴシック" panose="020B0600070205080204" pitchFamily="34" charset="-128"/>
              </a:rPr>
              <a:t> = </a:t>
            </a:r>
            <a:r>
              <a:rPr lang="en-US" altLang="en-US" sz="3600" b="1" dirty="0">
                <a:solidFill>
                  <a:srgbClr val="FF0000"/>
                </a:solidFill>
                <a:latin typeface="Comic Sans MS" panose="030F0902030302020204" pitchFamily="66" charset="0"/>
                <a:ea typeface="ＭＳ Ｐゴシック" panose="020B0600070205080204" pitchFamily="34" charset="-128"/>
              </a:rPr>
              <a:t>VNP</a:t>
            </a:r>
            <a:r>
              <a:rPr lang="en-US" altLang="en-US" sz="3600" b="1" dirty="0">
                <a:solidFill>
                  <a:schemeClr val="hlink"/>
                </a:solidFill>
                <a:latin typeface="Comic Sans MS" panose="030F0902030302020204" pitchFamily="66" charset="0"/>
                <a:ea typeface="ＭＳ Ｐゴシック" panose="020B0600070205080204" pitchFamily="34" charset="-128"/>
              </a:rPr>
              <a:t> ? </a:t>
            </a:r>
            <a:r>
              <a:rPr lang="en-US" altLang="en-US" sz="3200" b="1" dirty="0">
                <a:solidFill>
                  <a:srgbClr val="009900"/>
                </a:solidFill>
                <a:latin typeface="Comic Sans MS" panose="030F0902030302020204" pitchFamily="66" charset="0"/>
                <a:ea typeface="ＭＳ Ｐゴシック" panose="020B0600070205080204" pitchFamily="34" charset="-128"/>
              </a:rPr>
              <a:t>[Valiant’79]</a:t>
            </a:r>
            <a:br>
              <a:rPr lang="en-US" altLang="en-US" sz="3200" b="1" dirty="0">
                <a:solidFill>
                  <a:srgbClr val="009900"/>
                </a:solidFill>
                <a:latin typeface="Comic Sans MS" panose="030F0902030302020204" pitchFamily="66" charset="0"/>
                <a:ea typeface="ＭＳ Ｐゴシック" panose="020B0600070205080204" pitchFamily="34" charset="-128"/>
                <a:sym typeface="Symbol" pitchFamily="2" charset="2"/>
              </a:rPr>
            </a:br>
            <a:endParaRPr lang="en-US" altLang="en-US" sz="3200" b="1" dirty="0">
              <a:solidFill>
                <a:schemeClr val="hlink"/>
              </a:solidFill>
              <a:latin typeface="Comic Sans MS" panose="030F0902030302020204" pitchFamily="66" charset="0"/>
              <a:ea typeface="ＭＳ Ｐゴシック" panose="020B0600070205080204" pitchFamily="34" charset="-128"/>
              <a:sym typeface="Symbol" pitchFamily="2" charset="2"/>
            </a:endParaRPr>
          </a:p>
        </p:txBody>
      </p:sp>
      <mc:AlternateContent xmlns:mc="http://schemas.openxmlformats.org/markup-compatibility/2006">
        <mc:Choice xmlns:a14="http://schemas.microsoft.com/office/drawing/2010/main" Requires="a14">
          <p:sp>
            <p:nvSpPr>
              <p:cNvPr id="156675" name="Rectangle 3">
                <a:extLst>
                  <a:ext uri="{FF2B5EF4-FFF2-40B4-BE49-F238E27FC236}">
                    <a16:creationId xmlns:a16="http://schemas.microsoft.com/office/drawing/2014/main" id="{41F4DBAF-306C-794D-9338-478607075BCB}"/>
                  </a:ext>
                </a:extLst>
              </p:cNvPr>
              <p:cNvSpPr>
                <a:spLocks noGrp="1" noChangeArrowheads="1"/>
              </p:cNvSpPr>
              <p:nvPr>
                <p:ph type="body" idx="1"/>
              </p:nvPr>
            </p:nvSpPr>
            <p:spPr>
              <a:xfrm>
                <a:off x="152400" y="1066800"/>
                <a:ext cx="8991600" cy="5638800"/>
              </a:xfrm>
            </p:spPr>
            <p:txBody>
              <a:bodyPr>
                <a:normAutofit/>
              </a:bodyPr>
              <a:lstStyle/>
              <a:p>
                <a:pPr marL="0" indent="0">
                  <a:buFontTx/>
                  <a:buNone/>
                </a:pPr>
                <a:r>
                  <a:rPr lang="en-US" altLang="en-US" sz="2800" b="1" dirty="0">
                    <a:latin typeface="Comic Sans MS" panose="030F0902030302020204" pitchFamily="66" charset="0"/>
                    <a:ea typeface="ＭＳ Ｐゴシック" panose="020B0600070205080204" pitchFamily="34" charset="-128"/>
                    <a:sym typeface="Symbol" pitchFamily="2" charset="2"/>
                  </a:rPr>
                  <a:t>X </a:t>
                </a:r>
                <a:r>
                  <a:rPr lang="en-US" altLang="en-US" sz="2800" b="1" dirty="0">
                    <a:solidFill>
                      <a:srgbClr val="0000FF"/>
                    </a:solidFill>
                    <a:latin typeface="Comic Sans MS" panose="030F0902030302020204" pitchFamily="66" charset="0"/>
                    <a:ea typeface="ＭＳ Ｐゴシック" panose="020B0600070205080204" pitchFamily="34" charset="-128"/>
                    <a:sym typeface="Symbol" pitchFamily="2" charset="2"/>
                  </a:rPr>
                  <a:t>n</a:t>
                </a:r>
                <a14:m>
                  <m:oMath xmlns:m="http://schemas.openxmlformats.org/officeDocument/2006/math">
                    <m:r>
                      <a:rPr lang="en-US" altLang="en-US" sz="2800" b="1" i="1" smtClean="0">
                        <a:solidFill>
                          <a:schemeClr val="tx1"/>
                        </a:solidFill>
                        <a:latin typeface="Cambria Math" panose="02040503050406030204" pitchFamily="18" charset="0"/>
                        <a:ea typeface="Cambria Math" panose="02040503050406030204" pitchFamily="18" charset="0"/>
                        <a:sym typeface="Symbol" pitchFamily="2" charset="2"/>
                      </a:rPr>
                      <m:t>×</m:t>
                    </m:r>
                  </m:oMath>
                </a14:m>
                <a:r>
                  <a:rPr lang="en-US" altLang="en-US" sz="2800" b="1" dirty="0">
                    <a:solidFill>
                      <a:srgbClr val="0000FF"/>
                    </a:solidFill>
                    <a:latin typeface="Comic Sans MS" panose="030F0902030302020204" pitchFamily="66" charset="0"/>
                    <a:ea typeface="ＭＳ Ｐゴシック" panose="020B0600070205080204" pitchFamily="34" charset="-128"/>
                    <a:sym typeface="Symbol" pitchFamily="2" charset="2"/>
                  </a:rPr>
                  <a:t>n </a:t>
                </a:r>
                <a:r>
                  <a:rPr lang="en-US" altLang="en-US" sz="2800" b="1" dirty="0">
                    <a:latin typeface="Comic Sans MS" panose="030F0902030302020204" pitchFamily="66" charset="0"/>
                    <a:ea typeface="ＭＳ Ｐゴシック" panose="020B0600070205080204" pitchFamily="34" charset="-128"/>
                    <a:sym typeface="Symbol" pitchFamily="2" charset="2"/>
                  </a:rPr>
                  <a:t>matrix of variables </a:t>
                </a:r>
                <a:r>
                  <a:rPr lang="en-US" altLang="en-US" sz="2800" b="1" dirty="0" err="1">
                    <a:latin typeface="Comic Sans MS" panose="030F0902030302020204" pitchFamily="66" charset="0"/>
                    <a:ea typeface="ＭＳ Ｐゴシック" panose="020B0600070205080204" pitchFamily="34" charset="-128"/>
                    <a:sym typeface="Symbol" pitchFamily="2" charset="2"/>
                  </a:rPr>
                  <a:t>x</a:t>
                </a:r>
                <a:r>
                  <a:rPr lang="en-US" altLang="en-US" sz="2800" b="1" baseline="-25000" dirty="0" err="1">
                    <a:latin typeface="Comic Sans MS" panose="030F0902030302020204" pitchFamily="66" charset="0"/>
                    <a:ea typeface="ＭＳ Ｐゴシック" panose="020B0600070205080204" pitchFamily="34" charset="-128"/>
                    <a:sym typeface="Symbol" pitchFamily="2" charset="2"/>
                  </a:rPr>
                  <a:t>ij</a:t>
                </a:r>
                <a:endParaRPr lang="en-US" altLang="en-US" sz="2800" b="1" dirty="0">
                  <a:latin typeface="Comic Sans MS" panose="030F0902030302020204" pitchFamily="66" charset="0"/>
                  <a:ea typeface="ＭＳ Ｐゴシック" panose="020B0600070205080204" pitchFamily="34" charset="-128"/>
                  <a:sym typeface="Symbol" pitchFamily="2" charset="2"/>
                </a:endParaRPr>
              </a:p>
              <a:p>
                <a:pPr marL="0" indent="0">
                  <a:buFontTx/>
                  <a:buNone/>
                </a:pPr>
                <a:r>
                  <a:rPr lang="en-US" altLang="en-US" sz="2800" b="1" dirty="0">
                    <a:latin typeface="Comic Sans MS" panose="030F0902030302020204" pitchFamily="66" charset="0"/>
                    <a:ea typeface="ＭＳ Ｐゴシック" panose="020B0600070205080204" pitchFamily="34" charset="-128"/>
                    <a:sym typeface="Symbol" pitchFamily="2" charset="2"/>
                  </a:rPr>
                  <a:t>     </a:t>
                </a:r>
                <a:r>
                  <a:rPr lang="en-US" altLang="en-US" sz="2800" b="1" dirty="0" err="1">
                    <a:solidFill>
                      <a:srgbClr val="FF0000"/>
                    </a:solidFill>
                    <a:latin typeface="Comic Sans MS" panose="030F0902030302020204" pitchFamily="66" charset="0"/>
                    <a:ea typeface="ＭＳ Ｐゴシック" panose="020B0600070205080204" pitchFamily="34" charset="-128"/>
                    <a:sym typeface="Symbol" pitchFamily="2" charset="2"/>
                  </a:rPr>
                  <a:t>Det</a:t>
                </a:r>
                <a:r>
                  <a:rPr lang="en-US" altLang="en-US" sz="2800" b="1" baseline="-25000" dirty="0" err="1">
                    <a:solidFill>
                      <a:srgbClr val="0000FF"/>
                    </a:solidFill>
                    <a:latin typeface="Comic Sans MS" panose="030F0902030302020204" pitchFamily="66" charset="0"/>
                    <a:ea typeface="ＭＳ Ｐゴシック" panose="020B0600070205080204" pitchFamily="34" charset="-128"/>
                    <a:sym typeface="Symbol" pitchFamily="2" charset="2"/>
                  </a:rPr>
                  <a:t>n</a:t>
                </a:r>
                <a:r>
                  <a:rPr lang="en-US" altLang="en-US" sz="2800" b="1" dirty="0">
                    <a:latin typeface="Comic Sans MS" panose="030F0902030302020204" pitchFamily="66" charset="0"/>
                    <a:ea typeface="ＭＳ Ｐゴシック" panose="020B0600070205080204" pitchFamily="34" charset="-128"/>
                    <a:sym typeface="Symbol" pitchFamily="2" charset="2"/>
                  </a:rPr>
                  <a:t>(X) = </a:t>
                </a:r>
                <a:r>
                  <a:rPr lang="en-US" altLang="en-US" sz="2800" b="1" baseline="-25000" dirty="0">
                    <a:latin typeface="Comic Sans MS" panose="030F0902030302020204" pitchFamily="66" charset="0"/>
                    <a:ea typeface="ＭＳ Ｐゴシック" panose="020B0600070205080204" pitchFamily="34" charset="-128"/>
                    <a:sym typeface="Symbol" pitchFamily="2" charset="2"/>
                  </a:rPr>
                  <a:t>S</a:t>
                </a:r>
                <a:r>
                  <a:rPr lang="en-US" altLang="en-US" sz="2800" b="1" baseline="-25000" dirty="0">
                    <a:solidFill>
                      <a:srgbClr val="0000FF"/>
                    </a:solidFill>
                    <a:latin typeface="Comic Sans MS" panose="030F0902030302020204" pitchFamily="66" charset="0"/>
                    <a:ea typeface="ＭＳ Ｐゴシック" panose="020B0600070205080204" pitchFamily="34" charset="-128"/>
                    <a:sym typeface="Symbol" pitchFamily="2" charset="2"/>
                  </a:rPr>
                  <a:t>n</a:t>
                </a:r>
                <a:r>
                  <a:rPr lang="en-US" altLang="en-US" sz="2800" b="1" baseline="-25000" dirty="0">
                    <a:latin typeface="Comic Sans MS" panose="030F0902030302020204" pitchFamily="66" charset="0"/>
                    <a:ea typeface="ＭＳ Ｐゴシック" panose="020B0600070205080204" pitchFamily="34" charset="-128"/>
                    <a:sym typeface="Symbol" pitchFamily="2" charset="2"/>
                  </a:rPr>
                  <a:t> </a:t>
                </a:r>
                <a:r>
                  <a:rPr lang="en-US" altLang="en-US" sz="2800" b="1" dirty="0" err="1">
                    <a:latin typeface="Comic Sans MS" panose="030F0902030302020204" pitchFamily="66" charset="0"/>
                    <a:ea typeface="ＭＳ Ｐゴシック" panose="020B0600070205080204" pitchFamily="34" charset="-128"/>
                    <a:sym typeface="Symbol" pitchFamily="2" charset="2"/>
                  </a:rPr>
                  <a:t>sgn</a:t>
                </a:r>
                <a:r>
                  <a:rPr lang="en-US" altLang="en-US" sz="2800" b="1" dirty="0">
                    <a:latin typeface="Comic Sans MS" panose="030F0902030302020204" pitchFamily="66" charset="0"/>
                    <a:ea typeface="ＭＳ Ｐゴシック" panose="020B0600070205080204" pitchFamily="34" charset="-128"/>
                    <a:sym typeface="Symbol" pitchFamily="2" charset="2"/>
                  </a:rPr>
                  <a:t>() </a:t>
                </a:r>
                <a:r>
                  <a:rPr lang="en-US" altLang="en-US" sz="2800" b="1" baseline="-25000" dirty="0" err="1">
                    <a:latin typeface="Comic Sans MS" panose="030F0902030302020204" pitchFamily="66" charset="0"/>
                    <a:ea typeface="ＭＳ Ｐゴシック" panose="020B0600070205080204" pitchFamily="34" charset="-128"/>
                    <a:sym typeface="Symbol" pitchFamily="2" charset="2"/>
                  </a:rPr>
                  <a:t>i</a:t>
                </a:r>
                <a:r>
                  <a:rPr lang="en-US" altLang="en-US" sz="2800" b="1" baseline="-25000" dirty="0">
                    <a:latin typeface="Comic Sans MS" panose="030F0902030302020204" pitchFamily="66" charset="0"/>
                    <a:ea typeface="ＭＳ Ｐゴシック" panose="020B0600070205080204" pitchFamily="34" charset="-128"/>
                    <a:sym typeface="Symbol" pitchFamily="2" charset="2"/>
                  </a:rPr>
                  <a:t>[</a:t>
                </a:r>
                <a:r>
                  <a:rPr lang="en-US" altLang="en-US" sz="2800" b="1" baseline="-25000" dirty="0">
                    <a:solidFill>
                      <a:srgbClr val="0000FF"/>
                    </a:solidFill>
                    <a:latin typeface="Comic Sans MS" panose="030F0902030302020204" pitchFamily="66" charset="0"/>
                    <a:ea typeface="ＭＳ Ｐゴシック" panose="020B0600070205080204" pitchFamily="34" charset="-128"/>
                    <a:sym typeface="Symbol" pitchFamily="2" charset="2"/>
                  </a:rPr>
                  <a:t>n</a:t>
                </a:r>
                <a:r>
                  <a:rPr lang="en-US" altLang="en-US" sz="2800" b="1" baseline="-25000" dirty="0">
                    <a:latin typeface="Comic Sans MS" panose="030F0902030302020204" pitchFamily="66" charset="0"/>
                    <a:ea typeface="ＭＳ Ｐゴシック" panose="020B0600070205080204" pitchFamily="34" charset="-128"/>
                    <a:sym typeface="Symbol" pitchFamily="2" charset="2"/>
                  </a:rPr>
                  <a:t>]</a:t>
                </a:r>
                <a:r>
                  <a:rPr lang="en-US" altLang="en-US" sz="2800" b="1" dirty="0">
                    <a:latin typeface="Comic Sans MS" panose="030F0902030302020204" pitchFamily="66" charset="0"/>
                    <a:ea typeface="ＭＳ Ｐゴシック" panose="020B0600070205080204" pitchFamily="34" charset="-128"/>
                    <a:sym typeface="Symbol" pitchFamily="2" charset="2"/>
                  </a:rPr>
                  <a:t> x</a:t>
                </a:r>
                <a:r>
                  <a:rPr lang="en-US" altLang="en-US" sz="2800" b="1" baseline="-25000" dirty="0">
                    <a:latin typeface="Comic Sans MS" panose="030F0902030302020204" pitchFamily="66" charset="0"/>
                    <a:ea typeface="ＭＳ Ｐゴシック" panose="020B0600070205080204" pitchFamily="34" charset="-128"/>
                    <a:sym typeface="Symbol" pitchFamily="2" charset="2"/>
                  </a:rPr>
                  <a:t>i(</a:t>
                </a:r>
                <a:r>
                  <a:rPr lang="en-US" altLang="en-US" sz="2800" b="1" baseline="-25000" dirty="0" err="1">
                    <a:latin typeface="Comic Sans MS" panose="030F0902030302020204" pitchFamily="66" charset="0"/>
                    <a:ea typeface="ＭＳ Ｐゴシック" panose="020B0600070205080204" pitchFamily="34" charset="-128"/>
                    <a:sym typeface="Symbol" pitchFamily="2" charset="2"/>
                  </a:rPr>
                  <a:t>i</a:t>
                </a:r>
                <a:r>
                  <a:rPr lang="en-US" altLang="en-US" sz="2800" b="1" baseline="-25000" dirty="0">
                    <a:latin typeface="Comic Sans MS" panose="030F0902030302020204" pitchFamily="66" charset="0"/>
                    <a:ea typeface="ＭＳ Ｐゴシック" panose="020B0600070205080204" pitchFamily="34" charset="-128"/>
                    <a:sym typeface="Symbol" pitchFamily="2" charset="2"/>
                  </a:rPr>
                  <a:t>)</a:t>
                </a:r>
                <a:endParaRPr lang="en-US" altLang="en-US" sz="2800" b="1" dirty="0">
                  <a:latin typeface="Comic Sans MS" panose="030F0902030302020204" pitchFamily="66" charset="0"/>
                  <a:ea typeface="ＭＳ Ｐゴシック" panose="020B0600070205080204" pitchFamily="34" charset="-128"/>
                  <a:sym typeface="Symbol" pitchFamily="2" charset="2"/>
                </a:endParaRPr>
              </a:p>
              <a:p>
                <a:pPr marL="0" indent="0">
                  <a:buFontTx/>
                  <a:buNone/>
                </a:pPr>
                <a:r>
                  <a:rPr lang="en-US" altLang="en-US" sz="2800" b="1" dirty="0">
                    <a:latin typeface="Comic Sans MS" panose="030F0902030302020204" pitchFamily="66" charset="0"/>
                    <a:ea typeface="ＭＳ Ｐゴシック" panose="020B0600070205080204" pitchFamily="34" charset="-128"/>
                    <a:sym typeface="Symbol" pitchFamily="2" charset="2"/>
                  </a:rPr>
                  <a:t>     </a:t>
                </a:r>
                <a:r>
                  <a:rPr lang="en-US" altLang="en-US" sz="2800" b="1" dirty="0" err="1">
                    <a:solidFill>
                      <a:srgbClr val="FF0000"/>
                    </a:solidFill>
                    <a:latin typeface="Comic Sans MS" panose="030F0902030302020204" pitchFamily="66" charset="0"/>
                    <a:ea typeface="ＭＳ Ｐゴシック" panose="020B0600070205080204" pitchFamily="34" charset="-128"/>
                    <a:sym typeface="Symbol" pitchFamily="2" charset="2"/>
                  </a:rPr>
                  <a:t>Per</a:t>
                </a:r>
                <a:r>
                  <a:rPr lang="en-US" altLang="en-US" sz="2800" b="1" baseline="-25000" dirty="0" err="1">
                    <a:solidFill>
                      <a:srgbClr val="0000FF"/>
                    </a:solidFill>
                    <a:latin typeface="Comic Sans MS" panose="030F0902030302020204" pitchFamily="66" charset="0"/>
                    <a:ea typeface="ＭＳ Ｐゴシック" panose="020B0600070205080204" pitchFamily="34" charset="-128"/>
                    <a:sym typeface="Symbol" pitchFamily="2" charset="2"/>
                  </a:rPr>
                  <a:t>n</a:t>
                </a:r>
                <a:r>
                  <a:rPr lang="en-US" altLang="en-US" sz="2800" b="1" dirty="0">
                    <a:latin typeface="Comic Sans MS" panose="030F0902030302020204" pitchFamily="66" charset="0"/>
                    <a:ea typeface="ＭＳ Ｐゴシック" panose="020B0600070205080204" pitchFamily="34" charset="-128"/>
                    <a:sym typeface="Symbol" pitchFamily="2" charset="2"/>
                  </a:rPr>
                  <a:t>(X) =  </a:t>
                </a:r>
                <a:r>
                  <a:rPr lang="en-US" altLang="en-US" sz="2800" b="1" baseline="-25000" dirty="0">
                    <a:latin typeface="Comic Sans MS" panose="030F0902030302020204" pitchFamily="66" charset="0"/>
                    <a:ea typeface="ＭＳ Ｐゴシック" panose="020B0600070205080204" pitchFamily="34" charset="-128"/>
                    <a:sym typeface="Symbol" pitchFamily="2" charset="2"/>
                  </a:rPr>
                  <a:t>S</a:t>
                </a:r>
                <a:r>
                  <a:rPr lang="en-US" altLang="en-US" sz="2800" b="1" baseline="-25000" dirty="0">
                    <a:solidFill>
                      <a:srgbClr val="0000FF"/>
                    </a:solidFill>
                    <a:latin typeface="Comic Sans MS" panose="030F0902030302020204" pitchFamily="66" charset="0"/>
                    <a:ea typeface="ＭＳ Ｐゴシック" panose="020B0600070205080204" pitchFamily="34" charset="-128"/>
                    <a:sym typeface="Symbol" pitchFamily="2" charset="2"/>
                  </a:rPr>
                  <a:t>n</a:t>
                </a:r>
                <a:r>
                  <a:rPr lang="en-US" altLang="en-US" sz="2800" b="1" baseline="-25000" dirty="0">
                    <a:latin typeface="Comic Sans MS" panose="030F0902030302020204" pitchFamily="66" charset="0"/>
                    <a:ea typeface="ＭＳ Ｐゴシック" panose="020B0600070205080204" pitchFamily="34" charset="-128"/>
                    <a:sym typeface="Symbol" pitchFamily="2" charset="2"/>
                  </a:rPr>
                  <a:t>            </a:t>
                </a:r>
                <a:r>
                  <a:rPr lang="en-US" altLang="en-US" sz="2800" b="1" dirty="0">
                    <a:latin typeface="Comic Sans MS" panose="030F0902030302020204" pitchFamily="66" charset="0"/>
                    <a:ea typeface="ＭＳ Ｐゴシック" panose="020B0600070205080204" pitchFamily="34" charset="-128"/>
                    <a:sym typeface="Symbol" pitchFamily="2" charset="2"/>
                  </a:rPr>
                  <a:t></a:t>
                </a:r>
                <a:r>
                  <a:rPr lang="en-US" altLang="en-US" sz="2800" b="1" baseline="-25000" dirty="0" err="1">
                    <a:latin typeface="Comic Sans MS" panose="030F0902030302020204" pitchFamily="66" charset="0"/>
                    <a:ea typeface="ＭＳ Ｐゴシック" panose="020B0600070205080204" pitchFamily="34" charset="-128"/>
                    <a:sym typeface="Symbol" pitchFamily="2" charset="2"/>
                  </a:rPr>
                  <a:t>i</a:t>
                </a:r>
                <a:r>
                  <a:rPr lang="en-US" altLang="en-US" sz="2800" b="1" baseline="-25000" dirty="0">
                    <a:latin typeface="Comic Sans MS" panose="030F0902030302020204" pitchFamily="66" charset="0"/>
                    <a:ea typeface="ＭＳ Ｐゴシック" panose="020B0600070205080204" pitchFamily="34" charset="-128"/>
                    <a:sym typeface="Symbol" pitchFamily="2" charset="2"/>
                  </a:rPr>
                  <a:t>[</a:t>
                </a:r>
                <a:r>
                  <a:rPr lang="en-US" altLang="en-US" sz="2800" b="1" baseline="-25000" dirty="0">
                    <a:solidFill>
                      <a:srgbClr val="0000FF"/>
                    </a:solidFill>
                    <a:latin typeface="Comic Sans MS" panose="030F0902030302020204" pitchFamily="66" charset="0"/>
                    <a:ea typeface="ＭＳ Ｐゴシック" panose="020B0600070205080204" pitchFamily="34" charset="-128"/>
                    <a:sym typeface="Symbol" pitchFamily="2" charset="2"/>
                  </a:rPr>
                  <a:t>n</a:t>
                </a:r>
                <a:r>
                  <a:rPr lang="en-US" altLang="en-US" sz="2800" b="1" baseline="-25000" dirty="0">
                    <a:latin typeface="Comic Sans MS" panose="030F0902030302020204" pitchFamily="66" charset="0"/>
                    <a:ea typeface="ＭＳ Ｐゴシック" panose="020B0600070205080204" pitchFamily="34" charset="-128"/>
                    <a:sym typeface="Symbol" pitchFamily="2" charset="2"/>
                  </a:rPr>
                  <a:t>]</a:t>
                </a:r>
                <a:r>
                  <a:rPr lang="en-US" altLang="en-US" sz="2800" b="1" dirty="0">
                    <a:latin typeface="Comic Sans MS" panose="030F0902030302020204" pitchFamily="66" charset="0"/>
                    <a:ea typeface="ＭＳ Ｐゴシック" panose="020B0600070205080204" pitchFamily="34" charset="-128"/>
                    <a:sym typeface="Symbol" pitchFamily="2" charset="2"/>
                  </a:rPr>
                  <a:t> x</a:t>
                </a:r>
                <a:r>
                  <a:rPr lang="en-US" altLang="en-US" sz="2800" b="1" baseline="-25000" dirty="0">
                    <a:latin typeface="Comic Sans MS" panose="030F0902030302020204" pitchFamily="66" charset="0"/>
                    <a:ea typeface="ＭＳ Ｐゴシック" panose="020B0600070205080204" pitchFamily="34" charset="-128"/>
                    <a:sym typeface="Symbol" pitchFamily="2" charset="2"/>
                  </a:rPr>
                  <a:t>i(</a:t>
                </a:r>
                <a:r>
                  <a:rPr lang="en-US" altLang="en-US" sz="2800" b="1" baseline="-25000" dirty="0" err="1">
                    <a:latin typeface="Comic Sans MS" panose="030F0902030302020204" pitchFamily="66" charset="0"/>
                    <a:ea typeface="ＭＳ Ｐゴシック" panose="020B0600070205080204" pitchFamily="34" charset="-128"/>
                    <a:sym typeface="Symbol" pitchFamily="2" charset="2"/>
                  </a:rPr>
                  <a:t>i</a:t>
                </a:r>
                <a:r>
                  <a:rPr lang="en-US" altLang="en-US" sz="2800" b="1" baseline="-25000" dirty="0">
                    <a:latin typeface="Comic Sans MS" panose="030F0902030302020204" pitchFamily="66" charset="0"/>
                    <a:ea typeface="ＭＳ Ｐゴシック" panose="020B0600070205080204" pitchFamily="34" charset="-128"/>
                    <a:sym typeface="Symbol" pitchFamily="2" charset="2"/>
                  </a:rPr>
                  <a:t>)</a:t>
                </a:r>
              </a:p>
              <a:p>
                <a:pPr marL="0" indent="0">
                  <a:buFontTx/>
                  <a:buNone/>
                </a:pPr>
                <a:endParaRPr lang="en-US" altLang="en-US" sz="2800" b="1" baseline="-25000" dirty="0">
                  <a:latin typeface="Comic Sans MS" panose="030F0902030302020204" pitchFamily="66" charset="0"/>
                  <a:ea typeface="ＭＳ Ｐゴシック" panose="020B0600070205080204" pitchFamily="34" charset="-128"/>
                  <a:sym typeface="Symbol" pitchFamily="2" charset="2"/>
                </a:endParaRPr>
              </a:p>
              <a:p>
                <a:pPr marL="0" indent="0">
                  <a:buFontTx/>
                  <a:buNone/>
                </a:pPr>
                <a:r>
                  <a:rPr lang="en-US" altLang="en-US" sz="2800" b="1" dirty="0">
                    <a:latin typeface="Comic Sans MS" panose="030F0902030302020204" pitchFamily="66" charset="0"/>
                    <a:ea typeface="ＭＳ Ｐゴシック" panose="020B0600070205080204" pitchFamily="34" charset="-128"/>
                    <a:sym typeface="Symbol" pitchFamily="2" charset="2"/>
                  </a:rPr>
                  <a:t>Homogeneous, multi-linear, degree </a:t>
                </a:r>
                <a:r>
                  <a:rPr lang="en-US" altLang="en-US" sz="2800" b="1" dirty="0">
                    <a:solidFill>
                      <a:srgbClr val="0000FF"/>
                    </a:solidFill>
                    <a:latin typeface="Comic Sans MS" panose="030F0902030302020204" pitchFamily="66" charset="0"/>
                    <a:ea typeface="ＭＳ Ｐゴシック" panose="020B0600070205080204" pitchFamily="34" charset="-128"/>
                    <a:sym typeface="Symbol" pitchFamily="2" charset="2"/>
                  </a:rPr>
                  <a:t>n</a:t>
                </a:r>
                <a:r>
                  <a:rPr lang="en-US" altLang="en-US" sz="2800" b="1" dirty="0">
                    <a:latin typeface="Comic Sans MS" panose="030F0902030302020204" pitchFamily="66" charset="0"/>
                    <a:ea typeface="ＭＳ Ｐゴシック" panose="020B0600070205080204" pitchFamily="34" charset="-128"/>
                    <a:sym typeface="Symbol" pitchFamily="2" charset="2"/>
                  </a:rPr>
                  <a:t> polynomials</a:t>
                </a:r>
              </a:p>
              <a:p>
                <a:pPr marL="0" indent="0">
                  <a:buNone/>
                </a:pPr>
                <a:r>
                  <a:rPr lang="en-US" altLang="en-US" sz="2800" b="1" dirty="0">
                    <a:latin typeface="Comic Sans MS" panose="030F0902030302020204" pitchFamily="66" charset="0"/>
                    <a:ea typeface="ＭＳ Ｐゴシック" panose="020B0600070205080204" pitchFamily="34" charset="-128"/>
                    <a:sym typeface="Symbol" pitchFamily="2" charset="2"/>
                  </a:rPr>
                  <a:t>on </a:t>
                </a:r>
                <a:r>
                  <a:rPr lang="en-US" altLang="en-US" sz="2800" b="1" dirty="0">
                    <a:solidFill>
                      <a:srgbClr val="0000FF"/>
                    </a:solidFill>
                    <a:latin typeface="Comic Sans MS" panose="030F0902030302020204" pitchFamily="66" charset="0"/>
                    <a:ea typeface="ＭＳ Ｐゴシック" panose="020B0600070205080204" pitchFamily="34" charset="-128"/>
                    <a:sym typeface="Symbol" pitchFamily="2" charset="2"/>
                  </a:rPr>
                  <a:t>n</a:t>
                </a:r>
                <a:r>
                  <a:rPr lang="en-US" altLang="en-US" sz="2800" b="1" baseline="30000" dirty="0">
                    <a:latin typeface="Comic Sans MS" panose="030F0902030302020204" pitchFamily="66" charset="0"/>
                    <a:ea typeface="ＭＳ Ｐゴシック" panose="020B0600070205080204" pitchFamily="34" charset="-128"/>
                    <a:sym typeface="Symbol" pitchFamily="2" charset="2"/>
                  </a:rPr>
                  <a:t>2</a:t>
                </a:r>
                <a:r>
                  <a:rPr lang="en-US" altLang="en-US" sz="2800" b="1" dirty="0">
                    <a:latin typeface="Comic Sans MS" panose="030F0902030302020204" pitchFamily="66" charset="0"/>
                    <a:ea typeface="ＭＳ Ｐゴシック" panose="020B0600070205080204" pitchFamily="34" charset="-128"/>
                    <a:sym typeface="Symbol" pitchFamily="2" charset="2"/>
                  </a:rPr>
                  <a:t> variables, with 0,±1 coefficients. </a:t>
                </a:r>
                <a:r>
                  <a:rPr lang="en-US" altLang="en-US" sz="2000" b="1" dirty="0">
                    <a:solidFill>
                      <a:srgbClr val="C00000"/>
                    </a:solidFill>
                    <a:latin typeface="Comic Sans MS" panose="030F0902030302020204" pitchFamily="66" charset="0"/>
                    <a:ea typeface="ＭＳ Ｐゴシック" panose="020B0600070205080204" pitchFamily="34" charset="-128"/>
                  </a:rPr>
                  <a:t>char(F)</a:t>
                </a:r>
                <a:r>
                  <a:rPr lang="en-US" altLang="en-US" sz="2000" b="1" dirty="0">
                    <a:solidFill>
                      <a:srgbClr val="C00000"/>
                    </a:solidFill>
                    <a:latin typeface="Comic Sans MS" panose="030F0902030302020204" pitchFamily="66" charset="0"/>
                    <a:ea typeface="ＭＳ Ｐゴシック" panose="020B0600070205080204" pitchFamily="34" charset="-128"/>
                    <a:sym typeface="Symbol" pitchFamily="2" charset="2"/>
                  </a:rPr>
                  <a:t>2.</a:t>
                </a:r>
                <a:endParaRPr lang="en-US" altLang="en-US" sz="2800" b="1" dirty="0">
                  <a:latin typeface="Comic Sans MS" panose="030F0902030302020204" pitchFamily="66" charset="0"/>
                  <a:ea typeface="ＭＳ Ｐゴシック" panose="020B0600070205080204" pitchFamily="34" charset="-128"/>
                  <a:sym typeface="Symbol" pitchFamily="2" charset="2"/>
                </a:endParaRPr>
              </a:p>
              <a:p>
                <a:pPr marL="0" indent="0">
                  <a:buFontTx/>
                  <a:buNone/>
                </a:pPr>
                <a:endParaRPr lang="en-US" altLang="en-US" sz="2800" b="1" dirty="0">
                  <a:solidFill>
                    <a:srgbClr val="009900"/>
                  </a:solidFill>
                  <a:latin typeface="Comic Sans MS" panose="030F0902030302020204" pitchFamily="66" charset="0"/>
                  <a:ea typeface="ＭＳ Ｐゴシック" panose="020B0600070205080204" pitchFamily="34" charset="-128"/>
                </a:endParaRPr>
              </a:p>
              <a:p>
                <a:pPr marL="0" indent="0">
                  <a:buFontTx/>
                  <a:buNone/>
                </a:pPr>
                <a:r>
                  <a:rPr lang="en-US" altLang="en-US" sz="2800" b="1" dirty="0">
                    <a:solidFill>
                      <a:srgbClr val="009900"/>
                    </a:solidFill>
                    <a:latin typeface="Comic Sans MS" panose="030F0902030302020204" pitchFamily="66" charset="0"/>
                    <a:ea typeface="ＭＳ Ｐゴシック" panose="020B0600070205080204" pitchFamily="34" charset="-128"/>
                  </a:rPr>
                  <a:t>[Valiant’79]</a:t>
                </a:r>
                <a:r>
                  <a:rPr lang="en-US" altLang="en-US" sz="2800" b="1" dirty="0">
                    <a:solidFill>
                      <a:srgbClr val="009900"/>
                    </a:solidFill>
                    <a:latin typeface="Comic Sans MS" panose="030F0902030302020204" pitchFamily="66" charset="0"/>
                    <a:ea typeface="ＭＳ Ｐゴシック" panose="020B0600070205080204" pitchFamily="34" charset="-128"/>
                    <a:sym typeface="Symbol" pitchFamily="2" charset="2"/>
                  </a:rPr>
                  <a:t>  </a:t>
                </a:r>
                <a:r>
                  <a:rPr lang="en-US" altLang="en-US" sz="2800" b="1" dirty="0" err="1">
                    <a:solidFill>
                      <a:srgbClr val="FF0000"/>
                    </a:solidFill>
                    <a:latin typeface="Comic Sans MS" panose="030F0902030302020204" pitchFamily="66" charset="0"/>
                    <a:ea typeface="ＭＳ Ｐゴシック" panose="020B0600070205080204" pitchFamily="34" charset="-128"/>
                    <a:sym typeface="Symbol" pitchFamily="2" charset="2"/>
                  </a:rPr>
                  <a:t>Det</a:t>
                </a:r>
                <a:r>
                  <a:rPr lang="en-US" altLang="en-US" sz="2800" b="1" dirty="0">
                    <a:latin typeface="Comic Sans MS" panose="030F0902030302020204" pitchFamily="66" charset="0"/>
                    <a:ea typeface="ＭＳ Ｐゴシック" panose="020B0600070205080204" pitchFamily="34" charset="-128"/>
                    <a:sym typeface="Symbol" pitchFamily="2" charset="2"/>
                  </a:rPr>
                  <a:t>: Easy(!), complete for </a:t>
                </a:r>
                <a:r>
                  <a:rPr lang="en-US" altLang="en-US" sz="2800" b="1" dirty="0">
                    <a:solidFill>
                      <a:srgbClr val="FF0000"/>
                    </a:solidFill>
                    <a:latin typeface="Comic Sans MS" panose="030F0902030302020204" pitchFamily="66" charset="0"/>
                    <a:ea typeface="ＭＳ Ｐゴシック" panose="020B0600070205080204" pitchFamily="34" charset="-128"/>
                    <a:sym typeface="Symbol" pitchFamily="2" charset="2"/>
                  </a:rPr>
                  <a:t>VP</a:t>
                </a:r>
              </a:p>
              <a:p>
                <a:pPr marL="0" lvl="0" indent="0">
                  <a:lnSpc>
                    <a:spcPct val="120000"/>
                  </a:lnSpc>
                  <a:spcBef>
                    <a:spcPts val="0"/>
                  </a:spcBef>
                  <a:buNone/>
                </a:pPr>
                <a:r>
                  <a:rPr lang="en-US" altLang="en-US" sz="2800" b="1" dirty="0">
                    <a:solidFill>
                      <a:srgbClr val="660066"/>
                    </a:solidFill>
                    <a:latin typeface="Comic Sans MS" panose="030F0902030302020204" pitchFamily="66" charset="0"/>
                  </a:rPr>
                  <a:t>Every </a:t>
                </a:r>
                <a:r>
                  <a:rPr lang="en-US" altLang="en-US" sz="2800" b="1" dirty="0">
                    <a:solidFill>
                      <a:srgbClr val="0000FF"/>
                    </a:solidFill>
                    <a:latin typeface="Comic Sans MS" panose="030F0902030302020204" pitchFamily="66" charset="0"/>
                  </a:rPr>
                  <a:t>small</a:t>
                </a:r>
                <a:r>
                  <a:rPr lang="en-US" altLang="en-US" sz="2800" b="1" dirty="0">
                    <a:solidFill>
                      <a:srgbClr val="660066"/>
                    </a:solidFill>
                    <a:latin typeface="Comic Sans MS" panose="030F0902030302020204" pitchFamily="66" charset="0"/>
                  </a:rPr>
                  <a:t> arithmetic formula</a:t>
                </a:r>
              </a:p>
              <a:p>
                <a:pPr marL="0" lvl="0" indent="0">
                  <a:lnSpc>
                    <a:spcPct val="120000"/>
                  </a:lnSpc>
                  <a:spcBef>
                    <a:spcPts val="0"/>
                  </a:spcBef>
                  <a:buNone/>
                </a:pPr>
                <a:r>
                  <a:rPr lang="en-US" altLang="en-US" sz="2800" b="1" dirty="0">
                    <a:solidFill>
                      <a:srgbClr val="660066"/>
                    </a:solidFill>
                    <a:latin typeface="Comic Sans MS" panose="030F0902030302020204" pitchFamily="66" charset="0"/>
                  </a:rPr>
                  <a:t>  is a </a:t>
                </a:r>
                <a:r>
                  <a:rPr lang="en-US" altLang="en-US" sz="2800" b="1" dirty="0">
                    <a:solidFill>
                      <a:srgbClr val="0000FF"/>
                    </a:solidFill>
                    <a:latin typeface="Comic Sans MS" panose="030F0902030302020204" pitchFamily="66" charset="0"/>
                  </a:rPr>
                  <a:t>small</a:t>
                </a:r>
                <a:r>
                  <a:rPr lang="en-US" altLang="en-US" sz="2800" b="1" dirty="0">
                    <a:solidFill>
                      <a:srgbClr val="660066"/>
                    </a:solidFill>
                    <a:latin typeface="Comic Sans MS" panose="030F0902030302020204" pitchFamily="66" charset="0"/>
                  </a:rPr>
                  <a:t> symbolic determinant</a:t>
                </a:r>
                <a:r>
                  <a:rPr lang="en-US" altLang="en-US" sz="2800" b="1" dirty="0">
                    <a:solidFill>
                      <a:srgbClr val="000000"/>
                    </a:solidFill>
                    <a:latin typeface="Comic Sans MS" panose="030F0902030302020204" pitchFamily="66" charset="0"/>
                  </a:rPr>
                  <a:t>. </a:t>
                </a:r>
              </a:p>
              <a:p>
                <a:pPr marL="0" indent="0">
                  <a:buFontTx/>
                  <a:buNone/>
                </a:pPr>
                <a:r>
                  <a:rPr lang="en-US" altLang="en-US" sz="2800" b="1" dirty="0">
                    <a:solidFill>
                      <a:srgbClr val="FF0000"/>
                    </a:solidFill>
                    <a:latin typeface="Comic Sans MS" panose="030F0902030302020204" pitchFamily="66" charset="0"/>
                    <a:ea typeface="ＭＳ Ｐゴシック" panose="020B0600070205080204" pitchFamily="34" charset="-128"/>
                    <a:sym typeface="Symbol" pitchFamily="2" charset="2"/>
                  </a:rPr>
                  <a:t>               Per</a:t>
                </a:r>
                <a:r>
                  <a:rPr lang="en-US" altLang="en-US" sz="2800" b="1" dirty="0">
                    <a:latin typeface="Comic Sans MS" panose="030F0902030302020204" pitchFamily="66" charset="0"/>
                    <a:ea typeface="ＭＳ Ｐゴシック" panose="020B0600070205080204" pitchFamily="34" charset="-128"/>
                    <a:sym typeface="Symbol" pitchFamily="2" charset="2"/>
                  </a:rPr>
                  <a:t>: Hard(?), complete for </a:t>
                </a:r>
                <a:r>
                  <a:rPr lang="en-US" altLang="en-US" sz="2800" b="1" dirty="0">
                    <a:solidFill>
                      <a:srgbClr val="FF0000"/>
                    </a:solidFill>
                    <a:latin typeface="Comic Sans MS" panose="030F0902030302020204" pitchFamily="66" charset="0"/>
                    <a:ea typeface="ＭＳ Ｐゴシック" panose="020B0600070205080204" pitchFamily="34" charset="-128"/>
                    <a:sym typeface="Symbol" pitchFamily="2" charset="2"/>
                  </a:rPr>
                  <a:t>VNP</a:t>
                </a:r>
              </a:p>
              <a:p>
                <a:pPr marL="0" indent="0">
                  <a:buFontTx/>
                  <a:buNone/>
                </a:pPr>
                <a:endParaRPr lang="en-US" altLang="en-US" sz="2400" b="1" baseline="-25000" dirty="0">
                  <a:latin typeface="Comic Sans MS" panose="030F0902030302020204" pitchFamily="66" charset="0"/>
                  <a:ea typeface="ＭＳ Ｐゴシック" panose="020B0600070205080204" pitchFamily="34" charset="-128"/>
                  <a:sym typeface="Symbol" pitchFamily="2" charset="2"/>
                </a:endParaRPr>
              </a:p>
            </p:txBody>
          </p:sp>
        </mc:Choice>
        <mc:Fallback>
          <p:sp>
            <p:nvSpPr>
              <p:cNvPr id="156675" name="Rectangle 3">
                <a:extLst>
                  <a:ext uri="{FF2B5EF4-FFF2-40B4-BE49-F238E27FC236}">
                    <a16:creationId xmlns:a16="http://schemas.microsoft.com/office/drawing/2014/main" id="{41F4DBAF-306C-794D-9338-478607075BCB}"/>
                  </a:ext>
                </a:extLst>
              </p:cNvPr>
              <p:cNvSpPr>
                <a:spLocks noGrp="1" noRot="1" noChangeAspect="1" noMove="1" noResize="1" noEditPoints="1" noAdjustHandles="1" noChangeArrowheads="1" noChangeShapeType="1" noTextEdit="1"/>
              </p:cNvSpPr>
              <p:nvPr>
                <p:ph type="body" idx="1"/>
              </p:nvPr>
            </p:nvSpPr>
            <p:spPr>
              <a:xfrm>
                <a:off x="152400" y="1066800"/>
                <a:ext cx="8991600" cy="5638800"/>
              </a:xfrm>
              <a:blipFill>
                <a:blip r:embed="rId3"/>
                <a:stretch>
                  <a:fillRect l="-1554" t="-1351"/>
                </a:stretch>
              </a:blipFill>
            </p:spPr>
            <p:txBody>
              <a:bodyPr/>
              <a:lstStyle/>
              <a:p>
                <a:r>
                  <a:rPr lang="en-US">
                    <a:noFill/>
                  </a:rPr>
                  <a:t> </a:t>
                </a:r>
              </a:p>
            </p:txBody>
          </p:sp>
        </mc:Fallback>
      </mc:AlternateContent>
      <p:sp>
        <p:nvSpPr>
          <p:cNvPr id="50179" name="Left Bracket 5">
            <a:extLst>
              <a:ext uri="{FF2B5EF4-FFF2-40B4-BE49-F238E27FC236}">
                <a16:creationId xmlns:a16="http://schemas.microsoft.com/office/drawing/2014/main" id="{69D94D66-523F-AB48-8710-1D92A8C8BDB7}"/>
              </a:ext>
            </a:extLst>
          </p:cNvPr>
          <p:cNvSpPr>
            <a:spLocks/>
          </p:cNvSpPr>
          <p:nvPr/>
        </p:nvSpPr>
        <p:spPr bwMode="auto">
          <a:xfrm>
            <a:off x="8229600" y="4876800"/>
            <a:ext cx="1600200" cy="1143000"/>
          </a:xfrm>
          <a:prstGeom prst="leftBracket">
            <a:avLst>
              <a:gd name="adj" fmla="val 8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pic>
        <p:nvPicPr>
          <p:cNvPr id="2" name="Picture 1">
            <a:extLst>
              <a:ext uri="{FF2B5EF4-FFF2-40B4-BE49-F238E27FC236}">
                <a16:creationId xmlns:a16="http://schemas.microsoft.com/office/drawing/2014/main" id="{2B0A16B1-F98B-8E42-AC06-3D9A654654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84019"/>
            <a:ext cx="181610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a:extLst>
              <a:ext uri="{FF2B5EF4-FFF2-40B4-BE49-F238E27FC236}">
                <a16:creationId xmlns:a16="http://schemas.microsoft.com/office/drawing/2014/main" id="{2C8C298B-FEF5-EE43-A2FF-F57053684177}"/>
              </a:ext>
            </a:extLst>
          </p:cNvPr>
          <p:cNvSpPr/>
          <p:nvPr/>
        </p:nvSpPr>
        <p:spPr>
          <a:xfrm>
            <a:off x="6520089" y="5157974"/>
            <a:ext cx="2000682" cy="580651"/>
          </a:xfrm>
          <a:prstGeom prst="wedgeRoundRectCallout">
            <a:avLst>
              <a:gd name="adj1" fmla="val -63791"/>
              <a:gd name="adj2" fmla="val -67332"/>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FF0000"/>
                </a:solidFill>
              </a:rPr>
              <a:t>Affine </a:t>
            </a:r>
          </a:p>
          <a:p>
            <a:pPr algn="ctr"/>
            <a:r>
              <a:rPr lang="en-US" sz="2000" b="1" dirty="0">
                <a:solidFill>
                  <a:srgbClr val="FF0000"/>
                </a:solidFill>
              </a:rPr>
              <a:t>projection</a:t>
            </a:r>
          </a:p>
        </p:txBody>
      </p:sp>
    </p:spTree>
    <p:extLst>
      <p:ext uri="{BB962C8B-B14F-4D97-AF65-F5344CB8AC3E}">
        <p14:creationId xmlns:p14="http://schemas.microsoft.com/office/powerpoint/2010/main" val="2807576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66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667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667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667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667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6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uiExpand="1" build="p"/>
      <p:bldP spid="8" grpId="0" uiExpan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1817928D-5303-EF4E-B35F-5803EA93FD3B}"/>
              </a:ext>
            </a:extLst>
          </p:cNvPr>
          <p:cNvSpPr>
            <a:spLocks noGrp="1" noChangeArrowheads="1"/>
          </p:cNvSpPr>
          <p:nvPr>
            <p:ph type="title"/>
          </p:nvPr>
        </p:nvSpPr>
        <p:spPr>
          <a:xfrm>
            <a:off x="685800" y="76200"/>
            <a:ext cx="7772400" cy="1143000"/>
          </a:xfrm>
        </p:spPr>
        <p:txBody>
          <a:bodyPr/>
          <a:lstStyle/>
          <a:p>
            <a:r>
              <a:rPr lang="en-US" altLang="en-US" b="1" dirty="0">
                <a:solidFill>
                  <a:srgbClr val="FF0000"/>
                </a:solidFill>
                <a:latin typeface="Comic Sans MS" panose="030F0902030302020204" pitchFamily="66" charset="0"/>
                <a:ea typeface="ＭＳ Ｐゴシック" panose="020B0600070205080204" pitchFamily="34" charset="-128"/>
              </a:rPr>
              <a:t>VP</a:t>
            </a:r>
            <a:r>
              <a:rPr lang="en-US" altLang="en-US" b="1" dirty="0">
                <a:solidFill>
                  <a:srgbClr val="000000"/>
                </a:solidFill>
                <a:latin typeface="Comic Sans MS" panose="030F0902030302020204" pitchFamily="66" charset="0"/>
                <a:ea typeface="ＭＳ Ｐゴシック" panose="020B0600070205080204" pitchFamily="34" charset="-128"/>
              </a:rPr>
              <a:t>≠</a:t>
            </a:r>
            <a:r>
              <a:rPr lang="en-US" altLang="en-US" b="1" dirty="0">
                <a:solidFill>
                  <a:srgbClr val="FF0000"/>
                </a:solidFill>
                <a:latin typeface="Comic Sans MS" panose="030F0902030302020204" pitchFamily="66" charset="0"/>
                <a:ea typeface="ＭＳ Ｐゴシック" panose="020B0600070205080204" pitchFamily="34" charset="-128"/>
              </a:rPr>
              <a:t>VNP</a:t>
            </a:r>
            <a:r>
              <a:rPr lang="en-US" altLang="en-US" b="1" dirty="0">
                <a:solidFill>
                  <a:schemeClr val="tx1"/>
                </a:solidFill>
                <a:latin typeface="Comic Sans MS" panose="030F0902030302020204" pitchFamily="66" charset="0"/>
                <a:ea typeface="ＭＳ Ｐゴシック" panose="020B0600070205080204" pitchFamily="34" charset="-128"/>
              </a:rPr>
              <a:t>?</a:t>
            </a:r>
            <a:endParaRPr lang="en-US" altLang="en-US" b="1" dirty="0">
              <a:solidFill>
                <a:schemeClr val="tx1"/>
              </a:solidFill>
              <a:latin typeface="Comic Sans MS" panose="030F0902030302020204" pitchFamily="66" charset="0"/>
              <a:ea typeface="ＭＳ Ｐゴシック" panose="020B0600070205080204" pitchFamily="34" charset="-128"/>
              <a:sym typeface="Symbol" pitchFamily="2" charset="2"/>
            </a:endParaRPr>
          </a:p>
        </p:txBody>
      </p:sp>
      <p:sp>
        <p:nvSpPr>
          <p:cNvPr id="156675" name="Rectangle 3">
            <a:extLst>
              <a:ext uri="{FF2B5EF4-FFF2-40B4-BE49-F238E27FC236}">
                <a16:creationId xmlns:a16="http://schemas.microsoft.com/office/drawing/2014/main" id="{143461F9-1E5A-7944-A9E7-A252FCF6B688}"/>
              </a:ext>
            </a:extLst>
          </p:cNvPr>
          <p:cNvSpPr>
            <a:spLocks noGrp="1" noChangeArrowheads="1"/>
          </p:cNvSpPr>
          <p:nvPr>
            <p:ph type="body" idx="1"/>
          </p:nvPr>
        </p:nvSpPr>
        <p:spPr>
          <a:xfrm>
            <a:off x="149902" y="1099280"/>
            <a:ext cx="8994098" cy="5698760"/>
          </a:xfrm>
        </p:spPr>
        <p:txBody>
          <a:bodyPr>
            <a:noAutofit/>
          </a:bodyPr>
          <a:lstStyle/>
          <a:p>
            <a:pPr marL="0" indent="0">
              <a:lnSpc>
                <a:spcPct val="110000"/>
              </a:lnSpc>
              <a:buFontTx/>
              <a:buNone/>
              <a:defRPr/>
            </a:pPr>
            <a:r>
              <a:rPr lang="en-US" sz="2400" b="1" dirty="0">
                <a:latin typeface="Comic Sans MS" charset="0"/>
                <a:ea typeface="ＭＳ Ｐゴシック" charset="0"/>
                <a:cs typeface="ＭＳ Ｐゴシック" charset="0"/>
                <a:sym typeface="Symbol" charset="0"/>
              </a:rPr>
              <a:t>Does </a:t>
            </a:r>
            <a:r>
              <a:rPr lang="en-US" sz="2400" b="1" dirty="0">
                <a:solidFill>
                  <a:schemeClr val="hlink"/>
                </a:solidFill>
                <a:latin typeface="Comic Sans MS" charset="0"/>
                <a:ea typeface="ＭＳ Ｐゴシック" charset="0"/>
                <a:cs typeface="ＭＳ Ｐゴシック" charset="0"/>
                <a:sym typeface="Symbol" charset="0"/>
              </a:rPr>
              <a:t>V</a:t>
            </a:r>
            <a:r>
              <a:rPr lang="en-US" altLang="ja-JP" sz="2400" b="1" dirty="0">
                <a:solidFill>
                  <a:schemeClr val="hlink"/>
                </a:solidFill>
                <a:latin typeface="Comic Sans MS" charset="0"/>
                <a:ea typeface="ＭＳ Ｐゴシック" charset="0"/>
                <a:cs typeface="ＭＳ Ｐゴシック" charset="0"/>
              </a:rPr>
              <a:t>P</a:t>
            </a:r>
            <a:r>
              <a:rPr lang="en-US" altLang="ja-JP" sz="2400" b="1" dirty="0">
                <a:solidFill>
                  <a:srgbClr val="000000"/>
                </a:solidFill>
                <a:latin typeface="Comic Sans MS" charset="0"/>
                <a:ea typeface="ＭＳ Ｐゴシック" charset="0"/>
                <a:cs typeface="ＭＳ Ｐゴシック" charset="0"/>
                <a:sym typeface="Symbol" charset="0"/>
              </a:rPr>
              <a:t></a:t>
            </a:r>
            <a:r>
              <a:rPr lang="en-US" altLang="ja-JP" sz="2400" b="1" dirty="0">
                <a:solidFill>
                  <a:schemeClr val="hlink"/>
                </a:solidFill>
                <a:latin typeface="Comic Sans MS" charset="0"/>
                <a:ea typeface="ＭＳ Ｐゴシック" charset="0"/>
                <a:cs typeface="ＭＳ Ｐゴシック" charset="0"/>
                <a:sym typeface="Symbol" charset="0"/>
              </a:rPr>
              <a:t>VNP? </a:t>
            </a:r>
            <a:r>
              <a:rPr lang="en-US" altLang="ja-JP" sz="2400" b="1" dirty="0">
                <a:solidFill>
                  <a:srgbClr val="000000"/>
                </a:solidFill>
                <a:latin typeface="Comic Sans MS" charset="0"/>
                <a:ea typeface="ＭＳ Ｐゴシック" charset="0"/>
                <a:cs typeface="ＭＳ Ｐゴシック" charset="0"/>
                <a:sym typeface="Wingdings"/>
              </a:rPr>
              <a:t> </a:t>
            </a:r>
            <a:r>
              <a:rPr lang="en-US" altLang="ja-JP" sz="2400" b="1" dirty="0">
                <a:latin typeface="Comic Sans MS" charset="0"/>
                <a:ea typeface="ＭＳ Ｐゴシック" charset="0"/>
                <a:cs typeface="ＭＳ Ｐゴシック" charset="0"/>
                <a:sym typeface="Symbol" charset="0"/>
              </a:rPr>
              <a:t>Does </a:t>
            </a:r>
            <a:r>
              <a:rPr lang="en-US" altLang="ja-JP" sz="2400" b="1" dirty="0">
                <a:solidFill>
                  <a:srgbClr val="FF0000"/>
                </a:solidFill>
                <a:latin typeface="Comic Sans MS" charset="0"/>
                <a:ea typeface="ＭＳ Ｐゴシック" charset="0"/>
                <a:cs typeface="ＭＳ Ｐゴシック" charset="0"/>
                <a:sym typeface="Symbol" charset="0"/>
              </a:rPr>
              <a:t>Per</a:t>
            </a:r>
            <a:r>
              <a:rPr lang="en-US" altLang="ja-JP" sz="2400" b="1" dirty="0">
                <a:latin typeface="Comic Sans MS" charset="0"/>
                <a:ea typeface="ＭＳ Ｐゴシック" charset="0"/>
                <a:cs typeface="ＭＳ Ｐゴシック" charset="0"/>
                <a:sym typeface="Symbol" charset="0"/>
              </a:rPr>
              <a:t> have </a:t>
            </a:r>
            <a:r>
              <a:rPr lang="en-US" altLang="ja-JP" sz="2400" b="1" dirty="0">
                <a:solidFill>
                  <a:srgbClr val="008000"/>
                </a:solidFill>
                <a:latin typeface="Comic Sans MS" charset="0"/>
                <a:ea typeface="ＭＳ Ｐゴシック" charset="0"/>
                <a:cs typeface="ＭＳ Ｐゴシック" charset="0"/>
                <a:sym typeface="Symbol" charset="0"/>
              </a:rPr>
              <a:t>small</a:t>
            </a:r>
            <a:r>
              <a:rPr lang="en-US" altLang="ja-JP" sz="2400" b="1" dirty="0">
                <a:latin typeface="Comic Sans MS" charset="0"/>
                <a:ea typeface="ＭＳ Ｐゴシック" charset="0"/>
                <a:cs typeface="ＭＳ Ｐゴシック" charset="0"/>
                <a:sym typeface="Symbol" charset="0"/>
              </a:rPr>
              <a:t> circuit?</a:t>
            </a:r>
          </a:p>
          <a:p>
            <a:pPr marL="0" indent="0">
              <a:lnSpc>
                <a:spcPct val="110000"/>
              </a:lnSpc>
              <a:buFontTx/>
              <a:buNone/>
              <a:defRPr/>
            </a:pPr>
            <a:r>
              <a:rPr lang="en-US" altLang="ja-JP" sz="2400" b="1" dirty="0">
                <a:latin typeface="Comic Sans MS" charset="0"/>
                <a:ea typeface="ＭＳ Ｐゴシック" charset="0"/>
                <a:cs typeface="ＭＳ Ｐゴシック" charset="0"/>
                <a:sym typeface="Wingdings"/>
              </a:rPr>
              <a:t></a:t>
            </a:r>
            <a:r>
              <a:rPr lang="en-US" altLang="ja-JP" sz="2400" b="1" dirty="0">
                <a:latin typeface="Comic Sans MS" charset="0"/>
                <a:ea typeface="ＭＳ Ｐゴシック" charset="0"/>
                <a:cs typeface="ＭＳ Ｐゴシック" charset="0"/>
                <a:sym typeface="Symbol" charset="0"/>
              </a:rPr>
              <a:t>Does </a:t>
            </a:r>
            <a:r>
              <a:rPr lang="en-US" altLang="ja-JP" sz="2400" b="1" dirty="0">
                <a:solidFill>
                  <a:srgbClr val="FF0000"/>
                </a:solidFill>
                <a:latin typeface="Comic Sans MS" charset="0"/>
                <a:ea typeface="ＭＳ Ｐゴシック" charset="0"/>
                <a:cs typeface="ＭＳ Ｐゴシック" charset="0"/>
                <a:sym typeface="Symbol" charset="0"/>
              </a:rPr>
              <a:t>Permanent</a:t>
            </a:r>
            <a:r>
              <a:rPr lang="en-US" altLang="ja-JP" sz="2400" b="1" dirty="0">
                <a:latin typeface="Comic Sans MS" charset="0"/>
                <a:ea typeface="ＭＳ Ｐゴシック" charset="0"/>
                <a:cs typeface="ＭＳ Ｐゴシック" charset="0"/>
                <a:sym typeface="Symbol" charset="0"/>
              </a:rPr>
              <a:t> have </a:t>
            </a:r>
            <a:r>
              <a:rPr lang="en-US" altLang="ja-JP" sz="2400" b="1" dirty="0">
                <a:solidFill>
                  <a:srgbClr val="008000"/>
                </a:solidFill>
                <a:latin typeface="Comic Sans MS" charset="0"/>
                <a:ea typeface="ＭＳ Ｐゴシック" charset="0"/>
                <a:cs typeface="ＭＳ Ｐゴシック" charset="0"/>
                <a:sym typeface="Symbol" charset="0"/>
              </a:rPr>
              <a:t>small</a:t>
            </a:r>
            <a:r>
              <a:rPr lang="en-US" altLang="ja-JP" sz="2400" b="1" dirty="0">
                <a:latin typeface="Comic Sans MS" charset="0"/>
                <a:ea typeface="ＭＳ Ｐゴシック" charset="0"/>
                <a:cs typeface="ＭＳ Ｐゴシック" charset="0"/>
                <a:sym typeface="Symbol" charset="0"/>
              </a:rPr>
              <a:t> symbolic </a:t>
            </a:r>
            <a:r>
              <a:rPr lang="en-US" altLang="ja-JP" sz="2400" b="1" dirty="0">
                <a:solidFill>
                  <a:srgbClr val="FF0000"/>
                </a:solidFill>
                <a:latin typeface="Comic Sans MS" charset="0"/>
                <a:ea typeface="ＭＳ Ｐゴシック" charset="0"/>
                <a:cs typeface="ＭＳ Ｐゴシック" charset="0"/>
                <a:sym typeface="Symbol" charset="0"/>
              </a:rPr>
              <a:t>determinant</a:t>
            </a:r>
            <a:r>
              <a:rPr lang="en-US" altLang="ja-JP" sz="2400" b="1" dirty="0">
                <a:latin typeface="Comic Sans MS" charset="0"/>
                <a:ea typeface="ＭＳ Ｐゴシック" charset="0"/>
                <a:cs typeface="ＭＳ Ｐゴシック" charset="0"/>
                <a:sym typeface="Symbol" charset="0"/>
              </a:rPr>
              <a:t>?</a:t>
            </a:r>
          </a:p>
          <a:p>
            <a:pPr marL="0" indent="0">
              <a:lnSpc>
                <a:spcPct val="110000"/>
              </a:lnSpc>
              <a:buFontTx/>
              <a:buNone/>
              <a:defRPr/>
            </a:pPr>
            <a:endParaRPr lang="en-US" sz="2400" b="1" dirty="0">
              <a:solidFill>
                <a:srgbClr val="000000"/>
              </a:solidFill>
              <a:latin typeface="Comic Sans MS" charset="0"/>
              <a:ea typeface="ＭＳ Ｐゴシック" charset="0"/>
              <a:cs typeface="ＭＳ Ｐゴシック" charset="0"/>
              <a:sym typeface="Symbol" charset="0"/>
            </a:endParaRPr>
          </a:p>
          <a:p>
            <a:pPr marL="0" indent="0">
              <a:lnSpc>
                <a:spcPct val="110000"/>
              </a:lnSpc>
              <a:buFontTx/>
              <a:buNone/>
              <a:defRPr/>
            </a:pPr>
            <a:r>
              <a:rPr lang="en-US" sz="2400" b="1" dirty="0" err="1">
                <a:solidFill>
                  <a:srgbClr val="FF0000"/>
                </a:solidFill>
                <a:latin typeface="Comic Sans MS" charset="0"/>
                <a:ea typeface="ＭＳ Ｐゴシック" charset="0"/>
                <a:cs typeface="ＭＳ Ｐゴシック" charset="0"/>
                <a:sym typeface="Symbol" charset="0"/>
              </a:rPr>
              <a:t>Per</a:t>
            </a:r>
            <a:r>
              <a:rPr lang="en-US" sz="2400" b="1" baseline="-25000" dirty="0" err="1">
                <a:solidFill>
                  <a:srgbClr val="0000FF"/>
                </a:solidFill>
                <a:latin typeface="Comic Sans MS" charset="0"/>
                <a:ea typeface="ＭＳ Ｐゴシック" charset="0"/>
                <a:cs typeface="ＭＳ Ｐゴシック" charset="0"/>
                <a:sym typeface="Symbol" charset="0"/>
              </a:rPr>
              <a:t>n</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dirty="0">
                <a:solidFill>
                  <a:srgbClr val="000000"/>
                </a:solidFill>
                <a:latin typeface="Comic Sans MS"/>
                <a:cs typeface="Comic Sans MS"/>
              </a:rPr>
              <a:t>)</a:t>
            </a:r>
            <a:r>
              <a:rPr lang="en-US" sz="2400" b="1" dirty="0">
                <a:latin typeface="Comic Sans MS" charset="0"/>
                <a:ea typeface="ＭＳ Ｐゴシック" charset="0"/>
                <a:cs typeface="ＭＳ Ｐゴシック" charset="0"/>
                <a:sym typeface="Symbol" charset="0"/>
              </a:rPr>
              <a:t> = </a:t>
            </a:r>
            <a:r>
              <a:rPr lang="en-US" sz="2400" b="1" dirty="0" err="1">
                <a:solidFill>
                  <a:srgbClr val="FF0000"/>
                </a:solidFill>
                <a:latin typeface="Comic Sans MS" charset="0"/>
                <a:ea typeface="ＭＳ Ｐゴシック" charset="0"/>
                <a:cs typeface="ＭＳ Ｐゴシック" charset="0"/>
                <a:sym typeface="Symbol" charset="0"/>
              </a:rPr>
              <a:t>Det</a:t>
            </a:r>
            <a:r>
              <a:rPr lang="en-US" sz="2400" b="1" baseline="-25000" dirty="0" err="1">
                <a:solidFill>
                  <a:srgbClr val="0000FF"/>
                </a:solidFill>
                <a:latin typeface="Comic Sans MS" charset="0"/>
                <a:ea typeface="ＭＳ Ｐゴシック" charset="0"/>
                <a:cs typeface="ＭＳ Ｐゴシック" charset="0"/>
                <a:sym typeface="Symbol" charset="0"/>
              </a:rPr>
              <a:t>k</a:t>
            </a:r>
            <a:r>
              <a:rPr lang="en-US" sz="2400" b="1" dirty="0">
                <a:solidFill>
                  <a:srgbClr val="000000"/>
                </a:solidFill>
                <a:latin typeface="Comic Sans MS"/>
                <a:cs typeface="Comic Sans MS"/>
              </a:rPr>
              <a:t>(               )</a:t>
            </a:r>
            <a:r>
              <a:rPr lang="en-US" sz="2400" b="1" baseline="-25000" dirty="0">
                <a:solidFill>
                  <a:srgbClr val="0000FF"/>
                </a:solidFill>
                <a:latin typeface="Comic Sans MS" charset="0"/>
                <a:ea typeface="ＭＳ Ｐゴシック" charset="0"/>
                <a:cs typeface="ＭＳ Ｐゴシック" charset="0"/>
                <a:sym typeface="Symbol" charset="0"/>
              </a:rPr>
              <a:t>          </a:t>
            </a:r>
            <a:r>
              <a:rPr lang="en-US" sz="2400" b="1" kern="1200" dirty="0" err="1">
                <a:solidFill>
                  <a:srgbClr val="0000FF"/>
                </a:solidFill>
                <a:latin typeface="Calibri"/>
              </a:rPr>
              <a:t>L</a:t>
            </a:r>
            <a:r>
              <a:rPr lang="en-US" sz="2400" b="1" kern="1200" baseline="-25000" dirty="0" err="1">
                <a:solidFill>
                  <a:srgbClr val="0000FF"/>
                </a:solidFill>
                <a:latin typeface="Calibri"/>
              </a:rPr>
              <a:t>ij</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dirty="0">
                <a:solidFill>
                  <a:srgbClr val="000000"/>
                </a:solidFill>
                <a:latin typeface="Comic Sans MS"/>
                <a:cs typeface="Comic Sans MS"/>
              </a:rPr>
              <a:t>)</a:t>
            </a:r>
            <a:r>
              <a:rPr lang="en-US" sz="2400" b="1" dirty="0">
                <a:latin typeface="Comic Sans MS" charset="0"/>
                <a:ea typeface="ＭＳ Ｐゴシック" charset="0"/>
                <a:cs typeface="ＭＳ Ｐゴシック" charset="0"/>
                <a:sym typeface="Symbol" charset="0"/>
              </a:rPr>
              <a:t> affine, </a:t>
            </a:r>
          </a:p>
          <a:p>
            <a:pPr marL="0" indent="0">
              <a:lnSpc>
                <a:spcPct val="110000"/>
              </a:lnSpc>
              <a:buFontTx/>
              <a:buNone/>
              <a:defRPr/>
            </a:pPr>
            <a:r>
              <a:rPr lang="en-US" sz="2400" b="1" dirty="0">
                <a:latin typeface="Comic Sans MS" charset="0"/>
                <a:ea typeface="ＭＳ Ｐゴシック" charset="0"/>
                <a:cs typeface="ＭＳ Ｐゴシック" charset="0"/>
                <a:sym typeface="Symbol" charset="0"/>
              </a:rPr>
              <a:t>                                        </a:t>
            </a:r>
            <a:r>
              <a:rPr lang="en-US" sz="2400" b="1" dirty="0">
                <a:solidFill>
                  <a:srgbClr val="0000FF"/>
                </a:solidFill>
                <a:latin typeface="Comic Sans MS" charset="0"/>
                <a:ea typeface="ＭＳ Ｐゴシック" charset="0"/>
                <a:cs typeface="ＭＳ Ｐゴシック" charset="0"/>
                <a:sym typeface="Symbol" charset="0"/>
              </a:rPr>
              <a:t>k</a:t>
            </a:r>
            <a:r>
              <a:rPr lang="en-US" altLang="en-US" sz="2400" b="1" dirty="0">
                <a:solidFill>
                  <a:prstClr val="black"/>
                </a:solidFill>
                <a:latin typeface="Comic Sans MS" panose="030F0902030302020204" pitchFamily="66" charset="0"/>
                <a:ea typeface="ＭＳ Ｐゴシック" panose="020B0600070205080204" pitchFamily="34" charset="-128"/>
                <a:sym typeface="Symbol" pitchFamily="2" charset="2"/>
              </a:rPr>
              <a:t>=</a:t>
            </a:r>
            <a:r>
              <a:rPr lang="en-US" sz="2400" b="1" dirty="0">
                <a:solidFill>
                  <a:srgbClr val="0000FF"/>
                </a:solidFill>
                <a:latin typeface="Comic Sans MS" charset="0"/>
                <a:ea typeface="ＭＳ Ｐゴシック" charset="0"/>
                <a:cs typeface="ＭＳ Ｐゴシック" charset="0"/>
                <a:sym typeface="Symbol" charset="0"/>
              </a:rPr>
              <a:t>k</a:t>
            </a:r>
            <a:r>
              <a:rPr lang="en-US" altLang="en-US" sz="2400" b="1" dirty="0">
                <a:solidFill>
                  <a:prstClr val="black"/>
                </a:solidFill>
                <a:latin typeface="Comic Sans MS" panose="030F0902030302020204" pitchFamily="66" charset="0"/>
                <a:ea typeface="ＭＳ Ｐゴシック" panose="020B0600070205080204" pitchFamily="34" charset="-128"/>
                <a:sym typeface="Symbol" pitchFamily="2" charset="2"/>
              </a:rPr>
              <a:t>(</a:t>
            </a:r>
            <a:r>
              <a:rPr lang="en-US" altLang="en-US" sz="2400" b="1" dirty="0">
                <a:solidFill>
                  <a:srgbClr val="0000FF"/>
                </a:solidFill>
                <a:latin typeface="Comic Sans MS" panose="030F0902030302020204" pitchFamily="66" charset="0"/>
                <a:ea typeface="ＭＳ Ｐゴシック" panose="020B0600070205080204" pitchFamily="34" charset="-128"/>
                <a:sym typeface="Symbol" pitchFamily="2" charset="2"/>
              </a:rPr>
              <a:t>n</a:t>
            </a:r>
            <a:r>
              <a:rPr lang="en-US" altLang="en-US" sz="2400" b="1" dirty="0">
                <a:solidFill>
                  <a:prstClr val="black"/>
                </a:solidFill>
                <a:latin typeface="Comic Sans MS" panose="030F0902030302020204" pitchFamily="66" charset="0"/>
                <a:ea typeface="ＭＳ Ｐゴシック" panose="020B0600070205080204" pitchFamily="34" charset="-128"/>
                <a:sym typeface="Symbol" pitchFamily="2" charset="2"/>
              </a:rPr>
              <a:t>)</a:t>
            </a:r>
            <a:r>
              <a:rPr lang="en-US" sz="2400" b="1" dirty="0">
                <a:latin typeface="Comic Sans MS" charset="0"/>
                <a:ea typeface="ＭＳ Ｐゴシック" charset="0"/>
                <a:cs typeface="ＭＳ Ｐゴシック" charset="0"/>
                <a:sym typeface="Symbol" charset="0"/>
              </a:rPr>
              <a:t> </a:t>
            </a:r>
            <a:r>
              <a:rPr lang="en-US" sz="2400" b="1" dirty="0">
                <a:solidFill>
                  <a:srgbClr val="008000"/>
                </a:solidFill>
                <a:latin typeface="Comic Sans MS" charset="0"/>
                <a:ea typeface="ＭＳ Ｐゴシック" charset="0"/>
                <a:cs typeface="ＭＳ Ｐゴシック" charset="0"/>
                <a:sym typeface="Symbol" charset="0"/>
              </a:rPr>
              <a:t>small</a:t>
            </a:r>
            <a:r>
              <a:rPr lang="en-US" sz="2400" b="1" dirty="0">
                <a:latin typeface="Comic Sans MS" charset="0"/>
                <a:ea typeface="ＭＳ Ｐゴシック" charset="0"/>
                <a:cs typeface="ＭＳ Ｐゴシック" charset="0"/>
                <a:sym typeface="Symbol" charset="0"/>
              </a:rPr>
              <a:t>?</a:t>
            </a:r>
          </a:p>
          <a:p>
            <a:pPr marL="0" lvl="0" indent="0">
              <a:lnSpc>
                <a:spcPct val="110000"/>
              </a:lnSpc>
              <a:buNone/>
            </a:pPr>
            <a:endParaRPr lang="en-US" altLang="en-US" sz="2400" b="1" dirty="0">
              <a:solidFill>
                <a:srgbClr val="008000"/>
              </a:solidFill>
              <a:latin typeface="Comic Sans MS" panose="030F0902030302020204" pitchFamily="66" charset="0"/>
              <a:ea typeface="ＭＳ Ｐゴシック" panose="020B0600070205080204" pitchFamily="34" charset="-128"/>
            </a:endParaRPr>
          </a:p>
          <a:p>
            <a:pPr marL="0" lvl="0" indent="0">
              <a:lnSpc>
                <a:spcPct val="110000"/>
              </a:lnSpc>
              <a:buNone/>
            </a:pPr>
            <a:endParaRPr lang="en-US" altLang="en-US" sz="2400" b="1" dirty="0">
              <a:solidFill>
                <a:srgbClr val="008000"/>
              </a:solidFill>
              <a:latin typeface="Comic Sans MS" panose="030F0902030302020204" pitchFamily="66" charset="0"/>
              <a:ea typeface="ＭＳ Ｐゴシック" panose="020B0600070205080204" pitchFamily="34" charset="-128"/>
            </a:endParaRPr>
          </a:p>
          <a:p>
            <a:pPr marL="0" lvl="0" indent="0">
              <a:lnSpc>
                <a:spcPct val="110000"/>
              </a:lnSpc>
              <a:buNone/>
            </a:pPr>
            <a:r>
              <a:rPr lang="en-US" altLang="en-US" sz="2400" b="1" dirty="0">
                <a:solidFill>
                  <a:srgbClr val="008000"/>
                </a:solidFill>
                <a:latin typeface="Comic Sans MS" panose="030F0902030302020204" pitchFamily="66" charset="0"/>
                <a:ea typeface="ＭＳ Ｐゴシック" panose="020B0600070205080204" pitchFamily="34" charset="-128"/>
              </a:rPr>
              <a:t>[</a:t>
            </a:r>
            <a:r>
              <a:rPr lang="en-US" altLang="en-US" sz="2400" b="1" dirty="0" err="1">
                <a:solidFill>
                  <a:srgbClr val="008000"/>
                </a:solidFill>
                <a:latin typeface="Comic Sans MS" panose="030F0902030302020204" pitchFamily="66" charset="0"/>
                <a:ea typeface="ＭＳ Ｐゴシック" panose="020B0600070205080204" pitchFamily="34" charset="-128"/>
              </a:rPr>
              <a:t>Polya</a:t>
            </a:r>
            <a:r>
              <a:rPr lang="en-US" altLang="en-US" sz="2400" b="1" dirty="0">
                <a:solidFill>
                  <a:srgbClr val="008000"/>
                </a:solidFill>
                <a:latin typeface="Comic Sans MS" panose="030F0902030302020204" pitchFamily="66" charset="0"/>
                <a:ea typeface="ＭＳ Ｐゴシック" panose="020B0600070205080204" pitchFamily="34" charset="-128"/>
              </a:rPr>
              <a:t>] </a:t>
            </a:r>
            <a:r>
              <a:rPr lang="en-US" altLang="en-US" sz="2400" b="1" dirty="0">
                <a:solidFill>
                  <a:prstClr val="black"/>
                </a:solidFill>
                <a:latin typeface="Comic Sans MS" panose="030F0902030302020204" pitchFamily="66" charset="0"/>
                <a:ea typeface="ＭＳ Ｐゴシック" panose="020B0600070205080204" pitchFamily="34" charset="-128"/>
              </a:rPr>
              <a:t>k(</a:t>
            </a:r>
            <a:r>
              <a:rPr lang="en-US" altLang="en-US" sz="2400" b="1" dirty="0">
                <a:solidFill>
                  <a:srgbClr val="0000FF"/>
                </a:solidFill>
                <a:latin typeface="Comic Sans MS" panose="030F0902030302020204" pitchFamily="66" charset="0"/>
                <a:ea typeface="ＭＳ Ｐゴシック" panose="020B0600070205080204" pitchFamily="34" charset="-128"/>
              </a:rPr>
              <a:t>2</a:t>
            </a:r>
            <a:r>
              <a:rPr lang="en-US" altLang="en-US" sz="2400" b="1" dirty="0">
                <a:solidFill>
                  <a:prstClr val="black"/>
                </a:solidFill>
                <a:latin typeface="Comic Sans MS" panose="030F0902030302020204" pitchFamily="66" charset="0"/>
                <a:ea typeface="ＭＳ Ｐゴシック" panose="020B0600070205080204" pitchFamily="34" charset="-128"/>
              </a:rPr>
              <a:t>) =2    </a:t>
            </a:r>
            <a:r>
              <a:rPr lang="en-US" altLang="en-US" sz="2400" b="1" dirty="0">
                <a:solidFill>
                  <a:srgbClr val="FF0000"/>
                </a:solidFill>
                <a:latin typeface="Comic Sans MS" panose="030F0902030302020204" pitchFamily="66" charset="0"/>
                <a:ea typeface="ＭＳ Ｐゴシック" panose="020B0600070205080204" pitchFamily="34" charset="-128"/>
              </a:rPr>
              <a:t>Per</a:t>
            </a:r>
            <a:r>
              <a:rPr lang="en-US" altLang="en-US" sz="2400" b="1" baseline="-25000" dirty="0">
                <a:solidFill>
                  <a:srgbClr val="0000FF"/>
                </a:solidFill>
                <a:latin typeface="Comic Sans MS" panose="030F0902030302020204" pitchFamily="66" charset="0"/>
                <a:ea typeface="ＭＳ Ｐゴシック" panose="020B0600070205080204" pitchFamily="34" charset="-128"/>
              </a:rPr>
              <a:t>2</a:t>
            </a:r>
            <a:r>
              <a:rPr lang="en-US" altLang="en-US" sz="2400" b="1" dirty="0">
                <a:solidFill>
                  <a:prstClr val="black"/>
                </a:solidFill>
                <a:latin typeface="Comic Sans MS" panose="030F0902030302020204" pitchFamily="66" charset="0"/>
                <a:ea typeface="ＭＳ Ｐゴシック" panose="020B0600070205080204" pitchFamily="34" charset="-128"/>
              </a:rPr>
              <a:t>        = </a:t>
            </a:r>
            <a:r>
              <a:rPr lang="en-US" altLang="en-US" sz="2400" b="1" dirty="0">
                <a:solidFill>
                  <a:srgbClr val="FF0000"/>
                </a:solidFill>
                <a:latin typeface="Comic Sans MS" panose="030F0902030302020204" pitchFamily="66" charset="0"/>
                <a:ea typeface="ＭＳ Ｐゴシック" panose="020B0600070205080204" pitchFamily="34" charset="-128"/>
              </a:rPr>
              <a:t>Det</a:t>
            </a:r>
            <a:r>
              <a:rPr lang="en-US" altLang="en-US" sz="2400" b="1" baseline="-25000" dirty="0">
                <a:solidFill>
                  <a:srgbClr val="0000FF"/>
                </a:solidFill>
                <a:latin typeface="Comic Sans MS" panose="030F0902030302020204" pitchFamily="66" charset="0"/>
                <a:ea typeface="ＭＳ Ｐゴシック" panose="020B0600070205080204" pitchFamily="34" charset="-128"/>
              </a:rPr>
              <a:t>2</a:t>
            </a:r>
            <a:r>
              <a:rPr lang="en-US" altLang="en-US" sz="2400" b="1" dirty="0">
                <a:solidFill>
                  <a:prstClr val="black"/>
                </a:solidFill>
                <a:latin typeface="Comic Sans MS" panose="030F0902030302020204" pitchFamily="66" charset="0"/>
                <a:ea typeface="ＭＳ Ｐゴシック" panose="020B0600070205080204" pitchFamily="34" charset="-128"/>
              </a:rPr>
              <a:t>  </a:t>
            </a:r>
          </a:p>
          <a:p>
            <a:pPr marL="0" lvl="0" indent="0">
              <a:lnSpc>
                <a:spcPct val="110000"/>
              </a:lnSpc>
              <a:buNone/>
            </a:pPr>
            <a:r>
              <a:rPr lang="en-US" altLang="en-US" sz="2400" b="1" dirty="0">
                <a:solidFill>
                  <a:srgbClr val="660066"/>
                </a:solidFill>
                <a:latin typeface="Comic Sans MS" panose="030F0902030302020204" pitchFamily="66" charset="0"/>
                <a:ea typeface="ＭＳ Ｐゴシック" panose="020B0600070205080204" pitchFamily="34" charset="-128"/>
              </a:rPr>
              <a:t>         </a:t>
            </a:r>
            <a:r>
              <a:rPr lang="en-US" altLang="en-US" sz="2400" b="1" dirty="0">
                <a:solidFill>
                  <a:srgbClr val="000000"/>
                </a:solidFill>
                <a:latin typeface="Comic Sans MS" panose="030F0902030302020204" pitchFamily="66" charset="0"/>
                <a:ea typeface="ＭＳ Ｐゴシック" panose="020B0600070205080204" pitchFamily="34" charset="-128"/>
              </a:rPr>
              <a:t>k(</a:t>
            </a:r>
            <a:r>
              <a:rPr lang="en-US" altLang="en-US" sz="2400" b="1" dirty="0">
                <a:solidFill>
                  <a:srgbClr val="0000FF"/>
                </a:solidFill>
                <a:latin typeface="Comic Sans MS" panose="030F0902030302020204" pitchFamily="66" charset="0"/>
                <a:ea typeface="ＭＳ Ｐゴシック" panose="020B0600070205080204" pitchFamily="34" charset="-128"/>
              </a:rPr>
              <a:t>3</a:t>
            </a:r>
            <a:r>
              <a:rPr lang="en-US" altLang="en-US" sz="2400" b="1" dirty="0">
                <a:solidFill>
                  <a:srgbClr val="000000"/>
                </a:solidFill>
                <a:latin typeface="Comic Sans MS" panose="030F0902030302020204" pitchFamily="66" charset="0"/>
                <a:ea typeface="ＭＳ Ｐゴシック" panose="020B0600070205080204" pitchFamily="34" charset="-128"/>
              </a:rPr>
              <a:t>)&gt;3</a:t>
            </a:r>
          </a:p>
          <a:p>
            <a:pPr marL="0" lvl="0" indent="0">
              <a:lnSpc>
                <a:spcPct val="110000"/>
              </a:lnSpc>
              <a:buNone/>
            </a:pPr>
            <a:r>
              <a:rPr lang="en-US" altLang="en-US" sz="2400" b="1" dirty="0">
                <a:solidFill>
                  <a:srgbClr val="008000"/>
                </a:solidFill>
                <a:latin typeface="Comic Sans MS" panose="030F0902030302020204" pitchFamily="66" charset="0"/>
                <a:ea typeface="ＭＳ Ｐゴシック" panose="020B0600070205080204" pitchFamily="34" charset="-128"/>
              </a:rPr>
              <a:t>[Valiant]             </a:t>
            </a:r>
            <a:r>
              <a:rPr lang="en-US" altLang="en-US" sz="2400" b="1" dirty="0">
                <a:solidFill>
                  <a:srgbClr val="008000"/>
                </a:solidFill>
                <a:latin typeface="Comic Sans MS" panose="030F0902030302020204" pitchFamily="66" charset="0"/>
                <a:ea typeface="ＭＳ Ｐゴシック" panose="020B0600070205080204" pitchFamily="34" charset="-128"/>
                <a:sym typeface="Symbol" pitchFamily="2" charset="2"/>
              </a:rPr>
              <a:t>     </a:t>
            </a:r>
            <a:r>
              <a:rPr lang="en-US" altLang="en-US" sz="2400" b="1" dirty="0">
                <a:solidFill>
                  <a:prstClr val="black"/>
                </a:solidFill>
                <a:latin typeface="Comic Sans MS" panose="030F0902030302020204" pitchFamily="66" charset="0"/>
                <a:ea typeface="ＭＳ Ｐゴシック" panose="020B0600070205080204" pitchFamily="34" charset="-128"/>
              </a:rPr>
              <a:t>k(</a:t>
            </a:r>
            <a:r>
              <a:rPr lang="en-US" altLang="en-US" sz="2400" b="1" dirty="0">
                <a:solidFill>
                  <a:srgbClr val="0000FF"/>
                </a:solidFill>
                <a:latin typeface="Comic Sans MS" panose="030F0902030302020204" pitchFamily="66" charset="0"/>
                <a:ea typeface="ＭＳ Ｐゴシック" panose="020B0600070205080204" pitchFamily="34" charset="-128"/>
              </a:rPr>
              <a:t>n</a:t>
            </a:r>
            <a:r>
              <a:rPr lang="en-US" altLang="en-US" sz="2400" b="1" dirty="0">
                <a:solidFill>
                  <a:prstClr val="black"/>
                </a:solidFill>
                <a:latin typeface="Comic Sans MS" panose="030F0902030302020204" pitchFamily="66" charset="0"/>
                <a:ea typeface="ＭＳ Ｐゴシック" panose="020B0600070205080204" pitchFamily="34" charset="-128"/>
              </a:rPr>
              <a:t>) &lt; </a:t>
            </a:r>
            <a:r>
              <a:rPr lang="en-US" altLang="en-US" sz="2400" b="1" dirty="0" err="1">
                <a:solidFill>
                  <a:prstClr val="black"/>
                </a:solidFill>
                <a:latin typeface="Comic Sans MS" panose="030F0902030302020204" pitchFamily="66" charset="0"/>
                <a:ea typeface="ＭＳ Ｐゴシック" panose="020B0600070205080204" pitchFamily="34" charset="-128"/>
              </a:rPr>
              <a:t>exp</a:t>
            </a:r>
            <a:r>
              <a:rPr lang="en-US" altLang="en-US" sz="2400" b="1" dirty="0">
                <a:solidFill>
                  <a:prstClr val="black"/>
                </a:solidFill>
                <a:latin typeface="Comic Sans MS" panose="030F0902030302020204" pitchFamily="66" charset="0"/>
                <a:ea typeface="ＭＳ Ｐゴシック" panose="020B0600070205080204" pitchFamily="34" charset="-128"/>
              </a:rPr>
              <a:t>(</a:t>
            </a:r>
            <a:r>
              <a:rPr lang="en-US" altLang="en-US" sz="2400" b="1" dirty="0">
                <a:solidFill>
                  <a:srgbClr val="0000FF"/>
                </a:solidFill>
                <a:latin typeface="Comic Sans MS" panose="030F0902030302020204" pitchFamily="66" charset="0"/>
                <a:ea typeface="ＭＳ Ｐゴシック" panose="020B0600070205080204" pitchFamily="34" charset="-128"/>
              </a:rPr>
              <a:t>n</a:t>
            </a:r>
            <a:r>
              <a:rPr lang="en-US" altLang="en-US" sz="2400" b="1" dirty="0">
                <a:solidFill>
                  <a:prstClr val="black"/>
                </a:solidFill>
                <a:latin typeface="Comic Sans MS" panose="030F0902030302020204" pitchFamily="66" charset="0"/>
                <a:ea typeface="ＭＳ Ｐゴシック" panose="020B0600070205080204" pitchFamily="34" charset="-128"/>
              </a:rPr>
              <a:t>)</a:t>
            </a:r>
          </a:p>
          <a:p>
            <a:pPr marL="0" lvl="0" indent="0">
              <a:lnSpc>
                <a:spcPct val="110000"/>
              </a:lnSpc>
              <a:buNone/>
            </a:pPr>
            <a:r>
              <a:rPr lang="en-US" altLang="en-US" sz="2400" b="1" dirty="0">
                <a:solidFill>
                  <a:srgbClr val="008000"/>
                </a:solidFill>
                <a:latin typeface="Comic Sans MS" panose="030F0902030302020204" pitchFamily="66" charset="0"/>
                <a:ea typeface="ＭＳ Ｐゴシック" panose="020B0600070205080204" pitchFamily="34" charset="-128"/>
              </a:rPr>
              <a:t>[Valiant]                  </a:t>
            </a:r>
            <a:r>
              <a:rPr lang="en-US" altLang="en-US" sz="2400" b="1" dirty="0">
                <a:solidFill>
                  <a:prstClr val="black"/>
                </a:solidFill>
                <a:latin typeface="Comic Sans MS" panose="030F0902030302020204" pitchFamily="66" charset="0"/>
                <a:ea typeface="ＭＳ Ｐゴシック" panose="020B0600070205080204" pitchFamily="34" charset="-128"/>
              </a:rPr>
              <a:t>k(</a:t>
            </a:r>
            <a:r>
              <a:rPr lang="en-US" altLang="en-US" sz="2400" b="1" dirty="0">
                <a:solidFill>
                  <a:srgbClr val="0000FF"/>
                </a:solidFill>
                <a:latin typeface="Comic Sans MS" panose="030F0902030302020204" pitchFamily="66" charset="0"/>
                <a:ea typeface="ＭＳ Ｐゴシック" panose="020B0600070205080204" pitchFamily="34" charset="-128"/>
              </a:rPr>
              <a:t>n</a:t>
            </a:r>
            <a:r>
              <a:rPr lang="en-US" altLang="en-US" sz="2400" b="1" dirty="0">
                <a:solidFill>
                  <a:prstClr val="black"/>
                </a:solidFill>
                <a:latin typeface="Comic Sans MS" panose="030F0902030302020204" pitchFamily="66" charset="0"/>
                <a:ea typeface="ＭＳ Ｐゴシック" panose="020B0600070205080204" pitchFamily="34" charset="-128"/>
              </a:rPr>
              <a:t>) </a:t>
            </a:r>
            <a:r>
              <a:rPr lang="en-US" altLang="en-US" sz="2400" b="1" dirty="0">
                <a:solidFill>
                  <a:prstClr val="black"/>
                </a:solidFill>
                <a:latin typeface="Comic Sans MS" panose="030F0902030302020204" pitchFamily="66" charset="0"/>
                <a:ea typeface="ＭＳ Ｐゴシック" panose="020B0600070205080204" pitchFamily="34" charset="-128"/>
                <a:sym typeface="Symbol" pitchFamily="2" charset="2"/>
              </a:rPr>
              <a:t></a:t>
            </a:r>
            <a:r>
              <a:rPr lang="en-US" altLang="en-US" sz="2400" b="1" dirty="0">
                <a:solidFill>
                  <a:prstClr val="black"/>
                </a:solidFill>
                <a:latin typeface="Comic Sans MS" panose="030F0902030302020204" pitchFamily="66" charset="0"/>
                <a:ea typeface="ＭＳ Ｐゴシック" panose="020B0600070205080204" pitchFamily="34" charset="-128"/>
              </a:rPr>
              <a:t> poly(</a:t>
            </a:r>
            <a:r>
              <a:rPr lang="en-US" altLang="en-US" sz="2400" b="1" dirty="0">
                <a:solidFill>
                  <a:srgbClr val="0000FF"/>
                </a:solidFill>
                <a:latin typeface="Comic Sans MS" panose="030F0902030302020204" pitchFamily="66" charset="0"/>
                <a:ea typeface="ＭＳ Ｐゴシック" panose="020B0600070205080204" pitchFamily="34" charset="-128"/>
              </a:rPr>
              <a:t>n</a:t>
            </a:r>
            <a:r>
              <a:rPr lang="en-US" altLang="en-US" sz="2400" b="1" dirty="0">
                <a:solidFill>
                  <a:prstClr val="black"/>
                </a:solidFill>
                <a:latin typeface="Comic Sans MS" panose="030F0902030302020204" pitchFamily="66" charset="0"/>
                <a:ea typeface="ＭＳ Ｐゴシック" panose="020B0600070205080204" pitchFamily="34" charset="-128"/>
              </a:rPr>
              <a:t>) </a:t>
            </a:r>
            <a:r>
              <a:rPr lang="en-US" altLang="en-US" sz="2400" b="1" dirty="0">
                <a:solidFill>
                  <a:prstClr val="black"/>
                </a:solidFill>
                <a:latin typeface="Comic Sans MS" panose="030F0902030302020204" pitchFamily="66" charset="0"/>
                <a:ea typeface="ＭＳ Ｐゴシック" panose="020B0600070205080204" pitchFamily="34" charset="-128"/>
                <a:sym typeface="Symbol" pitchFamily="2" charset="2"/>
              </a:rPr>
              <a:t></a:t>
            </a:r>
            <a:r>
              <a:rPr lang="en-US" altLang="en-US" sz="2400" b="1" dirty="0">
                <a:solidFill>
                  <a:srgbClr val="99FF33"/>
                </a:solidFill>
                <a:latin typeface="Comic Sans MS" panose="030F0902030302020204" pitchFamily="66" charset="0"/>
                <a:ea typeface="ＭＳ Ｐゴシック" panose="020B0600070205080204" pitchFamily="34" charset="-128"/>
                <a:sym typeface="Symbol" pitchFamily="2" charset="2"/>
              </a:rPr>
              <a:t> </a:t>
            </a:r>
            <a:r>
              <a:rPr lang="en-US" altLang="en-US" sz="2400" b="1" dirty="0">
                <a:solidFill>
                  <a:srgbClr val="0000FF"/>
                </a:solidFill>
                <a:latin typeface="Comic Sans MS" panose="030F0902030302020204" pitchFamily="66" charset="0"/>
                <a:ea typeface="ＭＳ Ｐゴシック" panose="020B0600070205080204" pitchFamily="34" charset="-128"/>
                <a:sym typeface="Symbol" pitchFamily="2" charset="2"/>
              </a:rPr>
              <a:t>V</a:t>
            </a:r>
            <a:r>
              <a:rPr lang="en-US" altLang="ja-JP" sz="2400" b="1" dirty="0">
                <a:solidFill>
                  <a:srgbClr val="0000FF"/>
                </a:solidFill>
                <a:latin typeface="Comic Sans MS" panose="030F0902030302020204" pitchFamily="66" charset="0"/>
              </a:rPr>
              <a:t>P</a:t>
            </a:r>
            <a:r>
              <a:rPr lang="en-US" altLang="ja-JP" sz="2400" b="1" dirty="0">
                <a:solidFill>
                  <a:srgbClr val="000000"/>
                </a:solidFill>
                <a:latin typeface="Comic Sans MS" panose="030F0902030302020204" pitchFamily="66" charset="0"/>
                <a:sym typeface="Symbol" pitchFamily="2" charset="2"/>
              </a:rPr>
              <a:t></a:t>
            </a:r>
            <a:r>
              <a:rPr lang="en-US" altLang="ja-JP" sz="2400" b="1" dirty="0">
                <a:solidFill>
                  <a:srgbClr val="0000FF"/>
                </a:solidFill>
                <a:latin typeface="Comic Sans MS" panose="030F0902030302020204" pitchFamily="66" charset="0"/>
                <a:sym typeface="Symbol" pitchFamily="2" charset="2"/>
              </a:rPr>
              <a:t>VNP</a:t>
            </a:r>
          </a:p>
          <a:p>
            <a:pPr marL="0" lvl="0" indent="0">
              <a:lnSpc>
                <a:spcPct val="110000"/>
              </a:lnSpc>
              <a:buNone/>
            </a:pPr>
            <a:r>
              <a:rPr lang="en-US" altLang="en-US" sz="2400" b="1" dirty="0">
                <a:solidFill>
                  <a:srgbClr val="008000"/>
                </a:solidFill>
                <a:latin typeface="Comic Sans MS" panose="030F0902030302020204" pitchFamily="66" charset="0"/>
                <a:ea typeface="ＭＳ Ｐゴシック" panose="020B0600070205080204" pitchFamily="34" charset="-128"/>
                <a:sym typeface="Symbol" pitchFamily="2" charset="2"/>
              </a:rPr>
              <a:t>[Mignon-</a:t>
            </a:r>
            <a:r>
              <a:rPr lang="en-US" altLang="en-US" sz="2400" b="1" dirty="0" err="1">
                <a:solidFill>
                  <a:srgbClr val="008000"/>
                </a:solidFill>
                <a:latin typeface="Comic Sans MS" panose="030F0902030302020204" pitchFamily="66" charset="0"/>
                <a:ea typeface="ＭＳ Ｐゴシック" panose="020B0600070205080204" pitchFamily="34" charset="-128"/>
                <a:sym typeface="Symbol" pitchFamily="2" charset="2"/>
              </a:rPr>
              <a:t>Ressayre</a:t>
            </a:r>
            <a:r>
              <a:rPr lang="en-US" altLang="en-US" sz="2400" b="1" dirty="0">
                <a:solidFill>
                  <a:srgbClr val="008000"/>
                </a:solidFill>
                <a:latin typeface="Comic Sans MS" panose="030F0902030302020204" pitchFamily="66" charset="0"/>
                <a:ea typeface="ＭＳ Ｐゴシック" panose="020B0600070205080204" pitchFamily="34" charset="-128"/>
                <a:sym typeface="Symbol" pitchFamily="2" charset="2"/>
              </a:rPr>
              <a:t>] </a:t>
            </a:r>
            <a:r>
              <a:rPr lang="en-US" altLang="en-US" sz="2400" b="1" dirty="0">
                <a:solidFill>
                  <a:srgbClr val="660066"/>
                </a:solidFill>
                <a:latin typeface="Comic Sans MS" panose="030F0902030302020204" pitchFamily="66" charset="0"/>
                <a:ea typeface="ＭＳ Ｐゴシック" panose="020B0600070205080204" pitchFamily="34" charset="-128"/>
                <a:sym typeface="Symbol" pitchFamily="2" charset="2"/>
              </a:rPr>
              <a:t>      </a:t>
            </a:r>
            <a:r>
              <a:rPr lang="en-US" altLang="en-US" sz="2400" b="1" dirty="0">
                <a:solidFill>
                  <a:prstClr val="black"/>
                </a:solidFill>
                <a:latin typeface="Comic Sans MS" panose="030F0902030302020204" pitchFamily="66" charset="0"/>
                <a:ea typeface="ＭＳ Ｐゴシック" panose="020B0600070205080204" pitchFamily="34" charset="-128"/>
                <a:sym typeface="Symbol" pitchFamily="2" charset="2"/>
              </a:rPr>
              <a:t>k(</a:t>
            </a:r>
            <a:r>
              <a:rPr lang="en-US" altLang="en-US" sz="2400" b="1" dirty="0">
                <a:solidFill>
                  <a:srgbClr val="0000FF"/>
                </a:solidFill>
                <a:latin typeface="Comic Sans MS" panose="030F0902030302020204" pitchFamily="66" charset="0"/>
                <a:ea typeface="ＭＳ Ｐゴシック" panose="020B0600070205080204" pitchFamily="34" charset="-128"/>
                <a:sym typeface="Symbol" pitchFamily="2" charset="2"/>
              </a:rPr>
              <a:t>n</a:t>
            </a:r>
            <a:r>
              <a:rPr lang="en-US" altLang="en-US" sz="2400" b="1" dirty="0">
                <a:solidFill>
                  <a:prstClr val="black"/>
                </a:solidFill>
                <a:latin typeface="Comic Sans MS" panose="030F0902030302020204" pitchFamily="66" charset="0"/>
                <a:ea typeface="ＭＳ Ｐゴシック" panose="020B0600070205080204" pitchFamily="34" charset="-128"/>
                <a:sym typeface="Symbol" pitchFamily="2" charset="2"/>
              </a:rPr>
              <a:t>) &gt; </a:t>
            </a:r>
            <a:r>
              <a:rPr lang="en-US" altLang="en-US" sz="2400" b="1" dirty="0">
                <a:solidFill>
                  <a:srgbClr val="0000FF"/>
                </a:solidFill>
                <a:latin typeface="Comic Sans MS" panose="030F0902030302020204" pitchFamily="66" charset="0"/>
                <a:ea typeface="ＭＳ Ｐゴシック" panose="020B0600070205080204" pitchFamily="34" charset="-128"/>
                <a:sym typeface="Symbol" pitchFamily="2" charset="2"/>
              </a:rPr>
              <a:t>n</a:t>
            </a:r>
            <a:r>
              <a:rPr lang="en-US" altLang="en-US" sz="2400" b="1" baseline="30000" dirty="0">
                <a:solidFill>
                  <a:prstClr val="black"/>
                </a:solidFill>
                <a:latin typeface="Comic Sans MS" panose="030F0902030302020204" pitchFamily="66" charset="0"/>
                <a:ea typeface="ＭＳ Ｐゴシック" panose="020B0600070205080204" pitchFamily="34" charset="-128"/>
                <a:sym typeface="Symbol" pitchFamily="2" charset="2"/>
              </a:rPr>
              <a:t>2</a:t>
            </a:r>
            <a:endParaRPr lang="en-US" sz="2400" dirty="0"/>
          </a:p>
          <a:p>
            <a:pPr marL="0" indent="0">
              <a:lnSpc>
                <a:spcPct val="110000"/>
              </a:lnSpc>
              <a:buFontTx/>
              <a:buNone/>
              <a:defRPr/>
            </a:pPr>
            <a:endParaRPr lang="en-US" sz="2400" b="1" kern="1200" baseline="-25000" dirty="0">
              <a:solidFill>
                <a:srgbClr val="0000FF"/>
              </a:solidFill>
              <a:latin typeface="Calibri"/>
            </a:endParaRPr>
          </a:p>
          <a:p>
            <a:pPr marL="0" indent="0">
              <a:lnSpc>
                <a:spcPct val="110000"/>
              </a:lnSpc>
              <a:buFontTx/>
              <a:buNone/>
              <a:defRPr/>
            </a:pPr>
            <a:r>
              <a:rPr lang="en-US" sz="2400" b="1" baseline="-25000" dirty="0">
                <a:solidFill>
                  <a:srgbClr val="0000FF"/>
                </a:solidFill>
                <a:latin typeface="Comic Sans MS" charset="0"/>
                <a:ea typeface="ＭＳ Ｐゴシック" charset="0"/>
                <a:cs typeface="ＭＳ Ｐゴシック" charset="0"/>
                <a:sym typeface="Symbol" charset="0"/>
              </a:rPr>
              <a:t>      </a:t>
            </a:r>
            <a:endParaRPr lang="en-US" sz="2400" b="1" dirty="0">
              <a:solidFill>
                <a:srgbClr val="000000"/>
              </a:solidFill>
              <a:latin typeface="Comic Sans MS" charset="0"/>
              <a:ea typeface="ＭＳ Ｐゴシック" charset="0"/>
              <a:cs typeface="ＭＳ Ｐゴシック" charset="0"/>
            </a:endParaRPr>
          </a:p>
          <a:p>
            <a:pPr marL="0" indent="0">
              <a:lnSpc>
                <a:spcPct val="110000"/>
              </a:lnSpc>
              <a:buFontTx/>
              <a:buNone/>
              <a:defRPr/>
            </a:pPr>
            <a:endParaRPr lang="en-US" sz="2400" b="1" dirty="0">
              <a:solidFill>
                <a:srgbClr val="800000"/>
              </a:solidFill>
              <a:latin typeface="Comic Sans MS" charset="0"/>
              <a:ea typeface="ＭＳ Ｐゴシック" charset="0"/>
              <a:cs typeface="ＭＳ Ｐゴシック" charset="0"/>
              <a:sym typeface="Symbol" charset="0"/>
            </a:endParaRPr>
          </a:p>
        </p:txBody>
      </p:sp>
      <p:grpSp>
        <p:nvGrpSpPr>
          <p:cNvPr id="27651" name="Group 13">
            <a:extLst>
              <a:ext uri="{FF2B5EF4-FFF2-40B4-BE49-F238E27FC236}">
                <a16:creationId xmlns:a16="http://schemas.microsoft.com/office/drawing/2014/main" id="{DC1E6811-C516-714F-B46B-6595E4723C52}"/>
              </a:ext>
            </a:extLst>
          </p:cNvPr>
          <p:cNvGrpSpPr>
            <a:grpSpLocks/>
          </p:cNvGrpSpPr>
          <p:nvPr/>
        </p:nvGrpSpPr>
        <p:grpSpPr bwMode="auto">
          <a:xfrm>
            <a:off x="2511769" y="2104872"/>
            <a:ext cx="1754187" cy="1798638"/>
            <a:chOff x="6173370" y="1223823"/>
            <a:chExt cx="1754173" cy="1798760"/>
          </a:xfrm>
        </p:grpSpPr>
        <p:sp>
          <p:nvSpPr>
            <p:cNvPr id="15" name="Rectangle 14">
              <a:extLst>
                <a:ext uri="{FF2B5EF4-FFF2-40B4-BE49-F238E27FC236}">
                  <a16:creationId xmlns:a16="http://schemas.microsoft.com/office/drawing/2014/main" id="{EE1891E7-A547-A24A-8A9D-E264337E265E}"/>
                </a:ext>
              </a:extLst>
            </p:cNvPr>
            <p:cNvSpPr>
              <a:spLocks noChangeArrowheads="1"/>
            </p:cNvSpPr>
            <p:nvPr/>
          </p:nvSpPr>
          <p:spPr bwMode="auto">
            <a:xfrm>
              <a:off x="6176545" y="2422467"/>
              <a:ext cx="585782" cy="600116"/>
            </a:xfrm>
            <a:prstGeom prst="rect">
              <a:avLst/>
            </a:prstGeom>
            <a:noFill/>
            <a:ln w="381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defTabSz="457200" eaLnBrk="1" fontAlgn="auto" hangingPunct="1">
                <a:spcBef>
                  <a:spcPts val="0"/>
                </a:spcBef>
                <a:spcAft>
                  <a:spcPts val="0"/>
                </a:spcAft>
                <a:defRPr/>
              </a:pPr>
              <a:r>
                <a:rPr lang="en-US" sz="2800" b="1" dirty="0">
                  <a:solidFill>
                    <a:srgbClr val="0000FF"/>
                  </a:solidFill>
                  <a:latin typeface="Calibri"/>
                  <a:ea typeface="+mn-ea"/>
                </a:rPr>
                <a:t>L</a:t>
              </a:r>
              <a:r>
                <a:rPr lang="en-US" sz="2800" b="1" baseline="-25000" dirty="0">
                  <a:solidFill>
                    <a:srgbClr val="0000FF"/>
                  </a:solidFill>
                  <a:latin typeface="Calibri"/>
                  <a:ea typeface="+mn-ea"/>
                </a:rPr>
                <a:t>k1</a:t>
              </a:r>
            </a:p>
          </p:txBody>
        </p:sp>
        <p:sp>
          <p:nvSpPr>
            <p:cNvPr id="16" name="Rectangle 15">
              <a:extLst>
                <a:ext uri="{FF2B5EF4-FFF2-40B4-BE49-F238E27FC236}">
                  <a16:creationId xmlns:a16="http://schemas.microsoft.com/office/drawing/2014/main" id="{36806CC1-280A-804A-88B2-C01E33227250}"/>
                </a:ext>
              </a:extLst>
            </p:cNvPr>
            <p:cNvSpPr>
              <a:spLocks noChangeArrowheads="1"/>
            </p:cNvSpPr>
            <p:nvPr/>
          </p:nvSpPr>
          <p:spPr bwMode="auto">
            <a:xfrm>
              <a:off x="6757565" y="2422467"/>
              <a:ext cx="584195" cy="600116"/>
            </a:xfrm>
            <a:prstGeom prst="rect">
              <a:avLst/>
            </a:prstGeom>
            <a:noFill/>
            <a:ln w="381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defTabSz="457200" eaLnBrk="1" fontAlgn="auto" hangingPunct="1">
                <a:spcBef>
                  <a:spcPts val="0"/>
                </a:spcBef>
                <a:spcAft>
                  <a:spcPts val="0"/>
                </a:spcAft>
                <a:defRPr/>
              </a:pPr>
              <a:endParaRPr lang="en-US" sz="2800" b="1" baseline="-25000" dirty="0">
                <a:solidFill>
                  <a:srgbClr val="0000FF"/>
                </a:solidFill>
                <a:latin typeface="Calibri"/>
                <a:ea typeface="+mn-ea"/>
              </a:endParaRPr>
            </a:p>
          </p:txBody>
        </p:sp>
        <p:sp>
          <p:nvSpPr>
            <p:cNvPr id="17" name="Rectangle 16">
              <a:extLst>
                <a:ext uri="{FF2B5EF4-FFF2-40B4-BE49-F238E27FC236}">
                  <a16:creationId xmlns:a16="http://schemas.microsoft.com/office/drawing/2014/main" id="{2D268531-6E9D-4B40-BFCD-3BFBD7D56ACB}"/>
                </a:ext>
              </a:extLst>
            </p:cNvPr>
            <p:cNvSpPr>
              <a:spLocks noChangeArrowheads="1"/>
            </p:cNvSpPr>
            <p:nvPr/>
          </p:nvSpPr>
          <p:spPr bwMode="auto">
            <a:xfrm>
              <a:off x="7341761" y="2422467"/>
              <a:ext cx="585782" cy="600116"/>
            </a:xfrm>
            <a:prstGeom prst="rect">
              <a:avLst/>
            </a:prstGeom>
            <a:noFill/>
            <a:ln w="381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defTabSz="457200" eaLnBrk="1" fontAlgn="auto" hangingPunct="1">
                <a:spcBef>
                  <a:spcPts val="0"/>
                </a:spcBef>
                <a:spcAft>
                  <a:spcPts val="0"/>
                </a:spcAft>
                <a:defRPr/>
              </a:pPr>
              <a:r>
                <a:rPr lang="en-US" sz="2800" b="1" dirty="0" err="1">
                  <a:solidFill>
                    <a:srgbClr val="0000FF"/>
                  </a:solidFill>
                  <a:latin typeface="Calibri"/>
                  <a:ea typeface="+mn-ea"/>
                </a:rPr>
                <a:t>L</a:t>
              </a:r>
              <a:r>
                <a:rPr lang="en-US" sz="2800" b="1" baseline="-25000" dirty="0" err="1">
                  <a:solidFill>
                    <a:srgbClr val="0000FF"/>
                  </a:solidFill>
                  <a:latin typeface="Calibri"/>
                  <a:ea typeface="+mn-ea"/>
                </a:rPr>
                <a:t>kk</a:t>
              </a:r>
              <a:endParaRPr lang="en-US" sz="2800" b="1" baseline="-25000" dirty="0">
                <a:solidFill>
                  <a:srgbClr val="0000FF"/>
                </a:solidFill>
                <a:latin typeface="Calibri"/>
                <a:ea typeface="+mn-ea"/>
              </a:endParaRPr>
            </a:p>
          </p:txBody>
        </p:sp>
        <p:sp>
          <p:nvSpPr>
            <p:cNvPr id="18" name="Rectangle 17">
              <a:extLst>
                <a:ext uri="{FF2B5EF4-FFF2-40B4-BE49-F238E27FC236}">
                  <a16:creationId xmlns:a16="http://schemas.microsoft.com/office/drawing/2014/main" id="{61B6A123-9E43-1A45-B7AA-8C1C658A461C}"/>
                </a:ext>
              </a:extLst>
            </p:cNvPr>
            <p:cNvSpPr>
              <a:spLocks noChangeArrowheads="1"/>
            </p:cNvSpPr>
            <p:nvPr/>
          </p:nvSpPr>
          <p:spPr bwMode="auto">
            <a:xfrm>
              <a:off x="6173370" y="1823939"/>
              <a:ext cx="585782" cy="598529"/>
            </a:xfrm>
            <a:prstGeom prst="rect">
              <a:avLst/>
            </a:prstGeom>
            <a:noFill/>
            <a:ln w="381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defTabSz="457200" eaLnBrk="1" fontAlgn="auto" hangingPunct="1">
                <a:spcBef>
                  <a:spcPts val="0"/>
                </a:spcBef>
                <a:spcAft>
                  <a:spcPts val="0"/>
                </a:spcAft>
                <a:defRPr/>
              </a:pPr>
              <a:endParaRPr lang="en-US" sz="2800" b="1" baseline="-25000" dirty="0">
                <a:solidFill>
                  <a:srgbClr val="0000FF"/>
                </a:solidFill>
                <a:latin typeface="Calibri"/>
                <a:ea typeface="+mn-ea"/>
              </a:endParaRPr>
            </a:p>
          </p:txBody>
        </p:sp>
        <p:sp>
          <p:nvSpPr>
            <p:cNvPr id="19" name="Rectangle 18">
              <a:extLst>
                <a:ext uri="{FF2B5EF4-FFF2-40B4-BE49-F238E27FC236}">
                  <a16:creationId xmlns:a16="http://schemas.microsoft.com/office/drawing/2014/main" id="{83929FC0-02B7-4045-9A0B-A1121A2F673C}"/>
                </a:ext>
              </a:extLst>
            </p:cNvPr>
            <p:cNvSpPr>
              <a:spLocks noChangeArrowheads="1"/>
            </p:cNvSpPr>
            <p:nvPr/>
          </p:nvSpPr>
          <p:spPr bwMode="auto">
            <a:xfrm>
              <a:off x="6754390" y="1823939"/>
              <a:ext cx="584195" cy="598529"/>
            </a:xfrm>
            <a:prstGeom prst="rect">
              <a:avLst/>
            </a:prstGeom>
            <a:noFill/>
            <a:ln w="381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defTabSz="457200" eaLnBrk="1" fontAlgn="auto" hangingPunct="1">
                <a:spcBef>
                  <a:spcPts val="0"/>
                </a:spcBef>
                <a:spcAft>
                  <a:spcPts val="0"/>
                </a:spcAft>
                <a:defRPr/>
              </a:pPr>
              <a:r>
                <a:rPr lang="en-US" sz="2800" b="1" dirty="0" err="1">
                  <a:solidFill>
                    <a:srgbClr val="0000FF"/>
                  </a:solidFill>
                  <a:latin typeface="Calibri"/>
                  <a:ea typeface="+mn-ea"/>
                </a:rPr>
                <a:t>L</a:t>
              </a:r>
              <a:r>
                <a:rPr lang="en-US" sz="2800" b="1" baseline="-25000" dirty="0" err="1">
                  <a:solidFill>
                    <a:srgbClr val="0000FF"/>
                  </a:solidFill>
                  <a:latin typeface="Calibri"/>
                  <a:ea typeface="+mn-ea"/>
                </a:rPr>
                <a:t>ij</a:t>
              </a:r>
              <a:endParaRPr lang="en-US" sz="2800" b="1" baseline="-25000" dirty="0">
                <a:solidFill>
                  <a:srgbClr val="0000FF"/>
                </a:solidFill>
                <a:latin typeface="Calibri"/>
                <a:ea typeface="+mn-ea"/>
              </a:endParaRPr>
            </a:p>
          </p:txBody>
        </p:sp>
        <p:sp>
          <p:nvSpPr>
            <p:cNvPr id="20" name="Rectangle 19">
              <a:extLst>
                <a:ext uri="{FF2B5EF4-FFF2-40B4-BE49-F238E27FC236}">
                  <a16:creationId xmlns:a16="http://schemas.microsoft.com/office/drawing/2014/main" id="{D59061EB-A7C9-9349-9F7A-F31E654FEA5E}"/>
                </a:ext>
              </a:extLst>
            </p:cNvPr>
            <p:cNvSpPr>
              <a:spLocks noChangeArrowheads="1"/>
            </p:cNvSpPr>
            <p:nvPr/>
          </p:nvSpPr>
          <p:spPr bwMode="auto">
            <a:xfrm>
              <a:off x="7338586" y="1823939"/>
              <a:ext cx="585782" cy="598529"/>
            </a:xfrm>
            <a:prstGeom prst="rect">
              <a:avLst/>
            </a:prstGeom>
            <a:noFill/>
            <a:ln w="381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defTabSz="457200" eaLnBrk="1" fontAlgn="auto" hangingPunct="1">
                <a:spcBef>
                  <a:spcPts val="0"/>
                </a:spcBef>
                <a:spcAft>
                  <a:spcPts val="0"/>
                </a:spcAft>
                <a:defRPr/>
              </a:pPr>
              <a:endParaRPr lang="en-US" sz="2800" b="1" baseline="-25000" dirty="0">
                <a:solidFill>
                  <a:srgbClr val="0000FF"/>
                </a:solidFill>
                <a:latin typeface="Calibri"/>
                <a:ea typeface="+mn-ea"/>
              </a:endParaRPr>
            </a:p>
          </p:txBody>
        </p:sp>
        <p:sp>
          <p:nvSpPr>
            <p:cNvPr id="21" name="Rectangle 20">
              <a:extLst>
                <a:ext uri="{FF2B5EF4-FFF2-40B4-BE49-F238E27FC236}">
                  <a16:creationId xmlns:a16="http://schemas.microsoft.com/office/drawing/2014/main" id="{405B0BD5-39DE-F247-9170-260566FF0B7B}"/>
                </a:ext>
              </a:extLst>
            </p:cNvPr>
            <p:cNvSpPr>
              <a:spLocks noChangeArrowheads="1"/>
            </p:cNvSpPr>
            <p:nvPr/>
          </p:nvSpPr>
          <p:spPr bwMode="auto">
            <a:xfrm>
              <a:off x="6173370" y="1223823"/>
              <a:ext cx="585782" cy="600116"/>
            </a:xfrm>
            <a:prstGeom prst="rect">
              <a:avLst/>
            </a:prstGeom>
            <a:noFill/>
            <a:ln w="381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defTabSz="457200" eaLnBrk="1" fontAlgn="auto" hangingPunct="1">
                <a:spcBef>
                  <a:spcPts val="0"/>
                </a:spcBef>
                <a:spcAft>
                  <a:spcPts val="0"/>
                </a:spcAft>
                <a:defRPr/>
              </a:pPr>
              <a:r>
                <a:rPr lang="en-US" sz="2800" b="1" dirty="0">
                  <a:solidFill>
                    <a:srgbClr val="0000FF"/>
                  </a:solidFill>
                  <a:latin typeface="Calibri"/>
                  <a:ea typeface="+mn-ea"/>
                </a:rPr>
                <a:t>L</a:t>
              </a:r>
              <a:r>
                <a:rPr lang="en-US" sz="2800" b="1" baseline="-25000" dirty="0">
                  <a:solidFill>
                    <a:srgbClr val="0000FF"/>
                  </a:solidFill>
                  <a:latin typeface="Calibri"/>
                  <a:ea typeface="+mn-ea"/>
                </a:rPr>
                <a:t>11</a:t>
              </a:r>
            </a:p>
          </p:txBody>
        </p:sp>
        <p:sp>
          <p:nvSpPr>
            <p:cNvPr id="22" name="Rectangle 21">
              <a:extLst>
                <a:ext uri="{FF2B5EF4-FFF2-40B4-BE49-F238E27FC236}">
                  <a16:creationId xmlns:a16="http://schemas.microsoft.com/office/drawing/2014/main" id="{F96F4AF1-0ED3-A845-A412-E5A2F860E1F8}"/>
                </a:ext>
              </a:extLst>
            </p:cNvPr>
            <p:cNvSpPr>
              <a:spLocks noChangeArrowheads="1"/>
            </p:cNvSpPr>
            <p:nvPr/>
          </p:nvSpPr>
          <p:spPr bwMode="auto">
            <a:xfrm>
              <a:off x="6754390" y="1223823"/>
              <a:ext cx="584195" cy="600116"/>
            </a:xfrm>
            <a:prstGeom prst="rect">
              <a:avLst/>
            </a:prstGeom>
            <a:noFill/>
            <a:ln w="381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defTabSz="457200" eaLnBrk="1" fontAlgn="auto" hangingPunct="1">
                <a:spcBef>
                  <a:spcPts val="0"/>
                </a:spcBef>
                <a:spcAft>
                  <a:spcPts val="0"/>
                </a:spcAft>
                <a:defRPr/>
              </a:pPr>
              <a:endParaRPr lang="en-US" sz="2800" b="1" baseline="-25000" dirty="0">
                <a:solidFill>
                  <a:srgbClr val="0000FF"/>
                </a:solidFill>
                <a:latin typeface="Calibri"/>
                <a:ea typeface="+mn-ea"/>
              </a:endParaRPr>
            </a:p>
          </p:txBody>
        </p:sp>
        <p:sp>
          <p:nvSpPr>
            <p:cNvPr id="23" name="Rectangle 22">
              <a:extLst>
                <a:ext uri="{FF2B5EF4-FFF2-40B4-BE49-F238E27FC236}">
                  <a16:creationId xmlns:a16="http://schemas.microsoft.com/office/drawing/2014/main" id="{AA0AF254-248B-3641-8D9E-B3B42F422A0B}"/>
                </a:ext>
              </a:extLst>
            </p:cNvPr>
            <p:cNvSpPr>
              <a:spLocks noChangeArrowheads="1"/>
            </p:cNvSpPr>
            <p:nvPr/>
          </p:nvSpPr>
          <p:spPr bwMode="auto">
            <a:xfrm>
              <a:off x="7338586" y="1223823"/>
              <a:ext cx="585782" cy="600116"/>
            </a:xfrm>
            <a:prstGeom prst="rect">
              <a:avLst/>
            </a:prstGeom>
            <a:noFill/>
            <a:ln w="381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defTabSz="457200" eaLnBrk="1" fontAlgn="auto" hangingPunct="1">
                <a:spcBef>
                  <a:spcPts val="0"/>
                </a:spcBef>
                <a:spcAft>
                  <a:spcPts val="0"/>
                </a:spcAft>
                <a:defRPr/>
              </a:pPr>
              <a:r>
                <a:rPr lang="en-US" sz="2800" b="1" dirty="0">
                  <a:solidFill>
                    <a:srgbClr val="0000FF"/>
                  </a:solidFill>
                  <a:latin typeface="Calibri"/>
                  <a:ea typeface="+mn-ea"/>
                </a:rPr>
                <a:t>L</a:t>
              </a:r>
              <a:r>
                <a:rPr lang="en-US" sz="2800" b="1" baseline="-25000" dirty="0">
                  <a:solidFill>
                    <a:srgbClr val="0000FF"/>
                  </a:solidFill>
                  <a:latin typeface="Calibri"/>
                  <a:ea typeface="+mn-ea"/>
                </a:rPr>
                <a:t>1k</a:t>
              </a:r>
            </a:p>
          </p:txBody>
        </p:sp>
      </p:grpSp>
      <p:grpSp>
        <p:nvGrpSpPr>
          <p:cNvPr id="24" name="Group 13">
            <a:extLst>
              <a:ext uri="{FF2B5EF4-FFF2-40B4-BE49-F238E27FC236}">
                <a16:creationId xmlns:a16="http://schemas.microsoft.com/office/drawing/2014/main" id="{8980C8A5-C210-7145-B767-B9A7A4B1104A}"/>
              </a:ext>
            </a:extLst>
          </p:cNvPr>
          <p:cNvGrpSpPr>
            <a:grpSpLocks/>
          </p:cNvGrpSpPr>
          <p:nvPr/>
        </p:nvGrpSpPr>
        <p:grpSpPr bwMode="auto">
          <a:xfrm>
            <a:off x="3676994" y="4171300"/>
            <a:ext cx="3048000" cy="954087"/>
            <a:chOff x="3657600" y="3810000"/>
            <a:chExt cx="3048000" cy="954088"/>
          </a:xfrm>
        </p:grpSpPr>
        <p:sp>
          <p:nvSpPr>
            <p:cNvPr id="25" name="Left Bracket 6">
              <a:extLst>
                <a:ext uri="{FF2B5EF4-FFF2-40B4-BE49-F238E27FC236}">
                  <a16:creationId xmlns:a16="http://schemas.microsoft.com/office/drawing/2014/main" id="{D00C557A-C44C-6345-B088-B69B749AF411}"/>
                </a:ext>
              </a:extLst>
            </p:cNvPr>
            <p:cNvSpPr>
              <a:spLocks/>
            </p:cNvSpPr>
            <p:nvPr/>
          </p:nvSpPr>
          <p:spPr bwMode="auto">
            <a:xfrm>
              <a:off x="3657600" y="3886198"/>
              <a:ext cx="152400" cy="838183"/>
            </a:xfrm>
            <a:prstGeom prst="leftBracket">
              <a:avLst>
                <a:gd name="adj" fmla="val 8326"/>
              </a:avLst>
            </a:prstGeom>
            <a:noFill/>
            <a:ln w="508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26" name="Right Bracket 9">
              <a:extLst>
                <a:ext uri="{FF2B5EF4-FFF2-40B4-BE49-F238E27FC236}">
                  <a16:creationId xmlns:a16="http://schemas.microsoft.com/office/drawing/2014/main" id="{B4776149-6A73-5647-9F80-F6E74130C914}"/>
                </a:ext>
              </a:extLst>
            </p:cNvPr>
            <p:cNvSpPr>
              <a:spLocks/>
            </p:cNvSpPr>
            <p:nvPr/>
          </p:nvSpPr>
          <p:spPr bwMode="auto">
            <a:xfrm>
              <a:off x="4267200" y="3886198"/>
              <a:ext cx="152400" cy="838183"/>
            </a:xfrm>
            <a:prstGeom prst="rightBracket">
              <a:avLst>
                <a:gd name="adj" fmla="val 8326"/>
              </a:avLst>
            </a:prstGeom>
            <a:noFill/>
            <a:ln w="539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27" name="TextBox 10">
              <a:extLst>
                <a:ext uri="{FF2B5EF4-FFF2-40B4-BE49-F238E27FC236}">
                  <a16:creationId xmlns:a16="http://schemas.microsoft.com/office/drawing/2014/main" id="{53461740-B66B-8A4F-8E04-3C924182B4FE}"/>
                </a:ext>
              </a:extLst>
            </p:cNvPr>
            <p:cNvSpPr txBox="1">
              <a:spLocks noChangeArrowheads="1"/>
            </p:cNvSpPr>
            <p:nvPr/>
          </p:nvSpPr>
          <p:spPr bwMode="auto">
            <a:xfrm>
              <a:off x="5638800" y="3810000"/>
              <a:ext cx="954884"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t> a b</a:t>
              </a:r>
            </a:p>
            <a:p>
              <a:r>
                <a:rPr lang="en-US" altLang="en-US" sz="2800" b="1"/>
                <a:t>-c d</a:t>
              </a:r>
            </a:p>
          </p:txBody>
        </p:sp>
        <p:grpSp>
          <p:nvGrpSpPr>
            <p:cNvPr id="28" name="Group 12">
              <a:extLst>
                <a:ext uri="{FF2B5EF4-FFF2-40B4-BE49-F238E27FC236}">
                  <a16:creationId xmlns:a16="http://schemas.microsoft.com/office/drawing/2014/main" id="{841E0567-6E94-4642-BFE2-E2EE530EBD94}"/>
                </a:ext>
              </a:extLst>
            </p:cNvPr>
            <p:cNvGrpSpPr>
              <a:grpSpLocks/>
            </p:cNvGrpSpPr>
            <p:nvPr/>
          </p:nvGrpSpPr>
          <p:grpSpPr bwMode="auto">
            <a:xfrm>
              <a:off x="3657600" y="3810000"/>
              <a:ext cx="3048000" cy="954088"/>
              <a:chOff x="3657600" y="3810000"/>
              <a:chExt cx="3048000" cy="954088"/>
            </a:xfrm>
          </p:grpSpPr>
          <p:sp>
            <p:nvSpPr>
              <p:cNvPr id="29" name="TextBox 3">
                <a:extLst>
                  <a:ext uri="{FF2B5EF4-FFF2-40B4-BE49-F238E27FC236}">
                    <a16:creationId xmlns:a16="http://schemas.microsoft.com/office/drawing/2014/main" id="{5966087F-71AE-284E-9646-2A38588F97FC}"/>
                  </a:ext>
                </a:extLst>
              </p:cNvPr>
              <p:cNvSpPr txBox="1">
                <a:spLocks noChangeArrowheads="1"/>
              </p:cNvSpPr>
              <p:nvPr/>
            </p:nvSpPr>
            <p:spPr bwMode="auto">
              <a:xfrm>
                <a:off x="3657600" y="3810000"/>
                <a:ext cx="75290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t>a b</a:t>
                </a:r>
              </a:p>
              <a:p>
                <a:r>
                  <a:rPr lang="en-US" altLang="en-US" sz="2800" b="1"/>
                  <a:t>c d</a:t>
                </a:r>
              </a:p>
            </p:txBody>
          </p:sp>
          <p:sp>
            <p:nvSpPr>
              <p:cNvPr id="30" name="Left Bracket 11">
                <a:extLst>
                  <a:ext uri="{FF2B5EF4-FFF2-40B4-BE49-F238E27FC236}">
                    <a16:creationId xmlns:a16="http://schemas.microsoft.com/office/drawing/2014/main" id="{DCF6B20D-FFFB-5040-8754-037D2D490FFD}"/>
                  </a:ext>
                </a:extLst>
              </p:cNvPr>
              <p:cNvSpPr>
                <a:spLocks/>
              </p:cNvSpPr>
              <p:nvPr/>
            </p:nvSpPr>
            <p:spPr bwMode="auto">
              <a:xfrm>
                <a:off x="5715000" y="3886198"/>
                <a:ext cx="152400" cy="838183"/>
              </a:xfrm>
              <a:prstGeom prst="leftBracket">
                <a:avLst>
                  <a:gd name="adj" fmla="val 8326"/>
                </a:avLst>
              </a:prstGeom>
              <a:noFill/>
              <a:ln w="508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31" name="Right Bracket 12">
                <a:extLst>
                  <a:ext uri="{FF2B5EF4-FFF2-40B4-BE49-F238E27FC236}">
                    <a16:creationId xmlns:a16="http://schemas.microsoft.com/office/drawing/2014/main" id="{8BD0213B-6052-C74E-9449-AD6E17ED8574}"/>
                  </a:ext>
                </a:extLst>
              </p:cNvPr>
              <p:cNvSpPr>
                <a:spLocks/>
              </p:cNvSpPr>
              <p:nvPr/>
            </p:nvSpPr>
            <p:spPr bwMode="auto">
              <a:xfrm>
                <a:off x="6553200" y="3886198"/>
                <a:ext cx="152400" cy="838183"/>
              </a:xfrm>
              <a:prstGeom prst="rightBracket">
                <a:avLst>
                  <a:gd name="adj" fmla="val 8326"/>
                </a:avLst>
              </a:prstGeom>
              <a:noFill/>
              <a:ln w="539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grpSp>
    </p:spTree>
    <p:extLst>
      <p:ext uri="{BB962C8B-B14F-4D97-AF65-F5344CB8AC3E}">
        <p14:creationId xmlns:p14="http://schemas.microsoft.com/office/powerpoint/2010/main" val="195704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667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667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667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667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667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6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02E75AB-7638-5C46-BED6-6699AB629C1B}"/>
              </a:ext>
            </a:extLst>
          </p:cNvPr>
          <p:cNvSpPr>
            <a:spLocks noGrp="1" noChangeArrowheads="1"/>
          </p:cNvSpPr>
          <p:nvPr>
            <p:ph type="title"/>
          </p:nvPr>
        </p:nvSpPr>
        <p:spPr>
          <a:xfrm>
            <a:off x="685800" y="76200"/>
            <a:ext cx="7772400" cy="1143000"/>
          </a:xfrm>
        </p:spPr>
        <p:txBody>
          <a:bodyPr>
            <a:normAutofit/>
          </a:bodyPr>
          <a:lstStyle/>
          <a:p>
            <a:r>
              <a:rPr lang="en-US" altLang="en-US" b="1" dirty="0">
                <a:solidFill>
                  <a:schemeClr val="hlink"/>
                </a:solidFill>
                <a:latin typeface="Comic Sans MS" panose="030F0902030302020204" pitchFamily="66" charset="0"/>
                <a:ea typeface="ＭＳ Ｐゴシック" panose="020B0600070205080204" pitchFamily="34" charset="-128"/>
              </a:rPr>
              <a:t>Proving  </a:t>
            </a:r>
            <a:r>
              <a:rPr lang="en-US" altLang="en-US" b="1" dirty="0">
                <a:solidFill>
                  <a:srgbClr val="FF0000"/>
                </a:solidFill>
                <a:latin typeface="Comic Sans MS" panose="030F0902030302020204" pitchFamily="66" charset="0"/>
                <a:ea typeface="ＭＳ Ｐゴシック" panose="020B0600070205080204" pitchFamily="34" charset="-128"/>
              </a:rPr>
              <a:t>VP</a:t>
            </a:r>
            <a:r>
              <a:rPr lang="en-US" altLang="en-US" b="1" dirty="0">
                <a:solidFill>
                  <a:srgbClr val="000000"/>
                </a:solidFill>
                <a:latin typeface="Comic Sans MS" panose="030F0902030302020204" pitchFamily="66" charset="0"/>
                <a:ea typeface="ＭＳ Ｐゴシック" panose="020B0600070205080204" pitchFamily="34" charset="-128"/>
              </a:rPr>
              <a:t>≠</a:t>
            </a:r>
            <a:r>
              <a:rPr lang="en-US" altLang="en-US" b="1" dirty="0">
                <a:solidFill>
                  <a:srgbClr val="FF0000"/>
                </a:solidFill>
                <a:latin typeface="Comic Sans MS" panose="030F0902030302020204" pitchFamily="66" charset="0"/>
                <a:ea typeface="ＭＳ Ｐゴシック" panose="020B0600070205080204" pitchFamily="34" charset="-128"/>
              </a:rPr>
              <a:t>VNP</a:t>
            </a:r>
            <a:endParaRPr lang="en-US" altLang="en-US" b="1" dirty="0">
              <a:solidFill>
                <a:srgbClr val="FF0000"/>
              </a:solidFill>
              <a:latin typeface="Comic Sans MS" panose="030F0902030302020204" pitchFamily="66" charset="0"/>
              <a:ea typeface="ＭＳ Ｐゴシック" panose="020B0600070205080204" pitchFamily="34" charset="-128"/>
              <a:sym typeface="Symbol" pitchFamily="2" charset="2"/>
            </a:endParaRPr>
          </a:p>
        </p:txBody>
      </p:sp>
      <p:sp>
        <p:nvSpPr>
          <p:cNvPr id="156675" name="Rectangle 3">
            <a:extLst>
              <a:ext uri="{FF2B5EF4-FFF2-40B4-BE49-F238E27FC236}">
                <a16:creationId xmlns:a16="http://schemas.microsoft.com/office/drawing/2014/main" id="{7D08F784-05CF-1F41-B127-33B044B7CE39}"/>
              </a:ext>
            </a:extLst>
          </p:cNvPr>
          <p:cNvSpPr>
            <a:spLocks noGrp="1" noChangeArrowheads="1"/>
          </p:cNvSpPr>
          <p:nvPr>
            <p:ph type="body" idx="1"/>
          </p:nvPr>
        </p:nvSpPr>
        <p:spPr>
          <a:xfrm>
            <a:off x="152400" y="1143000"/>
            <a:ext cx="8991600" cy="5562600"/>
          </a:xfrm>
        </p:spPr>
        <p:txBody>
          <a:bodyPr>
            <a:normAutofit/>
          </a:bodyPr>
          <a:lstStyle/>
          <a:p>
            <a:pPr marL="0" indent="0">
              <a:lnSpc>
                <a:spcPct val="110000"/>
              </a:lnSpc>
              <a:buFontTx/>
              <a:buNone/>
            </a:pPr>
            <a:r>
              <a:rPr lang="en-US" altLang="en-US" sz="2800" b="1" dirty="0">
                <a:solidFill>
                  <a:srgbClr val="7030A0"/>
                </a:solidFill>
                <a:latin typeface="Comic Sans MS" panose="030F0902030302020204" pitchFamily="66" charset="0"/>
                <a:ea typeface="ＭＳ Ｐゴシック" panose="020B0600070205080204" pitchFamily="34" charset="-128"/>
                <a:sym typeface="Symbol" pitchFamily="2" charset="2"/>
              </a:rPr>
              <a:t>Approaches:</a:t>
            </a:r>
            <a:r>
              <a:rPr lang="en-US" altLang="en-US" sz="2800" b="1" dirty="0">
                <a:solidFill>
                  <a:srgbClr val="0000FF"/>
                </a:solidFill>
                <a:latin typeface="Comic Sans MS" panose="030F0902030302020204" pitchFamily="66" charset="0"/>
                <a:ea typeface="ＭＳ Ｐゴシック" panose="020B0600070205080204" pitchFamily="34" charset="-128"/>
                <a:sym typeface="Symbol" pitchFamily="2" charset="2"/>
              </a:rPr>
              <a:t> </a:t>
            </a:r>
            <a:endParaRPr lang="en-US" altLang="en-US" sz="2800" b="1" dirty="0">
              <a:solidFill>
                <a:srgbClr val="800000"/>
              </a:solidFill>
              <a:latin typeface="Comic Sans MS" panose="030F0902030302020204" pitchFamily="66" charset="0"/>
              <a:ea typeface="ＭＳ Ｐゴシック" panose="020B0600070205080204" pitchFamily="34" charset="-128"/>
              <a:sym typeface="Symbol" pitchFamily="2" charset="2"/>
            </a:endParaRPr>
          </a:p>
          <a:p>
            <a:pPr marL="0" indent="0">
              <a:lnSpc>
                <a:spcPct val="110000"/>
              </a:lnSpc>
              <a:buFontTx/>
              <a:buNone/>
            </a:pPr>
            <a:r>
              <a:rPr lang="en-US" altLang="en-US" sz="2800" b="1" dirty="0">
                <a:solidFill>
                  <a:srgbClr val="0000FF"/>
                </a:solidFill>
                <a:latin typeface="Comic Sans MS" panose="030F0902030302020204" pitchFamily="66" charset="0"/>
                <a:ea typeface="ＭＳ Ｐゴシック" panose="020B0600070205080204" pitchFamily="34" charset="-128"/>
                <a:sym typeface="Symbol" pitchFamily="2" charset="2"/>
              </a:rPr>
              <a:t>Lower bounds for restricted* arithmetic circuits</a:t>
            </a:r>
          </a:p>
          <a:p>
            <a:pPr marL="0" indent="0">
              <a:lnSpc>
                <a:spcPct val="110000"/>
              </a:lnSpc>
              <a:buFontTx/>
              <a:buNone/>
            </a:pPr>
            <a:r>
              <a:rPr lang="en-US" altLang="en-US" sz="2800" b="1" dirty="0">
                <a:latin typeface="Comic Sans MS" panose="030F0902030302020204" pitchFamily="66" charset="0"/>
                <a:ea typeface="ＭＳ Ｐゴシック" panose="020B0600070205080204" pitchFamily="34" charset="-128"/>
                <a:sym typeface="Symbol" pitchFamily="2" charset="2"/>
              </a:rPr>
              <a:t>Program: special cases, linear methods, barriers…</a:t>
            </a:r>
          </a:p>
          <a:p>
            <a:pPr marL="0" indent="0">
              <a:lnSpc>
                <a:spcPct val="110000"/>
              </a:lnSpc>
              <a:buFontTx/>
              <a:buNone/>
            </a:pPr>
            <a:r>
              <a:rPr lang="en-US" altLang="en-US" sz="2800" b="1" dirty="0">
                <a:latin typeface="Comic Sans MS" panose="030F0902030302020204" pitchFamily="66" charset="0"/>
                <a:ea typeface="ＭＳ Ｐゴシック" panose="020B0600070205080204" pitchFamily="34" charset="-128"/>
                <a:sym typeface="Symbol" pitchFamily="2" charset="2"/>
              </a:rPr>
              <a:t>      </a:t>
            </a:r>
          </a:p>
          <a:p>
            <a:pPr marL="0" indent="0">
              <a:lnSpc>
                <a:spcPct val="110000"/>
              </a:lnSpc>
              <a:buFontTx/>
              <a:buNone/>
            </a:pPr>
            <a:r>
              <a:rPr lang="en-US" altLang="en-US" sz="2800" b="1" dirty="0">
                <a:solidFill>
                  <a:srgbClr val="0000FF"/>
                </a:solidFill>
                <a:latin typeface="Comic Sans MS" panose="030F0902030302020204" pitchFamily="66" charset="0"/>
                <a:ea typeface="ＭＳ Ｐゴシック" panose="020B0600070205080204" pitchFamily="34" charset="-128"/>
                <a:sym typeface="Symbol" pitchFamily="2" charset="2"/>
              </a:rPr>
              <a:t>Geometric Complexity Theory (GCT)</a:t>
            </a:r>
            <a:r>
              <a:rPr lang="en-US" altLang="en-US" sz="2800" dirty="0">
                <a:solidFill>
                  <a:srgbClr val="0000FF"/>
                </a:solidFill>
                <a:latin typeface="Arial Unicode MS" panose="020B0604020202020204" pitchFamily="34" charset="-128"/>
                <a:ea typeface="ＭＳ Ｐゴシック" panose="020B0600070205080204" pitchFamily="34" charset="-128"/>
              </a:rPr>
              <a:t> </a:t>
            </a:r>
            <a:r>
              <a:rPr lang="en-US" altLang="en-US" sz="2800" b="1" dirty="0">
                <a:solidFill>
                  <a:srgbClr val="008000"/>
                </a:solidFill>
                <a:latin typeface="Comic Sans MS" panose="030F0902030302020204" pitchFamily="66" charset="0"/>
                <a:ea typeface="ＭＳ Ｐゴシック" panose="020B0600070205080204" pitchFamily="34" charset="-128"/>
              </a:rPr>
              <a:t>[</a:t>
            </a:r>
            <a:r>
              <a:rPr lang="en-US" altLang="en-US" sz="2800" b="1" dirty="0" err="1">
                <a:solidFill>
                  <a:srgbClr val="008000"/>
                </a:solidFill>
                <a:latin typeface="Comic Sans MS" panose="030F0902030302020204" pitchFamily="66" charset="0"/>
                <a:ea typeface="ＭＳ Ｐゴシック" panose="020B0600070205080204" pitchFamily="34" charset="-128"/>
              </a:rPr>
              <a:t>MS,St</a:t>
            </a:r>
            <a:r>
              <a:rPr lang="en-US" altLang="en-US" sz="2800" b="1" dirty="0">
                <a:solidFill>
                  <a:srgbClr val="008000"/>
                </a:solidFill>
                <a:latin typeface="Comic Sans MS" panose="030F0902030302020204" pitchFamily="66" charset="0"/>
                <a:ea typeface="ＭＳ Ｐゴシック" panose="020B0600070205080204" pitchFamily="34" charset="-128"/>
              </a:rPr>
              <a:t>] </a:t>
            </a:r>
            <a:r>
              <a:rPr lang="en-US" altLang="en-US" sz="2800" dirty="0">
                <a:latin typeface="Arial Unicode MS" panose="020B0604020202020204" pitchFamily="34" charset="-128"/>
                <a:ea typeface="ＭＳ Ｐゴシック" panose="020B0600070205080204" pitchFamily="34" charset="-128"/>
              </a:rPr>
              <a:t>😎</a:t>
            </a:r>
            <a:endParaRPr lang="en-US" altLang="en-US" sz="2800" b="1" dirty="0">
              <a:latin typeface="Comic Sans MS" panose="030F0902030302020204" pitchFamily="66" charset="0"/>
              <a:ea typeface="ＭＳ Ｐゴシック" panose="020B0600070205080204" pitchFamily="34" charset="-128"/>
              <a:sym typeface="Symbol" pitchFamily="2" charset="2"/>
            </a:endParaRPr>
          </a:p>
          <a:p>
            <a:pPr marL="0" indent="0">
              <a:lnSpc>
                <a:spcPct val="110000"/>
              </a:lnSpc>
              <a:buFontTx/>
              <a:buNone/>
            </a:pPr>
            <a:r>
              <a:rPr lang="en-US" altLang="en-US" sz="2800" b="1" dirty="0">
                <a:latin typeface="Comic Sans MS" panose="030F0902030302020204" pitchFamily="66" charset="0"/>
                <a:ea typeface="ＭＳ Ｐゴシック" panose="020B0600070205080204" pitchFamily="34" charset="-128"/>
                <a:sym typeface="Symbol" pitchFamily="2" charset="2"/>
              </a:rPr>
              <a:t>algebraic geometry, representation theory,…</a:t>
            </a:r>
          </a:p>
          <a:p>
            <a:pPr marL="0" indent="0">
              <a:lnSpc>
                <a:spcPct val="110000"/>
              </a:lnSpc>
              <a:buFontTx/>
              <a:buNone/>
            </a:pPr>
            <a:r>
              <a:rPr lang="en-US" altLang="en-US" sz="2800" b="1" dirty="0">
                <a:latin typeface="Comic Sans MS" panose="030F0902030302020204" pitchFamily="66" charset="0"/>
                <a:ea typeface="ＭＳ Ｐゴシック" panose="020B0600070205080204" pitchFamily="34" charset="-128"/>
                <a:sym typeface="Symbol" pitchFamily="2" charset="2"/>
              </a:rPr>
              <a:t>utilizing </a:t>
            </a:r>
            <a:r>
              <a:rPr lang="en-US" altLang="en-US" sz="2800" b="1" dirty="0">
                <a:solidFill>
                  <a:srgbClr val="FF0000"/>
                </a:solidFill>
                <a:latin typeface="Comic Sans MS" panose="030F0902030302020204" pitchFamily="66" charset="0"/>
                <a:ea typeface="ＭＳ Ｐゴシック" panose="020B0600070205080204" pitchFamily="34" charset="-128"/>
                <a:sym typeface="Symbol" pitchFamily="2" charset="2"/>
              </a:rPr>
              <a:t>Per</a:t>
            </a:r>
            <a:r>
              <a:rPr lang="en-US" altLang="en-US" sz="2800" b="1" dirty="0">
                <a:latin typeface="Comic Sans MS" panose="030F0902030302020204" pitchFamily="66" charset="0"/>
                <a:ea typeface="ＭＳ Ｐゴシック" panose="020B0600070205080204" pitchFamily="34" charset="-128"/>
                <a:sym typeface="Symbol" pitchFamily="2" charset="2"/>
              </a:rPr>
              <a:t>, </a:t>
            </a:r>
            <a:r>
              <a:rPr lang="en-US" altLang="en-US" sz="2800" b="1" dirty="0" err="1">
                <a:solidFill>
                  <a:srgbClr val="FF0000"/>
                </a:solidFill>
                <a:latin typeface="Comic Sans MS" panose="030F0902030302020204" pitchFamily="66" charset="0"/>
                <a:ea typeface="ＭＳ Ｐゴシック" panose="020B0600070205080204" pitchFamily="34" charset="-128"/>
                <a:sym typeface="Symbol" pitchFamily="2" charset="2"/>
              </a:rPr>
              <a:t>Det</a:t>
            </a:r>
            <a:r>
              <a:rPr lang="en-US" altLang="en-US" sz="2800" b="1" dirty="0">
                <a:latin typeface="Comic Sans MS" panose="030F0902030302020204" pitchFamily="66" charset="0"/>
                <a:ea typeface="ＭＳ Ｐゴシック" panose="020B0600070205080204" pitchFamily="34" charset="-128"/>
                <a:sym typeface="Symbol" pitchFamily="2" charset="2"/>
              </a:rPr>
              <a:t> symmetries!</a:t>
            </a:r>
          </a:p>
          <a:p>
            <a:pPr marL="0" indent="0">
              <a:lnSpc>
                <a:spcPct val="110000"/>
              </a:lnSpc>
              <a:buFontTx/>
              <a:buNone/>
            </a:pPr>
            <a:endParaRPr lang="en-US" altLang="en-US" sz="2800" b="1" dirty="0">
              <a:latin typeface="Comic Sans MS" panose="030F0902030302020204" pitchFamily="66" charset="0"/>
              <a:ea typeface="ＭＳ Ｐゴシック" panose="020B0600070205080204" pitchFamily="34" charset="-128"/>
              <a:sym typeface="Symbol" pitchFamily="2" charset="2"/>
            </a:endParaRPr>
          </a:p>
          <a:p>
            <a:pPr marL="0" indent="0">
              <a:lnSpc>
                <a:spcPct val="110000"/>
              </a:lnSpc>
              <a:buFontTx/>
              <a:buNone/>
            </a:pPr>
            <a:r>
              <a:rPr lang="en-US" altLang="en-US" sz="2800" b="1" dirty="0">
                <a:solidFill>
                  <a:srgbClr val="0000FF"/>
                </a:solidFill>
                <a:latin typeface="Comic Sans MS" panose="030F0902030302020204" pitchFamily="66" charset="0"/>
                <a:ea typeface="ＭＳ Ｐゴシック" panose="020B0600070205080204" pitchFamily="34" charset="-128"/>
                <a:sym typeface="Symbol" pitchFamily="2" charset="2"/>
              </a:rPr>
              <a:t>Polynomial Identity Testing (PIT/SING)</a:t>
            </a:r>
            <a:r>
              <a:rPr lang="en-US" altLang="en-US" sz="2800" b="1" dirty="0">
                <a:solidFill>
                  <a:srgbClr val="00B050"/>
                </a:solidFill>
                <a:latin typeface="Comic Sans MS" panose="030F0902030302020204" pitchFamily="66" charset="0"/>
                <a:ea typeface="ＭＳ Ｐゴシック" panose="020B0600070205080204" pitchFamily="34" charset="-128"/>
              </a:rPr>
              <a:t> </a:t>
            </a:r>
            <a:r>
              <a:rPr lang="en-US" altLang="en-US" sz="2800" b="1" dirty="0">
                <a:solidFill>
                  <a:srgbClr val="008000"/>
                </a:solidFill>
                <a:latin typeface="Comic Sans MS" panose="030F0902030302020204" pitchFamily="66" charset="0"/>
                <a:ea typeface="ＭＳ Ｐゴシック" panose="020B0600070205080204" pitchFamily="34" charset="-128"/>
              </a:rPr>
              <a:t>[KI]</a:t>
            </a:r>
            <a:r>
              <a:rPr lang="en-US" altLang="en-US" sz="2800" b="1" dirty="0">
                <a:solidFill>
                  <a:srgbClr val="008000"/>
                </a:solidFill>
                <a:latin typeface="Comic Sans MS" panose="030F0902030302020204" pitchFamily="66" charset="0"/>
                <a:ea typeface="ＭＳ Ｐゴシック" panose="020B0600070205080204" pitchFamily="34" charset="-128"/>
                <a:sym typeface="Symbol" pitchFamily="2" charset="2"/>
              </a:rPr>
              <a:t>+[</a:t>
            </a:r>
            <a:r>
              <a:rPr lang="en-US" altLang="en-US" sz="2800" b="1" dirty="0" err="1">
                <a:solidFill>
                  <a:srgbClr val="008000"/>
                </a:solidFill>
                <a:latin typeface="Comic Sans MS" panose="030F0902030302020204" pitchFamily="66" charset="0"/>
                <a:ea typeface="ＭＳ Ｐゴシック" panose="020B0600070205080204" pitchFamily="34" charset="-128"/>
                <a:sym typeface="Symbol" pitchFamily="2" charset="2"/>
              </a:rPr>
              <a:t>Va</a:t>
            </a:r>
            <a:r>
              <a:rPr lang="en-US" altLang="en-US" sz="2800" b="1" dirty="0">
                <a:solidFill>
                  <a:srgbClr val="008000"/>
                </a:solidFill>
                <a:latin typeface="Comic Sans MS" panose="030F0902030302020204" pitchFamily="66" charset="0"/>
                <a:ea typeface="ＭＳ Ｐゴシック" panose="020B0600070205080204" pitchFamily="34" charset="-128"/>
                <a:sym typeface="Symbol" pitchFamily="2" charset="2"/>
              </a:rPr>
              <a:t>]</a:t>
            </a:r>
          </a:p>
          <a:p>
            <a:pPr marL="0" indent="0">
              <a:lnSpc>
                <a:spcPct val="110000"/>
              </a:lnSpc>
              <a:buFontTx/>
              <a:buNone/>
            </a:pPr>
            <a:r>
              <a:rPr lang="en-US" altLang="en-US" sz="2800" b="1" dirty="0">
                <a:solidFill>
                  <a:srgbClr val="C00000"/>
                </a:solidFill>
                <a:latin typeface="Comic Sans MS" panose="030F0902030302020204" pitchFamily="66" charset="0"/>
                <a:ea typeface="ＭＳ Ｐゴシック" panose="020B0600070205080204" pitchFamily="34" charset="-128"/>
                <a:sym typeface="Symbol" pitchFamily="2" charset="2"/>
              </a:rPr>
              <a:t>Algorithmic: </a:t>
            </a:r>
            <a:r>
              <a:rPr lang="en-US" altLang="en-US" sz="2800" b="1" dirty="0">
                <a:latin typeface="Comic Sans MS" panose="030F0902030302020204" pitchFamily="66" charset="0"/>
                <a:ea typeface="ＭＳ Ｐゴシック" panose="020B0600070205080204" pitchFamily="34" charset="-128"/>
                <a:sym typeface="Symbol" pitchFamily="2" charset="2"/>
              </a:rPr>
              <a:t>invariant theory + optimization </a:t>
            </a:r>
            <a:r>
              <a:rPr lang="en-US" altLang="en-US" sz="2800" dirty="0">
                <a:latin typeface="Arial Unicode MS" panose="020B0604020202020204" pitchFamily="34" charset="-128"/>
                <a:ea typeface="ＭＳ Ｐゴシック" panose="020B0600070205080204" pitchFamily="34" charset="-128"/>
              </a:rPr>
              <a:t>😎</a:t>
            </a:r>
            <a:endParaRPr lang="en-US" altLang="en-US" sz="2800" b="1" dirty="0">
              <a:latin typeface="Comic Sans MS" panose="030F0902030302020204" pitchFamily="66" charset="0"/>
              <a:ea typeface="ＭＳ Ｐゴシック" panose="020B0600070205080204" pitchFamily="34" charset="-128"/>
              <a:sym typeface="Symbol" pitchFamily="2" charset="2"/>
            </a:endParaRPr>
          </a:p>
        </p:txBody>
      </p:sp>
      <p:sp>
        <p:nvSpPr>
          <p:cNvPr id="58372" name="Left Bracket 5">
            <a:extLst>
              <a:ext uri="{FF2B5EF4-FFF2-40B4-BE49-F238E27FC236}">
                <a16:creationId xmlns:a16="http://schemas.microsoft.com/office/drawing/2014/main" id="{EF39C29C-5678-0542-A030-2397A726A2AB}"/>
              </a:ext>
            </a:extLst>
          </p:cNvPr>
          <p:cNvSpPr>
            <a:spLocks/>
          </p:cNvSpPr>
          <p:nvPr/>
        </p:nvSpPr>
        <p:spPr bwMode="auto">
          <a:xfrm>
            <a:off x="8229600" y="4876800"/>
            <a:ext cx="1600200" cy="1143000"/>
          </a:xfrm>
          <a:prstGeom prst="leftBracket">
            <a:avLst>
              <a:gd name="adj" fmla="val 8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 name="Diamond 4">
            <a:hlinkClick r:id="rId3" action="ppaction://hlinksldjump"/>
            <a:extLst>
              <a:ext uri="{FF2B5EF4-FFF2-40B4-BE49-F238E27FC236}">
                <a16:creationId xmlns:a16="http://schemas.microsoft.com/office/drawing/2014/main" id="{9F552D75-99AD-5E47-BCD0-CFFD25A05F5E}"/>
              </a:ext>
            </a:extLst>
          </p:cNvPr>
          <p:cNvSpPr/>
          <p:nvPr/>
        </p:nvSpPr>
        <p:spPr>
          <a:xfrm>
            <a:off x="8661399" y="6265319"/>
            <a:ext cx="482599" cy="592681"/>
          </a:xfrm>
          <a:prstGeom prst="diamond">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Up-Down Arrow 1">
            <a:extLst>
              <a:ext uri="{FF2B5EF4-FFF2-40B4-BE49-F238E27FC236}">
                <a16:creationId xmlns:a16="http://schemas.microsoft.com/office/drawing/2014/main" id="{728C85DD-BEC9-804F-97C8-25ED150EEF4F}"/>
              </a:ext>
            </a:extLst>
          </p:cNvPr>
          <p:cNvSpPr/>
          <p:nvPr/>
        </p:nvSpPr>
        <p:spPr>
          <a:xfrm>
            <a:off x="6214188" y="4627984"/>
            <a:ext cx="466530" cy="765110"/>
          </a:xfrm>
          <a:prstGeom prst="up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040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67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667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667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667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uiExpand="1"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noChangeArrowheads="1"/>
          </p:cNvPicPr>
          <p:nvPr/>
        </p:nvPicPr>
        <p:blipFill>
          <a:blip r:embed="rId3">
            <a:lum bright="-12000"/>
            <a:extLst>
              <a:ext uri="{28A0092B-C50C-407E-A947-70E740481C1C}">
                <a14:useLocalDpi xmlns:a14="http://schemas.microsoft.com/office/drawing/2010/main" val="0"/>
              </a:ext>
            </a:extLst>
          </a:blip>
          <a:srcRect l="12500" t="5170" r="9035" b="12370"/>
          <a:stretch>
            <a:fillRect/>
          </a:stretch>
        </p:blipFill>
        <p:spPr bwMode="auto">
          <a:xfrm>
            <a:off x="-190500" y="-55563"/>
            <a:ext cx="9334500" cy="691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8463" name="Oval 15"/>
          <p:cNvSpPr>
            <a:spLocks noChangeArrowheads="1"/>
          </p:cNvSpPr>
          <p:nvPr/>
        </p:nvSpPr>
        <p:spPr bwMode="auto">
          <a:xfrm>
            <a:off x="538163" y="1600200"/>
            <a:ext cx="7310437" cy="43434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400" b="0" i="0" u="none" strike="noStrike" kern="1200" cap="none" spc="0" normalizeH="0" baseline="0" noProof="0">
              <a:ln>
                <a:noFill/>
              </a:ln>
              <a:solidFill>
                <a:srgbClr val="FFFF00"/>
              </a:solidFill>
              <a:effectLst/>
              <a:uLnTx/>
              <a:uFillTx/>
              <a:latin typeface="Times New Roman" charset="0"/>
              <a:ea typeface="ＭＳ Ｐゴシック" charset="0"/>
              <a:cs typeface="ＭＳ Ｐゴシック" charset="0"/>
            </a:endParaRPr>
          </a:p>
        </p:txBody>
      </p:sp>
      <p:sp>
        <p:nvSpPr>
          <p:cNvPr id="89105" name="Oval 23"/>
          <p:cNvSpPr>
            <a:spLocks noChangeArrowheads="1"/>
          </p:cNvSpPr>
          <p:nvPr/>
        </p:nvSpPr>
        <p:spPr bwMode="auto">
          <a:xfrm rot="4554462">
            <a:off x="3857625" y="1895476"/>
            <a:ext cx="2587625" cy="49530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400" b="0" i="0" u="none" strike="noStrike" kern="1200" cap="none" spc="0" normalizeH="0" baseline="0" noProof="0">
              <a:ln>
                <a:noFill/>
              </a:ln>
              <a:solidFill>
                <a:srgbClr val="FFFF00"/>
              </a:solidFill>
              <a:effectLst/>
              <a:uLnTx/>
              <a:uFillTx/>
              <a:latin typeface="Times New Roman" charset="0"/>
              <a:ea typeface="ＭＳ Ｐゴシック" charset="0"/>
              <a:cs typeface="ＭＳ Ｐゴシック" charset="0"/>
            </a:endParaRPr>
          </a:p>
        </p:txBody>
      </p:sp>
      <p:sp>
        <p:nvSpPr>
          <p:cNvPr id="32" name="TextBox 31"/>
          <p:cNvSpPr txBox="1">
            <a:spLocks noChangeArrowheads="1"/>
          </p:cNvSpPr>
          <p:nvPr/>
        </p:nvSpPr>
        <p:spPr bwMode="auto">
          <a:xfrm>
            <a:off x="457200" y="838200"/>
            <a:ext cx="8458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Times New Roman" charset="0"/>
                <a:ea typeface="ＭＳ Ｐゴシック" charset="0"/>
              </a:rPr>
              <a:t>Computational problems</a:t>
            </a:r>
          </a:p>
        </p:txBody>
      </p:sp>
      <p:sp>
        <p:nvSpPr>
          <p:cNvPr id="33" name="TextBox 32"/>
          <p:cNvSpPr txBox="1">
            <a:spLocks noChangeArrowheads="1"/>
          </p:cNvSpPr>
          <p:nvPr/>
        </p:nvSpPr>
        <p:spPr bwMode="auto">
          <a:xfrm>
            <a:off x="1447800" y="1676400"/>
            <a:ext cx="6019800"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omic Sans MS" charset="0"/>
                <a:ea typeface="ＭＳ Ｐゴシック" charset="0"/>
                <a:cs typeface="Comic Sans MS" charset="0"/>
              </a:rPr>
              <a:t>    </a:t>
            </a:r>
            <a:r>
              <a:rPr kumimoji="0" lang="en-US" sz="4000" b="1" i="0" u="none" strike="noStrike" kern="1200" cap="none" spc="0" normalizeH="0" baseline="0" noProof="0" dirty="0">
                <a:ln>
                  <a:noFill/>
                </a:ln>
                <a:solidFill>
                  <a:srgbClr val="FF0000"/>
                </a:solidFill>
                <a:effectLst/>
                <a:uLnTx/>
                <a:uFillTx/>
                <a:latin typeface="Comic Sans MS" charset="0"/>
                <a:ea typeface="ＭＳ Ｐゴシック" charset="0"/>
                <a:cs typeface="Comic Sans MS" charset="0"/>
              </a:rPr>
              <a:t>NP</a:t>
            </a:r>
            <a:r>
              <a:rPr kumimoji="0" lang="en-US" sz="3600" b="1" i="0" u="none" strike="noStrike" kern="1200" cap="none" spc="0" normalizeH="0" baseline="0" noProof="0" dirty="0">
                <a:ln>
                  <a:noFill/>
                </a:ln>
                <a:solidFill>
                  <a:srgbClr val="FFFFFF"/>
                </a:solidFill>
                <a:effectLst/>
                <a:uLnTx/>
                <a:uFillTx/>
                <a:latin typeface="Comic Sans MS" charset="0"/>
                <a:ea typeface="ＭＳ Ｐゴシック" charset="0"/>
                <a:cs typeface="Comic Sans MS" charset="0"/>
              </a:rPr>
              <a:t>: </a:t>
            </a:r>
            <a:r>
              <a:rPr kumimoji="0" lang="en-US" sz="3200" b="1" i="0" u="none" strike="noStrike" kern="1200" cap="none" spc="0" normalizeH="0" baseline="0" noProof="0" dirty="0">
                <a:ln>
                  <a:noFill/>
                </a:ln>
                <a:solidFill>
                  <a:srgbClr val="FFFFFF"/>
                </a:solidFill>
                <a:effectLst/>
                <a:uLnTx/>
                <a:uFillTx/>
                <a:latin typeface="Comic Sans MS" charset="0"/>
                <a:ea typeface="ＭＳ Ｐゴシック" charset="0"/>
                <a:cs typeface="Comic Sans MS" charset="0"/>
              </a:rPr>
              <a:t>Problems we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omic Sans MS" charset="0"/>
                <a:ea typeface="ＭＳ Ｐゴシック" charset="0"/>
                <a:cs typeface="Comic Sans MS" charset="0"/>
              </a:rPr>
              <a:t>want to</a:t>
            </a:r>
            <a:r>
              <a:rPr kumimoji="0" lang="en-US" sz="3200" b="1" i="0" u="none" strike="noStrike" kern="1200" cap="none" spc="0" normalizeH="0" baseline="0" noProof="0" dirty="0">
                <a:ln>
                  <a:noFill/>
                </a:ln>
                <a:solidFill>
                  <a:srgbClr val="FF0000"/>
                </a:solidFill>
                <a:effectLst/>
                <a:uLnTx/>
                <a:uFillTx/>
                <a:latin typeface="Comic Sans MS" charset="0"/>
                <a:ea typeface="ＭＳ Ｐゴシック" charset="0"/>
                <a:cs typeface="Comic Sans MS" charset="0"/>
              </a:rPr>
              <a:t> </a:t>
            </a:r>
            <a:r>
              <a:rPr kumimoji="0" lang="en-US" sz="3200" b="1" i="0" u="none" strike="noStrike" kern="1200" cap="none" spc="0" normalizeH="0" baseline="0" noProof="0" dirty="0">
                <a:ln>
                  <a:noFill/>
                </a:ln>
                <a:solidFill>
                  <a:srgbClr val="FFFFFF"/>
                </a:solidFill>
                <a:effectLst/>
                <a:uLnTx/>
                <a:uFillTx/>
                <a:latin typeface="Comic Sans MS" charset="0"/>
                <a:ea typeface="ＭＳ Ｐゴシック" charset="0"/>
                <a:cs typeface="Comic Sans MS" charset="0"/>
              </a:rPr>
              <a:t>solve/understand</a:t>
            </a:r>
          </a:p>
        </p:txBody>
      </p:sp>
      <p:sp>
        <p:nvSpPr>
          <p:cNvPr id="35" name="TextBox 34"/>
          <p:cNvSpPr txBox="1">
            <a:spLocks noChangeArrowheads="1"/>
          </p:cNvSpPr>
          <p:nvPr/>
        </p:nvSpPr>
        <p:spPr bwMode="auto">
          <a:xfrm>
            <a:off x="3456122" y="3276600"/>
            <a:ext cx="4056682" cy="1889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omic Sans MS" charset="0"/>
                <a:ea typeface="ＭＳ Ｐゴシック" charset="0"/>
                <a:cs typeface="Comic Sans MS" charset="0"/>
              </a:rPr>
              <a:t>   </a:t>
            </a:r>
            <a:r>
              <a:rPr kumimoji="0" lang="en-US" sz="4000" b="1" i="0" u="none" strike="noStrike" kern="1200" cap="none" spc="0" normalizeH="0" baseline="0" noProof="0" dirty="0">
                <a:ln>
                  <a:noFill/>
                </a:ln>
                <a:solidFill>
                  <a:srgbClr val="FF0000"/>
                </a:solidFill>
                <a:effectLst/>
                <a:uLnTx/>
                <a:uFillTx/>
                <a:latin typeface="Comic Sans MS" charset="0"/>
                <a:ea typeface="ＭＳ Ｐゴシック" charset="0"/>
                <a:cs typeface="Comic Sans MS" charset="0"/>
              </a:rPr>
              <a:t>P</a:t>
            </a:r>
            <a:r>
              <a:rPr kumimoji="0" lang="en-US" sz="4000" b="1" i="0" u="none" strike="noStrike" kern="1200" cap="none" spc="0" normalizeH="0" baseline="0" noProof="0" dirty="0">
                <a:ln>
                  <a:noFill/>
                </a:ln>
                <a:solidFill>
                  <a:srgbClr val="FFFFFF"/>
                </a:solidFill>
                <a:effectLst/>
                <a:uLnTx/>
                <a:uFillTx/>
                <a:latin typeface="Comic Sans MS" charset="0"/>
                <a:ea typeface="ＭＳ Ｐゴシック" charset="0"/>
                <a:cs typeface="Comic Sans MS" charset="0"/>
              </a:rPr>
              <a:t>: </a:t>
            </a:r>
            <a:r>
              <a:rPr kumimoji="0" lang="en-US" sz="3200" b="1" i="0" u="none" strike="noStrike" kern="1200" cap="none" spc="0" normalizeH="0" baseline="0" noProof="0" dirty="0">
                <a:ln>
                  <a:noFill/>
                </a:ln>
                <a:solidFill>
                  <a:srgbClr val="FFFFFF"/>
                </a:solidFill>
                <a:effectLst/>
                <a:uLnTx/>
                <a:uFillTx/>
                <a:latin typeface="Comic Sans MS" charset="0"/>
                <a:ea typeface="ＭＳ Ｐゴシック" charset="0"/>
                <a:cs typeface="Comic Sans MS" charset="0"/>
              </a:rPr>
              <a:t>Problems we</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charset="0"/>
                <a:ea typeface="ＭＳ Ｐゴシック" charset="0"/>
                <a:cs typeface="Comic Sans MS" charset="0"/>
              </a:rPr>
              <a:t>     </a:t>
            </a:r>
            <a:r>
              <a:rPr kumimoji="0" lang="en-US" sz="3200" b="1" i="0" u="none" strike="noStrike" kern="1200" cap="none" spc="0" normalizeH="0" baseline="0" noProof="0" dirty="0">
                <a:ln>
                  <a:noFill/>
                </a:ln>
                <a:solidFill>
                  <a:srgbClr val="FFFF00"/>
                </a:solidFill>
                <a:effectLst/>
                <a:uLnTx/>
                <a:uFillTx/>
                <a:latin typeface="Comic Sans MS" charset="0"/>
                <a:ea typeface="ＭＳ Ｐゴシック" charset="0"/>
                <a:cs typeface="Comic Sans MS" charset="0"/>
              </a:rPr>
              <a:t>can</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charset="0"/>
                <a:ea typeface="ＭＳ Ｐゴシック" charset="0"/>
                <a:cs typeface="Comic Sans MS" charset="0"/>
              </a:rPr>
              <a:t>solve/understand</a:t>
            </a:r>
          </a:p>
        </p:txBody>
      </p:sp>
      <p:sp>
        <p:nvSpPr>
          <p:cNvPr id="36" name="TextBox 35"/>
          <p:cNvSpPr txBox="1">
            <a:spLocks noChangeArrowheads="1"/>
          </p:cNvSpPr>
          <p:nvPr/>
        </p:nvSpPr>
        <p:spPr bwMode="auto">
          <a:xfrm>
            <a:off x="457200" y="228600"/>
            <a:ext cx="8458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Times New Roman" charset="0"/>
                <a:ea typeface="ＭＳ Ｐゴシック" charset="0"/>
              </a:rPr>
              <a:t>Scientific / Mathematical/ Intellectual / </a:t>
            </a:r>
          </a:p>
        </p:txBody>
      </p:sp>
      <p:sp>
        <p:nvSpPr>
          <p:cNvPr id="2" name="TextBox 1"/>
          <p:cNvSpPr txBox="1"/>
          <p:nvPr/>
        </p:nvSpPr>
        <p:spPr>
          <a:xfrm>
            <a:off x="30163" y="5960534"/>
            <a:ext cx="1594908"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omic Sans MS" charset="0"/>
                <a:ea typeface="+mn-ea"/>
                <a:cs typeface="Comic Sans MS" charset="0"/>
              </a:rPr>
              <a:t>P</a:t>
            </a:r>
            <a:r>
              <a:rPr kumimoji="0" lang="en-US" sz="3600" b="1" i="0" u="none" strike="noStrike" kern="1200" cap="none" spc="0" normalizeH="0" baseline="0" noProof="0" dirty="0">
                <a:ln>
                  <a:noFill/>
                </a:ln>
                <a:solidFill>
                  <a:srgbClr val="FFFF00"/>
                </a:solidFill>
                <a:effectLst/>
                <a:uLnTx/>
                <a:uFillTx/>
                <a:latin typeface="Comic Sans MS" charset="0"/>
                <a:ea typeface="+mn-ea"/>
                <a:cs typeface="Comic Sans MS" charset="0"/>
              </a:rPr>
              <a:t>=</a:t>
            </a:r>
            <a:r>
              <a:rPr kumimoji="0" lang="en-US" sz="3600" b="1" i="0" u="none" strike="noStrike" kern="1200" cap="none" spc="0" normalizeH="0" baseline="0" noProof="0" dirty="0">
                <a:ln>
                  <a:noFill/>
                </a:ln>
                <a:solidFill>
                  <a:srgbClr val="FF0000"/>
                </a:solidFill>
                <a:effectLst/>
                <a:uLnTx/>
                <a:uFillTx/>
                <a:latin typeface="Comic Sans MS" charset="0"/>
                <a:ea typeface="+mn-ea"/>
                <a:cs typeface="Comic Sans MS" charset="0"/>
              </a:rPr>
              <a:t>NP</a:t>
            </a:r>
            <a:r>
              <a:rPr kumimoji="0" lang="en-US" sz="3600" b="1" i="0" u="none" strike="noStrike" kern="1200" cap="none" spc="0" normalizeH="0" baseline="0" noProof="0" dirty="0">
                <a:ln>
                  <a:noFill/>
                </a:ln>
                <a:solidFill>
                  <a:srgbClr val="FFFF00"/>
                </a:solidFill>
                <a:effectLst/>
                <a:uLnTx/>
                <a:uFillTx/>
                <a:latin typeface="Comic Sans MS" charset="0"/>
                <a:ea typeface="+mn-ea"/>
                <a:cs typeface="Comic Sans MS" charset="0"/>
              </a:rPr>
              <a:t>?</a:t>
            </a: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4271356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84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91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63" grpId="0" animBg="1"/>
      <p:bldP spid="89105" grpId="0" animBg="1"/>
      <p:bldP spid="32" grpId="0"/>
      <p:bldP spid="33" grpId="0"/>
      <p:bldP spid="3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73A75712-0F9F-E04A-BCFF-99A39A0EFD61}"/>
              </a:ext>
            </a:extLst>
          </p:cNvPr>
          <p:cNvSpPr>
            <a:spLocks noGrp="1" noChangeArrowheads="1"/>
          </p:cNvSpPr>
          <p:nvPr>
            <p:ph type="ctrTitle"/>
          </p:nvPr>
        </p:nvSpPr>
        <p:spPr>
          <a:xfrm>
            <a:off x="381000" y="1600200"/>
            <a:ext cx="8445500" cy="2051050"/>
          </a:xfrm>
        </p:spPr>
        <p:txBody>
          <a:bodyPr>
            <a:normAutofit/>
          </a:bodyPr>
          <a:lstStyle/>
          <a:p>
            <a:r>
              <a:rPr lang="en-US" altLang="en-US" sz="4000" b="1" dirty="0">
                <a:solidFill>
                  <a:srgbClr val="FF0000"/>
                </a:solidFill>
                <a:latin typeface="Comic Sans MS" panose="030F0902030302020204" pitchFamily="66" charset="0"/>
                <a:ea typeface="ＭＳ Ｐゴシック" panose="020B0600070205080204" pitchFamily="34" charset="-128"/>
              </a:rPr>
              <a:t>Polynomial Identity Testing (PIT)</a:t>
            </a:r>
            <a:br>
              <a:rPr lang="en-US" altLang="en-US" sz="4000" b="1" dirty="0">
                <a:solidFill>
                  <a:srgbClr val="FF0000"/>
                </a:solidFill>
                <a:latin typeface="Comic Sans MS" panose="030F0902030302020204" pitchFamily="66" charset="0"/>
                <a:ea typeface="ＭＳ Ｐゴシック" panose="020B0600070205080204" pitchFamily="34" charset="-128"/>
              </a:rPr>
            </a:br>
            <a:r>
              <a:rPr lang="en-US" altLang="en-US" sz="4000" b="1" dirty="0">
                <a:solidFill>
                  <a:srgbClr val="FF0000"/>
                </a:solidFill>
                <a:latin typeface="Comic Sans MS" panose="030F0902030302020204" pitchFamily="66" charset="0"/>
                <a:ea typeface="ＭＳ Ｐゴシック" panose="020B0600070205080204" pitchFamily="34" charset="-128"/>
              </a:rPr>
              <a:t> </a:t>
            </a:r>
            <a:br>
              <a:rPr lang="en-US" altLang="en-US" sz="4000" b="1" dirty="0">
                <a:solidFill>
                  <a:srgbClr val="FF0000"/>
                </a:solidFill>
                <a:latin typeface="Comic Sans MS" panose="030F0902030302020204" pitchFamily="66" charset="0"/>
                <a:ea typeface="ＭＳ Ｐゴシック" panose="020B0600070205080204" pitchFamily="34" charset="-128"/>
              </a:rPr>
            </a:br>
            <a:r>
              <a:rPr lang="en-US" altLang="en-US" sz="3200" b="1" dirty="0">
                <a:solidFill>
                  <a:srgbClr val="0000FF"/>
                </a:solidFill>
                <a:latin typeface="Comic Sans MS" panose="030F0902030302020204" pitchFamily="66" charset="0"/>
                <a:ea typeface="ＭＳ Ｐゴシック" panose="020B0600070205080204" pitchFamily="34" charset="-128"/>
              </a:rPr>
              <a:t>pseudo-randomness /de-randomization</a:t>
            </a:r>
          </a:p>
        </p:txBody>
      </p:sp>
    </p:spTree>
    <p:extLst>
      <p:ext uri="{BB962C8B-B14F-4D97-AF65-F5344CB8AC3E}">
        <p14:creationId xmlns:p14="http://schemas.microsoft.com/office/powerpoint/2010/main" val="602443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BAE61F14-DEB2-D04D-A151-094EAC053EC1}"/>
              </a:ext>
            </a:extLst>
          </p:cNvPr>
          <p:cNvSpPr>
            <a:spLocks noGrp="1" noChangeArrowheads="1"/>
          </p:cNvSpPr>
          <p:nvPr>
            <p:ph type="title"/>
          </p:nvPr>
        </p:nvSpPr>
        <p:spPr>
          <a:xfrm>
            <a:off x="685800" y="76200"/>
            <a:ext cx="7772400" cy="1143000"/>
          </a:xfrm>
        </p:spPr>
        <p:txBody>
          <a:bodyPr/>
          <a:lstStyle/>
          <a:p>
            <a:r>
              <a:rPr lang="en-US" altLang="en-US" sz="3600" b="1" dirty="0">
                <a:solidFill>
                  <a:srgbClr val="FF0000"/>
                </a:solidFill>
                <a:latin typeface="Comic Sans MS" panose="030F0902030302020204" pitchFamily="66" charset="0"/>
                <a:ea typeface="ＭＳ Ｐゴシック" panose="020B0600070205080204" pitchFamily="34" charset="-128"/>
              </a:rPr>
              <a:t>Proving algebraic identities</a:t>
            </a:r>
            <a:endParaRPr lang="en-US" altLang="en-US" sz="3600" b="1" dirty="0">
              <a:solidFill>
                <a:srgbClr val="FF0000"/>
              </a:solidFill>
              <a:latin typeface="Comic Sans MS" panose="030F0902030302020204" pitchFamily="66" charset="0"/>
              <a:ea typeface="ＭＳ Ｐゴシック" panose="020B0600070205080204" pitchFamily="34" charset="-128"/>
              <a:sym typeface="Symbol" pitchFamily="2" charset="2"/>
            </a:endParaRPr>
          </a:p>
        </p:txBody>
      </p:sp>
      <p:sp>
        <p:nvSpPr>
          <p:cNvPr id="156675" name="Rectangle 3">
            <a:extLst>
              <a:ext uri="{FF2B5EF4-FFF2-40B4-BE49-F238E27FC236}">
                <a16:creationId xmlns:a16="http://schemas.microsoft.com/office/drawing/2014/main" id="{58EBF9D5-7EF6-534B-908A-12B416CA3BF7}"/>
              </a:ext>
            </a:extLst>
          </p:cNvPr>
          <p:cNvSpPr>
            <a:spLocks noGrp="1" noChangeArrowheads="1"/>
          </p:cNvSpPr>
          <p:nvPr>
            <p:ph type="body" idx="1"/>
          </p:nvPr>
        </p:nvSpPr>
        <p:spPr>
          <a:xfrm>
            <a:off x="152400" y="1143000"/>
            <a:ext cx="8991600" cy="5486400"/>
          </a:xfrm>
        </p:spPr>
        <p:txBody>
          <a:bodyPr>
            <a:normAutofit fontScale="70000" lnSpcReduction="20000"/>
          </a:bodyPr>
          <a:lstStyle/>
          <a:p>
            <a:pPr marL="0" indent="0">
              <a:buFontTx/>
              <a:buNone/>
            </a:pPr>
            <a:endParaRPr lang="en-US" altLang="en-US" sz="2800" b="1" dirty="0">
              <a:solidFill>
                <a:srgbClr val="009900"/>
              </a:solidFill>
              <a:latin typeface="Comic Sans MS" panose="030F0902030302020204" pitchFamily="66" charset="0"/>
              <a:ea typeface="ＭＳ Ｐゴシック" panose="020B0600070205080204" pitchFamily="34" charset="-128"/>
              <a:sym typeface="Symbol" pitchFamily="2" charset="2"/>
            </a:endParaRPr>
          </a:p>
          <a:p>
            <a:pPr marL="0" indent="0">
              <a:buFontTx/>
              <a:buNone/>
            </a:pPr>
            <a:endParaRPr lang="en-US" altLang="en-US" sz="2800" b="1" dirty="0">
              <a:solidFill>
                <a:schemeClr val="tx2"/>
              </a:solidFill>
              <a:latin typeface="Comic Sans MS" panose="030F0902030302020204" pitchFamily="66" charset="0"/>
              <a:ea typeface="ＭＳ Ｐゴシック" panose="020B0600070205080204" pitchFamily="34" charset="-128"/>
              <a:sym typeface="Symbol" pitchFamily="2" charset="2"/>
            </a:endParaRPr>
          </a:p>
          <a:p>
            <a:pPr marL="0" indent="0">
              <a:buNone/>
            </a:pPr>
            <a:r>
              <a:rPr lang="en-US" altLang="en-US" sz="3400" b="1" dirty="0">
                <a:latin typeface="Comic Sans MS" panose="030F0902030302020204" pitchFamily="66" charset="0"/>
                <a:ea typeface="ＭＳ Ｐゴシック" panose="020B0600070205080204" pitchFamily="34" charset="-128"/>
                <a:sym typeface="Symbol" pitchFamily="2" charset="2"/>
              </a:rPr>
              <a:t>F field (large)</a:t>
            </a:r>
          </a:p>
          <a:p>
            <a:pPr marL="0" indent="0">
              <a:buNone/>
            </a:pPr>
            <a:r>
              <a:rPr lang="en-US" altLang="en-US" sz="3400" b="1" dirty="0">
                <a:latin typeface="Comic Sans MS" panose="030F0902030302020204" pitchFamily="66" charset="0"/>
                <a:ea typeface="ＭＳ Ｐゴシック" panose="020B0600070205080204" pitchFamily="34" charset="-128"/>
                <a:sym typeface="Symbol" pitchFamily="2" charset="2"/>
              </a:rPr>
              <a:t>x</a:t>
            </a:r>
            <a:r>
              <a:rPr lang="en-US" altLang="en-US" sz="3400" b="1" baseline="-25000" dirty="0">
                <a:latin typeface="Comic Sans MS" panose="030F0902030302020204" pitchFamily="66" charset="0"/>
                <a:ea typeface="ＭＳ Ｐゴシック" panose="020B0600070205080204" pitchFamily="34" charset="-128"/>
                <a:sym typeface="Symbol" pitchFamily="2" charset="2"/>
              </a:rPr>
              <a:t>i</a:t>
            </a:r>
            <a:r>
              <a:rPr lang="en-US" altLang="en-US" sz="3400" b="1" dirty="0">
                <a:latin typeface="Comic Sans MS" panose="030F0902030302020204" pitchFamily="66" charset="0"/>
                <a:ea typeface="ＭＳ Ｐゴシック" panose="020B0600070205080204" pitchFamily="34" charset="-128"/>
                <a:sym typeface="Symbol" pitchFamily="2" charset="2"/>
              </a:rPr>
              <a:t> variables</a:t>
            </a:r>
          </a:p>
          <a:p>
            <a:pPr marL="0" indent="0">
              <a:buNone/>
            </a:pPr>
            <a:r>
              <a:rPr lang="en-US" altLang="en-US" sz="3600" b="1" dirty="0">
                <a:solidFill>
                  <a:srgbClr val="009900"/>
                </a:solidFill>
                <a:latin typeface="Comic Sans MS" panose="030F0902030302020204" pitchFamily="66" charset="0"/>
                <a:ea typeface="ＭＳ Ｐゴシック" panose="020B0600070205080204" pitchFamily="34" charset="-128"/>
                <a:sym typeface="Symbol" pitchFamily="2" charset="2"/>
              </a:rPr>
              <a:t>[Vandermonde,1771]</a:t>
            </a:r>
          </a:p>
          <a:p>
            <a:pPr marL="0" indent="0">
              <a:buNone/>
            </a:pPr>
            <a:endParaRPr lang="en-US" altLang="en-US" sz="3400" b="1" dirty="0">
              <a:latin typeface="Comic Sans MS" panose="030F0902030302020204" pitchFamily="66" charset="0"/>
              <a:ea typeface="ＭＳ Ｐゴシック" panose="020B0600070205080204" pitchFamily="34" charset="-128"/>
              <a:sym typeface="Symbol" pitchFamily="2" charset="2"/>
            </a:endParaRPr>
          </a:p>
          <a:p>
            <a:pPr marL="0" indent="0">
              <a:buNone/>
            </a:pPr>
            <a:endParaRPr lang="en-US" altLang="en-US" sz="3400" b="1" dirty="0">
              <a:latin typeface="Comic Sans MS" panose="030F0902030302020204" pitchFamily="66" charset="0"/>
              <a:ea typeface="ＭＳ Ｐゴシック" panose="020B0600070205080204" pitchFamily="34" charset="-128"/>
              <a:sym typeface="Symbol" pitchFamily="2" charset="2"/>
            </a:endParaRPr>
          </a:p>
          <a:p>
            <a:pPr marL="0" indent="0">
              <a:buNone/>
            </a:pPr>
            <a:r>
              <a:rPr lang="en-US" altLang="en-US" sz="3400" b="1" dirty="0">
                <a:latin typeface="Comic Sans MS" panose="030F0902030302020204" pitchFamily="66" charset="0"/>
                <a:ea typeface="ＭＳ Ｐゴシック" panose="020B0600070205080204" pitchFamily="34" charset="-128"/>
                <a:sym typeface="Symbol" pitchFamily="2" charset="2"/>
              </a:rPr>
              <a:t>How can we verify it </a:t>
            </a:r>
            <a:r>
              <a:rPr lang="en-US" altLang="en-US" sz="3400" b="1" dirty="0">
                <a:solidFill>
                  <a:srgbClr val="FF0000"/>
                </a:solidFill>
                <a:latin typeface="Comic Sans MS" panose="030F0902030302020204" pitchFamily="66" charset="0"/>
                <a:ea typeface="ＭＳ Ｐゴシック" panose="020B0600070205080204" pitchFamily="34" charset="-128"/>
                <a:sym typeface="Symbol" pitchFamily="2" charset="2"/>
              </a:rPr>
              <a:t>efficiently</a:t>
            </a:r>
            <a:r>
              <a:rPr lang="en-US" altLang="en-US" sz="3400" b="1" dirty="0">
                <a:latin typeface="Comic Sans MS" panose="030F0902030302020204" pitchFamily="66" charset="0"/>
                <a:ea typeface="ＭＳ Ｐゴシック" panose="020B0600070205080204" pitchFamily="34" charset="-128"/>
                <a:sym typeface="Symbol" pitchFamily="2" charset="2"/>
              </a:rPr>
              <a:t>?</a:t>
            </a:r>
          </a:p>
          <a:p>
            <a:pPr marL="0" indent="0">
              <a:buFontTx/>
              <a:buNone/>
            </a:pPr>
            <a:r>
              <a:rPr lang="en-US" altLang="en-US" sz="3400" b="1" dirty="0">
                <a:solidFill>
                  <a:srgbClr val="660066"/>
                </a:solidFill>
                <a:latin typeface="Comic Sans MS" panose="030F0902030302020204" pitchFamily="66" charset="0"/>
                <a:ea typeface="ＭＳ Ｐゴシック" panose="020B0600070205080204" pitchFamily="34" charset="-128"/>
                <a:sym typeface="Symbol" pitchFamily="2" charset="2"/>
              </a:rPr>
              <a:t>Numerous across math, proven &amp; conjectured</a:t>
            </a:r>
          </a:p>
          <a:p>
            <a:pPr marL="0" indent="0">
              <a:buFontTx/>
              <a:buNone/>
            </a:pPr>
            <a:r>
              <a:rPr lang="en-US" altLang="en-US" sz="3400" b="1" dirty="0">
                <a:latin typeface="Comic Sans MS" panose="030F0902030302020204" pitchFamily="66" charset="0"/>
                <a:ea typeface="ＭＳ Ｐゴシック" panose="020B0600070205080204" pitchFamily="34" charset="-128"/>
                <a:sym typeface="Symbol" pitchFamily="2" charset="2"/>
              </a:rPr>
              <a:t>Expanding the determinant has exponentially many terms!</a:t>
            </a:r>
          </a:p>
          <a:p>
            <a:pPr marL="0" indent="0">
              <a:buFontTx/>
              <a:buNone/>
            </a:pPr>
            <a:r>
              <a:rPr lang="en-US" altLang="en-US" sz="3400" b="1" dirty="0">
                <a:solidFill>
                  <a:schemeClr val="tx2"/>
                </a:solidFill>
                <a:latin typeface="Comic Sans MS" panose="030F0902030302020204" pitchFamily="66" charset="0"/>
                <a:ea typeface="ＭＳ Ｐゴシック" panose="020B0600070205080204" pitchFamily="34" charset="-128"/>
                <a:sym typeface="Symbol" pitchFamily="2" charset="2"/>
              </a:rPr>
              <a:t>General problem: </a:t>
            </a:r>
            <a:r>
              <a:rPr lang="en-US" altLang="en-US" sz="3400" b="1" dirty="0">
                <a:solidFill>
                  <a:srgbClr val="000000"/>
                </a:solidFill>
                <a:latin typeface="Comic Sans MS" panose="030F0902030302020204" pitchFamily="66" charset="0"/>
                <a:ea typeface="ＭＳ Ｐゴシック" panose="020B0600070205080204" pitchFamily="34" charset="-128"/>
                <a:sym typeface="Symbol" pitchFamily="2" charset="2"/>
              </a:rPr>
              <a:t>given</a:t>
            </a:r>
            <a:r>
              <a:rPr lang="en-US" altLang="en-US" sz="3400" b="1" dirty="0">
                <a:solidFill>
                  <a:schemeClr val="tx2"/>
                </a:solidFill>
                <a:latin typeface="Comic Sans MS" panose="030F0902030302020204" pitchFamily="66" charset="0"/>
                <a:ea typeface="ＭＳ Ｐゴシック" panose="020B0600070205080204" pitchFamily="34" charset="-128"/>
                <a:sym typeface="Symbol" pitchFamily="2" charset="2"/>
              </a:rPr>
              <a:t> p </a:t>
            </a:r>
            <a:r>
              <a:rPr lang="en-US" altLang="en-US" sz="3400" b="1" dirty="0">
                <a:ea typeface="ＭＳ Ｐゴシック" panose="020B0600070205080204" pitchFamily="34" charset="-128"/>
                <a:sym typeface="Symbol" pitchFamily="2" charset="2"/>
              </a:rPr>
              <a:t> </a:t>
            </a:r>
            <a:r>
              <a:rPr lang="en-US" altLang="en-US" sz="3400" b="1" dirty="0">
                <a:latin typeface="Comic Sans MS" panose="030F0902030302020204" pitchFamily="66" charset="0"/>
                <a:ea typeface="ＭＳ Ｐゴシック" panose="020B0600070205080204" pitchFamily="34" charset="-128"/>
                <a:sym typeface="Symbol" pitchFamily="2" charset="2"/>
              </a:rPr>
              <a:t>F</a:t>
            </a:r>
            <a:r>
              <a:rPr lang="en-US" altLang="en-US" sz="3400" b="1" dirty="0">
                <a:solidFill>
                  <a:schemeClr val="tx2"/>
                </a:solidFill>
                <a:latin typeface="Comic Sans MS" panose="030F0902030302020204" pitchFamily="66" charset="0"/>
                <a:ea typeface="ＭＳ Ｐゴシック" panose="020B0600070205080204" pitchFamily="34" charset="-128"/>
                <a:sym typeface="Symbol" pitchFamily="2" charset="2"/>
              </a:rPr>
              <a:t>[</a:t>
            </a:r>
            <a:r>
              <a:rPr lang="en-US" altLang="en-US" sz="3400" b="1" dirty="0">
                <a:solidFill>
                  <a:srgbClr val="000000"/>
                </a:solidFill>
                <a:latin typeface="Comic Sans MS" panose="030F0902030302020204" pitchFamily="66" charset="0"/>
                <a:ea typeface="ＭＳ Ｐゴシック" panose="020B0600070205080204" pitchFamily="34" charset="-128"/>
                <a:sym typeface="Symbol" pitchFamily="2" charset="2"/>
              </a:rPr>
              <a:t>x</a:t>
            </a:r>
            <a:r>
              <a:rPr lang="en-US" altLang="en-US" sz="3400" b="1" baseline="-25000" dirty="0">
                <a:solidFill>
                  <a:srgbClr val="000000"/>
                </a:solidFill>
                <a:latin typeface="Comic Sans MS" panose="030F0902030302020204" pitchFamily="66" charset="0"/>
                <a:ea typeface="ＭＳ Ｐゴシック" panose="020B0600070205080204" pitchFamily="34" charset="-128"/>
                <a:sym typeface="Symbol" pitchFamily="2" charset="2"/>
              </a:rPr>
              <a:t>1</a:t>
            </a:r>
            <a:r>
              <a:rPr lang="en-US" altLang="en-US" sz="3400" b="1" dirty="0">
                <a:solidFill>
                  <a:srgbClr val="000000"/>
                </a:solidFill>
                <a:latin typeface="Comic Sans MS" panose="030F0902030302020204" pitchFamily="66" charset="0"/>
                <a:ea typeface="ＭＳ Ｐゴシック" panose="020B0600070205080204" pitchFamily="34" charset="-128"/>
                <a:sym typeface="Symbol" pitchFamily="2" charset="2"/>
              </a:rPr>
              <a:t>,x</a:t>
            </a:r>
            <a:r>
              <a:rPr lang="en-US" altLang="en-US" sz="3400" b="1" baseline="-25000" dirty="0">
                <a:solidFill>
                  <a:srgbClr val="000000"/>
                </a:solidFill>
                <a:latin typeface="Comic Sans MS" panose="030F0902030302020204" pitchFamily="66" charset="0"/>
                <a:ea typeface="ＭＳ Ｐゴシック" panose="020B0600070205080204" pitchFamily="34" charset="-128"/>
                <a:sym typeface="Symbol" pitchFamily="2" charset="2"/>
              </a:rPr>
              <a:t>2</a:t>
            </a:r>
            <a:r>
              <a:rPr lang="en-US" altLang="en-US" sz="3400" b="1" dirty="0">
                <a:solidFill>
                  <a:srgbClr val="000000"/>
                </a:solidFill>
                <a:latin typeface="Comic Sans MS" panose="030F0902030302020204" pitchFamily="66" charset="0"/>
                <a:ea typeface="ＭＳ Ｐゴシック" panose="020B0600070205080204" pitchFamily="34" charset="-128"/>
                <a:sym typeface="Symbol" pitchFamily="2" charset="2"/>
              </a:rPr>
              <a:t>,…</a:t>
            </a:r>
            <a:r>
              <a:rPr lang="en-US" altLang="en-US" sz="3400" b="1" dirty="0" err="1">
                <a:solidFill>
                  <a:srgbClr val="000000"/>
                </a:solidFill>
                <a:latin typeface="Comic Sans MS" panose="030F0902030302020204" pitchFamily="66" charset="0"/>
                <a:ea typeface="ＭＳ Ｐゴシック" panose="020B0600070205080204" pitchFamily="34" charset="-128"/>
                <a:sym typeface="Symbol" pitchFamily="2" charset="2"/>
              </a:rPr>
              <a:t>x</a:t>
            </a:r>
            <a:r>
              <a:rPr lang="en-US" altLang="en-US" sz="3400" b="1" baseline="-25000" dirty="0" err="1">
                <a:solidFill>
                  <a:srgbClr val="000000"/>
                </a:solidFill>
                <a:latin typeface="Comic Sans MS" panose="030F0902030302020204" pitchFamily="66" charset="0"/>
                <a:ea typeface="ＭＳ Ｐゴシック" panose="020B0600070205080204" pitchFamily="34" charset="-128"/>
                <a:sym typeface="Symbol" pitchFamily="2" charset="2"/>
              </a:rPr>
              <a:t>n</a:t>
            </a:r>
            <a:r>
              <a:rPr lang="en-US" altLang="en-US" sz="3400" b="1" dirty="0">
                <a:solidFill>
                  <a:srgbClr val="0000FF"/>
                </a:solidFill>
                <a:latin typeface="Comic Sans MS" panose="030F0902030302020204" pitchFamily="66" charset="0"/>
                <a:ea typeface="ＭＳ Ｐゴシック" panose="020B0600070205080204" pitchFamily="34" charset="-128"/>
                <a:sym typeface="Symbol" pitchFamily="2" charset="2"/>
              </a:rPr>
              <a:t>]</a:t>
            </a:r>
            <a:r>
              <a:rPr lang="en-US" altLang="en-US" sz="3400" b="1" dirty="0">
                <a:ea typeface="ＭＳ Ｐゴシック" panose="020B0600070205080204" pitchFamily="34" charset="-128"/>
                <a:sym typeface="Symbol" pitchFamily="2" charset="2"/>
              </a:rPr>
              <a:t>,</a:t>
            </a:r>
            <a:r>
              <a:rPr lang="en-US" altLang="en-US" sz="3400" b="1" dirty="0">
                <a:latin typeface="Comic Sans MS" panose="030F0902030302020204" pitchFamily="66" charset="0"/>
                <a:ea typeface="ＭＳ Ｐゴシック" panose="020B0600070205080204" pitchFamily="34" charset="-128"/>
                <a:sym typeface="Symbol" pitchFamily="2" charset="2"/>
              </a:rPr>
              <a:t> is p=0?</a:t>
            </a:r>
          </a:p>
          <a:p>
            <a:pPr marL="0" indent="0">
              <a:buFontTx/>
              <a:buNone/>
            </a:pPr>
            <a:r>
              <a:rPr lang="en-US" altLang="en-US" sz="3400" b="1" dirty="0">
                <a:latin typeface="Comic Sans MS" panose="030F0902030302020204" pitchFamily="66" charset="0"/>
                <a:ea typeface="ＭＳ Ｐゴシック" panose="020B0600070205080204" pitchFamily="34" charset="-128"/>
                <a:sym typeface="Symbol" pitchFamily="2" charset="2"/>
              </a:rPr>
              <a:t>                    </a:t>
            </a:r>
            <a:r>
              <a:rPr lang="en-US" altLang="en-US" sz="3400" b="1" dirty="0">
                <a:solidFill>
                  <a:srgbClr val="000000"/>
                </a:solidFill>
                <a:latin typeface="Comic Sans MS" panose="030F0902030302020204" pitchFamily="66" charset="0"/>
                <a:ea typeface="ＭＳ Ｐゴシック" panose="020B0600070205080204" pitchFamily="34" charset="-128"/>
                <a:sym typeface="Symbol" pitchFamily="2" charset="2"/>
              </a:rPr>
              <a:t>given</a:t>
            </a:r>
            <a:r>
              <a:rPr lang="en-US" altLang="en-US" sz="3400" b="1" dirty="0">
                <a:solidFill>
                  <a:schemeClr val="tx2"/>
                </a:solidFill>
                <a:latin typeface="Comic Sans MS" panose="030F0902030302020204" pitchFamily="66" charset="0"/>
                <a:ea typeface="ＭＳ Ｐゴシック" panose="020B0600070205080204" pitchFamily="34" charset="-128"/>
                <a:sym typeface="Symbol" pitchFamily="2" charset="2"/>
              </a:rPr>
              <a:t> r </a:t>
            </a:r>
            <a:r>
              <a:rPr lang="en-US" altLang="en-US" sz="3400" b="1" dirty="0">
                <a:ea typeface="ＭＳ Ｐゴシック" panose="020B0600070205080204" pitchFamily="34" charset="-128"/>
                <a:sym typeface="Symbol" pitchFamily="2" charset="2"/>
              </a:rPr>
              <a:t> </a:t>
            </a:r>
            <a:r>
              <a:rPr lang="en-US" altLang="en-US" sz="3400" b="1" dirty="0">
                <a:latin typeface="Comic Sans MS" panose="030F0902030302020204" pitchFamily="66" charset="0"/>
                <a:ea typeface="ＭＳ Ｐゴシック" panose="020B0600070205080204" pitchFamily="34" charset="-128"/>
                <a:sym typeface="Symbol" pitchFamily="2" charset="2"/>
              </a:rPr>
              <a:t>F</a:t>
            </a:r>
            <a:r>
              <a:rPr lang="en-US" altLang="en-US" sz="3400" b="1" dirty="0">
                <a:solidFill>
                  <a:srgbClr val="0000FF"/>
                </a:solidFill>
                <a:latin typeface="Comic Sans MS" panose="030F0902030302020204" pitchFamily="66" charset="0"/>
                <a:ea typeface="ＭＳ Ｐゴシック" panose="020B0600070205080204" pitchFamily="34" charset="-128"/>
                <a:sym typeface="Symbol" pitchFamily="2" charset="2"/>
              </a:rPr>
              <a:t>(</a:t>
            </a:r>
            <a:r>
              <a:rPr lang="en-US" altLang="en-US" sz="3400" b="1" dirty="0">
                <a:solidFill>
                  <a:srgbClr val="000000"/>
                </a:solidFill>
                <a:latin typeface="Comic Sans MS" panose="030F0902030302020204" pitchFamily="66" charset="0"/>
                <a:ea typeface="ＭＳ Ｐゴシック" panose="020B0600070205080204" pitchFamily="34" charset="-128"/>
                <a:sym typeface="Symbol" pitchFamily="2" charset="2"/>
              </a:rPr>
              <a:t>x</a:t>
            </a:r>
            <a:r>
              <a:rPr lang="en-US" altLang="en-US" sz="3400" b="1" baseline="-25000" dirty="0">
                <a:solidFill>
                  <a:srgbClr val="000000"/>
                </a:solidFill>
                <a:latin typeface="Comic Sans MS" panose="030F0902030302020204" pitchFamily="66" charset="0"/>
                <a:ea typeface="ＭＳ Ｐゴシック" panose="020B0600070205080204" pitchFamily="34" charset="-128"/>
                <a:sym typeface="Symbol" pitchFamily="2" charset="2"/>
              </a:rPr>
              <a:t>1</a:t>
            </a:r>
            <a:r>
              <a:rPr lang="en-US" altLang="en-US" sz="3400" b="1" dirty="0">
                <a:solidFill>
                  <a:srgbClr val="000000"/>
                </a:solidFill>
                <a:latin typeface="Comic Sans MS" panose="030F0902030302020204" pitchFamily="66" charset="0"/>
                <a:ea typeface="ＭＳ Ｐゴシック" panose="020B0600070205080204" pitchFamily="34" charset="-128"/>
                <a:sym typeface="Symbol" pitchFamily="2" charset="2"/>
              </a:rPr>
              <a:t>,x</a:t>
            </a:r>
            <a:r>
              <a:rPr lang="en-US" altLang="en-US" sz="3400" b="1" baseline="-25000" dirty="0">
                <a:solidFill>
                  <a:srgbClr val="000000"/>
                </a:solidFill>
                <a:latin typeface="Comic Sans MS" panose="030F0902030302020204" pitchFamily="66" charset="0"/>
                <a:ea typeface="ＭＳ Ｐゴシック" panose="020B0600070205080204" pitchFamily="34" charset="-128"/>
                <a:sym typeface="Symbol" pitchFamily="2" charset="2"/>
              </a:rPr>
              <a:t>2</a:t>
            </a:r>
            <a:r>
              <a:rPr lang="en-US" altLang="en-US" sz="3400" b="1" dirty="0">
                <a:solidFill>
                  <a:srgbClr val="000000"/>
                </a:solidFill>
                <a:latin typeface="Comic Sans MS" panose="030F0902030302020204" pitchFamily="66" charset="0"/>
                <a:ea typeface="ＭＳ Ｐゴシック" panose="020B0600070205080204" pitchFamily="34" charset="-128"/>
                <a:sym typeface="Symbol" pitchFamily="2" charset="2"/>
              </a:rPr>
              <a:t>,…</a:t>
            </a:r>
            <a:r>
              <a:rPr lang="en-US" altLang="en-US" sz="3400" b="1" dirty="0" err="1">
                <a:solidFill>
                  <a:srgbClr val="000000"/>
                </a:solidFill>
                <a:latin typeface="Comic Sans MS" panose="030F0902030302020204" pitchFamily="66" charset="0"/>
                <a:ea typeface="ＭＳ Ｐゴシック" panose="020B0600070205080204" pitchFamily="34" charset="-128"/>
                <a:sym typeface="Symbol" pitchFamily="2" charset="2"/>
              </a:rPr>
              <a:t>x</a:t>
            </a:r>
            <a:r>
              <a:rPr lang="en-US" altLang="en-US" sz="3400" b="1" baseline="-25000" dirty="0" err="1">
                <a:solidFill>
                  <a:srgbClr val="000000"/>
                </a:solidFill>
                <a:latin typeface="Comic Sans MS" panose="030F0902030302020204" pitchFamily="66" charset="0"/>
                <a:ea typeface="ＭＳ Ｐゴシック" panose="020B0600070205080204" pitchFamily="34" charset="-128"/>
                <a:sym typeface="Symbol" pitchFamily="2" charset="2"/>
              </a:rPr>
              <a:t>n</a:t>
            </a:r>
            <a:r>
              <a:rPr lang="en-US" altLang="en-US" sz="3400" b="1" dirty="0">
                <a:solidFill>
                  <a:srgbClr val="0000FF"/>
                </a:solidFill>
                <a:latin typeface="Comic Sans MS" panose="030F0902030302020204" pitchFamily="66" charset="0"/>
                <a:ea typeface="ＭＳ Ｐゴシック" panose="020B0600070205080204" pitchFamily="34" charset="-128"/>
                <a:sym typeface="Symbol" pitchFamily="2" charset="2"/>
              </a:rPr>
              <a:t>)</a:t>
            </a:r>
            <a:r>
              <a:rPr lang="en-US" altLang="en-US" sz="3400" b="1" dirty="0">
                <a:ea typeface="ＭＳ Ｐゴシック" panose="020B0600070205080204" pitchFamily="34" charset="-128"/>
                <a:sym typeface="Symbol" pitchFamily="2" charset="2"/>
              </a:rPr>
              <a:t>,</a:t>
            </a:r>
            <a:r>
              <a:rPr lang="en-US" altLang="en-US" sz="3400" b="1" dirty="0">
                <a:latin typeface="Comic Sans MS" panose="030F0902030302020204" pitchFamily="66" charset="0"/>
                <a:ea typeface="ＭＳ Ｐゴシック" panose="020B0600070205080204" pitchFamily="34" charset="-128"/>
                <a:sym typeface="Symbol" pitchFamily="2" charset="2"/>
              </a:rPr>
              <a:t> is r=0?</a:t>
            </a:r>
          </a:p>
          <a:p>
            <a:pPr marL="0" indent="0">
              <a:buFontTx/>
              <a:buNone/>
            </a:pPr>
            <a:endParaRPr lang="en-US" altLang="en-US" sz="2800" b="1" dirty="0">
              <a:latin typeface="Comic Sans MS" panose="030F0902030302020204" pitchFamily="66" charset="0"/>
              <a:ea typeface="ＭＳ Ｐゴシック" panose="020B0600070205080204" pitchFamily="34" charset="-128"/>
              <a:sym typeface="Symbol" pitchFamily="2" charset="2"/>
            </a:endParaRPr>
          </a:p>
          <a:p>
            <a:pPr marL="0" indent="0">
              <a:buFontTx/>
              <a:buNone/>
            </a:pPr>
            <a:r>
              <a:rPr lang="en-US" altLang="en-US" sz="3400" b="1" dirty="0">
                <a:solidFill>
                  <a:srgbClr val="FF0000"/>
                </a:solidFill>
                <a:latin typeface="Comic Sans MS" panose="030F0902030302020204" pitchFamily="66" charset="0"/>
                <a:ea typeface="ＭＳ Ｐゴシック" panose="020B0600070205080204" pitchFamily="34" charset="-128"/>
                <a:sym typeface="Symbol" pitchFamily="2" charset="2"/>
              </a:rPr>
              <a:t>Word problem: </a:t>
            </a:r>
            <a:r>
              <a:rPr lang="en-US" altLang="en-US" sz="3400" b="1" dirty="0">
                <a:latin typeface="Comic Sans MS" panose="030F0902030302020204" pitchFamily="66" charset="0"/>
                <a:ea typeface="ＭＳ Ｐゴシック" panose="020B0600070205080204" pitchFamily="34" charset="-128"/>
                <a:sym typeface="Symbol" pitchFamily="2" charset="2"/>
              </a:rPr>
              <a:t>are two representations ``equivalent’’ ?</a:t>
            </a:r>
            <a:endParaRPr lang="en-US" altLang="en-US" sz="2000" b="1" baseline="30000" dirty="0">
              <a:latin typeface="Comic Sans MS" panose="030F0902030302020204" pitchFamily="66" charset="0"/>
              <a:ea typeface="ＭＳ Ｐゴシック" panose="020B0600070205080204" pitchFamily="34" charset="-128"/>
              <a:sym typeface="Symbol" pitchFamily="2" charset="2"/>
            </a:endParaRPr>
          </a:p>
          <a:p>
            <a:pPr marL="0" indent="0">
              <a:buFontTx/>
              <a:buNone/>
            </a:pPr>
            <a:endParaRPr lang="en-US" altLang="en-US" sz="2000" b="1" dirty="0">
              <a:latin typeface="Comic Sans MS" panose="030F0902030302020204" pitchFamily="66" charset="0"/>
              <a:ea typeface="ＭＳ Ｐゴシック" panose="020B0600070205080204" pitchFamily="34" charset="-128"/>
              <a:sym typeface="Symbol" pitchFamily="2" charset="2"/>
            </a:endParaRPr>
          </a:p>
        </p:txBody>
      </p:sp>
      <p:sp>
        <p:nvSpPr>
          <p:cNvPr id="43011" name="Left Bracket 5">
            <a:extLst>
              <a:ext uri="{FF2B5EF4-FFF2-40B4-BE49-F238E27FC236}">
                <a16:creationId xmlns:a16="http://schemas.microsoft.com/office/drawing/2014/main" id="{8723C94C-6AE9-7A4D-9E67-AB5D8604A52F}"/>
              </a:ext>
            </a:extLst>
          </p:cNvPr>
          <p:cNvSpPr>
            <a:spLocks/>
          </p:cNvSpPr>
          <p:nvPr/>
        </p:nvSpPr>
        <p:spPr bwMode="auto">
          <a:xfrm>
            <a:off x="8229600" y="4876800"/>
            <a:ext cx="1600200" cy="1143000"/>
          </a:xfrm>
          <a:prstGeom prst="leftBracket">
            <a:avLst>
              <a:gd name="adj" fmla="val 83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nvGrpSpPr>
          <p:cNvPr id="43012" name="Group 1">
            <a:extLst>
              <a:ext uri="{FF2B5EF4-FFF2-40B4-BE49-F238E27FC236}">
                <a16:creationId xmlns:a16="http://schemas.microsoft.com/office/drawing/2014/main" id="{531CAFB6-CF72-3F49-934B-39FDE81D6628}"/>
              </a:ext>
            </a:extLst>
          </p:cNvPr>
          <p:cNvGrpSpPr>
            <a:grpSpLocks/>
          </p:cNvGrpSpPr>
          <p:nvPr/>
        </p:nvGrpSpPr>
        <p:grpSpPr bwMode="auto">
          <a:xfrm>
            <a:off x="3887788" y="914400"/>
            <a:ext cx="5103812" cy="2362200"/>
            <a:chOff x="3658654" y="1219200"/>
            <a:chExt cx="5104346" cy="2362200"/>
          </a:xfrm>
        </p:grpSpPr>
        <p:sp>
          <p:nvSpPr>
            <p:cNvPr id="43013" name="Rectangle 3">
              <a:extLst>
                <a:ext uri="{FF2B5EF4-FFF2-40B4-BE49-F238E27FC236}">
                  <a16:creationId xmlns:a16="http://schemas.microsoft.com/office/drawing/2014/main" id="{92FE10EA-3FEF-644D-9044-EA4F9AC62C53}"/>
                </a:ext>
              </a:extLst>
            </p:cNvPr>
            <p:cNvSpPr txBox="1">
              <a:spLocks noChangeArrowheads="1"/>
            </p:cNvSpPr>
            <p:nvPr/>
          </p:nvSpPr>
          <p:spPr bwMode="auto">
            <a:xfrm>
              <a:off x="3812108" y="1219200"/>
              <a:ext cx="3124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algn="l">
                <a:spcBef>
                  <a:spcPct val="20000"/>
                </a:spcBef>
              </a:pPr>
              <a:endParaRPr lang="en-US" altLang="en-US" sz="2000" b="1">
                <a:sym typeface="Symbol" pitchFamily="2" charset="2"/>
              </a:endParaRPr>
            </a:p>
            <a:p>
              <a:pPr algn="l">
                <a:spcBef>
                  <a:spcPct val="20000"/>
                </a:spcBef>
              </a:pPr>
              <a:r>
                <a:rPr lang="en-US" altLang="en-US" sz="2000" b="1">
                  <a:sym typeface="Symbol" pitchFamily="2" charset="2"/>
                </a:rPr>
                <a:t>      1 x</a:t>
              </a:r>
              <a:r>
                <a:rPr lang="en-US" altLang="en-US" sz="2000" b="1" baseline="-25000">
                  <a:sym typeface="Symbol" pitchFamily="2" charset="2"/>
                </a:rPr>
                <a:t>1</a:t>
              </a:r>
              <a:r>
                <a:rPr lang="en-US" altLang="en-US" sz="2000" b="1" baseline="30000">
                  <a:sym typeface="Symbol" pitchFamily="2" charset="2"/>
                </a:rPr>
                <a:t>1</a:t>
              </a:r>
              <a:r>
                <a:rPr lang="en-US" altLang="en-US" sz="2000" b="1">
                  <a:sym typeface="Symbol" pitchFamily="2" charset="2"/>
                </a:rPr>
                <a:t> x</a:t>
              </a:r>
              <a:r>
                <a:rPr lang="en-US" altLang="en-US" sz="2000" b="1" baseline="-25000">
                  <a:sym typeface="Symbol" pitchFamily="2" charset="2"/>
                </a:rPr>
                <a:t>1</a:t>
              </a:r>
              <a:r>
                <a:rPr lang="en-US" altLang="en-US" sz="2000" b="1" baseline="30000">
                  <a:sym typeface="Symbol" pitchFamily="2" charset="2"/>
                </a:rPr>
                <a:t>2 </a:t>
              </a:r>
              <a:r>
                <a:rPr lang="en-US" altLang="en-US" sz="2000" b="1">
                  <a:sym typeface="Symbol" pitchFamily="2" charset="2"/>
                </a:rPr>
                <a:t>…</a:t>
              </a:r>
              <a:r>
                <a:rPr lang="en-US" altLang="en-US" sz="2000" b="1" baseline="30000">
                  <a:sym typeface="Symbol" pitchFamily="2" charset="2"/>
                </a:rPr>
                <a:t> </a:t>
              </a:r>
              <a:r>
                <a:rPr lang="en-US" altLang="en-US" sz="2000" b="1">
                  <a:sym typeface="Symbol" pitchFamily="2" charset="2"/>
                </a:rPr>
                <a:t>x</a:t>
              </a:r>
              <a:r>
                <a:rPr lang="en-US" altLang="en-US" sz="2000" b="1" baseline="-25000">
                  <a:sym typeface="Symbol" pitchFamily="2" charset="2"/>
                </a:rPr>
                <a:t>1</a:t>
              </a:r>
              <a:r>
                <a:rPr lang="en-US" altLang="en-US" sz="2000" b="1" baseline="30000">
                  <a:sym typeface="Symbol" pitchFamily="2" charset="2"/>
                </a:rPr>
                <a:t>n-1</a:t>
              </a:r>
            </a:p>
            <a:p>
              <a:pPr algn="l">
                <a:spcBef>
                  <a:spcPct val="20000"/>
                </a:spcBef>
              </a:pPr>
              <a:endParaRPr lang="en-US" altLang="en-US" sz="2000" b="1" baseline="30000">
                <a:sym typeface="Symbol" pitchFamily="2" charset="2"/>
              </a:endParaRPr>
            </a:p>
            <a:p>
              <a:pPr algn="l">
                <a:spcBef>
                  <a:spcPct val="20000"/>
                </a:spcBef>
              </a:pPr>
              <a:r>
                <a:rPr lang="en-US" altLang="en-US" sz="2000" b="1">
                  <a:sym typeface="Symbol" pitchFamily="2" charset="2"/>
                </a:rPr>
                <a:t>      1 x</a:t>
              </a:r>
              <a:r>
                <a:rPr lang="en-US" altLang="en-US" sz="2000" b="1" baseline="-25000">
                  <a:sym typeface="Symbol" pitchFamily="2" charset="2"/>
                </a:rPr>
                <a:t>2</a:t>
              </a:r>
              <a:r>
                <a:rPr lang="en-US" altLang="en-US" sz="2000" b="1" baseline="30000">
                  <a:sym typeface="Symbol" pitchFamily="2" charset="2"/>
                </a:rPr>
                <a:t>1</a:t>
              </a:r>
              <a:r>
                <a:rPr lang="en-US" altLang="en-US" sz="2000" b="1">
                  <a:sym typeface="Symbol" pitchFamily="2" charset="2"/>
                </a:rPr>
                <a:t> x</a:t>
              </a:r>
              <a:r>
                <a:rPr lang="en-US" altLang="en-US" sz="2000" b="1" baseline="-25000">
                  <a:sym typeface="Symbol" pitchFamily="2" charset="2"/>
                </a:rPr>
                <a:t>2</a:t>
              </a:r>
              <a:r>
                <a:rPr lang="en-US" altLang="en-US" sz="2000" b="1" baseline="30000">
                  <a:sym typeface="Symbol" pitchFamily="2" charset="2"/>
                </a:rPr>
                <a:t>2 </a:t>
              </a:r>
              <a:r>
                <a:rPr lang="en-US" altLang="en-US" sz="2000" b="1">
                  <a:sym typeface="Symbol" pitchFamily="2" charset="2"/>
                </a:rPr>
                <a:t>…</a:t>
              </a:r>
              <a:r>
                <a:rPr lang="en-US" altLang="en-US" sz="2000" b="1" baseline="30000">
                  <a:sym typeface="Symbol" pitchFamily="2" charset="2"/>
                </a:rPr>
                <a:t> </a:t>
              </a:r>
              <a:r>
                <a:rPr lang="en-US" altLang="en-US" sz="2000" b="1">
                  <a:sym typeface="Symbol" pitchFamily="2" charset="2"/>
                </a:rPr>
                <a:t>x</a:t>
              </a:r>
              <a:r>
                <a:rPr lang="en-US" altLang="en-US" sz="2000" b="1" baseline="-25000">
                  <a:sym typeface="Symbol" pitchFamily="2" charset="2"/>
                </a:rPr>
                <a:t>2</a:t>
              </a:r>
              <a:r>
                <a:rPr lang="en-US" altLang="en-US" sz="2000" b="1" baseline="30000">
                  <a:sym typeface="Symbol" pitchFamily="2" charset="2"/>
                </a:rPr>
                <a:t>n-1</a:t>
              </a:r>
            </a:p>
            <a:p>
              <a:pPr algn="l">
                <a:spcBef>
                  <a:spcPct val="20000"/>
                </a:spcBef>
              </a:pPr>
              <a:endParaRPr lang="en-US" altLang="en-US" sz="2000" b="1" baseline="30000">
                <a:sym typeface="Symbol" pitchFamily="2" charset="2"/>
              </a:endParaRPr>
            </a:p>
            <a:p>
              <a:pPr algn="l">
                <a:spcBef>
                  <a:spcPct val="20000"/>
                </a:spcBef>
              </a:pPr>
              <a:r>
                <a:rPr lang="en-US" altLang="en-US" sz="2000" b="1" baseline="30000">
                  <a:sym typeface="Symbol" pitchFamily="2" charset="2"/>
                </a:rPr>
                <a:t>         ……………………..</a:t>
              </a:r>
            </a:p>
            <a:p>
              <a:pPr algn="l">
                <a:spcBef>
                  <a:spcPct val="20000"/>
                </a:spcBef>
              </a:pPr>
              <a:r>
                <a:rPr lang="en-US" altLang="en-US" sz="2000" b="1" baseline="30000">
                  <a:sym typeface="Symbol" pitchFamily="2" charset="2"/>
                </a:rPr>
                <a:t>         </a:t>
              </a:r>
              <a:r>
                <a:rPr lang="en-US" altLang="en-US" sz="2000" b="1">
                  <a:sym typeface="Symbol" pitchFamily="2" charset="2"/>
                </a:rPr>
                <a:t>1 x</a:t>
              </a:r>
              <a:r>
                <a:rPr lang="en-US" altLang="en-US" sz="2000" b="1" baseline="-25000">
                  <a:sym typeface="Symbol" pitchFamily="2" charset="2"/>
                </a:rPr>
                <a:t>n</a:t>
              </a:r>
              <a:r>
                <a:rPr lang="en-US" altLang="en-US" sz="2000" b="1" baseline="30000">
                  <a:sym typeface="Symbol" pitchFamily="2" charset="2"/>
                </a:rPr>
                <a:t>1</a:t>
              </a:r>
              <a:r>
                <a:rPr lang="en-US" altLang="en-US" sz="2000" b="1">
                  <a:sym typeface="Symbol" pitchFamily="2" charset="2"/>
                </a:rPr>
                <a:t> x</a:t>
              </a:r>
              <a:r>
                <a:rPr lang="en-US" altLang="en-US" sz="2000" b="1" baseline="-25000">
                  <a:sym typeface="Symbol" pitchFamily="2" charset="2"/>
                </a:rPr>
                <a:t>n</a:t>
              </a:r>
              <a:r>
                <a:rPr lang="en-US" altLang="en-US" sz="2000" b="1" baseline="30000">
                  <a:sym typeface="Symbol" pitchFamily="2" charset="2"/>
                </a:rPr>
                <a:t>2 </a:t>
              </a:r>
              <a:r>
                <a:rPr lang="en-US" altLang="en-US" sz="2000" b="1">
                  <a:sym typeface="Symbol" pitchFamily="2" charset="2"/>
                </a:rPr>
                <a:t>…</a:t>
              </a:r>
              <a:r>
                <a:rPr lang="en-US" altLang="en-US" sz="2000" b="1" baseline="30000">
                  <a:sym typeface="Symbol" pitchFamily="2" charset="2"/>
                </a:rPr>
                <a:t> </a:t>
              </a:r>
              <a:r>
                <a:rPr lang="en-US" altLang="en-US" sz="2000" b="1">
                  <a:sym typeface="Symbol" pitchFamily="2" charset="2"/>
                </a:rPr>
                <a:t>x</a:t>
              </a:r>
              <a:r>
                <a:rPr lang="en-US" altLang="en-US" sz="2000" b="1" baseline="-25000">
                  <a:sym typeface="Symbol" pitchFamily="2" charset="2"/>
                </a:rPr>
                <a:t>n</a:t>
              </a:r>
              <a:r>
                <a:rPr lang="en-US" altLang="en-US" sz="2000" b="1" baseline="30000">
                  <a:sym typeface="Symbol" pitchFamily="2" charset="2"/>
                </a:rPr>
                <a:t>n-1</a:t>
              </a:r>
            </a:p>
            <a:p>
              <a:pPr algn="l">
                <a:spcBef>
                  <a:spcPct val="20000"/>
                </a:spcBef>
              </a:pPr>
              <a:endParaRPr lang="en-US" altLang="en-US" sz="2000" b="1" baseline="30000">
                <a:sym typeface="Symbol" pitchFamily="2" charset="2"/>
              </a:endParaRPr>
            </a:p>
          </p:txBody>
        </p:sp>
        <p:grpSp>
          <p:nvGrpSpPr>
            <p:cNvPr id="43014" name="Group 5">
              <a:extLst>
                <a:ext uri="{FF2B5EF4-FFF2-40B4-BE49-F238E27FC236}">
                  <a16:creationId xmlns:a16="http://schemas.microsoft.com/office/drawing/2014/main" id="{0A501690-C153-4943-9C18-E677B6758591}"/>
                </a:ext>
              </a:extLst>
            </p:cNvPr>
            <p:cNvGrpSpPr>
              <a:grpSpLocks/>
            </p:cNvGrpSpPr>
            <p:nvPr/>
          </p:nvGrpSpPr>
          <p:grpSpPr bwMode="auto">
            <a:xfrm>
              <a:off x="3658654" y="1524000"/>
              <a:ext cx="5104346" cy="1981200"/>
              <a:chOff x="1372127" y="2057400"/>
              <a:chExt cx="5104346" cy="1981200"/>
            </a:xfrm>
          </p:grpSpPr>
          <p:sp>
            <p:nvSpPr>
              <p:cNvPr id="43015" name="TextBox 6">
                <a:extLst>
                  <a:ext uri="{FF2B5EF4-FFF2-40B4-BE49-F238E27FC236}">
                    <a16:creationId xmlns:a16="http://schemas.microsoft.com/office/drawing/2014/main" id="{49A10F83-20C8-9345-840A-FFB90164642E}"/>
                  </a:ext>
                </a:extLst>
              </p:cNvPr>
              <p:cNvSpPr txBox="1">
                <a:spLocks noChangeArrowheads="1"/>
              </p:cNvSpPr>
              <p:nvPr/>
            </p:nvSpPr>
            <p:spPr bwMode="auto">
              <a:xfrm>
                <a:off x="4419600" y="2819400"/>
                <a:ext cx="2056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400" b="1"/>
                  <a:t>= ∏</a:t>
                </a:r>
                <a:r>
                  <a:rPr lang="en-US" altLang="en-US" sz="2400" b="1" baseline="-25000">
                    <a:solidFill>
                      <a:srgbClr val="800000"/>
                    </a:solidFill>
                  </a:rPr>
                  <a:t>i&lt;j </a:t>
                </a:r>
                <a:r>
                  <a:rPr lang="en-US" altLang="en-US" sz="2400" b="1"/>
                  <a:t>(</a:t>
                </a:r>
                <a:r>
                  <a:rPr lang="en-US" altLang="en-US" sz="2400" b="1">
                    <a:sym typeface="Symbol" pitchFamily="2" charset="2"/>
                  </a:rPr>
                  <a:t>x</a:t>
                </a:r>
                <a:r>
                  <a:rPr lang="en-US" altLang="en-US" sz="2400" b="1" baseline="-25000">
                    <a:sym typeface="Symbol" pitchFamily="2" charset="2"/>
                  </a:rPr>
                  <a:t>i</a:t>
                </a:r>
                <a:r>
                  <a:rPr lang="en-US" altLang="en-US" sz="2400" b="1">
                    <a:sym typeface="Symbol" pitchFamily="2" charset="2"/>
                  </a:rPr>
                  <a:t>-x</a:t>
                </a:r>
                <a:r>
                  <a:rPr lang="en-US" altLang="en-US" sz="2400" b="1" baseline="-25000">
                    <a:sym typeface="Symbol" pitchFamily="2" charset="2"/>
                  </a:rPr>
                  <a:t>j</a:t>
                </a:r>
                <a:r>
                  <a:rPr lang="en-US" altLang="en-US" sz="2400" b="1">
                    <a:sym typeface="Symbol" pitchFamily="2" charset="2"/>
                  </a:rPr>
                  <a:t>)</a:t>
                </a:r>
                <a:r>
                  <a:rPr lang="en-US" altLang="en-US" sz="2400" b="1" baseline="30000">
                    <a:sym typeface="Symbol" pitchFamily="2" charset="2"/>
                  </a:rPr>
                  <a:t> </a:t>
                </a:r>
                <a:endParaRPr lang="en-US" altLang="en-US" sz="2400"/>
              </a:p>
            </p:txBody>
          </p:sp>
          <p:grpSp>
            <p:nvGrpSpPr>
              <p:cNvPr id="43016" name="Group 7">
                <a:extLst>
                  <a:ext uri="{FF2B5EF4-FFF2-40B4-BE49-F238E27FC236}">
                    <a16:creationId xmlns:a16="http://schemas.microsoft.com/office/drawing/2014/main" id="{008EF28B-ED0F-444A-B215-CC95435CE172}"/>
                  </a:ext>
                </a:extLst>
              </p:cNvPr>
              <p:cNvGrpSpPr>
                <a:grpSpLocks/>
              </p:cNvGrpSpPr>
              <p:nvPr/>
            </p:nvGrpSpPr>
            <p:grpSpPr bwMode="auto">
              <a:xfrm>
                <a:off x="1372127" y="2057400"/>
                <a:ext cx="2971800" cy="1981200"/>
                <a:chOff x="1372127" y="2057400"/>
                <a:chExt cx="2971800" cy="1981200"/>
              </a:xfrm>
            </p:grpSpPr>
            <p:sp>
              <p:nvSpPr>
                <p:cNvPr id="43017" name="Left Bracket 8">
                  <a:extLst>
                    <a:ext uri="{FF2B5EF4-FFF2-40B4-BE49-F238E27FC236}">
                      <a16:creationId xmlns:a16="http://schemas.microsoft.com/office/drawing/2014/main" id="{243FA253-3E8D-BE4F-A9F8-62E86AC5A8AF}"/>
                    </a:ext>
                  </a:extLst>
                </p:cNvPr>
                <p:cNvSpPr>
                  <a:spLocks/>
                </p:cNvSpPr>
                <p:nvPr/>
              </p:nvSpPr>
              <p:spPr bwMode="auto">
                <a:xfrm>
                  <a:off x="2134127" y="2057400"/>
                  <a:ext cx="228600" cy="1981200"/>
                </a:xfrm>
                <a:prstGeom prst="leftBracket">
                  <a:avLst>
                    <a:gd name="adj" fmla="val 8346"/>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43018" name="Right Bracket 9">
                  <a:extLst>
                    <a:ext uri="{FF2B5EF4-FFF2-40B4-BE49-F238E27FC236}">
                      <a16:creationId xmlns:a16="http://schemas.microsoft.com/office/drawing/2014/main" id="{2B1495B2-4F53-B942-881C-6214877CBEE8}"/>
                    </a:ext>
                  </a:extLst>
                </p:cNvPr>
                <p:cNvSpPr>
                  <a:spLocks/>
                </p:cNvSpPr>
                <p:nvPr/>
              </p:nvSpPr>
              <p:spPr bwMode="auto">
                <a:xfrm>
                  <a:off x="4191527" y="2057400"/>
                  <a:ext cx="152400" cy="1981200"/>
                </a:xfrm>
                <a:prstGeom prst="rightBracket">
                  <a:avLst>
                    <a:gd name="adj" fmla="val 8306"/>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43019" name="TextBox 10">
                  <a:extLst>
                    <a:ext uri="{FF2B5EF4-FFF2-40B4-BE49-F238E27FC236}">
                      <a16:creationId xmlns:a16="http://schemas.microsoft.com/office/drawing/2014/main" id="{5A5D2BA7-9686-A848-B5E2-88AA53A78A95}"/>
                    </a:ext>
                  </a:extLst>
                </p:cNvPr>
                <p:cNvSpPr txBox="1">
                  <a:spLocks noChangeArrowheads="1"/>
                </p:cNvSpPr>
                <p:nvPr/>
              </p:nvSpPr>
              <p:spPr bwMode="auto">
                <a:xfrm>
                  <a:off x="1372127" y="281940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400" b="1"/>
                    <a:t>det</a:t>
                  </a:r>
                </a:p>
              </p:txBody>
            </p:sp>
          </p:grpSp>
        </p:grpSp>
      </p:grpSp>
    </p:spTree>
    <p:extLst>
      <p:ext uri="{BB962C8B-B14F-4D97-AF65-F5344CB8AC3E}">
        <p14:creationId xmlns:p14="http://schemas.microsoft.com/office/powerpoint/2010/main" val="3096728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67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67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6675">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56675">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6675">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566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C39046-44DE-B146-AF61-A69F80544F3F}"/>
              </a:ext>
            </a:extLst>
          </p:cNvPr>
          <p:cNvSpPr txBox="1"/>
          <p:nvPr/>
        </p:nvSpPr>
        <p:spPr>
          <a:xfrm>
            <a:off x="3620154" y="1667065"/>
            <a:ext cx="3172531" cy="422991"/>
          </a:xfrm>
          <a:prstGeom prst="rect">
            <a:avLst/>
          </a:prstGeom>
          <a:solidFill>
            <a:srgbClr val="FFFF00"/>
          </a:solidFill>
        </p:spPr>
        <p:txBody>
          <a:bodyPr wrap="square" rtlCol="0">
            <a:spAutoFit/>
          </a:bodyPr>
          <a:lstStyle/>
          <a:p>
            <a:endParaRPr lang="en-US" dirty="0"/>
          </a:p>
        </p:txBody>
      </p:sp>
      <p:sp>
        <p:nvSpPr>
          <p:cNvPr id="61442" name="Rectangle 2">
            <a:extLst>
              <a:ext uri="{FF2B5EF4-FFF2-40B4-BE49-F238E27FC236}">
                <a16:creationId xmlns:a16="http://schemas.microsoft.com/office/drawing/2014/main" id="{6A0DFECB-3237-9D44-8F60-499091E92039}"/>
              </a:ext>
            </a:extLst>
          </p:cNvPr>
          <p:cNvSpPr>
            <a:spLocks noGrp="1" noChangeArrowheads="1"/>
          </p:cNvSpPr>
          <p:nvPr>
            <p:ph type="title"/>
          </p:nvPr>
        </p:nvSpPr>
        <p:spPr>
          <a:xfrm>
            <a:off x="685800" y="76200"/>
            <a:ext cx="7772400" cy="1143000"/>
          </a:xfrm>
        </p:spPr>
        <p:txBody>
          <a:bodyPr>
            <a:normAutofit fontScale="90000"/>
          </a:bodyPr>
          <a:lstStyle/>
          <a:p>
            <a:r>
              <a:rPr lang="en-US" altLang="en-US" sz="3600" b="1" dirty="0">
                <a:solidFill>
                  <a:srgbClr val="FF0000"/>
                </a:solidFill>
                <a:latin typeface="Comic Sans MS" panose="030F0902030302020204" pitchFamily="66" charset="0"/>
                <a:ea typeface="ＭＳ Ｐゴシック" panose="020B0600070205080204" pitchFamily="34" charset="-128"/>
              </a:rPr>
              <a:t>Polynomial Identity Testing (PIT)</a:t>
            </a:r>
            <a:br>
              <a:rPr lang="en-US" altLang="en-US" sz="3600" b="1" dirty="0">
                <a:solidFill>
                  <a:srgbClr val="FF0000"/>
                </a:solidFill>
                <a:latin typeface="Comic Sans MS" panose="030F0902030302020204" pitchFamily="66" charset="0"/>
                <a:ea typeface="ＭＳ Ｐゴシック" panose="020B0600070205080204" pitchFamily="34" charset="-128"/>
              </a:rPr>
            </a:br>
            <a:r>
              <a:rPr lang="en-US" altLang="en-US" sz="3600" b="1" dirty="0">
                <a:solidFill>
                  <a:schemeClr val="hlink"/>
                </a:solidFill>
                <a:latin typeface="Comic Sans MS" panose="030F0902030302020204" pitchFamily="66" charset="0"/>
                <a:ea typeface="ＭＳ Ｐゴシック" panose="020B0600070205080204" pitchFamily="34" charset="-128"/>
              </a:rPr>
              <a:t>                  </a:t>
            </a:r>
            <a:r>
              <a:rPr lang="en-US" altLang="en-US" sz="3600" b="1" dirty="0">
                <a:solidFill>
                  <a:srgbClr val="008000"/>
                </a:solidFill>
                <a:latin typeface="Comic Sans MS" panose="030F0902030302020204" pitchFamily="66" charset="0"/>
                <a:ea typeface="ＭＳ Ｐゴシック" panose="020B0600070205080204" pitchFamily="34" charset="-128"/>
              </a:rPr>
              <a:t> </a:t>
            </a:r>
            <a:r>
              <a:rPr lang="en-US" altLang="en-US" sz="3200" b="1" dirty="0">
                <a:solidFill>
                  <a:srgbClr val="008000"/>
                </a:solidFill>
                <a:latin typeface="Comic Sans MS" panose="030F0902030302020204" pitchFamily="66" charset="0"/>
                <a:ea typeface="ＭＳ Ｐゴシック" panose="020B0600070205080204" pitchFamily="34" charset="-128"/>
              </a:rPr>
              <a:t>(Word Problem)</a:t>
            </a:r>
            <a:endParaRPr lang="en-US" altLang="en-US" sz="3200" b="1" dirty="0">
              <a:solidFill>
                <a:srgbClr val="008000"/>
              </a:solidFill>
              <a:latin typeface="Comic Sans MS" panose="030F0902030302020204" pitchFamily="66" charset="0"/>
              <a:ea typeface="ＭＳ Ｐゴシック" panose="020B0600070205080204" pitchFamily="34" charset="-128"/>
              <a:sym typeface="Symbol" pitchFamily="2" charset="2"/>
            </a:endParaRPr>
          </a:p>
        </p:txBody>
      </p:sp>
      <p:sp>
        <p:nvSpPr>
          <p:cNvPr id="156675" name="Rectangle 3">
            <a:extLst>
              <a:ext uri="{FF2B5EF4-FFF2-40B4-BE49-F238E27FC236}">
                <a16:creationId xmlns:a16="http://schemas.microsoft.com/office/drawing/2014/main" id="{8317DD3E-E3B3-1F44-98EC-AD8E4896BF3E}"/>
              </a:ext>
            </a:extLst>
          </p:cNvPr>
          <p:cNvSpPr>
            <a:spLocks noGrp="1" noChangeArrowheads="1"/>
          </p:cNvSpPr>
          <p:nvPr>
            <p:ph type="body" idx="1"/>
          </p:nvPr>
        </p:nvSpPr>
        <p:spPr>
          <a:xfrm>
            <a:off x="152400" y="1227220"/>
            <a:ext cx="8991600" cy="5410200"/>
          </a:xfrm>
        </p:spPr>
        <p:txBody>
          <a:bodyPr>
            <a:normAutofit lnSpcReduction="10000"/>
          </a:bodyPr>
          <a:lstStyle/>
          <a:p>
            <a:pPr marL="0" indent="0">
              <a:buFontTx/>
              <a:buNone/>
            </a:pPr>
            <a:r>
              <a:rPr lang="en-US" altLang="en-US" sz="2400" b="1" dirty="0">
                <a:solidFill>
                  <a:srgbClr val="660066"/>
                </a:solidFill>
                <a:latin typeface="Comic Sans MS" panose="030F0902030302020204" pitchFamily="66" charset="0"/>
                <a:ea typeface="ＭＳ Ｐゴシック" panose="020B0600070205080204" pitchFamily="34" charset="-128"/>
                <a:sym typeface="Symbol" pitchFamily="2" charset="2"/>
              </a:rPr>
              <a:t>Given:</a:t>
            </a:r>
            <a:r>
              <a:rPr lang="en-US" altLang="en-US" sz="2400" b="1" dirty="0">
                <a:solidFill>
                  <a:schemeClr val="tx2"/>
                </a:solidFill>
                <a:latin typeface="Comic Sans MS" panose="030F0902030302020204" pitchFamily="66" charset="0"/>
                <a:ea typeface="ＭＳ Ｐゴシック" panose="020B0600070205080204" pitchFamily="34" charset="-128"/>
                <a:sym typeface="Symbol" pitchFamily="2" charset="2"/>
              </a:rPr>
              <a:t> </a:t>
            </a:r>
            <a:r>
              <a:rPr lang="en-US" altLang="en-US" sz="2400" b="1" dirty="0">
                <a:solidFill>
                  <a:srgbClr val="0000FF"/>
                </a:solidFill>
                <a:latin typeface="Comic Sans MS" panose="030F0902030302020204" pitchFamily="66" charset="0"/>
                <a:ea typeface="ＭＳ Ｐゴシック" panose="020B0600070205080204" pitchFamily="34" charset="-128"/>
                <a:sym typeface="Symbol" pitchFamily="2" charset="2"/>
              </a:rPr>
              <a:t>p</a:t>
            </a:r>
            <a:r>
              <a:rPr lang="en-US" altLang="en-US" sz="2400" b="1" dirty="0">
                <a:solidFill>
                  <a:schemeClr val="tx2"/>
                </a:solidFill>
                <a:latin typeface="Comic Sans MS" panose="030F0902030302020204" pitchFamily="66" charset="0"/>
                <a:ea typeface="ＭＳ Ｐゴシック" panose="020B0600070205080204" pitchFamily="34" charset="-128"/>
                <a:sym typeface="Symbol" pitchFamily="2" charset="2"/>
              </a:rPr>
              <a:t> </a:t>
            </a:r>
            <a:r>
              <a:rPr lang="en-US" altLang="en-US" sz="2400" b="1" dirty="0">
                <a:ea typeface="ＭＳ Ｐゴシック" panose="020B0600070205080204" pitchFamily="34" charset="-128"/>
                <a:sym typeface="Symbol" pitchFamily="2" charset="2"/>
              </a:rPr>
              <a:t> </a:t>
            </a:r>
            <a:r>
              <a:rPr lang="en-US" altLang="en-US" sz="2400" b="1" dirty="0">
                <a:latin typeface="Comic Sans MS" panose="030F0902030302020204" pitchFamily="66" charset="0"/>
                <a:ea typeface="ＭＳ Ｐゴシック" panose="020B0600070205080204" pitchFamily="34" charset="-128"/>
                <a:sym typeface="Symbol" pitchFamily="2" charset="2"/>
              </a:rPr>
              <a:t>F[</a:t>
            </a: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x</a:t>
            </a:r>
            <a:r>
              <a:rPr lang="en-US" altLang="en-US" sz="2400" b="1" baseline="-25000" dirty="0">
                <a:solidFill>
                  <a:srgbClr val="000000"/>
                </a:solidFill>
                <a:latin typeface="Comic Sans MS" panose="030F0902030302020204" pitchFamily="66" charset="0"/>
                <a:ea typeface="ＭＳ Ｐゴシック" panose="020B0600070205080204" pitchFamily="34" charset="-128"/>
                <a:sym typeface="Symbol" pitchFamily="2" charset="2"/>
              </a:rPr>
              <a:t>1</a:t>
            </a: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,x</a:t>
            </a:r>
            <a:r>
              <a:rPr lang="en-US" altLang="en-US" sz="2400" b="1" baseline="-25000" dirty="0">
                <a:solidFill>
                  <a:srgbClr val="000000"/>
                </a:solidFill>
                <a:latin typeface="Comic Sans MS" panose="030F0902030302020204" pitchFamily="66" charset="0"/>
                <a:ea typeface="ＭＳ Ｐゴシック" panose="020B0600070205080204" pitchFamily="34" charset="-128"/>
                <a:sym typeface="Symbol" pitchFamily="2" charset="2"/>
              </a:rPr>
              <a:t>2</a:t>
            </a: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a:t>
            </a:r>
            <a:r>
              <a:rPr lang="en-US" altLang="en-US" sz="2400" b="1" dirty="0" err="1">
                <a:solidFill>
                  <a:srgbClr val="000000"/>
                </a:solidFill>
                <a:latin typeface="Comic Sans MS" panose="030F0902030302020204" pitchFamily="66" charset="0"/>
                <a:ea typeface="ＭＳ Ｐゴシック" panose="020B0600070205080204" pitchFamily="34" charset="-128"/>
                <a:sym typeface="Symbol" pitchFamily="2" charset="2"/>
              </a:rPr>
              <a:t>x</a:t>
            </a:r>
            <a:r>
              <a:rPr lang="en-US" altLang="en-US" sz="2400" b="1" baseline="-25000" dirty="0" err="1">
                <a:solidFill>
                  <a:schemeClr val="tx2"/>
                </a:solidFill>
                <a:latin typeface="Comic Sans MS" panose="030F0902030302020204" pitchFamily="66" charset="0"/>
                <a:ea typeface="ＭＳ Ｐゴシック" panose="020B0600070205080204" pitchFamily="34" charset="-128"/>
                <a:sym typeface="Symbol" pitchFamily="2" charset="2"/>
              </a:rPr>
              <a:t>n</a:t>
            </a: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a:t>
            </a:r>
          </a:p>
          <a:p>
            <a:pPr marL="0" indent="0">
              <a:buFontTx/>
              <a:buNone/>
            </a:pP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(as formula, circuit or symbolic determinant)</a:t>
            </a:r>
            <a:endParaRPr lang="en-US" altLang="en-US" sz="2400" b="1" dirty="0">
              <a:latin typeface="Comic Sans MS" panose="030F0902030302020204" pitchFamily="66" charset="0"/>
              <a:ea typeface="ＭＳ Ｐゴシック" panose="020B0600070205080204" pitchFamily="34" charset="-128"/>
              <a:sym typeface="Symbol" pitchFamily="2" charset="2"/>
            </a:endParaRPr>
          </a:p>
          <a:p>
            <a:pPr marL="0" indent="0">
              <a:buFontTx/>
              <a:buNone/>
            </a:pPr>
            <a:r>
              <a:rPr lang="en-US" altLang="en-US" sz="2400" b="1" dirty="0">
                <a:solidFill>
                  <a:srgbClr val="660066"/>
                </a:solidFill>
                <a:latin typeface="Comic Sans MS" panose="030F0902030302020204" pitchFamily="66" charset="0"/>
                <a:ea typeface="ＭＳ Ｐゴシック" panose="020B0600070205080204" pitchFamily="34" charset="-128"/>
                <a:sym typeface="Symbol" pitchFamily="2" charset="2"/>
              </a:rPr>
              <a:t>Problem</a:t>
            </a:r>
            <a:r>
              <a:rPr lang="en-US" altLang="en-US" sz="2400" b="1" dirty="0">
                <a:latin typeface="Comic Sans MS" panose="030F0902030302020204" pitchFamily="66" charset="0"/>
                <a:ea typeface="ＭＳ Ｐゴシック" panose="020B0600070205080204" pitchFamily="34" charset="-128"/>
                <a:sym typeface="Symbol" pitchFamily="2" charset="2"/>
              </a:rPr>
              <a:t>: Is </a:t>
            </a:r>
            <a:r>
              <a:rPr lang="en-US" altLang="en-US" sz="2400" b="1" dirty="0">
                <a:solidFill>
                  <a:srgbClr val="0000FF"/>
                </a:solidFill>
                <a:latin typeface="Comic Sans MS" panose="030F0902030302020204" pitchFamily="66" charset="0"/>
                <a:ea typeface="ＭＳ Ｐゴシック" panose="020B0600070205080204" pitchFamily="34" charset="-128"/>
                <a:sym typeface="Symbol" pitchFamily="2" charset="2"/>
              </a:rPr>
              <a:t>p</a:t>
            </a:r>
            <a:r>
              <a:rPr lang="en-US" altLang="en-US" sz="2400" b="1" dirty="0">
                <a:latin typeface="Comic Sans MS" panose="030F0902030302020204" pitchFamily="66" charset="0"/>
                <a:ea typeface="ＭＳ Ｐゴシック" panose="020B0600070205080204" pitchFamily="34" charset="-128"/>
                <a:sym typeface="Symbol" pitchFamily="2" charset="2"/>
              </a:rPr>
              <a:t>=0?</a:t>
            </a:r>
          </a:p>
          <a:p>
            <a:pPr marL="0" indent="0">
              <a:buFontTx/>
              <a:buNone/>
            </a:pPr>
            <a:endParaRPr lang="en-US" altLang="en-US" sz="2400" b="1" dirty="0">
              <a:latin typeface="Comic Sans MS" panose="030F0902030302020204" pitchFamily="66" charset="0"/>
              <a:ea typeface="ＭＳ Ｐゴシック" panose="020B0600070205080204" pitchFamily="34" charset="-128"/>
              <a:sym typeface="Symbol" pitchFamily="2" charset="2"/>
            </a:endParaRPr>
          </a:p>
          <a:p>
            <a:pPr marL="0" indent="0">
              <a:buFontTx/>
              <a:buNone/>
            </a:pPr>
            <a:r>
              <a:rPr lang="en-US" altLang="en-US" sz="2400" b="1" dirty="0">
                <a:solidFill>
                  <a:srgbClr val="009900"/>
                </a:solidFill>
                <a:latin typeface="Comic Sans MS" panose="030F0902030302020204" pitchFamily="66" charset="0"/>
                <a:ea typeface="ＭＳ Ｐゴシック" panose="020B0600070205080204" pitchFamily="34" charset="-128"/>
                <a:sym typeface="Symbol" pitchFamily="2" charset="2"/>
              </a:rPr>
              <a:t>[DL,S,Z,…] </a:t>
            </a:r>
            <a:r>
              <a:rPr lang="en-US" altLang="en-US" sz="2400" b="1" dirty="0">
                <a:latin typeface="Comic Sans MS" panose="030F0902030302020204" pitchFamily="66" charset="0"/>
                <a:ea typeface="ＭＳ Ｐゴシック" panose="020B0600070205080204" pitchFamily="34" charset="-128"/>
                <a:sym typeface="Symbol" pitchFamily="2" charset="2"/>
              </a:rPr>
              <a:t>PIT has an </a:t>
            </a:r>
            <a:r>
              <a:rPr lang="en-US" altLang="en-US" sz="2400" b="1" dirty="0">
                <a:solidFill>
                  <a:srgbClr val="0000FF"/>
                </a:solidFill>
                <a:latin typeface="Comic Sans MS" panose="030F0902030302020204" pitchFamily="66" charset="0"/>
                <a:ea typeface="ＭＳ Ｐゴシック" panose="020B0600070205080204" pitchFamily="34" charset="-128"/>
                <a:sym typeface="Symbol" pitchFamily="2" charset="2"/>
              </a:rPr>
              <a:t>efficient</a:t>
            </a: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 </a:t>
            </a:r>
            <a:r>
              <a:rPr lang="en-US" altLang="en-US" sz="2400" b="1" dirty="0">
                <a:solidFill>
                  <a:srgbClr val="FF0000"/>
                </a:solidFill>
                <a:latin typeface="Comic Sans MS" panose="030F0902030302020204" pitchFamily="66" charset="0"/>
                <a:ea typeface="ＭＳ Ｐゴシック" panose="020B0600070205080204" pitchFamily="34" charset="-128"/>
                <a:sym typeface="Symbol" pitchFamily="2" charset="2"/>
              </a:rPr>
              <a:t>probabilistic</a:t>
            </a: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 algorithm</a:t>
            </a:r>
          </a:p>
          <a:p>
            <a:pPr marL="0" indent="0">
              <a:buFontTx/>
              <a:buNone/>
            </a:pP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Pick at </a:t>
            </a:r>
            <a:r>
              <a:rPr lang="en-US" altLang="en-US" sz="2400" b="1" dirty="0">
                <a:solidFill>
                  <a:srgbClr val="FF0000"/>
                </a:solidFill>
                <a:latin typeface="Comic Sans MS" panose="030F0902030302020204" pitchFamily="66" charset="0"/>
                <a:ea typeface="ＭＳ Ｐゴシック" panose="020B0600070205080204" pitchFamily="34" charset="-128"/>
                <a:sym typeface="Symbol" pitchFamily="2" charset="2"/>
              </a:rPr>
              <a:t>random</a:t>
            </a: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 a=(a</a:t>
            </a:r>
            <a:r>
              <a:rPr lang="en-US" altLang="en-US" sz="2400" b="1" baseline="-25000" dirty="0">
                <a:solidFill>
                  <a:srgbClr val="000000"/>
                </a:solidFill>
                <a:latin typeface="Comic Sans MS" panose="030F0902030302020204" pitchFamily="66" charset="0"/>
                <a:ea typeface="ＭＳ Ｐゴシック" panose="020B0600070205080204" pitchFamily="34" charset="-128"/>
                <a:sym typeface="Symbol" pitchFamily="2" charset="2"/>
              </a:rPr>
              <a:t>1</a:t>
            </a: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,a</a:t>
            </a:r>
            <a:r>
              <a:rPr lang="en-US" altLang="en-US" sz="2400" b="1" baseline="-25000" dirty="0">
                <a:solidFill>
                  <a:srgbClr val="000000"/>
                </a:solidFill>
                <a:latin typeface="Comic Sans MS" panose="030F0902030302020204" pitchFamily="66" charset="0"/>
                <a:ea typeface="ＭＳ Ｐゴシック" panose="020B0600070205080204" pitchFamily="34" charset="-128"/>
                <a:sym typeface="Symbol" pitchFamily="2" charset="2"/>
              </a:rPr>
              <a:t>2</a:t>
            </a: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,…a</a:t>
            </a:r>
            <a:r>
              <a:rPr lang="en-US" altLang="en-US" sz="2400" b="1" baseline="-25000" dirty="0">
                <a:solidFill>
                  <a:srgbClr val="0000FF"/>
                </a:solidFill>
                <a:latin typeface="Comic Sans MS" panose="030F0902030302020204" pitchFamily="66" charset="0"/>
                <a:ea typeface="ＭＳ Ｐゴシック" panose="020B0600070205080204" pitchFamily="34" charset="-128"/>
                <a:sym typeface="Symbol" pitchFamily="2" charset="2"/>
              </a:rPr>
              <a:t>n</a:t>
            </a: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 </a:t>
            </a:r>
            <a:r>
              <a:rPr lang="en-US" altLang="en-US" sz="2400" b="1" dirty="0" err="1">
                <a:solidFill>
                  <a:srgbClr val="000000"/>
                </a:solidFill>
                <a:latin typeface="Comic Sans MS" panose="030F0902030302020204" pitchFamily="66" charset="0"/>
                <a:ea typeface="ＭＳ Ｐゴシック" panose="020B0600070205080204" pitchFamily="34" charset="-128"/>
                <a:sym typeface="Symbol" pitchFamily="2" charset="2"/>
              </a:rPr>
              <a:t>a</a:t>
            </a:r>
            <a:r>
              <a:rPr lang="en-US" altLang="en-US" sz="2400" b="1" baseline="-25000" dirty="0" err="1">
                <a:solidFill>
                  <a:srgbClr val="000000"/>
                </a:solidFill>
                <a:latin typeface="Comic Sans MS" panose="030F0902030302020204" pitchFamily="66" charset="0"/>
                <a:ea typeface="ＭＳ Ｐゴシック" panose="020B0600070205080204" pitchFamily="34" charset="-128"/>
                <a:sym typeface="Symbol" pitchFamily="2" charset="2"/>
              </a:rPr>
              <a:t>i</a:t>
            </a:r>
            <a:r>
              <a:rPr lang="en-US" altLang="en-US" sz="2400" b="1" dirty="0">
                <a:ea typeface="ＭＳ Ｐゴシック" panose="020B0600070205080204" pitchFamily="34" charset="-128"/>
                <a:sym typeface="Symbol" pitchFamily="2" charset="2"/>
              </a:rPr>
              <a:t> </a:t>
            </a:r>
            <a:r>
              <a:rPr lang="en-US" altLang="en-US" sz="2400" b="1" dirty="0">
                <a:latin typeface="Comic Sans MS" panose="030F0902030302020204" pitchFamily="66" charset="0"/>
                <a:ea typeface="ＭＳ Ｐゴシック" panose="020B0600070205080204" pitchFamily="34" charset="-128"/>
                <a:sym typeface="Symbol" pitchFamily="2" charset="2"/>
              </a:rPr>
              <a:t>{1,2,…,2deg(</a:t>
            </a:r>
            <a:r>
              <a:rPr lang="en-US" altLang="en-US" sz="2400" b="1" dirty="0">
                <a:solidFill>
                  <a:schemeClr val="tx2"/>
                </a:solidFill>
                <a:latin typeface="Comic Sans MS" panose="030F0902030302020204" pitchFamily="66" charset="0"/>
                <a:ea typeface="ＭＳ Ｐゴシック" panose="020B0600070205080204" pitchFamily="34" charset="-128"/>
                <a:sym typeface="Symbol" pitchFamily="2" charset="2"/>
              </a:rPr>
              <a:t>p</a:t>
            </a:r>
            <a:r>
              <a:rPr lang="en-US" altLang="en-US" sz="2400" b="1" dirty="0">
                <a:latin typeface="Comic Sans MS" panose="030F0902030302020204" pitchFamily="66" charset="0"/>
                <a:ea typeface="ＭＳ Ｐゴシック" panose="020B0600070205080204" pitchFamily="34" charset="-128"/>
                <a:sym typeface="Symbol" pitchFamily="2" charset="2"/>
              </a:rPr>
              <a:t>)} </a:t>
            </a:r>
            <a:r>
              <a:rPr lang="en-US" altLang="en-US" sz="2400" b="1" dirty="0" err="1">
                <a:latin typeface="Comic Sans MS" panose="030F0902030302020204" pitchFamily="66" charset="0"/>
                <a:ea typeface="ＭＳ Ｐゴシック" panose="020B0600070205080204" pitchFamily="34" charset="-128"/>
                <a:sym typeface="Symbol" pitchFamily="2" charset="2"/>
              </a:rPr>
              <a:t>iid</a:t>
            </a:r>
            <a:endParaRPr lang="en-US" altLang="en-US" sz="2400" b="1" dirty="0">
              <a:latin typeface="Comic Sans MS" panose="030F0902030302020204" pitchFamily="66" charset="0"/>
              <a:ea typeface="ＭＳ Ｐゴシック" panose="020B0600070205080204" pitchFamily="34" charset="-128"/>
              <a:sym typeface="Symbol" pitchFamily="2" charset="2"/>
            </a:endParaRPr>
          </a:p>
          <a:p>
            <a:pPr marL="0" indent="0">
              <a:buFontTx/>
              <a:buNone/>
            </a:pPr>
            <a:r>
              <a:rPr lang="en-US" altLang="en-US" sz="2400" b="1" dirty="0">
                <a:latin typeface="Comic Sans MS" panose="030F0902030302020204" pitchFamily="66" charset="0"/>
                <a:ea typeface="ＭＳ Ｐゴシック" panose="020B0600070205080204" pitchFamily="34" charset="-128"/>
                <a:sym typeface="Symbol" pitchFamily="2" charset="2"/>
              </a:rPr>
              <a:t>If </a:t>
            </a:r>
            <a:r>
              <a:rPr lang="en-US" altLang="en-US" sz="2400" b="1" dirty="0">
                <a:solidFill>
                  <a:srgbClr val="0000FF"/>
                </a:solidFill>
                <a:latin typeface="Comic Sans MS" panose="030F0902030302020204" pitchFamily="66" charset="0"/>
                <a:ea typeface="ＭＳ Ｐゴシック" panose="020B0600070205080204" pitchFamily="34" charset="-128"/>
                <a:sym typeface="Symbol" pitchFamily="2" charset="2"/>
              </a:rPr>
              <a:t>p</a:t>
            </a:r>
            <a:r>
              <a:rPr lang="en-US" altLang="en-US" sz="2400" b="1" dirty="0">
                <a:latin typeface="Comic Sans MS" panose="030F0902030302020204" pitchFamily="66" charset="0"/>
                <a:ea typeface="ＭＳ Ｐゴシック" panose="020B0600070205080204" pitchFamily="34" charset="-128"/>
                <a:sym typeface="Symbol" pitchFamily="2" charset="2"/>
              </a:rPr>
              <a:t>=0, </a:t>
            </a:r>
            <a:r>
              <a:rPr lang="en-US" altLang="en-US" sz="2400" b="1" dirty="0">
                <a:solidFill>
                  <a:srgbClr val="0000FF"/>
                </a:solidFill>
                <a:latin typeface="Comic Sans MS" panose="030F0902030302020204" pitchFamily="66" charset="0"/>
                <a:ea typeface="ＭＳ Ｐゴシック" panose="020B0600070205080204" pitchFamily="34" charset="-128"/>
                <a:sym typeface="Symbol" pitchFamily="2" charset="2"/>
              </a:rPr>
              <a:t>p</a:t>
            </a:r>
            <a:r>
              <a:rPr lang="en-US" altLang="en-US" sz="2400" b="1" dirty="0">
                <a:latin typeface="Comic Sans MS" panose="030F0902030302020204" pitchFamily="66" charset="0"/>
                <a:ea typeface="ＭＳ Ｐゴシック" panose="020B0600070205080204" pitchFamily="34" charset="-128"/>
                <a:sym typeface="Symbol" pitchFamily="2" charset="2"/>
              </a:rPr>
              <a:t>(a)=0 with probability = 1</a:t>
            </a:r>
          </a:p>
          <a:p>
            <a:pPr marL="0" indent="0">
              <a:buFontTx/>
              <a:buNone/>
            </a:pPr>
            <a:r>
              <a:rPr lang="en-US" altLang="en-US" sz="2400" b="1" dirty="0">
                <a:latin typeface="Comic Sans MS" panose="030F0902030302020204" pitchFamily="66" charset="0"/>
                <a:ea typeface="ＭＳ Ｐゴシック" panose="020B0600070205080204" pitchFamily="34" charset="-128"/>
                <a:sym typeface="Symbol" pitchFamily="2" charset="2"/>
              </a:rPr>
              <a:t>If </a:t>
            </a:r>
            <a:r>
              <a:rPr lang="en-US" altLang="en-US" sz="2400" b="1" dirty="0">
                <a:solidFill>
                  <a:srgbClr val="0000FF"/>
                </a:solidFill>
                <a:latin typeface="Comic Sans MS" panose="030F0902030302020204" pitchFamily="66" charset="0"/>
                <a:ea typeface="ＭＳ Ｐゴシック" panose="020B0600070205080204" pitchFamily="34" charset="-128"/>
                <a:sym typeface="Symbol" pitchFamily="2" charset="2"/>
              </a:rPr>
              <a:t>p</a:t>
            </a:r>
            <a:r>
              <a:rPr lang="en-US" altLang="en-US" sz="2400" b="1" dirty="0">
                <a:latin typeface="Comic Sans MS" panose="030F0902030302020204" pitchFamily="66" charset="0"/>
                <a:ea typeface="ＭＳ Ｐゴシック" panose="020B0600070205080204" pitchFamily="34" charset="-128"/>
                <a:sym typeface="Symbol" pitchFamily="2" charset="2"/>
              </a:rPr>
              <a:t>≠0, </a:t>
            </a:r>
            <a:r>
              <a:rPr lang="en-US" altLang="en-US" sz="2400" b="1" dirty="0">
                <a:solidFill>
                  <a:srgbClr val="0000FF"/>
                </a:solidFill>
                <a:latin typeface="Comic Sans MS" panose="030F0902030302020204" pitchFamily="66" charset="0"/>
                <a:ea typeface="ＭＳ Ｐゴシック" panose="020B0600070205080204" pitchFamily="34" charset="-128"/>
                <a:sym typeface="Symbol" pitchFamily="2" charset="2"/>
              </a:rPr>
              <a:t>p</a:t>
            </a:r>
            <a:r>
              <a:rPr lang="en-US" altLang="en-US" sz="2400" b="1" dirty="0">
                <a:latin typeface="Comic Sans MS" panose="030F0902030302020204" pitchFamily="66" charset="0"/>
                <a:ea typeface="ＭＳ Ｐゴシック" panose="020B0600070205080204" pitchFamily="34" charset="-128"/>
                <a:sym typeface="Symbol" pitchFamily="2" charset="2"/>
              </a:rPr>
              <a:t>(a)=0 with probability &lt; ½</a:t>
            </a:r>
          </a:p>
          <a:p>
            <a:pPr marL="0" indent="0">
              <a:buFontTx/>
              <a:buNone/>
            </a:pPr>
            <a:endParaRPr lang="en-US" altLang="en-US" sz="2400" b="1" dirty="0">
              <a:latin typeface="Comic Sans MS" panose="030F0902030302020204" pitchFamily="66" charset="0"/>
              <a:ea typeface="ＭＳ Ｐゴシック" panose="020B0600070205080204" pitchFamily="34" charset="-128"/>
              <a:sym typeface="Symbol" pitchFamily="2" charset="2"/>
            </a:endParaRPr>
          </a:p>
          <a:p>
            <a:pPr marL="0" indent="0">
              <a:buFontTx/>
              <a:buNone/>
            </a:pPr>
            <a:r>
              <a:rPr lang="en-US" altLang="en-US" sz="2400" b="1" dirty="0">
                <a:solidFill>
                  <a:srgbClr val="660066"/>
                </a:solidFill>
                <a:latin typeface="Comic Sans MS" panose="030F0902030302020204" pitchFamily="66" charset="0"/>
                <a:ea typeface="ＭＳ Ｐゴシック" panose="020B0600070205080204" pitchFamily="34" charset="-128"/>
                <a:sym typeface="Symbol" pitchFamily="2" charset="2"/>
              </a:rPr>
              <a:t>De-randomization</a:t>
            </a: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 find </a:t>
            </a:r>
            <a:r>
              <a:rPr lang="en-US" altLang="en-US" sz="2400" b="1" dirty="0">
                <a:solidFill>
                  <a:srgbClr val="0000FF"/>
                </a:solidFill>
                <a:latin typeface="Comic Sans MS" panose="030F0902030302020204" pitchFamily="66" charset="0"/>
                <a:ea typeface="ＭＳ Ｐゴシック" panose="020B0600070205080204" pitchFamily="34" charset="-128"/>
                <a:sym typeface="Symbol" pitchFamily="2" charset="2"/>
              </a:rPr>
              <a:t>efficient</a:t>
            </a: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 </a:t>
            </a:r>
            <a:r>
              <a:rPr lang="en-US" altLang="en-US" sz="2400" b="1" dirty="0">
                <a:solidFill>
                  <a:srgbClr val="FF0000"/>
                </a:solidFill>
                <a:latin typeface="Comic Sans MS" panose="030F0902030302020204" pitchFamily="66" charset="0"/>
                <a:ea typeface="ＭＳ Ｐゴシック" panose="020B0600070205080204" pitchFamily="34" charset="-128"/>
                <a:sym typeface="Symbol" pitchFamily="2" charset="2"/>
              </a:rPr>
              <a:t>deterministic</a:t>
            </a: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 algorithm?</a:t>
            </a:r>
          </a:p>
          <a:p>
            <a:pPr marL="0" indent="0">
              <a:lnSpc>
                <a:spcPct val="110000"/>
              </a:lnSpc>
              <a:buFontTx/>
              <a:buNone/>
            </a:pPr>
            <a:r>
              <a:rPr lang="en-US" altLang="en-US" sz="2400" b="1" dirty="0">
                <a:solidFill>
                  <a:srgbClr val="009900"/>
                </a:solidFill>
                <a:latin typeface="Comic Sans MS" panose="030F0902030302020204" pitchFamily="66" charset="0"/>
                <a:ea typeface="ＭＳ Ｐゴシック" panose="020B0600070205080204" pitchFamily="34" charset="-128"/>
                <a:sym typeface="Symbol" pitchFamily="2" charset="2"/>
              </a:rPr>
              <a:t>[</a:t>
            </a:r>
            <a:r>
              <a:rPr lang="en-US" altLang="en-US" sz="2400" b="1" dirty="0" err="1">
                <a:solidFill>
                  <a:srgbClr val="009900"/>
                </a:solidFill>
                <a:latin typeface="Comic Sans MS" panose="030F0902030302020204" pitchFamily="66" charset="0"/>
                <a:ea typeface="ＭＳ Ｐゴシック" panose="020B0600070205080204" pitchFamily="34" charset="-128"/>
                <a:sym typeface="Symbol" pitchFamily="2" charset="2"/>
              </a:rPr>
              <a:t>Kabanets-Impagliazzo</a:t>
            </a:r>
            <a:r>
              <a:rPr lang="en-US" altLang="en-US" sz="2400" b="1" dirty="0">
                <a:solidFill>
                  <a:srgbClr val="009900"/>
                </a:solidFill>
                <a:latin typeface="Comic Sans MS" panose="030F0902030302020204" pitchFamily="66" charset="0"/>
                <a:ea typeface="ＭＳ Ｐゴシック" panose="020B0600070205080204" pitchFamily="34" charset="-128"/>
                <a:sym typeface="Symbol" pitchFamily="2" charset="2"/>
              </a:rPr>
              <a:t>] </a:t>
            </a:r>
            <a:r>
              <a:rPr lang="en-US" altLang="en-US" sz="2400" b="1" dirty="0">
                <a:solidFill>
                  <a:srgbClr val="0000FF"/>
                </a:solidFill>
                <a:latin typeface="Comic Sans MS" panose="030F0902030302020204" pitchFamily="66" charset="0"/>
                <a:ea typeface="ＭＳ Ｐゴシック" panose="020B0600070205080204" pitchFamily="34" charset="-128"/>
                <a:sym typeface="Symbol" pitchFamily="2" charset="2"/>
              </a:rPr>
              <a:t>efficient</a:t>
            </a: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 </a:t>
            </a:r>
            <a:r>
              <a:rPr lang="en-US" altLang="en-US" sz="2400" b="1" dirty="0">
                <a:solidFill>
                  <a:srgbClr val="FF0000"/>
                </a:solidFill>
                <a:latin typeface="Comic Sans MS" panose="030F0902030302020204" pitchFamily="66" charset="0"/>
                <a:ea typeface="ＭＳ Ｐゴシック" panose="020B0600070205080204" pitchFamily="34" charset="-128"/>
                <a:sym typeface="Symbol" pitchFamily="2" charset="2"/>
              </a:rPr>
              <a:t>deterministic</a:t>
            </a: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 algorithm  </a:t>
            </a:r>
          </a:p>
          <a:p>
            <a:pPr marL="0" indent="0">
              <a:lnSpc>
                <a:spcPct val="110000"/>
              </a:lnSpc>
              <a:buFontTx/>
              <a:buNone/>
            </a:pP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 (for proving algebraic identities)    </a:t>
            </a:r>
            <a:r>
              <a:rPr lang="en-US" altLang="en-US" sz="2400" b="1" dirty="0">
                <a:solidFill>
                  <a:srgbClr val="000000"/>
                </a:solidFill>
                <a:latin typeface="Comic Sans MS" panose="030F0902030302020204" pitchFamily="66" charset="0"/>
                <a:ea typeface="ＭＳ Ｐゴシック" panose="020B0600070205080204" pitchFamily="34" charset="-128"/>
                <a:sym typeface="Wingdings" pitchFamily="2" charset="2"/>
              </a:rPr>
              <a:t> </a:t>
            </a:r>
            <a:r>
              <a:rPr lang="en-US" altLang="en-US" sz="2400" b="1" dirty="0">
                <a:solidFill>
                  <a:srgbClr val="000000"/>
                </a:solidFill>
                <a:latin typeface="Comic Sans MS" panose="030F0902030302020204" pitchFamily="66" charset="0"/>
                <a:ea typeface="ＭＳ Ｐゴシック" panose="020B0600070205080204" pitchFamily="34" charset="-128"/>
                <a:sym typeface="Symbol" pitchFamily="2" charset="2"/>
              </a:rPr>
              <a:t> “</a:t>
            </a:r>
            <a:r>
              <a:rPr lang="en-US" altLang="ja-JP" sz="2400" b="1" dirty="0">
                <a:solidFill>
                  <a:srgbClr val="FF0000"/>
                </a:solidFill>
                <a:latin typeface="Comic Sans MS" panose="030F0902030302020204" pitchFamily="66" charset="0"/>
                <a:ea typeface="ＭＳ Ｐゴシック" panose="020B0600070205080204" pitchFamily="34" charset="-128"/>
                <a:sym typeface="Symbol" pitchFamily="2" charset="2"/>
              </a:rPr>
              <a:t>V</a:t>
            </a:r>
            <a:r>
              <a:rPr lang="en-US" altLang="ja-JP" sz="2400" b="1" dirty="0">
                <a:solidFill>
                  <a:srgbClr val="FF0000"/>
                </a:solidFill>
                <a:latin typeface="Comic Sans MS" panose="030F0902030302020204" pitchFamily="66" charset="0"/>
                <a:ea typeface="ＭＳ Ｐゴシック" panose="020B0600070205080204" pitchFamily="34" charset="-128"/>
              </a:rPr>
              <a:t>P</a:t>
            </a:r>
            <a:r>
              <a:rPr lang="en-US" altLang="ja-JP" sz="2400" b="1" dirty="0">
                <a:solidFill>
                  <a:srgbClr val="000000"/>
                </a:solidFill>
                <a:latin typeface="Comic Sans MS" panose="030F0902030302020204" pitchFamily="66" charset="0"/>
                <a:ea typeface="ＭＳ Ｐゴシック" panose="020B0600070205080204" pitchFamily="34" charset="-128"/>
                <a:sym typeface="Symbol" pitchFamily="2" charset="2"/>
              </a:rPr>
              <a:t></a:t>
            </a:r>
            <a:r>
              <a:rPr lang="en-US" altLang="ja-JP" sz="2400" b="1" dirty="0">
                <a:solidFill>
                  <a:srgbClr val="FF0000"/>
                </a:solidFill>
                <a:latin typeface="Comic Sans MS" panose="030F0902030302020204" pitchFamily="66" charset="0"/>
                <a:ea typeface="ＭＳ Ｐゴシック" panose="020B0600070205080204" pitchFamily="34" charset="-128"/>
                <a:sym typeface="Symbol" pitchFamily="2" charset="2"/>
              </a:rPr>
              <a:t>VNP</a:t>
            </a:r>
            <a:r>
              <a:rPr lang="en-US" altLang="ja-JP" sz="2400" b="1" dirty="0">
                <a:latin typeface="Comic Sans MS" panose="030F0902030302020204" pitchFamily="66" charset="0"/>
                <a:ea typeface="ＭＳ Ｐゴシック" panose="020B0600070205080204" pitchFamily="34" charset="-128"/>
                <a:sym typeface="Symbol" pitchFamily="2" charset="2"/>
              </a:rPr>
              <a:t>”</a:t>
            </a:r>
          </a:p>
          <a:p>
            <a:pPr marL="0" indent="0">
              <a:buFontTx/>
              <a:buNone/>
            </a:pPr>
            <a:r>
              <a:rPr lang="en-US" altLang="en-US" sz="2400" b="1" dirty="0">
                <a:solidFill>
                  <a:srgbClr val="008000"/>
                </a:solidFill>
                <a:latin typeface="Comic Sans MS" panose="030F0902030302020204" pitchFamily="66" charset="0"/>
                <a:ea typeface="ＭＳ Ｐゴシック" panose="020B0600070205080204" pitchFamily="34" charset="-128"/>
                <a:sym typeface="Symbol" pitchFamily="2" charset="2"/>
              </a:rPr>
              <a:t>Proof: </a:t>
            </a:r>
            <a:r>
              <a:rPr lang="en-US" altLang="en-US" sz="2400" b="1" dirty="0" err="1">
                <a:latin typeface="Comic Sans MS" panose="030F0902030302020204" pitchFamily="66" charset="0"/>
                <a:ea typeface="ＭＳ Ｐゴシック" panose="020B0600070205080204" pitchFamily="34" charset="-128"/>
                <a:sym typeface="Symbol" pitchFamily="2" charset="2"/>
              </a:rPr>
              <a:t>Pseudorandomness</a:t>
            </a:r>
            <a:r>
              <a:rPr lang="en-US" altLang="en-US" sz="2400" b="1" dirty="0">
                <a:latin typeface="Comic Sans MS" panose="030F0902030302020204" pitchFamily="66" charset="0"/>
                <a:ea typeface="ＭＳ Ｐゴシック" panose="020B0600070205080204" pitchFamily="34" charset="-128"/>
                <a:sym typeface="Symbol" pitchFamily="2" charset="2"/>
              </a:rPr>
              <a:t>, Diagonalization</a:t>
            </a:r>
          </a:p>
          <a:p>
            <a:pPr marL="0" indent="0">
              <a:buFontTx/>
              <a:buNone/>
            </a:pPr>
            <a:endParaRPr lang="en-US" altLang="en-US" sz="2000" b="1" baseline="30000" dirty="0">
              <a:latin typeface="Comic Sans MS" panose="030F0902030302020204" pitchFamily="66" charset="0"/>
              <a:ea typeface="ＭＳ Ｐゴシック" panose="020B0600070205080204" pitchFamily="34" charset="-128"/>
              <a:sym typeface="Symbol" pitchFamily="2" charset="2"/>
            </a:endParaRPr>
          </a:p>
        </p:txBody>
      </p:sp>
    </p:spTree>
    <p:extLst>
      <p:ext uri="{BB962C8B-B14F-4D97-AF65-F5344CB8AC3E}">
        <p14:creationId xmlns:p14="http://schemas.microsoft.com/office/powerpoint/2010/main" val="1274079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6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66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667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6675">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667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6675">
                                            <p:txEl>
                                              <p:pRg st="11" end="1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6675">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667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142153" y="5863076"/>
            <a:ext cx="5001847" cy="509244"/>
          </a:xfrm>
          <a:prstGeom prst="rect">
            <a:avLst/>
          </a:prstGeom>
          <a:solidFill>
            <a:srgbClr val="FFFF00"/>
          </a:solidFill>
        </p:spPr>
        <p:txBody>
          <a:bodyPr wrap="square" rtlCol="0">
            <a:spAutoFit/>
          </a:bodyPr>
          <a:lstStyle/>
          <a:p>
            <a:endParaRPr lang="en-US" dirty="0"/>
          </a:p>
        </p:txBody>
      </p:sp>
      <p:sp>
        <p:nvSpPr>
          <p:cNvPr id="21" name="TextBox 20"/>
          <p:cNvSpPr txBox="1"/>
          <p:nvPr/>
        </p:nvSpPr>
        <p:spPr>
          <a:xfrm>
            <a:off x="4777150" y="3626495"/>
            <a:ext cx="2969846" cy="331500"/>
          </a:xfrm>
          <a:prstGeom prst="rect">
            <a:avLst/>
          </a:prstGeom>
          <a:solidFill>
            <a:srgbClr val="FFFF00"/>
          </a:solidFill>
        </p:spPr>
        <p:txBody>
          <a:bodyPr wrap="square" rtlCol="0">
            <a:spAutoFit/>
          </a:bodyPr>
          <a:lstStyle/>
          <a:p>
            <a:endParaRPr lang="en-US" dirty="0"/>
          </a:p>
        </p:txBody>
      </p:sp>
      <p:sp>
        <p:nvSpPr>
          <p:cNvPr id="20" name="TextBox 19"/>
          <p:cNvSpPr txBox="1"/>
          <p:nvPr/>
        </p:nvSpPr>
        <p:spPr>
          <a:xfrm>
            <a:off x="439615" y="3588663"/>
            <a:ext cx="2207841" cy="369332"/>
          </a:xfrm>
          <a:prstGeom prst="rect">
            <a:avLst/>
          </a:prstGeom>
          <a:solidFill>
            <a:srgbClr val="FFFF00"/>
          </a:solidFill>
        </p:spPr>
        <p:txBody>
          <a:bodyPr wrap="square" rtlCol="0">
            <a:spAutoFit/>
          </a:bodyPr>
          <a:lstStyle/>
          <a:p>
            <a:endParaRPr lang="en-US" dirty="0"/>
          </a:p>
        </p:txBody>
      </p:sp>
      <p:sp>
        <p:nvSpPr>
          <p:cNvPr id="2" name="Title 1"/>
          <p:cNvSpPr>
            <a:spLocks noGrp="1"/>
          </p:cNvSpPr>
          <p:nvPr>
            <p:ph type="ctrTitle"/>
          </p:nvPr>
        </p:nvSpPr>
        <p:spPr>
          <a:xfrm>
            <a:off x="1" y="-362860"/>
            <a:ext cx="9144000" cy="1410742"/>
          </a:xfrm>
        </p:spPr>
        <p:txBody>
          <a:bodyPr>
            <a:normAutofit/>
          </a:bodyPr>
          <a:lstStyle/>
          <a:p>
            <a:r>
              <a:rPr lang="en-US" sz="4000" b="1" dirty="0">
                <a:solidFill>
                  <a:srgbClr val="FF0000"/>
                </a:solidFill>
                <a:latin typeface="Comic Sans MS"/>
                <a:cs typeface="Comic Sans MS"/>
              </a:rPr>
              <a:t>Symbolic matrices </a:t>
            </a:r>
            <a:r>
              <a:rPr lang="en-US" sz="3200" b="1" dirty="0">
                <a:solidFill>
                  <a:srgbClr val="008000"/>
                </a:solidFill>
                <a:latin typeface="Comic Sans MS"/>
                <a:cs typeface="Comic Sans MS"/>
              </a:rPr>
              <a:t>dual life</a:t>
            </a:r>
          </a:p>
        </p:txBody>
      </p:sp>
      <p:grpSp>
        <p:nvGrpSpPr>
          <p:cNvPr id="3" name="Group 2"/>
          <p:cNvGrpSpPr/>
          <p:nvPr/>
        </p:nvGrpSpPr>
        <p:grpSpPr>
          <a:xfrm>
            <a:off x="6173370" y="834843"/>
            <a:ext cx="1754173" cy="1798760"/>
            <a:chOff x="6173370" y="1223823"/>
            <a:chExt cx="1754173" cy="1798760"/>
          </a:xfrm>
        </p:grpSpPr>
        <p:sp>
          <p:nvSpPr>
            <p:cNvPr id="36" name="Rectangle 35"/>
            <p:cNvSpPr/>
            <p:nvPr/>
          </p:nvSpPr>
          <p:spPr>
            <a:xfrm>
              <a:off x="6176329" y="2422996"/>
              <a:ext cx="585216" cy="599587"/>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31</a:t>
              </a:r>
            </a:p>
          </p:txBody>
        </p:sp>
        <p:sp>
          <p:nvSpPr>
            <p:cNvPr id="38" name="Rectangle 37"/>
            <p:cNvSpPr/>
            <p:nvPr/>
          </p:nvSpPr>
          <p:spPr>
            <a:xfrm>
              <a:off x="6757112" y="2422996"/>
              <a:ext cx="585216" cy="599587"/>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32</a:t>
              </a:r>
            </a:p>
          </p:txBody>
        </p:sp>
        <p:sp>
          <p:nvSpPr>
            <p:cNvPr id="39" name="Rectangle 38"/>
            <p:cNvSpPr/>
            <p:nvPr/>
          </p:nvSpPr>
          <p:spPr>
            <a:xfrm>
              <a:off x="7342327" y="2422996"/>
              <a:ext cx="585216" cy="599587"/>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33</a:t>
              </a:r>
            </a:p>
          </p:txBody>
        </p:sp>
        <p:sp>
          <p:nvSpPr>
            <p:cNvPr id="41" name="Rectangle 40"/>
            <p:cNvSpPr/>
            <p:nvPr/>
          </p:nvSpPr>
          <p:spPr>
            <a:xfrm>
              <a:off x="6173370" y="1823410"/>
              <a:ext cx="585216" cy="599587"/>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21</a:t>
              </a:r>
            </a:p>
          </p:txBody>
        </p:sp>
        <p:sp>
          <p:nvSpPr>
            <p:cNvPr id="42" name="Rectangle 41"/>
            <p:cNvSpPr/>
            <p:nvPr/>
          </p:nvSpPr>
          <p:spPr>
            <a:xfrm>
              <a:off x="6754152" y="1823410"/>
              <a:ext cx="585216" cy="599587"/>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22</a:t>
              </a:r>
            </a:p>
          </p:txBody>
        </p:sp>
        <p:sp>
          <p:nvSpPr>
            <p:cNvPr id="44" name="Rectangle 43"/>
            <p:cNvSpPr/>
            <p:nvPr/>
          </p:nvSpPr>
          <p:spPr>
            <a:xfrm>
              <a:off x="7339368" y="1823410"/>
              <a:ext cx="585216" cy="599587"/>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23</a:t>
              </a:r>
            </a:p>
          </p:txBody>
        </p:sp>
        <p:sp>
          <p:nvSpPr>
            <p:cNvPr id="45" name="Rectangle 44"/>
            <p:cNvSpPr/>
            <p:nvPr/>
          </p:nvSpPr>
          <p:spPr>
            <a:xfrm>
              <a:off x="6173370" y="1223823"/>
              <a:ext cx="585216" cy="599587"/>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11</a:t>
              </a:r>
            </a:p>
          </p:txBody>
        </p:sp>
        <p:sp>
          <p:nvSpPr>
            <p:cNvPr id="46" name="Rectangle 45"/>
            <p:cNvSpPr/>
            <p:nvPr/>
          </p:nvSpPr>
          <p:spPr>
            <a:xfrm>
              <a:off x="6754152" y="1223823"/>
              <a:ext cx="585216" cy="599587"/>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12</a:t>
              </a:r>
            </a:p>
          </p:txBody>
        </p:sp>
        <p:sp>
          <p:nvSpPr>
            <p:cNvPr id="47" name="Rectangle 46"/>
            <p:cNvSpPr/>
            <p:nvPr/>
          </p:nvSpPr>
          <p:spPr>
            <a:xfrm>
              <a:off x="7339368" y="1223823"/>
              <a:ext cx="585216" cy="599587"/>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L</a:t>
              </a:r>
              <a:r>
                <a:rPr lang="en-US" sz="2800" b="1" baseline="-25000" dirty="0">
                  <a:solidFill>
                    <a:srgbClr val="0000FF"/>
                  </a:solidFill>
                </a:rPr>
                <a:t>13</a:t>
              </a:r>
            </a:p>
          </p:txBody>
        </p:sp>
      </p:grpSp>
      <p:sp>
        <p:nvSpPr>
          <p:cNvPr id="50" name="TextBox 49"/>
          <p:cNvSpPr txBox="1"/>
          <p:nvPr/>
        </p:nvSpPr>
        <p:spPr>
          <a:xfrm>
            <a:off x="113888" y="832977"/>
            <a:ext cx="4218530" cy="5519268"/>
          </a:xfrm>
          <a:prstGeom prst="rect">
            <a:avLst/>
          </a:prstGeom>
          <a:noFill/>
        </p:spPr>
        <p:txBody>
          <a:bodyPr wrap="square" rtlCol="0">
            <a:spAutoFit/>
          </a:bodyPr>
          <a:lstStyle/>
          <a:p>
            <a:pPr>
              <a:lnSpc>
                <a:spcPct val="120000"/>
              </a:lnSpc>
            </a:pPr>
            <a:r>
              <a:rPr lang="en-US" sz="2400" b="1" dirty="0">
                <a:solidFill>
                  <a:srgbClr val="0000FF"/>
                </a:solidFill>
                <a:latin typeface="Comic Sans MS"/>
                <a:cs typeface="Comic Sans MS"/>
              </a:rPr>
              <a:t>X </a:t>
            </a:r>
            <a:r>
              <a:rPr lang="en-US" sz="2400" b="1" dirty="0">
                <a:solidFill>
                  <a:srgbClr val="000000"/>
                </a:solidFill>
                <a:latin typeface="Comic Sans MS"/>
                <a:cs typeface="Comic Sans MS"/>
              </a:rPr>
              <a:t>= {</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2</a:t>
            </a:r>
            <a:r>
              <a:rPr lang="en-US" sz="2400" b="1" dirty="0">
                <a:latin typeface="Comic Sans MS"/>
                <a:cs typeface="Comic Sans MS"/>
              </a:rPr>
              <a:t>,… </a:t>
            </a:r>
            <a:r>
              <a:rPr lang="en-US" sz="2400" b="1" dirty="0" err="1">
                <a:solidFill>
                  <a:srgbClr val="0000FF"/>
                </a:solidFill>
                <a:latin typeface="Comic Sans MS"/>
                <a:cs typeface="Comic Sans MS"/>
              </a:rPr>
              <a:t>x</a:t>
            </a:r>
            <a:r>
              <a:rPr lang="en-US" sz="2400" b="1" baseline="-25000" dirty="0" err="1">
                <a:solidFill>
                  <a:srgbClr val="0000FF"/>
                </a:solidFill>
                <a:latin typeface="Comic Sans MS"/>
                <a:cs typeface="Comic Sans MS"/>
              </a:rPr>
              <a:t>m</a:t>
            </a:r>
            <a:r>
              <a:rPr lang="en-US" sz="2400" b="1" dirty="0">
                <a:latin typeface="Comic Sans MS"/>
                <a:cs typeface="Comic Sans MS"/>
              </a:rPr>
              <a:t>}   </a:t>
            </a:r>
            <a:r>
              <a:rPr lang="en-US" sz="2400" b="1" dirty="0">
                <a:solidFill>
                  <a:srgbClr val="0000FF"/>
                </a:solidFill>
                <a:latin typeface="Comic Sans MS"/>
                <a:cs typeface="Comic Sans MS"/>
              </a:rPr>
              <a:t>F</a:t>
            </a:r>
            <a:r>
              <a:rPr lang="en-US" sz="2400" b="1" dirty="0">
                <a:latin typeface="Comic Sans MS"/>
                <a:cs typeface="Comic Sans MS"/>
              </a:rPr>
              <a:t> </a:t>
            </a:r>
            <a:r>
              <a:rPr lang="en-US" sz="2400" b="1" dirty="0">
                <a:solidFill>
                  <a:srgbClr val="000000"/>
                </a:solidFill>
                <a:latin typeface="Comic Sans MS"/>
                <a:cs typeface="Comic Sans MS"/>
              </a:rPr>
              <a:t>field</a:t>
            </a:r>
          </a:p>
          <a:p>
            <a:pPr>
              <a:lnSpc>
                <a:spcPct val="120000"/>
              </a:lnSpc>
            </a:pPr>
            <a:r>
              <a:rPr lang="en-US" sz="2400" b="1" dirty="0">
                <a:solidFill>
                  <a:srgbClr val="0000FF"/>
                </a:solidFill>
                <a:latin typeface="Comic Sans MS"/>
                <a:cs typeface="Comic Sans MS"/>
              </a:rPr>
              <a:t>L</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dirty="0">
                <a:latin typeface="Comic Sans MS"/>
                <a:cs typeface="Comic Sans MS"/>
              </a:rPr>
              <a:t>) </a:t>
            </a:r>
            <a:r>
              <a:rPr lang="en-US" sz="2400" b="1" dirty="0">
                <a:solidFill>
                  <a:srgbClr val="000000"/>
                </a:solidFill>
                <a:latin typeface="Comic Sans MS"/>
                <a:cs typeface="Comic Sans MS"/>
              </a:rPr>
              <a:t>= </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1</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2</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2</a:t>
            </a:r>
            <a:r>
              <a:rPr lang="en-US" sz="2400" b="1" dirty="0">
                <a:latin typeface="Comic Sans MS"/>
                <a:cs typeface="Comic Sans MS"/>
              </a:rPr>
              <a:t>+…+</a:t>
            </a:r>
            <a:r>
              <a:rPr lang="en-US" sz="2400" b="1" dirty="0" err="1">
                <a:solidFill>
                  <a:srgbClr val="800000"/>
                </a:solidFill>
                <a:latin typeface="Comic Sans MS"/>
                <a:cs typeface="Comic Sans MS"/>
              </a:rPr>
              <a:t>A</a:t>
            </a:r>
            <a:r>
              <a:rPr lang="en-US" sz="2400" b="1" baseline="-25000" dirty="0" err="1">
                <a:solidFill>
                  <a:srgbClr val="800000"/>
                </a:solidFill>
                <a:latin typeface="Comic Sans MS"/>
                <a:cs typeface="Comic Sans MS"/>
              </a:rPr>
              <a:t>m</a:t>
            </a:r>
            <a:r>
              <a:rPr lang="en-US" sz="2400" b="1" dirty="0" err="1">
                <a:solidFill>
                  <a:srgbClr val="0000FF"/>
                </a:solidFill>
                <a:latin typeface="Comic Sans MS"/>
                <a:cs typeface="Comic Sans MS"/>
              </a:rPr>
              <a:t>x</a:t>
            </a:r>
            <a:r>
              <a:rPr lang="en-US" sz="2400" b="1" baseline="-25000" dirty="0" err="1">
                <a:solidFill>
                  <a:srgbClr val="0000FF"/>
                </a:solidFill>
                <a:latin typeface="Comic Sans MS"/>
                <a:cs typeface="Comic Sans MS"/>
              </a:rPr>
              <a:t>m</a:t>
            </a:r>
            <a:endParaRPr lang="en-US" sz="2400" b="1" dirty="0">
              <a:solidFill>
                <a:srgbClr val="008000"/>
              </a:solidFill>
              <a:latin typeface="Comic Sans MS"/>
              <a:cs typeface="Comic Sans MS"/>
            </a:endParaRPr>
          </a:p>
          <a:p>
            <a:pPr>
              <a:lnSpc>
                <a:spcPct val="120000"/>
              </a:lnSpc>
            </a:pPr>
            <a:endParaRPr lang="en-US" sz="2400" b="1" dirty="0">
              <a:solidFill>
                <a:srgbClr val="000000"/>
              </a:solidFill>
              <a:latin typeface="Comic Sans MS"/>
              <a:cs typeface="Comic Sans MS"/>
            </a:endParaRPr>
          </a:p>
          <a:p>
            <a:pPr>
              <a:lnSpc>
                <a:spcPct val="120000"/>
              </a:lnSpc>
            </a:pPr>
            <a:r>
              <a:rPr lang="en-US" sz="2400" b="1" dirty="0">
                <a:solidFill>
                  <a:srgbClr val="000000"/>
                </a:solidFill>
                <a:latin typeface="Comic Sans MS"/>
                <a:cs typeface="Comic Sans MS"/>
              </a:rPr>
              <a:t>Input:</a:t>
            </a:r>
            <a:r>
              <a:rPr lang="en-US" sz="2400" b="1" dirty="0">
                <a:solidFill>
                  <a:srgbClr val="800000"/>
                </a:solidFill>
                <a:latin typeface="Comic Sans MS"/>
                <a:cs typeface="Comic Sans MS"/>
              </a:rPr>
              <a:t> A</a:t>
            </a:r>
            <a:r>
              <a:rPr lang="en-US" sz="2400" b="1" baseline="-25000" dirty="0">
                <a:solidFill>
                  <a:srgbClr val="800000"/>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2</a:t>
            </a:r>
            <a:r>
              <a:rPr lang="en-US" sz="2400" b="1" dirty="0">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m</a:t>
            </a:r>
            <a:r>
              <a:rPr lang="en-US" sz="2400" b="1" dirty="0">
                <a:solidFill>
                  <a:srgbClr val="800000"/>
                </a:solidFill>
                <a:latin typeface="Comic Sans MS"/>
                <a:cs typeface="Comic Sans MS"/>
              </a:rPr>
              <a:t> </a:t>
            </a:r>
            <a:r>
              <a:rPr lang="en-US" sz="2400" dirty="0">
                <a:sym typeface="Symbol" charset="0"/>
              </a:rPr>
              <a:t> </a:t>
            </a:r>
            <a:r>
              <a:rPr lang="en-US" sz="2400" b="1" dirty="0" err="1">
                <a:solidFill>
                  <a:srgbClr val="0000FF"/>
                </a:solidFill>
                <a:latin typeface="Comic Sans MS"/>
                <a:cs typeface="Comic Sans MS"/>
              </a:rPr>
              <a:t>M</a:t>
            </a:r>
            <a:r>
              <a:rPr lang="en-US" sz="3200" b="1" baseline="-25000" dirty="0" err="1">
                <a:solidFill>
                  <a:srgbClr val="0000FF"/>
                </a:solidFill>
                <a:latin typeface="Comic Sans MS"/>
                <a:cs typeface="Comic Sans MS"/>
              </a:rPr>
              <a:t>n</a:t>
            </a:r>
            <a:r>
              <a:rPr lang="en-US" sz="2400" b="1" dirty="0">
                <a:solidFill>
                  <a:srgbClr val="0000FF"/>
                </a:solidFill>
                <a:latin typeface="Comic Sans MS"/>
                <a:cs typeface="Comic Sans MS"/>
              </a:rPr>
              <a:t>(F)</a:t>
            </a:r>
          </a:p>
          <a:p>
            <a:pPr>
              <a:lnSpc>
                <a:spcPct val="120000"/>
              </a:lnSpc>
            </a:pPr>
            <a:r>
              <a:rPr lang="en-US" sz="2400" b="1" dirty="0">
                <a:solidFill>
                  <a:srgbClr val="660066"/>
                </a:solidFill>
                <a:latin typeface="Comic Sans MS"/>
                <a:cs typeface="Comic Sans MS"/>
              </a:rPr>
              <a:t>SING / PIT</a:t>
            </a:r>
            <a:r>
              <a:rPr lang="en-US" sz="2400" b="1" dirty="0">
                <a:latin typeface="Comic Sans MS"/>
                <a:cs typeface="Comic Sans MS"/>
              </a:rPr>
              <a:t>: Is </a:t>
            </a:r>
            <a:r>
              <a:rPr lang="en-US" sz="2400" b="1" dirty="0">
                <a:solidFill>
                  <a:srgbClr val="0000FF"/>
                </a:solidFill>
                <a:latin typeface="Comic Sans MS"/>
                <a:cs typeface="Comic Sans MS"/>
              </a:rPr>
              <a:t>L</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dirty="0">
                <a:latin typeface="Comic Sans MS"/>
                <a:cs typeface="Comic Sans MS"/>
              </a:rPr>
              <a:t>)</a:t>
            </a:r>
            <a:r>
              <a:rPr lang="en-US" sz="2400" b="1" dirty="0">
                <a:solidFill>
                  <a:srgbClr val="000000"/>
                </a:solidFill>
                <a:latin typeface="Comic Sans MS"/>
                <a:cs typeface="Comic Sans MS"/>
              </a:rPr>
              <a:t> singular?</a:t>
            </a:r>
          </a:p>
          <a:p>
            <a:pPr>
              <a:lnSpc>
                <a:spcPct val="120000"/>
              </a:lnSpc>
            </a:pPr>
            <a:r>
              <a:rPr lang="en-US" sz="2400" b="1" dirty="0">
                <a:solidFill>
                  <a:srgbClr val="0000FF"/>
                </a:solidFill>
                <a:latin typeface="Comic Sans MS"/>
                <a:cs typeface="Comic Sans MS"/>
              </a:rPr>
              <a:t>   x</a:t>
            </a:r>
            <a:r>
              <a:rPr lang="en-US" sz="2400" b="1" baseline="-25000" dirty="0">
                <a:solidFill>
                  <a:srgbClr val="0000FF"/>
                </a:solidFill>
                <a:latin typeface="Comic Sans MS"/>
                <a:cs typeface="Comic Sans MS"/>
              </a:rPr>
              <a:t>i</a:t>
            </a:r>
            <a:r>
              <a:rPr lang="en-US" sz="2400" b="1" dirty="0">
                <a:solidFill>
                  <a:srgbClr val="000000"/>
                </a:solidFill>
                <a:latin typeface="Comic Sans MS"/>
                <a:cs typeface="Comic Sans MS"/>
              </a:rPr>
              <a:t> commute</a:t>
            </a:r>
          </a:p>
          <a:p>
            <a:pPr>
              <a:lnSpc>
                <a:spcPct val="120000"/>
              </a:lnSpc>
            </a:pPr>
            <a:r>
              <a:rPr lang="en-US" sz="2400" b="1" dirty="0">
                <a:solidFill>
                  <a:srgbClr val="000000"/>
                </a:solidFill>
                <a:latin typeface="Comic Sans MS"/>
                <a:cs typeface="Comic Sans MS"/>
              </a:rPr>
              <a:t>in </a:t>
            </a:r>
            <a:r>
              <a:rPr lang="en-US" sz="2400" b="1" dirty="0">
                <a:solidFill>
                  <a:srgbClr val="0000FF"/>
                </a:solidFill>
                <a:latin typeface="Comic Sans MS"/>
                <a:cs typeface="Comic Sans MS"/>
              </a:rPr>
              <a:t>F</a:t>
            </a:r>
            <a:r>
              <a:rPr lang="en-US" sz="2400" dirty="0"/>
              <a:t>(</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2</a:t>
            </a:r>
            <a:r>
              <a:rPr lang="en-US" sz="2400" b="1" dirty="0">
                <a:latin typeface="Comic Sans MS"/>
                <a:cs typeface="Comic Sans MS"/>
              </a:rPr>
              <a:t>,…</a:t>
            </a:r>
            <a:r>
              <a:rPr lang="en-US" sz="2400" b="1" dirty="0">
                <a:solidFill>
                  <a:srgbClr val="000000"/>
                </a:solidFill>
                <a:latin typeface="Comic Sans MS"/>
                <a:cs typeface="Comic Sans MS"/>
              </a:rPr>
              <a:t>,</a:t>
            </a:r>
            <a:r>
              <a:rPr lang="en-US" sz="2400" b="1" dirty="0" err="1">
                <a:solidFill>
                  <a:srgbClr val="0000FF"/>
                </a:solidFill>
                <a:latin typeface="Comic Sans MS"/>
                <a:cs typeface="Comic Sans MS"/>
              </a:rPr>
              <a:t>x</a:t>
            </a:r>
            <a:r>
              <a:rPr lang="en-US" sz="2400" b="1" baseline="-25000" dirty="0" err="1">
                <a:solidFill>
                  <a:srgbClr val="0000FF"/>
                </a:solidFill>
                <a:latin typeface="Comic Sans MS"/>
                <a:cs typeface="Comic Sans MS"/>
              </a:rPr>
              <a:t>m</a:t>
            </a:r>
            <a:r>
              <a:rPr lang="en-US" sz="2400" dirty="0"/>
              <a:t>)</a:t>
            </a:r>
          </a:p>
          <a:p>
            <a:pPr>
              <a:lnSpc>
                <a:spcPct val="120000"/>
              </a:lnSpc>
            </a:pPr>
            <a:endParaRPr lang="en-US" sz="2400" b="1" dirty="0">
              <a:solidFill>
                <a:srgbClr val="008000"/>
              </a:solidFill>
              <a:latin typeface="Comic Sans MS"/>
              <a:cs typeface="Comic Sans MS"/>
            </a:endParaRPr>
          </a:p>
          <a:p>
            <a:pPr>
              <a:lnSpc>
                <a:spcPct val="120000"/>
              </a:lnSpc>
            </a:pPr>
            <a:r>
              <a:rPr lang="en-US" sz="2400" b="1" dirty="0">
                <a:solidFill>
                  <a:srgbClr val="008000"/>
                </a:solidFill>
                <a:latin typeface="Comic Sans MS"/>
                <a:cs typeface="Comic Sans MS"/>
              </a:rPr>
              <a:t>[</a:t>
            </a:r>
            <a:r>
              <a:rPr lang="en-US" sz="2400" b="1" dirty="0" err="1">
                <a:solidFill>
                  <a:srgbClr val="008000"/>
                </a:solidFill>
                <a:latin typeface="Comic Sans MS"/>
                <a:cs typeface="Comic Sans MS"/>
              </a:rPr>
              <a:t>Lovasz</a:t>
            </a:r>
            <a:r>
              <a:rPr lang="en-US" sz="2400" b="1" dirty="0">
                <a:solidFill>
                  <a:srgbClr val="008000"/>
                </a:solidFill>
                <a:latin typeface="Comic Sans MS"/>
                <a:cs typeface="Comic Sans MS"/>
              </a:rPr>
              <a:t> </a:t>
            </a:r>
            <a:r>
              <a:rPr lang="fr-FR" sz="2400" b="1" dirty="0">
                <a:solidFill>
                  <a:srgbClr val="008000"/>
                </a:solidFill>
                <a:latin typeface="Comic Sans MS"/>
                <a:cs typeface="Comic Sans MS"/>
              </a:rPr>
              <a:t>’</a:t>
            </a:r>
            <a:r>
              <a:rPr lang="en-US" sz="2400" b="1" dirty="0">
                <a:solidFill>
                  <a:srgbClr val="008000"/>
                </a:solidFill>
                <a:latin typeface="Comic Sans MS"/>
                <a:cs typeface="Comic Sans MS"/>
              </a:rPr>
              <a:t>79] </a:t>
            </a:r>
            <a:r>
              <a:rPr lang="en-US" sz="2400" b="1" dirty="0">
                <a:solidFill>
                  <a:srgbClr val="660066"/>
                </a:solidFill>
                <a:latin typeface="Comic Sans MS"/>
                <a:cs typeface="Comic Sans MS"/>
              </a:rPr>
              <a:t>SING</a:t>
            </a:r>
            <a:r>
              <a:rPr lang="en-US" sz="2400" b="1" dirty="0">
                <a:latin typeface="Comic Sans MS"/>
                <a:cs typeface="Comic Sans MS"/>
              </a:rPr>
              <a:t> </a:t>
            </a:r>
            <a:r>
              <a:rPr lang="en-US" sz="2400" dirty="0">
                <a:sym typeface="Symbol"/>
              </a:rPr>
              <a:t></a:t>
            </a:r>
            <a:r>
              <a:rPr lang="en-US" sz="2400" dirty="0"/>
              <a:t>  </a:t>
            </a:r>
            <a:r>
              <a:rPr lang="en-US" sz="2800" b="1" dirty="0">
                <a:solidFill>
                  <a:srgbClr val="FF0000"/>
                </a:solidFill>
                <a:latin typeface="Comic Sans MS"/>
                <a:cs typeface="Comic Sans MS"/>
              </a:rPr>
              <a:t>RP</a:t>
            </a:r>
          </a:p>
          <a:p>
            <a:pPr>
              <a:lnSpc>
                <a:spcPct val="120000"/>
              </a:lnSpc>
            </a:pPr>
            <a:r>
              <a:rPr lang="en-US" sz="2400" b="1" dirty="0">
                <a:solidFill>
                  <a:srgbClr val="008000"/>
                </a:solidFill>
                <a:latin typeface="Comic Sans MS"/>
                <a:cs typeface="Comic Sans MS"/>
              </a:rPr>
              <a:t>[Edmonds</a:t>
            </a:r>
            <a:r>
              <a:rPr lang="fr-FR" sz="2400" b="1" dirty="0">
                <a:solidFill>
                  <a:srgbClr val="008000"/>
                </a:solidFill>
                <a:latin typeface="Comic Sans MS"/>
                <a:cs typeface="Comic Sans MS"/>
              </a:rPr>
              <a:t>’</a:t>
            </a:r>
            <a:r>
              <a:rPr lang="en-US" sz="2400" b="1" dirty="0">
                <a:solidFill>
                  <a:srgbClr val="008000"/>
                </a:solidFill>
                <a:latin typeface="Comic Sans MS"/>
                <a:cs typeface="Comic Sans MS"/>
              </a:rPr>
              <a:t>67] </a:t>
            </a:r>
            <a:r>
              <a:rPr lang="en-US" sz="2400" b="1" dirty="0">
                <a:solidFill>
                  <a:srgbClr val="660066"/>
                </a:solidFill>
                <a:latin typeface="Comic Sans MS"/>
                <a:cs typeface="Comic Sans MS"/>
              </a:rPr>
              <a:t>SING </a:t>
            </a:r>
            <a:r>
              <a:rPr lang="en-US" sz="2400" dirty="0">
                <a:sym typeface="Symbol"/>
              </a:rPr>
              <a:t></a:t>
            </a:r>
            <a:r>
              <a:rPr lang="en-US" sz="2400" dirty="0"/>
              <a:t>  </a:t>
            </a:r>
            <a:r>
              <a:rPr lang="en-US" sz="2400" b="1" dirty="0">
                <a:solidFill>
                  <a:srgbClr val="FF0000"/>
                </a:solidFill>
                <a:latin typeface="Comic Sans MS"/>
                <a:cs typeface="Comic Sans MS"/>
              </a:rPr>
              <a:t>P</a:t>
            </a:r>
            <a:r>
              <a:rPr lang="en-US" sz="2400" b="1" dirty="0">
                <a:solidFill>
                  <a:srgbClr val="000000"/>
                </a:solidFill>
                <a:latin typeface="Comic Sans MS"/>
                <a:cs typeface="Comic Sans MS"/>
              </a:rPr>
              <a:t>?</a:t>
            </a:r>
          </a:p>
          <a:p>
            <a:pPr>
              <a:lnSpc>
                <a:spcPct val="120000"/>
              </a:lnSpc>
            </a:pPr>
            <a:r>
              <a:rPr lang="en-US" sz="2800" b="1" dirty="0">
                <a:solidFill>
                  <a:srgbClr val="FF0000"/>
                </a:solidFill>
                <a:latin typeface="Comic Sans MS"/>
                <a:cs typeface="Comic Sans MS"/>
              </a:rPr>
              <a:t> </a:t>
            </a:r>
            <a:endParaRPr lang="en-US" sz="2400" b="1" dirty="0">
              <a:solidFill>
                <a:srgbClr val="000000"/>
              </a:solidFill>
              <a:latin typeface="Comic Sans MS"/>
              <a:cs typeface="Comic Sans MS"/>
            </a:endParaRPr>
          </a:p>
        </p:txBody>
      </p:sp>
      <p:sp>
        <p:nvSpPr>
          <p:cNvPr id="19" name="TextBox 18"/>
          <p:cNvSpPr txBox="1"/>
          <p:nvPr/>
        </p:nvSpPr>
        <p:spPr>
          <a:xfrm>
            <a:off x="4129942" y="2626409"/>
            <a:ext cx="5070231" cy="6617196"/>
          </a:xfrm>
          <a:prstGeom prst="rect">
            <a:avLst/>
          </a:prstGeom>
          <a:noFill/>
        </p:spPr>
        <p:txBody>
          <a:bodyPr wrap="square" rtlCol="0">
            <a:spAutoFit/>
          </a:bodyPr>
          <a:lstStyle/>
          <a:p>
            <a:pPr>
              <a:lnSpc>
                <a:spcPct val="120000"/>
              </a:lnSpc>
            </a:pPr>
            <a:r>
              <a:rPr lang="en-US" sz="2400" b="1" dirty="0">
                <a:solidFill>
                  <a:srgbClr val="0000FF"/>
                </a:solidFill>
                <a:latin typeface="Comic Sans MS"/>
                <a:cs typeface="Comic Sans MS"/>
              </a:rPr>
              <a:t>    </a:t>
            </a:r>
          </a:p>
          <a:p>
            <a:pPr>
              <a:lnSpc>
                <a:spcPct val="120000"/>
              </a:lnSpc>
            </a:pPr>
            <a:r>
              <a:rPr lang="en-US" sz="2400" b="1" dirty="0">
                <a:solidFill>
                  <a:srgbClr val="0000FF"/>
                </a:solidFill>
                <a:latin typeface="Comic Sans MS"/>
                <a:cs typeface="Comic Sans MS"/>
              </a:rPr>
              <a:t>     </a:t>
            </a:r>
          </a:p>
          <a:p>
            <a:pPr>
              <a:lnSpc>
                <a:spcPct val="120000"/>
              </a:lnSpc>
            </a:pPr>
            <a:r>
              <a:rPr lang="en-US" sz="2400" b="1" dirty="0">
                <a:solidFill>
                  <a:srgbClr val="0000FF"/>
                </a:solidFill>
                <a:latin typeface="Comic Sans MS"/>
                <a:cs typeface="Comic Sans MS"/>
              </a:rPr>
              <a:t>     x</a:t>
            </a:r>
            <a:r>
              <a:rPr lang="en-US" sz="2400" b="1" baseline="-25000" dirty="0">
                <a:solidFill>
                  <a:srgbClr val="0000FF"/>
                </a:solidFill>
                <a:latin typeface="Comic Sans MS"/>
                <a:cs typeface="Comic Sans MS"/>
              </a:rPr>
              <a:t>i</a:t>
            </a:r>
            <a:r>
              <a:rPr lang="en-US" sz="2400" b="1" dirty="0">
                <a:solidFill>
                  <a:srgbClr val="000000"/>
                </a:solidFill>
                <a:latin typeface="Comic Sans MS"/>
                <a:cs typeface="Comic Sans MS"/>
              </a:rPr>
              <a:t> do not commute</a:t>
            </a:r>
          </a:p>
          <a:p>
            <a:pPr>
              <a:lnSpc>
                <a:spcPct val="120000"/>
              </a:lnSpc>
            </a:pPr>
            <a:r>
              <a:rPr lang="en-US" sz="2400" b="1" dirty="0">
                <a:solidFill>
                  <a:srgbClr val="000000"/>
                </a:solidFill>
                <a:latin typeface="Comic Sans MS"/>
                <a:cs typeface="Comic Sans MS"/>
              </a:rPr>
              <a:t>in </a:t>
            </a:r>
            <a:r>
              <a:rPr lang="en-US" sz="2400" b="1" dirty="0">
                <a:solidFill>
                  <a:srgbClr val="0000FF"/>
                </a:solidFill>
                <a:latin typeface="Comic Sans MS"/>
                <a:cs typeface="Comic Sans MS"/>
              </a:rPr>
              <a:t>F</a:t>
            </a:r>
            <a:r>
              <a:rPr lang="en-US" sz="2400" dirty="0"/>
              <a:t>&lt;(</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2</a:t>
            </a:r>
            <a:r>
              <a:rPr lang="en-US" sz="2400" b="1" dirty="0">
                <a:latin typeface="Comic Sans MS"/>
                <a:cs typeface="Comic Sans MS"/>
              </a:rPr>
              <a:t>,…</a:t>
            </a:r>
            <a:r>
              <a:rPr lang="en-US" sz="2400" b="1" dirty="0">
                <a:solidFill>
                  <a:srgbClr val="000000"/>
                </a:solidFill>
                <a:latin typeface="Comic Sans MS"/>
                <a:cs typeface="Comic Sans MS"/>
              </a:rPr>
              <a:t>,</a:t>
            </a:r>
            <a:r>
              <a:rPr lang="en-US" sz="2400" b="1" dirty="0" err="1">
                <a:solidFill>
                  <a:srgbClr val="0000FF"/>
                </a:solidFill>
                <a:latin typeface="Comic Sans MS"/>
                <a:cs typeface="Comic Sans MS"/>
              </a:rPr>
              <a:t>x</a:t>
            </a:r>
            <a:r>
              <a:rPr lang="en-US" sz="2400" b="1" baseline="-25000" dirty="0" err="1">
                <a:solidFill>
                  <a:srgbClr val="0000FF"/>
                </a:solidFill>
                <a:latin typeface="Comic Sans MS"/>
                <a:cs typeface="Comic Sans MS"/>
              </a:rPr>
              <a:t>m</a:t>
            </a:r>
            <a:r>
              <a:rPr lang="en-US" sz="2400" dirty="0"/>
              <a:t>)&gt;  </a:t>
            </a:r>
            <a:r>
              <a:rPr lang="en-US" sz="2000" b="1" dirty="0">
                <a:latin typeface="Comic Sans MS"/>
                <a:cs typeface="Comic Sans MS"/>
              </a:rPr>
              <a:t>(free skew field)</a:t>
            </a:r>
            <a:endParaRPr lang="en-US" sz="2000" b="1" dirty="0">
              <a:solidFill>
                <a:srgbClr val="008000"/>
              </a:solidFill>
              <a:latin typeface="Comic Sans MS"/>
              <a:cs typeface="Comic Sans MS"/>
            </a:endParaRPr>
          </a:p>
          <a:p>
            <a:pPr>
              <a:lnSpc>
                <a:spcPct val="130000"/>
              </a:lnSpc>
            </a:pPr>
            <a:endParaRPr lang="en-US" sz="2400" b="1" dirty="0">
              <a:solidFill>
                <a:srgbClr val="008000"/>
              </a:solidFill>
              <a:latin typeface="Comic Sans MS"/>
              <a:cs typeface="Comic Sans MS"/>
            </a:endParaRPr>
          </a:p>
          <a:p>
            <a:pPr>
              <a:lnSpc>
                <a:spcPct val="130000"/>
              </a:lnSpc>
            </a:pPr>
            <a:r>
              <a:rPr lang="en-US" sz="2400" b="1" dirty="0">
                <a:solidFill>
                  <a:srgbClr val="008000"/>
                </a:solidFill>
                <a:latin typeface="Comic Sans MS"/>
                <a:cs typeface="Comic Sans MS"/>
              </a:rPr>
              <a:t>[Cohn</a:t>
            </a:r>
            <a:r>
              <a:rPr lang="fr-FR" sz="2400" b="1" dirty="0">
                <a:solidFill>
                  <a:srgbClr val="008000"/>
                </a:solidFill>
                <a:latin typeface="Comic Sans MS"/>
                <a:cs typeface="Comic Sans MS"/>
              </a:rPr>
              <a:t>’</a:t>
            </a:r>
            <a:r>
              <a:rPr lang="en-US" sz="2400" b="1" dirty="0">
                <a:solidFill>
                  <a:srgbClr val="008000"/>
                </a:solidFill>
                <a:latin typeface="Comic Sans MS"/>
                <a:cs typeface="Comic Sans MS"/>
              </a:rPr>
              <a:t>75] </a:t>
            </a:r>
            <a:r>
              <a:rPr lang="en-US" sz="2400" b="1" dirty="0">
                <a:solidFill>
                  <a:srgbClr val="660066"/>
                </a:solidFill>
                <a:latin typeface="Comic Sans MS"/>
                <a:cs typeface="Comic Sans MS"/>
              </a:rPr>
              <a:t>NC-SING</a:t>
            </a:r>
            <a:r>
              <a:rPr lang="en-US" sz="2400" b="1" dirty="0">
                <a:solidFill>
                  <a:srgbClr val="000000"/>
                </a:solidFill>
                <a:latin typeface="Comic Sans MS"/>
                <a:cs typeface="Comic Sans MS"/>
              </a:rPr>
              <a:t>  </a:t>
            </a:r>
            <a:r>
              <a:rPr lang="en-US" sz="2400" b="1" dirty="0">
                <a:solidFill>
                  <a:srgbClr val="FF0000"/>
                </a:solidFill>
                <a:latin typeface="Comic Sans MS"/>
                <a:cs typeface="Comic Sans MS"/>
                <a:sym typeface="Symbol"/>
              </a:rPr>
              <a:t>Decidable</a:t>
            </a:r>
          </a:p>
          <a:p>
            <a:pPr>
              <a:lnSpc>
                <a:spcPct val="130000"/>
              </a:lnSpc>
            </a:pPr>
            <a:r>
              <a:rPr lang="en-US" sz="2400" b="1" dirty="0">
                <a:solidFill>
                  <a:srgbClr val="008000"/>
                </a:solidFill>
                <a:latin typeface="Comic Sans MS"/>
                <a:cs typeface="Comic Sans MS"/>
              </a:rPr>
              <a:t>[CR</a:t>
            </a:r>
            <a:r>
              <a:rPr lang="fr-FR" sz="2400" b="1" dirty="0">
                <a:solidFill>
                  <a:srgbClr val="008000"/>
                </a:solidFill>
                <a:latin typeface="Comic Sans MS"/>
                <a:cs typeface="Comic Sans MS"/>
              </a:rPr>
              <a:t>’</a:t>
            </a:r>
            <a:r>
              <a:rPr lang="en-US" sz="2400" b="1" dirty="0">
                <a:solidFill>
                  <a:srgbClr val="008000"/>
                </a:solidFill>
                <a:latin typeface="Comic Sans MS"/>
                <a:cs typeface="Comic Sans MS"/>
              </a:rPr>
              <a:t>99]    </a:t>
            </a:r>
            <a:r>
              <a:rPr lang="en-US" sz="2400" b="1" dirty="0">
                <a:solidFill>
                  <a:srgbClr val="660066"/>
                </a:solidFill>
                <a:latin typeface="Comic Sans MS"/>
                <a:cs typeface="Comic Sans MS"/>
              </a:rPr>
              <a:t>NC-SING</a:t>
            </a:r>
            <a:r>
              <a:rPr lang="en-US" sz="2400" b="1" dirty="0">
                <a:solidFill>
                  <a:srgbClr val="000000"/>
                </a:solidFill>
                <a:latin typeface="Comic Sans MS"/>
                <a:cs typeface="Comic Sans MS"/>
              </a:rPr>
              <a:t> </a:t>
            </a:r>
            <a:r>
              <a:rPr lang="en-US" sz="2000" dirty="0">
                <a:sym typeface="Symbol"/>
              </a:rPr>
              <a:t></a:t>
            </a:r>
            <a:r>
              <a:rPr lang="en-US" sz="2000" dirty="0"/>
              <a:t>  </a:t>
            </a:r>
            <a:r>
              <a:rPr lang="en-US" sz="2400" b="1" dirty="0">
                <a:solidFill>
                  <a:srgbClr val="FF0000"/>
                </a:solidFill>
                <a:latin typeface="Comic Sans MS"/>
                <a:cs typeface="Comic Sans MS"/>
              </a:rPr>
              <a:t>EXP </a:t>
            </a:r>
          </a:p>
          <a:p>
            <a:pPr>
              <a:lnSpc>
                <a:spcPct val="130000"/>
              </a:lnSpc>
            </a:pPr>
            <a:r>
              <a:rPr lang="en-US" sz="2400" b="1" dirty="0">
                <a:solidFill>
                  <a:srgbClr val="008000"/>
                </a:solidFill>
                <a:latin typeface="Comic Sans MS"/>
                <a:cs typeface="Comic Sans MS"/>
              </a:rPr>
              <a:t>[GGOW’15] </a:t>
            </a:r>
            <a:r>
              <a:rPr lang="en-US" sz="2400" b="1" dirty="0">
                <a:solidFill>
                  <a:srgbClr val="660066"/>
                </a:solidFill>
                <a:latin typeface="Comic Sans MS"/>
                <a:cs typeface="Comic Sans MS"/>
              </a:rPr>
              <a:t>NC-SING </a:t>
            </a:r>
            <a:r>
              <a:rPr lang="en-US" sz="2000" dirty="0">
                <a:sym typeface="Symbol"/>
              </a:rPr>
              <a:t></a:t>
            </a:r>
            <a:r>
              <a:rPr lang="en-US" sz="2000" dirty="0"/>
              <a:t>  </a:t>
            </a:r>
            <a:r>
              <a:rPr lang="en-US" sz="2400" b="1" dirty="0">
                <a:solidFill>
                  <a:srgbClr val="FF0000"/>
                </a:solidFill>
                <a:latin typeface="Comic Sans MS"/>
                <a:cs typeface="Comic Sans MS"/>
              </a:rPr>
              <a:t>P</a:t>
            </a:r>
            <a:r>
              <a:rPr lang="en-US" sz="2400" b="1" dirty="0">
                <a:latin typeface="Comic Sans MS"/>
                <a:cs typeface="Comic Sans MS"/>
              </a:rPr>
              <a:t> (</a:t>
            </a:r>
            <a:r>
              <a:rPr lang="en-US" sz="2400" b="1" dirty="0">
                <a:solidFill>
                  <a:srgbClr val="0000FF"/>
                </a:solidFill>
                <a:latin typeface="Comic Sans MS"/>
                <a:cs typeface="Comic Sans MS"/>
              </a:rPr>
              <a:t>F</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Q</a:t>
            </a:r>
            <a:r>
              <a:rPr lang="en-US" sz="2400" b="1" dirty="0">
                <a:solidFill>
                  <a:srgbClr val="000000"/>
                </a:solidFill>
                <a:latin typeface="Comic Sans MS"/>
                <a:cs typeface="Comic Sans MS"/>
              </a:rPr>
              <a:t>)</a:t>
            </a:r>
          </a:p>
          <a:p>
            <a:pPr>
              <a:lnSpc>
                <a:spcPct val="130000"/>
              </a:lnSpc>
            </a:pPr>
            <a:r>
              <a:rPr lang="en-US" sz="2400" b="1" dirty="0">
                <a:solidFill>
                  <a:srgbClr val="008000"/>
                </a:solidFill>
                <a:latin typeface="Comic Sans MS"/>
                <a:cs typeface="Comic Sans MS"/>
              </a:rPr>
              <a:t>[IQS’16] </a:t>
            </a:r>
            <a:r>
              <a:rPr lang="en-US" sz="2400" b="1" dirty="0">
                <a:solidFill>
                  <a:srgbClr val="660066"/>
                </a:solidFill>
                <a:latin typeface="Comic Sans MS"/>
                <a:cs typeface="Comic Sans MS"/>
              </a:rPr>
              <a:t>NC-SING</a:t>
            </a:r>
            <a:r>
              <a:rPr lang="en-US" sz="2000" dirty="0">
                <a:sym typeface="Symbol"/>
              </a:rPr>
              <a:t></a:t>
            </a:r>
            <a:r>
              <a:rPr lang="en-US" sz="2000" dirty="0"/>
              <a:t>  </a:t>
            </a:r>
            <a:r>
              <a:rPr lang="en-US" sz="2400" b="1" dirty="0">
                <a:solidFill>
                  <a:srgbClr val="FF0000"/>
                </a:solidFill>
                <a:latin typeface="Comic Sans MS"/>
                <a:cs typeface="Comic Sans MS"/>
              </a:rPr>
              <a:t>P</a:t>
            </a:r>
            <a:r>
              <a:rPr lang="en-US" sz="2400" b="1" dirty="0">
                <a:latin typeface="Comic Sans MS"/>
                <a:cs typeface="Comic Sans MS"/>
              </a:rPr>
              <a:t> (</a:t>
            </a:r>
            <a:r>
              <a:rPr lang="en-US" sz="2400" b="1" dirty="0">
                <a:solidFill>
                  <a:srgbClr val="0000FF"/>
                </a:solidFill>
                <a:latin typeface="Comic Sans MS"/>
                <a:cs typeface="Comic Sans MS"/>
              </a:rPr>
              <a:t>F </a:t>
            </a:r>
            <a:r>
              <a:rPr lang="en-US" sz="2400" b="1" dirty="0">
                <a:solidFill>
                  <a:srgbClr val="000000"/>
                </a:solidFill>
                <a:latin typeface="Comic Sans MS"/>
                <a:cs typeface="Comic Sans MS"/>
              </a:rPr>
              <a:t>large)</a:t>
            </a:r>
            <a:endParaRPr lang="en-US" sz="2400" b="1" dirty="0">
              <a:solidFill>
                <a:srgbClr val="FF0000"/>
              </a:solidFill>
              <a:latin typeface="Comic Sans MS"/>
              <a:cs typeface="Comic Sans MS"/>
            </a:endParaRPr>
          </a:p>
          <a:p>
            <a:pPr>
              <a:lnSpc>
                <a:spcPct val="130000"/>
              </a:lnSpc>
            </a:pPr>
            <a:endParaRPr lang="en-US" sz="2400" b="1" dirty="0">
              <a:solidFill>
                <a:srgbClr val="FF0000"/>
              </a:solidFill>
              <a:latin typeface="Comic Sans MS"/>
              <a:cs typeface="Comic Sans MS"/>
            </a:endParaRPr>
          </a:p>
          <a:p>
            <a:pPr>
              <a:lnSpc>
                <a:spcPct val="130000"/>
              </a:lnSpc>
            </a:pPr>
            <a:endParaRPr lang="en-US" sz="2400" b="1" dirty="0">
              <a:solidFill>
                <a:srgbClr val="FF0000"/>
              </a:solidFill>
              <a:latin typeface="Comic Sans MS"/>
              <a:cs typeface="Comic Sans MS"/>
            </a:endParaRPr>
          </a:p>
          <a:p>
            <a:pPr>
              <a:lnSpc>
                <a:spcPct val="130000"/>
              </a:lnSpc>
            </a:pPr>
            <a:endParaRPr lang="en-US" sz="2400" b="1" dirty="0">
              <a:solidFill>
                <a:srgbClr val="000000"/>
              </a:solidFill>
              <a:latin typeface="Comic Sans MS"/>
              <a:cs typeface="Comic Sans MS"/>
            </a:endParaRPr>
          </a:p>
          <a:p>
            <a:pPr>
              <a:lnSpc>
                <a:spcPct val="130000"/>
              </a:lnSpc>
            </a:pPr>
            <a:endParaRPr lang="en-US" sz="2400" b="1" dirty="0">
              <a:solidFill>
                <a:srgbClr val="000000"/>
              </a:solidFill>
              <a:latin typeface="Comic Sans MS"/>
              <a:cs typeface="Comic Sans MS"/>
            </a:endParaRPr>
          </a:p>
          <a:p>
            <a:pPr>
              <a:lnSpc>
                <a:spcPct val="120000"/>
              </a:lnSpc>
            </a:pPr>
            <a:endParaRPr lang="en-US" sz="2400" b="1" dirty="0">
              <a:solidFill>
                <a:srgbClr val="000000"/>
              </a:solidFill>
              <a:latin typeface="Comic Sans MS"/>
              <a:cs typeface="Comic Sans MS"/>
            </a:endParaRPr>
          </a:p>
        </p:txBody>
      </p:sp>
    </p:spTree>
    <p:extLst>
      <p:ext uri="{BB962C8B-B14F-4D97-AF65-F5344CB8AC3E}">
        <p14:creationId xmlns:p14="http://schemas.microsoft.com/office/powerpoint/2010/main" val="346982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0" grpId="0" uiExpand="1" animBg="1"/>
      <p:bldP spid="50" grpId="0" build="p"/>
      <p:bldP spid="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15900" y="1084092"/>
            <a:ext cx="8445500" cy="2050702"/>
          </a:xfrm>
        </p:spPr>
        <p:txBody>
          <a:bodyPr>
            <a:normAutofit/>
          </a:bodyPr>
          <a:lstStyle/>
          <a:p>
            <a:pPr>
              <a:lnSpc>
                <a:spcPct val="120000"/>
              </a:lnSpc>
            </a:pPr>
            <a:r>
              <a:rPr lang="en-US" sz="3600" b="1" dirty="0">
                <a:solidFill>
                  <a:srgbClr val="FF0000"/>
                </a:solidFill>
                <a:latin typeface="Comic Sans MS" charset="0"/>
                <a:ea typeface="ＭＳ Ｐゴシック" charset="0"/>
                <a:cs typeface="ＭＳ Ｐゴシック" charset="0"/>
              </a:rPr>
              <a:t> </a:t>
            </a:r>
            <a:r>
              <a:rPr lang="en-US" sz="4000" b="1" dirty="0">
                <a:solidFill>
                  <a:srgbClr val="FF0000"/>
                </a:solidFill>
                <a:latin typeface="Comic Sans MS" charset="0"/>
                <a:ea typeface="ＭＳ Ｐゴシック" charset="0"/>
                <a:cs typeface="ＭＳ Ｐゴシック" charset="0"/>
              </a:rPr>
              <a:t>The algorithm</a:t>
            </a:r>
            <a:br>
              <a:rPr lang="en-US" sz="4000" b="1" dirty="0">
                <a:solidFill>
                  <a:srgbClr val="FF0000"/>
                </a:solidFill>
                <a:latin typeface="Comic Sans MS" charset="0"/>
                <a:ea typeface="ＭＳ Ｐゴシック" charset="0"/>
                <a:cs typeface="ＭＳ Ｐゴシック" charset="0"/>
              </a:rPr>
            </a:br>
            <a:r>
              <a:rPr lang="en-US" sz="3200" b="1" dirty="0">
                <a:solidFill>
                  <a:srgbClr val="0000FF"/>
                </a:solidFill>
                <a:latin typeface="Comic Sans MS" charset="0"/>
                <a:ea typeface="ＭＳ Ｐゴシック" charset="0"/>
                <a:cs typeface="ＭＳ Ｐゴシック" charset="0"/>
              </a:rPr>
              <a:t>Alternate minimization</a:t>
            </a:r>
          </a:p>
        </p:txBody>
      </p:sp>
    </p:spTree>
    <p:extLst>
      <p:ext uri="{BB962C8B-B14F-4D97-AF65-F5344CB8AC3E}">
        <p14:creationId xmlns:p14="http://schemas.microsoft.com/office/powerpoint/2010/main" val="1626188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5276271" y="5293633"/>
            <a:ext cx="3801435" cy="601284"/>
          </a:xfrm>
          <a:prstGeom prst="rect">
            <a:avLst/>
          </a:prstGeom>
          <a:solidFill>
            <a:srgbClr val="FFFF00"/>
          </a:solidFill>
        </p:spPr>
        <p:txBody>
          <a:bodyPr wrap="square" rtlCol="0">
            <a:spAutoFit/>
          </a:bodyPr>
          <a:lstStyle/>
          <a:p>
            <a:endParaRPr lang="en-US" dirty="0"/>
          </a:p>
        </p:txBody>
      </p:sp>
      <p:sp>
        <p:nvSpPr>
          <p:cNvPr id="2" name="Title 1"/>
          <p:cNvSpPr>
            <a:spLocks noGrp="1"/>
          </p:cNvSpPr>
          <p:nvPr>
            <p:ph type="ctrTitle"/>
          </p:nvPr>
        </p:nvSpPr>
        <p:spPr>
          <a:xfrm>
            <a:off x="570340" y="41214"/>
            <a:ext cx="7772400" cy="1470025"/>
          </a:xfrm>
        </p:spPr>
        <p:txBody>
          <a:bodyPr>
            <a:normAutofit/>
          </a:bodyPr>
          <a:lstStyle/>
          <a:p>
            <a:r>
              <a:rPr lang="en-US" sz="4000" b="1" dirty="0">
                <a:solidFill>
                  <a:srgbClr val="FF0000"/>
                </a:solidFill>
                <a:latin typeface="Comic Sans MS"/>
                <a:cs typeface="Comic Sans MS"/>
              </a:rPr>
              <a:t>Perfect </a:t>
            </a:r>
            <a:r>
              <a:rPr lang="en-US" sz="4000" b="1" dirty="0" err="1">
                <a:solidFill>
                  <a:srgbClr val="FF0000"/>
                </a:solidFill>
                <a:latin typeface="Comic Sans MS"/>
                <a:cs typeface="Comic Sans MS"/>
              </a:rPr>
              <a:t>Matchings</a:t>
            </a:r>
            <a:r>
              <a:rPr lang="en-US" sz="4000" b="1" dirty="0">
                <a:solidFill>
                  <a:srgbClr val="FF0000"/>
                </a:solidFill>
                <a:latin typeface="Comic Sans MS"/>
                <a:cs typeface="Comic Sans MS"/>
              </a:rPr>
              <a:t> (PMs)</a:t>
            </a:r>
            <a:endParaRPr lang="en-US" sz="3600" b="1" dirty="0">
              <a:solidFill>
                <a:srgbClr val="FF0000"/>
              </a:solidFill>
              <a:latin typeface="Comic Sans MS"/>
              <a:cs typeface="Comic Sans MS"/>
            </a:endParaRPr>
          </a:p>
        </p:txBody>
      </p:sp>
      <p:sp>
        <p:nvSpPr>
          <p:cNvPr id="14" name="TextBox 13"/>
          <p:cNvSpPr txBox="1"/>
          <p:nvPr/>
        </p:nvSpPr>
        <p:spPr>
          <a:xfrm>
            <a:off x="114299" y="1451956"/>
            <a:ext cx="4503883" cy="966418"/>
          </a:xfrm>
          <a:prstGeom prst="rect">
            <a:avLst/>
          </a:prstGeom>
          <a:noFill/>
        </p:spPr>
        <p:txBody>
          <a:bodyPr wrap="square" rtlCol="0">
            <a:spAutoFit/>
          </a:bodyPr>
          <a:lstStyle/>
          <a:p>
            <a:pPr>
              <a:lnSpc>
                <a:spcPct val="120000"/>
              </a:lnSpc>
            </a:pPr>
            <a:r>
              <a:rPr lang="en-US" sz="2400" b="1" dirty="0">
                <a:solidFill>
                  <a:srgbClr val="000000"/>
                </a:solidFill>
                <a:latin typeface="Comic Sans MS"/>
                <a:cs typeface="Comic Sans MS"/>
              </a:rPr>
              <a:t>Bipartite graphs </a:t>
            </a:r>
            <a:r>
              <a:rPr lang="en-US" sz="2400" b="1" dirty="0">
                <a:solidFill>
                  <a:srgbClr val="0000FF"/>
                </a:solidFill>
                <a:latin typeface="Comic Sans MS"/>
                <a:cs typeface="Comic Sans MS"/>
              </a:rPr>
              <a:t>G</a:t>
            </a:r>
            <a:r>
              <a:rPr lang="en-US" sz="2400" b="1" dirty="0">
                <a:latin typeface="Comic Sans MS"/>
                <a:cs typeface="Comic Sans MS"/>
              </a:rPr>
              <a:t>(U,V;</a:t>
            </a:r>
            <a:r>
              <a:rPr lang="en-US" sz="2400" b="1" dirty="0">
                <a:solidFill>
                  <a:srgbClr val="0000FF"/>
                </a:solidFill>
                <a:latin typeface="Comic Sans MS"/>
                <a:cs typeface="Comic Sans MS"/>
              </a:rPr>
              <a:t>E</a:t>
            </a:r>
            <a:r>
              <a:rPr lang="en-US" sz="2400" b="1" dirty="0">
                <a:solidFill>
                  <a:srgbClr val="000000"/>
                </a:solidFill>
                <a:latin typeface="Comic Sans MS"/>
                <a:cs typeface="Comic Sans MS"/>
              </a:rPr>
              <a:t>).</a:t>
            </a:r>
          </a:p>
          <a:p>
            <a:pPr>
              <a:lnSpc>
                <a:spcPct val="120000"/>
              </a:lnSpc>
            </a:pPr>
            <a:r>
              <a:rPr lang="en-US" sz="2400" b="1" dirty="0">
                <a:latin typeface="Comic Sans MS"/>
                <a:cs typeface="Comic Sans MS"/>
              </a:rPr>
              <a:t>|U|=|V|=</a:t>
            </a:r>
            <a:r>
              <a:rPr lang="en-US" sz="2400" b="1" dirty="0">
                <a:solidFill>
                  <a:srgbClr val="0000FF"/>
                </a:solidFill>
                <a:latin typeface="Comic Sans MS"/>
                <a:cs typeface="Comic Sans MS"/>
              </a:rPr>
              <a:t>n</a:t>
            </a:r>
          </a:p>
        </p:txBody>
      </p:sp>
      <p:sp>
        <p:nvSpPr>
          <p:cNvPr id="59" name="TextBox 58"/>
          <p:cNvSpPr txBox="1"/>
          <p:nvPr/>
        </p:nvSpPr>
        <p:spPr>
          <a:xfrm>
            <a:off x="114299" y="5175706"/>
            <a:ext cx="8921075" cy="1183914"/>
          </a:xfrm>
          <a:prstGeom prst="rect">
            <a:avLst/>
          </a:prstGeom>
          <a:noFill/>
        </p:spPr>
        <p:txBody>
          <a:bodyPr wrap="square" rtlCol="0">
            <a:spAutoFit/>
          </a:bodyPr>
          <a:lstStyle/>
          <a:p>
            <a:pPr>
              <a:lnSpc>
                <a:spcPct val="140000"/>
              </a:lnSpc>
            </a:pPr>
            <a:r>
              <a:rPr lang="en-US" sz="2400" b="1" dirty="0">
                <a:solidFill>
                  <a:srgbClr val="008000"/>
                </a:solidFill>
                <a:latin typeface="Comic Sans MS"/>
                <a:cs typeface="Comic Sans MS"/>
              </a:rPr>
              <a:t>Fact</a:t>
            </a:r>
            <a:r>
              <a:rPr lang="en-US" sz="2400" b="1" dirty="0">
                <a:solidFill>
                  <a:srgbClr val="000000"/>
                </a:solidFill>
                <a:latin typeface="Comic Sans MS"/>
                <a:cs typeface="Comic Sans MS"/>
              </a:rPr>
              <a:t>:  </a:t>
            </a:r>
            <a:r>
              <a:rPr lang="en-US" sz="2400" b="1" dirty="0">
                <a:solidFill>
                  <a:srgbClr val="0000FF"/>
                </a:solidFill>
                <a:latin typeface="Comic Sans MS"/>
                <a:cs typeface="Comic Sans MS"/>
              </a:rPr>
              <a:t>G</a:t>
            </a:r>
            <a:r>
              <a:rPr lang="en-US" sz="2400" b="1" dirty="0">
                <a:solidFill>
                  <a:srgbClr val="000000"/>
                </a:solidFill>
                <a:latin typeface="Comic Sans MS"/>
                <a:cs typeface="Comic Sans MS"/>
              </a:rPr>
              <a:t> has a </a:t>
            </a:r>
            <a:r>
              <a:rPr lang="en-US" sz="2400" b="1" dirty="0">
                <a:solidFill>
                  <a:srgbClr val="660066"/>
                </a:solidFill>
                <a:latin typeface="Comic Sans MS"/>
                <a:cs typeface="Comic Sans MS"/>
              </a:rPr>
              <a:t>PM</a:t>
            </a:r>
            <a:r>
              <a:rPr lang="en-US" sz="2400" b="1" dirty="0">
                <a:solidFill>
                  <a:srgbClr val="000000"/>
                </a:solidFill>
                <a:latin typeface="Comic Sans MS"/>
                <a:cs typeface="Comic Sans MS"/>
              </a:rPr>
              <a:t> </a:t>
            </a:r>
            <a:r>
              <a:rPr lang="en-US" sz="2400" b="1" dirty="0" err="1">
                <a:solidFill>
                  <a:srgbClr val="000000"/>
                </a:solidFill>
                <a:latin typeface="Comic Sans MS"/>
                <a:cs typeface="Comic Sans MS"/>
              </a:rPr>
              <a:t>iff</a:t>
            </a:r>
            <a:r>
              <a:rPr lang="en-US" sz="2400" b="1" dirty="0">
                <a:solidFill>
                  <a:srgbClr val="000000"/>
                </a:solidFill>
                <a:latin typeface="Comic Sans MS"/>
                <a:cs typeface="Comic Sans MS"/>
              </a:rPr>
              <a:t> Per(</a:t>
            </a:r>
            <a:r>
              <a:rPr lang="en-US" sz="2400" b="1" dirty="0">
                <a:solidFill>
                  <a:srgbClr val="0000FF"/>
                </a:solidFill>
                <a:latin typeface="Comic Sans MS"/>
                <a:cs typeface="Comic Sans MS"/>
              </a:rPr>
              <a:t>A</a:t>
            </a:r>
            <a:r>
              <a:rPr lang="en-US" sz="2400" b="1" baseline="-25000" dirty="0">
                <a:solidFill>
                  <a:srgbClr val="0000FF"/>
                </a:solidFill>
                <a:latin typeface="Comic Sans MS"/>
                <a:cs typeface="Comic Sans MS"/>
              </a:rPr>
              <a:t>G</a:t>
            </a:r>
            <a:r>
              <a:rPr lang="en-US" sz="2400" b="1" dirty="0">
                <a:solidFill>
                  <a:srgbClr val="000000"/>
                </a:solidFill>
                <a:latin typeface="Comic Sans MS"/>
                <a:cs typeface="Comic Sans MS"/>
              </a:rPr>
              <a:t>)&gt;0   </a:t>
            </a:r>
            <a:r>
              <a:rPr lang="en-US" sz="2400" b="1" dirty="0" err="1">
                <a:latin typeface="Comic Sans MS" charset="0"/>
                <a:ea typeface="ＭＳ Ｐゴシック" charset="0"/>
                <a:cs typeface="ＭＳ Ｐゴシック" charset="0"/>
                <a:sym typeface="Symbol" charset="0"/>
              </a:rPr>
              <a:t>Per</a:t>
            </a:r>
            <a:r>
              <a:rPr lang="en-US" sz="2400" b="1" baseline="-25000" dirty="0" err="1">
                <a:solidFill>
                  <a:srgbClr val="0000FF"/>
                </a:solidFill>
                <a:latin typeface="Comic Sans MS" charset="0"/>
                <a:ea typeface="ＭＳ Ｐゴシック" charset="0"/>
                <a:cs typeface="ＭＳ Ｐゴシック" charset="0"/>
                <a:sym typeface="Symbol" charset="0"/>
              </a:rPr>
              <a:t>n</a:t>
            </a:r>
            <a:r>
              <a:rPr lang="en-US" sz="2400" b="1" dirty="0">
                <a:latin typeface="Comic Sans MS" charset="0"/>
                <a:ea typeface="ＭＳ Ｐゴシック" charset="0"/>
                <a:cs typeface="ＭＳ Ｐゴシック" charset="0"/>
                <a:sym typeface="Symbol" charset="0"/>
              </a:rPr>
              <a:t>(A)=</a:t>
            </a:r>
            <a:r>
              <a:rPr lang="en-US" sz="2400" b="1" baseline="-25000" dirty="0">
                <a:latin typeface="Comic Sans MS" charset="0"/>
                <a:ea typeface="ＭＳ Ｐゴシック" charset="0"/>
                <a:cs typeface="ＭＳ Ｐゴシック" charset="0"/>
                <a:sym typeface="Symbol" charset="0"/>
              </a:rPr>
              <a:t></a:t>
            </a:r>
            <a:r>
              <a:rPr lang="en-US" sz="2400" b="1" baseline="-25000" dirty="0" err="1">
                <a:latin typeface="Comic Sans MS" charset="0"/>
                <a:ea typeface="ＭＳ Ｐゴシック" charset="0"/>
                <a:cs typeface="ＭＳ Ｐゴシック" charset="0"/>
                <a:sym typeface="Symbol" charset="0"/>
              </a:rPr>
              <a:t>S</a:t>
            </a:r>
            <a:r>
              <a:rPr lang="en-US" sz="2400" b="1" baseline="-25000" dirty="0" err="1">
                <a:solidFill>
                  <a:srgbClr val="0000FF"/>
                </a:solidFill>
                <a:latin typeface="Comic Sans MS" charset="0"/>
                <a:ea typeface="ＭＳ Ｐゴシック" charset="0"/>
                <a:cs typeface="ＭＳ Ｐゴシック" charset="0"/>
                <a:sym typeface="Symbol" charset="0"/>
              </a:rPr>
              <a:t>n</a:t>
            </a:r>
            <a:r>
              <a:rPr lang="en-US" sz="2400" b="1" baseline="-25000" dirty="0">
                <a:latin typeface="Comic Sans MS" charset="0"/>
                <a:ea typeface="ＭＳ Ｐゴシック" charset="0"/>
                <a:cs typeface="ＭＳ Ｐゴシック" charset="0"/>
                <a:sym typeface="Symbol" charset="0"/>
              </a:rPr>
              <a:t> </a:t>
            </a:r>
            <a:r>
              <a:rPr lang="en-US" sz="2400" b="1" dirty="0">
                <a:latin typeface="Comic Sans MS" charset="0"/>
                <a:ea typeface="ＭＳ Ｐゴシック" charset="0"/>
                <a:cs typeface="ＭＳ Ｐゴシック" charset="0"/>
                <a:sym typeface="Symbol" charset="0"/>
              </a:rPr>
              <a:t></a:t>
            </a:r>
            <a:r>
              <a:rPr lang="en-US" sz="2400" b="1" baseline="-25000" dirty="0" err="1">
                <a:latin typeface="Comic Sans MS" charset="0"/>
                <a:ea typeface="ＭＳ Ｐゴシック" charset="0"/>
                <a:cs typeface="ＭＳ Ｐゴシック" charset="0"/>
                <a:sym typeface="Symbol" charset="0"/>
              </a:rPr>
              <a:t>i</a:t>
            </a:r>
            <a:r>
              <a:rPr lang="en-US" sz="2400" b="1" baseline="-25000" dirty="0">
                <a:latin typeface="Comic Sans MS" charset="0"/>
                <a:ea typeface="ＭＳ Ｐゴシック" charset="0"/>
                <a:cs typeface="ＭＳ Ｐゴシック" charset="0"/>
                <a:sym typeface="Symbol" charset="0"/>
              </a:rPr>
              <a:t>[</a:t>
            </a:r>
            <a:r>
              <a:rPr lang="en-US" sz="2400" b="1" baseline="-25000" dirty="0">
                <a:solidFill>
                  <a:srgbClr val="0000FF"/>
                </a:solidFill>
                <a:latin typeface="Comic Sans MS" charset="0"/>
                <a:ea typeface="ＭＳ Ｐゴシック" charset="0"/>
                <a:cs typeface="ＭＳ Ｐゴシック" charset="0"/>
                <a:sym typeface="Symbol" charset="0"/>
              </a:rPr>
              <a:t>n</a:t>
            </a:r>
            <a:r>
              <a:rPr lang="en-US" sz="2400" b="1" baseline="-25000" dirty="0">
                <a:latin typeface="Comic Sans MS" charset="0"/>
                <a:ea typeface="ＭＳ Ｐゴシック" charset="0"/>
                <a:cs typeface="ＭＳ Ｐゴシック" charset="0"/>
                <a:sym typeface="Symbol" charset="0"/>
              </a:rPr>
              <a:t>]</a:t>
            </a:r>
            <a:r>
              <a:rPr lang="en-US" sz="2400" b="1" dirty="0">
                <a:latin typeface="Comic Sans MS" charset="0"/>
                <a:ea typeface="ＭＳ Ｐゴシック" charset="0"/>
                <a:cs typeface="ＭＳ Ｐゴシック" charset="0"/>
                <a:sym typeface="Symbol" charset="0"/>
              </a:rPr>
              <a:t> A</a:t>
            </a:r>
            <a:r>
              <a:rPr lang="en-US" sz="2400" b="1" baseline="-25000" dirty="0">
                <a:latin typeface="Comic Sans MS" charset="0"/>
                <a:ea typeface="ＭＳ Ｐゴシック" charset="0"/>
                <a:cs typeface="ＭＳ Ｐゴシック" charset="0"/>
                <a:sym typeface="Symbol" charset="0"/>
              </a:rPr>
              <a:t>i(</a:t>
            </a:r>
            <a:r>
              <a:rPr lang="en-US" sz="2400" b="1" baseline="-25000" dirty="0" err="1">
                <a:latin typeface="Comic Sans MS" charset="0"/>
                <a:ea typeface="ＭＳ Ｐゴシック" charset="0"/>
                <a:cs typeface="ＭＳ Ｐゴシック" charset="0"/>
                <a:sym typeface="Symbol" charset="0"/>
              </a:rPr>
              <a:t>i</a:t>
            </a:r>
            <a:r>
              <a:rPr lang="en-US" sz="2400" b="1" baseline="-25000" dirty="0">
                <a:latin typeface="Comic Sans MS" charset="0"/>
                <a:ea typeface="ＭＳ Ｐゴシック" charset="0"/>
                <a:cs typeface="ＭＳ Ｐゴシック" charset="0"/>
                <a:sym typeface="Symbol" charset="0"/>
              </a:rPr>
              <a:t>)</a:t>
            </a:r>
            <a:endParaRPr lang="en-US" sz="2400" b="1" dirty="0">
              <a:solidFill>
                <a:srgbClr val="0000FF"/>
              </a:solidFill>
              <a:latin typeface="Comic Sans MS"/>
              <a:cs typeface="Comic Sans MS"/>
            </a:endParaRPr>
          </a:p>
          <a:p>
            <a:pPr>
              <a:lnSpc>
                <a:spcPct val="140000"/>
              </a:lnSpc>
            </a:pPr>
            <a:r>
              <a:rPr lang="en-US" sz="2400" b="1" dirty="0">
                <a:solidFill>
                  <a:srgbClr val="008000"/>
                </a:solidFill>
                <a:latin typeface="Comic Sans MS"/>
                <a:cs typeface="Comic Sans MS"/>
              </a:rPr>
              <a:t>[Jacobi‘1890]   </a:t>
            </a:r>
            <a:r>
              <a:rPr lang="en-US" sz="2400" b="1" dirty="0">
                <a:solidFill>
                  <a:srgbClr val="660066"/>
                </a:solidFill>
                <a:latin typeface="Comic Sans MS"/>
                <a:cs typeface="Comic Sans MS"/>
              </a:rPr>
              <a:t>PM </a:t>
            </a:r>
            <a:r>
              <a:rPr lang="en-US" sz="2400" dirty="0">
                <a:sym typeface="Symbol"/>
              </a:rPr>
              <a:t></a:t>
            </a:r>
            <a:r>
              <a:rPr lang="en-US" sz="2400" dirty="0"/>
              <a:t> </a:t>
            </a:r>
            <a:r>
              <a:rPr lang="en-US" sz="2800" b="1" dirty="0">
                <a:solidFill>
                  <a:srgbClr val="FF0000"/>
                </a:solidFill>
                <a:latin typeface="Comic Sans MS"/>
                <a:cs typeface="Comic Sans MS"/>
              </a:rPr>
              <a:t>P     </a:t>
            </a:r>
            <a:r>
              <a:rPr lang="en-US" sz="2800" b="1" dirty="0">
                <a:solidFill>
                  <a:srgbClr val="000000"/>
                </a:solidFill>
                <a:latin typeface="Comic Sans MS"/>
                <a:cs typeface="Comic Sans MS"/>
              </a:rPr>
              <a:t>(</a:t>
            </a:r>
            <a:r>
              <a:rPr lang="en-US" sz="2800" b="1" dirty="0">
                <a:solidFill>
                  <a:srgbClr val="FF0000"/>
                </a:solidFill>
                <a:latin typeface="Comic Sans MS"/>
                <a:cs typeface="Comic Sans MS"/>
              </a:rPr>
              <a:t>P</a:t>
            </a:r>
            <a:r>
              <a:rPr lang="en-US" sz="2400" b="1" dirty="0">
                <a:solidFill>
                  <a:srgbClr val="FF0000"/>
                </a:solidFill>
                <a:latin typeface="Comic Sans MS"/>
                <a:cs typeface="Comic Sans MS"/>
              </a:rPr>
              <a:t> </a:t>
            </a:r>
            <a:r>
              <a:rPr lang="en-US" sz="2400" b="1" dirty="0">
                <a:latin typeface="Comic Sans MS"/>
                <a:cs typeface="Comic Sans MS"/>
              </a:rPr>
              <a:t>= polynomial time) </a:t>
            </a:r>
          </a:p>
        </p:txBody>
      </p:sp>
      <p:grpSp>
        <p:nvGrpSpPr>
          <p:cNvPr id="7" name="Group 6"/>
          <p:cNvGrpSpPr/>
          <p:nvPr/>
        </p:nvGrpSpPr>
        <p:grpSpPr>
          <a:xfrm>
            <a:off x="4975476" y="1087999"/>
            <a:ext cx="3371888" cy="3944652"/>
            <a:chOff x="4975476" y="1087999"/>
            <a:chExt cx="3371888" cy="3944652"/>
          </a:xfrm>
        </p:grpSpPr>
        <p:sp>
          <p:nvSpPr>
            <p:cNvPr id="12" name="Rectangle 11"/>
            <p:cNvSpPr/>
            <p:nvPr/>
          </p:nvSpPr>
          <p:spPr>
            <a:xfrm>
              <a:off x="5611091" y="35005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18" name="Rectangle 17"/>
            <p:cNvSpPr/>
            <p:nvPr/>
          </p:nvSpPr>
          <p:spPr>
            <a:xfrm>
              <a:off x="6518564" y="35005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19" name="Rectangle 18"/>
            <p:cNvSpPr/>
            <p:nvPr/>
          </p:nvSpPr>
          <p:spPr>
            <a:xfrm>
              <a:off x="7432964" y="35005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20" name="Rectangle 19"/>
            <p:cNvSpPr/>
            <p:nvPr/>
          </p:nvSpPr>
          <p:spPr>
            <a:xfrm>
              <a:off x="5606467" y="25861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21" name="Rectangle 20"/>
            <p:cNvSpPr/>
            <p:nvPr/>
          </p:nvSpPr>
          <p:spPr>
            <a:xfrm>
              <a:off x="6513940" y="25861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22" name="Rectangle 21"/>
            <p:cNvSpPr/>
            <p:nvPr/>
          </p:nvSpPr>
          <p:spPr>
            <a:xfrm>
              <a:off x="7428340" y="25861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23" name="Rectangle 22"/>
            <p:cNvSpPr/>
            <p:nvPr/>
          </p:nvSpPr>
          <p:spPr>
            <a:xfrm>
              <a:off x="5606467" y="16717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24" name="Rectangle 23"/>
            <p:cNvSpPr/>
            <p:nvPr/>
          </p:nvSpPr>
          <p:spPr>
            <a:xfrm>
              <a:off x="6513940" y="16717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25" name="Rectangle 24"/>
            <p:cNvSpPr/>
            <p:nvPr/>
          </p:nvSpPr>
          <p:spPr>
            <a:xfrm>
              <a:off x="7428340" y="1671760"/>
              <a:ext cx="914400"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56" name="TextBox 55"/>
            <p:cNvSpPr txBox="1"/>
            <p:nvPr/>
          </p:nvSpPr>
          <p:spPr>
            <a:xfrm>
              <a:off x="6836361" y="1087999"/>
              <a:ext cx="426970" cy="523220"/>
            </a:xfrm>
            <a:prstGeom prst="rect">
              <a:avLst/>
            </a:prstGeom>
            <a:noFill/>
          </p:spPr>
          <p:txBody>
            <a:bodyPr wrap="none" rtlCol="0">
              <a:spAutoFit/>
            </a:bodyPr>
            <a:lstStyle/>
            <a:p>
              <a:r>
                <a:rPr lang="en-US" sz="2800" b="1" dirty="0">
                  <a:solidFill>
                    <a:srgbClr val="000000"/>
                  </a:solidFill>
                  <a:latin typeface="Comic Sans MS"/>
                  <a:cs typeface="Comic Sans MS"/>
                </a:rPr>
                <a:t>V</a:t>
              </a:r>
              <a:endParaRPr lang="en-US" sz="2800" dirty="0">
                <a:solidFill>
                  <a:srgbClr val="000000"/>
                </a:solidFill>
              </a:endParaRPr>
            </a:p>
          </p:txBody>
        </p:sp>
        <p:sp>
          <p:nvSpPr>
            <p:cNvPr id="57" name="TextBox 56"/>
            <p:cNvSpPr txBox="1"/>
            <p:nvPr/>
          </p:nvSpPr>
          <p:spPr>
            <a:xfrm>
              <a:off x="6825690" y="4509431"/>
              <a:ext cx="610013" cy="523220"/>
            </a:xfrm>
            <a:prstGeom prst="rect">
              <a:avLst/>
            </a:prstGeom>
            <a:noFill/>
          </p:spPr>
          <p:txBody>
            <a:bodyPr wrap="none" rtlCol="0">
              <a:spAutoFit/>
            </a:bodyPr>
            <a:lstStyle/>
            <a:p>
              <a:r>
                <a:rPr lang="en-US" sz="2800" b="1" dirty="0">
                  <a:solidFill>
                    <a:srgbClr val="0000FF"/>
                  </a:solidFill>
                  <a:latin typeface="Comic Sans MS"/>
                  <a:cs typeface="Comic Sans MS"/>
                </a:rPr>
                <a:t>A</a:t>
              </a:r>
              <a:r>
                <a:rPr lang="en-US" sz="2800" b="1" baseline="-25000" dirty="0">
                  <a:solidFill>
                    <a:srgbClr val="0000FF"/>
                  </a:solidFill>
                  <a:latin typeface="Comic Sans MS"/>
                  <a:cs typeface="Comic Sans MS"/>
                </a:rPr>
                <a:t>G</a:t>
              </a:r>
              <a:endParaRPr lang="en-US" sz="2800" baseline="-25000" dirty="0"/>
            </a:p>
          </p:txBody>
        </p:sp>
        <p:sp>
          <p:nvSpPr>
            <p:cNvPr id="58" name="TextBox 57"/>
            <p:cNvSpPr txBox="1"/>
            <p:nvPr/>
          </p:nvSpPr>
          <p:spPr>
            <a:xfrm>
              <a:off x="4975476" y="2734888"/>
              <a:ext cx="449237" cy="523220"/>
            </a:xfrm>
            <a:prstGeom prst="rect">
              <a:avLst/>
            </a:prstGeom>
            <a:noFill/>
          </p:spPr>
          <p:txBody>
            <a:bodyPr wrap="none" rtlCol="0">
              <a:spAutoFit/>
            </a:bodyPr>
            <a:lstStyle/>
            <a:p>
              <a:r>
                <a:rPr lang="en-US" sz="2800" b="1" dirty="0">
                  <a:solidFill>
                    <a:srgbClr val="000000"/>
                  </a:solidFill>
                  <a:latin typeface="Comic Sans MS"/>
                  <a:cs typeface="Comic Sans MS"/>
                </a:rPr>
                <a:t>U</a:t>
              </a:r>
              <a:endParaRPr lang="en-US" sz="2800" dirty="0">
                <a:solidFill>
                  <a:srgbClr val="000000"/>
                </a:solidFill>
              </a:endParaRPr>
            </a:p>
          </p:txBody>
        </p:sp>
      </p:grpSp>
      <p:grpSp>
        <p:nvGrpSpPr>
          <p:cNvPr id="3" name="Group 2"/>
          <p:cNvGrpSpPr/>
          <p:nvPr/>
        </p:nvGrpSpPr>
        <p:grpSpPr>
          <a:xfrm>
            <a:off x="2630977" y="2327327"/>
            <a:ext cx="1237000" cy="2713584"/>
            <a:chOff x="2444714" y="2327327"/>
            <a:chExt cx="1237000" cy="2713584"/>
          </a:xfrm>
        </p:grpSpPr>
        <p:sp>
          <p:nvSpPr>
            <p:cNvPr id="5" name="Oval 4"/>
            <p:cNvSpPr/>
            <p:nvPr/>
          </p:nvSpPr>
          <p:spPr>
            <a:xfrm>
              <a:off x="2655473" y="295562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669333" y="3419738"/>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683193" y="388731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350488" y="294639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3364348" y="3410508"/>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a:endCxn id="30" idx="1"/>
            </p:cNvCxnSpPr>
            <p:nvPr/>
          </p:nvCxnSpPr>
          <p:spPr>
            <a:xfrm>
              <a:off x="2782472" y="3047958"/>
              <a:ext cx="626170" cy="865632"/>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3378208" y="387808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stCxn id="5" idx="6"/>
              <a:endCxn id="29" idx="2"/>
            </p:cNvCxnSpPr>
            <p:nvPr/>
          </p:nvCxnSpPr>
          <p:spPr>
            <a:xfrm>
              <a:off x="2863291" y="3076850"/>
              <a:ext cx="501057" cy="454885"/>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5" idx="6"/>
              <a:endCxn id="28" idx="2"/>
            </p:cNvCxnSpPr>
            <p:nvPr/>
          </p:nvCxnSpPr>
          <p:spPr>
            <a:xfrm flipV="1">
              <a:off x="2863291" y="3067620"/>
              <a:ext cx="487197" cy="923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26" idx="6"/>
            </p:cNvCxnSpPr>
            <p:nvPr/>
          </p:nvCxnSpPr>
          <p:spPr>
            <a:xfrm flipV="1">
              <a:off x="2877151" y="3094141"/>
              <a:ext cx="533353" cy="44682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7" idx="7"/>
              <a:endCxn id="28" idx="3"/>
            </p:cNvCxnSpPr>
            <p:nvPr/>
          </p:nvCxnSpPr>
          <p:spPr>
            <a:xfrm flipV="1">
              <a:off x="2860577" y="3153340"/>
              <a:ext cx="520345" cy="76948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2909342" y="4517691"/>
              <a:ext cx="441146" cy="523220"/>
            </a:xfrm>
            <a:prstGeom prst="rect">
              <a:avLst/>
            </a:prstGeom>
            <a:noFill/>
          </p:spPr>
          <p:txBody>
            <a:bodyPr wrap="none" rtlCol="0">
              <a:spAutoFit/>
            </a:bodyPr>
            <a:lstStyle/>
            <a:p>
              <a:r>
                <a:rPr lang="en-US" sz="2800" b="1" dirty="0">
                  <a:solidFill>
                    <a:srgbClr val="0000FF"/>
                  </a:solidFill>
                  <a:latin typeface="Comic Sans MS"/>
                  <a:cs typeface="Comic Sans MS"/>
                </a:rPr>
                <a:t>G</a:t>
              </a:r>
              <a:endParaRPr lang="en-US" sz="2800" dirty="0"/>
            </a:p>
          </p:txBody>
        </p:sp>
        <p:sp>
          <p:nvSpPr>
            <p:cNvPr id="55" name="TextBox 54"/>
            <p:cNvSpPr txBox="1"/>
            <p:nvPr/>
          </p:nvSpPr>
          <p:spPr>
            <a:xfrm>
              <a:off x="2444714" y="2327327"/>
              <a:ext cx="449237" cy="523220"/>
            </a:xfrm>
            <a:prstGeom prst="rect">
              <a:avLst/>
            </a:prstGeom>
            <a:noFill/>
          </p:spPr>
          <p:txBody>
            <a:bodyPr wrap="none" rtlCol="0">
              <a:spAutoFit/>
            </a:bodyPr>
            <a:lstStyle/>
            <a:p>
              <a:r>
                <a:rPr lang="en-US" sz="2800" b="1" dirty="0">
                  <a:solidFill>
                    <a:srgbClr val="000000"/>
                  </a:solidFill>
                  <a:latin typeface="Comic Sans MS"/>
                  <a:cs typeface="Comic Sans MS"/>
                </a:rPr>
                <a:t>U</a:t>
              </a:r>
              <a:endParaRPr lang="en-US" sz="2800" dirty="0">
                <a:solidFill>
                  <a:srgbClr val="000000"/>
                </a:solidFill>
              </a:endParaRPr>
            </a:p>
          </p:txBody>
        </p:sp>
        <p:sp>
          <p:nvSpPr>
            <p:cNvPr id="60" name="TextBox 59"/>
            <p:cNvSpPr txBox="1"/>
            <p:nvPr/>
          </p:nvSpPr>
          <p:spPr>
            <a:xfrm>
              <a:off x="3254744" y="2327327"/>
              <a:ext cx="426970" cy="523220"/>
            </a:xfrm>
            <a:prstGeom prst="rect">
              <a:avLst/>
            </a:prstGeom>
            <a:noFill/>
          </p:spPr>
          <p:txBody>
            <a:bodyPr wrap="none" rtlCol="0">
              <a:spAutoFit/>
            </a:bodyPr>
            <a:lstStyle/>
            <a:p>
              <a:r>
                <a:rPr lang="en-US" sz="2800" b="1" dirty="0">
                  <a:solidFill>
                    <a:srgbClr val="000000"/>
                  </a:solidFill>
                  <a:latin typeface="Comic Sans MS"/>
                  <a:cs typeface="Comic Sans MS"/>
                </a:rPr>
                <a:t>V</a:t>
              </a:r>
              <a:endParaRPr lang="en-US" sz="2800" dirty="0">
                <a:solidFill>
                  <a:srgbClr val="000000"/>
                </a:solidFill>
              </a:endParaRPr>
            </a:p>
          </p:txBody>
        </p:sp>
      </p:grpSp>
      <p:sp>
        <p:nvSpPr>
          <p:cNvPr id="50" name="TextBox 49"/>
          <p:cNvSpPr txBox="1"/>
          <p:nvPr/>
        </p:nvSpPr>
        <p:spPr>
          <a:xfrm>
            <a:off x="959720" y="4526937"/>
            <a:ext cx="509900" cy="523220"/>
          </a:xfrm>
          <a:prstGeom prst="rect">
            <a:avLst/>
          </a:prstGeom>
          <a:noFill/>
        </p:spPr>
        <p:txBody>
          <a:bodyPr wrap="none" rtlCol="0">
            <a:spAutoFit/>
          </a:bodyPr>
          <a:lstStyle/>
          <a:p>
            <a:r>
              <a:rPr lang="en-US" sz="2800" b="1" dirty="0">
                <a:solidFill>
                  <a:srgbClr val="0000FF"/>
                </a:solidFill>
                <a:latin typeface="Comic Sans MS"/>
                <a:cs typeface="Comic Sans MS"/>
              </a:rPr>
              <a:t>G’</a:t>
            </a:r>
            <a:endParaRPr lang="en-US" sz="2800" dirty="0"/>
          </a:p>
        </p:txBody>
      </p:sp>
      <p:sp>
        <p:nvSpPr>
          <p:cNvPr id="51" name="TextBox 50"/>
          <p:cNvSpPr txBox="1"/>
          <p:nvPr/>
        </p:nvSpPr>
        <p:spPr>
          <a:xfrm>
            <a:off x="495092" y="2336573"/>
            <a:ext cx="449237" cy="523220"/>
          </a:xfrm>
          <a:prstGeom prst="rect">
            <a:avLst/>
          </a:prstGeom>
          <a:noFill/>
        </p:spPr>
        <p:txBody>
          <a:bodyPr wrap="none" rtlCol="0">
            <a:spAutoFit/>
          </a:bodyPr>
          <a:lstStyle/>
          <a:p>
            <a:r>
              <a:rPr lang="en-US" sz="2800" b="1" dirty="0">
                <a:solidFill>
                  <a:srgbClr val="000000"/>
                </a:solidFill>
                <a:latin typeface="Comic Sans MS"/>
                <a:cs typeface="Comic Sans MS"/>
              </a:rPr>
              <a:t>U</a:t>
            </a:r>
            <a:endParaRPr lang="en-US" sz="2800" dirty="0">
              <a:solidFill>
                <a:srgbClr val="000000"/>
              </a:solidFill>
            </a:endParaRPr>
          </a:p>
        </p:txBody>
      </p:sp>
      <p:sp>
        <p:nvSpPr>
          <p:cNvPr id="52" name="TextBox 51"/>
          <p:cNvSpPr txBox="1"/>
          <p:nvPr/>
        </p:nvSpPr>
        <p:spPr>
          <a:xfrm>
            <a:off x="1305122" y="2336573"/>
            <a:ext cx="426970" cy="523220"/>
          </a:xfrm>
          <a:prstGeom prst="rect">
            <a:avLst/>
          </a:prstGeom>
          <a:noFill/>
        </p:spPr>
        <p:txBody>
          <a:bodyPr wrap="none" rtlCol="0">
            <a:spAutoFit/>
          </a:bodyPr>
          <a:lstStyle/>
          <a:p>
            <a:r>
              <a:rPr lang="en-US" sz="2800" b="1" dirty="0">
                <a:solidFill>
                  <a:srgbClr val="000000"/>
                </a:solidFill>
                <a:latin typeface="Comic Sans MS"/>
                <a:cs typeface="Comic Sans MS"/>
              </a:rPr>
              <a:t>V</a:t>
            </a:r>
            <a:endParaRPr lang="en-US" sz="2800" dirty="0">
              <a:solidFill>
                <a:srgbClr val="000000"/>
              </a:solidFill>
            </a:endParaRPr>
          </a:p>
        </p:txBody>
      </p:sp>
      <p:grpSp>
        <p:nvGrpSpPr>
          <p:cNvPr id="61" name="Group 60"/>
          <p:cNvGrpSpPr/>
          <p:nvPr/>
        </p:nvGrpSpPr>
        <p:grpSpPr>
          <a:xfrm>
            <a:off x="689263" y="2964680"/>
            <a:ext cx="930553" cy="1183374"/>
            <a:chOff x="705851" y="2955639"/>
            <a:chExt cx="930553" cy="1183374"/>
          </a:xfrm>
        </p:grpSpPr>
        <p:sp>
          <p:nvSpPr>
            <p:cNvPr id="66" name="Oval 65"/>
            <p:cNvSpPr/>
            <p:nvPr/>
          </p:nvSpPr>
          <p:spPr>
            <a:xfrm>
              <a:off x="705851" y="2964869"/>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19711" y="3428984"/>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733571" y="3896559"/>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1400866" y="2955639"/>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1414726" y="3419754"/>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endCxn id="72" idx="1"/>
            </p:cNvCxnSpPr>
            <p:nvPr/>
          </p:nvCxnSpPr>
          <p:spPr>
            <a:xfrm>
              <a:off x="832850" y="3057204"/>
              <a:ext cx="626170" cy="865632"/>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72" name="Oval 71"/>
            <p:cNvSpPr/>
            <p:nvPr/>
          </p:nvSpPr>
          <p:spPr>
            <a:xfrm>
              <a:off x="1428586" y="3887329"/>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p:cNvCxnSpPr>
              <a:stCxn id="66" idx="6"/>
              <a:endCxn id="70" idx="2"/>
            </p:cNvCxnSpPr>
            <p:nvPr/>
          </p:nvCxnSpPr>
          <p:spPr>
            <a:xfrm>
              <a:off x="913669" y="3086096"/>
              <a:ext cx="501057" cy="454885"/>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66" idx="6"/>
              <a:endCxn id="69" idx="2"/>
            </p:cNvCxnSpPr>
            <p:nvPr/>
          </p:nvCxnSpPr>
          <p:spPr>
            <a:xfrm flipV="1">
              <a:off x="913669" y="3076866"/>
              <a:ext cx="487197" cy="923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67" idx="6"/>
            </p:cNvCxnSpPr>
            <p:nvPr/>
          </p:nvCxnSpPr>
          <p:spPr>
            <a:xfrm flipV="1">
              <a:off x="927529" y="3103387"/>
              <a:ext cx="533353" cy="44682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68" idx="7"/>
              <a:endCxn id="69" idx="3"/>
            </p:cNvCxnSpPr>
            <p:nvPr/>
          </p:nvCxnSpPr>
          <p:spPr>
            <a:xfrm flipV="1">
              <a:off x="910955" y="3162586"/>
              <a:ext cx="520345" cy="76948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941389" y="3548079"/>
              <a:ext cx="487197" cy="923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864785" y="3153340"/>
            <a:ext cx="577647" cy="845970"/>
            <a:chOff x="7976785" y="5654966"/>
            <a:chExt cx="577647" cy="845970"/>
          </a:xfrm>
        </p:grpSpPr>
        <p:cxnSp>
          <p:nvCxnSpPr>
            <p:cNvPr id="83" name="Straight Connector 82"/>
            <p:cNvCxnSpPr/>
            <p:nvPr/>
          </p:nvCxnSpPr>
          <p:spPr>
            <a:xfrm>
              <a:off x="7976785" y="5654966"/>
              <a:ext cx="577647" cy="84597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8036801" y="5672258"/>
              <a:ext cx="487197" cy="79317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8004505" y="6066149"/>
              <a:ext cx="487197" cy="923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177852" y="2859793"/>
            <a:ext cx="1909842" cy="1448632"/>
            <a:chOff x="279450" y="2859793"/>
            <a:chExt cx="1909842" cy="1448632"/>
          </a:xfrm>
        </p:grpSpPr>
        <p:pic>
          <p:nvPicPr>
            <p:cNvPr id="86" name="Picture 85"/>
            <p:cNvPicPr>
              <a:picLocks noChangeAspect="1"/>
            </p:cNvPicPr>
            <p:nvPr/>
          </p:nvPicPr>
          <p:blipFill>
            <a:blip r:embed="rId3"/>
            <a:stretch>
              <a:fillRect/>
            </a:stretch>
          </p:blipFill>
          <p:spPr>
            <a:xfrm>
              <a:off x="279450" y="3384922"/>
              <a:ext cx="487268" cy="330200"/>
            </a:xfrm>
            <a:prstGeom prst="rect">
              <a:avLst/>
            </a:prstGeom>
          </p:spPr>
        </p:pic>
        <p:pic>
          <p:nvPicPr>
            <p:cNvPr id="87" name="Picture 86"/>
            <p:cNvPicPr>
              <a:picLocks noChangeAspect="1"/>
            </p:cNvPicPr>
            <p:nvPr/>
          </p:nvPicPr>
          <p:blipFill>
            <a:blip r:embed="rId4"/>
            <a:stretch>
              <a:fillRect/>
            </a:stretch>
          </p:blipFill>
          <p:spPr>
            <a:xfrm>
              <a:off x="366501" y="2934458"/>
              <a:ext cx="317500" cy="339447"/>
            </a:xfrm>
            <a:prstGeom prst="rect">
              <a:avLst/>
            </a:prstGeom>
          </p:spPr>
        </p:pic>
        <p:pic>
          <p:nvPicPr>
            <p:cNvPr id="88" name="Picture 87"/>
            <p:cNvPicPr>
              <a:picLocks noChangeAspect="1"/>
            </p:cNvPicPr>
            <p:nvPr/>
          </p:nvPicPr>
          <p:blipFill>
            <a:blip r:embed="rId5"/>
            <a:stretch>
              <a:fillRect/>
            </a:stretch>
          </p:blipFill>
          <p:spPr>
            <a:xfrm>
              <a:off x="366501" y="3848806"/>
              <a:ext cx="402167" cy="459619"/>
            </a:xfrm>
            <a:prstGeom prst="rect">
              <a:avLst/>
            </a:prstGeom>
          </p:spPr>
        </p:pic>
        <p:pic>
          <p:nvPicPr>
            <p:cNvPr id="89" name="Picture 88"/>
            <p:cNvPicPr>
              <a:picLocks noChangeAspect="1"/>
            </p:cNvPicPr>
            <p:nvPr/>
          </p:nvPicPr>
          <p:blipFill>
            <a:blip r:embed="rId6"/>
            <a:stretch>
              <a:fillRect/>
            </a:stretch>
          </p:blipFill>
          <p:spPr>
            <a:xfrm>
              <a:off x="1736325" y="2859793"/>
              <a:ext cx="452967" cy="484278"/>
            </a:xfrm>
            <a:prstGeom prst="rect">
              <a:avLst/>
            </a:prstGeom>
          </p:spPr>
        </p:pic>
        <p:pic>
          <p:nvPicPr>
            <p:cNvPr id="90" name="Picture 89"/>
            <p:cNvPicPr>
              <a:picLocks noChangeAspect="1"/>
            </p:cNvPicPr>
            <p:nvPr/>
          </p:nvPicPr>
          <p:blipFill>
            <a:blip r:embed="rId7"/>
            <a:stretch>
              <a:fillRect/>
            </a:stretch>
          </p:blipFill>
          <p:spPr>
            <a:xfrm>
              <a:off x="1732092" y="3353324"/>
              <a:ext cx="399942" cy="341969"/>
            </a:xfrm>
            <a:prstGeom prst="rect">
              <a:avLst/>
            </a:prstGeom>
          </p:spPr>
        </p:pic>
        <p:pic>
          <p:nvPicPr>
            <p:cNvPr id="91" name="Picture 90"/>
            <p:cNvPicPr>
              <a:picLocks noChangeAspect="1"/>
            </p:cNvPicPr>
            <p:nvPr/>
          </p:nvPicPr>
          <p:blipFill>
            <a:blip r:embed="rId8"/>
            <a:stretch>
              <a:fillRect/>
            </a:stretch>
          </p:blipFill>
          <p:spPr>
            <a:xfrm>
              <a:off x="1736470" y="3845297"/>
              <a:ext cx="418956" cy="395378"/>
            </a:xfrm>
            <a:prstGeom prst="rect">
              <a:avLst/>
            </a:prstGeom>
          </p:spPr>
        </p:pic>
      </p:grpSp>
    </p:spTree>
    <p:extLst>
      <p:ext uri="{BB962C8B-B14F-4D97-AF65-F5344CB8AC3E}">
        <p14:creationId xmlns:p14="http://schemas.microsoft.com/office/powerpoint/2010/main" val="219527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75200" y="5917088"/>
            <a:ext cx="647700" cy="523220"/>
          </a:xfrm>
          <a:prstGeom prst="rect">
            <a:avLst/>
          </a:prstGeom>
          <a:solidFill>
            <a:srgbClr val="FF6600"/>
          </a:solidFill>
        </p:spPr>
        <p:txBody>
          <a:bodyPr wrap="square" rtlCol="0">
            <a:spAutoFit/>
          </a:bodyPr>
          <a:lstStyle/>
          <a:p>
            <a:pPr lvl="0">
              <a:lnSpc>
                <a:spcPct val="120000"/>
              </a:lnSpc>
            </a:pPr>
            <a:endParaRPr lang="en-US" sz="2400" b="1" dirty="0">
              <a:solidFill>
                <a:prstClr val="black"/>
              </a:solidFill>
              <a:latin typeface="Comic Sans MS"/>
              <a:cs typeface="Comic Sans MS"/>
            </a:endParaRPr>
          </a:p>
        </p:txBody>
      </p:sp>
      <p:sp>
        <p:nvSpPr>
          <p:cNvPr id="28" name="TextBox 27"/>
          <p:cNvSpPr txBox="1"/>
          <p:nvPr/>
        </p:nvSpPr>
        <p:spPr>
          <a:xfrm>
            <a:off x="4364989" y="1884858"/>
            <a:ext cx="2061211" cy="488037"/>
          </a:xfrm>
          <a:prstGeom prst="rect">
            <a:avLst/>
          </a:prstGeom>
          <a:solidFill>
            <a:srgbClr val="FFFF00"/>
          </a:solidFill>
        </p:spPr>
        <p:txBody>
          <a:bodyPr wrap="square" rtlCol="0">
            <a:spAutoFit/>
          </a:bodyPr>
          <a:lstStyle/>
          <a:p>
            <a:endParaRPr lang="en-US" dirty="0"/>
          </a:p>
        </p:txBody>
      </p:sp>
      <p:sp>
        <p:nvSpPr>
          <p:cNvPr id="2" name="Title 1"/>
          <p:cNvSpPr>
            <a:spLocks noGrp="1"/>
          </p:cNvSpPr>
          <p:nvPr>
            <p:ph type="ctrTitle"/>
          </p:nvPr>
        </p:nvSpPr>
        <p:spPr>
          <a:xfrm>
            <a:off x="570340" y="41214"/>
            <a:ext cx="7772400" cy="1470025"/>
          </a:xfrm>
        </p:spPr>
        <p:txBody>
          <a:bodyPr>
            <a:normAutofit/>
          </a:bodyPr>
          <a:lstStyle/>
          <a:p>
            <a:r>
              <a:rPr lang="en-US" sz="4000" b="1" dirty="0">
                <a:solidFill>
                  <a:srgbClr val="FF0000"/>
                </a:solidFill>
                <a:latin typeface="Comic Sans MS"/>
                <a:cs typeface="Comic Sans MS"/>
              </a:rPr>
              <a:t>Matrix Scaling </a:t>
            </a:r>
            <a:br>
              <a:rPr lang="en-US" sz="4000" b="1" dirty="0">
                <a:solidFill>
                  <a:srgbClr val="FF0000"/>
                </a:solidFill>
                <a:latin typeface="Comic Sans MS"/>
                <a:cs typeface="Comic Sans MS"/>
              </a:rPr>
            </a:br>
            <a:r>
              <a:rPr lang="en-US" sz="3200" b="1" dirty="0">
                <a:solidFill>
                  <a:srgbClr val="008000"/>
                </a:solidFill>
                <a:latin typeface="Comic Sans MS"/>
                <a:cs typeface="Comic Sans MS"/>
              </a:rPr>
              <a:t>[Sinkhorn’64,…]</a:t>
            </a:r>
          </a:p>
        </p:txBody>
      </p:sp>
      <p:sp>
        <p:nvSpPr>
          <p:cNvPr id="14" name="TextBox 13"/>
          <p:cNvSpPr txBox="1"/>
          <p:nvPr/>
        </p:nvSpPr>
        <p:spPr>
          <a:xfrm>
            <a:off x="114299" y="1456371"/>
            <a:ext cx="8921075" cy="5398400"/>
          </a:xfrm>
          <a:prstGeom prst="rect">
            <a:avLst/>
          </a:prstGeom>
          <a:noFill/>
        </p:spPr>
        <p:txBody>
          <a:bodyPr wrap="square" rtlCol="0">
            <a:spAutoFit/>
          </a:bodyPr>
          <a:lstStyle/>
          <a:p>
            <a:pPr>
              <a:lnSpc>
                <a:spcPct val="120000"/>
              </a:lnSpc>
            </a:pPr>
            <a:r>
              <a:rPr lang="en-US" sz="2400" b="1" dirty="0">
                <a:solidFill>
                  <a:srgbClr val="0000FF"/>
                </a:solidFill>
                <a:latin typeface="Comic Sans MS"/>
                <a:cs typeface="Comic Sans MS"/>
              </a:rPr>
              <a:t>A</a:t>
            </a:r>
            <a:r>
              <a:rPr lang="en-US" sz="2400" b="1" dirty="0">
                <a:latin typeface="Comic Sans MS"/>
                <a:cs typeface="Comic Sans MS"/>
              </a:rPr>
              <a:t> non-negative matrix. </a:t>
            </a:r>
          </a:p>
          <a:p>
            <a:pPr>
              <a:lnSpc>
                <a:spcPct val="120000"/>
              </a:lnSpc>
            </a:pPr>
            <a:r>
              <a:rPr lang="en-US" sz="2400" b="1" dirty="0">
                <a:solidFill>
                  <a:srgbClr val="0000FF"/>
                </a:solidFill>
                <a:latin typeface="Comic Sans MS"/>
                <a:cs typeface="Comic Sans MS"/>
              </a:rPr>
              <a:t>A</a:t>
            </a:r>
            <a:r>
              <a:rPr lang="en-US" sz="2400" b="1" dirty="0">
                <a:latin typeface="Comic Sans MS"/>
                <a:cs typeface="Comic Sans MS"/>
              </a:rPr>
              <a:t> doubly-stochastic (DS):   </a:t>
            </a:r>
            <a:r>
              <a:rPr lang="en-US" sz="2400" b="1" dirty="0">
                <a:solidFill>
                  <a:srgbClr val="0000FF"/>
                </a:solidFill>
                <a:latin typeface="Comic Sans MS"/>
                <a:cs typeface="Comic Sans MS"/>
              </a:rPr>
              <a:t>A</a:t>
            </a:r>
            <a:r>
              <a:rPr lang="en-US" sz="2400" b="1" dirty="0">
                <a:solidFill>
                  <a:srgbClr val="000000"/>
                </a:solidFill>
                <a:latin typeface="Comic Sans MS"/>
                <a:cs typeface="Comic Sans MS"/>
              </a:rPr>
              <a:t>1=1, </a:t>
            </a:r>
            <a:r>
              <a:rPr lang="en-US" sz="2400" b="1" dirty="0">
                <a:solidFill>
                  <a:srgbClr val="0000FF"/>
                </a:solidFill>
                <a:latin typeface="Comic Sans MS"/>
                <a:cs typeface="Comic Sans MS"/>
              </a:rPr>
              <a:t>A</a:t>
            </a:r>
            <a:r>
              <a:rPr lang="en-US" sz="2400" b="1" baseline="30000" dirty="0">
                <a:solidFill>
                  <a:srgbClr val="0000FF"/>
                </a:solidFill>
                <a:latin typeface="Comic Sans MS"/>
                <a:cs typeface="Comic Sans MS"/>
              </a:rPr>
              <a:t>t</a:t>
            </a:r>
            <a:r>
              <a:rPr lang="en-US" sz="2400" b="1" dirty="0">
                <a:solidFill>
                  <a:srgbClr val="000000"/>
                </a:solidFill>
                <a:latin typeface="Comic Sans MS"/>
                <a:cs typeface="Comic Sans MS"/>
              </a:rPr>
              <a:t>1=1 </a:t>
            </a:r>
            <a:endParaRPr lang="en-US" sz="2400" b="1" dirty="0">
              <a:latin typeface="Comic Sans MS"/>
              <a:cs typeface="Comic Sans MS"/>
            </a:endParaRPr>
          </a:p>
          <a:p>
            <a:pPr>
              <a:lnSpc>
                <a:spcPct val="120000"/>
              </a:lnSpc>
            </a:pPr>
            <a:r>
              <a:rPr lang="en-US" sz="2400" b="1" dirty="0">
                <a:solidFill>
                  <a:srgbClr val="660066"/>
                </a:solidFill>
                <a:latin typeface="Comic Sans MS"/>
                <a:cs typeface="Comic Sans MS"/>
              </a:rPr>
              <a:t>Scaling</a:t>
            </a:r>
            <a:r>
              <a:rPr lang="en-US" sz="2400" b="1" dirty="0">
                <a:solidFill>
                  <a:srgbClr val="C0504D"/>
                </a:solidFill>
                <a:latin typeface="Comic Sans MS"/>
                <a:cs typeface="Comic Sans MS"/>
              </a:rPr>
              <a:t>: </a:t>
            </a:r>
            <a:endParaRPr lang="en-US" sz="2400" b="1" dirty="0">
              <a:solidFill>
                <a:srgbClr val="000000"/>
              </a:solidFill>
              <a:latin typeface="Comic Sans MS"/>
              <a:cs typeface="Comic Sans MS"/>
            </a:endParaRPr>
          </a:p>
          <a:p>
            <a:pPr>
              <a:lnSpc>
                <a:spcPct val="120000"/>
              </a:lnSpc>
            </a:pPr>
            <a:r>
              <a:rPr lang="en-US" sz="2400" b="1" dirty="0">
                <a:solidFill>
                  <a:srgbClr val="000000"/>
                </a:solidFill>
                <a:latin typeface="Comic Sans MS"/>
                <a:cs typeface="Comic Sans MS"/>
              </a:rPr>
              <a:t>Multiply </a:t>
            </a:r>
            <a:r>
              <a:rPr lang="en-US" sz="2400" b="1" dirty="0">
                <a:solidFill>
                  <a:schemeClr val="accent6">
                    <a:lumMod val="50000"/>
                  </a:schemeClr>
                </a:solidFill>
                <a:latin typeface="Comic Sans MS"/>
                <a:cs typeface="Comic Sans MS"/>
              </a:rPr>
              <a:t>rows</a:t>
            </a:r>
            <a:r>
              <a:rPr lang="en-US" sz="2400" b="1" dirty="0">
                <a:solidFill>
                  <a:srgbClr val="000000"/>
                </a:solidFill>
                <a:latin typeface="Comic Sans MS"/>
                <a:cs typeface="Comic Sans MS"/>
              </a:rPr>
              <a:t> &amp; </a:t>
            </a:r>
            <a:r>
              <a:rPr lang="en-US" sz="2400" b="1" dirty="0">
                <a:solidFill>
                  <a:srgbClr val="984807"/>
                </a:solidFill>
                <a:latin typeface="Comic Sans MS"/>
                <a:cs typeface="Comic Sans MS"/>
              </a:rPr>
              <a:t>columns</a:t>
            </a:r>
            <a:r>
              <a:rPr lang="en-US" sz="2400" b="1" dirty="0">
                <a:solidFill>
                  <a:srgbClr val="000000"/>
                </a:solidFill>
                <a:latin typeface="Comic Sans MS"/>
                <a:cs typeface="Comic Sans MS"/>
              </a:rPr>
              <a:t> by scalars</a:t>
            </a:r>
          </a:p>
          <a:p>
            <a:pPr>
              <a:lnSpc>
                <a:spcPct val="120000"/>
              </a:lnSpc>
            </a:pPr>
            <a:endParaRPr lang="en-US" sz="2400" b="1" dirty="0">
              <a:latin typeface="Comic Sans MS"/>
              <a:cs typeface="Comic Sans MS"/>
            </a:endParaRPr>
          </a:p>
          <a:p>
            <a:pPr>
              <a:lnSpc>
                <a:spcPct val="120000"/>
              </a:lnSpc>
            </a:pPr>
            <a:endParaRPr lang="en-US" sz="2400" b="1" dirty="0">
              <a:latin typeface="Comic Sans MS"/>
              <a:cs typeface="Comic Sans MS"/>
            </a:endParaRPr>
          </a:p>
          <a:p>
            <a:pPr>
              <a:lnSpc>
                <a:spcPct val="120000"/>
              </a:lnSpc>
            </a:pPr>
            <a:endParaRPr lang="en-US" sz="2400" b="1" dirty="0">
              <a:latin typeface="Comic Sans MS"/>
              <a:cs typeface="Comic Sans MS"/>
            </a:endParaRPr>
          </a:p>
          <a:p>
            <a:pPr>
              <a:lnSpc>
                <a:spcPct val="120000"/>
              </a:lnSpc>
            </a:pPr>
            <a:endParaRPr lang="en-US" sz="2400" b="1" dirty="0">
              <a:latin typeface="Comic Sans MS"/>
              <a:cs typeface="Comic Sans MS"/>
            </a:endParaRPr>
          </a:p>
          <a:p>
            <a:pPr>
              <a:lnSpc>
                <a:spcPct val="120000"/>
              </a:lnSpc>
            </a:pPr>
            <a:r>
              <a:rPr lang="en-US" sz="2400" b="1" dirty="0">
                <a:solidFill>
                  <a:srgbClr val="660066"/>
                </a:solidFill>
                <a:latin typeface="Comic Sans MS"/>
                <a:cs typeface="Comic Sans MS"/>
              </a:rPr>
              <a:t>DS-Scaling</a:t>
            </a:r>
            <a:r>
              <a:rPr lang="en-US" sz="2400" b="1" dirty="0">
                <a:solidFill>
                  <a:srgbClr val="C0504D"/>
                </a:solidFill>
                <a:latin typeface="Comic Sans MS"/>
                <a:cs typeface="Comic Sans MS"/>
              </a:rPr>
              <a:t>:</a:t>
            </a:r>
            <a:endParaRPr lang="en-US" sz="2400" b="1" dirty="0">
              <a:latin typeface="Comic Sans MS"/>
              <a:cs typeface="Comic Sans MS"/>
            </a:endParaRPr>
          </a:p>
          <a:p>
            <a:pPr>
              <a:lnSpc>
                <a:spcPct val="120000"/>
              </a:lnSpc>
            </a:pPr>
            <a:r>
              <a:rPr lang="en-US" sz="2400" b="1" dirty="0">
                <a:latin typeface="Comic Sans MS"/>
                <a:cs typeface="Comic Sans MS"/>
              </a:rPr>
              <a:t>Find (if exists?) </a:t>
            </a:r>
            <a:r>
              <a:rPr lang="en-US" sz="2400" b="1" dirty="0">
                <a:solidFill>
                  <a:srgbClr val="C0504D"/>
                </a:solidFill>
                <a:latin typeface="Comic Sans MS"/>
                <a:cs typeface="Comic Sans MS"/>
              </a:rPr>
              <a:t>R,C </a:t>
            </a:r>
            <a:r>
              <a:rPr lang="en-US" sz="2400" b="1" i="1" dirty="0">
                <a:latin typeface="Comic Sans MS"/>
                <a:cs typeface="Comic Sans MS"/>
              </a:rPr>
              <a:t>diagonal</a:t>
            </a:r>
            <a:r>
              <a:rPr lang="en-US" sz="2400" b="1" dirty="0">
                <a:latin typeface="Comic Sans MS"/>
                <a:cs typeface="Comic Sans MS"/>
              </a:rPr>
              <a:t> </a:t>
            </a:r>
            <a:r>
              <a:rPr lang="en-US" sz="2400" b="1" dirty="0" err="1">
                <a:latin typeface="Comic Sans MS"/>
                <a:cs typeface="Comic Sans MS"/>
              </a:rPr>
              <a:t>s.t.</a:t>
            </a:r>
            <a:r>
              <a:rPr lang="en-US" sz="2400" b="1" dirty="0">
                <a:latin typeface="Comic Sans MS"/>
                <a:cs typeface="Comic Sans MS"/>
              </a:rPr>
              <a:t> </a:t>
            </a:r>
          </a:p>
          <a:p>
            <a:pPr>
              <a:lnSpc>
                <a:spcPct val="120000"/>
              </a:lnSpc>
            </a:pPr>
            <a:r>
              <a:rPr lang="en-US" sz="2400" b="1" dirty="0">
                <a:solidFill>
                  <a:schemeClr val="accent2"/>
                </a:solidFill>
                <a:latin typeface="Comic Sans MS"/>
                <a:cs typeface="Comic Sans MS"/>
              </a:rPr>
              <a:t>R</a:t>
            </a:r>
            <a:r>
              <a:rPr lang="en-US" sz="2400" b="1" dirty="0">
                <a:solidFill>
                  <a:srgbClr val="0000FF"/>
                </a:solidFill>
                <a:latin typeface="Comic Sans MS"/>
                <a:cs typeface="Comic Sans MS"/>
              </a:rPr>
              <a:t>A</a:t>
            </a:r>
            <a:r>
              <a:rPr lang="en-US" sz="2400" b="1" dirty="0">
                <a:solidFill>
                  <a:srgbClr val="C0504D"/>
                </a:solidFill>
                <a:latin typeface="Comic Sans MS"/>
                <a:cs typeface="Comic Sans MS"/>
              </a:rPr>
              <a:t>C</a:t>
            </a:r>
            <a:r>
              <a:rPr lang="en-US" sz="2400" b="1" dirty="0">
                <a:latin typeface="Comic Sans MS"/>
                <a:cs typeface="Comic Sans MS"/>
              </a:rPr>
              <a:t> has row-sums &amp; col-sums </a:t>
            </a:r>
            <a:r>
              <a:rPr lang="en-US" sz="2400" b="1" dirty="0">
                <a:sym typeface="Symbol"/>
              </a:rPr>
              <a:t></a:t>
            </a:r>
            <a:r>
              <a:rPr lang="en-US" sz="2400" dirty="0">
                <a:sym typeface="Symbol"/>
              </a:rPr>
              <a:t> </a:t>
            </a:r>
            <a:r>
              <a:rPr lang="en-US" sz="2400" b="1" dirty="0">
                <a:solidFill>
                  <a:prstClr val="black"/>
                </a:solidFill>
                <a:latin typeface="Comic Sans MS"/>
                <a:cs typeface="Comic Sans MS"/>
              </a:rPr>
              <a:t>1</a:t>
            </a:r>
            <a:endParaRPr lang="en-US" sz="2400" b="1" dirty="0">
              <a:latin typeface="Comic Sans MS"/>
              <a:cs typeface="Comic Sans MS"/>
            </a:endParaRPr>
          </a:p>
          <a:p>
            <a:pPr>
              <a:lnSpc>
                <a:spcPct val="120000"/>
              </a:lnSpc>
            </a:pPr>
            <a:r>
              <a:rPr lang="en-US" sz="2400" b="1" dirty="0">
                <a:latin typeface="Comic Sans MS"/>
                <a:cs typeface="Comic Sans MS"/>
                <a:sym typeface="Symbol"/>
              </a:rPr>
              <a:t>                                   </a:t>
            </a:r>
            <a:r>
              <a:rPr lang="en-US" sz="2400" b="1" dirty="0">
                <a:latin typeface="Comic Sans MS"/>
                <a:cs typeface="Comic Sans MS"/>
              </a:rPr>
              <a:t>              </a:t>
            </a:r>
          </a:p>
        </p:txBody>
      </p:sp>
      <p:grpSp>
        <p:nvGrpSpPr>
          <p:cNvPr id="16" name="Group 15"/>
          <p:cNvGrpSpPr/>
          <p:nvPr/>
        </p:nvGrpSpPr>
        <p:grpSpPr>
          <a:xfrm>
            <a:off x="1153927" y="3658175"/>
            <a:ext cx="3096254" cy="1388339"/>
            <a:chOff x="1153927" y="3569275"/>
            <a:chExt cx="3096254" cy="1388339"/>
          </a:xfrm>
        </p:grpSpPr>
        <p:sp>
          <p:nvSpPr>
            <p:cNvPr id="58" name="Rectangle 57"/>
            <p:cNvSpPr/>
            <p:nvPr/>
          </p:nvSpPr>
          <p:spPr>
            <a:xfrm>
              <a:off x="2243252" y="35692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59" name="Rectangle 58"/>
            <p:cNvSpPr/>
            <p:nvPr/>
          </p:nvSpPr>
          <p:spPr>
            <a:xfrm>
              <a:off x="1153927" y="3577641"/>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60" name="Rectangle 59"/>
            <p:cNvSpPr/>
            <p:nvPr/>
          </p:nvSpPr>
          <p:spPr>
            <a:xfrm>
              <a:off x="3335781" y="35692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cxnSp>
          <p:nvCxnSpPr>
            <p:cNvPr id="61" name="Straight Connector 60"/>
            <p:cNvCxnSpPr/>
            <p:nvPr/>
          </p:nvCxnSpPr>
          <p:spPr>
            <a:xfrm>
              <a:off x="1278192" y="3717309"/>
              <a:ext cx="650821" cy="6616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3440526" y="3711495"/>
              <a:ext cx="650821" cy="6616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2473339" y="4540765"/>
              <a:ext cx="372267" cy="400110"/>
            </a:xfrm>
            <a:prstGeom prst="rect">
              <a:avLst/>
            </a:prstGeom>
            <a:noFill/>
          </p:spPr>
          <p:txBody>
            <a:bodyPr wrap="none" rtlCol="0">
              <a:spAutoFit/>
            </a:bodyPr>
            <a:lstStyle/>
            <a:p>
              <a:r>
                <a:rPr lang="en-US" sz="2000" b="1" dirty="0">
                  <a:solidFill>
                    <a:srgbClr val="0000FF"/>
                  </a:solidFill>
                  <a:latin typeface="Comic Sans MS"/>
                  <a:cs typeface="Comic Sans MS"/>
                </a:rPr>
                <a:t>A</a:t>
              </a:r>
              <a:endParaRPr lang="en-US" sz="2000" baseline="-25000" dirty="0"/>
            </a:p>
          </p:txBody>
        </p:sp>
        <p:sp>
          <p:nvSpPr>
            <p:cNvPr id="64" name="TextBox 63"/>
            <p:cNvSpPr txBox="1"/>
            <p:nvPr/>
          </p:nvSpPr>
          <p:spPr>
            <a:xfrm>
              <a:off x="1384014" y="4549131"/>
              <a:ext cx="351378" cy="400110"/>
            </a:xfrm>
            <a:prstGeom prst="rect">
              <a:avLst/>
            </a:prstGeom>
            <a:noFill/>
          </p:spPr>
          <p:txBody>
            <a:bodyPr wrap="none" rtlCol="0">
              <a:spAutoFit/>
            </a:bodyPr>
            <a:lstStyle/>
            <a:p>
              <a:r>
                <a:rPr lang="en-US" sz="2000" b="1" dirty="0">
                  <a:solidFill>
                    <a:srgbClr val="FF6600"/>
                  </a:solidFill>
                  <a:latin typeface="Comic Sans MS"/>
                  <a:cs typeface="Comic Sans MS"/>
                </a:rPr>
                <a:t>R</a:t>
              </a:r>
              <a:endParaRPr lang="en-US" sz="2000" baseline="-25000" dirty="0">
                <a:solidFill>
                  <a:srgbClr val="FF6600"/>
                </a:solidFill>
              </a:endParaRPr>
            </a:p>
          </p:txBody>
        </p:sp>
        <p:sp>
          <p:nvSpPr>
            <p:cNvPr id="65" name="TextBox 64"/>
            <p:cNvSpPr txBox="1"/>
            <p:nvPr/>
          </p:nvSpPr>
          <p:spPr>
            <a:xfrm>
              <a:off x="3605148" y="4557504"/>
              <a:ext cx="351378" cy="400110"/>
            </a:xfrm>
            <a:prstGeom prst="rect">
              <a:avLst/>
            </a:prstGeom>
            <a:noFill/>
          </p:spPr>
          <p:txBody>
            <a:bodyPr wrap="none" rtlCol="0">
              <a:spAutoFit/>
            </a:bodyPr>
            <a:lstStyle/>
            <a:p>
              <a:r>
                <a:rPr lang="en-US" sz="2000" b="1" dirty="0">
                  <a:solidFill>
                    <a:srgbClr val="FF6600"/>
                  </a:solidFill>
                  <a:latin typeface="Comic Sans MS"/>
                  <a:cs typeface="Comic Sans MS"/>
                </a:rPr>
                <a:t>C</a:t>
              </a:r>
              <a:endParaRPr lang="en-US" sz="2000" baseline="-25000" dirty="0">
                <a:solidFill>
                  <a:srgbClr val="FF6600"/>
                </a:solidFill>
              </a:endParaRPr>
            </a:p>
          </p:txBody>
        </p:sp>
      </p:grpSp>
      <p:sp>
        <p:nvSpPr>
          <p:cNvPr id="4" name="TextBox 3"/>
          <p:cNvSpPr txBox="1"/>
          <p:nvPr/>
        </p:nvSpPr>
        <p:spPr>
          <a:xfrm>
            <a:off x="5826282" y="3184274"/>
            <a:ext cx="3066865" cy="2308324"/>
          </a:xfrm>
          <a:prstGeom prst="rect">
            <a:avLst/>
          </a:prstGeom>
          <a:solidFill>
            <a:schemeClr val="accent6">
              <a:lumMod val="60000"/>
              <a:lumOff val="40000"/>
            </a:schemeClr>
          </a:solidFill>
        </p:spPr>
        <p:txBody>
          <a:bodyPr wrap="none" rtlCol="0">
            <a:spAutoFit/>
          </a:bodyPr>
          <a:lstStyle/>
          <a:p>
            <a:r>
              <a:rPr lang="en-US" sz="2400" b="1" dirty="0">
                <a:solidFill>
                  <a:srgbClr val="008000"/>
                </a:solidFill>
                <a:latin typeface="Comic Sans MS"/>
                <a:cs typeface="Comic Sans MS"/>
              </a:rPr>
              <a:t>Why?</a:t>
            </a:r>
          </a:p>
          <a:p>
            <a:pPr marL="285750" indent="-285750">
              <a:buFontTx/>
              <a:buChar char="-"/>
            </a:pPr>
            <a:r>
              <a:rPr lang="en-US" sz="2000" b="1" dirty="0">
                <a:latin typeface="Comic Sans MS"/>
                <a:cs typeface="Comic Sans MS"/>
              </a:rPr>
              <a:t>Numerical analysis</a:t>
            </a:r>
          </a:p>
          <a:p>
            <a:pPr marL="285750" indent="-285750">
              <a:buFontTx/>
              <a:buChar char="-"/>
            </a:pPr>
            <a:r>
              <a:rPr lang="en-US" sz="2000" b="1" dirty="0">
                <a:latin typeface="Comic Sans MS"/>
                <a:cs typeface="Comic Sans MS"/>
              </a:rPr>
              <a:t>Signal processing</a:t>
            </a:r>
          </a:p>
          <a:p>
            <a:pPr marL="285750" indent="-285750">
              <a:buFontTx/>
              <a:buChar char="-"/>
            </a:pPr>
            <a:r>
              <a:rPr lang="en-US" sz="2000" b="1" dirty="0" err="1">
                <a:latin typeface="Comic Sans MS"/>
                <a:cs typeface="Comic Sans MS"/>
              </a:rPr>
              <a:t>Approx</a:t>
            </a:r>
            <a:r>
              <a:rPr lang="en-US" sz="2000" b="1" dirty="0">
                <a:latin typeface="Comic Sans MS"/>
                <a:cs typeface="Comic Sans MS"/>
              </a:rPr>
              <a:t> Permanent</a:t>
            </a:r>
          </a:p>
          <a:p>
            <a:pPr marL="285750" indent="-285750">
              <a:buFontTx/>
              <a:buChar char="-"/>
            </a:pPr>
            <a:r>
              <a:rPr lang="en-US" sz="2000" b="1" dirty="0">
                <a:solidFill>
                  <a:srgbClr val="0000FF"/>
                </a:solidFill>
                <a:latin typeface="Comic Sans MS"/>
                <a:cs typeface="Comic Sans MS"/>
              </a:rPr>
              <a:t>Hyperbolic scaling </a:t>
            </a:r>
            <a:r>
              <a:rPr lang="en-US" altLang="en-US" sz="2000" dirty="0">
                <a:latin typeface="Arial Unicode MS" panose="020B0604020202020204" pitchFamily="34" charset="-128"/>
                <a:ea typeface="ＭＳ Ｐゴシック" panose="020B0600070205080204" pitchFamily="34" charset="-128"/>
              </a:rPr>
              <a:t>😎</a:t>
            </a:r>
            <a:endParaRPr lang="en-US" sz="2000" b="1" dirty="0">
              <a:latin typeface="Comic Sans MS"/>
              <a:cs typeface="Comic Sans MS"/>
            </a:endParaRPr>
          </a:p>
          <a:p>
            <a:pPr marL="285750" indent="-285750">
              <a:buFontTx/>
              <a:buChar char="-"/>
            </a:pPr>
            <a:r>
              <a:rPr lang="en-US" sz="2000" b="1" dirty="0">
                <a:latin typeface="Comic Sans MS"/>
                <a:cs typeface="Comic Sans MS"/>
              </a:rPr>
              <a:t>Perfect matching</a:t>
            </a:r>
          </a:p>
          <a:p>
            <a:pPr marL="285750" indent="-285750">
              <a:buFontTx/>
              <a:buChar char="-"/>
            </a:pPr>
            <a:r>
              <a:rPr lang="en-US" sz="2000" b="1" dirty="0">
                <a:latin typeface="Comic Sans MS"/>
                <a:cs typeface="Comic Sans MS"/>
              </a:rPr>
              <a:t>……</a:t>
            </a:r>
            <a:endParaRPr lang="en-US" sz="2000" dirty="0"/>
          </a:p>
        </p:txBody>
      </p:sp>
      <p:sp>
        <p:nvSpPr>
          <p:cNvPr id="26" name="Rectangle 25"/>
          <p:cNvSpPr/>
          <p:nvPr/>
        </p:nvSpPr>
        <p:spPr>
          <a:xfrm>
            <a:off x="2255952" y="36581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7" name="TextBox 26"/>
          <p:cNvSpPr txBox="1"/>
          <p:nvPr/>
        </p:nvSpPr>
        <p:spPr>
          <a:xfrm>
            <a:off x="2486039" y="4629665"/>
            <a:ext cx="372267" cy="400110"/>
          </a:xfrm>
          <a:prstGeom prst="rect">
            <a:avLst/>
          </a:prstGeom>
          <a:noFill/>
        </p:spPr>
        <p:txBody>
          <a:bodyPr wrap="none" rtlCol="0">
            <a:spAutoFit/>
          </a:bodyPr>
          <a:lstStyle/>
          <a:p>
            <a:r>
              <a:rPr lang="en-US" sz="2000" b="1" dirty="0">
                <a:solidFill>
                  <a:srgbClr val="0000FF"/>
                </a:solidFill>
                <a:latin typeface="Comic Sans MS"/>
                <a:cs typeface="Comic Sans MS"/>
              </a:rPr>
              <a:t>A</a:t>
            </a:r>
            <a:endParaRPr lang="en-US" sz="2000" baseline="-25000" dirty="0"/>
          </a:p>
        </p:txBody>
      </p:sp>
      <p:sp>
        <p:nvSpPr>
          <p:cNvPr id="5" name="TextBox 4"/>
          <p:cNvSpPr txBox="1"/>
          <p:nvPr/>
        </p:nvSpPr>
        <p:spPr>
          <a:xfrm>
            <a:off x="5996667" y="5915124"/>
            <a:ext cx="2287806" cy="461665"/>
          </a:xfrm>
          <a:prstGeom prst="rect">
            <a:avLst/>
          </a:prstGeom>
          <a:solidFill>
            <a:srgbClr val="FFFF00"/>
          </a:solidFill>
        </p:spPr>
        <p:txBody>
          <a:bodyPr wrap="none" rtlCol="0">
            <a:spAutoFit/>
          </a:bodyPr>
          <a:lstStyle/>
          <a:p>
            <a:r>
              <a:rPr lang="en-US" sz="2400" b="1" dirty="0">
                <a:solidFill>
                  <a:srgbClr val="000000"/>
                </a:solidFill>
                <a:latin typeface="Comic Sans MS"/>
                <a:cs typeface="Comic Sans MS"/>
                <a:sym typeface="Wingdings"/>
              </a:rPr>
              <a:t> </a:t>
            </a:r>
            <a:r>
              <a:rPr lang="en-US" sz="2400" b="1" dirty="0">
                <a:solidFill>
                  <a:srgbClr val="000000"/>
                </a:solidFill>
                <a:latin typeface="Comic Sans MS"/>
                <a:cs typeface="Comic Sans MS"/>
              </a:rPr>
              <a:t>Per(</a:t>
            </a:r>
            <a:r>
              <a:rPr lang="en-US" sz="2400" b="1" dirty="0">
                <a:solidFill>
                  <a:srgbClr val="0000FF"/>
                </a:solidFill>
                <a:latin typeface="Comic Sans MS"/>
                <a:cs typeface="Comic Sans MS"/>
              </a:rPr>
              <a:t>A</a:t>
            </a:r>
            <a:r>
              <a:rPr lang="en-US" sz="2400" b="1" dirty="0">
                <a:solidFill>
                  <a:srgbClr val="000000"/>
                </a:solidFill>
                <a:latin typeface="Comic Sans MS"/>
                <a:cs typeface="Comic Sans MS"/>
              </a:rPr>
              <a:t>)&gt;0 </a:t>
            </a:r>
            <a:endParaRPr lang="en-US" dirty="0"/>
          </a:p>
        </p:txBody>
      </p:sp>
      <p:sp>
        <p:nvSpPr>
          <p:cNvPr id="19" name="TextBox 18">
            <a:extLst>
              <a:ext uri="{FF2B5EF4-FFF2-40B4-BE49-F238E27FC236}">
                <a16:creationId xmlns:a16="http://schemas.microsoft.com/office/drawing/2014/main" id="{A35C8660-83BA-EB43-9679-4A3401EFBAF7}"/>
              </a:ext>
            </a:extLst>
          </p:cNvPr>
          <p:cNvSpPr txBox="1"/>
          <p:nvPr/>
        </p:nvSpPr>
        <p:spPr>
          <a:xfrm>
            <a:off x="114299" y="6306662"/>
            <a:ext cx="990977" cy="461665"/>
          </a:xfrm>
          <a:prstGeom prst="rect">
            <a:avLst/>
          </a:prstGeom>
          <a:solidFill>
            <a:srgbClr val="FFC000"/>
          </a:solidFill>
        </p:spPr>
        <p:txBody>
          <a:bodyPr wrap="none" rtlCol="0">
            <a:spAutoFit/>
          </a:bodyPr>
          <a:lstStyle/>
          <a:p>
            <a:r>
              <a:rPr lang="en-US" sz="2400" b="1" dirty="0">
                <a:solidFill>
                  <a:srgbClr val="000000"/>
                </a:solidFill>
                <a:latin typeface="Comic Sans MS"/>
                <a:cs typeface="Comic Sans MS"/>
                <a:sym typeface="Wingdings"/>
              </a:rPr>
              <a:t>Orbit</a:t>
            </a:r>
            <a:endParaRPr lang="en-US" dirty="0"/>
          </a:p>
        </p:txBody>
      </p:sp>
    </p:spTree>
    <p:extLst>
      <p:ext uri="{BB962C8B-B14F-4D97-AF65-F5344CB8AC3E}">
        <p14:creationId xmlns:p14="http://schemas.microsoft.com/office/powerpoint/2010/main" val="230280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14" grpId="0" build="p"/>
      <p:bldP spid="4" grpId="0" animBg="1"/>
      <p:bldP spid="5"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941282" y="2641572"/>
            <a:ext cx="2745521" cy="2743200"/>
            <a:chOff x="5606467" y="1833390"/>
            <a:chExt cx="2745521" cy="2743200"/>
          </a:xfrm>
        </p:grpSpPr>
        <p:sp>
          <p:nvSpPr>
            <p:cNvPr id="32" name="Rectangle 31"/>
            <p:cNvSpPr/>
            <p:nvPr/>
          </p:nvSpPr>
          <p:spPr>
            <a:xfrm>
              <a:off x="5611091"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33" name="Rectangle 32"/>
            <p:cNvSpPr/>
            <p:nvPr/>
          </p:nvSpPr>
          <p:spPr>
            <a:xfrm>
              <a:off x="65185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34" name="Rectangle 33"/>
            <p:cNvSpPr/>
            <p:nvPr/>
          </p:nvSpPr>
          <p:spPr>
            <a:xfrm>
              <a:off x="74329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36" name="Rectangle 35"/>
            <p:cNvSpPr/>
            <p:nvPr/>
          </p:nvSpPr>
          <p:spPr>
            <a:xfrm>
              <a:off x="5606467"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38" name="Rectangle 37"/>
            <p:cNvSpPr/>
            <p:nvPr/>
          </p:nvSpPr>
          <p:spPr>
            <a:xfrm>
              <a:off x="65139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39" name="Rectangle 38"/>
            <p:cNvSpPr/>
            <p:nvPr/>
          </p:nvSpPr>
          <p:spPr>
            <a:xfrm>
              <a:off x="74283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41" name="Rectangle 40"/>
            <p:cNvSpPr/>
            <p:nvPr/>
          </p:nvSpPr>
          <p:spPr>
            <a:xfrm>
              <a:off x="5606467"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a:t>
              </a:r>
              <a:endParaRPr lang="en-US" sz="2800" b="1" dirty="0">
                <a:solidFill>
                  <a:srgbClr val="0000FF"/>
                </a:solidFill>
              </a:endParaRPr>
            </a:p>
          </p:txBody>
        </p:sp>
        <p:sp>
          <p:nvSpPr>
            <p:cNvPr id="42" name="Rectangle 41"/>
            <p:cNvSpPr/>
            <p:nvPr/>
          </p:nvSpPr>
          <p:spPr>
            <a:xfrm>
              <a:off x="65139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a:t>
              </a:r>
            </a:p>
          </p:txBody>
        </p:sp>
        <p:sp>
          <p:nvSpPr>
            <p:cNvPr id="44" name="Rectangle 43"/>
            <p:cNvSpPr/>
            <p:nvPr/>
          </p:nvSpPr>
          <p:spPr>
            <a:xfrm>
              <a:off x="74283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a:t>
              </a:r>
            </a:p>
          </p:txBody>
        </p:sp>
      </p:grpSp>
      <p:sp>
        <p:nvSpPr>
          <p:cNvPr id="12" name="Title 1"/>
          <p:cNvSpPr>
            <a:spLocks noGrp="1"/>
          </p:cNvSpPr>
          <p:nvPr>
            <p:ph type="ctrTitle"/>
          </p:nvPr>
        </p:nvSpPr>
        <p:spPr>
          <a:xfrm>
            <a:off x="570340" y="41214"/>
            <a:ext cx="7772400" cy="1470025"/>
          </a:xfrm>
        </p:spPr>
        <p:txBody>
          <a:bodyPr>
            <a:normAutofit/>
          </a:bodyPr>
          <a:lstStyle/>
          <a:p>
            <a:r>
              <a:rPr lang="en-US" sz="4000" b="1" dirty="0">
                <a:solidFill>
                  <a:srgbClr val="FF0000"/>
                </a:solidFill>
                <a:latin typeface="Comic Sans MS"/>
                <a:cs typeface="Comic Sans MS"/>
              </a:rPr>
              <a:t>Scaling algorithm</a:t>
            </a:r>
            <a:endParaRPr lang="en-US" sz="3200" b="1" dirty="0">
              <a:solidFill>
                <a:srgbClr val="008000"/>
              </a:solidFill>
              <a:latin typeface="Comic Sans MS"/>
              <a:cs typeface="Comic Sans MS"/>
            </a:endParaRPr>
          </a:p>
        </p:txBody>
      </p:sp>
      <p:sp>
        <p:nvSpPr>
          <p:cNvPr id="13" name="TextBox 12"/>
          <p:cNvSpPr txBox="1"/>
          <p:nvPr/>
        </p:nvSpPr>
        <p:spPr>
          <a:xfrm>
            <a:off x="114299" y="1105606"/>
            <a:ext cx="8921075" cy="966418"/>
          </a:xfrm>
          <a:prstGeom prst="rect">
            <a:avLst/>
          </a:prstGeom>
          <a:noFill/>
        </p:spPr>
        <p:txBody>
          <a:bodyPr wrap="square" rtlCol="0">
            <a:spAutoFit/>
          </a:bodyPr>
          <a:lstStyle/>
          <a:p>
            <a:pPr>
              <a:lnSpc>
                <a:spcPct val="120000"/>
              </a:lnSpc>
            </a:pPr>
            <a:r>
              <a:rPr lang="en-US" sz="2400" b="1" dirty="0">
                <a:solidFill>
                  <a:srgbClr val="0000FF"/>
                </a:solidFill>
                <a:latin typeface="Comic Sans MS"/>
                <a:cs typeface="Comic Sans MS"/>
              </a:rPr>
              <a:t>A</a:t>
            </a:r>
            <a:r>
              <a:rPr lang="en-US" sz="2400" b="1" dirty="0">
                <a:latin typeface="Comic Sans MS"/>
                <a:cs typeface="Comic Sans MS"/>
              </a:rPr>
              <a:t> non-negative matrix. Try making it doubly stochastic.</a:t>
            </a:r>
          </a:p>
          <a:p>
            <a:pPr>
              <a:lnSpc>
                <a:spcPct val="120000"/>
              </a:lnSpc>
            </a:pPr>
            <a:r>
              <a:rPr lang="en-US" sz="2400" b="1" dirty="0">
                <a:latin typeface="Comic Sans MS"/>
                <a:cs typeface="Comic Sans MS"/>
              </a:rPr>
              <a:t>(e.g. the adjacency matrix </a:t>
            </a:r>
            <a:r>
              <a:rPr lang="en-US" sz="2400" b="1" dirty="0">
                <a:solidFill>
                  <a:srgbClr val="0000FF"/>
                </a:solidFill>
                <a:latin typeface="Comic Sans MS"/>
                <a:cs typeface="Comic Sans MS"/>
              </a:rPr>
              <a:t>A</a:t>
            </a:r>
            <a:r>
              <a:rPr lang="en-US" sz="2400" b="1" dirty="0">
                <a:latin typeface="Comic Sans MS"/>
                <a:cs typeface="Comic Sans MS"/>
              </a:rPr>
              <a:t>=</a:t>
            </a:r>
            <a:r>
              <a:rPr lang="en-US" sz="2400" b="1" dirty="0">
                <a:solidFill>
                  <a:srgbClr val="0000FF"/>
                </a:solidFill>
                <a:latin typeface="Comic Sans MS"/>
                <a:cs typeface="Comic Sans MS"/>
              </a:rPr>
              <a:t>A</a:t>
            </a:r>
            <a:r>
              <a:rPr lang="en-US" sz="2400" b="1" baseline="-25000" dirty="0">
                <a:solidFill>
                  <a:srgbClr val="0000FF"/>
                </a:solidFill>
                <a:latin typeface="Comic Sans MS"/>
                <a:cs typeface="Comic Sans MS"/>
              </a:rPr>
              <a:t>G</a:t>
            </a:r>
            <a:r>
              <a:rPr lang="en-US" sz="2400" b="1" dirty="0">
                <a:latin typeface="Comic Sans MS"/>
                <a:cs typeface="Comic Sans MS"/>
              </a:rPr>
              <a:t> of a bipartite graph </a:t>
            </a:r>
            <a:r>
              <a:rPr lang="en-US" sz="2400" b="1" dirty="0">
                <a:solidFill>
                  <a:srgbClr val="0000FF"/>
                </a:solidFill>
                <a:latin typeface="Comic Sans MS"/>
                <a:cs typeface="Comic Sans MS"/>
              </a:rPr>
              <a:t>G</a:t>
            </a:r>
            <a:r>
              <a:rPr lang="en-US" sz="2400" b="1" dirty="0">
                <a:latin typeface="Comic Sans MS"/>
                <a:cs typeface="Comic Sans MS"/>
              </a:rPr>
              <a:t>)</a:t>
            </a:r>
          </a:p>
        </p:txBody>
      </p:sp>
      <p:sp>
        <p:nvSpPr>
          <p:cNvPr id="15" name="TextBox 14"/>
          <p:cNvSpPr txBox="1"/>
          <p:nvPr/>
        </p:nvSpPr>
        <p:spPr>
          <a:xfrm>
            <a:off x="258742" y="2526702"/>
            <a:ext cx="5587944" cy="2296013"/>
          </a:xfrm>
          <a:prstGeom prst="rect">
            <a:avLst/>
          </a:prstGeom>
          <a:noFill/>
        </p:spPr>
        <p:txBody>
          <a:bodyPr wrap="square" rtlCol="0">
            <a:spAutoFit/>
          </a:bodyPr>
          <a:lstStyle/>
          <a:p>
            <a:pPr>
              <a:lnSpc>
                <a:spcPct val="120000"/>
              </a:lnSpc>
            </a:pPr>
            <a:endParaRPr lang="en-US" sz="2400" b="1" dirty="0">
              <a:latin typeface="Comic Sans MS"/>
              <a:cs typeface="Comic Sans MS"/>
            </a:endParaRPr>
          </a:p>
          <a:p>
            <a:pPr>
              <a:lnSpc>
                <a:spcPct val="120000"/>
              </a:lnSpc>
            </a:pPr>
            <a:r>
              <a:rPr lang="en-US" sz="2400" b="1" dirty="0">
                <a:latin typeface="Comic Sans MS"/>
                <a:cs typeface="Comic Sans MS"/>
              </a:rPr>
              <a:t>Find (if exists?) </a:t>
            </a:r>
            <a:r>
              <a:rPr lang="en-US" sz="2400" b="1" dirty="0">
                <a:solidFill>
                  <a:srgbClr val="C0504D"/>
                </a:solidFill>
                <a:latin typeface="Comic Sans MS"/>
                <a:cs typeface="Comic Sans MS"/>
              </a:rPr>
              <a:t>R,C </a:t>
            </a:r>
            <a:r>
              <a:rPr lang="en-US" sz="2400" b="1" i="1" dirty="0">
                <a:latin typeface="Comic Sans MS"/>
                <a:cs typeface="Comic Sans MS"/>
              </a:rPr>
              <a:t>diagonal</a:t>
            </a:r>
            <a:r>
              <a:rPr lang="en-US" sz="2400" b="1" dirty="0">
                <a:latin typeface="Comic Sans MS"/>
                <a:cs typeface="Comic Sans MS"/>
              </a:rPr>
              <a:t> </a:t>
            </a:r>
            <a:r>
              <a:rPr lang="en-US" sz="2400" b="1" dirty="0" err="1">
                <a:latin typeface="Comic Sans MS"/>
                <a:cs typeface="Comic Sans MS"/>
              </a:rPr>
              <a:t>s.t.</a:t>
            </a:r>
            <a:r>
              <a:rPr lang="en-US" sz="2400" b="1" dirty="0">
                <a:latin typeface="Comic Sans MS"/>
                <a:cs typeface="Comic Sans MS"/>
              </a:rPr>
              <a:t> </a:t>
            </a:r>
          </a:p>
          <a:p>
            <a:pPr>
              <a:lnSpc>
                <a:spcPct val="120000"/>
              </a:lnSpc>
            </a:pPr>
            <a:r>
              <a:rPr lang="en-US" sz="2400" b="1" dirty="0">
                <a:solidFill>
                  <a:schemeClr val="accent2"/>
                </a:solidFill>
                <a:latin typeface="Comic Sans MS"/>
                <a:cs typeface="Comic Sans MS"/>
              </a:rPr>
              <a:t>R</a:t>
            </a:r>
            <a:r>
              <a:rPr lang="en-US" sz="2400" b="1" dirty="0">
                <a:solidFill>
                  <a:srgbClr val="0000FF"/>
                </a:solidFill>
                <a:latin typeface="Comic Sans MS"/>
                <a:cs typeface="Comic Sans MS"/>
              </a:rPr>
              <a:t>A</a:t>
            </a:r>
            <a:r>
              <a:rPr lang="en-US" sz="2400" b="1" dirty="0">
                <a:solidFill>
                  <a:srgbClr val="C0504D"/>
                </a:solidFill>
                <a:latin typeface="Comic Sans MS"/>
                <a:cs typeface="Comic Sans MS"/>
              </a:rPr>
              <a:t>C</a:t>
            </a:r>
            <a:r>
              <a:rPr lang="en-US" sz="2400" b="1" dirty="0">
                <a:latin typeface="Comic Sans MS"/>
                <a:cs typeface="Comic Sans MS"/>
              </a:rPr>
              <a:t> has row-sums &amp; col-sums </a:t>
            </a:r>
            <a:r>
              <a:rPr lang="en-US" sz="2400" b="1" dirty="0">
                <a:sym typeface="Symbol"/>
              </a:rPr>
              <a:t></a:t>
            </a:r>
            <a:r>
              <a:rPr lang="en-US" sz="2400" b="1" dirty="0">
                <a:latin typeface="Comic Sans MS"/>
                <a:cs typeface="Comic Sans MS"/>
              </a:rPr>
              <a:t>1</a:t>
            </a:r>
          </a:p>
          <a:p>
            <a:pPr>
              <a:lnSpc>
                <a:spcPct val="120000"/>
              </a:lnSpc>
            </a:pPr>
            <a:endParaRPr lang="en-US" sz="2400" b="1" dirty="0">
              <a:latin typeface="Comic Sans MS"/>
              <a:cs typeface="Comic Sans MS"/>
            </a:endParaRPr>
          </a:p>
          <a:p>
            <a:pPr>
              <a:lnSpc>
                <a:spcPct val="120000"/>
              </a:lnSpc>
            </a:pPr>
            <a:r>
              <a:rPr lang="en-US" sz="2400" b="1" dirty="0">
                <a:latin typeface="Comic Sans MS"/>
                <a:cs typeface="Comic Sans MS"/>
                <a:sym typeface="Symbol"/>
              </a:rPr>
              <a:t>Hard… treat rows &amp; cols separately! </a:t>
            </a:r>
            <a:r>
              <a:rPr lang="en-US" sz="2400" b="1" dirty="0">
                <a:latin typeface="Comic Sans MS"/>
                <a:cs typeface="Comic Sans MS"/>
              </a:rPr>
              <a:t>              </a:t>
            </a:r>
          </a:p>
        </p:txBody>
      </p:sp>
      <p:grpSp>
        <p:nvGrpSpPr>
          <p:cNvPr id="16" name="Group 15"/>
          <p:cNvGrpSpPr/>
          <p:nvPr/>
        </p:nvGrpSpPr>
        <p:grpSpPr>
          <a:xfrm>
            <a:off x="7787004" y="5582503"/>
            <a:ext cx="930553" cy="1183374"/>
            <a:chOff x="2655473" y="2946393"/>
            <a:chExt cx="930553" cy="1183374"/>
          </a:xfrm>
        </p:grpSpPr>
        <p:sp>
          <p:nvSpPr>
            <p:cNvPr id="17" name="Oval 16"/>
            <p:cNvSpPr/>
            <p:nvPr/>
          </p:nvSpPr>
          <p:spPr>
            <a:xfrm>
              <a:off x="2655473" y="295562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669333" y="3419738"/>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2683193" y="388731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350488" y="294639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364348" y="3410508"/>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endCxn id="23" idx="1"/>
            </p:cNvCxnSpPr>
            <p:nvPr/>
          </p:nvCxnSpPr>
          <p:spPr>
            <a:xfrm>
              <a:off x="2782472" y="3047958"/>
              <a:ext cx="626170" cy="865632"/>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3378208" y="387808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17" idx="6"/>
              <a:endCxn id="21" idx="2"/>
            </p:cNvCxnSpPr>
            <p:nvPr/>
          </p:nvCxnSpPr>
          <p:spPr>
            <a:xfrm>
              <a:off x="2863291" y="3076850"/>
              <a:ext cx="501057" cy="454885"/>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7" idx="6"/>
              <a:endCxn id="20" idx="2"/>
            </p:cNvCxnSpPr>
            <p:nvPr/>
          </p:nvCxnSpPr>
          <p:spPr>
            <a:xfrm flipV="1">
              <a:off x="2863291" y="3067620"/>
              <a:ext cx="487197" cy="923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8" idx="6"/>
            </p:cNvCxnSpPr>
            <p:nvPr/>
          </p:nvCxnSpPr>
          <p:spPr>
            <a:xfrm flipV="1">
              <a:off x="2877151" y="3094141"/>
              <a:ext cx="533353" cy="44682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9" idx="7"/>
              <a:endCxn id="20" idx="3"/>
            </p:cNvCxnSpPr>
            <p:nvPr/>
          </p:nvCxnSpPr>
          <p:spPr>
            <a:xfrm flipV="1">
              <a:off x="2860577" y="3153340"/>
              <a:ext cx="520345" cy="76948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4460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941282" y="2641572"/>
            <a:ext cx="2745521" cy="2743200"/>
            <a:chOff x="5606467" y="1833390"/>
            <a:chExt cx="2745521" cy="2743200"/>
          </a:xfrm>
        </p:grpSpPr>
        <p:sp>
          <p:nvSpPr>
            <p:cNvPr id="32" name="Rectangle 31"/>
            <p:cNvSpPr/>
            <p:nvPr/>
          </p:nvSpPr>
          <p:spPr>
            <a:xfrm>
              <a:off x="5611091"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33" name="Rectangle 32"/>
            <p:cNvSpPr/>
            <p:nvPr/>
          </p:nvSpPr>
          <p:spPr>
            <a:xfrm>
              <a:off x="65185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34" name="Rectangle 33"/>
            <p:cNvSpPr/>
            <p:nvPr/>
          </p:nvSpPr>
          <p:spPr>
            <a:xfrm>
              <a:off x="74329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36" name="Rectangle 35"/>
            <p:cNvSpPr/>
            <p:nvPr/>
          </p:nvSpPr>
          <p:spPr>
            <a:xfrm>
              <a:off x="5606467"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1</a:t>
              </a:r>
            </a:p>
          </p:txBody>
        </p:sp>
        <p:sp>
          <p:nvSpPr>
            <p:cNvPr id="38" name="Rectangle 37"/>
            <p:cNvSpPr/>
            <p:nvPr/>
          </p:nvSpPr>
          <p:spPr>
            <a:xfrm>
              <a:off x="65139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39" name="Rectangle 38"/>
            <p:cNvSpPr/>
            <p:nvPr/>
          </p:nvSpPr>
          <p:spPr>
            <a:xfrm>
              <a:off x="74283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41" name="Rectangle 40"/>
            <p:cNvSpPr/>
            <p:nvPr/>
          </p:nvSpPr>
          <p:spPr>
            <a:xfrm>
              <a:off x="5606467"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rgbClr val="0000FF"/>
                </a:solidFill>
              </a:endParaRPr>
            </a:p>
            <a:p>
              <a:pPr algn="ctr"/>
              <a:r>
                <a:rPr lang="en-US" sz="2400" b="1" dirty="0">
                  <a:solidFill>
                    <a:srgbClr val="0000FF"/>
                  </a:solidFill>
                </a:rPr>
                <a:t>1/3</a:t>
              </a:r>
            </a:p>
            <a:p>
              <a:pPr algn="ctr"/>
              <a:endParaRPr lang="en-US" sz="2800" b="1" dirty="0">
                <a:solidFill>
                  <a:srgbClr val="0000FF"/>
                </a:solidFill>
              </a:endParaRPr>
            </a:p>
          </p:txBody>
        </p:sp>
        <p:sp>
          <p:nvSpPr>
            <p:cNvPr id="42" name="Rectangle 41"/>
            <p:cNvSpPr/>
            <p:nvPr/>
          </p:nvSpPr>
          <p:spPr>
            <a:xfrm>
              <a:off x="65139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1/3</a:t>
              </a:r>
            </a:p>
          </p:txBody>
        </p:sp>
        <p:sp>
          <p:nvSpPr>
            <p:cNvPr id="44" name="Rectangle 43"/>
            <p:cNvSpPr/>
            <p:nvPr/>
          </p:nvSpPr>
          <p:spPr>
            <a:xfrm>
              <a:off x="74283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1/3</a:t>
              </a:r>
            </a:p>
          </p:txBody>
        </p:sp>
      </p:grpSp>
      <p:sp>
        <p:nvSpPr>
          <p:cNvPr id="12" name="Title 1"/>
          <p:cNvSpPr>
            <a:spLocks noGrp="1"/>
          </p:cNvSpPr>
          <p:nvPr>
            <p:ph type="ctrTitle"/>
          </p:nvPr>
        </p:nvSpPr>
        <p:spPr>
          <a:xfrm>
            <a:off x="570340" y="41214"/>
            <a:ext cx="7772400" cy="1470025"/>
          </a:xfrm>
        </p:spPr>
        <p:txBody>
          <a:bodyPr>
            <a:normAutofit/>
          </a:bodyPr>
          <a:lstStyle/>
          <a:p>
            <a:r>
              <a:rPr lang="en-US" sz="4000" b="1" dirty="0">
                <a:solidFill>
                  <a:srgbClr val="FF0000"/>
                </a:solidFill>
                <a:latin typeface="Comic Sans MS"/>
                <a:cs typeface="Comic Sans MS"/>
              </a:rPr>
              <a:t>Scaling algorithm </a:t>
            </a:r>
            <a:r>
              <a:rPr lang="en-US" sz="3200" b="1" dirty="0">
                <a:solidFill>
                  <a:srgbClr val="008000"/>
                </a:solidFill>
                <a:latin typeface="Comic Sans MS"/>
                <a:cs typeface="Comic Sans MS"/>
              </a:rPr>
              <a:t>[Sinkhorn’64]</a:t>
            </a:r>
          </a:p>
        </p:txBody>
      </p:sp>
      <p:sp>
        <p:nvSpPr>
          <p:cNvPr id="2" name="TextBox 1"/>
          <p:cNvSpPr txBox="1"/>
          <p:nvPr/>
        </p:nvSpPr>
        <p:spPr>
          <a:xfrm>
            <a:off x="2036375" y="3671332"/>
            <a:ext cx="1787118" cy="461665"/>
          </a:xfrm>
          <a:prstGeom prst="rect">
            <a:avLst/>
          </a:prstGeom>
          <a:noFill/>
        </p:spPr>
        <p:txBody>
          <a:bodyPr wrap="none" rtlCol="0">
            <a:spAutoFit/>
          </a:bodyPr>
          <a:lstStyle/>
          <a:p>
            <a:r>
              <a:rPr lang="en-US" sz="2400" b="1" dirty="0">
                <a:solidFill>
                  <a:srgbClr val="984807"/>
                </a:solidFill>
                <a:latin typeface="Comic Sans MS"/>
                <a:cs typeface="Comic Sans MS"/>
              </a:rPr>
              <a:t>Scale rows</a:t>
            </a:r>
          </a:p>
        </p:txBody>
      </p:sp>
    </p:spTree>
    <p:extLst>
      <p:ext uri="{BB962C8B-B14F-4D97-AF65-F5344CB8AC3E}">
        <p14:creationId xmlns:p14="http://schemas.microsoft.com/office/powerpoint/2010/main" val="2318687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941282" y="2641572"/>
            <a:ext cx="2745521" cy="2743200"/>
            <a:chOff x="5606467" y="1833390"/>
            <a:chExt cx="2745521" cy="2743200"/>
          </a:xfrm>
        </p:grpSpPr>
        <p:sp>
          <p:nvSpPr>
            <p:cNvPr id="32" name="Rectangle 31"/>
            <p:cNvSpPr/>
            <p:nvPr/>
          </p:nvSpPr>
          <p:spPr>
            <a:xfrm>
              <a:off x="5611091"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3/7</a:t>
              </a:r>
            </a:p>
          </p:txBody>
        </p:sp>
        <p:sp>
          <p:nvSpPr>
            <p:cNvPr id="33" name="Rectangle 32"/>
            <p:cNvSpPr/>
            <p:nvPr/>
          </p:nvSpPr>
          <p:spPr>
            <a:xfrm>
              <a:off x="65185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34" name="Rectangle 33"/>
            <p:cNvSpPr/>
            <p:nvPr/>
          </p:nvSpPr>
          <p:spPr>
            <a:xfrm>
              <a:off x="74329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36" name="Rectangle 35"/>
            <p:cNvSpPr/>
            <p:nvPr/>
          </p:nvSpPr>
          <p:spPr>
            <a:xfrm>
              <a:off x="5606467"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3/7</a:t>
              </a:r>
            </a:p>
          </p:txBody>
        </p:sp>
        <p:sp>
          <p:nvSpPr>
            <p:cNvPr id="38" name="Rectangle 37"/>
            <p:cNvSpPr/>
            <p:nvPr/>
          </p:nvSpPr>
          <p:spPr>
            <a:xfrm>
              <a:off x="65139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39" name="Rectangle 38"/>
            <p:cNvSpPr/>
            <p:nvPr/>
          </p:nvSpPr>
          <p:spPr>
            <a:xfrm>
              <a:off x="74283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41" name="Rectangle 40"/>
            <p:cNvSpPr/>
            <p:nvPr/>
          </p:nvSpPr>
          <p:spPr>
            <a:xfrm>
              <a:off x="5606467"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rgbClr val="0000FF"/>
                </a:solidFill>
              </a:endParaRPr>
            </a:p>
            <a:p>
              <a:pPr algn="ctr"/>
              <a:r>
                <a:rPr lang="en-US" sz="2400" b="1" dirty="0">
                  <a:solidFill>
                    <a:srgbClr val="0000FF"/>
                  </a:solidFill>
                </a:rPr>
                <a:t>1/7</a:t>
              </a:r>
            </a:p>
            <a:p>
              <a:pPr algn="ctr"/>
              <a:endParaRPr lang="en-US" sz="2800" b="1" dirty="0">
                <a:solidFill>
                  <a:srgbClr val="0000FF"/>
                </a:solidFill>
              </a:endParaRPr>
            </a:p>
          </p:txBody>
        </p:sp>
        <p:sp>
          <p:nvSpPr>
            <p:cNvPr id="42" name="Rectangle 41"/>
            <p:cNvSpPr/>
            <p:nvPr/>
          </p:nvSpPr>
          <p:spPr>
            <a:xfrm>
              <a:off x="65139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a:t>
              </a:r>
            </a:p>
          </p:txBody>
        </p:sp>
        <p:sp>
          <p:nvSpPr>
            <p:cNvPr id="44" name="Rectangle 43"/>
            <p:cNvSpPr/>
            <p:nvPr/>
          </p:nvSpPr>
          <p:spPr>
            <a:xfrm>
              <a:off x="74283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a:t>
              </a:r>
            </a:p>
          </p:txBody>
        </p:sp>
      </p:grpSp>
      <p:sp>
        <p:nvSpPr>
          <p:cNvPr id="12" name="Title 1"/>
          <p:cNvSpPr>
            <a:spLocks noGrp="1"/>
          </p:cNvSpPr>
          <p:nvPr>
            <p:ph type="ctrTitle"/>
          </p:nvPr>
        </p:nvSpPr>
        <p:spPr>
          <a:xfrm>
            <a:off x="570340" y="41214"/>
            <a:ext cx="7772400" cy="1470025"/>
          </a:xfrm>
        </p:spPr>
        <p:txBody>
          <a:bodyPr>
            <a:normAutofit/>
          </a:bodyPr>
          <a:lstStyle/>
          <a:p>
            <a:r>
              <a:rPr lang="en-US" sz="4000" b="1" dirty="0">
                <a:solidFill>
                  <a:srgbClr val="FF0000"/>
                </a:solidFill>
                <a:latin typeface="Comic Sans MS"/>
                <a:cs typeface="Comic Sans MS"/>
              </a:rPr>
              <a:t>Scaling algorithm</a:t>
            </a:r>
            <a:endParaRPr lang="en-US" sz="3200" b="1" dirty="0">
              <a:solidFill>
                <a:srgbClr val="008000"/>
              </a:solidFill>
              <a:latin typeface="Comic Sans MS"/>
              <a:cs typeface="Comic Sans MS"/>
            </a:endParaRPr>
          </a:p>
        </p:txBody>
      </p:sp>
      <p:sp>
        <p:nvSpPr>
          <p:cNvPr id="14" name="TextBox 13"/>
          <p:cNvSpPr txBox="1"/>
          <p:nvPr/>
        </p:nvSpPr>
        <p:spPr>
          <a:xfrm>
            <a:off x="2036375" y="3671332"/>
            <a:ext cx="2231350" cy="461665"/>
          </a:xfrm>
          <a:prstGeom prst="rect">
            <a:avLst/>
          </a:prstGeom>
          <a:noFill/>
        </p:spPr>
        <p:txBody>
          <a:bodyPr wrap="none" rtlCol="0">
            <a:spAutoFit/>
          </a:bodyPr>
          <a:lstStyle/>
          <a:p>
            <a:r>
              <a:rPr lang="en-US" sz="2400" b="1" dirty="0">
                <a:solidFill>
                  <a:srgbClr val="984807"/>
                </a:solidFill>
                <a:latin typeface="Comic Sans MS"/>
                <a:cs typeface="Comic Sans MS"/>
              </a:rPr>
              <a:t>Scale columns</a:t>
            </a:r>
          </a:p>
        </p:txBody>
      </p:sp>
    </p:spTree>
    <p:extLst>
      <p:ext uri="{BB962C8B-B14F-4D97-AF65-F5344CB8AC3E}">
        <p14:creationId xmlns:p14="http://schemas.microsoft.com/office/powerpoint/2010/main" val="120944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ctrTitle"/>
          </p:nvPr>
        </p:nvSpPr>
        <p:spPr>
          <a:xfrm>
            <a:off x="228600" y="1676400"/>
            <a:ext cx="8610600" cy="1295400"/>
          </a:xfrm>
          <a:noFill/>
        </p:spPr>
        <p:txBody>
          <a:bodyPr/>
          <a:lstStyle/>
          <a:p>
            <a:r>
              <a:rPr lang="en-US" sz="6000" b="1">
                <a:solidFill>
                  <a:schemeClr val="hlink"/>
                </a:solidFill>
                <a:latin typeface="Comic Sans MS" charset="0"/>
                <a:ea typeface="ＭＳ Ｐゴシック" charset="0"/>
                <a:cs typeface="ＭＳ Ｐゴシック" charset="0"/>
              </a:rPr>
              <a:t>Computation is everywhere</a:t>
            </a:r>
          </a:p>
        </p:txBody>
      </p:sp>
      <p:pic>
        <p:nvPicPr>
          <p:cNvPr id="107522" name="Picture 3"/>
          <p:cNvPicPr>
            <a:picLocks noChangeAspect="1" noChangeArrowheads="1"/>
          </p:cNvPicPr>
          <p:nvPr/>
        </p:nvPicPr>
        <p:blipFill>
          <a:blip r:embed="rId3">
            <a:extLst>
              <a:ext uri="{28A0092B-C50C-407E-A947-70E740481C1C}">
                <a14:useLocalDpi xmlns:a14="http://schemas.microsoft.com/office/drawing/2010/main" val="0"/>
              </a:ext>
            </a:extLst>
          </a:blip>
          <a:srcRect l="12500" t="5170" r="9035" b="12370"/>
          <a:stretch>
            <a:fillRect/>
          </a:stretch>
        </p:blipFill>
        <p:spPr bwMode="auto">
          <a:xfrm>
            <a:off x="-133350" y="69056"/>
            <a:ext cx="9334500" cy="691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523" name="Arc 6"/>
          <p:cNvSpPr>
            <a:spLocks/>
          </p:cNvSpPr>
          <p:nvPr/>
        </p:nvSpPr>
        <p:spPr bwMode="auto">
          <a:xfrm rot="5256134">
            <a:off x="548481" y="-1486693"/>
            <a:ext cx="1258887" cy="4349750"/>
          </a:xfrm>
          <a:custGeom>
            <a:avLst/>
            <a:gdLst>
              <a:gd name="T0" fmla="*/ 0 w 21241"/>
              <a:gd name="T1" fmla="*/ 0 h 21600"/>
              <a:gd name="T2" fmla="*/ 2147483647 w 21241"/>
              <a:gd name="T3" fmla="*/ 2147483647 h 21600"/>
              <a:gd name="T4" fmla="*/ 0 w 21241"/>
              <a:gd name="T5" fmla="*/ 2147483647 h 21600"/>
              <a:gd name="T6" fmla="*/ 0 60000 65536"/>
              <a:gd name="T7" fmla="*/ 0 60000 65536"/>
              <a:gd name="T8" fmla="*/ 0 60000 65536"/>
              <a:gd name="T9" fmla="*/ 0 w 21241"/>
              <a:gd name="T10" fmla="*/ 0 h 21600"/>
              <a:gd name="T11" fmla="*/ 21241 w 21241"/>
              <a:gd name="T12" fmla="*/ 21600 h 21600"/>
            </a:gdLst>
            <a:ahLst/>
            <a:cxnLst>
              <a:cxn ang="T6">
                <a:pos x="T0" y="T1"/>
              </a:cxn>
              <a:cxn ang="T7">
                <a:pos x="T2" y="T3"/>
              </a:cxn>
              <a:cxn ang="T8">
                <a:pos x="T4" y="T5"/>
              </a:cxn>
            </a:cxnLst>
            <a:rect l="T9" t="T10" r="T11" b="T12"/>
            <a:pathLst>
              <a:path w="21241" h="21600" fill="none" extrusionOk="0">
                <a:moveTo>
                  <a:pt x="0" y="-1"/>
                </a:moveTo>
                <a:cubicBezTo>
                  <a:pt x="10417" y="-1"/>
                  <a:pt x="19351" y="7435"/>
                  <a:pt x="21241" y="17680"/>
                </a:cubicBezTo>
              </a:path>
              <a:path w="21241" h="21600" stroke="0" extrusionOk="0">
                <a:moveTo>
                  <a:pt x="0" y="-1"/>
                </a:moveTo>
                <a:cubicBezTo>
                  <a:pt x="10417" y="-1"/>
                  <a:pt x="19351" y="7435"/>
                  <a:pt x="21241" y="17680"/>
                </a:cubicBezTo>
                <a:lnTo>
                  <a:pt x="0" y="21600"/>
                </a:lnTo>
                <a:lnTo>
                  <a:pt x="0" y="-1"/>
                </a:lnTo>
                <a:close/>
              </a:path>
            </a:pathLst>
          </a:custGeom>
          <a:noFill/>
          <a:ln w="1270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400" b="0" i="0" u="none" strike="noStrike" kern="1200" cap="none" spc="0" normalizeH="0" baseline="0" noProof="0">
              <a:ln>
                <a:noFill/>
              </a:ln>
              <a:solidFill>
                <a:srgbClr val="FFFF00"/>
              </a:solidFill>
              <a:effectLst/>
              <a:uLnTx/>
              <a:uFillTx/>
              <a:latin typeface="Times New Roman" charset="0"/>
              <a:ea typeface="ＭＳ Ｐゴシック" charset="0"/>
              <a:cs typeface="ＭＳ Ｐゴシック" charset="0"/>
            </a:endParaRPr>
          </a:p>
        </p:txBody>
      </p:sp>
      <p:sp>
        <p:nvSpPr>
          <p:cNvPr id="107524" name="Text Box 7"/>
          <p:cNvSpPr txBox="1">
            <a:spLocks noChangeArrowheads="1"/>
          </p:cNvSpPr>
          <p:nvPr/>
        </p:nvSpPr>
        <p:spPr bwMode="auto">
          <a:xfrm>
            <a:off x="-36513" y="125413"/>
            <a:ext cx="261143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omic Sans MS" charset="0"/>
                <a:ea typeface="ＭＳ Ｐゴシック" charset="0"/>
              </a:rPr>
              <a:t>Unsolvable</a:t>
            </a:r>
          </a:p>
        </p:txBody>
      </p:sp>
      <p:sp>
        <p:nvSpPr>
          <p:cNvPr id="107525" name="Text Box 8"/>
          <p:cNvSpPr txBox="1">
            <a:spLocks noChangeArrowheads="1"/>
          </p:cNvSpPr>
          <p:nvPr/>
        </p:nvSpPr>
        <p:spPr bwMode="auto">
          <a:xfrm>
            <a:off x="5524500" y="195495"/>
            <a:ext cx="13843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omic Sans MS" charset="0"/>
                <a:ea typeface="ＭＳ Ｐゴシック" charset="0"/>
              </a:rPr>
              <a:t>EXP</a:t>
            </a:r>
          </a:p>
        </p:txBody>
      </p:sp>
      <p:sp>
        <p:nvSpPr>
          <p:cNvPr id="107526" name="Text Box 9"/>
          <p:cNvSpPr txBox="1">
            <a:spLocks noChangeArrowheads="1"/>
          </p:cNvSpPr>
          <p:nvPr/>
        </p:nvSpPr>
        <p:spPr bwMode="auto">
          <a:xfrm>
            <a:off x="7413625" y="279400"/>
            <a:ext cx="1557338" cy="7874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Chess / Go</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Strategies</a:t>
            </a:r>
          </a:p>
        </p:txBody>
      </p:sp>
      <p:sp>
        <p:nvSpPr>
          <p:cNvPr id="107527" name="Oval 15"/>
          <p:cNvSpPr>
            <a:spLocks noChangeArrowheads="1"/>
          </p:cNvSpPr>
          <p:nvPr/>
        </p:nvSpPr>
        <p:spPr bwMode="auto">
          <a:xfrm>
            <a:off x="0" y="914400"/>
            <a:ext cx="9144000" cy="56261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400" b="0" i="0" u="none" strike="noStrike" kern="1200" cap="none" spc="0" normalizeH="0" baseline="0" noProof="0">
              <a:ln>
                <a:noFill/>
              </a:ln>
              <a:solidFill>
                <a:srgbClr val="FFFF00"/>
              </a:solidFill>
              <a:effectLst/>
              <a:uLnTx/>
              <a:uFillTx/>
              <a:latin typeface="Times New Roman" charset="0"/>
              <a:ea typeface="ＭＳ Ｐゴシック" charset="0"/>
              <a:cs typeface="ＭＳ Ｐゴシック" charset="0"/>
            </a:endParaRPr>
          </a:p>
        </p:txBody>
      </p:sp>
      <p:grpSp>
        <p:nvGrpSpPr>
          <p:cNvPr id="107528" name="Group 16"/>
          <p:cNvGrpSpPr>
            <a:grpSpLocks/>
          </p:cNvGrpSpPr>
          <p:nvPr/>
        </p:nvGrpSpPr>
        <p:grpSpPr bwMode="auto">
          <a:xfrm>
            <a:off x="152400" y="1876425"/>
            <a:ext cx="3341688" cy="3686175"/>
            <a:chOff x="388" y="1072"/>
            <a:chExt cx="2105" cy="2322"/>
          </a:xfrm>
        </p:grpSpPr>
        <p:sp>
          <p:nvSpPr>
            <p:cNvPr id="107541" name="Text Box 17"/>
            <p:cNvSpPr txBox="1">
              <a:spLocks noChangeArrowheads="1"/>
            </p:cNvSpPr>
            <p:nvPr/>
          </p:nvSpPr>
          <p:spPr bwMode="auto">
            <a:xfrm>
              <a:off x="485" y="2220"/>
              <a:ext cx="673" cy="496"/>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Solving</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Sudoku</a:t>
              </a:r>
            </a:p>
          </p:txBody>
        </p:sp>
        <p:sp>
          <p:nvSpPr>
            <p:cNvPr id="107542" name="Text Box 18"/>
            <p:cNvSpPr txBox="1">
              <a:spLocks noChangeArrowheads="1"/>
            </p:cNvSpPr>
            <p:nvPr/>
          </p:nvSpPr>
          <p:spPr bwMode="auto">
            <a:xfrm>
              <a:off x="1239" y="2172"/>
              <a:ext cx="867" cy="496"/>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Theorem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Proving</a:t>
              </a:r>
            </a:p>
          </p:txBody>
        </p:sp>
        <p:sp>
          <p:nvSpPr>
            <p:cNvPr id="107543" name="Text Box 19"/>
            <p:cNvSpPr txBox="1">
              <a:spLocks noChangeArrowheads="1"/>
            </p:cNvSpPr>
            <p:nvPr/>
          </p:nvSpPr>
          <p:spPr bwMode="auto">
            <a:xfrm>
              <a:off x="1211" y="2777"/>
              <a:ext cx="734" cy="496"/>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Map</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Coloring</a:t>
              </a:r>
            </a:p>
          </p:txBody>
        </p:sp>
        <p:sp>
          <p:nvSpPr>
            <p:cNvPr id="107544" name="Oval 20"/>
            <p:cNvSpPr>
              <a:spLocks noChangeArrowheads="1"/>
            </p:cNvSpPr>
            <p:nvPr/>
          </p:nvSpPr>
          <p:spPr bwMode="auto">
            <a:xfrm>
              <a:off x="388" y="1072"/>
              <a:ext cx="2008" cy="2322"/>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400" b="0" i="0" u="none" strike="noStrike" kern="1200" cap="none" spc="0" normalizeH="0" baseline="0" noProof="0">
                <a:ln>
                  <a:noFill/>
                </a:ln>
                <a:solidFill>
                  <a:srgbClr val="FFFF00"/>
                </a:solidFill>
                <a:effectLst/>
                <a:uLnTx/>
                <a:uFillTx/>
                <a:latin typeface="Times New Roman" charset="0"/>
                <a:ea typeface="ＭＳ Ｐゴシック" charset="0"/>
                <a:cs typeface="ＭＳ Ｐゴシック" charset="0"/>
              </a:endParaRPr>
            </a:p>
          </p:txBody>
        </p:sp>
        <p:sp>
          <p:nvSpPr>
            <p:cNvPr id="107545" name="Text Box 21"/>
            <p:cNvSpPr txBox="1">
              <a:spLocks noChangeArrowheads="1"/>
            </p:cNvSpPr>
            <p:nvPr/>
          </p:nvSpPr>
          <p:spPr bwMode="auto">
            <a:xfrm>
              <a:off x="461" y="1732"/>
              <a:ext cx="2032"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omic Sans MS" charset="0"/>
                  <a:ea typeface="ＭＳ Ｐゴシック" charset="0"/>
                </a:rPr>
                <a:t>NP-complete</a:t>
              </a:r>
            </a:p>
          </p:txBody>
        </p:sp>
        <p:sp>
          <p:nvSpPr>
            <p:cNvPr id="107546" name="Text Box 22"/>
            <p:cNvSpPr txBox="1">
              <a:spLocks noChangeArrowheads="1"/>
            </p:cNvSpPr>
            <p:nvPr/>
          </p:nvSpPr>
          <p:spPr bwMode="auto">
            <a:xfrm>
              <a:off x="1090" y="1265"/>
              <a:ext cx="471" cy="266"/>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SAT</a:t>
              </a:r>
            </a:p>
          </p:txBody>
        </p:sp>
      </p:grpSp>
      <p:sp>
        <p:nvSpPr>
          <p:cNvPr id="107529" name="Oval 23"/>
          <p:cNvSpPr>
            <a:spLocks noChangeArrowheads="1"/>
          </p:cNvSpPr>
          <p:nvPr/>
        </p:nvSpPr>
        <p:spPr bwMode="auto">
          <a:xfrm rot="3763495">
            <a:off x="5036344" y="1742281"/>
            <a:ext cx="3678238" cy="4410075"/>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400" b="0" i="0" u="none" strike="noStrike" kern="1200" cap="none" spc="0" normalizeH="0" baseline="0" noProof="0">
              <a:ln>
                <a:noFill/>
              </a:ln>
              <a:solidFill>
                <a:srgbClr val="FFFF00"/>
              </a:solidFill>
              <a:effectLst/>
              <a:uLnTx/>
              <a:uFillTx/>
              <a:latin typeface="Times New Roman" charset="0"/>
              <a:ea typeface="ＭＳ Ｐゴシック" charset="0"/>
              <a:cs typeface="ＭＳ Ｐゴシック" charset="0"/>
            </a:endParaRPr>
          </a:p>
        </p:txBody>
      </p:sp>
      <p:sp>
        <p:nvSpPr>
          <p:cNvPr id="107530" name="Text Box 25"/>
          <p:cNvSpPr txBox="1">
            <a:spLocks noChangeArrowheads="1"/>
          </p:cNvSpPr>
          <p:nvPr/>
        </p:nvSpPr>
        <p:spPr bwMode="auto">
          <a:xfrm>
            <a:off x="3657600" y="2819400"/>
            <a:ext cx="1349375" cy="7874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Integer</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Factoring</a:t>
            </a:r>
          </a:p>
        </p:txBody>
      </p:sp>
      <p:sp>
        <p:nvSpPr>
          <p:cNvPr id="107531" name="Text Box 5"/>
          <p:cNvSpPr txBox="1">
            <a:spLocks noChangeArrowheads="1"/>
          </p:cNvSpPr>
          <p:nvPr/>
        </p:nvSpPr>
        <p:spPr bwMode="auto">
          <a:xfrm>
            <a:off x="7107238" y="3716338"/>
            <a:ext cx="1462087" cy="769937"/>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Error</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Correction</a:t>
            </a:r>
          </a:p>
        </p:txBody>
      </p:sp>
      <p:sp>
        <p:nvSpPr>
          <p:cNvPr id="107532" name="Text Box 10"/>
          <p:cNvSpPr txBox="1">
            <a:spLocks noChangeArrowheads="1"/>
          </p:cNvSpPr>
          <p:nvPr/>
        </p:nvSpPr>
        <p:spPr bwMode="auto">
          <a:xfrm>
            <a:off x="6245225" y="4724400"/>
            <a:ext cx="1831975" cy="42227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Multiplication</a:t>
            </a:r>
          </a:p>
        </p:txBody>
      </p:sp>
      <p:sp>
        <p:nvSpPr>
          <p:cNvPr id="107533" name="Text Box 12"/>
          <p:cNvSpPr txBox="1">
            <a:spLocks noChangeArrowheads="1"/>
          </p:cNvSpPr>
          <p:nvPr/>
        </p:nvSpPr>
        <p:spPr bwMode="auto">
          <a:xfrm>
            <a:off x="6219825" y="5257800"/>
            <a:ext cx="1222375" cy="42227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Addition</a:t>
            </a:r>
          </a:p>
        </p:txBody>
      </p:sp>
      <p:sp>
        <p:nvSpPr>
          <p:cNvPr id="107534" name="Text Box 13"/>
          <p:cNvSpPr txBox="1">
            <a:spLocks noChangeArrowheads="1"/>
          </p:cNvSpPr>
          <p:nvPr/>
        </p:nvSpPr>
        <p:spPr bwMode="auto">
          <a:xfrm>
            <a:off x="7261225" y="2738438"/>
            <a:ext cx="1309688" cy="7874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Pattern</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Matching</a:t>
            </a:r>
          </a:p>
        </p:txBody>
      </p:sp>
      <p:sp>
        <p:nvSpPr>
          <p:cNvPr id="107535" name="Text Box 14"/>
          <p:cNvSpPr txBox="1">
            <a:spLocks noChangeArrowheads="1"/>
          </p:cNvSpPr>
          <p:nvPr/>
        </p:nvSpPr>
        <p:spPr bwMode="auto">
          <a:xfrm>
            <a:off x="5532438" y="2892425"/>
            <a:ext cx="1290637" cy="7874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Shortest</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Path</a:t>
            </a:r>
          </a:p>
        </p:txBody>
      </p:sp>
      <p:sp>
        <p:nvSpPr>
          <p:cNvPr id="107536" name="Text Box 27"/>
          <p:cNvSpPr txBox="1">
            <a:spLocks noChangeArrowheads="1"/>
          </p:cNvSpPr>
          <p:nvPr/>
        </p:nvSpPr>
        <p:spPr bwMode="auto">
          <a:xfrm>
            <a:off x="4762500" y="3775075"/>
            <a:ext cx="5000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omic Sans MS" charset="0"/>
                <a:ea typeface="ＭＳ Ｐゴシック" charset="0"/>
              </a:rPr>
              <a:t>P</a:t>
            </a:r>
          </a:p>
        </p:txBody>
      </p:sp>
      <p:sp>
        <p:nvSpPr>
          <p:cNvPr id="107537" name="Text Box 28"/>
          <p:cNvSpPr txBox="1">
            <a:spLocks noChangeArrowheads="1"/>
          </p:cNvSpPr>
          <p:nvPr/>
        </p:nvSpPr>
        <p:spPr bwMode="auto">
          <a:xfrm>
            <a:off x="6248400" y="4038600"/>
            <a:ext cx="693738" cy="42227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Comic Sans MS" charset="0"/>
                <a:ea typeface="ＭＳ Ｐゴシック" charset="0"/>
              </a:rPr>
              <a:t>FFT</a:t>
            </a:r>
          </a:p>
        </p:txBody>
      </p:sp>
      <p:sp>
        <p:nvSpPr>
          <p:cNvPr id="107538" name="Text Box 29"/>
          <p:cNvSpPr txBox="1">
            <a:spLocks noChangeArrowheads="1"/>
          </p:cNvSpPr>
          <p:nvPr/>
        </p:nvSpPr>
        <p:spPr bwMode="auto">
          <a:xfrm>
            <a:off x="2879197" y="1174750"/>
            <a:ext cx="9207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omic Sans MS" charset="0"/>
                <a:ea typeface="ＭＳ Ｐゴシック" charset="0"/>
              </a:rPr>
              <a:t>NP</a:t>
            </a:r>
          </a:p>
        </p:txBody>
      </p:sp>
      <p:sp>
        <p:nvSpPr>
          <p:cNvPr id="107539" name="Oval 23"/>
          <p:cNvSpPr>
            <a:spLocks noChangeArrowheads="1"/>
          </p:cNvSpPr>
          <p:nvPr/>
        </p:nvSpPr>
        <p:spPr bwMode="auto">
          <a:xfrm rot="3763495">
            <a:off x="3675062" y="898000"/>
            <a:ext cx="4945063" cy="5519738"/>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400" b="0" i="0" u="none" strike="noStrike" kern="1200" cap="none" spc="0" normalizeH="0" baseline="0" noProof="0">
              <a:ln>
                <a:noFill/>
              </a:ln>
              <a:solidFill>
                <a:srgbClr val="FFFF00"/>
              </a:solidFill>
              <a:effectLst/>
              <a:uLnTx/>
              <a:uFillTx/>
              <a:latin typeface="Times New Roman" charset="0"/>
              <a:ea typeface="ＭＳ Ｐゴシック" charset="0"/>
              <a:cs typeface="ＭＳ Ｐゴシック" charset="0"/>
            </a:endParaRPr>
          </a:p>
        </p:txBody>
      </p:sp>
      <p:sp>
        <p:nvSpPr>
          <p:cNvPr id="107540" name="Text Box 27"/>
          <p:cNvSpPr txBox="1">
            <a:spLocks noChangeArrowheads="1"/>
          </p:cNvSpPr>
          <p:nvPr/>
        </p:nvSpPr>
        <p:spPr bwMode="auto">
          <a:xfrm>
            <a:off x="4419600" y="1828800"/>
            <a:ext cx="11049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1400">
                <a:solidFill>
                  <a:schemeClr val="tx2"/>
                </a:solidFill>
                <a:latin typeface="Times New Roman" charset="0"/>
                <a:ea typeface="ＭＳ Ｐゴシック" charset="0"/>
                <a:cs typeface="ＭＳ Ｐゴシック" charset="0"/>
              </a:defRPr>
            </a:lvl1pPr>
            <a:lvl2pPr marL="742950" indent="-285750">
              <a:defRPr sz="1400">
                <a:solidFill>
                  <a:schemeClr val="tx2"/>
                </a:solidFill>
                <a:latin typeface="Times New Roman" charset="0"/>
                <a:ea typeface="ＭＳ Ｐゴシック" charset="0"/>
              </a:defRPr>
            </a:lvl2pPr>
            <a:lvl3pPr marL="1143000" indent="-228600">
              <a:defRPr sz="1400">
                <a:solidFill>
                  <a:schemeClr val="tx2"/>
                </a:solidFill>
                <a:latin typeface="Times New Roman" charset="0"/>
                <a:ea typeface="ＭＳ Ｐゴシック" charset="0"/>
              </a:defRPr>
            </a:lvl3pPr>
            <a:lvl4pPr marL="1600200" indent="-228600">
              <a:defRPr sz="1400">
                <a:solidFill>
                  <a:schemeClr val="tx2"/>
                </a:solidFill>
                <a:latin typeface="Times New Roman" charset="0"/>
                <a:ea typeface="ＭＳ Ｐゴシック" charset="0"/>
              </a:defRPr>
            </a:lvl4pPr>
            <a:lvl5pPr marL="2057400" indent="-228600">
              <a:defRPr sz="1400">
                <a:solidFill>
                  <a:schemeClr val="tx2"/>
                </a:solidFill>
                <a:latin typeface="Times New Roman" charset="0"/>
                <a:ea typeface="ＭＳ Ｐゴシック" charset="0"/>
              </a:defRPr>
            </a:lvl5pPr>
            <a:lvl6pPr marL="2514600" indent="-228600" eaLnBrk="0" fontAlgn="base" hangingPunct="0">
              <a:spcBef>
                <a:spcPct val="20000"/>
              </a:spcBef>
              <a:spcAft>
                <a:spcPct val="0"/>
              </a:spcAft>
              <a:defRPr sz="1400">
                <a:solidFill>
                  <a:schemeClr val="tx2"/>
                </a:solidFill>
                <a:latin typeface="Times New Roman" charset="0"/>
                <a:ea typeface="ＭＳ Ｐゴシック" charset="0"/>
              </a:defRPr>
            </a:lvl6pPr>
            <a:lvl7pPr marL="2971800" indent="-228600" eaLnBrk="0" fontAlgn="base" hangingPunct="0">
              <a:spcBef>
                <a:spcPct val="20000"/>
              </a:spcBef>
              <a:spcAft>
                <a:spcPct val="0"/>
              </a:spcAft>
              <a:defRPr sz="1400">
                <a:solidFill>
                  <a:schemeClr val="tx2"/>
                </a:solidFill>
                <a:latin typeface="Times New Roman" charset="0"/>
                <a:ea typeface="ＭＳ Ｐゴシック" charset="0"/>
              </a:defRPr>
            </a:lvl7pPr>
            <a:lvl8pPr marL="3429000" indent="-228600" eaLnBrk="0" fontAlgn="base" hangingPunct="0">
              <a:spcBef>
                <a:spcPct val="20000"/>
              </a:spcBef>
              <a:spcAft>
                <a:spcPct val="0"/>
              </a:spcAft>
              <a:defRPr sz="1400">
                <a:solidFill>
                  <a:schemeClr val="tx2"/>
                </a:solidFill>
                <a:latin typeface="Times New Roman" charset="0"/>
                <a:ea typeface="ＭＳ Ｐゴシック" charset="0"/>
              </a:defRPr>
            </a:lvl8pPr>
            <a:lvl9pPr marL="3886200" indent="-228600" eaLnBrk="0" fontAlgn="base" hangingPunct="0">
              <a:spcBef>
                <a:spcPct val="20000"/>
              </a:spcBef>
              <a:spcAft>
                <a:spcPct val="0"/>
              </a:spcAft>
              <a:defRPr sz="1400">
                <a:solidFill>
                  <a:schemeClr val="tx2"/>
                </a:solidFill>
                <a:latin typeface="Times New Roman"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omic Sans MS" charset="0"/>
                <a:ea typeface="ＭＳ Ｐゴシック" charset="0"/>
              </a:rPr>
              <a:t>QP</a:t>
            </a:r>
          </a:p>
        </p:txBody>
      </p:sp>
      <p:sp>
        <p:nvSpPr>
          <p:cNvPr id="28" name="TextBox 27">
            <a:extLst>
              <a:ext uri="{FF2B5EF4-FFF2-40B4-BE49-F238E27FC236}">
                <a16:creationId xmlns:a16="http://schemas.microsoft.com/office/drawing/2014/main" id="{1A75B280-1507-CD4B-84F4-70ACBA76C7B6}"/>
              </a:ext>
            </a:extLst>
          </p:cNvPr>
          <p:cNvSpPr txBox="1"/>
          <p:nvPr/>
        </p:nvSpPr>
        <p:spPr>
          <a:xfrm>
            <a:off x="-36513" y="5892781"/>
            <a:ext cx="4087812" cy="954107"/>
          </a:xfrm>
          <a:prstGeom prst="rect">
            <a:avLst/>
          </a:prstGeom>
          <a:solidFill>
            <a:srgbClr val="FFFF00"/>
          </a:solidFill>
        </p:spPr>
        <p:txBody>
          <a:bodyPr wrap="square">
            <a:spAutoFit/>
          </a:bodyPr>
          <a:lstStyle/>
          <a:p>
            <a:pPr eaLnBrk="1" fontAlgn="auto" hangingPunct="1">
              <a:spcBef>
                <a:spcPts val="0"/>
              </a:spcBef>
              <a:spcAft>
                <a:spcPts val="0"/>
              </a:spcAft>
              <a:defRPr/>
            </a:pPr>
            <a:r>
              <a:rPr lang="en-US" sz="2800" b="1" i="1" kern="0" dirty="0">
                <a:solidFill>
                  <a:srgbClr val="0000FF"/>
                </a:solidFill>
              </a:rPr>
              <a:t>Math and Computation</a:t>
            </a:r>
          </a:p>
          <a:p>
            <a:pPr algn="l" eaLnBrk="1" fontAlgn="auto" hangingPunct="1">
              <a:spcBef>
                <a:spcPts val="0"/>
              </a:spcBef>
              <a:spcAft>
                <a:spcPts val="0"/>
              </a:spcAft>
              <a:defRPr/>
            </a:pPr>
            <a:r>
              <a:rPr lang="en-US" sz="2800" b="1" kern="0" dirty="0">
                <a:solidFill>
                  <a:srgbClr val="000000"/>
                </a:solidFill>
              </a:rPr>
              <a:t>New book on my website</a:t>
            </a:r>
          </a:p>
        </p:txBody>
      </p:sp>
    </p:spTree>
    <p:extLst>
      <p:ext uri="{BB962C8B-B14F-4D97-AF65-F5344CB8AC3E}">
        <p14:creationId xmlns:p14="http://schemas.microsoft.com/office/powerpoint/2010/main" val="314706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animBg="1"/>
      <p:bldP spid="2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941282" y="2641572"/>
            <a:ext cx="2745521" cy="2743200"/>
            <a:chOff x="5606467" y="1833390"/>
            <a:chExt cx="2745521" cy="2743200"/>
          </a:xfrm>
        </p:grpSpPr>
        <p:sp>
          <p:nvSpPr>
            <p:cNvPr id="32" name="Rectangle 31"/>
            <p:cNvSpPr/>
            <p:nvPr/>
          </p:nvSpPr>
          <p:spPr>
            <a:xfrm>
              <a:off x="5611091"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a:t>
              </a:r>
            </a:p>
          </p:txBody>
        </p:sp>
        <p:sp>
          <p:nvSpPr>
            <p:cNvPr id="33" name="Rectangle 32"/>
            <p:cNvSpPr/>
            <p:nvPr/>
          </p:nvSpPr>
          <p:spPr>
            <a:xfrm>
              <a:off x="65185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34" name="Rectangle 33"/>
            <p:cNvSpPr/>
            <p:nvPr/>
          </p:nvSpPr>
          <p:spPr>
            <a:xfrm>
              <a:off x="74329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36" name="Rectangle 35"/>
            <p:cNvSpPr/>
            <p:nvPr/>
          </p:nvSpPr>
          <p:spPr>
            <a:xfrm>
              <a:off x="5606467"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a:t>
              </a:r>
            </a:p>
          </p:txBody>
        </p:sp>
        <p:sp>
          <p:nvSpPr>
            <p:cNvPr id="38" name="Rectangle 37"/>
            <p:cNvSpPr/>
            <p:nvPr/>
          </p:nvSpPr>
          <p:spPr>
            <a:xfrm>
              <a:off x="65139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39" name="Rectangle 38"/>
            <p:cNvSpPr/>
            <p:nvPr/>
          </p:nvSpPr>
          <p:spPr>
            <a:xfrm>
              <a:off x="74283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41" name="Rectangle 40"/>
            <p:cNvSpPr/>
            <p:nvPr/>
          </p:nvSpPr>
          <p:spPr>
            <a:xfrm>
              <a:off x="5606467"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rgbClr val="0000FF"/>
                </a:solidFill>
              </a:endParaRPr>
            </a:p>
            <a:p>
              <a:pPr algn="ctr"/>
              <a:r>
                <a:rPr lang="en-US" sz="2400" b="1" dirty="0">
                  <a:solidFill>
                    <a:srgbClr val="0000FF"/>
                  </a:solidFill>
                </a:rPr>
                <a:t>1/15</a:t>
              </a:r>
            </a:p>
            <a:p>
              <a:pPr algn="ctr"/>
              <a:endParaRPr lang="en-US" sz="2800" b="1" dirty="0">
                <a:solidFill>
                  <a:srgbClr val="0000FF"/>
                </a:solidFill>
              </a:endParaRPr>
            </a:p>
          </p:txBody>
        </p:sp>
        <p:sp>
          <p:nvSpPr>
            <p:cNvPr id="42" name="Rectangle 41"/>
            <p:cNvSpPr/>
            <p:nvPr/>
          </p:nvSpPr>
          <p:spPr>
            <a:xfrm>
              <a:off x="65139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7/15</a:t>
              </a:r>
            </a:p>
          </p:txBody>
        </p:sp>
        <p:sp>
          <p:nvSpPr>
            <p:cNvPr id="44" name="Rectangle 43"/>
            <p:cNvSpPr/>
            <p:nvPr/>
          </p:nvSpPr>
          <p:spPr>
            <a:xfrm>
              <a:off x="74283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7/15</a:t>
              </a:r>
            </a:p>
          </p:txBody>
        </p:sp>
      </p:grpSp>
      <p:sp>
        <p:nvSpPr>
          <p:cNvPr id="12" name="Title 1"/>
          <p:cNvSpPr>
            <a:spLocks noGrp="1"/>
          </p:cNvSpPr>
          <p:nvPr>
            <p:ph type="ctrTitle"/>
          </p:nvPr>
        </p:nvSpPr>
        <p:spPr>
          <a:xfrm>
            <a:off x="570340" y="41214"/>
            <a:ext cx="7772400" cy="1470025"/>
          </a:xfrm>
        </p:spPr>
        <p:txBody>
          <a:bodyPr>
            <a:normAutofit/>
          </a:bodyPr>
          <a:lstStyle/>
          <a:p>
            <a:r>
              <a:rPr lang="en-US" sz="4000" b="1" dirty="0">
                <a:solidFill>
                  <a:srgbClr val="FF0000"/>
                </a:solidFill>
                <a:latin typeface="Comic Sans MS"/>
                <a:cs typeface="Comic Sans MS"/>
              </a:rPr>
              <a:t>Scaling algorithm</a:t>
            </a:r>
            <a:endParaRPr lang="en-US" sz="3200" b="1" dirty="0">
              <a:solidFill>
                <a:srgbClr val="008000"/>
              </a:solidFill>
              <a:latin typeface="Comic Sans MS"/>
              <a:cs typeface="Comic Sans MS"/>
            </a:endParaRPr>
          </a:p>
        </p:txBody>
      </p:sp>
      <p:sp>
        <p:nvSpPr>
          <p:cNvPr id="14" name="TextBox 13"/>
          <p:cNvSpPr txBox="1"/>
          <p:nvPr/>
        </p:nvSpPr>
        <p:spPr>
          <a:xfrm>
            <a:off x="2036375" y="3671332"/>
            <a:ext cx="1787118" cy="461665"/>
          </a:xfrm>
          <a:prstGeom prst="rect">
            <a:avLst/>
          </a:prstGeom>
          <a:noFill/>
        </p:spPr>
        <p:txBody>
          <a:bodyPr wrap="none" rtlCol="0">
            <a:spAutoFit/>
          </a:bodyPr>
          <a:lstStyle/>
          <a:p>
            <a:r>
              <a:rPr lang="en-US" sz="2400" b="1" dirty="0">
                <a:solidFill>
                  <a:srgbClr val="984807"/>
                </a:solidFill>
                <a:latin typeface="Comic Sans MS"/>
                <a:cs typeface="Comic Sans MS"/>
              </a:rPr>
              <a:t>Scale rows</a:t>
            </a:r>
          </a:p>
        </p:txBody>
      </p:sp>
    </p:spTree>
    <p:extLst>
      <p:ext uri="{BB962C8B-B14F-4D97-AF65-F5344CB8AC3E}">
        <p14:creationId xmlns:p14="http://schemas.microsoft.com/office/powerpoint/2010/main" val="2334726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941282" y="2641572"/>
            <a:ext cx="2745521" cy="2743200"/>
            <a:chOff x="5606467" y="1833390"/>
            <a:chExt cx="2745521" cy="2743200"/>
          </a:xfrm>
        </p:grpSpPr>
        <p:sp>
          <p:nvSpPr>
            <p:cNvPr id="32" name="Rectangle 31"/>
            <p:cNvSpPr/>
            <p:nvPr/>
          </p:nvSpPr>
          <p:spPr>
            <a:xfrm>
              <a:off x="5611091"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1/2</a:t>
              </a:r>
            </a:p>
          </p:txBody>
        </p:sp>
        <p:sp>
          <p:nvSpPr>
            <p:cNvPr id="33" name="Rectangle 32"/>
            <p:cNvSpPr/>
            <p:nvPr/>
          </p:nvSpPr>
          <p:spPr>
            <a:xfrm>
              <a:off x="65185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34" name="Rectangle 33"/>
            <p:cNvSpPr/>
            <p:nvPr/>
          </p:nvSpPr>
          <p:spPr>
            <a:xfrm>
              <a:off x="74329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36" name="Rectangle 35"/>
            <p:cNvSpPr/>
            <p:nvPr/>
          </p:nvSpPr>
          <p:spPr>
            <a:xfrm>
              <a:off x="5606467"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1/2</a:t>
              </a:r>
            </a:p>
          </p:txBody>
        </p:sp>
        <p:sp>
          <p:nvSpPr>
            <p:cNvPr id="38" name="Rectangle 37"/>
            <p:cNvSpPr/>
            <p:nvPr/>
          </p:nvSpPr>
          <p:spPr>
            <a:xfrm>
              <a:off x="65139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39" name="Rectangle 38"/>
            <p:cNvSpPr/>
            <p:nvPr/>
          </p:nvSpPr>
          <p:spPr>
            <a:xfrm>
              <a:off x="74283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41" name="Rectangle 40"/>
            <p:cNvSpPr/>
            <p:nvPr/>
          </p:nvSpPr>
          <p:spPr>
            <a:xfrm>
              <a:off x="5606467"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0</a:t>
              </a:r>
            </a:p>
          </p:txBody>
        </p:sp>
        <p:sp>
          <p:nvSpPr>
            <p:cNvPr id="42" name="Rectangle 41"/>
            <p:cNvSpPr/>
            <p:nvPr/>
          </p:nvSpPr>
          <p:spPr>
            <a:xfrm>
              <a:off x="65139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a:t>
              </a:r>
            </a:p>
          </p:txBody>
        </p:sp>
        <p:sp>
          <p:nvSpPr>
            <p:cNvPr id="44" name="Rectangle 43"/>
            <p:cNvSpPr/>
            <p:nvPr/>
          </p:nvSpPr>
          <p:spPr>
            <a:xfrm>
              <a:off x="74283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a:t>
              </a:r>
            </a:p>
          </p:txBody>
        </p:sp>
      </p:grpSp>
      <p:sp>
        <p:nvSpPr>
          <p:cNvPr id="12" name="Title 1"/>
          <p:cNvSpPr>
            <a:spLocks noGrp="1"/>
          </p:cNvSpPr>
          <p:nvPr>
            <p:ph type="ctrTitle"/>
          </p:nvPr>
        </p:nvSpPr>
        <p:spPr>
          <a:xfrm>
            <a:off x="570340" y="41214"/>
            <a:ext cx="7772400" cy="1470025"/>
          </a:xfrm>
        </p:spPr>
        <p:txBody>
          <a:bodyPr>
            <a:normAutofit/>
          </a:bodyPr>
          <a:lstStyle/>
          <a:p>
            <a:r>
              <a:rPr lang="en-US" sz="4000" b="1" dirty="0">
                <a:solidFill>
                  <a:srgbClr val="FF0000"/>
                </a:solidFill>
                <a:latin typeface="Comic Sans MS"/>
                <a:cs typeface="Comic Sans MS"/>
              </a:rPr>
              <a:t>Scaling algorithm </a:t>
            </a:r>
            <a:endParaRPr lang="en-US" sz="3200" b="1" dirty="0">
              <a:solidFill>
                <a:srgbClr val="008000"/>
              </a:solidFill>
              <a:latin typeface="Comic Sans MS"/>
              <a:cs typeface="Comic Sans MS"/>
            </a:endParaRPr>
          </a:p>
        </p:txBody>
      </p:sp>
      <p:sp>
        <p:nvSpPr>
          <p:cNvPr id="14" name="TextBox 13"/>
          <p:cNvSpPr txBox="1"/>
          <p:nvPr/>
        </p:nvSpPr>
        <p:spPr>
          <a:xfrm>
            <a:off x="2036375" y="3671332"/>
            <a:ext cx="2231350" cy="461665"/>
          </a:xfrm>
          <a:prstGeom prst="rect">
            <a:avLst/>
          </a:prstGeom>
          <a:noFill/>
        </p:spPr>
        <p:txBody>
          <a:bodyPr wrap="none" rtlCol="0">
            <a:spAutoFit/>
          </a:bodyPr>
          <a:lstStyle/>
          <a:p>
            <a:r>
              <a:rPr lang="en-US" sz="2400" b="1" dirty="0">
                <a:solidFill>
                  <a:srgbClr val="984807"/>
                </a:solidFill>
                <a:latin typeface="Comic Sans MS"/>
                <a:cs typeface="Comic Sans MS"/>
              </a:rPr>
              <a:t>Scale columns</a:t>
            </a:r>
          </a:p>
        </p:txBody>
      </p:sp>
    </p:spTree>
    <p:extLst>
      <p:ext uri="{BB962C8B-B14F-4D97-AF65-F5344CB8AC3E}">
        <p14:creationId xmlns:p14="http://schemas.microsoft.com/office/powerpoint/2010/main" val="1302559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941282" y="2641572"/>
            <a:ext cx="2745521" cy="2743200"/>
            <a:chOff x="5606467" y="1833390"/>
            <a:chExt cx="2745521" cy="2743200"/>
          </a:xfrm>
        </p:grpSpPr>
        <p:sp>
          <p:nvSpPr>
            <p:cNvPr id="32" name="Rectangle 31"/>
            <p:cNvSpPr/>
            <p:nvPr/>
          </p:nvSpPr>
          <p:spPr>
            <a:xfrm>
              <a:off x="5611091"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a:t>
              </a:r>
            </a:p>
          </p:txBody>
        </p:sp>
        <p:sp>
          <p:nvSpPr>
            <p:cNvPr id="33" name="Rectangle 32"/>
            <p:cNvSpPr/>
            <p:nvPr/>
          </p:nvSpPr>
          <p:spPr>
            <a:xfrm>
              <a:off x="65185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34" name="Rectangle 33"/>
            <p:cNvSpPr/>
            <p:nvPr/>
          </p:nvSpPr>
          <p:spPr>
            <a:xfrm>
              <a:off x="74329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36" name="Rectangle 35"/>
            <p:cNvSpPr/>
            <p:nvPr/>
          </p:nvSpPr>
          <p:spPr>
            <a:xfrm>
              <a:off x="5606467"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a:t>
              </a:r>
            </a:p>
          </p:txBody>
        </p:sp>
        <p:sp>
          <p:nvSpPr>
            <p:cNvPr id="38" name="Rectangle 37"/>
            <p:cNvSpPr/>
            <p:nvPr/>
          </p:nvSpPr>
          <p:spPr>
            <a:xfrm>
              <a:off x="65139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39" name="Rectangle 38"/>
            <p:cNvSpPr/>
            <p:nvPr/>
          </p:nvSpPr>
          <p:spPr>
            <a:xfrm>
              <a:off x="74283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41" name="Rectangle 40"/>
            <p:cNvSpPr/>
            <p:nvPr/>
          </p:nvSpPr>
          <p:spPr>
            <a:xfrm>
              <a:off x="5606467"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0</a:t>
              </a:r>
            </a:p>
          </p:txBody>
        </p:sp>
        <p:sp>
          <p:nvSpPr>
            <p:cNvPr id="42" name="Rectangle 41"/>
            <p:cNvSpPr/>
            <p:nvPr/>
          </p:nvSpPr>
          <p:spPr>
            <a:xfrm>
              <a:off x="65139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1/2</a:t>
              </a:r>
            </a:p>
          </p:txBody>
        </p:sp>
        <p:sp>
          <p:nvSpPr>
            <p:cNvPr id="44" name="Rectangle 43"/>
            <p:cNvSpPr/>
            <p:nvPr/>
          </p:nvSpPr>
          <p:spPr>
            <a:xfrm>
              <a:off x="74283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1/2</a:t>
              </a:r>
            </a:p>
          </p:txBody>
        </p:sp>
      </p:grpSp>
      <p:sp>
        <p:nvSpPr>
          <p:cNvPr id="12" name="Title 1"/>
          <p:cNvSpPr>
            <a:spLocks noGrp="1"/>
          </p:cNvSpPr>
          <p:nvPr>
            <p:ph type="ctrTitle"/>
          </p:nvPr>
        </p:nvSpPr>
        <p:spPr>
          <a:xfrm>
            <a:off x="570340" y="41214"/>
            <a:ext cx="7772400" cy="1470025"/>
          </a:xfrm>
        </p:spPr>
        <p:txBody>
          <a:bodyPr>
            <a:normAutofit/>
          </a:bodyPr>
          <a:lstStyle/>
          <a:p>
            <a:r>
              <a:rPr lang="en-US" sz="4000" b="1" dirty="0">
                <a:solidFill>
                  <a:srgbClr val="FF0000"/>
                </a:solidFill>
                <a:latin typeface="Comic Sans MS"/>
                <a:cs typeface="Comic Sans MS"/>
              </a:rPr>
              <a:t>Scaling algorithm </a:t>
            </a:r>
            <a:endParaRPr lang="en-US" sz="3200" b="1" dirty="0">
              <a:solidFill>
                <a:srgbClr val="008000"/>
              </a:solidFill>
              <a:latin typeface="Comic Sans MS"/>
              <a:cs typeface="Comic Sans MS"/>
            </a:endParaRPr>
          </a:p>
        </p:txBody>
      </p:sp>
      <p:sp>
        <p:nvSpPr>
          <p:cNvPr id="14" name="TextBox 13"/>
          <p:cNvSpPr txBox="1"/>
          <p:nvPr/>
        </p:nvSpPr>
        <p:spPr>
          <a:xfrm>
            <a:off x="2036375" y="3671332"/>
            <a:ext cx="1787118" cy="461665"/>
          </a:xfrm>
          <a:prstGeom prst="rect">
            <a:avLst/>
          </a:prstGeom>
          <a:noFill/>
        </p:spPr>
        <p:txBody>
          <a:bodyPr wrap="none" rtlCol="0">
            <a:spAutoFit/>
          </a:bodyPr>
          <a:lstStyle/>
          <a:p>
            <a:r>
              <a:rPr lang="en-US" sz="2400" b="1" dirty="0">
                <a:solidFill>
                  <a:srgbClr val="984807"/>
                </a:solidFill>
                <a:latin typeface="Comic Sans MS"/>
                <a:cs typeface="Comic Sans MS"/>
              </a:rPr>
              <a:t>Scale rows</a:t>
            </a:r>
          </a:p>
        </p:txBody>
      </p:sp>
    </p:spTree>
    <p:extLst>
      <p:ext uri="{BB962C8B-B14F-4D97-AF65-F5344CB8AC3E}">
        <p14:creationId xmlns:p14="http://schemas.microsoft.com/office/powerpoint/2010/main" val="3046351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941282" y="2641572"/>
            <a:ext cx="2745521" cy="2743200"/>
            <a:chOff x="5606467" y="1833390"/>
            <a:chExt cx="2745521" cy="2743200"/>
          </a:xfrm>
        </p:grpSpPr>
        <p:sp>
          <p:nvSpPr>
            <p:cNvPr id="32" name="Rectangle 31"/>
            <p:cNvSpPr/>
            <p:nvPr/>
          </p:nvSpPr>
          <p:spPr>
            <a:xfrm>
              <a:off x="5611091"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1/2</a:t>
              </a:r>
            </a:p>
          </p:txBody>
        </p:sp>
        <p:sp>
          <p:nvSpPr>
            <p:cNvPr id="33" name="Rectangle 32"/>
            <p:cNvSpPr/>
            <p:nvPr/>
          </p:nvSpPr>
          <p:spPr>
            <a:xfrm>
              <a:off x="65185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34" name="Rectangle 33"/>
            <p:cNvSpPr/>
            <p:nvPr/>
          </p:nvSpPr>
          <p:spPr>
            <a:xfrm>
              <a:off x="74329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36" name="Rectangle 35"/>
            <p:cNvSpPr/>
            <p:nvPr/>
          </p:nvSpPr>
          <p:spPr>
            <a:xfrm>
              <a:off x="5606467"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1/2</a:t>
              </a:r>
            </a:p>
          </p:txBody>
        </p:sp>
        <p:sp>
          <p:nvSpPr>
            <p:cNvPr id="38" name="Rectangle 37"/>
            <p:cNvSpPr/>
            <p:nvPr/>
          </p:nvSpPr>
          <p:spPr>
            <a:xfrm>
              <a:off x="65139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39" name="Rectangle 38"/>
            <p:cNvSpPr/>
            <p:nvPr/>
          </p:nvSpPr>
          <p:spPr>
            <a:xfrm>
              <a:off x="74283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41" name="Rectangle 40"/>
            <p:cNvSpPr/>
            <p:nvPr/>
          </p:nvSpPr>
          <p:spPr>
            <a:xfrm>
              <a:off x="5606467"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0</a:t>
              </a:r>
            </a:p>
          </p:txBody>
        </p:sp>
        <p:sp>
          <p:nvSpPr>
            <p:cNvPr id="42" name="Rectangle 41"/>
            <p:cNvSpPr/>
            <p:nvPr/>
          </p:nvSpPr>
          <p:spPr>
            <a:xfrm>
              <a:off x="65139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a:t>
              </a:r>
            </a:p>
          </p:txBody>
        </p:sp>
        <p:sp>
          <p:nvSpPr>
            <p:cNvPr id="44" name="Rectangle 43"/>
            <p:cNvSpPr/>
            <p:nvPr/>
          </p:nvSpPr>
          <p:spPr>
            <a:xfrm>
              <a:off x="74283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a:t>
              </a:r>
            </a:p>
          </p:txBody>
        </p:sp>
      </p:grpSp>
      <p:sp>
        <p:nvSpPr>
          <p:cNvPr id="12" name="Title 1"/>
          <p:cNvSpPr>
            <a:spLocks noGrp="1"/>
          </p:cNvSpPr>
          <p:nvPr>
            <p:ph type="ctrTitle"/>
          </p:nvPr>
        </p:nvSpPr>
        <p:spPr>
          <a:xfrm>
            <a:off x="570340" y="41214"/>
            <a:ext cx="7772400" cy="1470025"/>
          </a:xfrm>
        </p:spPr>
        <p:txBody>
          <a:bodyPr>
            <a:normAutofit/>
          </a:bodyPr>
          <a:lstStyle/>
          <a:p>
            <a:r>
              <a:rPr lang="en-US" sz="4000" b="1" dirty="0">
                <a:solidFill>
                  <a:srgbClr val="FF0000"/>
                </a:solidFill>
                <a:latin typeface="Comic Sans MS"/>
                <a:cs typeface="Comic Sans MS"/>
              </a:rPr>
              <a:t>Scaling algorithm </a:t>
            </a:r>
            <a:endParaRPr lang="en-US" sz="3200" b="1" dirty="0">
              <a:solidFill>
                <a:srgbClr val="008000"/>
              </a:solidFill>
              <a:latin typeface="Comic Sans MS"/>
              <a:cs typeface="Comic Sans MS"/>
            </a:endParaRPr>
          </a:p>
        </p:txBody>
      </p:sp>
      <p:sp>
        <p:nvSpPr>
          <p:cNvPr id="14" name="TextBox 13"/>
          <p:cNvSpPr txBox="1"/>
          <p:nvPr/>
        </p:nvSpPr>
        <p:spPr>
          <a:xfrm>
            <a:off x="2036375" y="3671332"/>
            <a:ext cx="2231350" cy="461665"/>
          </a:xfrm>
          <a:prstGeom prst="rect">
            <a:avLst/>
          </a:prstGeom>
          <a:noFill/>
        </p:spPr>
        <p:txBody>
          <a:bodyPr wrap="none" rtlCol="0">
            <a:spAutoFit/>
          </a:bodyPr>
          <a:lstStyle/>
          <a:p>
            <a:r>
              <a:rPr lang="en-US" sz="2400" b="1" dirty="0">
                <a:solidFill>
                  <a:srgbClr val="984807"/>
                </a:solidFill>
                <a:latin typeface="Comic Sans MS"/>
                <a:cs typeface="Comic Sans MS"/>
              </a:rPr>
              <a:t>Scale columns</a:t>
            </a:r>
          </a:p>
        </p:txBody>
      </p:sp>
    </p:spTree>
    <p:extLst>
      <p:ext uri="{BB962C8B-B14F-4D97-AF65-F5344CB8AC3E}">
        <p14:creationId xmlns:p14="http://schemas.microsoft.com/office/powerpoint/2010/main" val="532718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941282" y="2641572"/>
            <a:ext cx="2745521" cy="2743200"/>
            <a:chOff x="5606467" y="1833390"/>
            <a:chExt cx="2745521" cy="2743200"/>
          </a:xfrm>
        </p:grpSpPr>
        <p:sp>
          <p:nvSpPr>
            <p:cNvPr id="32" name="Rectangle 31"/>
            <p:cNvSpPr/>
            <p:nvPr/>
          </p:nvSpPr>
          <p:spPr>
            <a:xfrm>
              <a:off x="5611091"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a:t>
              </a:r>
            </a:p>
          </p:txBody>
        </p:sp>
        <p:sp>
          <p:nvSpPr>
            <p:cNvPr id="33" name="Rectangle 32"/>
            <p:cNvSpPr/>
            <p:nvPr/>
          </p:nvSpPr>
          <p:spPr>
            <a:xfrm>
              <a:off x="65185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34" name="Rectangle 33"/>
            <p:cNvSpPr/>
            <p:nvPr/>
          </p:nvSpPr>
          <p:spPr>
            <a:xfrm>
              <a:off x="74329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36" name="Rectangle 35"/>
            <p:cNvSpPr/>
            <p:nvPr/>
          </p:nvSpPr>
          <p:spPr>
            <a:xfrm>
              <a:off x="5606467"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a:t>
              </a:r>
            </a:p>
          </p:txBody>
        </p:sp>
        <p:sp>
          <p:nvSpPr>
            <p:cNvPr id="38" name="Rectangle 37"/>
            <p:cNvSpPr/>
            <p:nvPr/>
          </p:nvSpPr>
          <p:spPr>
            <a:xfrm>
              <a:off x="65139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39" name="Rectangle 38"/>
            <p:cNvSpPr/>
            <p:nvPr/>
          </p:nvSpPr>
          <p:spPr>
            <a:xfrm>
              <a:off x="74283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41" name="Rectangle 40"/>
            <p:cNvSpPr/>
            <p:nvPr/>
          </p:nvSpPr>
          <p:spPr>
            <a:xfrm>
              <a:off x="5606467"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0</a:t>
              </a:r>
            </a:p>
          </p:txBody>
        </p:sp>
        <p:sp>
          <p:nvSpPr>
            <p:cNvPr id="42" name="Rectangle 41"/>
            <p:cNvSpPr/>
            <p:nvPr/>
          </p:nvSpPr>
          <p:spPr>
            <a:xfrm>
              <a:off x="65139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1/2</a:t>
              </a:r>
            </a:p>
          </p:txBody>
        </p:sp>
        <p:sp>
          <p:nvSpPr>
            <p:cNvPr id="44" name="Rectangle 43"/>
            <p:cNvSpPr/>
            <p:nvPr/>
          </p:nvSpPr>
          <p:spPr>
            <a:xfrm>
              <a:off x="74283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1/2</a:t>
              </a:r>
            </a:p>
          </p:txBody>
        </p:sp>
      </p:grpSp>
      <p:sp>
        <p:nvSpPr>
          <p:cNvPr id="12" name="Title 1"/>
          <p:cNvSpPr>
            <a:spLocks noGrp="1"/>
          </p:cNvSpPr>
          <p:nvPr>
            <p:ph type="ctrTitle"/>
          </p:nvPr>
        </p:nvSpPr>
        <p:spPr>
          <a:xfrm>
            <a:off x="570340" y="41214"/>
            <a:ext cx="7772400" cy="1470025"/>
          </a:xfrm>
        </p:spPr>
        <p:txBody>
          <a:bodyPr>
            <a:normAutofit/>
          </a:bodyPr>
          <a:lstStyle/>
          <a:p>
            <a:r>
              <a:rPr lang="en-US" sz="4000" b="1" dirty="0">
                <a:solidFill>
                  <a:srgbClr val="FF0000"/>
                </a:solidFill>
                <a:latin typeface="Comic Sans MS"/>
                <a:cs typeface="Comic Sans MS"/>
              </a:rPr>
              <a:t>Scaling algorithm </a:t>
            </a:r>
            <a:endParaRPr lang="en-US" sz="3200" b="1" dirty="0">
              <a:solidFill>
                <a:srgbClr val="008000"/>
              </a:solidFill>
              <a:latin typeface="Comic Sans MS"/>
              <a:cs typeface="Comic Sans MS"/>
            </a:endParaRPr>
          </a:p>
        </p:txBody>
      </p:sp>
      <p:sp>
        <p:nvSpPr>
          <p:cNvPr id="14" name="TextBox 13"/>
          <p:cNvSpPr txBox="1"/>
          <p:nvPr/>
        </p:nvSpPr>
        <p:spPr>
          <a:xfrm>
            <a:off x="2036375" y="3671332"/>
            <a:ext cx="1787118" cy="461665"/>
          </a:xfrm>
          <a:prstGeom prst="rect">
            <a:avLst/>
          </a:prstGeom>
          <a:noFill/>
        </p:spPr>
        <p:txBody>
          <a:bodyPr wrap="none" rtlCol="0">
            <a:spAutoFit/>
          </a:bodyPr>
          <a:lstStyle/>
          <a:p>
            <a:r>
              <a:rPr lang="en-US" sz="2400" b="1" dirty="0">
                <a:solidFill>
                  <a:srgbClr val="984807"/>
                </a:solidFill>
                <a:latin typeface="Comic Sans MS"/>
                <a:cs typeface="Comic Sans MS"/>
              </a:rPr>
              <a:t>Scale rows</a:t>
            </a:r>
          </a:p>
        </p:txBody>
      </p:sp>
      <p:sp>
        <p:nvSpPr>
          <p:cNvPr id="15" name="TextBox 14"/>
          <p:cNvSpPr txBox="1"/>
          <p:nvPr/>
        </p:nvSpPr>
        <p:spPr>
          <a:xfrm>
            <a:off x="175538" y="5582886"/>
            <a:ext cx="5587944" cy="966418"/>
          </a:xfrm>
          <a:prstGeom prst="rect">
            <a:avLst/>
          </a:prstGeom>
          <a:noFill/>
        </p:spPr>
        <p:txBody>
          <a:bodyPr wrap="square" rtlCol="0">
            <a:spAutoFit/>
          </a:bodyPr>
          <a:lstStyle/>
          <a:p>
            <a:pPr>
              <a:lnSpc>
                <a:spcPct val="120000"/>
              </a:lnSpc>
            </a:pPr>
            <a:r>
              <a:rPr lang="en-US" sz="2400" b="1" dirty="0">
                <a:latin typeface="Comic Sans MS"/>
                <a:cs typeface="Comic Sans MS"/>
                <a:sym typeface="Symbol"/>
              </a:rPr>
              <a:t>No convergence!</a:t>
            </a:r>
          </a:p>
          <a:p>
            <a:pPr>
              <a:lnSpc>
                <a:spcPct val="120000"/>
              </a:lnSpc>
            </a:pPr>
            <a:r>
              <a:rPr lang="en-US" sz="2400" b="1" dirty="0">
                <a:latin typeface="Comic Sans MS"/>
                <a:cs typeface="Comic Sans MS"/>
                <a:sym typeface="Symbol"/>
              </a:rPr>
              <a:t>No perfect matching: </a:t>
            </a:r>
            <a:r>
              <a:rPr lang="en-US" sz="2400" b="1" dirty="0">
                <a:solidFill>
                  <a:srgbClr val="000000"/>
                </a:solidFill>
                <a:latin typeface="Comic Sans MS"/>
                <a:cs typeface="Comic Sans MS"/>
              </a:rPr>
              <a:t>Per(</a:t>
            </a:r>
            <a:r>
              <a:rPr lang="en-US" sz="2400" b="1" dirty="0">
                <a:solidFill>
                  <a:srgbClr val="0000FF"/>
                </a:solidFill>
                <a:latin typeface="Comic Sans MS"/>
                <a:cs typeface="Comic Sans MS"/>
              </a:rPr>
              <a:t>A</a:t>
            </a:r>
            <a:r>
              <a:rPr lang="en-US" sz="2400" b="1" dirty="0">
                <a:solidFill>
                  <a:srgbClr val="000000"/>
                </a:solidFill>
                <a:latin typeface="Comic Sans MS"/>
                <a:cs typeface="Comic Sans MS"/>
              </a:rPr>
              <a:t>)=0</a:t>
            </a:r>
            <a:r>
              <a:rPr lang="en-US" sz="2400" b="1" dirty="0">
                <a:latin typeface="Comic Sans MS"/>
                <a:cs typeface="Comic Sans MS"/>
                <a:sym typeface="Symbol"/>
              </a:rPr>
              <a:t>  </a:t>
            </a:r>
            <a:r>
              <a:rPr lang="en-US" sz="2400" b="1" dirty="0">
                <a:latin typeface="Comic Sans MS"/>
                <a:cs typeface="Comic Sans MS"/>
              </a:rPr>
              <a:t>              </a:t>
            </a:r>
          </a:p>
        </p:txBody>
      </p:sp>
      <p:grpSp>
        <p:nvGrpSpPr>
          <p:cNvPr id="16" name="Group 15"/>
          <p:cNvGrpSpPr/>
          <p:nvPr/>
        </p:nvGrpSpPr>
        <p:grpSpPr>
          <a:xfrm>
            <a:off x="7787004" y="5582503"/>
            <a:ext cx="930553" cy="1183374"/>
            <a:chOff x="2655473" y="2946393"/>
            <a:chExt cx="930553" cy="1183374"/>
          </a:xfrm>
        </p:grpSpPr>
        <p:sp>
          <p:nvSpPr>
            <p:cNvPr id="17" name="Oval 16"/>
            <p:cNvSpPr/>
            <p:nvPr/>
          </p:nvSpPr>
          <p:spPr>
            <a:xfrm>
              <a:off x="2655473" y="295562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669333" y="3419738"/>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2683193" y="388731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350488" y="294639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364348" y="3410508"/>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endCxn id="23" idx="1"/>
            </p:cNvCxnSpPr>
            <p:nvPr/>
          </p:nvCxnSpPr>
          <p:spPr>
            <a:xfrm>
              <a:off x="2782472" y="3047958"/>
              <a:ext cx="626170" cy="865632"/>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3378208" y="3878083"/>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17" idx="6"/>
              <a:endCxn id="21" idx="2"/>
            </p:cNvCxnSpPr>
            <p:nvPr/>
          </p:nvCxnSpPr>
          <p:spPr>
            <a:xfrm>
              <a:off x="2863291" y="3076850"/>
              <a:ext cx="501057" cy="454885"/>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7" idx="6"/>
              <a:endCxn id="20" idx="2"/>
            </p:cNvCxnSpPr>
            <p:nvPr/>
          </p:nvCxnSpPr>
          <p:spPr>
            <a:xfrm flipV="1">
              <a:off x="2863291" y="3067620"/>
              <a:ext cx="487197" cy="923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8" idx="6"/>
            </p:cNvCxnSpPr>
            <p:nvPr/>
          </p:nvCxnSpPr>
          <p:spPr>
            <a:xfrm flipV="1">
              <a:off x="2877151" y="3094141"/>
              <a:ext cx="533353" cy="44682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9" idx="7"/>
              <a:endCxn id="20" idx="3"/>
            </p:cNvCxnSpPr>
            <p:nvPr/>
          </p:nvCxnSpPr>
          <p:spPr>
            <a:xfrm flipV="1">
              <a:off x="2860577" y="3153340"/>
              <a:ext cx="520345" cy="76948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5804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570340" y="-98486"/>
            <a:ext cx="7772400" cy="1470025"/>
          </a:xfrm>
        </p:spPr>
        <p:txBody>
          <a:bodyPr>
            <a:normAutofit/>
          </a:bodyPr>
          <a:lstStyle/>
          <a:p>
            <a:r>
              <a:rPr lang="en-US" sz="4000" b="1" dirty="0">
                <a:solidFill>
                  <a:srgbClr val="FF0000"/>
                </a:solidFill>
                <a:latin typeface="Comic Sans MS"/>
                <a:cs typeface="Comic Sans MS"/>
              </a:rPr>
              <a:t>Scaling algorithm</a:t>
            </a:r>
            <a:endParaRPr lang="en-US" sz="3200" b="1" dirty="0">
              <a:solidFill>
                <a:srgbClr val="008000"/>
              </a:solidFill>
              <a:latin typeface="Comic Sans MS"/>
              <a:cs typeface="Comic Sans MS"/>
            </a:endParaRPr>
          </a:p>
        </p:txBody>
      </p:sp>
      <mc:AlternateContent xmlns:mc="http://schemas.openxmlformats.org/markup-compatibility/2006" xmlns:a14="http://schemas.microsoft.com/office/drawing/2010/main">
        <mc:Choice Requires="a14">
          <p:sp>
            <p:nvSpPr>
              <p:cNvPr id="13" name="TextBox 12"/>
              <p:cNvSpPr txBox="1"/>
              <p:nvPr/>
            </p:nvSpPr>
            <p:spPr>
              <a:xfrm>
                <a:off x="102754" y="1013434"/>
                <a:ext cx="8921075" cy="2825389"/>
              </a:xfrm>
              <a:prstGeom prst="rect">
                <a:avLst/>
              </a:prstGeom>
              <a:noFill/>
            </p:spPr>
            <p:txBody>
              <a:bodyPr wrap="square" rtlCol="0">
                <a:spAutoFit/>
              </a:bodyPr>
              <a:lstStyle/>
              <a:p>
                <a:pPr>
                  <a:lnSpc>
                    <a:spcPct val="120000"/>
                  </a:lnSpc>
                </a:pPr>
                <a:r>
                  <a:rPr lang="en-US" sz="2400" b="1" dirty="0">
                    <a:solidFill>
                      <a:srgbClr val="0000FF"/>
                    </a:solidFill>
                    <a:latin typeface="Comic Sans MS"/>
                    <a:cs typeface="Comic Sans MS"/>
                  </a:rPr>
                  <a:t>A</a:t>
                </a:r>
                <a:r>
                  <a:rPr lang="en-US" sz="2400" b="1" dirty="0">
                    <a:latin typeface="Comic Sans MS"/>
                    <a:cs typeface="Comic Sans MS"/>
                  </a:rPr>
                  <a:t> non-negative matrix. Try making it doubly stochastic.</a:t>
                </a:r>
              </a:p>
              <a:p>
                <a:pPr>
                  <a:lnSpc>
                    <a:spcPct val="120000"/>
                  </a:lnSpc>
                </a:pPr>
                <a:r>
                  <a:rPr lang="en-US" sz="2400" b="1" dirty="0">
                    <a:solidFill>
                      <a:schemeClr val="accent6">
                        <a:lumMod val="50000"/>
                      </a:schemeClr>
                    </a:solidFill>
                    <a:latin typeface="Comic Sans MS"/>
                    <a:cs typeface="Comic Sans MS"/>
                  </a:rPr>
                  <a:t>Scaling factors</a:t>
                </a:r>
              </a:p>
              <a:p>
                <a:pPr>
                  <a:lnSpc>
                    <a:spcPct val="120000"/>
                  </a:lnSpc>
                </a:pPr>
                <a:r>
                  <a:rPr lang="en-US" sz="2400" b="1" dirty="0">
                    <a:solidFill>
                      <a:srgbClr val="0000FF"/>
                    </a:solidFill>
                    <a:latin typeface="Comic Sans MS"/>
                    <a:cs typeface="Comic Sans MS"/>
                  </a:rPr>
                  <a:t>R(A)</a:t>
                </a:r>
                <a:r>
                  <a:rPr lang="en-US" sz="2400" b="1" dirty="0">
                    <a:latin typeface="Comic Sans MS"/>
                    <a:cs typeface="Comic Sans MS"/>
                  </a:rPr>
                  <a:t> = </a:t>
                </a:r>
                <a:r>
                  <a:rPr lang="en-US" sz="2400" b="1" dirty="0" err="1">
                    <a:latin typeface="Comic Sans MS"/>
                    <a:cs typeface="Comic Sans MS"/>
                  </a:rPr>
                  <a:t>diag</a:t>
                </a:r>
                <a:r>
                  <a:rPr lang="en-US" sz="2400" b="1" dirty="0">
                    <a:latin typeface="Comic Sans MS"/>
                    <a:cs typeface="Comic Sans MS"/>
                  </a:rPr>
                  <a:t>(row sums)</a:t>
                </a:r>
                <a:r>
                  <a:rPr lang="en-US" sz="2400" b="1" baseline="30000" dirty="0">
                    <a:latin typeface="Comic Sans MS"/>
                    <a:cs typeface="Comic Sans MS"/>
                  </a:rPr>
                  <a:t>-1    </a:t>
                </a:r>
                <a:r>
                  <a:rPr lang="en-US" sz="2400" b="1" dirty="0">
                    <a:solidFill>
                      <a:srgbClr val="0000FF"/>
                    </a:solidFill>
                    <a:latin typeface="Comic Sans MS"/>
                    <a:cs typeface="Comic Sans MS"/>
                  </a:rPr>
                  <a:t>C(A)</a:t>
                </a:r>
                <a:r>
                  <a:rPr lang="en-US" sz="2400" b="1" dirty="0">
                    <a:latin typeface="Comic Sans MS"/>
                    <a:cs typeface="Comic Sans MS"/>
                  </a:rPr>
                  <a:t> = </a:t>
                </a:r>
                <a:r>
                  <a:rPr lang="en-US" sz="2400" b="1" dirty="0" err="1">
                    <a:latin typeface="Comic Sans MS"/>
                    <a:cs typeface="Comic Sans MS"/>
                  </a:rPr>
                  <a:t>diag</a:t>
                </a:r>
                <a:r>
                  <a:rPr lang="en-US" sz="2400" b="1" dirty="0">
                    <a:latin typeface="Comic Sans MS"/>
                    <a:cs typeface="Comic Sans MS"/>
                  </a:rPr>
                  <a:t>(column sums)</a:t>
                </a:r>
                <a:r>
                  <a:rPr lang="en-US" sz="2400" b="1" baseline="30000" dirty="0">
                    <a:latin typeface="Comic Sans MS"/>
                    <a:cs typeface="Comic Sans MS"/>
                  </a:rPr>
                  <a:t>-1</a:t>
                </a:r>
              </a:p>
              <a:p>
                <a:pPr>
                  <a:lnSpc>
                    <a:spcPct val="120000"/>
                  </a:lnSpc>
                </a:pPr>
                <a:endParaRPr lang="en-US" sz="2400" b="1" baseline="30000" dirty="0">
                  <a:latin typeface="Comic Sans MS"/>
                  <a:cs typeface="Comic Sans MS"/>
                </a:endParaRPr>
              </a:p>
              <a:p>
                <a:r>
                  <a:rPr lang="en-US" sz="2400" dirty="0">
                    <a:latin typeface="PT Mono"/>
                    <a:cs typeface="PT Mono"/>
                  </a:rPr>
                  <a:t>Repeat </a:t>
                </a:r>
                <a:r>
                  <a:rPr lang="en-US" sz="2400" b="1" dirty="0">
                    <a:solidFill>
                      <a:srgbClr val="0000FF"/>
                    </a:solidFill>
                    <a:latin typeface="PT Mono"/>
                    <a:cs typeface="PT Mono"/>
                  </a:rPr>
                  <a:t>n</a:t>
                </a:r>
                <a:r>
                  <a:rPr lang="en-US" sz="2400" b="1" baseline="30000" dirty="0">
                    <a:latin typeface="PT Mono"/>
                    <a:cs typeface="PT Mono"/>
                  </a:rPr>
                  <a:t>3</a:t>
                </a:r>
                <a:r>
                  <a:rPr lang="en-US" sz="2400" dirty="0">
                    <a:latin typeface="PT Mono"/>
                    <a:cs typeface="PT Mono"/>
                  </a:rPr>
                  <a:t> times:</a:t>
                </a:r>
              </a:p>
              <a:p>
                <a:r>
                  <a:rPr lang="en-US" sz="2400" dirty="0">
                    <a:latin typeface="PT Mono"/>
                    <a:cs typeface="PT Mono"/>
                  </a:rPr>
                  <a:t>  Scale rows </a:t>
                </a:r>
                <a:r>
                  <a:rPr lang="en-US" sz="2400" b="1" dirty="0">
                    <a:solidFill>
                      <a:srgbClr val="0000FF"/>
                    </a:solidFill>
                    <a:latin typeface="PT Mono"/>
                    <a:cs typeface="PT Mono"/>
                  </a:rPr>
                  <a:t>A</a:t>
                </a:r>
                <a:r>
                  <a:rPr lang="en-US" sz="2400" dirty="0">
                    <a:latin typeface="PT Mono"/>
                    <a:cs typeface="PT Mono"/>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PT Mono"/>
                        <a:sym typeface="Wingdings" pitchFamily="2" charset="2"/>
                      </a:rPr>
                      <m:t>←</m:t>
                    </m:r>
                  </m:oMath>
                </a14:m>
                <a:r>
                  <a:rPr lang="en-US" sz="2400" dirty="0">
                    <a:latin typeface="PT Mono"/>
                    <a:cs typeface="PT Mono"/>
                  </a:rPr>
                  <a:t> </a:t>
                </a:r>
                <a:r>
                  <a:rPr lang="en-US" sz="2400" b="1" dirty="0">
                    <a:solidFill>
                      <a:srgbClr val="0000FF"/>
                    </a:solidFill>
                    <a:latin typeface="PT Mono"/>
                    <a:cs typeface="PT Mono"/>
                  </a:rPr>
                  <a:t>R</a:t>
                </a:r>
                <a:r>
                  <a:rPr lang="en-US" sz="2400" dirty="0">
                    <a:solidFill>
                      <a:srgbClr val="000000"/>
                    </a:solidFill>
                    <a:latin typeface="PT Mono"/>
                    <a:cs typeface="PT Mono"/>
                  </a:rPr>
                  <a:t>(</a:t>
                </a:r>
                <a:r>
                  <a:rPr lang="en-US" sz="2400" b="1" dirty="0">
                    <a:solidFill>
                      <a:srgbClr val="0000FF"/>
                    </a:solidFill>
                    <a:latin typeface="PT Mono"/>
                    <a:cs typeface="PT Mono"/>
                  </a:rPr>
                  <a:t>A</a:t>
                </a:r>
                <a:r>
                  <a:rPr lang="en-US" sz="2400" dirty="0">
                    <a:latin typeface="PT Mono"/>
                    <a:cs typeface="PT Mono"/>
                  </a:rPr>
                  <a:t>)</a:t>
                </a:r>
                <a:r>
                  <a:rPr lang="en-US" sz="2400" dirty="0">
                    <a:sym typeface="Symbol"/>
                  </a:rPr>
                  <a:t></a:t>
                </a:r>
                <a:r>
                  <a:rPr lang="en-US" sz="2400" b="1" dirty="0">
                    <a:solidFill>
                      <a:srgbClr val="0000FF"/>
                    </a:solidFill>
                    <a:latin typeface="PT Mono"/>
                    <a:cs typeface="PT Mono"/>
                  </a:rPr>
                  <a:t>A</a:t>
                </a:r>
              </a:p>
              <a:p>
                <a:r>
                  <a:rPr lang="en-US" sz="2400" dirty="0">
                    <a:latin typeface="PT Mono"/>
                    <a:cs typeface="PT Mono"/>
                  </a:rPr>
                  <a:t>  Scale cols </a:t>
                </a:r>
                <a:r>
                  <a:rPr lang="en-US" sz="2400" b="1" dirty="0">
                    <a:solidFill>
                      <a:srgbClr val="0000FF"/>
                    </a:solidFill>
                    <a:latin typeface="PT Mono"/>
                    <a:cs typeface="PT Mono"/>
                  </a:rPr>
                  <a:t>A</a:t>
                </a:r>
                <a:r>
                  <a:rPr lang="en-US" sz="2400" dirty="0">
                    <a:latin typeface="PT Mono"/>
                    <a:cs typeface="PT Mono"/>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PT Mono"/>
                        <a:sym typeface="Wingdings" pitchFamily="2" charset="2"/>
                      </a:rPr>
                      <m:t>←</m:t>
                    </m:r>
                  </m:oMath>
                </a14:m>
                <a:r>
                  <a:rPr lang="en-US" sz="2400" dirty="0">
                    <a:latin typeface="PT Mono"/>
                    <a:cs typeface="PT Mono"/>
                  </a:rPr>
                  <a:t> </a:t>
                </a:r>
                <a:r>
                  <a:rPr lang="en-US" sz="2400" b="1" dirty="0">
                    <a:solidFill>
                      <a:srgbClr val="0000FF"/>
                    </a:solidFill>
                    <a:latin typeface="PT Mono"/>
                    <a:cs typeface="PT Mono"/>
                  </a:rPr>
                  <a:t>A</a:t>
                </a:r>
                <a:r>
                  <a:rPr lang="en-US" sz="2400" dirty="0">
                    <a:sym typeface="Symbol"/>
                  </a:rPr>
                  <a:t></a:t>
                </a:r>
                <a:r>
                  <a:rPr lang="en-US" sz="2400" dirty="0"/>
                  <a:t> </a:t>
                </a:r>
                <a:r>
                  <a:rPr lang="en-US" sz="2400" b="1" dirty="0">
                    <a:solidFill>
                      <a:srgbClr val="0000FF"/>
                    </a:solidFill>
                    <a:latin typeface="PT Mono"/>
                    <a:cs typeface="PT Mono"/>
                  </a:rPr>
                  <a:t>C</a:t>
                </a:r>
                <a:r>
                  <a:rPr lang="en-US" sz="2400" dirty="0">
                    <a:solidFill>
                      <a:srgbClr val="000000"/>
                    </a:solidFill>
                    <a:latin typeface="PT Mono"/>
                    <a:cs typeface="PT Mono"/>
                  </a:rPr>
                  <a:t>(</a:t>
                </a:r>
                <a:r>
                  <a:rPr lang="en-US" sz="2400" b="1" dirty="0">
                    <a:solidFill>
                      <a:srgbClr val="0000FF"/>
                    </a:solidFill>
                    <a:latin typeface="PT Mono"/>
                    <a:cs typeface="PT Mono"/>
                  </a:rPr>
                  <a:t>A</a:t>
                </a:r>
                <a:r>
                  <a:rPr lang="en-US" sz="2400" dirty="0">
                    <a:solidFill>
                      <a:srgbClr val="000000"/>
                    </a:solidFill>
                    <a:latin typeface="PT Mono"/>
                    <a:cs typeface="PT Mono"/>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102754" y="1013434"/>
                <a:ext cx="8921075" cy="2825389"/>
              </a:xfrm>
              <a:prstGeom prst="rect">
                <a:avLst/>
              </a:prstGeom>
              <a:blipFill>
                <a:blip r:embed="rId2"/>
                <a:stretch>
                  <a:fillRect l="-994" t="-448" b="-4036"/>
                </a:stretch>
              </a:blipFill>
            </p:spPr>
            <p:txBody>
              <a:bodyPr/>
              <a:lstStyle/>
              <a:p>
                <a:r>
                  <a:rPr lang="en-US">
                    <a:noFill/>
                  </a:rPr>
                  <a:t> </a:t>
                </a:r>
              </a:p>
            </p:txBody>
          </p:sp>
        </mc:Fallback>
      </mc:AlternateContent>
      <p:grpSp>
        <p:nvGrpSpPr>
          <p:cNvPr id="14" name="Group 13"/>
          <p:cNvGrpSpPr/>
          <p:nvPr/>
        </p:nvGrpSpPr>
        <p:grpSpPr>
          <a:xfrm>
            <a:off x="5941282" y="2641572"/>
            <a:ext cx="2745521" cy="2743200"/>
            <a:chOff x="5606467" y="1833390"/>
            <a:chExt cx="2745521" cy="2743200"/>
          </a:xfrm>
        </p:grpSpPr>
        <p:sp>
          <p:nvSpPr>
            <p:cNvPr id="15" name="Rectangle 14"/>
            <p:cNvSpPr/>
            <p:nvPr/>
          </p:nvSpPr>
          <p:spPr>
            <a:xfrm>
              <a:off x="5611091"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a:t>
              </a:r>
            </a:p>
          </p:txBody>
        </p:sp>
        <p:sp>
          <p:nvSpPr>
            <p:cNvPr id="16" name="Rectangle 15"/>
            <p:cNvSpPr/>
            <p:nvPr/>
          </p:nvSpPr>
          <p:spPr>
            <a:xfrm>
              <a:off x="65185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17" name="Rectangle 16"/>
            <p:cNvSpPr/>
            <p:nvPr/>
          </p:nvSpPr>
          <p:spPr>
            <a:xfrm>
              <a:off x="74329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18" name="Rectangle 17"/>
            <p:cNvSpPr/>
            <p:nvPr/>
          </p:nvSpPr>
          <p:spPr>
            <a:xfrm>
              <a:off x="5606467"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a:t>
              </a:r>
            </a:p>
          </p:txBody>
        </p:sp>
        <p:sp>
          <p:nvSpPr>
            <p:cNvPr id="19" name="Rectangle 18"/>
            <p:cNvSpPr/>
            <p:nvPr/>
          </p:nvSpPr>
          <p:spPr>
            <a:xfrm>
              <a:off x="65139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a:t>
              </a:r>
            </a:p>
          </p:txBody>
        </p:sp>
        <p:sp>
          <p:nvSpPr>
            <p:cNvPr id="20" name="Rectangle 19"/>
            <p:cNvSpPr/>
            <p:nvPr/>
          </p:nvSpPr>
          <p:spPr>
            <a:xfrm>
              <a:off x="74283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21" name="Rectangle 20"/>
            <p:cNvSpPr/>
            <p:nvPr/>
          </p:nvSpPr>
          <p:spPr>
            <a:xfrm>
              <a:off x="5606467"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a:t>
              </a:r>
            </a:p>
          </p:txBody>
        </p:sp>
        <p:sp>
          <p:nvSpPr>
            <p:cNvPr id="22" name="Rectangle 21"/>
            <p:cNvSpPr/>
            <p:nvPr/>
          </p:nvSpPr>
          <p:spPr>
            <a:xfrm>
              <a:off x="65139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a:t>
              </a:r>
            </a:p>
          </p:txBody>
        </p:sp>
        <p:sp>
          <p:nvSpPr>
            <p:cNvPr id="23" name="Rectangle 22"/>
            <p:cNvSpPr/>
            <p:nvPr/>
          </p:nvSpPr>
          <p:spPr>
            <a:xfrm>
              <a:off x="74283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a:t>
              </a:r>
            </a:p>
          </p:txBody>
        </p:sp>
      </p:grpSp>
      <p:sp>
        <p:nvSpPr>
          <p:cNvPr id="24" name="Rectangle 23"/>
          <p:cNvSpPr/>
          <p:nvPr/>
        </p:nvSpPr>
        <p:spPr>
          <a:xfrm>
            <a:off x="102754" y="2617783"/>
            <a:ext cx="5315913" cy="1221040"/>
          </a:xfrm>
          <a:prstGeom prst="rect">
            <a:avLst/>
          </a:prstGeom>
          <a:solidFill>
            <a:schemeClr val="accent3">
              <a:alpha val="37000"/>
            </a:schemeClr>
          </a:solidFill>
        </p:spPr>
        <p:txBody>
          <a:bodyPr wrap="square">
            <a:spAutoFit/>
          </a:bodyPr>
          <a:lstStyle/>
          <a:p>
            <a:endParaRPr lang="en-US" sz="2400" dirty="0"/>
          </a:p>
        </p:txBody>
      </p:sp>
      <p:sp>
        <p:nvSpPr>
          <p:cNvPr id="25" name="TextBox 24"/>
          <p:cNvSpPr txBox="1"/>
          <p:nvPr/>
        </p:nvSpPr>
        <p:spPr>
          <a:xfrm>
            <a:off x="102754" y="4256566"/>
            <a:ext cx="4036231" cy="830997"/>
          </a:xfrm>
          <a:prstGeom prst="rect">
            <a:avLst/>
          </a:prstGeom>
          <a:noFill/>
        </p:spPr>
        <p:txBody>
          <a:bodyPr wrap="none" rtlCol="0">
            <a:spAutoFit/>
          </a:bodyPr>
          <a:lstStyle/>
          <a:p>
            <a:r>
              <a:rPr lang="en-US" sz="2400" b="1" dirty="0">
                <a:solidFill>
                  <a:srgbClr val="FF0000"/>
                </a:solidFill>
                <a:latin typeface="Comic Sans MS"/>
                <a:cs typeface="Comic Sans MS"/>
              </a:rPr>
              <a:t>“Alternating minimization”</a:t>
            </a:r>
          </a:p>
          <a:p>
            <a:r>
              <a:rPr lang="en-US" sz="2400" b="1" dirty="0">
                <a:solidFill>
                  <a:srgbClr val="FF0000"/>
                </a:solidFill>
                <a:latin typeface="Comic Sans MS"/>
                <a:cs typeface="Comic Sans MS"/>
              </a:rPr>
              <a:t> heuristic</a:t>
            </a:r>
          </a:p>
        </p:txBody>
      </p:sp>
      <p:sp>
        <p:nvSpPr>
          <p:cNvPr id="26" name="Rounded Rectangular Callout 25"/>
          <p:cNvSpPr/>
          <p:nvPr/>
        </p:nvSpPr>
        <p:spPr>
          <a:xfrm>
            <a:off x="8267700" y="1955801"/>
            <a:ext cx="584200" cy="482600"/>
          </a:xfrm>
          <a:prstGeom prst="wedgeRoundRectCallout">
            <a:avLst>
              <a:gd name="adj1" fmla="val -82385"/>
              <a:gd name="adj2" fmla="val -2125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≠0</a:t>
            </a:r>
          </a:p>
        </p:txBody>
      </p:sp>
      <p:grpSp>
        <p:nvGrpSpPr>
          <p:cNvPr id="27" name="Group 26"/>
          <p:cNvGrpSpPr/>
          <p:nvPr/>
        </p:nvGrpSpPr>
        <p:grpSpPr>
          <a:xfrm>
            <a:off x="7801263" y="5533739"/>
            <a:ext cx="930553" cy="1183374"/>
            <a:chOff x="705851" y="2955639"/>
            <a:chExt cx="930553" cy="1183374"/>
          </a:xfrm>
        </p:grpSpPr>
        <p:sp>
          <p:nvSpPr>
            <p:cNvPr id="28" name="Oval 27"/>
            <p:cNvSpPr/>
            <p:nvPr/>
          </p:nvSpPr>
          <p:spPr>
            <a:xfrm>
              <a:off x="705851" y="2964869"/>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719711" y="3428984"/>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33571" y="3896559"/>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1400866" y="2955639"/>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1414726" y="3419754"/>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a:endCxn id="34" idx="1"/>
            </p:cNvCxnSpPr>
            <p:nvPr/>
          </p:nvCxnSpPr>
          <p:spPr>
            <a:xfrm>
              <a:off x="832850" y="3057204"/>
              <a:ext cx="626170" cy="865632"/>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1428586" y="3887329"/>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a:stCxn id="28" idx="6"/>
              <a:endCxn id="32" idx="2"/>
            </p:cNvCxnSpPr>
            <p:nvPr/>
          </p:nvCxnSpPr>
          <p:spPr>
            <a:xfrm>
              <a:off x="913669" y="3086096"/>
              <a:ext cx="501057" cy="454885"/>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8" idx="6"/>
              <a:endCxn id="31" idx="2"/>
            </p:cNvCxnSpPr>
            <p:nvPr/>
          </p:nvCxnSpPr>
          <p:spPr>
            <a:xfrm flipV="1">
              <a:off x="913669" y="3076866"/>
              <a:ext cx="487197" cy="923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9" idx="6"/>
            </p:cNvCxnSpPr>
            <p:nvPr/>
          </p:nvCxnSpPr>
          <p:spPr>
            <a:xfrm flipV="1">
              <a:off x="927529" y="3103387"/>
              <a:ext cx="533353" cy="44682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30" idx="7"/>
              <a:endCxn id="31" idx="3"/>
            </p:cNvCxnSpPr>
            <p:nvPr/>
          </p:nvCxnSpPr>
          <p:spPr>
            <a:xfrm flipV="1">
              <a:off x="910955" y="3162586"/>
              <a:ext cx="520345" cy="76948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941389" y="3548079"/>
              <a:ext cx="487197" cy="923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7972142" y="5653684"/>
            <a:ext cx="577647" cy="845970"/>
            <a:chOff x="1267146" y="3238496"/>
            <a:chExt cx="577647" cy="845970"/>
          </a:xfrm>
        </p:grpSpPr>
        <p:cxnSp>
          <p:nvCxnSpPr>
            <p:cNvPr id="58" name="Straight Connector 57"/>
            <p:cNvCxnSpPr>
              <a:endCxn id="34" idx="1"/>
            </p:cNvCxnSpPr>
            <p:nvPr/>
          </p:nvCxnSpPr>
          <p:spPr>
            <a:xfrm>
              <a:off x="1267146" y="3238496"/>
              <a:ext cx="577647" cy="84597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1327162" y="3255788"/>
              <a:ext cx="487197" cy="79317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1294866" y="3713179"/>
              <a:ext cx="487197" cy="923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4730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570340" y="-111186"/>
            <a:ext cx="7772400" cy="1470025"/>
          </a:xfrm>
        </p:spPr>
        <p:txBody>
          <a:bodyPr>
            <a:normAutofit/>
          </a:bodyPr>
          <a:lstStyle/>
          <a:p>
            <a:r>
              <a:rPr lang="en-US" sz="4000" b="1" dirty="0">
                <a:solidFill>
                  <a:srgbClr val="FF0000"/>
                </a:solidFill>
                <a:latin typeface="Comic Sans MS"/>
                <a:cs typeface="Comic Sans MS"/>
              </a:rPr>
              <a:t>Scaling algorithm</a:t>
            </a:r>
            <a:endParaRPr lang="en-US" sz="3200" b="1" dirty="0">
              <a:solidFill>
                <a:srgbClr val="008000"/>
              </a:solidFill>
              <a:latin typeface="Comic Sans MS"/>
              <a:cs typeface="Comic Sans MS"/>
            </a:endParaRPr>
          </a:p>
        </p:txBody>
      </p:sp>
      <mc:AlternateContent xmlns:mc="http://schemas.openxmlformats.org/markup-compatibility/2006" xmlns:a14="http://schemas.microsoft.com/office/drawing/2010/main">
        <mc:Choice Requires="a14">
          <p:sp>
            <p:nvSpPr>
              <p:cNvPr id="13" name="TextBox 12"/>
              <p:cNvSpPr txBox="1"/>
              <p:nvPr/>
            </p:nvSpPr>
            <p:spPr>
              <a:xfrm>
                <a:off x="102754" y="1013434"/>
                <a:ext cx="8921075" cy="2751523"/>
              </a:xfrm>
              <a:prstGeom prst="rect">
                <a:avLst/>
              </a:prstGeom>
              <a:noFill/>
            </p:spPr>
            <p:txBody>
              <a:bodyPr wrap="square" rtlCol="0">
                <a:spAutoFit/>
              </a:bodyPr>
              <a:lstStyle/>
              <a:p>
                <a:pPr>
                  <a:lnSpc>
                    <a:spcPct val="120000"/>
                  </a:lnSpc>
                </a:pPr>
                <a:r>
                  <a:rPr lang="en-US" sz="2400" b="1" dirty="0">
                    <a:solidFill>
                      <a:srgbClr val="0000FF"/>
                    </a:solidFill>
                    <a:latin typeface="Comic Sans MS"/>
                    <a:cs typeface="Comic Sans MS"/>
                  </a:rPr>
                  <a:t>A</a:t>
                </a:r>
                <a:r>
                  <a:rPr lang="en-US" sz="2400" b="1" dirty="0">
                    <a:latin typeface="Comic Sans MS"/>
                    <a:cs typeface="Comic Sans MS"/>
                  </a:rPr>
                  <a:t> non-negative matrix. Try making it doubly stochastic.</a:t>
                </a:r>
              </a:p>
              <a:p>
                <a:pPr>
                  <a:lnSpc>
                    <a:spcPct val="120000"/>
                  </a:lnSpc>
                </a:pPr>
                <a:r>
                  <a:rPr lang="en-US" sz="2400" b="1" dirty="0">
                    <a:solidFill>
                      <a:srgbClr val="0000FF"/>
                    </a:solidFill>
                    <a:latin typeface="Comic Sans MS"/>
                    <a:cs typeface="Comic Sans MS"/>
                  </a:rPr>
                  <a:t>R(A)</a:t>
                </a:r>
                <a:r>
                  <a:rPr lang="en-US" sz="2400" b="1" dirty="0">
                    <a:latin typeface="Comic Sans MS"/>
                    <a:cs typeface="Comic Sans MS"/>
                  </a:rPr>
                  <a:t> = </a:t>
                </a:r>
                <a:r>
                  <a:rPr lang="en-US" sz="2400" b="1" dirty="0" err="1">
                    <a:latin typeface="Comic Sans MS"/>
                    <a:cs typeface="Comic Sans MS"/>
                  </a:rPr>
                  <a:t>diag</a:t>
                </a:r>
                <a:r>
                  <a:rPr lang="en-US" sz="2400" b="1" dirty="0">
                    <a:latin typeface="Comic Sans MS"/>
                    <a:cs typeface="Comic Sans MS"/>
                  </a:rPr>
                  <a:t>(row sums)</a:t>
                </a:r>
                <a:r>
                  <a:rPr lang="en-US" sz="2400" b="1" baseline="30000" dirty="0">
                    <a:latin typeface="Comic Sans MS"/>
                    <a:cs typeface="Comic Sans MS"/>
                  </a:rPr>
                  <a:t>-1    </a:t>
                </a:r>
                <a:r>
                  <a:rPr lang="en-US" sz="2400" b="1" dirty="0">
                    <a:solidFill>
                      <a:srgbClr val="0000FF"/>
                    </a:solidFill>
                    <a:latin typeface="Comic Sans MS"/>
                    <a:cs typeface="Comic Sans MS"/>
                  </a:rPr>
                  <a:t>C(A)</a:t>
                </a:r>
                <a:r>
                  <a:rPr lang="en-US" sz="2400" b="1" dirty="0">
                    <a:latin typeface="Comic Sans MS"/>
                    <a:cs typeface="Comic Sans MS"/>
                  </a:rPr>
                  <a:t> = </a:t>
                </a:r>
                <a:r>
                  <a:rPr lang="en-US" sz="2400" b="1" dirty="0" err="1">
                    <a:latin typeface="Comic Sans MS"/>
                    <a:cs typeface="Comic Sans MS"/>
                  </a:rPr>
                  <a:t>diag</a:t>
                </a:r>
                <a:r>
                  <a:rPr lang="en-US" sz="2400" b="1" dirty="0">
                    <a:latin typeface="Comic Sans MS"/>
                    <a:cs typeface="Comic Sans MS"/>
                  </a:rPr>
                  <a:t>(column sums)</a:t>
                </a:r>
                <a:r>
                  <a:rPr lang="en-US" sz="2400" b="1" baseline="30000" dirty="0">
                    <a:latin typeface="Comic Sans MS"/>
                    <a:cs typeface="Comic Sans MS"/>
                  </a:rPr>
                  <a:t>-1</a:t>
                </a:r>
              </a:p>
              <a:p>
                <a:pPr>
                  <a:lnSpc>
                    <a:spcPct val="120000"/>
                  </a:lnSpc>
                </a:pPr>
                <a:endParaRPr lang="en-US" sz="2400" b="1" baseline="30000" dirty="0">
                  <a:latin typeface="Comic Sans MS"/>
                  <a:cs typeface="Comic Sans MS"/>
                </a:endParaRPr>
              </a:p>
              <a:p>
                <a:endParaRPr lang="en-US" sz="2400" dirty="0">
                  <a:latin typeface="PT Mono"/>
                  <a:cs typeface="PT Mono"/>
                </a:endParaRPr>
              </a:p>
              <a:p>
                <a:r>
                  <a:rPr lang="en-US" sz="2400" dirty="0">
                    <a:latin typeface="PT Mono"/>
                    <a:cs typeface="PT Mono"/>
                  </a:rPr>
                  <a:t>Repeat </a:t>
                </a:r>
                <a:r>
                  <a:rPr lang="en-US" sz="2400" b="1" dirty="0">
                    <a:solidFill>
                      <a:srgbClr val="0000FF"/>
                    </a:solidFill>
                    <a:latin typeface="PT Mono"/>
                    <a:cs typeface="PT Mono"/>
                  </a:rPr>
                  <a:t>n</a:t>
                </a:r>
                <a:r>
                  <a:rPr lang="en-US" sz="2400" b="1" baseline="30000" dirty="0">
                    <a:latin typeface="PT Mono"/>
                    <a:cs typeface="PT Mono"/>
                  </a:rPr>
                  <a:t>3</a:t>
                </a:r>
                <a:r>
                  <a:rPr lang="en-US" sz="2400" dirty="0">
                    <a:latin typeface="PT Mono"/>
                    <a:cs typeface="PT Mono"/>
                  </a:rPr>
                  <a:t> times:</a:t>
                </a:r>
              </a:p>
              <a:p>
                <a:r>
                  <a:rPr lang="en-US" sz="2400" dirty="0">
                    <a:latin typeface="PT Mono"/>
                    <a:cs typeface="PT Mono"/>
                  </a:rPr>
                  <a:t>  Scale rows </a:t>
                </a:r>
                <a:r>
                  <a:rPr lang="en-US" sz="2400" b="1" dirty="0">
                    <a:solidFill>
                      <a:srgbClr val="0000FF"/>
                    </a:solidFill>
                    <a:latin typeface="PT Mono"/>
                    <a:cs typeface="PT Mono"/>
                  </a:rPr>
                  <a:t>A</a:t>
                </a:r>
                <a:r>
                  <a:rPr lang="en-US" sz="2400" dirty="0">
                    <a:latin typeface="PT Mono"/>
                    <a:cs typeface="PT Mono"/>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PT Mono"/>
                        <a:sym typeface="Wingdings" pitchFamily="2" charset="2"/>
                      </a:rPr>
                      <m:t>←</m:t>
                    </m:r>
                  </m:oMath>
                </a14:m>
                <a:r>
                  <a:rPr lang="en-US" sz="2400" dirty="0">
                    <a:latin typeface="PT Mono"/>
                    <a:cs typeface="PT Mono"/>
                  </a:rPr>
                  <a:t> </a:t>
                </a:r>
                <a:r>
                  <a:rPr lang="en-US" sz="2400" b="1" dirty="0">
                    <a:solidFill>
                      <a:srgbClr val="0000FF"/>
                    </a:solidFill>
                    <a:latin typeface="PT Mono"/>
                    <a:cs typeface="PT Mono"/>
                  </a:rPr>
                  <a:t>R</a:t>
                </a:r>
                <a:r>
                  <a:rPr lang="en-US" sz="2400" dirty="0">
                    <a:solidFill>
                      <a:srgbClr val="000000"/>
                    </a:solidFill>
                    <a:latin typeface="PT Mono"/>
                    <a:cs typeface="PT Mono"/>
                  </a:rPr>
                  <a:t>(</a:t>
                </a:r>
                <a:r>
                  <a:rPr lang="en-US" sz="2400" b="1" dirty="0">
                    <a:solidFill>
                      <a:srgbClr val="0000FF"/>
                    </a:solidFill>
                    <a:latin typeface="PT Mono"/>
                    <a:cs typeface="PT Mono"/>
                  </a:rPr>
                  <a:t>A</a:t>
                </a:r>
                <a:r>
                  <a:rPr lang="en-US" sz="2400" dirty="0">
                    <a:latin typeface="PT Mono"/>
                    <a:cs typeface="PT Mono"/>
                  </a:rPr>
                  <a:t>)</a:t>
                </a:r>
                <a:r>
                  <a:rPr lang="en-US" sz="2400" dirty="0">
                    <a:sym typeface="Symbol"/>
                  </a:rPr>
                  <a:t></a:t>
                </a:r>
                <a:r>
                  <a:rPr lang="en-US" sz="2400" b="1" dirty="0">
                    <a:solidFill>
                      <a:srgbClr val="0000FF"/>
                    </a:solidFill>
                    <a:latin typeface="PT Mono"/>
                    <a:cs typeface="PT Mono"/>
                  </a:rPr>
                  <a:t>A</a:t>
                </a:r>
              </a:p>
              <a:p>
                <a:r>
                  <a:rPr lang="en-US" sz="2400" dirty="0">
                    <a:latin typeface="PT Mono"/>
                    <a:cs typeface="PT Mono"/>
                  </a:rPr>
                  <a:t>  Scale cols </a:t>
                </a:r>
                <a:r>
                  <a:rPr lang="en-US" sz="2400" b="1" dirty="0">
                    <a:solidFill>
                      <a:srgbClr val="0000FF"/>
                    </a:solidFill>
                    <a:latin typeface="PT Mono"/>
                    <a:cs typeface="PT Mono"/>
                  </a:rPr>
                  <a:t>A</a:t>
                </a:r>
                <a:r>
                  <a:rPr lang="en-US" sz="2400" dirty="0">
                    <a:latin typeface="PT Mono"/>
                    <a:cs typeface="PT Mono"/>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PT Mono"/>
                        <a:sym typeface="Wingdings" pitchFamily="2" charset="2"/>
                      </a:rPr>
                      <m:t>←</m:t>
                    </m:r>
                  </m:oMath>
                </a14:m>
                <a:r>
                  <a:rPr lang="en-US" sz="2400" dirty="0">
                    <a:latin typeface="PT Mono"/>
                    <a:cs typeface="PT Mono"/>
                  </a:rPr>
                  <a:t> </a:t>
                </a:r>
                <a:r>
                  <a:rPr lang="en-US" sz="2400" b="1" dirty="0">
                    <a:solidFill>
                      <a:srgbClr val="0000FF"/>
                    </a:solidFill>
                    <a:latin typeface="PT Mono"/>
                    <a:cs typeface="PT Mono"/>
                  </a:rPr>
                  <a:t>A</a:t>
                </a:r>
                <a:r>
                  <a:rPr lang="en-US" sz="2400" dirty="0">
                    <a:sym typeface="Symbol"/>
                  </a:rPr>
                  <a:t></a:t>
                </a:r>
                <a:r>
                  <a:rPr lang="en-US" sz="2400" dirty="0"/>
                  <a:t> </a:t>
                </a:r>
                <a:r>
                  <a:rPr lang="en-US" sz="2400" b="1" dirty="0">
                    <a:solidFill>
                      <a:srgbClr val="0000FF"/>
                    </a:solidFill>
                    <a:latin typeface="PT Mono"/>
                    <a:cs typeface="PT Mono"/>
                  </a:rPr>
                  <a:t>C</a:t>
                </a:r>
                <a:r>
                  <a:rPr lang="en-US" sz="2400" dirty="0">
                    <a:solidFill>
                      <a:srgbClr val="000000"/>
                    </a:solidFill>
                    <a:latin typeface="PT Mono"/>
                    <a:cs typeface="PT Mono"/>
                  </a:rPr>
                  <a:t>(</a:t>
                </a:r>
                <a:r>
                  <a:rPr lang="en-US" sz="2400" b="1" dirty="0">
                    <a:solidFill>
                      <a:srgbClr val="0000FF"/>
                    </a:solidFill>
                    <a:latin typeface="PT Mono"/>
                    <a:cs typeface="PT Mono"/>
                  </a:rPr>
                  <a:t>A</a:t>
                </a:r>
                <a:r>
                  <a:rPr lang="en-US" sz="2400" dirty="0">
                    <a:solidFill>
                      <a:srgbClr val="000000"/>
                    </a:solidFill>
                    <a:latin typeface="PT Mono"/>
                    <a:cs typeface="PT Mono"/>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102754" y="1013434"/>
                <a:ext cx="8921075" cy="2751523"/>
              </a:xfrm>
              <a:prstGeom prst="rect">
                <a:avLst/>
              </a:prstGeom>
              <a:blipFill>
                <a:blip r:embed="rId2"/>
                <a:stretch>
                  <a:fillRect l="-994" t="-461" b="-4147"/>
                </a:stretch>
              </a:blipFill>
            </p:spPr>
            <p:txBody>
              <a:bodyPr/>
              <a:lstStyle/>
              <a:p>
                <a:r>
                  <a:rPr lang="en-US">
                    <a:noFill/>
                  </a:rPr>
                  <a:t> </a:t>
                </a:r>
              </a:p>
            </p:txBody>
          </p:sp>
        </mc:Fallback>
      </mc:AlternateContent>
      <p:grpSp>
        <p:nvGrpSpPr>
          <p:cNvPr id="24" name="Group 23"/>
          <p:cNvGrpSpPr/>
          <p:nvPr/>
        </p:nvGrpSpPr>
        <p:grpSpPr>
          <a:xfrm>
            <a:off x="5941282" y="2641572"/>
            <a:ext cx="2745521" cy="2743200"/>
            <a:chOff x="5606467" y="1833390"/>
            <a:chExt cx="2745521" cy="2743200"/>
          </a:xfrm>
        </p:grpSpPr>
        <p:sp>
          <p:nvSpPr>
            <p:cNvPr id="25" name="Rectangle 24"/>
            <p:cNvSpPr/>
            <p:nvPr/>
          </p:nvSpPr>
          <p:spPr>
            <a:xfrm>
              <a:off x="5611091"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a:t>
              </a:r>
            </a:p>
          </p:txBody>
        </p:sp>
        <p:sp>
          <p:nvSpPr>
            <p:cNvPr id="26" name="Rectangle 25"/>
            <p:cNvSpPr/>
            <p:nvPr/>
          </p:nvSpPr>
          <p:spPr>
            <a:xfrm>
              <a:off x="65185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27" name="Rectangle 26"/>
            <p:cNvSpPr/>
            <p:nvPr/>
          </p:nvSpPr>
          <p:spPr>
            <a:xfrm>
              <a:off x="74329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28" name="Rectangle 27"/>
            <p:cNvSpPr/>
            <p:nvPr/>
          </p:nvSpPr>
          <p:spPr>
            <a:xfrm>
              <a:off x="5606467"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1/2</a:t>
              </a:r>
            </a:p>
          </p:txBody>
        </p:sp>
        <p:sp>
          <p:nvSpPr>
            <p:cNvPr id="29" name="Rectangle 28"/>
            <p:cNvSpPr/>
            <p:nvPr/>
          </p:nvSpPr>
          <p:spPr>
            <a:xfrm>
              <a:off x="65139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1/2</a:t>
              </a:r>
            </a:p>
          </p:txBody>
        </p:sp>
        <p:sp>
          <p:nvSpPr>
            <p:cNvPr id="30" name="Rectangle 29"/>
            <p:cNvSpPr/>
            <p:nvPr/>
          </p:nvSpPr>
          <p:spPr>
            <a:xfrm>
              <a:off x="74283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FF"/>
                  </a:solidFill>
                </a:rPr>
                <a:t>0</a:t>
              </a:r>
            </a:p>
          </p:txBody>
        </p:sp>
        <p:sp>
          <p:nvSpPr>
            <p:cNvPr id="35" name="Rectangle 34"/>
            <p:cNvSpPr/>
            <p:nvPr/>
          </p:nvSpPr>
          <p:spPr>
            <a:xfrm>
              <a:off x="5606467"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rgbClr val="0000FF"/>
                </a:solidFill>
              </a:endParaRPr>
            </a:p>
            <a:p>
              <a:pPr algn="ctr"/>
              <a:r>
                <a:rPr lang="en-US" sz="2400" b="1" dirty="0">
                  <a:solidFill>
                    <a:srgbClr val="0000FF"/>
                  </a:solidFill>
                </a:rPr>
                <a:t>1/3</a:t>
              </a:r>
            </a:p>
            <a:p>
              <a:pPr algn="ctr"/>
              <a:endParaRPr lang="en-US" sz="2800" b="1" dirty="0">
                <a:solidFill>
                  <a:srgbClr val="0000FF"/>
                </a:solidFill>
              </a:endParaRPr>
            </a:p>
          </p:txBody>
        </p:sp>
        <p:sp>
          <p:nvSpPr>
            <p:cNvPr id="37" name="Rectangle 36"/>
            <p:cNvSpPr/>
            <p:nvPr/>
          </p:nvSpPr>
          <p:spPr>
            <a:xfrm>
              <a:off x="65139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1/3</a:t>
              </a:r>
            </a:p>
          </p:txBody>
        </p:sp>
        <p:sp>
          <p:nvSpPr>
            <p:cNvPr id="40" name="Rectangle 39"/>
            <p:cNvSpPr/>
            <p:nvPr/>
          </p:nvSpPr>
          <p:spPr>
            <a:xfrm>
              <a:off x="74283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1/3</a:t>
              </a:r>
            </a:p>
          </p:txBody>
        </p:sp>
      </p:grpSp>
      <p:sp>
        <p:nvSpPr>
          <p:cNvPr id="14" name="Rectangle 13"/>
          <p:cNvSpPr/>
          <p:nvPr/>
        </p:nvSpPr>
        <p:spPr>
          <a:xfrm>
            <a:off x="39690" y="2517258"/>
            <a:ext cx="5315913" cy="1221040"/>
          </a:xfrm>
          <a:prstGeom prst="rect">
            <a:avLst/>
          </a:prstGeom>
          <a:solidFill>
            <a:schemeClr val="accent3">
              <a:alpha val="37000"/>
            </a:schemeClr>
          </a:solidFill>
        </p:spPr>
        <p:txBody>
          <a:bodyPr wrap="square">
            <a:spAutoFit/>
          </a:bodyPr>
          <a:lstStyle/>
          <a:p>
            <a:endParaRPr lang="en-US" sz="2400" dirty="0"/>
          </a:p>
        </p:txBody>
      </p:sp>
      <p:sp>
        <p:nvSpPr>
          <p:cNvPr id="15" name="TextBox 14"/>
          <p:cNvSpPr txBox="1"/>
          <p:nvPr/>
        </p:nvSpPr>
        <p:spPr>
          <a:xfrm>
            <a:off x="2176075" y="4283136"/>
            <a:ext cx="1787118" cy="461665"/>
          </a:xfrm>
          <a:prstGeom prst="rect">
            <a:avLst/>
          </a:prstGeom>
          <a:noFill/>
        </p:spPr>
        <p:txBody>
          <a:bodyPr wrap="none" rtlCol="0">
            <a:spAutoFit/>
          </a:bodyPr>
          <a:lstStyle/>
          <a:p>
            <a:r>
              <a:rPr lang="en-US" sz="2400" b="1" dirty="0">
                <a:solidFill>
                  <a:srgbClr val="984807"/>
                </a:solidFill>
                <a:latin typeface="Comic Sans MS"/>
                <a:cs typeface="Comic Sans MS"/>
              </a:rPr>
              <a:t>Scale rows</a:t>
            </a:r>
          </a:p>
        </p:txBody>
      </p:sp>
    </p:spTree>
    <p:extLst>
      <p:ext uri="{BB962C8B-B14F-4D97-AF65-F5344CB8AC3E}">
        <p14:creationId xmlns:p14="http://schemas.microsoft.com/office/powerpoint/2010/main" val="712289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570340" y="-98486"/>
            <a:ext cx="7772400" cy="1470025"/>
          </a:xfrm>
        </p:spPr>
        <p:txBody>
          <a:bodyPr>
            <a:normAutofit/>
          </a:bodyPr>
          <a:lstStyle/>
          <a:p>
            <a:r>
              <a:rPr lang="en-US" sz="4000" b="1" dirty="0">
                <a:solidFill>
                  <a:srgbClr val="FF0000"/>
                </a:solidFill>
                <a:latin typeface="Comic Sans MS"/>
                <a:cs typeface="Comic Sans MS"/>
              </a:rPr>
              <a:t>Scaling algorithm</a:t>
            </a:r>
            <a:endParaRPr lang="en-US" sz="3200" b="1" dirty="0">
              <a:solidFill>
                <a:srgbClr val="008000"/>
              </a:solidFill>
              <a:latin typeface="Comic Sans MS"/>
              <a:cs typeface="Comic Sans MS"/>
            </a:endParaRPr>
          </a:p>
        </p:txBody>
      </p:sp>
      <mc:AlternateContent xmlns:mc="http://schemas.openxmlformats.org/markup-compatibility/2006" xmlns:a14="http://schemas.microsoft.com/office/drawing/2010/main">
        <mc:Choice Requires="a14">
          <p:sp>
            <p:nvSpPr>
              <p:cNvPr id="13" name="TextBox 12"/>
              <p:cNvSpPr txBox="1"/>
              <p:nvPr/>
            </p:nvSpPr>
            <p:spPr>
              <a:xfrm>
                <a:off x="102754" y="1013434"/>
                <a:ext cx="8921075" cy="2751523"/>
              </a:xfrm>
              <a:prstGeom prst="rect">
                <a:avLst/>
              </a:prstGeom>
              <a:noFill/>
            </p:spPr>
            <p:txBody>
              <a:bodyPr wrap="square" rtlCol="0">
                <a:spAutoFit/>
              </a:bodyPr>
              <a:lstStyle/>
              <a:p>
                <a:pPr>
                  <a:lnSpc>
                    <a:spcPct val="120000"/>
                  </a:lnSpc>
                </a:pPr>
                <a:r>
                  <a:rPr lang="en-US" sz="2400" b="1" dirty="0">
                    <a:solidFill>
                      <a:srgbClr val="0000FF"/>
                    </a:solidFill>
                    <a:latin typeface="Comic Sans MS"/>
                    <a:cs typeface="Comic Sans MS"/>
                  </a:rPr>
                  <a:t>A</a:t>
                </a:r>
                <a:r>
                  <a:rPr lang="en-US" sz="2400" b="1" dirty="0">
                    <a:latin typeface="Comic Sans MS"/>
                    <a:cs typeface="Comic Sans MS"/>
                  </a:rPr>
                  <a:t> non-negative matrix. Try making it doubly stochastic.</a:t>
                </a:r>
              </a:p>
              <a:p>
                <a:pPr>
                  <a:lnSpc>
                    <a:spcPct val="120000"/>
                  </a:lnSpc>
                </a:pPr>
                <a:r>
                  <a:rPr lang="en-US" sz="2400" b="1" dirty="0">
                    <a:solidFill>
                      <a:srgbClr val="0000FF"/>
                    </a:solidFill>
                    <a:latin typeface="Comic Sans MS"/>
                    <a:cs typeface="Comic Sans MS"/>
                  </a:rPr>
                  <a:t>R(A)</a:t>
                </a:r>
                <a:r>
                  <a:rPr lang="en-US" sz="2400" b="1" dirty="0">
                    <a:latin typeface="Comic Sans MS"/>
                    <a:cs typeface="Comic Sans MS"/>
                  </a:rPr>
                  <a:t> = </a:t>
                </a:r>
                <a:r>
                  <a:rPr lang="en-US" sz="2400" b="1" dirty="0" err="1">
                    <a:latin typeface="Comic Sans MS"/>
                    <a:cs typeface="Comic Sans MS"/>
                  </a:rPr>
                  <a:t>diag</a:t>
                </a:r>
                <a:r>
                  <a:rPr lang="en-US" sz="2400" b="1" dirty="0">
                    <a:latin typeface="Comic Sans MS"/>
                    <a:cs typeface="Comic Sans MS"/>
                  </a:rPr>
                  <a:t>(row sums)</a:t>
                </a:r>
                <a:r>
                  <a:rPr lang="en-US" sz="2400" b="1" baseline="30000" dirty="0">
                    <a:latin typeface="Comic Sans MS"/>
                    <a:cs typeface="Comic Sans MS"/>
                  </a:rPr>
                  <a:t>-1    </a:t>
                </a:r>
                <a:r>
                  <a:rPr lang="en-US" sz="2400" b="1" dirty="0">
                    <a:solidFill>
                      <a:srgbClr val="0000FF"/>
                    </a:solidFill>
                    <a:latin typeface="Comic Sans MS"/>
                    <a:cs typeface="Comic Sans MS"/>
                  </a:rPr>
                  <a:t>C(A)</a:t>
                </a:r>
                <a:r>
                  <a:rPr lang="en-US" sz="2400" b="1" dirty="0">
                    <a:latin typeface="Comic Sans MS"/>
                    <a:cs typeface="Comic Sans MS"/>
                  </a:rPr>
                  <a:t> = </a:t>
                </a:r>
                <a:r>
                  <a:rPr lang="en-US" sz="2400" b="1" dirty="0" err="1">
                    <a:latin typeface="Comic Sans MS"/>
                    <a:cs typeface="Comic Sans MS"/>
                  </a:rPr>
                  <a:t>diag</a:t>
                </a:r>
                <a:r>
                  <a:rPr lang="en-US" sz="2400" b="1" dirty="0">
                    <a:latin typeface="Comic Sans MS"/>
                    <a:cs typeface="Comic Sans MS"/>
                  </a:rPr>
                  <a:t>(column sums)</a:t>
                </a:r>
                <a:r>
                  <a:rPr lang="en-US" sz="2400" b="1" baseline="30000" dirty="0">
                    <a:latin typeface="Comic Sans MS"/>
                    <a:cs typeface="Comic Sans MS"/>
                  </a:rPr>
                  <a:t>-1</a:t>
                </a:r>
              </a:p>
              <a:p>
                <a:pPr>
                  <a:lnSpc>
                    <a:spcPct val="120000"/>
                  </a:lnSpc>
                </a:pPr>
                <a:endParaRPr lang="en-US" sz="2400" b="1" baseline="30000" dirty="0">
                  <a:latin typeface="Comic Sans MS"/>
                  <a:cs typeface="Comic Sans MS"/>
                </a:endParaRPr>
              </a:p>
              <a:p>
                <a:endParaRPr lang="en-US" sz="2400" dirty="0">
                  <a:latin typeface="PT Mono"/>
                  <a:cs typeface="PT Mono"/>
                </a:endParaRPr>
              </a:p>
              <a:p>
                <a:r>
                  <a:rPr lang="en-US" sz="2400" dirty="0">
                    <a:latin typeface="PT Mono"/>
                    <a:cs typeface="PT Mono"/>
                  </a:rPr>
                  <a:t>Repeat </a:t>
                </a:r>
                <a:r>
                  <a:rPr lang="en-US" sz="2400" b="1" dirty="0">
                    <a:solidFill>
                      <a:srgbClr val="0000FF"/>
                    </a:solidFill>
                    <a:latin typeface="PT Mono"/>
                    <a:cs typeface="PT Mono"/>
                  </a:rPr>
                  <a:t>n</a:t>
                </a:r>
                <a:r>
                  <a:rPr lang="en-US" sz="2400" b="1" baseline="30000" dirty="0">
                    <a:latin typeface="PT Mono"/>
                    <a:cs typeface="PT Mono"/>
                  </a:rPr>
                  <a:t>3</a:t>
                </a:r>
                <a:r>
                  <a:rPr lang="en-US" sz="2400" dirty="0">
                    <a:latin typeface="PT Mono"/>
                    <a:cs typeface="PT Mono"/>
                  </a:rPr>
                  <a:t> times:</a:t>
                </a:r>
              </a:p>
              <a:p>
                <a:r>
                  <a:rPr lang="en-US" sz="2400" dirty="0">
                    <a:latin typeface="PT Mono"/>
                    <a:cs typeface="PT Mono"/>
                  </a:rPr>
                  <a:t>  Scale rows </a:t>
                </a:r>
                <a:r>
                  <a:rPr lang="en-US" sz="2400" b="1" dirty="0">
                    <a:solidFill>
                      <a:srgbClr val="0000FF"/>
                    </a:solidFill>
                    <a:latin typeface="PT Mono"/>
                    <a:cs typeface="PT Mono"/>
                  </a:rPr>
                  <a:t>A</a:t>
                </a:r>
                <a:r>
                  <a:rPr lang="en-US" sz="2400" dirty="0">
                    <a:latin typeface="PT Mono"/>
                    <a:cs typeface="PT Mono"/>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PT Mono"/>
                        <a:sym typeface="Wingdings" pitchFamily="2" charset="2"/>
                      </a:rPr>
                      <m:t>←</m:t>
                    </m:r>
                  </m:oMath>
                </a14:m>
                <a:r>
                  <a:rPr lang="en-US" sz="2400" dirty="0">
                    <a:latin typeface="PT Mono"/>
                    <a:cs typeface="PT Mono"/>
                  </a:rPr>
                  <a:t> </a:t>
                </a:r>
                <a:r>
                  <a:rPr lang="en-US" sz="2400" b="1" dirty="0">
                    <a:solidFill>
                      <a:srgbClr val="0000FF"/>
                    </a:solidFill>
                    <a:latin typeface="PT Mono"/>
                    <a:cs typeface="PT Mono"/>
                  </a:rPr>
                  <a:t>R</a:t>
                </a:r>
                <a:r>
                  <a:rPr lang="en-US" sz="2400" dirty="0">
                    <a:solidFill>
                      <a:srgbClr val="000000"/>
                    </a:solidFill>
                    <a:latin typeface="PT Mono"/>
                    <a:cs typeface="PT Mono"/>
                  </a:rPr>
                  <a:t>(</a:t>
                </a:r>
                <a:r>
                  <a:rPr lang="en-US" sz="2400" b="1" dirty="0">
                    <a:solidFill>
                      <a:srgbClr val="0000FF"/>
                    </a:solidFill>
                    <a:latin typeface="PT Mono"/>
                    <a:cs typeface="PT Mono"/>
                  </a:rPr>
                  <a:t>A</a:t>
                </a:r>
                <a:r>
                  <a:rPr lang="en-US" sz="2400" dirty="0">
                    <a:latin typeface="PT Mono"/>
                    <a:cs typeface="PT Mono"/>
                  </a:rPr>
                  <a:t>)</a:t>
                </a:r>
                <a:r>
                  <a:rPr lang="en-US" sz="2400" dirty="0">
                    <a:sym typeface="Symbol"/>
                  </a:rPr>
                  <a:t></a:t>
                </a:r>
                <a:r>
                  <a:rPr lang="en-US" sz="2400" b="1" dirty="0">
                    <a:solidFill>
                      <a:srgbClr val="0000FF"/>
                    </a:solidFill>
                    <a:latin typeface="PT Mono"/>
                    <a:cs typeface="PT Mono"/>
                  </a:rPr>
                  <a:t>A</a:t>
                </a:r>
              </a:p>
              <a:p>
                <a:r>
                  <a:rPr lang="en-US" sz="2400" dirty="0">
                    <a:latin typeface="PT Mono"/>
                    <a:cs typeface="PT Mono"/>
                  </a:rPr>
                  <a:t>  Scale cols </a:t>
                </a:r>
                <a:r>
                  <a:rPr lang="en-US" sz="2400" b="1" dirty="0">
                    <a:solidFill>
                      <a:srgbClr val="0000FF"/>
                    </a:solidFill>
                    <a:latin typeface="PT Mono"/>
                    <a:cs typeface="PT Mono"/>
                  </a:rPr>
                  <a:t>A</a:t>
                </a:r>
                <a:r>
                  <a:rPr lang="en-US" sz="2400" dirty="0">
                    <a:latin typeface="PT Mono"/>
                    <a:cs typeface="PT Mono"/>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PT Mono"/>
                        <a:sym typeface="Wingdings" pitchFamily="2" charset="2"/>
                      </a:rPr>
                      <m:t>←</m:t>
                    </m:r>
                  </m:oMath>
                </a14:m>
                <a:r>
                  <a:rPr lang="en-US" sz="2400" dirty="0">
                    <a:latin typeface="PT Mono"/>
                    <a:cs typeface="PT Mono"/>
                  </a:rPr>
                  <a:t> </a:t>
                </a:r>
                <a:r>
                  <a:rPr lang="en-US" sz="2400" b="1" dirty="0">
                    <a:solidFill>
                      <a:srgbClr val="0000FF"/>
                    </a:solidFill>
                    <a:latin typeface="PT Mono"/>
                    <a:cs typeface="PT Mono"/>
                  </a:rPr>
                  <a:t>A</a:t>
                </a:r>
                <a:r>
                  <a:rPr lang="en-US" sz="2400" dirty="0">
                    <a:sym typeface="Symbol"/>
                  </a:rPr>
                  <a:t></a:t>
                </a:r>
                <a:r>
                  <a:rPr lang="en-US" sz="2400" dirty="0"/>
                  <a:t> </a:t>
                </a:r>
                <a:r>
                  <a:rPr lang="en-US" sz="2400" b="1" dirty="0">
                    <a:solidFill>
                      <a:srgbClr val="0000FF"/>
                    </a:solidFill>
                    <a:latin typeface="PT Mono"/>
                    <a:cs typeface="PT Mono"/>
                  </a:rPr>
                  <a:t>C</a:t>
                </a:r>
                <a:r>
                  <a:rPr lang="en-US" sz="2400" dirty="0">
                    <a:solidFill>
                      <a:srgbClr val="000000"/>
                    </a:solidFill>
                    <a:latin typeface="PT Mono"/>
                    <a:cs typeface="PT Mono"/>
                  </a:rPr>
                  <a:t>(</a:t>
                </a:r>
                <a:r>
                  <a:rPr lang="en-US" sz="2400" b="1" dirty="0">
                    <a:solidFill>
                      <a:srgbClr val="0000FF"/>
                    </a:solidFill>
                    <a:latin typeface="PT Mono"/>
                    <a:cs typeface="PT Mono"/>
                  </a:rPr>
                  <a:t>A</a:t>
                </a:r>
                <a:r>
                  <a:rPr lang="en-US" sz="2400" dirty="0">
                    <a:solidFill>
                      <a:srgbClr val="000000"/>
                    </a:solidFill>
                    <a:latin typeface="PT Mono"/>
                    <a:cs typeface="PT Mono"/>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102754" y="1013434"/>
                <a:ext cx="8921075" cy="2751523"/>
              </a:xfrm>
              <a:prstGeom prst="rect">
                <a:avLst/>
              </a:prstGeom>
              <a:blipFill>
                <a:blip r:embed="rId2"/>
                <a:stretch>
                  <a:fillRect l="-994" t="-461" b="-4147"/>
                </a:stretch>
              </a:blipFill>
            </p:spPr>
            <p:txBody>
              <a:bodyPr/>
              <a:lstStyle/>
              <a:p>
                <a:r>
                  <a:rPr lang="en-US">
                    <a:noFill/>
                  </a:rPr>
                  <a:t> </a:t>
                </a:r>
              </a:p>
            </p:txBody>
          </p:sp>
        </mc:Fallback>
      </mc:AlternateContent>
      <p:grpSp>
        <p:nvGrpSpPr>
          <p:cNvPr id="14" name="Group 13"/>
          <p:cNvGrpSpPr/>
          <p:nvPr/>
        </p:nvGrpSpPr>
        <p:grpSpPr>
          <a:xfrm>
            <a:off x="5941282" y="2641572"/>
            <a:ext cx="2745521" cy="2743200"/>
            <a:chOff x="5606467" y="1833390"/>
            <a:chExt cx="2745521" cy="2743200"/>
          </a:xfrm>
        </p:grpSpPr>
        <p:sp>
          <p:nvSpPr>
            <p:cNvPr id="15" name="Rectangle 14"/>
            <p:cNvSpPr/>
            <p:nvPr/>
          </p:nvSpPr>
          <p:spPr>
            <a:xfrm>
              <a:off x="5611091"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6/11</a:t>
              </a:r>
            </a:p>
          </p:txBody>
        </p:sp>
        <p:sp>
          <p:nvSpPr>
            <p:cNvPr id="16" name="Rectangle 15"/>
            <p:cNvSpPr/>
            <p:nvPr/>
          </p:nvSpPr>
          <p:spPr>
            <a:xfrm>
              <a:off x="65185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17" name="Rectangle 16"/>
            <p:cNvSpPr/>
            <p:nvPr/>
          </p:nvSpPr>
          <p:spPr>
            <a:xfrm>
              <a:off x="74329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18" name="Rectangle 17"/>
            <p:cNvSpPr/>
            <p:nvPr/>
          </p:nvSpPr>
          <p:spPr>
            <a:xfrm>
              <a:off x="5606467"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3/11</a:t>
              </a:r>
            </a:p>
          </p:txBody>
        </p:sp>
        <p:sp>
          <p:nvSpPr>
            <p:cNvPr id="19" name="Rectangle 18"/>
            <p:cNvSpPr/>
            <p:nvPr/>
          </p:nvSpPr>
          <p:spPr>
            <a:xfrm>
              <a:off x="65139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3/5</a:t>
              </a:r>
            </a:p>
          </p:txBody>
        </p:sp>
        <p:sp>
          <p:nvSpPr>
            <p:cNvPr id="20" name="Rectangle 19"/>
            <p:cNvSpPr/>
            <p:nvPr/>
          </p:nvSpPr>
          <p:spPr>
            <a:xfrm>
              <a:off x="74283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21" name="Rectangle 20"/>
            <p:cNvSpPr/>
            <p:nvPr/>
          </p:nvSpPr>
          <p:spPr>
            <a:xfrm>
              <a:off x="5606467"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rgbClr val="0000FF"/>
                </a:solidFill>
              </a:endParaRPr>
            </a:p>
            <a:p>
              <a:pPr algn="ctr"/>
              <a:r>
                <a:rPr lang="en-US" sz="2400" b="1" dirty="0">
                  <a:solidFill>
                    <a:srgbClr val="0000FF"/>
                  </a:solidFill>
                </a:rPr>
                <a:t>2/11</a:t>
              </a:r>
            </a:p>
            <a:p>
              <a:pPr algn="ctr"/>
              <a:endParaRPr lang="en-US" sz="2800" b="1" dirty="0">
                <a:solidFill>
                  <a:srgbClr val="0000FF"/>
                </a:solidFill>
              </a:endParaRPr>
            </a:p>
          </p:txBody>
        </p:sp>
        <p:sp>
          <p:nvSpPr>
            <p:cNvPr id="22" name="Rectangle 21"/>
            <p:cNvSpPr/>
            <p:nvPr/>
          </p:nvSpPr>
          <p:spPr>
            <a:xfrm>
              <a:off x="65139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2/5</a:t>
              </a:r>
            </a:p>
          </p:txBody>
        </p:sp>
        <p:sp>
          <p:nvSpPr>
            <p:cNvPr id="23" name="Rectangle 22"/>
            <p:cNvSpPr/>
            <p:nvPr/>
          </p:nvSpPr>
          <p:spPr>
            <a:xfrm>
              <a:off x="74283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a:t>
              </a:r>
            </a:p>
          </p:txBody>
        </p:sp>
      </p:grpSp>
      <p:sp>
        <p:nvSpPr>
          <p:cNvPr id="24" name="Rectangle 23"/>
          <p:cNvSpPr/>
          <p:nvPr/>
        </p:nvSpPr>
        <p:spPr>
          <a:xfrm>
            <a:off x="102754" y="2523067"/>
            <a:ext cx="5315913" cy="1221040"/>
          </a:xfrm>
          <a:prstGeom prst="rect">
            <a:avLst/>
          </a:prstGeom>
          <a:solidFill>
            <a:schemeClr val="accent3">
              <a:alpha val="37000"/>
            </a:schemeClr>
          </a:solidFill>
        </p:spPr>
        <p:txBody>
          <a:bodyPr wrap="square">
            <a:spAutoFit/>
          </a:bodyPr>
          <a:lstStyle/>
          <a:p>
            <a:endParaRPr lang="en-US" sz="2400" dirty="0"/>
          </a:p>
        </p:txBody>
      </p:sp>
      <p:sp>
        <p:nvSpPr>
          <p:cNvPr id="25" name="TextBox 24"/>
          <p:cNvSpPr txBox="1"/>
          <p:nvPr/>
        </p:nvSpPr>
        <p:spPr>
          <a:xfrm>
            <a:off x="2176075" y="4283136"/>
            <a:ext cx="2231350" cy="461665"/>
          </a:xfrm>
          <a:prstGeom prst="rect">
            <a:avLst/>
          </a:prstGeom>
          <a:noFill/>
        </p:spPr>
        <p:txBody>
          <a:bodyPr wrap="none" rtlCol="0">
            <a:spAutoFit/>
          </a:bodyPr>
          <a:lstStyle/>
          <a:p>
            <a:r>
              <a:rPr lang="en-US" sz="2400" b="1" dirty="0">
                <a:solidFill>
                  <a:srgbClr val="984807"/>
                </a:solidFill>
                <a:latin typeface="Comic Sans MS"/>
                <a:cs typeface="Comic Sans MS"/>
              </a:rPr>
              <a:t>Scale columns</a:t>
            </a:r>
          </a:p>
        </p:txBody>
      </p:sp>
    </p:spTree>
    <p:extLst>
      <p:ext uri="{BB962C8B-B14F-4D97-AF65-F5344CB8AC3E}">
        <p14:creationId xmlns:p14="http://schemas.microsoft.com/office/powerpoint/2010/main" val="51063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570340" y="-123886"/>
            <a:ext cx="7772400" cy="1470025"/>
          </a:xfrm>
        </p:spPr>
        <p:txBody>
          <a:bodyPr>
            <a:normAutofit/>
          </a:bodyPr>
          <a:lstStyle/>
          <a:p>
            <a:r>
              <a:rPr lang="en-US" sz="4000" b="1" dirty="0">
                <a:solidFill>
                  <a:srgbClr val="FF0000"/>
                </a:solidFill>
                <a:latin typeface="Comic Sans MS"/>
                <a:cs typeface="Comic Sans MS"/>
              </a:rPr>
              <a:t>Scaling algorithm</a:t>
            </a:r>
            <a:endParaRPr lang="en-US" sz="3200" b="1" dirty="0">
              <a:solidFill>
                <a:srgbClr val="008000"/>
              </a:solidFill>
              <a:latin typeface="Comic Sans MS"/>
              <a:cs typeface="Comic Sans MS"/>
            </a:endParaRPr>
          </a:p>
        </p:txBody>
      </p:sp>
      <mc:AlternateContent xmlns:mc="http://schemas.openxmlformats.org/markup-compatibility/2006" xmlns:a14="http://schemas.microsoft.com/office/drawing/2010/main">
        <mc:Choice Requires="a14">
          <p:sp>
            <p:nvSpPr>
              <p:cNvPr id="13" name="TextBox 12"/>
              <p:cNvSpPr txBox="1"/>
              <p:nvPr/>
            </p:nvSpPr>
            <p:spPr>
              <a:xfrm>
                <a:off x="102754" y="1013434"/>
                <a:ext cx="8921075" cy="3182410"/>
              </a:xfrm>
              <a:prstGeom prst="rect">
                <a:avLst/>
              </a:prstGeom>
              <a:noFill/>
            </p:spPr>
            <p:txBody>
              <a:bodyPr wrap="square" rtlCol="0">
                <a:spAutoFit/>
              </a:bodyPr>
              <a:lstStyle/>
              <a:p>
                <a:pPr>
                  <a:lnSpc>
                    <a:spcPct val="120000"/>
                  </a:lnSpc>
                </a:pPr>
                <a:r>
                  <a:rPr lang="en-US" sz="2400" b="1" dirty="0">
                    <a:solidFill>
                      <a:srgbClr val="0000FF"/>
                    </a:solidFill>
                    <a:latin typeface="Comic Sans MS"/>
                    <a:cs typeface="Comic Sans MS"/>
                  </a:rPr>
                  <a:t>A</a:t>
                </a:r>
                <a:r>
                  <a:rPr lang="en-US" sz="2400" b="1" dirty="0">
                    <a:latin typeface="Comic Sans MS"/>
                    <a:cs typeface="Comic Sans MS"/>
                  </a:rPr>
                  <a:t> non-negative matrix. Try making it doubly stochastic.</a:t>
                </a:r>
              </a:p>
              <a:p>
                <a:pPr>
                  <a:lnSpc>
                    <a:spcPct val="120000"/>
                  </a:lnSpc>
                </a:pPr>
                <a:r>
                  <a:rPr lang="en-US" sz="2400" b="1" dirty="0">
                    <a:solidFill>
                      <a:srgbClr val="0000FF"/>
                    </a:solidFill>
                    <a:latin typeface="Comic Sans MS"/>
                    <a:cs typeface="Comic Sans MS"/>
                  </a:rPr>
                  <a:t>R(A)</a:t>
                </a:r>
                <a:r>
                  <a:rPr lang="en-US" sz="2400" b="1" dirty="0">
                    <a:latin typeface="Comic Sans MS"/>
                    <a:cs typeface="Comic Sans MS"/>
                  </a:rPr>
                  <a:t> = </a:t>
                </a:r>
                <a:r>
                  <a:rPr lang="en-US" sz="2400" b="1" dirty="0" err="1">
                    <a:latin typeface="Comic Sans MS"/>
                    <a:cs typeface="Comic Sans MS"/>
                  </a:rPr>
                  <a:t>diag</a:t>
                </a:r>
                <a:r>
                  <a:rPr lang="en-US" sz="2400" b="1" dirty="0">
                    <a:latin typeface="Comic Sans MS"/>
                    <a:cs typeface="Comic Sans MS"/>
                  </a:rPr>
                  <a:t>(row sums)</a:t>
                </a:r>
                <a:r>
                  <a:rPr lang="en-US" sz="2400" b="1" baseline="30000" dirty="0">
                    <a:latin typeface="Comic Sans MS"/>
                    <a:cs typeface="Comic Sans MS"/>
                  </a:rPr>
                  <a:t>-1    </a:t>
                </a:r>
                <a:r>
                  <a:rPr lang="en-US" sz="2400" b="1" dirty="0">
                    <a:solidFill>
                      <a:srgbClr val="0000FF"/>
                    </a:solidFill>
                    <a:latin typeface="Comic Sans MS"/>
                    <a:cs typeface="Comic Sans MS"/>
                  </a:rPr>
                  <a:t>C(A)</a:t>
                </a:r>
                <a:r>
                  <a:rPr lang="en-US" sz="2400" b="1" dirty="0">
                    <a:latin typeface="Comic Sans MS"/>
                    <a:cs typeface="Comic Sans MS"/>
                  </a:rPr>
                  <a:t> = </a:t>
                </a:r>
                <a:r>
                  <a:rPr lang="en-US" sz="2400" b="1" dirty="0" err="1">
                    <a:latin typeface="Comic Sans MS"/>
                    <a:cs typeface="Comic Sans MS"/>
                  </a:rPr>
                  <a:t>diag</a:t>
                </a:r>
                <a:r>
                  <a:rPr lang="en-US" sz="2400" b="1" dirty="0">
                    <a:latin typeface="Comic Sans MS"/>
                    <a:cs typeface="Comic Sans MS"/>
                  </a:rPr>
                  <a:t>(column sums)</a:t>
                </a:r>
                <a:r>
                  <a:rPr lang="en-US" sz="2400" b="1" baseline="30000" dirty="0">
                    <a:latin typeface="Comic Sans MS"/>
                    <a:cs typeface="Comic Sans MS"/>
                  </a:rPr>
                  <a:t>-1</a:t>
                </a:r>
              </a:p>
              <a:p>
                <a:pPr>
                  <a:lnSpc>
                    <a:spcPct val="120000"/>
                  </a:lnSpc>
                </a:pPr>
                <a:endParaRPr lang="en-US" sz="2400" b="1" baseline="30000" dirty="0">
                  <a:latin typeface="Comic Sans MS"/>
                  <a:cs typeface="Comic Sans MS"/>
                </a:endParaRPr>
              </a:p>
              <a:p>
                <a:endParaRPr lang="en-US" sz="2400" dirty="0">
                  <a:latin typeface="PT Mono"/>
                  <a:cs typeface="PT Mono"/>
                </a:endParaRPr>
              </a:p>
              <a:p>
                <a:r>
                  <a:rPr lang="en-US" sz="2400" dirty="0">
                    <a:latin typeface="PT Mono"/>
                    <a:cs typeface="PT Mono"/>
                  </a:rPr>
                  <a:t>Repeat </a:t>
                </a:r>
                <a:r>
                  <a:rPr lang="en-US" sz="2400" b="1" dirty="0">
                    <a:solidFill>
                      <a:srgbClr val="0000FF"/>
                    </a:solidFill>
                    <a:latin typeface="PT Mono"/>
                    <a:cs typeface="PT Mono"/>
                  </a:rPr>
                  <a:t>n</a:t>
                </a:r>
                <a:r>
                  <a:rPr lang="en-US" sz="2400" b="1" baseline="30000" dirty="0">
                    <a:latin typeface="PT Mono"/>
                    <a:cs typeface="PT Mono"/>
                  </a:rPr>
                  <a:t>3</a:t>
                </a:r>
                <a:r>
                  <a:rPr lang="en-US" sz="2400" dirty="0">
                    <a:latin typeface="PT Mono"/>
                    <a:cs typeface="PT Mono"/>
                  </a:rPr>
                  <a:t> times:</a:t>
                </a:r>
              </a:p>
              <a:p>
                <a:r>
                  <a:rPr lang="en-US" sz="2400" dirty="0">
                    <a:latin typeface="PT Mono"/>
                    <a:cs typeface="PT Mono"/>
                  </a:rPr>
                  <a:t>  Scale rows </a:t>
                </a:r>
                <a:r>
                  <a:rPr lang="en-US" sz="2400" b="1" dirty="0">
                    <a:solidFill>
                      <a:srgbClr val="0000FF"/>
                    </a:solidFill>
                    <a:latin typeface="PT Mono"/>
                    <a:cs typeface="PT Mono"/>
                  </a:rPr>
                  <a:t>A</a:t>
                </a:r>
                <a:r>
                  <a:rPr lang="en-US" sz="2400" dirty="0">
                    <a:latin typeface="PT Mono"/>
                    <a:cs typeface="PT Mono"/>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PT Mono"/>
                        <a:sym typeface="Wingdings" pitchFamily="2" charset="2"/>
                      </a:rPr>
                      <m:t>←</m:t>
                    </m:r>
                  </m:oMath>
                </a14:m>
                <a:r>
                  <a:rPr lang="en-US" sz="2400" dirty="0">
                    <a:latin typeface="PT Mono"/>
                    <a:cs typeface="PT Mono"/>
                  </a:rPr>
                  <a:t> </a:t>
                </a:r>
                <a:r>
                  <a:rPr lang="en-US" sz="2400" b="1" dirty="0">
                    <a:solidFill>
                      <a:srgbClr val="0000FF"/>
                    </a:solidFill>
                    <a:latin typeface="PT Mono"/>
                    <a:cs typeface="PT Mono"/>
                  </a:rPr>
                  <a:t>R</a:t>
                </a:r>
                <a:r>
                  <a:rPr lang="en-US" sz="2400" dirty="0">
                    <a:solidFill>
                      <a:srgbClr val="000000"/>
                    </a:solidFill>
                    <a:latin typeface="PT Mono"/>
                    <a:cs typeface="PT Mono"/>
                  </a:rPr>
                  <a:t>(</a:t>
                </a:r>
                <a:r>
                  <a:rPr lang="en-US" sz="2400" b="1" dirty="0">
                    <a:solidFill>
                      <a:srgbClr val="0000FF"/>
                    </a:solidFill>
                    <a:latin typeface="PT Mono"/>
                    <a:cs typeface="PT Mono"/>
                  </a:rPr>
                  <a:t>A</a:t>
                </a:r>
                <a:r>
                  <a:rPr lang="en-US" sz="2400" dirty="0">
                    <a:latin typeface="PT Mono"/>
                    <a:cs typeface="PT Mono"/>
                  </a:rPr>
                  <a:t>)</a:t>
                </a:r>
                <a:r>
                  <a:rPr lang="en-US" sz="2400" dirty="0">
                    <a:sym typeface="Symbol"/>
                  </a:rPr>
                  <a:t></a:t>
                </a:r>
                <a:r>
                  <a:rPr lang="en-US" sz="2400" b="1" dirty="0">
                    <a:solidFill>
                      <a:srgbClr val="0000FF"/>
                    </a:solidFill>
                    <a:latin typeface="PT Mono"/>
                    <a:cs typeface="PT Mono"/>
                  </a:rPr>
                  <a:t>A</a:t>
                </a:r>
              </a:p>
              <a:p>
                <a:r>
                  <a:rPr lang="en-US" sz="2400" dirty="0">
                    <a:latin typeface="PT Mono"/>
                    <a:cs typeface="PT Mono"/>
                  </a:rPr>
                  <a:t>  Scale cols </a:t>
                </a:r>
                <a:r>
                  <a:rPr lang="en-US" sz="2400" b="1" dirty="0">
                    <a:solidFill>
                      <a:srgbClr val="0000FF"/>
                    </a:solidFill>
                    <a:latin typeface="PT Mono"/>
                    <a:cs typeface="PT Mono"/>
                  </a:rPr>
                  <a:t>A</a:t>
                </a:r>
                <a:r>
                  <a:rPr lang="en-US" sz="2400" dirty="0">
                    <a:latin typeface="PT Mono"/>
                    <a:cs typeface="PT Mono"/>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PT Mono"/>
                        <a:sym typeface="Wingdings" pitchFamily="2" charset="2"/>
                      </a:rPr>
                      <m:t>←</m:t>
                    </m:r>
                  </m:oMath>
                </a14:m>
                <a:r>
                  <a:rPr lang="en-US" sz="2400" dirty="0">
                    <a:latin typeface="PT Mono"/>
                    <a:cs typeface="PT Mono"/>
                  </a:rPr>
                  <a:t> </a:t>
                </a:r>
                <a:r>
                  <a:rPr lang="en-US" sz="2400" b="1" dirty="0">
                    <a:solidFill>
                      <a:srgbClr val="0000FF"/>
                    </a:solidFill>
                    <a:latin typeface="PT Mono"/>
                    <a:cs typeface="PT Mono"/>
                  </a:rPr>
                  <a:t>A</a:t>
                </a:r>
                <a:r>
                  <a:rPr lang="en-US" sz="2400" dirty="0">
                    <a:sym typeface="Symbol"/>
                  </a:rPr>
                  <a:t></a:t>
                </a:r>
                <a:r>
                  <a:rPr lang="en-US" sz="2400" dirty="0"/>
                  <a:t> </a:t>
                </a:r>
                <a:r>
                  <a:rPr lang="en-US" sz="2400" b="1" dirty="0">
                    <a:solidFill>
                      <a:srgbClr val="0000FF"/>
                    </a:solidFill>
                    <a:latin typeface="PT Mono"/>
                    <a:cs typeface="PT Mono"/>
                  </a:rPr>
                  <a:t>C</a:t>
                </a:r>
                <a:r>
                  <a:rPr lang="en-US" sz="2400" dirty="0">
                    <a:solidFill>
                      <a:srgbClr val="000000"/>
                    </a:solidFill>
                    <a:latin typeface="PT Mono"/>
                    <a:cs typeface="PT Mono"/>
                  </a:rPr>
                  <a:t>(</a:t>
                </a:r>
                <a:r>
                  <a:rPr lang="en-US" sz="2400" b="1" dirty="0">
                    <a:solidFill>
                      <a:srgbClr val="0000FF"/>
                    </a:solidFill>
                    <a:latin typeface="PT Mono"/>
                    <a:cs typeface="PT Mono"/>
                  </a:rPr>
                  <a:t>A</a:t>
                </a:r>
                <a:r>
                  <a:rPr lang="en-US" sz="2400" dirty="0">
                    <a:solidFill>
                      <a:srgbClr val="000000"/>
                    </a:solidFill>
                    <a:latin typeface="PT Mono"/>
                    <a:cs typeface="PT Mono"/>
                  </a:rPr>
                  <a:t>)</a:t>
                </a:r>
              </a:p>
              <a:p>
                <a:pPr>
                  <a:lnSpc>
                    <a:spcPct val="120000"/>
                  </a:lnSpc>
                </a:pPr>
                <a:endParaRPr lang="en-US" sz="2400" b="1" dirty="0">
                  <a:latin typeface="Comic Sans MS"/>
                  <a:cs typeface="Comic Sans M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2754" y="1013434"/>
                <a:ext cx="8921075" cy="3182410"/>
              </a:xfrm>
              <a:prstGeom prst="rect">
                <a:avLst/>
              </a:prstGeom>
              <a:blipFill>
                <a:blip r:embed="rId2"/>
                <a:stretch>
                  <a:fillRect l="-994" t="-398"/>
                </a:stretch>
              </a:blipFill>
            </p:spPr>
            <p:txBody>
              <a:bodyPr/>
              <a:lstStyle/>
              <a:p>
                <a:r>
                  <a:rPr lang="en-US">
                    <a:noFill/>
                  </a:rPr>
                  <a:t> </a:t>
                </a:r>
              </a:p>
            </p:txBody>
          </p:sp>
        </mc:Fallback>
      </mc:AlternateContent>
      <p:grpSp>
        <p:nvGrpSpPr>
          <p:cNvPr id="14" name="Group 13"/>
          <p:cNvGrpSpPr/>
          <p:nvPr/>
        </p:nvGrpSpPr>
        <p:grpSpPr>
          <a:xfrm>
            <a:off x="5941282" y="2641572"/>
            <a:ext cx="2745521" cy="2743200"/>
            <a:chOff x="5606467" y="1833390"/>
            <a:chExt cx="2745521" cy="2743200"/>
          </a:xfrm>
        </p:grpSpPr>
        <p:sp>
          <p:nvSpPr>
            <p:cNvPr id="15" name="Rectangle 14"/>
            <p:cNvSpPr/>
            <p:nvPr/>
          </p:nvSpPr>
          <p:spPr>
            <a:xfrm>
              <a:off x="5611091"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1</a:t>
              </a:r>
            </a:p>
          </p:txBody>
        </p:sp>
        <p:sp>
          <p:nvSpPr>
            <p:cNvPr id="16" name="Rectangle 15"/>
            <p:cNvSpPr/>
            <p:nvPr/>
          </p:nvSpPr>
          <p:spPr>
            <a:xfrm>
              <a:off x="65185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17" name="Rectangle 16"/>
            <p:cNvSpPr/>
            <p:nvPr/>
          </p:nvSpPr>
          <p:spPr>
            <a:xfrm>
              <a:off x="74329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18" name="Rectangle 17"/>
            <p:cNvSpPr/>
            <p:nvPr/>
          </p:nvSpPr>
          <p:spPr>
            <a:xfrm>
              <a:off x="5606467"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0000FF"/>
                  </a:solidFill>
                </a:rPr>
                <a:t>15/48</a:t>
              </a:r>
            </a:p>
          </p:txBody>
        </p:sp>
        <p:sp>
          <p:nvSpPr>
            <p:cNvPr id="19" name="Rectangle 18"/>
            <p:cNvSpPr/>
            <p:nvPr/>
          </p:nvSpPr>
          <p:spPr>
            <a:xfrm>
              <a:off x="65139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0000FF"/>
                  </a:solidFill>
                </a:rPr>
                <a:t>33/48</a:t>
              </a:r>
            </a:p>
          </p:txBody>
        </p:sp>
        <p:sp>
          <p:nvSpPr>
            <p:cNvPr id="20" name="Rectangle 19"/>
            <p:cNvSpPr/>
            <p:nvPr/>
          </p:nvSpPr>
          <p:spPr>
            <a:xfrm>
              <a:off x="74283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21" name="Rectangle 20"/>
            <p:cNvSpPr/>
            <p:nvPr/>
          </p:nvSpPr>
          <p:spPr>
            <a:xfrm>
              <a:off x="5606467"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0000FF"/>
                  </a:solidFill>
                </a:rPr>
                <a:t>10/87</a:t>
              </a:r>
              <a:endParaRPr lang="en-US" sz="2800" b="1" dirty="0">
                <a:solidFill>
                  <a:srgbClr val="0000FF"/>
                </a:solidFill>
              </a:endParaRPr>
            </a:p>
          </p:txBody>
        </p:sp>
        <p:sp>
          <p:nvSpPr>
            <p:cNvPr id="22" name="Rectangle 21"/>
            <p:cNvSpPr/>
            <p:nvPr/>
          </p:nvSpPr>
          <p:spPr>
            <a:xfrm>
              <a:off x="65139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0000FF"/>
                  </a:solidFill>
                </a:rPr>
                <a:t>22/87</a:t>
              </a:r>
            </a:p>
          </p:txBody>
        </p:sp>
        <p:sp>
          <p:nvSpPr>
            <p:cNvPr id="23" name="Rectangle 22"/>
            <p:cNvSpPr/>
            <p:nvPr/>
          </p:nvSpPr>
          <p:spPr>
            <a:xfrm>
              <a:off x="74283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rgbClr val="0000FF"/>
                  </a:solidFill>
                </a:rPr>
                <a:t>55/87</a:t>
              </a:r>
            </a:p>
          </p:txBody>
        </p:sp>
      </p:grpSp>
      <p:sp>
        <p:nvSpPr>
          <p:cNvPr id="24" name="Rectangle 23"/>
          <p:cNvSpPr/>
          <p:nvPr/>
        </p:nvSpPr>
        <p:spPr>
          <a:xfrm>
            <a:off x="102754" y="2519385"/>
            <a:ext cx="5315913" cy="1221040"/>
          </a:xfrm>
          <a:prstGeom prst="rect">
            <a:avLst/>
          </a:prstGeom>
          <a:solidFill>
            <a:schemeClr val="accent3">
              <a:alpha val="37000"/>
            </a:schemeClr>
          </a:solidFill>
        </p:spPr>
        <p:txBody>
          <a:bodyPr wrap="square">
            <a:spAutoFit/>
          </a:bodyPr>
          <a:lstStyle/>
          <a:p>
            <a:endParaRPr lang="en-US" sz="2400" dirty="0"/>
          </a:p>
        </p:txBody>
      </p:sp>
      <p:sp>
        <p:nvSpPr>
          <p:cNvPr id="25" name="TextBox 24"/>
          <p:cNvSpPr txBox="1"/>
          <p:nvPr/>
        </p:nvSpPr>
        <p:spPr>
          <a:xfrm>
            <a:off x="2176075" y="4283136"/>
            <a:ext cx="1787118" cy="461665"/>
          </a:xfrm>
          <a:prstGeom prst="rect">
            <a:avLst/>
          </a:prstGeom>
          <a:noFill/>
        </p:spPr>
        <p:txBody>
          <a:bodyPr wrap="none" rtlCol="0">
            <a:spAutoFit/>
          </a:bodyPr>
          <a:lstStyle/>
          <a:p>
            <a:r>
              <a:rPr lang="en-US" sz="2400" b="1" dirty="0">
                <a:solidFill>
                  <a:srgbClr val="984807"/>
                </a:solidFill>
                <a:latin typeface="Comic Sans MS"/>
                <a:cs typeface="Comic Sans MS"/>
              </a:rPr>
              <a:t>Scale rows</a:t>
            </a:r>
          </a:p>
        </p:txBody>
      </p:sp>
    </p:spTree>
    <p:extLst>
      <p:ext uri="{BB962C8B-B14F-4D97-AF65-F5344CB8AC3E}">
        <p14:creationId xmlns:p14="http://schemas.microsoft.com/office/powerpoint/2010/main" val="2315616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570340" y="-123886"/>
            <a:ext cx="7772400" cy="1470025"/>
          </a:xfrm>
        </p:spPr>
        <p:txBody>
          <a:bodyPr>
            <a:normAutofit/>
          </a:bodyPr>
          <a:lstStyle/>
          <a:p>
            <a:r>
              <a:rPr lang="en-US" sz="4000" b="1" dirty="0">
                <a:solidFill>
                  <a:srgbClr val="FF0000"/>
                </a:solidFill>
                <a:latin typeface="Comic Sans MS"/>
                <a:cs typeface="Comic Sans MS"/>
              </a:rPr>
              <a:t>Scaling algorithm</a:t>
            </a:r>
            <a:endParaRPr lang="en-US" sz="3200" b="1" dirty="0">
              <a:solidFill>
                <a:srgbClr val="008000"/>
              </a:solidFill>
              <a:latin typeface="Comic Sans MS"/>
              <a:cs typeface="Comic Sans MS"/>
            </a:endParaRPr>
          </a:p>
        </p:txBody>
      </p:sp>
      <mc:AlternateContent xmlns:mc="http://schemas.openxmlformats.org/markup-compatibility/2006" xmlns:a14="http://schemas.microsoft.com/office/drawing/2010/main">
        <mc:Choice Requires="a14">
          <p:sp>
            <p:nvSpPr>
              <p:cNvPr id="13" name="TextBox 12"/>
              <p:cNvSpPr txBox="1"/>
              <p:nvPr/>
            </p:nvSpPr>
            <p:spPr>
              <a:xfrm>
                <a:off x="102754" y="1013434"/>
                <a:ext cx="8921075" cy="3182410"/>
              </a:xfrm>
              <a:prstGeom prst="rect">
                <a:avLst/>
              </a:prstGeom>
              <a:noFill/>
            </p:spPr>
            <p:txBody>
              <a:bodyPr wrap="square" rtlCol="0">
                <a:spAutoFit/>
              </a:bodyPr>
              <a:lstStyle/>
              <a:p>
                <a:pPr>
                  <a:lnSpc>
                    <a:spcPct val="120000"/>
                  </a:lnSpc>
                </a:pPr>
                <a:r>
                  <a:rPr lang="en-US" sz="2400" b="1" dirty="0">
                    <a:solidFill>
                      <a:srgbClr val="0000FF"/>
                    </a:solidFill>
                    <a:latin typeface="Comic Sans MS"/>
                    <a:cs typeface="Comic Sans MS"/>
                  </a:rPr>
                  <a:t>A</a:t>
                </a:r>
                <a:r>
                  <a:rPr lang="en-US" sz="2400" b="1" dirty="0">
                    <a:latin typeface="Comic Sans MS"/>
                    <a:cs typeface="Comic Sans MS"/>
                  </a:rPr>
                  <a:t> non-negative matrix. Try making it doubly stochastic.</a:t>
                </a:r>
              </a:p>
              <a:p>
                <a:pPr>
                  <a:lnSpc>
                    <a:spcPct val="120000"/>
                  </a:lnSpc>
                </a:pPr>
                <a:r>
                  <a:rPr lang="en-US" sz="2400" b="1" dirty="0">
                    <a:solidFill>
                      <a:srgbClr val="0000FF"/>
                    </a:solidFill>
                    <a:latin typeface="Comic Sans MS"/>
                    <a:cs typeface="Comic Sans MS"/>
                  </a:rPr>
                  <a:t>R(A)</a:t>
                </a:r>
                <a:r>
                  <a:rPr lang="en-US" sz="2400" b="1" dirty="0">
                    <a:latin typeface="Comic Sans MS"/>
                    <a:cs typeface="Comic Sans MS"/>
                  </a:rPr>
                  <a:t> = </a:t>
                </a:r>
                <a:r>
                  <a:rPr lang="en-US" sz="2400" b="1" dirty="0" err="1">
                    <a:latin typeface="Comic Sans MS"/>
                    <a:cs typeface="Comic Sans MS"/>
                  </a:rPr>
                  <a:t>diag</a:t>
                </a:r>
                <a:r>
                  <a:rPr lang="en-US" sz="2400" b="1" dirty="0">
                    <a:latin typeface="Comic Sans MS"/>
                    <a:cs typeface="Comic Sans MS"/>
                  </a:rPr>
                  <a:t>(row sums)</a:t>
                </a:r>
                <a:r>
                  <a:rPr lang="en-US" sz="2400" b="1" baseline="30000" dirty="0">
                    <a:latin typeface="Comic Sans MS"/>
                    <a:cs typeface="Comic Sans MS"/>
                  </a:rPr>
                  <a:t>-1    </a:t>
                </a:r>
                <a:r>
                  <a:rPr lang="en-US" sz="2400" b="1" dirty="0">
                    <a:solidFill>
                      <a:srgbClr val="0000FF"/>
                    </a:solidFill>
                    <a:latin typeface="Comic Sans MS"/>
                    <a:cs typeface="Comic Sans MS"/>
                  </a:rPr>
                  <a:t>C(A)</a:t>
                </a:r>
                <a:r>
                  <a:rPr lang="en-US" sz="2400" b="1" dirty="0">
                    <a:latin typeface="Comic Sans MS"/>
                    <a:cs typeface="Comic Sans MS"/>
                  </a:rPr>
                  <a:t> = </a:t>
                </a:r>
                <a:r>
                  <a:rPr lang="en-US" sz="2400" b="1" dirty="0" err="1">
                    <a:latin typeface="Comic Sans MS"/>
                    <a:cs typeface="Comic Sans MS"/>
                  </a:rPr>
                  <a:t>diag</a:t>
                </a:r>
                <a:r>
                  <a:rPr lang="en-US" sz="2400" b="1" dirty="0">
                    <a:latin typeface="Comic Sans MS"/>
                    <a:cs typeface="Comic Sans MS"/>
                  </a:rPr>
                  <a:t>(column sums)</a:t>
                </a:r>
                <a:r>
                  <a:rPr lang="en-US" sz="2400" b="1" baseline="30000" dirty="0">
                    <a:latin typeface="Comic Sans MS"/>
                    <a:cs typeface="Comic Sans MS"/>
                  </a:rPr>
                  <a:t>-1</a:t>
                </a:r>
              </a:p>
              <a:p>
                <a:pPr>
                  <a:lnSpc>
                    <a:spcPct val="120000"/>
                  </a:lnSpc>
                </a:pPr>
                <a:endParaRPr lang="en-US" sz="2400" b="1" baseline="30000" dirty="0">
                  <a:latin typeface="Comic Sans MS"/>
                  <a:cs typeface="Comic Sans MS"/>
                </a:endParaRPr>
              </a:p>
              <a:p>
                <a:endParaRPr lang="en-US" sz="2400" dirty="0">
                  <a:latin typeface="PT Mono"/>
                  <a:cs typeface="PT Mono"/>
                </a:endParaRPr>
              </a:p>
              <a:p>
                <a:r>
                  <a:rPr lang="en-US" sz="2400" dirty="0">
                    <a:latin typeface="PT Mono"/>
                    <a:cs typeface="PT Mono"/>
                  </a:rPr>
                  <a:t>Repeat </a:t>
                </a:r>
                <a:r>
                  <a:rPr lang="en-US" sz="2400" b="1" dirty="0">
                    <a:solidFill>
                      <a:srgbClr val="0000FF"/>
                    </a:solidFill>
                    <a:latin typeface="PT Mono"/>
                    <a:cs typeface="PT Mono"/>
                  </a:rPr>
                  <a:t>n</a:t>
                </a:r>
                <a:r>
                  <a:rPr lang="en-US" sz="2400" b="1" baseline="30000" dirty="0">
                    <a:latin typeface="PT Mono"/>
                    <a:cs typeface="PT Mono"/>
                  </a:rPr>
                  <a:t>3</a:t>
                </a:r>
                <a:r>
                  <a:rPr lang="en-US" sz="2400" dirty="0">
                    <a:latin typeface="PT Mono"/>
                    <a:cs typeface="PT Mono"/>
                  </a:rPr>
                  <a:t> times:</a:t>
                </a:r>
              </a:p>
              <a:p>
                <a:r>
                  <a:rPr lang="en-US" sz="2400" dirty="0">
                    <a:latin typeface="PT Mono"/>
                    <a:cs typeface="PT Mono"/>
                  </a:rPr>
                  <a:t>  Scale rows </a:t>
                </a:r>
                <a:r>
                  <a:rPr lang="en-US" sz="2400" b="1" dirty="0">
                    <a:solidFill>
                      <a:srgbClr val="0000FF"/>
                    </a:solidFill>
                    <a:latin typeface="PT Mono"/>
                    <a:cs typeface="PT Mono"/>
                  </a:rPr>
                  <a:t>A</a:t>
                </a:r>
                <a:r>
                  <a:rPr lang="en-US" sz="2400" dirty="0">
                    <a:latin typeface="PT Mono"/>
                    <a:cs typeface="PT Mono"/>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PT Mono"/>
                        <a:sym typeface="Wingdings" pitchFamily="2" charset="2"/>
                      </a:rPr>
                      <m:t>←</m:t>
                    </m:r>
                  </m:oMath>
                </a14:m>
                <a:r>
                  <a:rPr lang="en-US" sz="2400" dirty="0">
                    <a:latin typeface="PT Mono"/>
                    <a:cs typeface="PT Mono"/>
                  </a:rPr>
                  <a:t> </a:t>
                </a:r>
                <a:r>
                  <a:rPr lang="en-US" sz="2400" b="1" dirty="0">
                    <a:solidFill>
                      <a:srgbClr val="0000FF"/>
                    </a:solidFill>
                    <a:latin typeface="PT Mono"/>
                    <a:cs typeface="PT Mono"/>
                  </a:rPr>
                  <a:t>R</a:t>
                </a:r>
                <a:r>
                  <a:rPr lang="en-US" sz="2400" dirty="0">
                    <a:solidFill>
                      <a:srgbClr val="000000"/>
                    </a:solidFill>
                    <a:latin typeface="PT Mono"/>
                    <a:cs typeface="PT Mono"/>
                  </a:rPr>
                  <a:t>(</a:t>
                </a:r>
                <a:r>
                  <a:rPr lang="en-US" sz="2400" b="1" dirty="0">
                    <a:solidFill>
                      <a:srgbClr val="0000FF"/>
                    </a:solidFill>
                    <a:latin typeface="PT Mono"/>
                    <a:cs typeface="PT Mono"/>
                  </a:rPr>
                  <a:t>A</a:t>
                </a:r>
                <a:r>
                  <a:rPr lang="en-US" sz="2400" dirty="0">
                    <a:latin typeface="PT Mono"/>
                    <a:cs typeface="PT Mono"/>
                  </a:rPr>
                  <a:t>)</a:t>
                </a:r>
                <a:r>
                  <a:rPr lang="en-US" sz="2400" dirty="0">
                    <a:sym typeface="Symbol"/>
                  </a:rPr>
                  <a:t></a:t>
                </a:r>
                <a:r>
                  <a:rPr lang="en-US" sz="2400" b="1" dirty="0">
                    <a:solidFill>
                      <a:srgbClr val="0000FF"/>
                    </a:solidFill>
                    <a:latin typeface="PT Mono"/>
                    <a:cs typeface="PT Mono"/>
                  </a:rPr>
                  <a:t>A</a:t>
                </a:r>
              </a:p>
              <a:p>
                <a:r>
                  <a:rPr lang="en-US" sz="2400" dirty="0">
                    <a:latin typeface="PT Mono"/>
                    <a:cs typeface="PT Mono"/>
                  </a:rPr>
                  <a:t>  Scale cols </a:t>
                </a:r>
                <a:r>
                  <a:rPr lang="en-US" sz="2400" b="1" dirty="0">
                    <a:solidFill>
                      <a:srgbClr val="0000FF"/>
                    </a:solidFill>
                    <a:latin typeface="PT Mono"/>
                    <a:cs typeface="PT Mono"/>
                  </a:rPr>
                  <a:t>A</a:t>
                </a:r>
                <a:r>
                  <a:rPr lang="en-US" sz="2400" dirty="0">
                    <a:latin typeface="PT Mono"/>
                    <a:cs typeface="PT Mono"/>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PT Mono"/>
                        <a:sym typeface="Wingdings" pitchFamily="2" charset="2"/>
                      </a:rPr>
                      <m:t>←</m:t>
                    </m:r>
                  </m:oMath>
                </a14:m>
                <a:r>
                  <a:rPr lang="en-US" sz="2400" dirty="0">
                    <a:latin typeface="PT Mono"/>
                    <a:cs typeface="PT Mono"/>
                  </a:rPr>
                  <a:t> </a:t>
                </a:r>
                <a:r>
                  <a:rPr lang="en-US" sz="2400" b="1" dirty="0">
                    <a:solidFill>
                      <a:srgbClr val="0000FF"/>
                    </a:solidFill>
                    <a:latin typeface="PT Mono"/>
                    <a:cs typeface="PT Mono"/>
                  </a:rPr>
                  <a:t>A</a:t>
                </a:r>
                <a:r>
                  <a:rPr lang="en-US" sz="2400" dirty="0">
                    <a:sym typeface="Symbol"/>
                  </a:rPr>
                  <a:t></a:t>
                </a:r>
                <a:r>
                  <a:rPr lang="en-US" sz="2400" dirty="0"/>
                  <a:t> </a:t>
                </a:r>
                <a:r>
                  <a:rPr lang="en-US" sz="2400" b="1" dirty="0">
                    <a:solidFill>
                      <a:srgbClr val="0000FF"/>
                    </a:solidFill>
                    <a:latin typeface="PT Mono"/>
                    <a:cs typeface="PT Mono"/>
                  </a:rPr>
                  <a:t>C</a:t>
                </a:r>
                <a:r>
                  <a:rPr lang="en-US" sz="2400" dirty="0">
                    <a:solidFill>
                      <a:srgbClr val="000000"/>
                    </a:solidFill>
                    <a:latin typeface="PT Mono"/>
                    <a:cs typeface="PT Mono"/>
                  </a:rPr>
                  <a:t>(</a:t>
                </a:r>
                <a:r>
                  <a:rPr lang="en-US" sz="2400" b="1" dirty="0">
                    <a:solidFill>
                      <a:srgbClr val="0000FF"/>
                    </a:solidFill>
                    <a:latin typeface="PT Mono"/>
                    <a:cs typeface="PT Mono"/>
                  </a:rPr>
                  <a:t>A</a:t>
                </a:r>
                <a:r>
                  <a:rPr lang="en-US" sz="2400" dirty="0">
                    <a:solidFill>
                      <a:srgbClr val="000000"/>
                    </a:solidFill>
                    <a:latin typeface="PT Mono"/>
                    <a:cs typeface="PT Mono"/>
                  </a:rPr>
                  <a:t>)</a:t>
                </a:r>
              </a:p>
              <a:p>
                <a:pPr>
                  <a:lnSpc>
                    <a:spcPct val="120000"/>
                  </a:lnSpc>
                </a:pPr>
                <a:endParaRPr lang="en-US" sz="2400" b="1" dirty="0">
                  <a:latin typeface="Comic Sans MS"/>
                  <a:cs typeface="Comic Sans M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2754" y="1013434"/>
                <a:ext cx="8921075" cy="3182410"/>
              </a:xfrm>
              <a:prstGeom prst="rect">
                <a:avLst/>
              </a:prstGeom>
              <a:blipFill>
                <a:blip r:embed="rId2"/>
                <a:stretch>
                  <a:fillRect l="-994" t="-398"/>
                </a:stretch>
              </a:blipFill>
            </p:spPr>
            <p:txBody>
              <a:bodyPr/>
              <a:lstStyle/>
              <a:p>
                <a:r>
                  <a:rPr lang="en-US">
                    <a:noFill/>
                  </a:rPr>
                  <a:t> </a:t>
                </a:r>
              </a:p>
            </p:txBody>
          </p:sp>
        </mc:Fallback>
      </mc:AlternateContent>
      <p:sp>
        <p:nvSpPr>
          <p:cNvPr id="24" name="Rectangle 23"/>
          <p:cNvSpPr/>
          <p:nvPr/>
        </p:nvSpPr>
        <p:spPr>
          <a:xfrm>
            <a:off x="102754" y="2590772"/>
            <a:ext cx="5315913" cy="1221040"/>
          </a:xfrm>
          <a:prstGeom prst="rect">
            <a:avLst/>
          </a:prstGeom>
          <a:solidFill>
            <a:schemeClr val="accent3">
              <a:alpha val="37000"/>
            </a:schemeClr>
          </a:solidFill>
        </p:spPr>
        <p:txBody>
          <a:bodyPr wrap="square">
            <a:spAutoFit/>
          </a:bodyPr>
          <a:lstStyle/>
          <a:p>
            <a:endParaRPr lang="en-US" sz="2400" dirty="0"/>
          </a:p>
        </p:txBody>
      </p:sp>
      <p:sp>
        <p:nvSpPr>
          <p:cNvPr id="25" name="TextBox 24"/>
          <p:cNvSpPr txBox="1"/>
          <p:nvPr/>
        </p:nvSpPr>
        <p:spPr>
          <a:xfrm>
            <a:off x="2176075" y="4283136"/>
            <a:ext cx="1787118" cy="461665"/>
          </a:xfrm>
          <a:prstGeom prst="rect">
            <a:avLst/>
          </a:prstGeom>
          <a:noFill/>
        </p:spPr>
        <p:txBody>
          <a:bodyPr wrap="none" rtlCol="0">
            <a:spAutoFit/>
          </a:bodyPr>
          <a:lstStyle/>
          <a:p>
            <a:r>
              <a:rPr lang="en-US" sz="2400" b="1" dirty="0">
                <a:solidFill>
                  <a:srgbClr val="984807"/>
                </a:solidFill>
                <a:latin typeface="Comic Sans MS"/>
                <a:cs typeface="Comic Sans MS"/>
              </a:rPr>
              <a:t>Scale rows</a:t>
            </a:r>
          </a:p>
        </p:txBody>
      </p:sp>
      <p:grpSp>
        <p:nvGrpSpPr>
          <p:cNvPr id="26" name="Group 25"/>
          <p:cNvGrpSpPr/>
          <p:nvPr/>
        </p:nvGrpSpPr>
        <p:grpSpPr>
          <a:xfrm>
            <a:off x="6131782" y="2133572"/>
            <a:ext cx="2745521" cy="2743200"/>
            <a:chOff x="5606467" y="1833390"/>
            <a:chExt cx="2745521" cy="2743200"/>
          </a:xfrm>
        </p:grpSpPr>
        <p:sp>
          <p:nvSpPr>
            <p:cNvPr id="27" name="Rectangle 26"/>
            <p:cNvSpPr/>
            <p:nvPr/>
          </p:nvSpPr>
          <p:spPr>
            <a:xfrm>
              <a:off x="5611091"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a:t>
              </a:r>
            </a:p>
          </p:txBody>
        </p:sp>
        <p:sp>
          <p:nvSpPr>
            <p:cNvPr id="28" name="Rectangle 27"/>
            <p:cNvSpPr/>
            <p:nvPr/>
          </p:nvSpPr>
          <p:spPr>
            <a:xfrm>
              <a:off x="65185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29" name="Rectangle 28"/>
            <p:cNvSpPr/>
            <p:nvPr/>
          </p:nvSpPr>
          <p:spPr>
            <a:xfrm>
              <a:off x="74329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30" name="Rectangle 29"/>
            <p:cNvSpPr/>
            <p:nvPr/>
          </p:nvSpPr>
          <p:spPr>
            <a:xfrm>
              <a:off x="5606467"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0</a:t>
              </a:r>
            </a:p>
          </p:txBody>
        </p:sp>
        <p:sp>
          <p:nvSpPr>
            <p:cNvPr id="31" name="Rectangle 30"/>
            <p:cNvSpPr/>
            <p:nvPr/>
          </p:nvSpPr>
          <p:spPr>
            <a:xfrm>
              <a:off x="65139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a:t>
              </a:r>
            </a:p>
          </p:txBody>
        </p:sp>
        <p:sp>
          <p:nvSpPr>
            <p:cNvPr id="32" name="Rectangle 31"/>
            <p:cNvSpPr/>
            <p:nvPr/>
          </p:nvSpPr>
          <p:spPr>
            <a:xfrm>
              <a:off x="74283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33" name="Rectangle 32"/>
            <p:cNvSpPr/>
            <p:nvPr/>
          </p:nvSpPr>
          <p:spPr>
            <a:xfrm>
              <a:off x="5606467"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0</a:t>
              </a:r>
            </a:p>
          </p:txBody>
        </p:sp>
        <p:sp>
          <p:nvSpPr>
            <p:cNvPr id="34" name="Rectangle 33"/>
            <p:cNvSpPr/>
            <p:nvPr/>
          </p:nvSpPr>
          <p:spPr>
            <a:xfrm>
              <a:off x="65139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0</a:t>
              </a:r>
            </a:p>
          </p:txBody>
        </p:sp>
        <p:sp>
          <p:nvSpPr>
            <p:cNvPr id="35" name="Rectangle 34"/>
            <p:cNvSpPr/>
            <p:nvPr/>
          </p:nvSpPr>
          <p:spPr>
            <a:xfrm>
              <a:off x="74283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a:t>
              </a:r>
            </a:p>
          </p:txBody>
        </p:sp>
      </p:grpSp>
      <p:sp>
        <p:nvSpPr>
          <p:cNvPr id="36" name="TextBox 35"/>
          <p:cNvSpPr txBox="1"/>
          <p:nvPr/>
        </p:nvSpPr>
        <p:spPr>
          <a:xfrm>
            <a:off x="175538" y="5582886"/>
            <a:ext cx="5587944" cy="966418"/>
          </a:xfrm>
          <a:prstGeom prst="rect">
            <a:avLst/>
          </a:prstGeom>
          <a:noFill/>
        </p:spPr>
        <p:txBody>
          <a:bodyPr wrap="square" rtlCol="0">
            <a:spAutoFit/>
          </a:bodyPr>
          <a:lstStyle/>
          <a:p>
            <a:pPr>
              <a:lnSpc>
                <a:spcPct val="120000"/>
              </a:lnSpc>
            </a:pPr>
            <a:r>
              <a:rPr lang="en-US" sz="2400" b="1" dirty="0">
                <a:latin typeface="Comic Sans MS"/>
                <a:cs typeface="Comic Sans MS"/>
                <a:sym typeface="Symbol"/>
              </a:rPr>
              <a:t>Converges!</a:t>
            </a:r>
          </a:p>
          <a:p>
            <a:pPr>
              <a:lnSpc>
                <a:spcPct val="120000"/>
              </a:lnSpc>
            </a:pPr>
            <a:r>
              <a:rPr lang="en-US" sz="2400" b="1" dirty="0">
                <a:latin typeface="Comic Sans MS"/>
                <a:cs typeface="Comic Sans MS"/>
                <a:sym typeface="Symbol"/>
              </a:rPr>
              <a:t>Has perfect matching: </a:t>
            </a:r>
            <a:r>
              <a:rPr lang="en-US" sz="2400" b="1" dirty="0">
                <a:solidFill>
                  <a:srgbClr val="000000"/>
                </a:solidFill>
                <a:latin typeface="Comic Sans MS"/>
                <a:cs typeface="Comic Sans MS"/>
              </a:rPr>
              <a:t>Per(</a:t>
            </a:r>
            <a:r>
              <a:rPr lang="en-US" sz="2400" b="1" dirty="0">
                <a:solidFill>
                  <a:srgbClr val="0000FF"/>
                </a:solidFill>
                <a:latin typeface="Comic Sans MS"/>
                <a:cs typeface="Comic Sans MS"/>
              </a:rPr>
              <a:t>A</a:t>
            </a:r>
            <a:r>
              <a:rPr lang="en-US" sz="2400" b="1" dirty="0">
                <a:solidFill>
                  <a:srgbClr val="000000"/>
                </a:solidFill>
                <a:latin typeface="Comic Sans MS"/>
                <a:cs typeface="Comic Sans MS"/>
              </a:rPr>
              <a:t>)&gt;0</a:t>
            </a:r>
            <a:r>
              <a:rPr lang="en-US" sz="2400" b="1" dirty="0">
                <a:latin typeface="Comic Sans MS"/>
                <a:cs typeface="Comic Sans MS"/>
                <a:sym typeface="Symbol"/>
              </a:rPr>
              <a:t> </a:t>
            </a:r>
            <a:r>
              <a:rPr lang="en-US" sz="2400" b="1" dirty="0">
                <a:latin typeface="Comic Sans MS"/>
                <a:cs typeface="Comic Sans MS"/>
              </a:rPr>
              <a:t>              </a:t>
            </a:r>
          </a:p>
        </p:txBody>
      </p:sp>
      <p:grpSp>
        <p:nvGrpSpPr>
          <p:cNvPr id="2" name="Group 1"/>
          <p:cNvGrpSpPr/>
          <p:nvPr/>
        </p:nvGrpSpPr>
        <p:grpSpPr>
          <a:xfrm>
            <a:off x="7801263" y="5533739"/>
            <a:ext cx="930553" cy="1183374"/>
            <a:chOff x="7801263" y="5533739"/>
            <a:chExt cx="930553" cy="1183374"/>
          </a:xfrm>
        </p:grpSpPr>
        <p:grpSp>
          <p:nvGrpSpPr>
            <p:cNvPr id="37" name="Group 36"/>
            <p:cNvGrpSpPr/>
            <p:nvPr/>
          </p:nvGrpSpPr>
          <p:grpSpPr>
            <a:xfrm>
              <a:off x="7801263" y="5533739"/>
              <a:ext cx="930553" cy="1183374"/>
              <a:chOff x="705851" y="2955639"/>
              <a:chExt cx="930553" cy="1183374"/>
            </a:xfrm>
          </p:grpSpPr>
          <p:sp>
            <p:nvSpPr>
              <p:cNvPr id="38" name="Oval 37"/>
              <p:cNvSpPr/>
              <p:nvPr/>
            </p:nvSpPr>
            <p:spPr>
              <a:xfrm>
                <a:off x="705851" y="2964869"/>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719711" y="3428984"/>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733571" y="3896559"/>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1400866" y="2955639"/>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1414726" y="3419754"/>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a:endCxn id="44" idx="1"/>
              </p:cNvCxnSpPr>
              <p:nvPr/>
            </p:nvCxnSpPr>
            <p:spPr>
              <a:xfrm>
                <a:off x="832850" y="3057204"/>
                <a:ext cx="626170" cy="865632"/>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1428586" y="3887329"/>
                <a:ext cx="207818" cy="24245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stCxn id="38" idx="6"/>
                <a:endCxn id="42" idx="2"/>
              </p:cNvCxnSpPr>
              <p:nvPr/>
            </p:nvCxnSpPr>
            <p:spPr>
              <a:xfrm>
                <a:off x="913669" y="3086096"/>
                <a:ext cx="501057" cy="454885"/>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38" idx="6"/>
                <a:endCxn id="41" idx="2"/>
              </p:cNvCxnSpPr>
              <p:nvPr/>
            </p:nvCxnSpPr>
            <p:spPr>
              <a:xfrm flipV="1">
                <a:off x="913669" y="3076866"/>
                <a:ext cx="487197" cy="923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9" idx="6"/>
              </p:cNvCxnSpPr>
              <p:nvPr/>
            </p:nvCxnSpPr>
            <p:spPr>
              <a:xfrm flipV="1">
                <a:off x="927529" y="3103387"/>
                <a:ext cx="533353" cy="446824"/>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0" idx="7"/>
                <a:endCxn id="41" idx="3"/>
              </p:cNvCxnSpPr>
              <p:nvPr/>
            </p:nvCxnSpPr>
            <p:spPr>
              <a:xfrm flipV="1">
                <a:off x="910955" y="3162586"/>
                <a:ext cx="520345" cy="76948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941389" y="3548079"/>
                <a:ext cx="487197" cy="923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50" name="Group 49"/>
            <p:cNvGrpSpPr/>
            <p:nvPr/>
          </p:nvGrpSpPr>
          <p:grpSpPr>
            <a:xfrm>
              <a:off x="7976785" y="5654966"/>
              <a:ext cx="577647" cy="845970"/>
              <a:chOff x="1267146" y="3238496"/>
              <a:chExt cx="577647" cy="845970"/>
            </a:xfrm>
          </p:grpSpPr>
          <p:cxnSp>
            <p:nvCxnSpPr>
              <p:cNvPr id="51" name="Straight Connector 50"/>
              <p:cNvCxnSpPr>
                <a:endCxn id="44" idx="1"/>
              </p:cNvCxnSpPr>
              <p:nvPr/>
            </p:nvCxnSpPr>
            <p:spPr>
              <a:xfrm>
                <a:off x="1267146" y="3238496"/>
                <a:ext cx="577647" cy="84597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1327162" y="3255788"/>
                <a:ext cx="487197" cy="79317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1294866" y="3713179"/>
                <a:ext cx="487197" cy="923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80155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29520" y="1555066"/>
            <a:ext cx="964380" cy="1526934"/>
          </a:xfrm>
          <a:prstGeom prst="rect">
            <a:avLst/>
          </a:prstGeom>
        </p:spPr>
      </p:pic>
      <p:pic>
        <p:nvPicPr>
          <p:cNvPr id="4" name="Picture 3"/>
          <p:cNvPicPr>
            <a:picLocks noChangeAspect="1"/>
          </p:cNvPicPr>
          <p:nvPr/>
        </p:nvPicPr>
        <p:blipFill>
          <a:blip r:embed="rId3"/>
          <a:stretch>
            <a:fillRect/>
          </a:stretch>
        </p:blipFill>
        <p:spPr>
          <a:xfrm>
            <a:off x="6498852" y="1718867"/>
            <a:ext cx="1134533" cy="1134533"/>
          </a:xfrm>
          <a:prstGeom prst="rect">
            <a:avLst/>
          </a:prstGeom>
        </p:spPr>
      </p:pic>
      <p:pic>
        <p:nvPicPr>
          <p:cNvPr id="5" name="Picture 4"/>
          <p:cNvPicPr>
            <a:picLocks noChangeAspect="1"/>
          </p:cNvPicPr>
          <p:nvPr/>
        </p:nvPicPr>
        <p:blipFill>
          <a:blip r:embed="rId4"/>
          <a:stretch>
            <a:fillRect/>
          </a:stretch>
        </p:blipFill>
        <p:spPr>
          <a:xfrm>
            <a:off x="6413843" y="4515786"/>
            <a:ext cx="1142999" cy="1142999"/>
          </a:xfrm>
          <a:prstGeom prst="rect">
            <a:avLst/>
          </a:prstGeom>
        </p:spPr>
      </p:pic>
      <p:pic>
        <p:nvPicPr>
          <p:cNvPr id="14" name="Picture 13"/>
          <p:cNvPicPr>
            <a:picLocks noChangeAspect="1"/>
          </p:cNvPicPr>
          <p:nvPr/>
        </p:nvPicPr>
        <p:blipFill>
          <a:blip r:embed="rId5"/>
          <a:stretch>
            <a:fillRect/>
          </a:stretch>
        </p:blipFill>
        <p:spPr>
          <a:xfrm>
            <a:off x="4708497" y="4536389"/>
            <a:ext cx="1134533" cy="1134533"/>
          </a:xfrm>
          <a:prstGeom prst="rect">
            <a:avLst/>
          </a:prstGeom>
        </p:spPr>
      </p:pic>
      <p:pic>
        <p:nvPicPr>
          <p:cNvPr id="15" name="Picture 14"/>
          <p:cNvPicPr>
            <a:picLocks noChangeAspect="1"/>
          </p:cNvPicPr>
          <p:nvPr/>
        </p:nvPicPr>
        <p:blipFill>
          <a:blip r:embed="rId6"/>
          <a:stretch>
            <a:fillRect/>
          </a:stretch>
        </p:blipFill>
        <p:spPr>
          <a:xfrm>
            <a:off x="2897678" y="4524252"/>
            <a:ext cx="1012483" cy="1316936"/>
          </a:xfrm>
          <a:prstGeom prst="rect">
            <a:avLst/>
          </a:prstGeom>
        </p:spPr>
      </p:pic>
      <p:sp>
        <p:nvSpPr>
          <p:cNvPr id="16" name="TextBox 15"/>
          <p:cNvSpPr txBox="1"/>
          <p:nvPr/>
        </p:nvSpPr>
        <p:spPr>
          <a:xfrm>
            <a:off x="2743356" y="5916810"/>
            <a:ext cx="159028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a:ea typeface="+mn-ea"/>
                <a:cs typeface="+mn-cs"/>
              </a:rPr>
              <a:t>Evariste</a:t>
            </a:r>
            <a:r>
              <a:rPr kumimoji="0" lang="en-US" sz="1800" b="1" i="0" u="none" strike="noStrike" kern="1200" cap="none" spc="0" normalizeH="0" baseline="0" noProof="0" dirty="0">
                <a:ln>
                  <a:noFill/>
                </a:ln>
                <a:solidFill>
                  <a:prstClr val="black"/>
                </a:solidFill>
                <a:effectLst/>
                <a:uLnTx/>
                <a:uFillTx/>
                <a:latin typeface="Calibri"/>
                <a:ea typeface="+mn-ea"/>
                <a:cs typeface="+mn-cs"/>
              </a:rPr>
              <a:t> Galois</a:t>
            </a:r>
          </a:p>
        </p:txBody>
      </p:sp>
      <p:sp>
        <p:nvSpPr>
          <p:cNvPr id="17" name="TextBox 16"/>
          <p:cNvSpPr txBox="1"/>
          <p:nvPr/>
        </p:nvSpPr>
        <p:spPr>
          <a:xfrm>
            <a:off x="4650726" y="5895466"/>
            <a:ext cx="121698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Kurt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Godel</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p:cNvSpPr txBox="1"/>
          <p:nvPr/>
        </p:nvSpPr>
        <p:spPr>
          <a:xfrm>
            <a:off x="6381006" y="5874122"/>
            <a:ext cx="12875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Alan Turing</a:t>
            </a:r>
          </a:p>
        </p:txBody>
      </p:sp>
      <p:sp>
        <p:nvSpPr>
          <p:cNvPr id="19" name="TextBox 18"/>
          <p:cNvSpPr txBox="1"/>
          <p:nvPr/>
        </p:nvSpPr>
        <p:spPr>
          <a:xfrm>
            <a:off x="6511552" y="3184080"/>
            <a:ext cx="144725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David Hilbert</a:t>
            </a:r>
          </a:p>
        </p:txBody>
      </p:sp>
      <p:sp>
        <p:nvSpPr>
          <p:cNvPr id="20" name="TextBox 19"/>
          <p:cNvSpPr txBox="1"/>
          <p:nvPr/>
        </p:nvSpPr>
        <p:spPr>
          <a:xfrm>
            <a:off x="1128812" y="3234880"/>
            <a:ext cx="75498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Euclid</a:t>
            </a:r>
          </a:p>
        </p:txBody>
      </p:sp>
      <p:pic>
        <p:nvPicPr>
          <p:cNvPr id="2" name="Picture 1"/>
          <p:cNvPicPr>
            <a:picLocks noChangeAspect="1"/>
          </p:cNvPicPr>
          <p:nvPr/>
        </p:nvPicPr>
        <p:blipFill>
          <a:blip r:embed="rId7"/>
          <a:stretch>
            <a:fillRect/>
          </a:stretch>
        </p:blipFill>
        <p:spPr>
          <a:xfrm>
            <a:off x="4891832" y="1735667"/>
            <a:ext cx="956743" cy="1117733"/>
          </a:xfrm>
          <a:prstGeom prst="rect">
            <a:avLst/>
          </a:prstGeom>
        </p:spPr>
      </p:pic>
      <p:pic>
        <p:nvPicPr>
          <p:cNvPr id="6" name="Picture 5"/>
          <p:cNvPicPr>
            <a:picLocks noChangeAspect="1"/>
          </p:cNvPicPr>
          <p:nvPr/>
        </p:nvPicPr>
        <p:blipFill>
          <a:blip r:embed="rId8"/>
          <a:stretch>
            <a:fillRect/>
          </a:stretch>
        </p:blipFill>
        <p:spPr>
          <a:xfrm>
            <a:off x="2897678" y="1722967"/>
            <a:ext cx="1011749" cy="1062567"/>
          </a:xfrm>
          <a:prstGeom prst="rect">
            <a:avLst/>
          </a:prstGeom>
        </p:spPr>
      </p:pic>
      <p:pic>
        <p:nvPicPr>
          <p:cNvPr id="7" name="Picture 6"/>
          <p:cNvPicPr>
            <a:picLocks noChangeAspect="1"/>
          </p:cNvPicPr>
          <p:nvPr/>
        </p:nvPicPr>
        <p:blipFill>
          <a:blip r:embed="rId9"/>
          <a:stretch>
            <a:fillRect/>
          </a:stretch>
        </p:blipFill>
        <p:spPr>
          <a:xfrm>
            <a:off x="1128812" y="4515786"/>
            <a:ext cx="950193" cy="1155136"/>
          </a:xfrm>
          <a:prstGeom prst="rect">
            <a:avLst/>
          </a:prstGeom>
        </p:spPr>
      </p:pic>
      <p:sp>
        <p:nvSpPr>
          <p:cNvPr id="21" name="TextBox 20"/>
          <p:cNvSpPr txBox="1"/>
          <p:nvPr/>
        </p:nvSpPr>
        <p:spPr>
          <a:xfrm>
            <a:off x="169332" y="918279"/>
            <a:ext cx="8657167" cy="3684598"/>
          </a:xfrm>
          <a:prstGeom prst="rect">
            <a:avLst/>
          </a:prstGeom>
          <a:noFill/>
        </p:spPr>
        <p:txBody>
          <a:bodyPr wrap="square" rtlCol="0">
            <a:spAutoFit/>
          </a:bodyPr>
          <a:lstStyle/>
          <a:p>
            <a:pPr marL="0" marR="0" lvl="0" indent="0" algn="l" defTabSz="457200" rtl="0" eaLnBrk="1" fontAlgn="auto" latinLnBrk="0" hangingPunct="1">
              <a:lnSpc>
                <a:spcPct val="110000"/>
              </a:lnSpc>
              <a:spcBef>
                <a:spcPct val="20000"/>
              </a:spcBef>
              <a:spcAft>
                <a:spcPts val="0"/>
              </a:spcAft>
              <a:buClrTx/>
              <a:buSzTx/>
              <a:buFontTx/>
              <a:buNone/>
              <a:tabLst/>
              <a:defRPr/>
            </a:pPr>
            <a:r>
              <a:rPr kumimoji="0" lang="en-US" sz="2700" b="1" i="0" u="none" strike="noStrike" kern="1200" cap="none" spc="0" normalizeH="0" baseline="0" noProof="0" dirty="0">
                <a:ln>
                  <a:noFill/>
                </a:ln>
                <a:solidFill>
                  <a:srgbClr val="008000"/>
                </a:solidFill>
                <a:effectLst/>
                <a:uLnTx/>
                <a:uFillTx/>
                <a:latin typeface="Comic Sans MS" charset="0"/>
                <a:ea typeface="ＭＳ Ｐゴシック" charset="0"/>
                <a:cs typeface="ＭＳ Ｐゴシック" charset="0"/>
              </a:rPr>
              <a:t>Upper bounds: </a:t>
            </a:r>
            <a:r>
              <a:rPr kumimoji="0" lang="en-US" sz="2700" b="1" i="0" u="none" strike="noStrike" kern="1200" cap="none" spc="0" normalizeH="0" baseline="0" noProof="0" dirty="0">
                <a:ln>
                  <a:noFill/>
                </a:ln>
                <a:solidFill>
                  <a:srgbClr val="0000FF"/>
                </a:solidFill>
                <a:effectLst/>
                <a:uLnTx/>
                <a:uFillTx/>
                <a:latin typeface="Comic Sans MS" charset="0"/>
                <a:ea typeface="ＭＳ Ｐゴシック" charset="0"/>
                <a:cs typeface="ＭＳ Ｐゴシック" charset="0"/>
              </a:rPr>
              <a:t>possibility, algorithms, good news</a:t>
            </a:r>
          </a:p>
          <a:p>
            <a:pPr marL="0" marR="0" lvl="0" indent="0" algn="l" defTabSz="457200" rtl="0" eaLnBrk="1" fontAlgn="auto" latinLnBrk="0" hangingPunct="1">
              <a:lnSpc>
                <a:spcPct val="110000"/>
              </a:lnSpc>
              <a:spcBef>
                <a:spcPct val="20000"/>
              </a:spcBef>
              <a:spcAft>
                <a:spcPts val="0"/>
              </a:spcAft>
              <a:buClrTx/>
              <a:buSzTx/>
              <a:buFontTx/>
              <a:buNone/>
              <a:tabLst/>
              <a:defRPr/>
            </a:pPr>
            <a:endParaRPr kumimoji="0" lang="en-US" sz="2700" b="1" i="0" u="none" strike="noStrike" kern="1200" cap="none" spc="0" normalizeH="0" baseline="0" noProof="0" dirty="0">
              <a:ln>
                <a:noFill/>
              </a:ln>
              <a:solidFill>
                <a:srgbClr val="008000"/>
              </a:solidFill>
              <a:effectLst/>
              <a:uLnTx/>
              <a:uFillTx/>
              <a:latin typeface="Comic Sans MS" charset="0"/>
              <a:ea typeface="ＭＳ Ｐゴシック" charset="0"/>
              <a:cs typeface="ＭＳ Ｐゴシック" charset="0"/>
            </a:endParaRPr>
          </a:p>
          <a:p>
            <a:pPr marL="0" marR="0" lvl="0" indent="0" algn="l" defTabSz="457200" rtl="0" eaLnBrk="1" fontAlgn="auto" latinLnBrk="0" hangingPunct="1">
              <a:lnSpc>
                <a:spcPct val="110000"/>
              </a:lnSpc>
              <a:spcBef>
                <a:spcPct val="20000"/>
              </a:spcBef>
              <a:spcAft>
                <a:spcPts val="0"/>
              </a:spcAft>
              <a:buClrTx/>
              <a:buSzTx/>
              <a:buFontTx/>
              <a:buNone/>
              <a:tabLst/>
              <a:defRPr/>
            </a:pPr>
            <a:endParaRPr kumimoji="0" lang="en-US" sz="2700" b="1" i="0" u="none" strike="noStrike" kern="1200" cap="none" spc="0" normalizeH="0" baseline="0" noProof="0" dirty="0">
              <a:ln>
                <a:noFill/>
              </a:ln>
              <a:solidFill>
                <a:srgbClr val="008000"/>
              </a:solidFill>
              <a:effectLst/>
              <a:uLnTx/>
              <a:uFillTx/>
              <a:latin typeface="Comic Sans MS" charset="0"/>
              <a:ea typeface="ＭＳ Ｐゴシック" charset="0"/>
              <a:cs typeface="ＭＳ Ｐゴシック" charset="0"/>
            </a:endParaRPr>
          </a:p>
          <a:p>
            <a:pPr marL="0" marR="0" lvl="0" indent="0" algn="l" defTabSz="457200" rtl="0" eaLnBrk="1" fontAlgn="auto" latinLnBrk="0" hangingPunct="1">
              <a:lnSpc>
                <a:spcPct val="110000"/>
              </a:lnSpc>
              <a:spcBef>
                <a:spcPct val="20000"/>
              </a:spcBef>
              <a:spcAft>
                <a:spcPts val="0"/>
              </a:spcAft>
              <a:buClrTx/>
              <a:buSzTx/>
              <a:buFontTx/>
              <a:buNone/>
              <a:tabLst/>
              <a:defRPr/>
            </a:pPr>
            <a:endParaRPr kumimoji="0" lang="en-US" sz="2700" b="1" i="0" u="none" strike="noStrike" kern="1200" cap="none" spc="0" normalizeH="0" baseline="0" noProof="0" dirty="0">
              <a:ln>
                <a:noFill/>
              </a:ln>
              <a:solidFill>
                <a:srgbClr val="008000"/>
              </a:solidFill>
              <a:effectLst/>
              <a:uLnTx/>
              <a:uFillTx/>
              <a:latin typeface="Comic Sans MS" charset="0"/>
              <a:ea typeface="ＭＳ Ｐゴシック" charset="0"/>
              <a:cs typeface="ＭＳ Ｐゴシック" charset="0"/>
            </a:endParaRPr>
          </a:p>
          <a:p>
            <a:pPr marL="0" marR="0" lvl="0" indent="0" algn="l" defTabSz="457200" rtl="0" eaLnBrk="1" fontAlgn="auto" latinLnBrk="0" hangingPunct="1">
              <a:lnSpc>
                <a:spcPct val="110000"/>
              </a:lnSpc>
              <a:spcBef>
                <a:spcPct val="20000"/>
              </a:spcBef>
              <a:spcAft>
                <a:spcPts val="0"/>
              </a:spcAft>
              <a:buClrTx/>
              <a:buSzTx/>
              <a:buFontTx/>
              <a:buNone/>
              <a:tabLst/>
              <a:defRPr/>
            </a:pPr>
            <a:endParaRPr kumimoji="0" lang="en-US" sz="2700" b="1" i="0" u="none" strike="noStrike" kern="1200" cap="none" spc="0" normalizeH="0" baseline="0" noProof="0" dirty="0">
              <a:ln>
                <a:noFill/>
              </a:ln>
              <a:solidFill>
                <a:srgbClr val="008000"/>
              </a:solidFill>
              <a:effectLst/>
              <a:uLnTx/>
              <a:uFillTx/>
              <a:latin typeface="Comic Sans MS" charset="0"/>
              <a:ea typeface="ＭＳ Ｐゴシック" charset="0"/>
              <a:cs typeface="ＭＳ Ｐゴシック" charset="0"/>
            </a:endParaRPr>
          </a:p>
          <a:p>
            <a:pPr marL="0" marR="0" lvl="0" indent="0" algn="l" defTabSz="457200" rtl="0" eaLnBrk="1" fontAlgn="auto" latinLnBrk="0" hangingPunct="1">
              <a:lnSpc>
                <a:spcPct val="110000"/>
              </a:lnSpc>
              <a:spcBef>
                <a:spcPct val="20000"/>
              </a:spcBef>
              <a:spcAft>
                <a:spcPts val="0"/>
              </a:spcAft>
              <a:buClrTx/>
              <a:buSzTx/>
              <a:buFontTx/>
              <a:buNone/>
              <a:tabLst/>
              <a:defRPr/>
            </a:pPr>
            <a:r>
              <a:rPr kumimoji="0" lang="en-US" sz="2700" b="1" i="0" u="none" strike="noStrike" kern="1200" cap="none" spc="0" normalizeH="0" baseline="0" noProof="0" dirty="0">
                <a:ln>
                  <a:noFill/>
                </a:ln>
                <a:solidFill>
                  <a:srgbClr val="008000"/>
                </a:solidFill>
                <a:effectLst/>
                <a:uLnTx/>
                <a:uFillTx/>
                <a:latin typeface="Comic Sans MS" charset="0"/>
                <a:ea typeface="ＭＳ Ｐゴシック" charset="0"/>
                <a:cs typeface="ＭＳ Ｐゴシック" charset="0"/>
              </a:rPr>
              <a:t>Lower bounds: </a:t>
            </a:r>
            <a:r>
              <a:rPr kumimoji="0" lang="en-US" sz="2700" b="1" i="0" u="none" strike="noStrike" kern="1200" cap="none" spc="0" normalizeH="0" baseline="0" noProof="0" dirty="0">
                <a:ln>
                  <a:noFill/>
                </a:ln>
                <a:solidFill>
                  <a:srgbClr val="0000FF"/>
                </a:solidFill>
                <a:effectLst/>
                <a:uLnTx/>
                <a:uFillTx/>
                <a:latin typeface="Comic Sans MS" charset="0"/>
                <a:ea typeface="ＭＳ Ｐゴシック" charset="0"/>
                <a:cs typeface="ＭＳ Ｐゴシック" charset="0"/>
              </a:rPr>
              <a:t>impossibility, hardness, bad news</a:t>
            </a:r>
            <a:endParaRPr kumimoji="0" lang="en-US" sz="2200" b="1" i="0" u="none" strike="noStrike" kern="1200" cap="none" spc="0" normalizeH="0" baseline="0" noProof="0" dirty="0">
              <a:ln>
                <a:noFill/>
              </a:ln>
              <a:solidFill>
                <a:srgbClr val="0000FF"/>
              </a:solidFill>
              <a:effectLst/>
              <a:uLnTx/>
              <a:uFillTx/>
              <a:latin typeface="Comic Sans MS" charset="0"/>
              <a:ea typeface="ＭＳ Ｐゴシック" charset="0"/>
              <a:cs typeface="ＭＳ Ｐゴシック" charset="0"/>
            </a:endParaRPr>
          </a:p>
          <a:p>
            <a:pPr marL="0" marR="0" lvl="0" indent="0" algn="l" defTabSz="457200" rtl="0" eaLnBrk="1" fontAlgn="auto" latinLnBrk="0" hangingPunct="1">
              <a:lnSpc>
                <a:spcPct val="110000"/>
              </a:lnSpc>
              <a:spcBef>
                <a:spcPct val="2000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omic Sans MS" charset="0"/>
                <a:ea typeface="ＭＳ Ｐゴシック" charset="0"/>
                <a:cs typeface="ＭＳ Ｐゴシック" charset="0"/>
              </a:rPr>
              <a:t> </a:t>
            </a:r>
            <a:endParaRPr kumimoji="0" lang="en-US" sz="2600" b="1" i="0" u="none" strike="noStrike" kern="1200" cap="none" spc="0" normalizeH="0" baseline="0" noProof="0" dirty="0">
              <a:ln>
                <a:noFill/>
              </a:ln>
              <a:solidFill>
                <a:srgbClr val="000000"/>
              </a:solidFill>
              <a:effectLst/>
              <a:uLnTx/>
              <a:uFillTx/>
              <a:latin typeface="Comic Sans MS" charset="0"/>
              <a:ea typeface="ＭＳ Ｐゴシック" charset="0"/>
              <a:cs typeface="ＭＳ Ｐゴシック" charset="0"/>
            </a:endParaRPr>
          </a:p>
        </p:txBody>
      </p:sp>
      <p:sp>
        <p:nvSpPr>
          <p:cNvPr id="23" name="TextBox 22"/>
          <p:cNvSpPr txBox="1"/>
          <p:nvPr/>
        </p:nvSpPr>
        <p:spPr>
          <a:xfrm>
            <a:off x="1029520" y="5916810"/>
            <a:ext cx="130873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a:ea typeface="+mn-ea"/>
                <a:cs typeface="+mn-cs"/>
              </a:rPr>
              <a:t>Henrik</a:t>
            </a:r>
            <a:r>
              <a:rPr kumimoji="0" lang="en-US" sz="1800" b="1" i="0" u="none" strike="noStrike" kern="1200" cap="none" spc="0" normalizeH="0" baseline="0" noProof="0" dirty="0">
                <a:ln>
                  <a:noFill/>
                </a:ln>
                <a:solidFill>
                  <a:prstClr val="black"/>
                </a:solidFill>
                <a:effectLst/>
                <a:uLnTx/>
                <a:uFillTx/>
                <a:latin typeface="Calibri"/>
                <a:ea typeface="+mn-ea"/>
                <a:cs typeface="+mn-cs"/>
              </a:rPr>
              <a:t> Abel</a:t>
            </a:r>
          </a:p>
        </p:txBody>
      </p:sp>
      <p:sp>
        <p:nvSpPr>
          <p:cNvPr id="24" name="TextBox 23"/>
          <p:cNvSpPr txBox="1"/>
          <p:nvPr/>
        </p:nvSpPr>
        <p:spPr>
          <a:xfrm>
            <a:off x="4369486" y="3201013"/>
            <a:ext cx="208262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Karl Friedrich Gauss</a:t>
            </a:r>
          </a:p>
        </p:txBody>
      </p:sp>
      <p:sp>
        <p:nvSpPr>
          <p:cNvPr id="25" name="TextBox 24"/>
          <p:cNvSpPr txBox="1"/>
          <p:nvPr/>
        </p:nvSpPr>
        <p:spPr>
          <a:xfrm>
            <a:off x="2578100" y="3217946"/>
            <a:ext cx="146134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a:ea typeface="+mn-ea"/>
                <a:cs typeface="+mn-cs"/>
              </a:rPr>
              <a:t>Issac</a:t>
            </a:r>
            <a:r>
              <a:rPr kumimoji="0" lang="en-US" sz="1800" b="1" i="0" u="none" strike="noStrike" kern="1200" cap="none" spc="0" normalizeH="0" baseline="0" noProof="0" dirty="0">
                <a:ln>
                  <a:noFill/>
                </a:ln>
                <a:solidFill>
                  <a:prstClr val="black"/>
                </a:solidFill>
                <a:effectLst/>
                <a:uLnTx/>
                <a:uFillTx/>
                <a:latin typeface="Calibri"/>
                <a:ea typeface="+mn-ea"/>
                <a:cs typeface="+mn-cs"/>
              </a:rPr>
              <a:t> Newton</a:t>
            </a:r>
          </a:p>
        </p:txBody>
      </p:sp>
    </p:spTree>
    <p:extLst>
      <p:ext uri="{BB962C8B-B14F-4D97-AF65-F5344CB8AC3E}">
        <p14:creationId xmlns:p14="http://schemas.microsoft.com/office/powerpoint/2010/main" val="2239211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5317067" y="6294736"/>
            <a:ext cx="1083733" cy="516930"/>
          </a:xfrm>
          <a:prstGeom prst="rect">
            <a:avLst/>
          </a:prstGeom>
          <a:solidFill>
            <a:srgbClr val="CCFFCC"/>
          </a:solidFill>
        </p:spPr>
        <p:txBody>
          <a:bodyPr wrap="square" rtlCol="0">
            <a:spAutoFit/>
          </a:bodyPr>
          <a:lstStyle/>
          <a:p>
            <a:endParaRPr lang="en-US" dirty="0"/>
          </a:p>
        </p:txBody>
      </p:sp>
      <p:sp>
        <p:nvSpPr>
          <p:cNvPr id="27" name="TextBox 26"/>
          <p:cNvSpPr txBox="1"/>
          <p:nvPr/>
        </p:nvSpPr>
        <p:spPr>
          <a:xfrm>
            <a:off x="287868" y="5384800"/>
            <a:ext cx="4876799" cy="1426865"/>
          </a:xfrm>
          <a:prstGeom prst="rect">
            <a:avLst/>
          </a:prstGeom>
          <a:solidFill>
            <a:srgbClr val="CCFFCC"/>
          </a:solidFill>
        </p:spPr>
        <p:txBody>
          <a:bodyPr wrap="square" rtlCol="0">
            <a:spAutoFit/>
          </a:bodyPr>
          <a:lstStyle/>
          <a:p>
            <a:endParaRPr lang="en-US" dirty="0"/>
          </a:p>
        </p:txBody>
      </p:sp>
      <p:sp>
        <p:nvSpPr>
          <p:cNvPr id="2" name="Title 1"/>
          <p:cNvSpPr>
            <a:spLocks noGrp="1"/>
          </p:cNvSpPr>
          <p:nvPr>
            <p:ph type="ctrTitle"/>
          </p:nvPr>
        </p:nvSpPr>
        <p:spPr>
          <a:xfrm>
            <a:off x="570340" y="128005"/>
            <a:ext cx="7772400" cy="1470025"/>
          </a:xfrm>
        </p:spPr>
        <p:txBody>
          <a:bodyPr>
            <a:normAutofit/>
          </a:bodyPr>
          <a:lstStyle/>
          <a:p>
            <a:r>
              <a:rPr lang="en-US" sz="4000" b="1" dirty="0">
                <a:solidFill>
                  <a:srgbClr val="FF0000"/>
                </a:solidFill>
                <a:latin typeface="Comic Sans MS"/>
                <a:cs typeface="Comic Sans MS"/>
              </a:rPr>
              <a:t>Analysis of the algorithm </a:t>
            </a:r>
            <a:r>
              <a:rPr lang="en-US" sz="4000" dirty="0"/>
              <a:t>😎</a:t>
            </a:r>
            <a:r>
              <a:rPr lang="en-US" sz="4000" b="1" dirty="0">
                <a:solidFill>
                  <a:srgbClr val="FF0000"/>
                </a:solidFill>
                <a:latin typeface="Comic Sans MS"/>
                <a:cs typeface="Comic Sans MS"/>
              </a:rPr>
              <a:t> </a:t>
            </a:r>
            <a:br>
              <a:rPr lang="en-US" sz="4000" b="1" dirty="0">
                <a:solidFill>
                  <a:srgbClr val="FF0000"/>
                </a:solidFill>
                <a:latin typeface="Comic Sans MS"/>
                <a:cs typeface="Comic Sans MS"/>
              </a:rPr>
            </a:br>
            <a:r>
              <a:rPr lang="en-US" sz="2400" b="1" dirty="0">
                <a:solidFill>
                  <a:srgbClr val="008000"/>
                </a:solidFill>
                <a:latin typeface="Comic Sans MS"/>
                <a:cs typeface="Comic Sans MS"/>
              </a:rPr>
              <a:t>[Linial-Samorodnitsky-W’01]</a:t>
            </a:r>
          </a:p>
        </p:txBody>
      </p:sp>
      <mc:AlternateContent xmlns:mc="http://schemas.openxmlformats.org/markup-compatibility/2006" xmlns:a14="http://schemas.microsoft.com/office/drawing/2010/main">
        <mc:Choice Requires="a14">
          <p:sp>
            <p:nvSpPr>
              <p:cNvPr id="14" name="TextBox 13"/>
              <p:cNvSpPr txBox="1"/>
              <p:nvPr/>
            </p:nvSpPr>
            <p:spPr>
              <a:xfrm>
                <a:off x="114299" y="1197820"/>
                <a:ext cx="8921075" cy="5613845"/>
              </a:xfrm>
              <a:prstGeom prst="rect">
                <a:avLst/>
              </a:prstGeom>
              <a:noFill/>
            </p:spPr>
            <p:txBody>
              <a:bodyPr wrap="square" rtlCol="0">
                <a:spAutoFit/>
              </a:bodyPr>
              <a:lstStyle/>
              <a:p>
                <a:pPr>
                  <a:lnSpc>
                    <a:spcPct val="120000"/>
                  </a:lnSpc>
                </a:pPr>
                <a:r>
                  <a:rPr lang="en-US" sz="2400" b="1" dirty="0">
                    <a:solidFill>
                      <a:srgbClr val="0000FF"/>
                    </a:solidFill>
                    <a:latin typeface="Comic Sans MS"/>
                    <a:cs typeface="Comic Sans MS"/>
                  </a:rPr>
                  <a:t>A</a:t>
                </a:r>
                <a:r>
                  <a:rPr lang="en-US" sz="2400" b="1" dirty="0">
                    <a:latin typeface="Comic Sans MS"/>
                    <a:cs typeface="Comic Sans MS"/>
                  </a:rPr>
                  <a:t> non-negative </a:t>
                </a:r>
                <a:r>
                  <a:rPr lang="en-US" sz="2000" b="1" dirty="0">
                    <a:solidFill>
                      <a:srgbClr val="660066"/>
                    </a:solidFill>
                    <a:latin typeface="Comic Sans MS"/>
                    <a:cs typeface="Comic Sans MS"/>
                  </a:rPr>
                  <a:t>(0,1) </a:t>
                </a:r>
                <a:r>
                  <a:rPr lang="en-US" sz="2400" b="1" dirty="0">
                    <a:latin typeface="Comic Sans MS"/>
                    <a:cs typeface="Comic Sans MS"/>
                  </a:rPr>
                  <a:t>matrix. </a:t>
                </a:r>
              </a:p>
              <a:p>
                <a:pPr>
                  <a:lnSpc>
                    <a:spcPct val="120000"/>
                  </a:lnSpc>
                </a:pPr>
                <a:endParaRPr lang="en-US" sz="2400" b="1" baseline="30000" dirty="0">
                  <a:latin typeface="Comic Sans MS"/>
                  <a:cs typeface="Comic Sans MS"/>
                </a:endParaRPr>
              </a:p>
              <a:p>
                <a:r>
                  <a:rPr lang="en-US" sz="2400" dirty="0">
                    <a:latin typeface="PT Mono"/>
                    <a:cs typeface="PT Mono"/>
                  </a:rPr>
                  <a:t>Repeat </a:t>
                </a:r>
                <a:r>
                  <a:rPr lang="en-US" sz="2400" b="1" dirty="0">
                    <a:solidFill>
                      <a:srgbClr val="FF0000"/>
                    </a:solidFill>
                    <a:latin typeface="PT Mono"/>
                    <a:cs typeface="PT Mono"/>
                  </a:rPr>
                  <a:t>t</a:t>
                </a:r>
                <a:r>
                  <a:rPr lang="en-US" sz="2400" b="1" dirty="0">
                    <a:latin typeface="PT Mono"/>
                    <a:cs typeface="PT Mono"/>
                  </a:rPr>
                  <a:t>=</a:t>
                </a:r>
                <a:r>
                  <a:rPr lang="en-US" sz="2400" b="1" dirty="0">
                    <a:solidFill>
                      <a:srgbClr val="0000FF"/>
                    </a:solidFill>
                    <a:latin typeface="PT Mono"/>
                    <a:cs typeface="PT Mono"/>
                  </a:rPr>
                  <a:t>n</a:t>
                </a:r>
                <a:r>
                  <a:rPr lang="en-US" sz="2400" b="1" baseline="30000" dirty="0">
                    <a:latin typeface="PT Mono"/>
                    <a:cs typeface="PT Mono"/>
                  </a:rPr>
                  <a:t>3</a:t>
                </a:r>
                <a:r>
                  <a:rPr lang="en-US" sz="2400" dirty="0">
                    <a:latin typeface="PT Mono"/>
                    <a:cs typeface="PT Mono"/>
                  </a:rPr>
                  <a:t> times:</a:t>
                </a:r>
              </a:p>
              <a:p>
                <a:r>
                  <a:rPr lang="en-US" sz="2400" dirty="0">
                    <a:latin typeface="PT Mono"/>
                    <a:cs typeface="PT Mono"/>
                  </a:rPr>
                  <a:t>  Scale rows </a:t>
                </a:r>
                <a:r>
                  <a:rPr lang="en-US" sz="2400" b="1" dirty="0">
                    <a:solidFill>
                      <a:srgbClr val="0000FF"/>
                    </a:solidFill>
                    <a:latin typeface="PT Mono"/>
                    <a:cs typeface="PT Mono"/>
                  </a:rPr>
                  <a:t>A</a:t>
                </a:r>
                <a:r>
                  <a:rPr lang="en-US" sz="2400" dirty="0">
                    <a:latin typeface="PT Mono"/>
                    <a:cs typeface="PT Mono"/>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PT Mono"/>
                        <a:sym typeface="Wingdings" pitchFamily="2" charset="2"/>
                      </a:rPr>
                      <m:t>←</m:t>
                    </m:r>
                  </m:oMath>
                </a14:m>
                <a:r>
                  <a:rPr lang="en-US" sz="2400" dirty="0">
                    <a:latin typeface="PT Mono"/>
                    <a:cs typeface="PT Mono"/>
                  </a:rPr>
                  <a:t> </a:t>
                </a:r>
                <a:r>
                  <a:rPr lang="en-US" sz="2400" b="1" dirty="0">
                    <a:solidFill>
                      <a:srgbClr val="0000FF"/>
                    </a:solidFill>
                    <a:latin typeface="PT Mono"/>
                    <a:cs typeface="PT Mono"/>
                  </a:rPr>
                  <a:t>R</a:t>
                </a:r>
                <a:r>
                  <a:rPr lang="en-US" sz="2400" dirty="0">
                    <a:solidFill>
                      <a:srgbClr val="000000"/>
                    </a:solidFill>
                    <a:latin typeface="PT Mono"/>
                    <a:cs typeface="PT Mono"/>
                  </a:rPr>
                  <a:t>(</a:t>
                </a:r>
                <a:r>
                  <a:rPr lang="en-US" sz="2400" b="1" dirty="0">
                    <a:solidFill>
                      <a:srgbClr val="0000FF"/>
                    </a:solidFill>
                    <a:latin typeface="PT Mono"/>
                    <a:cs typeface="PT Mono"/>
                  </a:rPr>
                  <a:t>A</a:t>
                </a:r>
                <a:r>
                  <a:rPr lang="en-US" sz="2400" dirty="0">
                    <a:latin typeface="PT Mono"/>
                    <a:cs typeface="PT Mono"/>
                  </a:rPr>
                  <a:t>)</a:t>
                </a:r>
                <a:r>
                  <a:rPr lang="en-US" sz="2400" dirty="0">
                    <a:sym typeface="Symbol"/>
                  </a:rPr>
                  <a:t></a:t>
                </a:r>
                <a:r>
                  <a:rPr lang="en-US" sz="2400" b="1" dirty="0">
                    <a:solidFill>
                      <a:srgbClr val="0000FF"/>
                    </a:solidFill>
                    <a:latin typeface="PT Mono"/>
                    <a:cs typeface="PT Mono"/>
                  </a:rPr>
                  <a:t>A</a:t>
                </a:r>
              </a:p>
              <a:p>
                <a:r>
                  <a:rPr lang="en-US" sz="2400" dirty="0">
                    <a:latin typeface="PT Mono"/>
                    <a:cs typeface="PT Mono"/>
                  </a:rPr>
                  <a:t>  Scale cols </a:t>
                </a:r>
                <a:r>
                  <a:rPr lang="en-US" sz="2400" b="1" dirty="0">
                    <a:solidFill>
                      <a:srgbClr val="0000FF"/>
                    </a:solidFill>
                    <a:latin typeface="PT Mono"/>
                    <a:cs typeface="PT Mono"/>
                  </a:rPr>
                  <a:t>A</a:t>
                </a:r>
                <a:r>
                  <a:rPr lang="en-US" sz="2400" dirty="0">
                    <a:latin typeface="PT Mono"/>
                    <a:cs typeface="PT Mono"/>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PT Mono"/>
                        <a:sym typeface="Wingdings" pitchFamily="2" charset="2"/>
                      </a:rPr>
                      <m:t>←</m:t>
                    </m:r>
                  </m:oMath>
                </a14:m>
                <a:r>
                  <a:rPr lang="en-US" sz="2400" dirty="0">
                    <a:latin typeface="PT Mono"/>
                    <a:cs typeface="PT Mono"/>
                  </a:rPr>
                  <a:t> </a:t>
                </a:r>
                <a:r>
                  <a:rPr lang="en-US" sz="2400" b="1" dirty="0">
                    <a:solidFill>
                      <a:srgbClr val="0000FF"/>
                    </a:solidFill>
                    <a:latin typeface="PT Mono"/>
                    <a:cs typeface="PT Mono"/>
                  </a:rPr>
                  <a:t>A</a:t>
                </a:r>
                <a:r>
                  <a:rPr lang="en-US" sz="2400" dirty="0">
                    <a:sym typeface="Symbol"/>
                  </a:rPr>
                  <a:t></a:t>
                </a:r>
                <a:r>
                  <a:rPr lang="en-US" sz="2400" dirty="0"/>
                  <a:t> </a:t>
                </a:r>
                <a:r>
                  <a:rPr lang="en-US" sz="2400" b="1" dirty="0">
                    <a:solidFill>
                      <a:srgbClr val="0000FF"/>
                    </a:solidFill>
                    <a:latin typeface="PT Mono"/>
                    <a:cs typeface="PT Mono"/>
                  </a:rPr>
                  <a:t>C</a:t>
                </a:r>
                <a:r>
                  <a:rPr lang="en-US" sz="2400" dirty="0">
                    <a:solidFill>
                      <a:srgbClr val="000000"/>
                    </a:solidFill>
                    <a:latin typeface="PT Mono"/>
                    <a:cs typeface="PT Mono"/>
                  </a:rPr>
                  <a:t>(</a:t>
                </a:r>
                <a:r>
                  <a:rPr lang="en-US" sz="2400" b="1" dirty="0">
                    <a:solidFill>
                      <a:srgbClr val="0000FF"/>
                    </a:solidFill>
                    <a:latin typeface="PT Mono"/>
                    <a:cs typeface="PT Mono"/>
                  </a:rPr>
                  <a:t>A</a:t>
                </a:r>
                <a:r>
                  <a:rPr lang="en-US" sz="2400" dirty="0">
                    <a:solidFill>
                      <a:srgbClr val="000000"/>
                    </a:solidFill>
                    <a:latin typeface="PT Mono"/>
                    <a:cs typeface="PT Mono"/>
                  </a:rPr>
                  <a:t>)</a:t>
                </a:r>
              </a:p>
              <a:p>
                <a:endParaRPr lang="en-US" sz="2400" dirty="0">
                  <a:solidFill>
                    <a:srgbClr val="000000"/>
                  </a:solidFill>
                  <a:latin typeface="PT Mono"/>
                  <a:cs typeface="PT Mono"/>
                </a:endParaRPr>
              </a:p>
              <a:p>
                <a:r>
                  <a:rPr lang="en-US" sz="2400" dirty="0">
                    <a:latin typeface="PT Mono"/>
                    <a:cs typeface="PT Mono"/>
                  </a:rPr>
                  <a:t>Test if </a:t>
                </a:r>
                <a:r>
                  <a:rPr lang="en-US" sz="2400" b="1" dirty="0">
                    <a:solidFill>
                      <a:srgbClr val="0000FF"/>
                    </a:solidFill>
                    <a:latin typeface="PT Mono"/>
                    <a:cs typeface="PT Mono"/>
                  </a:rPr>
                  <a:t>A</a:t>
                </a:r>
                <a:r>
                  <a:rPr lang="en-US" sz="2400" b="1" baseline="-25000" dirty="0">
                    <a:solidFill>
                      <a:srgbClr val="FF0000"/>
                    </a:solidFill>
                    <a:latin typeface="PT Mono"/>
                    <a:cs typeface="PT Mono"/>
                  </a:rPr>
                  <a:t>t</a:t>
                </a:r>
                <a:r>
                  <a:rPr lang="en-US" sz="2400" dirty="0">
                    <a:sym typeface="Symbol"/>
                  </a:rPr>
                  <a:t></a:t>
                </a:r>
                <a:r>
                  <a:rPr lang="en-US" sz="2400" dirty="0"/>
                  <a:t> </a:t>
                </a:r>
                <a:r>
                  <a:rPr lang="en-US" sz="2400" b="1" dirty="0">
                    <a:solidFill>
                      <a:srgbClr val="0000FF"/>
                    </a:solidFill>
                    <a:latin typeface="PT Mono"/>
                    <a:cs typeface="PT Mono"/>
                  </a:rPr>
                  <a:t>DS</a:t>
                </a:r>
                <a:r>
                  <a:rPr lang="en-US" sz="2400" dirty="0">
                    <a:solidFill>
                      <a:srgbClr val="0000FF"/>
                    </a:solidFill>
                    <a:latin typeface="PT Mono"/>
                    <a:cs typeface="PT Mono"/>
                  </a:rPr>
                  <a:t> </a:t>
                </a:r>
                <a:r>
                  <a:rPr lang="en-US" sz="2400" dirty="0">
                    <a:latin typeface="PT Mono"/>
                    <a:cs typeface="PT Mono"/>
                  </a:rPr>
                  <a:t>(up to </a:t>
                </a:r>
                <a:r>
                  <a:rPr lang="en-US" sz="2400" b="1" dirty="0">
                    <a:latin typeface="PT Mono"/>
                    <a:cs typeface="PT Mono"/>
                  </a:rPr>
                  <a:t>1/</a:t>
                </a:r>
                <a:r>
                  <a:rPr lang="en-US" sz="2400" b="1" dirty="0">
                    <a:solidFill>
                      <a:srgbClr val="0000FF"/>
                    </a:solidFill>
                    <a:latin typeface="PT Mono"/>
                    <a:cs typeface="PT Mono"/>
                  </a:rPr>
                  <a:t>n</a:t>
                </a:r>
                <a:r>
                  <a:rPr lang="en-US" sz="2400" dirty="0">
                    <a:solidFill>
                      <a:srgbClr val="000000"/>
                    </a:solidFill>
                    <a:latin typeface="PT Mono"/>
                    <a:cs typeface="PT Mono"/>
                  </a:rPr>
                  <a:t>)</a:t>
                </a:r>
              </a:p>
              <a:p>
                <a:r>
                  <a:rPr lang="en-US" sz="2400" dirty="0">
                    <a:latin typeface="PT Mono"/>
                    <a:cs typeface="PT Mono"/>
                  </a:rPr>
                  <a:t>  Yes: Per(</a:t>
                </a:r>
                <a:r>
                  <a:rPr lang="en-US" sz="2400" b="1" dirty="0">
                    <a:solidFill>
                      <a:srgbClr val="0000FF"/>
                    </a:solidFill>
                    <a:latin typeface="PT Mono"/>
                    <a:cs typeface="PT Mono"/>
                  </a:rPr>
                  <a:t>A</a:t>
                </a:r>
                <a:r>
                  <a:rPr lang="en-US" sz="2400" dirty="0">
                    <a:latin typeface="PT Mono"/>
                    <a:cs typeface="PT Mono"/>
                  </a:rPr>
                  <a:t>) &gt; 0. </a:t>
                </a:r>
              </a:p>
              <a:p>
                <a:pPr>
                  <a:lnSpc>
                    <a:spcPct val="90000"/>
                  </a:lnSpc>
                </a:pPr>
                <a:r>
                  <a:rPr lang="en-US" sz="2400" dirty="0">
                    <a:latin typeface="PT Mono"/>
                    <a:cs typeface="PT Mono"/>
                  </a:rPr>
                  <a:t>  No:  Per(</a:t>
                </a:r>
                <a:r>
                  <a:rPr lang="en-US" sz="2400" b="1" dirty="0">
                    <a:solidFill>
                      <a:srgbClr val="0000FF"/>
                    </a:solidFill>
                    <a:latin typeface="PT Mono"/>
                    <a:cs typeface="PT Mono"/>
                  </a:rPr>
                  <a:t>A</a:t>
                </a:r>
                <a:r>
                  <a:rPr lang="en-US" sz="2400" dirty="0">
                    <a:latin typeface="PT Mono"/>
                    <a:cs typeface="PT Mono"/>
                  </a:rPr>
                  <a:t>) = 0.</a:t>
                </a:r>
              </a:p>
              <a:p>
                <a:pPr>
                  <a:lnSpc>
                    <a:spcPct val="90000"/>
                  </a:lnSpc>
                </a:pPr>
                <a:endParaRPr lang="en-US" sz="2400" b="1" dirty="0">
                  <a:solidFill>
                    <a:srgbClr val="0000FF"/>
                  </a:solidFill>
                  <a:latin typeface="Comic Sans MS"/>
                  <a:cs typeface="Comic Sans MS"/>
                </a:endParaRPr>
              </a:p>
              <a:p>
                <a:pPr>
                  <a:lnSpc>
                    <a:spcPct val="130000"/>
                  </a:lnSpc>
                </a:pPr>
                <a:r>
                  <a:rPr lang="en-US" sz="2400" b="1" dirty="0">
                    <a:solidFill>
                      <a:srgbClr val="0000FF"/>
                    </a:solidFill>
                    <a:latin typeface="Comic Sans MS"/>
                    <a:cs typeface="Comic Sans MS"/>
                  </a:rPr>
                  <a:t>Analysis</a:t>
                </a:r>
                <a:r>
                  <a:rPr lang="en-US" sz="2400" b="1" dirty="0">
                    <a:latin typeface="Comic Sans MS"/>
                    <a:cs typeface="Comic Sans MS"/>
                  </a:rPr>
                  <a:t>: </a:t>
                </a:r>
                <a:r>
                  <a:rPr lang="en-US" sz="2400" b="1" dirty="0">
                    <a:solidFill>
                      <a:srgbClr val="FF0000"/>
                    </a:solidFill>
                    <a:latin typeface="Comic Sans MS"/>
                    <a:cs typeface="Comic Sans MS"/>
                  </a:rPr>
                  <a:t>Per</a:t>
                </a:r>
                <a:r>
                  <a:rPr lang="en-US" sz="2400" b="1" dirty="0">
                    <a:latin typeface="Comic Sans MS"/>
                    <a:cs typeface="Comic Sans MS"/>
                  </a:rPr>
                  <a:t>(</a:t>
                </a:r>
                <a:r>
                  <a:rPr lang="en-US" sz="2400" b="1" dirty="0">
                    <a:solidFill>
                      <a:srgbClr val="0000FF"/>
                    </a:solidFill>
                    <a:latin typeface="Comic Sans MS"/>
                    <a:cs typeface="Comic Sans MS"/>
                  </a:rPr>
                  <a:t>A</a:t>
                </a:r>
                <a:r>
                  <a:rPr lang="en-US" sz="2400" b="1" baseline="-25000" dirty="0">
                    <a:solidFill>
                      <a:srgbClr val="FF0000"/>
                    </a:solidFill>
                    <a:latin typeface="PT Mono"/>
                    <a:cs typeface="PT Mono"/>
                  </a:rPr>
                  <a:t>i</a:t>
                </a:r>
                <a:r>
                  <a:rPr lang="en-US" sz="2400" b="1" dirty="0">
                    <a:latin typeface="Comic Sans MS"/>
                    <a:cs typeface="Comic Sans MS"/>
                  </a:rPr>
                  <a:t>) a progress measure!</a:t>
                </a:r>
              </a:p>
              <a:p>
                <a:pPr>
                  <a:lnSpc>
                    <a:spcPct val="130000"/>
                  </a:lnSpc>
                </a:pPr>
                <a:r>
                  <a:rPr lang="en-US" sz="2400" b="1" dirty="0">
                    <a:latin typeface="Comic Sans MS"/>
                    <a:cs typeface="Comic Sans MS"/>
                  </a:rPr>
                  <a:t>  - </a:t>
                </a:r>
                <a:r>
                  <a:rPr lang="en-US" sz="2400" b="1" dirty="0">
                    <a:solidFill>
                      <a:srgbClr val="FF0000"/>
                    </a:solidFill>
                    <a:latin typeface="Comic Sans MS"/>
                    <a:cs typeface="Comic Sans MS"/>
                  </a:rPr>
                  <a:t>Per</a:t>
                </a:r>
                <a:r>
                  <a:rPr lang="en-US" sz="2400" b="1" dirty="0">
                    <a:latin typeface="Comic Sans MS"/>
                    <a:cs typeface="Comic Sans MS"/>
                  </a:rPr>
                  <a:t>(</a:t>
                </a:r>
                <a:r>
                  <a:rPr lang="en-US" sz="2400" b="1" dirty="0">
                    <a:solidFill>
                      <a:srgbClr val="0000FF"/>
                    </a:solidFill>
                    <a:latin typeface="Comic Sans MS"/>
                    <a:cs typeface="Comic Sans MS"/>
                  </a:rPr>
                  <a:t>A</a:t>
                </a:r>
                <a:r>
                  <a:rPr lang="en-US" sz="2400" b="1" baseline="-25000" dirty="0">
                    <a:solidFill>
                      <a:srgbClr val="FF0000"/>
                    </a:solidFill>
                    <a:latin typeface="PT Mono"/>
                    <a:cs typeface="PT Mono"/>
                  </a:rPr>
                  <a:t>i</a:t>
                </a:r>
                <a:r>
                  <a:rPr lang="en-US" sz="2400" b="1" dirty="0">
                    <a:latin typeface="Comic Sans MS"/>
                    <a:cs typeface="Comic Sans MS"/>
                  </a:rPr>
                  <a:t>) ≤1                       </a:t>
                </a:r>
                <a:r>
                  <a:rPr lang="en-US" sz="2400" b="1" dirty="0">
                    <a:solidFill>
                      <a:schemeClr val="accent2"/>
                    </a:solidFill>
                    <a:latin typeface="Comic Sans MS"/>
                    <a:cs typeface="Comic Sans MS"/>
                  </a:rPr>
                  <a:t>(easy) </a:t>
                </a:r>
                <a:endParaRPr lang="en-US" sz="2400" b="1" dirty="0">
                  <a:latin typeface="Comic Sans MS"/>
                  <a:cs typeface="Comic Sans MS"/>
                </a:endParaRPr>
              </a:p>
              <a:p>
                <a:pPr>
                  <a:lnSpc>
                    <a:spcPct val="130000"/>
                  </a:lnSpc>
                </a:pPr>
                <a:r>
                  <a:rPr lang="en-US" sz="2400" b="1" dirty="0">
                    <a:latin typeface="Comic Sans MS"/>
                    <a:cs typeface="Comic Sans MS"/>
                  </a:rPr>
                  <a:t>  - </a:t>
                </a:r>
                <a:r>
                  <a:rPr lang="en-US" sz="2400" b="1" dirty="0">
                    <a:solidFill>
                      <a:srgbClr val="FF0000"/>
                    </a:solidFill>
                    <a:latin typeface="Comic Sans MS"/>
                    <a:cs typeface="Comic Sans MS"/>
                  </a:rPr>
                  <a:t>Per</a:t>
                </a:r>
                <a:r>
                  <a:rPr lang="en-US" sz="2400" b="1" dirty="0">
                    <a:latin typeface="Comic Sans MS"/>
                    <a:cs typeface="Comic Sans MS"/>
                  </a:rPr>
                  <a:t>(</a:t>
                </a:r>
                <a:r>
                  <a:rPr lang="en-US" sz="2400" b="1" dirty="0">
                    <a:solidFill>
                      <a:srgbClr val="0000FF"/>
                    </a:solidFill>
                    <a:latin typeface="Comic Sans MS"/>
                    <a:cs typeface="Comic Sans MS"/>
                  </a:rPr>
                  <a:t>A</a:t>
                </a:r>
                <a:r>
                  <a:rPr lang="en-US" sz="2400" b="1" baseline="-25000" dirty="0">
                    <a:solidFill>
                      <a:srgbClr val="FF0000"/>
                    </a:solidFill>
                    <a:latin typeface="PT Mono"/>
                    <a:cs typeface="PT Mono"/>
                  </a:rPr>
                  <a:t>i</a:t>
                </a:r>
                <a:r>
                  <a:rPr lang="en-US" sz="2400" b="1" dirty="0">
                    <a:latin typeface="Comic Sans MS"/>
                    <a:cs typeface="Comic Sans MS"/>
                  </a:rPr>
                  <a:t>) grows</a:t>
                </a:r>
                <a:r>
                  <a:rPr lang="en-US" sz="2400" b="1" dirty="0">
                    <a:solidFill>
                      <a:srgbClr val="008000"/>
                    </a:solidFill>
                    <a:latin typeface="Comic Sans MS"/>
                    <a:cs typeface="Comic Sans MS"/>
                  </a:rPr>
                  <a:t>*</a:t>
                </a:r>
                <a:r>
                  <a:rPr lang="en-US" sz="2400" b="1" dirty="0">
                    <a:latin typeface="Comic Sans MS"/>
                    <a:cs typeface="Comic Sans MS"/>
                  </a:rPr>
                  <a:t> by (</a:t>
                </a:r>
                <a:r>
                  <a:rPr lang="en-US" sz="2400" b="1" dirty="0">
                    <a:solidFill>
                      <a:srgbClr val="0000FF"/>
                    </a:solidFill>
                    <a:latin typeface="Comic Sans MS"/>
                    <a:cs typeface="Comic Sans MS"/>
                  </a:rPr>
                  <a:t>1+1/n</a:t>
                </a:r>
                <a:r>
                  <a:rPr lang="en-US" sz="2400" b="1" dirty="0">
                    <a:latin typeface="Comic Sans MS"/>
                    <a:cs typeface="Comic Sans MS"/>
                  </a:rPr>
                  <a:t>)     </a:t>
                </a:r>
                <a:r>
                  <a:rPr lang="en-US" sz="2400" b="1" dirty="0">
                    <a:solidFill>
                      <a:srgbClr val="C0504D"/>
                    </a:solidFill>
                    <a:latin typeface="Comic Sans MS"/>
                    <a:cs typeface="Comic Sans MS"/>
                  </a:rPr>
                  <a:t>(AMGM)</a:t>
                </a:r>
              </a:p>
              <a:p>
                <a:pPr>
                  <a:lnSpc>
                    <a:spcPct val="130000"/>
                  </a:lnSpc>
                </a:pPr>
                <a:r>
                  <a:rPr lang="en-US" sz="2400" b="1" dirty="0">
                    <a:solidFill>
                      <a:srgbClr val="C0504D"/>
                    </a:solidFill>
                    <a:latin typeface="Comic Sans MS"/>
                    <a:cs typeface="Comic Sans MS"/>
                  </a:rPr>
                  <a:t>  </a:t>
                </a:r>
                <a:r>
                  <a:rPr lang="en-US" sz="2400" b="1" dirty="0">
                    <a:solidFill>
                      <a:srgbClr val="000000"/>
                    </a:solidFill>
                    <a:latin typeface="Comic Sans MS"/>
                    <a:cs typeface="Comic Sans MS"/>
                  </a:rPr>
                  <a:t>- </a:t>
                </a:r>
                <a:r>
                  <a:rPr lang="en-US" sz="2400" b="1" dirty="0">
                    <a:solidFill>
                      <a:srgbClr val="FF0000"/>
                    </a:solidFill>
                    <a:latin typeface="Comic Sans MS"/>
                    <a:cs typeface="Comic Sans MS"/>
                  </a:rPr>
                  <a:t>Per</a:t>
                </a:r>
                <a:r>
                  <a:rPr lang="en-US" sz="2400" b="1" dirty="0">
                    <a:latin typeface="Comic Sans MS"/>
                    <a:cs typeface="Comic Sans MS"/>
                  </a:rPr>
                  <a:t>(</a:t>
                </a:r>
                <a:r>
                  <a:rPr lang="en-US" sz="2400" b="1" dirty="0">
                    <a:solidFill>
                      <a:srgbClr val="0000FF"/>
                    </a:solidFill>
                    <a:latin typeface="Comic Sans MS"/>
                    <a:cs typeface="Comic Sans MS"/>
                  </a:rPr>
                  <a:t>A</a:t>
                </a:r>
                <a:r>
                  <a:rPr lang="en-US" sz="2400" b="1" dirty="0">
                    <a:latin typeface="Comic Sans MS"/>
                    <a:cs typeface="Comic Sans MS"/>
                  </a:rPr>
                  <a:t>)&gt;0 </a:t>
                </a:r>
                <a:r>
                  <a:rPr lang="en-US" sz="2400" b="1" dirty="0">
                    <a:latin typeface="Comic Sans MS"/>
                    <a:cs typeface="Comic Sans MS"/>
                    <a:sym typeface="Wingdings"/>
                  </a:rPr>
                  <a:t></a:t>
                </a:r>
                <a:r>
                  <a:rPr lang="en-US" sz="2400" b="1" dirty="0">
                    <a:latin typeface="Comic Sans MS"/>
                    <a:cs typeface="Comic Sans MS"/>
                  </a:rPr>
                  <a:t> </a:t>
                </a:r>
                <a:r>
                  <a:rPr lang="en-US" sz="2400" b="1" dirty="0">
                    <a:solidFill>
                      <a:srgbClr val="FF0000"/>
                    </a:solidFill>
                    <a:latin typeface="Comic Sans MS"/>
                    <a:cs typeface="Comic Sans MS"/>
                  </a:rPr>
                  <a:t>Per</a:t>
                </a:r>
                <a:r>
                  <a:rPr lang="en-US" sz="2400" b="1" dirty="0">
                    <a:latin typeface="Comic Sans MS"/>
                    <a:cs typeface="Comic Sans MS"/>
                  </a:rPr>
                  <a:t>(</a:t>
                </a:r>
                <a:r>
                  <a:rPr lang="en-US" sz="2400" b="1" dirty="0">
                    <a:solidFill>
                      <a:srgbClr val="0000FF"/>
                    </a:solidFill>
                    <a:latin typeface="Comic Sans MS"/>
                    <a:cs typeface="Comic Sans MS"/>
                  </a:rPr>
                  <a:t>A</a:t>
                </a:r>
                <a:r>
                  <a:rPr lang="en-US" sz="2400" b="1" baseline="-25000" dirty="0">
                    <a:solidFill>
                      <a:srgbClr val="FF0000"/>
                    </a:solidFill>
                    <a:latin typeface="PT Mono"/>
                    <a:cs typeface="PT Mono"/>
                  </a:rPr>
                  <a:t>1</a:t>
                </a:r>
                <a:r>
                  <a:rPr lang="en-US" sz="2400" b="1" dirty="0">
                    <a:latin typeface="Comic Sans MS"/>
                    <a:cs typeface="Comic Sans MS"/>
                  </a:rPr>
                  <a:t>)&gt;</a:t>
                </a:r>
                <a:r>
                  <a:rPr lang="en-US" sz="2400" b="1" dirty="0" err="1">
                    <a:solidFill>
                      <a:srgbClr val="008000"/>
                    </a:solidFill>
                    <a:latin typeface="Comic Sans MS"/>
                    <a:cs typeface="Comic Sans MS"/>
                  </a:rPr>
                  <a:t>exp</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-n</a:t>
                </a:r>
                <a:r>
                  <a:rPr lang="en-US" sz="2400" b="1" dirty="0">
                    <a:solidFill>
                      <a:srgbClr val="000000"/>
                    </a:solidFill>
                    <a:latin typeface="Comic Sans MS"/>
                    <a:cs typeface="Comic Sans MS"/>
                  </a:rPr>
                  <a:t>)</a:t>
                </a:r>
                <a:r>
                  <a:rPr lang="en-US" sz="2400" b="1" baseline="30000" dirty="0">
                    <a:solidFill>
                      <a:srgbClr val="0000FF"/>
                    </a:solidFill>
                    <a:latin typeface="Comic Sans MS"/>
                    <a:cs typeface="Comic Sans MS"/>
                  </a:rPr>
                  <a:t>    </a:t>
                </a:r>
                <a:r>
                  <a:rPr lang="en-US" sz="2400" b="1" dirty="0">
                    <a:solidFill>
                      <a:schemeClr val="accent2"/>
                    </a:solidFill>
                    <a:latin typeface="Comic Sans MS"/>
                    <a:cs typeface="Comic Sans MS"/>
                  </a:rPr>
                  <a:t>(easy) </a:t>
                </a:r>
                <a:endParaRPr lang="en-US" sz="2400" dirty="0">
                  <a:solidFill>
                    <a:srgbClr val="000000"/>
                  </a:solidFill>
                  <a:latin typeface="Comic Sans MS"/>
                  <a:cs typeface="Comic Sans M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14299" y="1197820"/>
                <a:ext cx="8921075" cy="5613845"/>
              </a:xfrm>
              <a:prstGeom prst="rect">
                <a:avLst/>
              </a:prstGeom>
              <a:blipFill>
                <a:blip r:embed="rId3"/>
                <a:stretch>
                  <a:fillRect l="-996" b="-1129"/>
                </a:stretch>
              </a:blipFill>
            </p:spPr>
            <p:txBody>
              <a:bodyPr/>
              <a:lstStyle/>
              <a:p>
                <a:r>
                  <a:rPr lang="en-US">
                    <a:noFill/>
                  </a:rPr>
                  <a:t> </a:t>
                </a:r>
              </a:p>
            </p:txBody>
          </p:sp>
        </mc:Fallback>
      </mc:AlternateContent>
      <p:grpSp>
        <p:nvGrpSpPr>
          <p:cNvPr id="16" name="Group 15"/>
          <p:cNvGrpSpPr/>
          <p:nvPr/>
        </p:nvGrpSpPr>
        <p:grpSpPr>
          <a:xfrm>
            <a:off x="6131782" y="2425672"/>
            <a:ext cx="2745521" cy="2743200"/>
            <a:chOff x="5606467" y="1833390"/>
            <a:chExt cx="2745521" cy="2743200"/>
          </a:xfrm>
        </p:grpSpPr>
        <p:sp>
          <p:nvSpPr>
            <p:cNvPr id="17" name="Rectangle 16"/>
            <p:cNvSpPr/>
            <p:nvPr/>
          </p:nvSpPr>
          <p:spPr>
            <a:xfrm>
              <a:off x="5611091"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a:t>
              </a:r>
            </a:p>
          </p:txBody>
        </p:sp>
        <p:sp>
          <p:nvSpPr>
            <p:cNvPr id="18" name="Rectangle 17"/>
            <p:cNvSpPr/>
            <p:nvPr/>
          </p:nvSpPr>
          <p:spPr>
            <a:xfrm>
              <a:off x="65185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19" name="Rectangle 18"/>
            <p:cNvSpPr/>
            <p:nvPr/>
          </p:nvSpPr>
          <p:spPr>
            <a:xfrm>
              <a:off x="7432964" y="36621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20" name="Rectangle 19"/>
            <p:cNvSpPr/>
            <p:nvPr/>
          </p:nvSpPr>
          <p:spPr>
            <a:xfrm>
              <a:off x="5606467"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0</a:t>
              </a:r>
            </a:p>
          </p:txBody>
        </p:sp>
        <p:sp>
          <p:nvSpPr>
            <p:cNvPr id="21" name="Rectangle 20"/>
            <p:cNvSpPr/>
            <p:nvPr/>
          </p:nvSpPr>
          <p:spPr>
            <a:xfrm>
              <a:off x="65139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a:t>
              </a:r>
            </a:p>
          </p:txBody>
        </p:sp>
        <p:sp>
          <p:nvSpPr>
            <p:cNvPr id="22" name="Rectangle 21"/>
            <p:cNvSpPr/>
            <p:nvPr/>
          </p:nvSpPr>
          <p:spPr>
            <a:xfrm>
              <a:off x="7428340" y="27477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rPr>
                <a:t>0</a:t>
              </a:r>
            </a:p>
          </p:txBody>
        </p:sp>
        <p:sp>
          <p:nvSpPr>
            <p:cNvPr id="23" name="Rectangle 22"/>
            <p:cNvSpPr/>
            <p:nvPr/>
          </p:nvSpPr>
          <p:spPr>
            <a:xfrm>
              <a:off x="5606467"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0</a:t>
              </a:r>
            </a:p>
          </p:txBody>
        </p:sp>
        <p:sp>
          <p:nvSpPr>
            <p:cNvPr id="24" name="Rectangle 23"/>
            <p:cNvSpPr/>
            <p:nvPr/>
          </p:nvSpPr>
          <p:spPr>
            <a:xfrm>
              <a:off x="65139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0</a:t>
              </a:r>
            </a:p>
          </p:txBody>
        </p:sp>
        <p:sp>
          <p:nvSpPr>
            <p:cNvPr id="25" name="Rectangle 24"/>
            <p:cNvSpPr/>
            <p:nvPr/>
          </p:nvSpPr>
          <p:spPr>
            <a:xfrm>
              <a:off x="7428340" y="1833390"/>
              <a:ext cx="919024" cy="91440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0000"/>
                  </a:solidFill>
                </a:rPr>
                <a:t>1</a:t>
              </a:r>
            </a:p>
          </p:txBody>
        </p:sp>
      </p:grpSp>
      <p:sp>
        <p:nvSpPr>
          <p:cNvPr id="15" name="Rectangle 14"/>
          <p:cNvSpPr/>
          <p:nvPr/>
        </p:nvSpPr>
        <p:spPr>
          <a:xfrm>
            <a:off x="83167" y="1943118"/>
            <a:ext cx="5379413" cy="2696385"/>
          </a:xfrm>
          <a:prstGeom prst="rect">
            <a:avLst/>
          </a:prstGeom>
          <a:solidFill>
            <a:schemeClr val="accent3">
              <a:alpha val="37000"/>
            </a:schemeClr>
          </a:solidFill>
        </p:spPr>
        <p:txBody>
          <a:bodyPr wrap="square">
            <a:spAutoFit/>
          </a:bodyPr>
          <a:lstStyle/>
          <a:p>
            <a:endParaRPr lang="en-US" sz="2400" dirty="0"/>
          </a:p>
        </p:txBody>
      </p:sp>
      <p:sp>
        <p:nvSpPr>
          <p:cNvPr id="26" name="Rounded Rectangular Callout 25"/>
          <p:cNvSpPr/>
          <p:nvPr/>
        </p:nvSpPr>
        <p:spPr>
          <a:xfrm>
            <a:off x="5935454" y="3589866"/>
            <a:ext cx="2407286" cy="933305"/>
          </a:xfrm>
          <a:prstGeom prst="wedgeRoundRectCallout">
            <a:avLst>
              <a:gd name="adj1" fmla="val -84648"/>
              <a:gd name="adj2" fmla="val -5180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chemeClr val="tx1"/>
                </a:solidFill>
              </a:rPr>
              <a:t>Algorithm for</a:t>
            </a:r>
          </a:p>
          <a:p>
            <a:r>
              <a:rPr lang="en-US" sz="2000" b="1" dirty="0">
                <a:solidFill>
                  <a:srgbClr val="008000"/>
                </a:solidFill>
              </a:rPr>
              <a:t> Perfect Matching</a:t>
            </a:r>
          </a:p>
        </p:txBody>
      </p:sp>
      <p:sp>
        <p:nvSpPr>
          <p:cNvPr id="3" name="TextBox 2">
            <a:extLst>
              <a:ext uri="{FF2B5EF4-FFF2-40B4-BE49-F238E27FC236}">
                <a16:creationId xmlns:a16="http://schemas.microsoft.com/office/drawing/2014/main" id="{BA8C0DEE-3B3F-5345-BE36-0DE4ECB3AE3C}"/>
              </a:ext>
            </a:extLst>
          </p:cNvPr>
          <p:cNvSpPr txBox="1"/>
          <p:nvPr/>
        </p:nvSpPr>
        <p:spPr>
          <a:xfrm>
            <a:off x="6769259" y="6073558"/>
            <a:ext cx="2374368" cy="646331"/>
          </a:xfrm>
          <a:prstGeom prst="rect">
            <a:avLst/>
          </a:prstGeom>
          <a:noFill/>
        </p:spPr>
        <p:txBody>
          <a:bodyPr wrap="none" rtlCol="0">
            <a:spAutoFit/>
          </a:bodyPr>
          <a:lstStyle/>
          <a:p>
            <a:r>
              <a:rPr lang="en-US" b="1" dirty="0">
                <a:solidFill>
                  <a:srgbClr val="008000"/>
                </a:solidFill>
                <a:latin typeface="Comic Sans MS"/>
                <a:cs typeface="Comic Sans MS"/>
              </a:rPr>
              <a:t>[Gurvits-Yanilos’03]</a:t>
            </a:r>
          </a:p>
          <a:p>
            <a:r>
              <a:rPr lang="en-US" b="1" dirty="0">
                <a:solidFill>
                  <a:srgbClr val="FF0000"/>
                </a:solidFill>
                <a:latin typeface="Comic Sans MS"/>
              </a:rPr>
              <a:t>Per</a:t>
            </a:r>
            <a:r>
              <a:rPr lang="en-US" b="1" dirty="0">
                <a:solidFill>
                  <a:srgbClr val="008000"/>
                </a:solidFill>
                <a:latin typeface="Comic Sans MS"/>
              </a:rPr>
              <a:t> </a:t>
            </a:r>
            <a:r>
              <a:rPr lang="en-US" b="1" dirty="0">
                <a:latin typeface="Comic Sans MS"/>
                <a:sym typeface="Wingdings" pitchFamily="2" charset="2"/>
              </a:rPr>
              <a:t></a:t>
            </a:r>
            <a:r>
              <a:rPr lang="en-US" b="1" dirty="0">
                <a:solidFill>
                  <a:srgbClr val="008000"/>
                </a:solidFill>
                <a:latin typeface="Comic Sans MS"/>
                <a:sym typeface="Wingdings" pitchFamily="2" charset="2"/>
              </a:rPr>
              <a:t> </a:t>
            </a:r>
            <a:r>
              <a:rPr lang="en-US" b="1" dirty="0">
                <a:solidFill>
                  <a:srgbClr val="FF0000"/>
                </a:solidFill>
                <a:latin typeface="Comic Sans MS"/>
                <a:sym typeface="Wingdings" pitchFamily="2" charset="2"/>
              </a:rPr>
              <a:t>Capacity</a:t>
            </a:r>
            <a:endParaRPr lang="en-US" dirty="0">
              <a:solidFill>
                <a:srgbClr val="FF0000"/>
              </a:solidFill>
            </a:endParaRPr>
          </a:p>
        </p:txBody>
      </p:sp>
    </p:spTree>
    <p:extLst>
      <p:ext uri="{BB962C8B-B14F-4D97-AF65-F5344CB8AC3E}">
        <p14:creationId xmlns:p14="http://schemas.microsoft.com/office/powerpoint/2010/main" val="215554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14" grpId="0" build="p"/>
      <p:bldP spid="26"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15900" y="931692"/>
            <a:ext cx="8445500" cy="2050702"/>
          </a:xfrm>
        </p:spPr>
        <p:txBody>
          <a:bodyPr>
            <a:normAutofit fontScale="90000"/>
          </a:bodyPr>
          <a:lstStyle/>
          <a:p>
            <a:pPr>
              <a:lnSpc>
                <a:spcPct val="120000"/>
              </a:lnSpc>
            </a:pPr>
            <a:r>
              <a:rPr lang="en-US" sz="3600" b="1" dirty="0">
                <a:solidFill>
                  <a:srgbClr val="FF0000"/>
                </a:solidFill>
                <a:latin typeface="Comic Sans MS" charset="0"/>
                <a:ea typeface="ＭＳ Ｐゴシック" charset="0"/>
                <a:cs typeface="ＭＳ Ｐゴシック" charset="0"/>
              </a:rPr>
              <a:t> Operator Scaling</a:t>
            </a:r>
            <a:br>
              <a:rPr lang="en-US" sz="3600" b="1" dirty="0">
                <a:solidFill>
                  <a:srgbClr val="FF0000"/>
                </a:solidFill>
                <a:latin typeface="Comic Sans MS" charset="0"/>
                <a:ea typeface="ＭＳ Ｐゴシック" charset="0"/>
                <a:cs typeface="ＭＳ Ｐゴシック" charset="0"/>
              </a:rPr>
            </a:br>
            <a:br>
              <a:rPr lang="en-US" sz="3600" b="1" dirty="0">
                <a:solidFill>
                  <a:srgbClr val="FF0000"/>
                </a:solidFill>
                <a:latin typeface="Comic Sans MS" charset="0"/>
                <a:ea typeface="ＭＳ Ｐゴシック" charset="0"/>
                <a:cs typeface="ＭＳ Ｐゴシック" charset="0"/>
              </a:rPr>
            </a:br>
            <a:r>
              <a:rPr lang="en-US" sz="2800" b="1" dirty="0">
                <a:solidFill>
                  <a:srgbClr val="008000"/>
                </a:solidFill>
                <a:latin typeface="Comic Sans MS"/>
                <a:cs typeface="Comic Sans MS"/>
              </a:rPr>
              <a:t>[</a:t>
            </a:r>
            <a:r>
              <a:rPr lang="en-US" sz="2800" b="1" dirty="0" err="1">
                <a:solidFill>
                  <a:srgbClr val="008000"/>
                </a:solidFill>
                <a:latin typeface="Comic Sans MS"/>
                <a:cs typeface="Comic Sans MS"/>
              </a:rPr>
              <a:t>Gurvits</a:t>
            </a:r>
            <a:r>
              <a:rPr lang="fr-FR" sz="2800" b="1" dirty="0">
                <a:solidFill>
                  <a:srgbClr val="008000"/>
                </a:solidFill>
                <a:latin typeface="Comic Sans MS"/>
                <a:cs typeface="Comic Sans MS"/>
              </a:rPr>
              <a:t>’</a:t>
            </a:r>
            <a:r>
              <a:rPr lang="en-US" sz="2800" b="1" dirty="0">
                <a:solidFill>
                  <a:srgbClr val="008000"/>
                </a:solidFill>
                <a:latin typeface="Comic Sans MS"/>
                <a:cs typeface="Comic Sans MS"/>
              </a:rPr>
              <a:t>04] </a:t>
            </a:r>
            <a:br>
              <a:rPr lang="en-US" sz="2800" b="1" dirty="0">
                <a:solidFill>
                  <a:srgbClr val="008000"/>
                </a:solidFill>
                <a:latin typeface="Comic Sans MS"/>
                <a:cs typeface="Comic Sans MS"/>
              </a:rPr>
            </a:br>
            <a:r>
              <a:rPr lang="en-US" sz="2800" b="1" dirty="0">
                <a:solidFill>
                  <a:srgbClr val="008000"/>
                </a:solidFill>
                <a:latin typeface="Comic Sans MS"/>
                <a:cs typeface="Comic Sans MS"/>
              </a:rPr>
              <a:t>[Garg,Gurvits,Oliveira,W’15]</a:t>
            </a:r>
            <a:endParaRPr lang="en-US" sz="2800" b="1" dirty="0">
              <a:solidFill>
                <a:srgbClr val="FF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1626188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87153" y="-109708"/>
            <a:ext cx="8445500" cy="1582908"/>
          </a:xfrm>
        </p:spPr>
        <p:txBody>
          <a:bodyPr>
            <a:normAutofit/>
          </a:bodyPr>
          <a:lstStyle/>
          <a:p>
            <a:pPr>
              <a:lnSpc>
                <a:spcPct val="120000"/>
              </a:lnSpc>
            </a:pPr>
            <a:r>
              <a:rPr lang="en-US" sz="3600" b="1" dirty="0">
                <a:solidFill>
                  <a:srgbClr val="FF0000"/>
                </a:solidFill>
                <a:latin typeface="Comic Sans MS" charset="0"/>
                <a:ea typeface="ＭＳ Ｐゴシック" charset="0"/>
                <a:cs typeface="ＭＳ Ｐゴシック" charset="0"/>
              </a:rPr>
              <a:t>Operator Scaling </a:t>
            </a:r>
            <a:r>
              <a:rPr lang="en-US" sz="2800" b="1" dirty="0">
                <a:solidFill>
                  <a:srgbClr val="008000"/>
                </a:solidFill>
                <a:latin typeface="Comic Sans MS"/>
                <a:cs typeface="Comic Sans MS"/>
              </a:rPr>
              <a:t>[</a:t>
            </a:r>
            <a:r>
              <a:rPr lang="en-US" sz="2800" b="1" dirty="0" err="1">
                <a:solidFill>
                  <a:srgbClr val="008000"/>
                </a:solidFill>
                <a:latin typeface="Comic Sans MS"/>
                <a:cs typeface="Comic Sans MS"/>
              </a:rPr>
              <a:t>Gurvits</a:t>
            </a:r>
            <a:r>
              <a:rPr lang="en-US" sz="2800" b="1" dirty="0">
                <a:solidFill>
                  <a:srgbClr val="008000"/>
                </a:solidFill>
                <a:latin typeface="Comic Sans MS"/>
                <a:cs typeface="Comic Sans MS"/>
              </a:rPr>
              <a:t> </a:t>
            </a:r>
            <a:r>
              <a:rPr lang="fr-FR" sz="2800" b="1" dirty="0">
                <a:solidFill>
                  <a:srgbClr val="008000"/>
                </a:solidFill>
                <a:latin typeface="Comic Sans MS"/>
                <a:cs typeface="Comic Sans MS"/>
              </a:rPr>
              <a:t>’</a:t>
            </a:r>
            <a:r>
              <a:rPr lang="en-US" sz="2800" b="1" dirty="0">
                <a:solidFill>
                  <a:srgbClr val="008000"/>
                </a:solidFill>
                <a:latin typeface="Comic Sans MS"/>
                <a:cs typeface="Comic Sans MS"/>
              </a:rPr>
              <a:t>04]</a:t>
            </a:r>
            <a:br>
              <a:rPr lang="en-US" sz="2800" b="1" dirty="0">
                <a:solidFill>
                  <a:srgbClr val="008000"/>
                </a:solidFill>
                <a:latin typeface="Comic Sans MS"/>
                <a:cs typeface="Comic Sans MS"/>
              </a:rPr>
            </a:br>
            <a:r>
              <a:rPr lang="en-US" sz="2800" b="1" dirty="0">
                <a:solidFill>
                  <a:srgbClr val="0000FF"/>
                </a:solidFill>
                <a:latin typeface="Comic Sans MS"/>
                <a:cs typeface="Comic Sans MS"/>
              </a:rPr>
              <a:t>a quantum leap</a:t>
            </a:r>
            <a:endParaRPr lang="en-US" sz="2800" b="1" dirty="0">
              <a:solidFill>
                <a:srgbClr val="0000FF"/>
              </a:solidFill>
              <a:latin typeface="Comic Sans MS" charset="0"/>
              <a:ea typeface="ＭＳ Ｐゴシック" charset="0"/>
              <a:cs typeface="ＭＳ Ｐゴシック" charset="0"/>
            </a:endParaRPr>
          </a:p>
        </p:txBody>
      </p:sp>
      <p:sp>
        <p:nvSpPr>
          <p:cNvPr id="2" name="Rectangle 1"/>
          <p:cNvSpPr/>
          <p:nvPr/>
        </p:nvSpPr>
        <p:spPr>
          <a:xfrm>
            <a:off x="102176" y="1349809"/>
            <a:ext cx="3522118" cy="4047583"/>
          </a:xfrm>
          <a:prstGeom prst="rect">
            <a:avLst/>
          </a:prstGeom>
        </p:spPr>
        <p:txBody>
          <a:bodyPr wrap="none">
            <a:spAutoFit/>
          </a:bodyPr>
          <a:lstStyle/>
          <a:p>
            <a:pPr>
              <a:lnSpc>
                <a:spcPct val="120000"/>
              </a:lnSpc>
            </a:pPr>
            <a:r>
              <a:rPr lang="en-US" sz="2400" b="1" dirty="0">
                <a:solidFill>
                  <a:srgbClr val="008000"/>
                </a:solidFill>
                <a:latin typeface="Comic Sans MS"/>
                <a:cs typeface="Comic Sans MS"/>
              </a:rPr>
              <a:t>Algebra</a:t>
            </a:r>
          </a:p>
          <a:p>
            <a:pPr>
              <a:lnSpc>
                <a:spcPct val="120000"/>
              </a:lnSpc>
            </a:pPr>
            <a:r>
              <a:rPr lang="en-US" sz="2400" b="1" dirty="0">
                <a:latin typeface="Comic Sans MS"/>
                <a:cs typeface="Comic Sans MS"/>
              </a:rPr>
              <a:t>Input: </a:t>
            </a:r>
            <a:r>
              <a:rPr lang="en-US" sz="2400" b="1" dirty="0">
                <a:solidFill>
                  <a:srgbClr val="0000FF"/>
                </a:solidFill>
                <a:latin typeface="Comic Sans MS"/>
                <a:cs typeface="Comic Sans MS"/>
              </a:rPr>
              <a:t>L</a:t>
            </a:r>
            <a:r>
              <a:rPr lang="en-US" sz="2400" b="1" dirty="0">
                <a:latin typeface="Comic Sans MS"/>
                <a:cs typeface="Comic Sans MS"/>
              </a:rPr>
              <a:t>=</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2</a:t>
            </a:r>
            <a:r>
              <a:rPr lang="en-US" sz="2400" b="1" dirty="0">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m</a:t>
            </a:r>
            <a:r>
              <a:rPr lang="en-US" sz="2400" b="1" dirty="0">
                <a:solidFill>
                  <a:srgbClr val="000000"/>
                </a:solidFill>
                <a:latin typeface="Comic Sans MS"/>
                <a:cs typeface="Comic Sans MS"/>
              </a:rPr>
              <a:t>)</a:t>
            </a:r>
          </a:p>
          <a:p>
            <a:pPr>
              <a:lnSpc>
                <a:spcPct val="120000"/>
              </a:lnSpc>
            </a:pPr>
            <a:endParaRPr lang="en-US" sz="2400" b="1" dirty="0">
              <a:solidFill>
                <a:srgbClr val="000000"/>
              </a:solidFill>
              <a:latin typeface="Comic Sans MS"/>
              <a:cs typeface="Comic Sans MS"/>
            </a:endParaRPr>
          </a:p>
          <a:p>
            <a:pPr>
              <a:lnSpc>
                <a:spcPct val="120000"/>
              </a:lnSpc>
            </a:pPr>
            <a:r>
              <a:rPr lang="en-US" sz="2400" b="1" dirty="0">
                <a:solidFill>
                  <a:srgbClr val="008000"/>
                </a:solidFill>
                <a:latin typeface="Comic Sans MS"/>
                <a:cs typeface="Comic Sans MS"/>
              </a:rPr>
              <a:t>Symbolic matrix</a:t>
            </a:r>
          </a:p>
          <a:p>
            <a:pPr>
              <a:lnSpc>
                <a:spcPct val="120000"/>
              </a:lnSpc>
            </a:pPr>
            <a:r>
              <a:rPr lang="en-US" sz="2400" b="1" dirty="0">
                <a:solidFill>
                  <a:srgbClr val="0000FF"/>
                </a:solidFill>
                <a:latin typeface="Comic Sans MS"/>
                <a:cs typeface="Comic Sans MS"/>
              </a:rPr>
              <a:t>L</a:t>
            </a:r>
            <a:r>
              <a:rPr lang="en-US" sz="2400" b="1" dirty="0">
                <a:solidFill>
                  <a:srgbClr val="000000"/>
                </a:solidFill>
                <a:latin typeface="Comic Sans MS"/>
                <a:cs typeface="Comic Sans MS"/>
              </a:rPr>
              <a:t>: </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1</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2</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2</a:t>
            </a:r>
            <a:r>
              <a:rPr lang="en-US" sz="2400" b="1" dirty="0">
                <a:latin typeface="Comic Sans MS"/>
                <a:cs typeface="Comic Sans MS"/>
              </a:rPr>
              <a:t>+…+</a:t>
            </a:r>
            <a:r>
              <a:rPr lang="en-US" sz="2400" b="1" dirty="0" err="1">
                <a:solidFill>
                  <a:srgbClr val="800000"/>
                </a:solidFill>
                <a:latin typeface="Comic Sans MS"/>
                <a:cs typeface="Comic Sans MS"/>
              </a:rPr>
              <a:t>A</a:t>
            </a:r>
            <a:r>
              <a:rPr lang="en-US" sz="2400" b="1" baseline="-25000" dirty="0" err="1">
                <a:solidFill>
                  <a:srgbClr val="800000"/>
                </a:solidFill>
                <a:latin typeface="Comic Sans MS"/>
                <a:cs typeface="Comic Sans MS"/>
              </a:rPr>
              <a:t>m</a:t>
            </a:r>
            <a:r>
              <a:rPr lang="en-US" sz="2400" b="1" dirty="0" err="1">
                <a:solidFill>
                  <a:srgbClr val="0000FF"/>
                </a:solidFill>
                <a:latin typeface="Comic Sans MS"/>
                <a:cs typeface="Comic Sans MS"/>
              </a:rPr>
              <a:t>x</a:t>
            </a:r>
            <a:r>
              <a:rPr lang="en-US" sz="2400" b="1" baseline="-25000" dirty="0" err="1">
                <a:solidFill>
                  <a:srgbClr val="0000FF"/>
                </a:solidFill>
                <a:latin typeface="Comic Sans MS"/>
                <a:cs typeface="Comic Sans MS"/>
              </a:rPr>
              <a:t>m</a:t>
            </a:r>
            <a:endParaRPr lang="en-US" sz="2400" b="1" dirty="0">
              <a:solidFill>
                <a:srgbClr val="008000"/>
              </a:solidFill>
              <a:latin typeface="Comic Sans MS"/>
              <a:cs typeface="Comic Sans MS"/>
            </a:endParaRPr>
          </a:p>
          <a:p>
            <a:pPr>
              <a:lnSpc>
                <a:spcPct val="120000"/>
              </a:lnSpc>
            </a:pPr>
            <a:endParaRPr lang="en-US" sz="2400" b="1" dirty="0">
              <a:solidFill>
                <a:srgbClr val="000000"/>
              </a:solidFill>
              <a:latin typeface="Comic Sans MS"/>
              <a:cs typeface="Comic Sans MS"/>
            </a:endParaRPr>
          </a:p>
          <a:p>
            <a:pPr>
              <a:lnSpc>
                <a:spcPct val="120000"/>
              </a:lnSpc>
            </a:pPr>
            <a:r>
              <a:rPr lang="en-US" sz="2400" b="1" dirty="0">
                <a:solidFill>
                  <a:srgbClr val="000000"/>
                </a:solidFill>
                <a:latin typeface="Comic Sans MS"/>
                <a:cs typeface="Comic Sans MS"/>
              </a:rPr>
              <a:t>Is </a:t>
            </a:r>
            <a:r>
              <a:rPr lang="en-US" sz="2400" b="1" dirty="0">
                <a:solidFill>
                  <a:srgbClr val="0000FF"/>
                </a:solidFill>
                <a:latin typeface="Comic Sans MS"/>
                <a:cs typeface="Comic Sans MS"/>
              </a:rPr>
              <a:t>L </a:t>
            </a:r>
            <a:r>
              <a:rPr lang="en-US" sz="2400" b="1" dirty="0">
                <a:solidFill>
                  <a:srgbClr val="000000"/>
                </a:solidFill>
                <a:latin typeface="Comic Sans MS"/>
                <a:cs typeface="Comic Sans MS"/>
              </a:rPr>
              <a:t>C-singular?</a:t>
            </a:r>
          </a:p>
          <a:p>
            <a:pPr>
              <a:lnSpc>
                <a:spcPct val="120000"/>
              </a:lnSpc>
            </a:pPr>
            <a:r>
              <a:rPr lang="en-US" sz="2400" b="1" dirty="0">
                <a:solidFill>
                  <a:srgbClr val="000000"/>
                </a:solidFill>
                <a:latin typeface="Comic Sans MS"/>
                <a:cs typeface="Comic Sans MS"/>
              </a:rPr>
              <a:t>Is </a:t>
            </a:r>
            <a:r>
              <a:rPr lang="en-US" sz="2400" b="1" dirty="0">
                <a:solidFill>
                  <a:srgbClr val="0000FF"/>
                </a:solidFill>
                <a:latin typeface="Comic Sans MS"/>
                <a:cs typeface="Comic Sans MS"/>
              </a:rPr>
              <a:t>L </a:t>
            </a:r>
            <a:r>
              <a:rPr lang="en-US" sz="2400" b="1" dirty="0">
                <a:solidFill>
                  <a:srgbClr val="000000"/>
                </a:solidFill>
                <a:latin typeface="Comic Sans MS"/>
                <a:cs typeface="Comic Sans MS"/>
              </a:rPr>
              <a:t>NC-singular?</a:t>
            </a:r>
          </a:p>
          <a:p>
            <a:pPr>
              <a:lnSpc>
                <a:spcPct val="120000"/>
              </a:lnSpc>
            </a:pPr>
            <a:endParaRPr lang="en-US" sz="2400" b="1" dirty="0">
              <a:solidFill>
                <a:srgbClr val="0000FF"/>
              </a:solidFill>
              <a:latin typeface="Comic Sans MS"/>
              <a:cs typeface="Comic Sans MS"/>
            </a:endParaRPr>
          </a:p>
        </p:txBody>
      </p:sp>
      <p:sp>
        <p:nvSpPr>
          <p:cNvPr id="4" name="Rectangle 3"/>
          <p:cNvSpPr/>
          <p:nvPr/>
        </p:nvSpPr>
        <p:spPr>
          <a:xfrm>
            <a:off x="4360910" y="1349809"/>
            <a:ext cx="4783089" cy="5398400"/>
          </a:xfrm>
          <a:prstGeom prst="rect">
            <a:avLst/>
          </a:prstGeom>
        </p:spPr>
        <p:txBody>
          <a:bodyPr wrap="square">
            <a:spAutoFit/>
          </a:bodyPr>
          <a:lstStyle/>
          <a:p>
            <a:pPr>
              <a:lnSpc>
                <a:spcPct val="120000"/>
              </a:lnSpc>
            </a:pPr>
            <a:r>
              <a:rPr lang="en-US" sz="2400" b="1" dirty="0">
                <a:solidFill>
                  <a:srgbClr val="008000"/>
                </a:solidFill>
                <a:latin typeface="Comic Sans MS"/>
                <a:cs typeface="Comic Sans MS"/>
              </a:rPr>
              <a:t>Quantum Inf. Theory</a:t>
            </a:r>
          </a:p>
          <a:p>
            <a:pPr>
              <a:lnSpc>
                <a:spcPct val="120000"/>
              </a:lnSpc>
            </a:pPr>
            <a:r>
              <a:rPr lang="en-US" sz="2400" b="1" dirty="0">
                <a:latin typeface="Comic Sans MS"/>
                <a:cs typeface="Comic Sans MS"/>
              </a:rPr>
              <a:t>Input: </a:t>
            </a:r>
            <a:r>
              <a:rPr lang="en-US" sz="2400" b="1" dirty="0">
                <a:solidFill>
                  <a:srgbClr val="0000FF"/>
                </a:solidFill>
                <a:latin typeface="Comic Sans MS"/>
                <a:cs typeface="Comic Sans MS"/>
              </a:rPr>
              <a:t>L</a:t>
            </a:r>
            <a:r>
              <a:rPr lang="en-US" sz="2400" b="1" dirty="0">
                <a:latin typeface="Comic Sans MS"/>
                <a:cs typeface="Comic Sans MS"/>
              </a:rPr>
              <a:t>=</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2</a:t>
            </a:r>
            <a:r>
              <a:rPr lang="en-US" sz="2400" b="1" dirty="0">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m</a:t>
            </a:r>
            <a:r>
              <a:rPr lang="en-US" sz="2400" b="1" dirty="0">
                <a:solidFill>
                  <a:srgbClr val="000000"/>
                </a:solidFill>
                <a:latin typeface="Comic Sans MS"/>
                <a:cs typeface="Comic Sans MS"/>
              </a:rPr>
              <a:t>)</a:t>
            </a:r>
          </a:p>
          <a:p>
            <a:pPr>
              <a:lnSpc>
                <a:spcPct val="120000"/>
              </a:lnSpc>
            </a:pPr>
            <a:endParaRPr lang="en-US" sz="2400" b="1" dirty="0">
              <a:solidFill>
                <a:srgbClr val="000000"/>
              </a:solidFill>
              <a:latin typeface="Comic Sans MS"/>
              <a:cs typeface="Comic Sans MS"/>
            </a:endParaRPr>
          </a:p>
          <a:p>
            <a:pPr>
              <a:lnSpc>
                <a:spcPct val="120000"/>
              </a:lnSpc>
            </a:pPr>
            <a:r>
              <a:rPr lang="en-US" sz="2400" b="1" dirty="0">
                <a:solidFill>
                  <a:srgbClr val="008000"/>
                </a:solidFill>
                <a:latin typeface="Comic Sans MS"/>
                <a:cs typeface="Comic Sans MS"/>
              </a:rPr>
              <a:t>Completely positive operator</a:t>
            </a:r>
          </a:p>
          <a:p>
            <a:pPr>
              <a:lnSpc>
                <a:spcPct val="120000"/>
              </a:lnSpc>
            </a:pPr>
            <a:r>
              <a:rPr lang="en-US" sz="2400" b="1" dirty="0">
                <a:solidFill>
                  <a:srgbClr val="0000FF"/>
                </a:solidFill>
                <a:latin typeface="Comic Sans MS"/>
                <a:cs typeface="Comic Sans MS"/>
              </a:rPr>
              <a:t>L</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P</a:t>
            </a:r>
            <a:r>
              <a:rPr lang="en-US" sz="2400" b="1" dirty="0">
                <a:latin typeface="Comic Sans MS"/>
                <a:cs typeface="Comic Sans MS"/>
              </a:rPr>
              <a:t>)=</a:t>
            </a:r>
            <a:r>
              <a:rPr lang="en-US" sz="2400" dirty="0">
                <a:sym typeface="Symbol"/>
              </a:rPr>
              <a:t></a:t>
            </a:r>
            <a:r>
              <a:rPr lang="en-US" sz="2400" b="1" baseline="-25000" dirty="0" err="1">
                <a:latin typeface="Comic Sans MS"/>
                <a:cs typeface="Comic Sans MS"/>
              </a:rPr>
              <a:t>i</a:t>
            </a:r>
            <a:r>
              <a:rPr lang="en-US" sz="2400" b="1" dirty="0" err="1">
                <a:solidFill>
                  <a:srgbClr val="800000"/>
                </a:solidFill>
                <a:latin typeface="Comic Sans MS"/>
                <a:cs typeface="Comic Sans MS"/>
              </a:rPr>
              <a:t>A</a:t>
            </a:r>
            <a:r>
              <a:rPr lang="en-US" sz="2400" b="1" baseline="-25000" dirty="0" err="1">
                <a:solidFill>
                  <a:srgbClr val="800000"/>
                </a:solidFill>
                <a:latin typeface="Comic Sans MS"/>
                <a:cs typeface="Comic Sans MS"/>
              </a:rPr>
              <a:t>i</a:t>
            </a:r>
            <a:r>
              <a:rPr lang="en-US" sz="2400" b="1" dirty="0" err="1">
                <a:solidFill>
                  <a:srgbClr val="0000FF"/>
                </a:solidFill>
                <a:latin typeface="Comic Sans MS"/>
                <a:cs typeface="Comic Sans MS"/>
              </a:rPr>
              <a:t>P</a:t>
            </a:r>
            <a:r>
              <a:rPr lang="en-US" sz="2400" b="1" dirty="0" err="1">
                <a:solidFill>
                  <a:srgbClr val="800000"/>
                </a:solidFill>
                <a:latin typeface="Comic Sans MS"/>
                <a:cs typeface="Comic Sans MS"/>
              </a:rPr>
              <a:t>A</a:t>
            </a:r>
            <a:r>
              <a:rPr lang="en-US" sz="2400" b="1" baseline="-25000" dirty="0" err="1">
                <a:solidFill>
                  <a:srgbClr val="800000"/>
                </a:solidFill>
                <a:latin typeface="Comic Sans MS"/>
                <a:cs typeface="Comic Sans MS"/>
              </a:rPr>
              <a:t>i</a:t>
            </a:r>
            <a:r>
              <a:rPr lang="en-US" sz="2400" b="1" baseline="30000" dirty="0" err="1">
                <a:solidFill>
                  <a:srgbClr val="0000FF"/>
                </a:solidFill>
                <a:latin typeface="Comic Sans MS"/>
                <a:cs typeface="Comic Sans MS"/>
              </a:rPr>
              <a:t>t</a:t>
            </a:r>
            <a:endParaRPr lang="en-US" sz="2400" b="1" baseline="30000" dirty="0">
              <a:solidFill>
                <a:srgbClr val="0000FF"/>
              </a:solidFill>
              <a:latin typeface="Comic Sans MS"/>
              <a:cs typeface="Comic Sans MS"/>
            </a:endParaRPr>
          </a:p>
          <a:p>
            <a:pPr>
              <a:lnSpc>
                <a:spcPct val="120000"/>
              </a:lnSpc>
            </a:pPr>
            <a:endParaRPr lang="en-US" sz="2400" b="1" dirty="0">
              <a:solidFill>
                <a:srgbClr val="000000"/>
              </a:solidFill>
              <a:latin typeface="Comic Sans MS"/>
              <a:cs typeface="Comic Sans MS"/>
            </a:endParaRPr>
          </a:p>
          <a:p>
            <a:pPr>
              <a:lnSpc>
                <a:spcPct val="120000"/>
              </a:lnSpc>
            </a:pPr>
            <a:r>
              <a:rPr lang="en-US" sz="2400" b="1" dirty="0">
                <a:solidFill>
                  <a:srgbClr val="000000"/>
                </a:solidFill>
                <a:latin typeface="Comic Sans MS"/>
                <a:cs typeface="Comic Sans MS"/>
              </a:rPr>
              <a:t>Is </a:t>
            </a:r>
            <a:r>
              <a:rPr lang="en-US" sz="2400" b="1" dirty="0">
                <a:solidFill>
                  <a:srgbClr val="0000FF"/>
                </a:solidFill>
                <a:latin typeface="Comic Sans MS"/>
                <a:cs typeface="Comic Sans MS"/>
              </a:rPr>
              <a:t>L </a:t>
            </a:r>
            <a:r>
              <a:rPr lang="en-US" sz="2400" b="1" dirty="0">
                <a:solidFill>
                  <a:srgbClr val="000000"/>
                </a:solidFill>
                <a:latin typeface="Comic Sans MS"/>
                <a:cs typeface="Comic Sans MS"/>
              </a:rPr>
              <a:t>rank-decreasing?</a:t>
            </a:r>
          </a:p>
          <a:p>
            <a:pPr>
              <a:lnSpc>
                <a:spcPct val="120000"/>
              </a:lnSpc>
            </a:pPr>
            <a:r>
              <a:rPr lang="en-US" sz="2400" b="1" dirty="0">
                <a:solidFill>
                  <a:srgbClr val="0000FF"/>
                </a:solidFill>
                <a:latin typeface="Comic Sans MS"/>
                <a:cs typeface="Comic Sans MS"/>
              </a:rPr>
              <a:t>  P </a:t>
            </a:r>
            <a:r>
              <a:rPr lang="en-US" sz="2400" b="1" dirty="0" err="1">
                <a:latin typeface="Comic Sans MS"/>
                <a:cs typeface="Comic Sans MS"/>
              </a:rPr>
              <a:t>psd</a:t>
            </a:r>
            <a:r>
              <a:rPr lang="en-US" sz="2400" b="1" dirty="0">
                <a:solidFill>
                  <a:srgbClr val="0000FF"/>
                </a:solidFill>
                <a:latin typeface="Comic Sans MS"/>
                <a:cs typeface="Comic Sans MS"/>
              </a:rPr>
              <a:t>: </a:t>
            </a:r>
            <a:r>
              <a:rPr lang="en-US" sz="2400" b="1" dirty="0" err="1">
                <a:latin typeface="Comic Sans MS"/>
                <a:cs typeface="Comic Sans MS"/>
              </a:rPr>
              <a:t>rk</a:t>
            </a:r>
            <a:r>
              <a:rPr lang="en-US" sz="2400" b="1" dirty="0">
                <a:latin typeface="Comic Sans MS"/>
                <a:cs typeface="Comic Sans MS"/>
              </a:rPr>
              <a:t>(</a:t>
            </a:r>
            <a:r>
              <a:rPr lang="en-US" sz="2400" b="1" dirty="0">
                <a:solidFill>
                  <a:srgbClr val="0000FF"/>
                </a:solidFill>
                <a:latin typeface="Comic Sans MS"/>
                <a:cs typeface="Comic Sans MS"/>
              </a:rPr>
              <a:t>L</a:t>
            </a:r>
            <a:r>
              <a:rPr lang="en-US" sz="2400" b="1" dirty="0">
                <a:latin typeface="Comic Sans MS"/>
                <a:cs typeface="Comic Sans MS"/>
              </a:rPr>
              <a:t>(</a:t>
            </a:r>
            <a:r>
              <a:rPr lang="en-US" sz="2400" b="1" dirty="0">
                <a:solidFill>
                  <a:srgbClr val="0000FF"/>
                </a:solidFill>
                <a:latin typeface="Comic Sans MS"/>
                <a:cs typeface="Comic Sans MS"/>
              </a:rPr>
              <a:t>P</a:t>
            </a:r>
            <a:r>
              <a:rPr lang="en-US" sz="2400" b="1" dirty="0">
                <a:latin typeface="Comic Sans MS"/>
                <a:cs typeface="Comic Sans MS"/>
              </a:rPr>
              <a:t>)) &lt; </a:t>
            </a:r>
            <a:r>
              <a:rPr lang="en-US" sz="2400" b="1" dirty="0" err="1">
                <a:latin typeface="Comic Sans MS"/>
                <a:cs typeface="Comic Sans MS"/>
              </a:rPr>
              <a:t>rk</a:t>
            </a:r>
            <a:r>
              <a:rPr lang="en-US" sz="2400" b="1" dirty="0">
                <a:latin typeface="Comic Sans MS"/>
                <a:cs typeface="Comic Sans MS"/>
              </a:rPr>
              <a:t>(</a:t>
            </a:r>
            <a:r>
              <a:rPr lang="en-US" sz="2400" b="1" dirty="0">
                <a:solidFill>
                  <a:srgbClr val="0000FF"/>
                </a:solidFill>
                <a:latin typeface="Comic Sans MS"/>
                <a:cs typeface="Comic Sans MS"/>
              </a:rPr>
              <a:t>P</a:t>
            </a:r>
            <a:r>
              <a:rPr lang="en-US" sz="2400" b="1" dirty="0">
                <a:latin typeface="Comic Sans MS"/>
                <a:cs typeface="Comic Sans MS"/>
              </a:rPr>
              <a:t>) ?</a:t>
            </a:r>
          </a:p>
          <a:p>
            <a:pPr>
              <a:lnSpc>
                <a:spcPct val="120000"/>
              </a:lnSpc>
            </a:pPr>
            <a:endParaRPr lang="en-US" sz="2400" b="1" dirty="0">
              <a:latin typeface="Comic Sans MS"/>
              <a:cs typeface="Comic Sans MS"/>
            </a:endParaRPr>
          </a:p>
          <a:p>
            <a:pPr>
              <a:lnSpc>
                <a:spcPct val="120000"/>
              </a:lnSpc>
            </a:pPr>
            <a:r>
              <a:rPr lang="en-US" sz="2400" b="1" dirty="0">
                <a:solidFill>
                  <a:srgbClr val="0000FF"/>
                </a:solidFill>
                <a:latin typeface="Comic Sans MS"/>
                <a:cs typeface="Comic Sans MS"/>
              </a:rPr>
              <a:t>L </a:t>
            </a:r>
            <a:r>
              <a:rPr lang="en-US" sz="2400" b="1" i="1" dirty="0">
                <a:latin typeface="Comic Sans MS"/>
                <a:cs typeface="Comic Sans MS"/>
              </a:rPr>
              <a:t>doubly stochastic:</a:t>
            </a:r>
          </a:p>
          <a:p>
            <a:pPr>
              <a:lnSpc>
                <a:spcPct val="120000"/>
              </a:lnSpc>
            </a:pPr>
            <a:r>
              <a:rPr lang="en-US" sz="2400" dirty="0">
                <a:sym typeface="Symbol"/>
              </a:rPr>
              <a:t></a:t>
            </a:r>
            <a:r>
              <a:rPr lang="en-US" sz="2400" b="1" baseline="-25000" dirty="0" err="1">
                <a:latin typeface="Comic Sans MS"/>
                <a:cs typeface="Comic Sans MS"/>
              </a:rPr>
              <a:t>i</a:t>
            </a:r>
            <a:r>
              <a:rPr lang="en-US" sz="2400" b="1" dirty="0" err="1">
                <a:solidFill>
                  <a:srgbClr val="800000"/>
                </a:solidFill>
                <a:latin typeface="Comic Sans MS"/>
                <a:cs typeface="Comic Sans MS"/>
              </a:rPr>
              <a:t>A</a:t>
            </a:r>
            <a:r>
              <a:rPr lang="en-US" sz="2400" b="1" baseline="-25000" dirty="0" err="1">
                <a:solidFill>
                  <a:srgbClr val="800000"/>
                </a:solidFill>
                <a:latin typeface="Comic Sans MS"/>
                <a:cs typeface="Comic Sans MS"/>
              </a:rPr>
              <a:t>i</a:t>
            </a:r>
            <a:r>
              <a:rPr lang="en-US" sz="2400" b="1" dirty="0" err="1">
                <a:solidFill>
                  <a:srgbClr val="800000"/>
                </a:solidFill>
                <a:latin typeface="Comic Sans MS"/>
                <a:cs typeface="Comic Sans MS"/>
              </a:rPr>
              <a:t>A</a:t>
            </a:r>
            <a:r>
              <a:rPr lang="en-US" sz="2400" b="1" baseline="-25000" dirty="0" err="1">
                <a:solidFill>
                  <a:srgbClr val="800000"/>
                </a:solidFill>
                <a:latin typeface="Comic Sans MS"/>
                <a:cs typeface="Comic Sans MS"/>
              </a:rPr>
              <a:t>i</a:t>
            </a:r>
            <a:r>
              <a:rPr lang="en-US" sz="2400" b="1" baseline="30000" dirty="0" err="1">
                <a:solidFill>
                  <a:srgbClr val="0000FF"/>
                </a:solidFill>
                <a:latin typeface="Comic Sans MS"/>
                <a:cs typeface="Comic Sans MS"/>
              </a:rPr>
              <a:t>t</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I    </a:t>
            </a:r>
            <a:r>
              <a:rPr lang="en-US" sz="2400" dirty="0">
                <a:sym typeface="Symbol"/>
              </a:rPr>
              <a:t></a:t>
            </a:r>
            <a:r>
              <a:rPr lang="en-US" sz="2400" b="1" baseline="-25000" dirty="0" err="1">
                <a:latin typeface="Comic Sans MS"/>
                <a:cs typeface="Comic Sans MS"/>
              </a:rPr>
              <a:t>i</a:t>
            </a:r>
            <a:r>
              <a:rPr lang="en-US" sz="2400" b="1" dirty="0" err="1">
                <a:solidFill>
                  <a:srgbClr val="800000"/>
                </a:solidFill>
                <a:latin typeface="Comic Sans MS"/>
                <a:cs typeface="Comic Sans MS"/>
              </a:rPr>
              <a:t>A</a:t>
            </a:r>
            <a:r>
              <a:rPr lang="en-US" sz="2400" b="1" baseline="-25000" dirty="0" err="1">
                <a:solidFill>
                  <a:srgbClr val="800000"/>
                </a:solidFill>
                <a:latin typeface="Comic Sans MS"/>
                <a:cs typeface="Comic Sans MS"/>
              </a:rPr>
              <a:t>i</a:t>
            </a:r>
            <a:r>
              <a:rPr lang="en-US" sz="2400" b="1" baseline="30000" dirty="0" err="1">
                <a:solidFill>
                  <a:srgbClr val="0000FF"/>
                </a:solidFill>
                <a:latin typeface="Comic Sans MS"/>
                <a:cs typeface="Comic Sans MS"/>
              </a:rPr>
              <a:t>t</a:t>
            </a:r>
            <a:r>
              <a:rPr lang="en-US" sz="2400" b="1" dirty="0" err="1">
                <a:solidFill>
                  <a:srgbClr val="800000"/>
                </a:solidFill>
                <a:latin typeface="Comic Sans MS"/>
                <a:cs typeface="Comic Sans MS"/>
              </a:rPr>
              <a:t>A</a:t>
            </a:r>
            <a:r>
              <a:rPr lang="en-US" sz="2400" b="1" baseline="-25000" dirty="0" err="1">
                <a:solidFill>
                  <a:srgbClr val="800000"/>
                </a:solidFill>
                <a:latin typeface="Comic Sans MS"/>
                <a:cs typeface="Comic Sans MS"/>
              </a:rPr>
              <a:t>i</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I</a:t>
            </a:r>
          </a:p>
          <a:p>
            <a:pPr>
              <a:lnSpc>
                <a:spcPct val="120000"/>
              </a:lnSpc>
            </a:pPr>
            <a:r>
              <a:rPr lang="en-US" sz="2400" b="1" dirty="0">
                <a:solidFill>
                  <a:srgbClr val="0000FF"/>
                </a:solidFill>
                <a:latin typeface="Comic Sans MS"/>
                <a:cs typeface="Comic Sans MS"/>
              </a:rPr>
              <a:t>   L</a:t>
            </a:r>
            <a:r>
              <a:rPr lang="en-US" sz="2400" b="1" dirty="0">
                <a:latin typeface="Comic Sans MS"/>
                <a:cs typeface="Comic Sans MS"/>
              </a:rPr>
              <a:t>(</a:t>
            </a:r>
            <a:r>
              <a:rPr lang="en-US" sz="2400" b="1" dirty="0">
                <a:solidFill>
                  <a:srgbClr val="0000FF"/>
                </a:solidFill>
                <a:latin typeface="Comic Sans MS"/>
                <a:cs typeface="Comic Sans MS"/>
              </a:rPr>
              <a:t>I</a:t>
            </a:r>
            <a:r>
              <a:rPr lang="en-US" sz="2400" b="1" dirty="0">
                <a:latin typeface="Comic Sans MS"/>
                <a:cs typeface="Comic Sans MS"/>
              </a:rPr>
              <a:t>)=</a:t>
            </a:r>
            <a:r>
              <a:rPr lang="en-US" sz="2400" b="1" dirty="0">
                <a:solidFill>
                  <a:srgbClr val="0000FF"/>
                </a:solidFill>
                <a:latin typeface="Comic Sans MS"/>
                <a:cs typeface="Comic Sans MS"/>
              </a:rPr>
              <a:t>I </a:t>
            </a:r>
            <a:r>
              <a:rPr lang="en-US" sz="2400" b="1" dirty="0">
                <a:latin typeface="Comic Sans MS"/>
                <a:cs typeface="Comic Sans MS"/>
              </a:rPr>
              <a:t>     </a:t>
            </a:r>
            <a:r>
              <a:rPr lang="en-US" sz="2400" b="1" dirty="0">
                <a:solidFill>
                  <a:srgbClr val="0000FF"/>
                </a:solidFill>
                <a:latin typeface="Comic Sans MS"/>
                <a:cs typeface="Comic Sans MS"/>
              </a:rPr>
              <a:t>L</a:t>
            </a:r>
            <a:r>
              <a:rPr lang="en-US" sz="2400" b="1" baseline="30000" dirty="0">
                <a:solidFill>
                  <a:srgbClr val="0000FF"/>
                </a:solidFill>
                <a:latin typeface="Comic Sans MS"/>
                <a:cs typeface="Comic Sans MS"/>
              </a:rPr>
              <a:t>t</a:t>
            </a:r>
            <a:r>
              <a:rPr lang="en-US" sz="2400" b="1" dirty="0">
                <a:latin typeface="Comic Sans MS"/>
                <a:cs typeface="Comic Sans MS"/>
              </a:rPr>
              <a:t>(</a:t>
            </a:r>
            <a:r>
              <a:rPr lang="en-US" sz="2400" b="1" dirty="0">
                <a:solidFill>
                  <a:srgbClr val="0000FF"/>
                </a:solidFill>
                <a:latin typeface="Comic Sans MS"/>
                <a:cs typeface="Comic Sans MS"/>
              </a:rPr>
              <a:t>I</a:t>
            </a:r>
            <a:r>
              <a:rPr lang="en-US" sz="2400" b="1" dirty="0">
                <a:latin typeface="Comic Sans MS"/>
                <a:cs typeface="Comic Sans MS"/>
              </a:rPr>
              <a:t>)=</a:t>
            </a:r>
            <a:r>
              <a:rPr lang="en-US" sz="2400" b="1" dirty="0">
                <a:solidFill>
                  <a:srgbClr val="0000FF"/>
                </a:solidFill>
                <a:latin typeface="Comic Sans MS"/>
                <a:cs typeface="Comic Sans MS"/>
              </a:rPr>
              <a:t>I</a:t>
            </a:r>
            <a:r>
              <a:rPr lang="en-US" sz="2400" b="1" dirty="0">
                <a:latin typeface="Comic Sans MS"/>
                <a:cs typeface="Comic Sans MS"/>
              </a:rPr>
              <a:t> </a:t>
            </a:r>
            <a:endParaRPr lang="en-US" sz="2400" b="1" dirty="0">
              <a:solidFill>
                <a:srgbClr val="0000FF"/>
              </a:solidFill>
              <a:latin typeface="Comic Sans MS"/>
              <a:cs typeface="Comic Sans MS"/>
            </a:endParaRPr>
          </a:p>
        </p:txBody>
      </p:sp>
      <p:sp>
        <p:nvSpPr>
          <p:cNvPr id="3" name="TextBox 2"/>
          <p:cNvSpPr txBox="1"/>
          <p:nvPr/>
        </p:nvSpPr>
        <p:spPr>
          <a:xfrm rot="10800000">
            <a:off x="4483750" y="4509515"/>
            <a:ext cx="293897" cy="461665"/>
          </a:xfrm>
          <a:prstGeom prst="rect">
            <a:avLst/>
          </a:prstGeom>
          <a:noFill/>
        </p:spPr>
        <p:txBody>
          <a:bodyPr wrap="square" rtlCol="0">
            <a:spAutoFit/>
          </a:bodyPr>
          <a:lstStyle/>
          <a:p>
            <a:r>
              <a:rPr lang="en-US" sz="2400" b="1" dirty="0"/>
              <a:t>E</a:t>
            </a:r>
          </a:p>
        </p:txBody>
      </p:sp>
      <p:sp>
        <p:nvSpPr>
          <p:cNvPr id="5" name="TextBox 4"/>
          <p:cNvSpPr txBox="1"/>
          <p:nvPr/>
        </p:nvSpPr>
        <p:spPr>
          <a:xfrm>
            <a:off x="2836506" y="4632003"/>
            <a:ext cx="1541509" cy="830997"/>
          </a:xfrm>
          <a:prstGeom prst="rect">
            <a:avLst/>
          </a:prstGeom>
          <a:solidFill>
            <a:srgbClr val="FFFF00">
              <a:alpha val="73000"/>
            </a:srgbClr>
          </a:solidFill>
        </p:spPr>
        <p:txBody>
          <a:bodyPr wrap="square" rtlCol="0">
            <a:spAutoFit/>
          </a:bodyPr>
          <a:lstStyle/>
          <a:p>
            <a:r>
              <a:rPr lang="en-US" sz="2400" b="1" dirty="0">
                <a:solidFill>
                  <a:srgbClr val="FF0000"/>
                </a:solidFill>
                <a:latin typeface="Comic Sans MS"/>
                <a:cs typeface="Comic Sans MS"/>
                <a:sym typeface="Wingdings"/>
              </a:rPr>
              <a:t>   </a:t>
            </a:r>
          </a:p>
          <a:p>
            <a:r>
              <a:rPr lang="en-US" sz="2400" b="1" dirty="0">
                <a:solidFill>
                  <a:srgbClr val="008000"/>
                </a:solidFill>
                <a:latin typeface="Comic Sans MS"/>
                <a:cs typeface="Comic Sans MS"/>
                <a:sym typeface="Wingdings"/>
              </a:rPr>
              <a:t>[Cohn’70]</a:t>
            </a:r>
            <a:endParaRPr lang="en-US" sz="2400" b="1" dirty="0">
              <a:solidFill>
                <a:srgbClr val="008000"/>
              </a:solidFill>
              <a:latin typeface="Comic Sans MS"/>
              <a:cs typeface="Comic Sans MS"/>
            </a:endParaRPr>
          </a:p>
        </p:txBody>
      </p:sp>
      <p:sp>
        <p:nvSpPr>
          <p:cNvPr id="6" name="TextBox 5"/>
          <p:cNvSpPr txBox="1"/>
          <p:nvPr/>
        </p:nvSpPr>
        <p:spPr>
          <a:xfrm>
            <a:off x="6517258" y="3115735"/>
            <a:ext cx="2626741" cy="523220"/>
          </a:xfrm>
          <a:prstGeom prst="rect">
            <a:avLst/>
          </a:prstGeom>
          <a:solidFill>
            <a:schemeClr val="accent6">
              <a:lumMod val="60000"/>
              <a:lumOff val="40000"/>
              <a:alpha val="73000"/>
            </a:schemeClr>
          </a:solidFill>
        </p:spPr>
        <p:txBody>
          <a:bodyPr wrap="none" rtlCol="0">
            <a:spAutoFit/>
          </a:bodyPr>
          <a:lstStyle/>
          <a:p>
            <a:pPr lvl="0">
              <a:lnSpc>
                <a:spcPct val="120000"/>
              </a:lnSpc>
            </a:pPr>
            <a:r>
              <a:rPr lang="en-US" sz="2400" b="1" dirty="0">
                <a:solidFill>
                  <a:srgbClr val="0000FF"/>
                </a:solidFill>
                <a:latin typeface="Comic Sans MS"/>
                <a:cs typeface="Comic Sans MS"/>
              </a:rPr>
              <a:t>P </a:t>
            </a:r>
            <a:r>
              <a:rPr lang="en-US" sz="2400" b="1" dirty="0" err="1">
                <a:solidFill>
                  <a:prstClr val="black"/>
                </a:solidFill>
                <a:latin typeface="Comic Sans MS"/>
                <a:cs typeface="Comic Sans MS"/>
              </a:rPr>
              <a:t>psd</a:t>
            </a:r>
            <a:r>
              <a:rPr lang="en-US" sz="2400" b="1" dirty="0">
                <a:solidFill>
                  <a:prstClr val="black"/>
                </a:solidFill>
                <a:latin typeface="Comic Sans MS"/>
                <a:cs typeface="Comic Sans MS"/>
              </a:rPr>
              <a:t> </a:t>
            </a:r>
            <a:r>
              <a:rPr lang="en-US" sz="2400" b="1" dirty="0">
                <a:solidFill>
                  <a:prstClr val="black"/>
                </a:solidFill>
                <a:latin typeface="Comic Sans MS"/>
                <a:cs typeface="Comic Sans MS"/>
                <a:sym typeface="Wingdings"/>
              </a:rPr>
              <a:t></a:t>
            </a:r>
            <a:r>
              <a:rPr lang="en-US" sz="2400" b="1" dirty="0">
                <a:solidFill>
                  <a:srgbClr val="0000FF"/>
                </a:solidFill>
                <a:latin typeface="Comic Sans MS"/>
                <a:cs typeface="Comic Sans MS"/>
              </a:rPr>
              <a:t>L</a:t>
            </a:r>
            <a:r>
              <a:rPr lang="en-US" sz="2400" b="1" dirty="0">
                <a:solidFill>
                  <a:prstClr val="black"/>
                </a:solidFill>
                <a:latin typeface="Comic Sans MS"/>
                <a:cs typeface="Comic Sans MS"/>
              </a:rPr>
              <a:t>(</a:t>
            </a:r>
            <a:r>
              <a:rPr lang="en-US" sz="2400" b="1" dirty="0">
                <a:solidFill>
                  <a:srgbClr val="0000FF"/>
                </a:solidFill>
                <a:latin typeface="Comic Sans MS"/>
                <a:cs typeface="Comic Sans MS"/>
              </a:rPr>
              <a:t>P</a:t>
            </a:r>
            <a:r>
              <a:rPr lang="en-US" sz="2400" b="1" dirty="0">
                <a:solidFill>
                  <a:prstClr val="black"/>
                </a:solidFill>
                <a:latin typeface="Comic Sans MS"/>
                <a:cs typeface="Comic Sans MS"/>
              </a:rPr>
              <a:t>) </a:t>
            </a:r>
            <a:r>
              <a:rPr lang="en-US" sz="2400" b="1" dirty="0" err="1">
                <a:solidFill>
                  <a:prstClr val="black"/>
                </a:solidFill>
                <a:latin typeface="Comic Sans MS"/>
                <a:cs typeface="Comic Sans MS"/>
              </a:rPr>
              <a:t>psd</a:t>
            </a:r>
            <a:endParaRPr lang="en-US" sz="2400" b="1" baseline="30000" dirty="0">
              <a:solidFill>
                <a:srgbClr val="0000FF"/>
              </a:solidFill>
              <a:latin typeface="Comic Sans MS"/>
              <a:cs typeface="Comic Sans MS"/>
            </a:endParaRPr>
          </a:p>
        </p:txBody>
      </p:sp>
      <p:sp>
        <p:nvSpPr>
          <p:cNvPr id="8" name="TextBox 7"/>
          <p:cNvSpPr txBox="1"/>
          <p:nvPr/>
        </p:nvSpPr>
        <p:spPr>
          <a:xfrm>
            <a:off x="2836506" y="4038584"/>
            <a:ext cx="1541509" cy="461665"/>
          </a:xfrm>
          <a:prstGeom prst="rect">
            <a:avLst/>
          </a:prstGeom>
          <a:solidFill>
            <a:srgbClr val="FFFF00">
              <a:alpha val="73000"/>
            </a:srgbClr>
          </a:solidFill>
        </p:spPr>
        <p:txBody>
          <a:bodyPr wrap="square" rtlCol="0">
            <a:spAutoFit/>
          </a:bodyPr>
          <a:lstStyle/>
          <a:p>
            <a:r>
              <a:rPr lang="en-US" sz="2400" b="1" dirty="0">
                <a:solidFill>
                  <a:srgbClr val="FF0000"/>
                </a:solidFill>
                <a:latin typeface="Comic Sans MS"/>
                <a:cs typeface="Comic Sans MS"/>
                <a:sym typeface="Wingdings"/>
              </a:rPr>
              <a:t>   </a:t>
            </a:r>
            <a:endParaRPr lang="en-US" sz="2400" b="1" dirty="0">
              <a:solidFill>
                <a:srgbClr val="008000"/>
              </a:solidFill>
              <a:latin typeface="Comic Sans MS"/>
              <a:cs typeface="Comic Sans MS"/>
            </a:endParaRPr>
          </a:p>
        </p:txBody>
      </p:sp>
      <p:sp>
        <p:nvSpPr>
          <p:cNvPr id="7" name="Up-Down Arrow 6">
            <a:extLst>
              <a:ext uri="{FF2B5EF4-FFF2-40B4-BE49-F238E27FC236}">
                <a16:creationId xmlns:a16="http://schemas.microsoft.com/office/drawing/2014/main" id="{E5427303-AF6C-F44E-B6BB-E5EAD75B63CE}"/>
              </a:ext>
            </a:extLst>
          </p:cNvPr>
          <p:cNvSpPr/>
          <p:nvPr/>
        </p:nvSpPr>
        <p:spPr>
          <a:xfrm>
            <a:off x="5902419" y="4933858"/>
            <a:ext cx="255785" cy="491819"/>
          </a:xfrm>
          <a:prstGeom prst="up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90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5" grpId="0" animBg="1"/>
      <p:bldP spid="6" grpId="0" animBg="1"/>
      <p:bldP spid="8"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570340" y="-164057"/>
            <a:ext cx="7772400" cy="1470025"/>
          </a:xfrm>
        </p:spPr>
        <p:txBody>
          <a:bodyPr>
            <a:normAutofit/>
          </a:bodyPr>
          <a:lstStyle/>
          <a:p>
            <a:r>
              <a:rPr lang="en-US" sz="4000" b="1" dirty="0">
                <a:solidFill>
                  <a:srgbClr val="FF0000"/>
                </a:solidFill>
                <a:latin typeface="Comic Sans MS"/>
                <a:cs typeface="Comic Sans MS"/>
              </a:rPr>
              <a:t>The analogy </a:t>
            </a:r>
            <a:r>
              <a:rPr lang="en-US" sz="3200" b="1" dirty="0">
                <a:solidFill>
                  <a:srgbClr val="008000"/>
                </a:solidFill>
                <a:latin typeface="Comic Sans MS"/>
                <a:cs typeface="Comic Sans MS"/>
              </a:rPr>
              <a:t>[</a:t>
            </a:r>
            <a:r>
              <a:rPr lang="en-US" sz="3200" b="1" dirty="0" err="1">
                <a:solidFill>
                  <a:srgbClr val="008000"/>
                </a:solidFill>
                <a:latin typeface="Comic Sans MS"/>
                <a:cs typeface="Comic Sans MS"/>
              </a:rPr>
              <a:t>Gurvits</a:t>
            </a:r>
            <a:r>
              <a:rPr lang="en-US" sz="3200" b="1" dirty="0">
                <a:solidFill>
                  <a:srgbClr val="008000"/>
                </a:solidFill>
                <a:latin typeface="Comic Sans MS"/>
                <a:cs typeface="Comic Sans MS"/>
              </a:rPr>
              <a:t> </a:t>
            </a:r>
            <a:r>
              <a:rPr lang="fr-FR" sz="3200" b="1" dirty="0">
                <a:solidFill>
                  <a:srgbClr val="008000"/>
                </a:solidFill>
                <a:latin typeface="Comic Sans MS"/>
                <a:cs typeface="Comic Sans MS"/>
              </a:rPr>
              <a:t>’</a:t>
            </a:r>
            <a:r>
              <a:rPr lang="en-US" sz="3200" b="1" dirty="0">
                <a:solidFill>
                  <a:srgbClr val="008000"/>
                </a:solidFill>
                <a:latin typeface="Comic Sans MS"/>
                <a:cs typeface="Comic Sans MS"/>
              </a:rPr>
              <a:t>04]</a:t>
            </a:r>
          </a:p>
        </p:txBody>
      </p:sp>
      <p:sp>
        <p:nvSpPr>
          <p:cNvPr id="26" name="TextBox 25"/>
          <p:cNvSpPr txBox="1"/>
          <p:nvPr/>
        </p:nvSpPr>
        <p:spPr>
          <a:xfrm>
            <a:off x="38100" y="1549229"/>
            <a:ext cx="8955784" cy="3142720"/>
          </a:xfrm>
          <a:prstGeom prst="rect">
            <a:avLst/>
          </a:prstGeom>
          <a:noFill/>
        </p:spPr>
        <p:txBody>
          <a:bodyPr wrap="square" rtlCol="0">
            <a:spAutoFit/>
          </a:bodyPr>
          <a:lstStyle/>
          <a:p>
            <a:pPr>
              <a:lnSpc>
                <a:spcPct val="140000"/>
              </a:lnSpc>
            </a:pPr>
            <a:r>
              <a:rPr lang="en-US" sz="2400" b="1" dirty="0">
                <a:solidFill>
                  <a:srgbClr val="0000FF"/>
                </a:solidFill>
                <a:latin typeface="Comic Sans MS"/>
                <a:cs typeface="Comic Sans MS"/>
              </a:rPr>
              <a:t>           Matrix Scaling             Operator Scaling</a:t>
            </a:r>
            <a:endParaRPr lang="en-US" sz="2400" b="1" dirty="0">
              <a:solidFill>
                <a:srgbClr val="000000"/>
              </a:solidFill>
              <a:latin typeface="Comic Sans MS"/>
              <a:cs typeface="Comic Sans MS"/>
            </a:endParaRPr>
          </a:p>
          <a:p>
            <a:pPr>
              <a:lnSpc>
                <a:spcPct val="140000"/>
              </a:lnSpc>
            </a:pPr>
            <a:r>
              <a:rPr lang="en-US" sz="2400" b="1" dirty="0">
                <a:solidFill>
                  <a:srgbClr val="660066"/>
                </a:solidFill>
                <a:latin typeface="Comic Sans MS"/>
                <a:cs typeface="Comic Sans MS"/>
              </a:rPr>
              <a:t>Input</a:t>
            </a:r>
            <a:r>
              <a:rPr lang="en-US" sz="2400" b="1" dirty="0">
                <a:solidFill>
                  <a:srgbClr val="800000"/>
                </a:solidFill>
                <a:latin typeface="Comic Sans MS"/>
                <a:cs typeface="Comic Sans MS"/>
              </a:rPr>
              <a:t>      </a:t>
            </a:r>
            <a:r>
              <a:rPr lang="en-US" sz="2400" b="1" dirty="0">
                <a:latin typeface="Comic Sans MS"/>
                <a:cs typeface="Comic Sans MS"/>
              </a:rPr>
              <a:t>Positive matrix            Positive operator</a:t>
            </a:r>
          </a:p>
          <a:p>
            <a:pPr>
              <a:lnSpc>
                <a:spcPct val="140000"/>
              </a:lnSpc>
            </a:pPr>
            <a:r>
              <a:rPr lang="en-US" sz="2400" b="1" dirty="0">
                <a:solidFill>
                  <a:srgbClr val="660066"/>
                </a:solidFill>
                <a:latin typeface="Comic Sans MS"/>
                <a:cs typeface="Comic Sans MS"/>
              </a:rPr>
              <a:t>Norm</a:t>
            </a:r>
            <a:r>
              <a:rPr lang="en-US" sz="2400" b="1" dirty="0">
                <a:solidFill>
                  <a:srgbClr val="800000"/>
                </a:solidFill>
                <a:latin typeface="Comic Sans MS"/>
                <a:cs typeface="Comic Sans MS"/>
              </a:rPr>
              <a:t>      </a:t>
            </a:r>
            <a:r>
              <a:rPr lang="en-US" sz="2400" b="1" dirty="0">
                <a:latin typeface="Comic Sans MS"/>
                <a:cs typeface="Comic Sans MS"/>
              </a:rPr>
              <a:t>L</a:t>
            </a:r>
            <a:r>
              <a:rPr lang="en-US" sz="2400" b="1" baseline="-25000" dirty="0">
                <a:latin typeface="Comic Sans MS"/>
                <a:cs typeface="Comic Sans MS"/>
              </a:rPr>
              <a:t>1</a:t>
            </a:r>
            <a:r>
              <a:rPr lang="en-US" sz="2400" b="1" dirty="0">
                <a:latin typeface="Comic Sans MS"/>
                <a:cs typeface="Comic Sans MS"/>
              </a:rPr>
              <a:t>                          L</a:t>
            </a:r>
            <a:r>
              <a:rPr lang="en-US" sz="2400" b="1" baseline="-25000" dirty="0">
                <a:latin typeface="Comic Sans MS"/>
                <a:cs typeface="Comic Sans MS"/>
              </a:rPr>
              <a:t>2</a:t>
            </a:r>
            <a:endParaRPr lang="en-US" sz="2400" b="1" baseline="-25000" dirty="0">
              <a:solidFill>
                <a:srgbClr val="800000"/>
              </a:solidFill>
              <a:latin typeface="Comic Sans MS"/>
              <a:cs typeface="Comic Sans MS"/>
            </a:endParaRPr>
          </a:p>
          <a:p>
            <a:pPr>
              <a:lnSpc>
                <a:spcPct val="140000"/>
              </a:lnSpc>
            </a:pPr>
            <a:r>
              <a:rPr lang="en-US" sz="2400" b="1" dirty="0">
                <a:solidFill>
                  <a:srgbClr val="660066"/>
                </a:solidFill>
                <a:latin typeface="Comic Sans MS"/>
                <a:cs typeface="Comic Sans MS"/>
              </a:rPr>
              <a:t>DS         </a:t>
            </a:r>
            <a:r>
              <a:rPr lang="en-US" sz="2400" b="1" dirty="0">
                <a:solidFill>
                  <a:srgbClr val="0000FF"/>
                </a:solidFill>
                <a:latin typeface="Comic Sans MS"/>
                <a:cs typeface="Comic Sans MS"/>
              </a:rPr>
              <a:t>A</a:t>
            </a:r>
            <a:r>
              <a:rPr lang="en-US" sz="2400" b="1" dirty="0">
                <a:solidFill>
                  <a:srgbClr val="000000"/>
                </a:solidFill>
                <a:latin typeface="Comic Sans MS"/>
                <a:cs typeface="Comic Sans MS"/>
              </a:rPr>
              <a:t>1=1, </a:t>
            </a:r>
            <a:r>
              <a:rPr lang="en-US" sz="2400" b="1" dirty="0">
                <a:solidFill>
                  <a:srgbClr val="0000FF"/>
                </a:solidFill>
                <a:latin typeface="Comic Sans MS"/>
                <a:cs typeface="Comic Sans MS"/>
              </a:rPr>
              <a:t>A</a:t>
            </a:r>
            <a:r>
              <a:rPr lang="en-US" sz="2400" b="1" baseline="30000" dirty="0">
                <a:solidFill>
                  <a:srgbClr val="0000FF"/>
                </a:solidFill>
                <a:latin typeface="Comic Sans MS"/>
                <a:cs typeface="Comic Sans MS"/>
              </a:rPr>
              <a:t>t</a:t>
            </a:r>
            <a:r>
              <a:rPr lang="en-US" sz="2400" b="1" dirty="0">
                <a:solidFill>
                  <a:srgbClr val="000000"/>
                </a:solidFill>
                <a:latin typeface="Comic Sans MS"/>
                <a:cs typeface="Comic Sans MS"/>
              </a:rPr>
              <a:t>1=1              </a:t>
            </a:r>
            <a:r>
              <a:rPr lang="en-US" sz="2400" dirty="0">
                <a:sym typeface="Symbol"/>
              </a:rPr>
              <a:t></a:t>
            </a:r>
            <a:r>
              <a:rPr lang="en-US" sz="2400" b="1" baseline="-25000" dirty="0" err="1">
                <a:latin typeface="Comic Sans MS"/>
                <a:cs typeface="Comic Sans MS"/>
              </a:rPr>
              <a:t>i</a:t>
            </a:r>
            <a:r>
              <a:rPr lang="en-US" sz="2400" b="1" dirty="0" err="1">
                <a:solidFill>
                  <a:srgbClr val="0000FF"/>
                </a:solidFill>
                <a:latin typeface="Comic Sans MS"/>
                <a:cs typeface="Comic Sans MS"/>
              </a:rPr>
              <a:t>A</a:t>
            </a:r>
            <a:r>
              <a:rPr lang="en-US" sz="2400" b="1" baseline="-25000" dirty="0" err="1">
                <a:solidFill>
                  <a:srgbClr val="0000FF"/>
                </a:solidFill>
                <a:latin typeface="Comic Sans MS"/>
                <a:cs typeface="Comic Sans MS"/>
              </a:rPr>
              <a:t>i</a:t>
            </a:r>
            <a:r>
              <a:rPr lang="en-US" sz="2400" b="1" dirty="0" err="1">
                <a:solidFill>
                  <a:srgbClr val="0000FF"/>
                </a:solidFill>
                <a:latin typeface="Comic Sans MS"/>
                <a:cs typeface="Comic Sans MS"/>
              </a:rPr>
              <a:t>A</a:t>
            </a:r>
            <a:r>
              <a:rPr lang="en-US" sz="2400" b="1" baseline="-25000" dirty="0" err="1">
                <a:solidFill>
                  <a:srgbClr val="0000FF"/>
                </a:solidFill>
                <a:latin typeface="Comic Sans MS"/>
                <a:cs typeface="Comic Sans MS"/>
              </a:rPr>
              <a:t>i</a:t>
            </a:r>
            <a:r>
              <a:rPr lang="en-US" sz="2400" b="1" baseline="30000" dirty="0" err="1">
                <a:solidFill>
                  <a:srgbClr val="0000FF"/>
                </a:solidFill>
                <a:latin typeface="Comic Sans MS"/>
                <a:cs typeface="Comic Sans MS"/>
              </a:rPr>
              <a:t>t</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I   </a:t>
            </a:r>
            <a:r>
              <a:rPr lang="en-US" sz="2400" dirty="0">
                <a:sym typeface="Symbol"/>
              </a:rPr>
              <a:t></a:t>
            </a:r>
            <a:r>
              <a:rPr lang="en-US" sz="2400" b="1" baseline="-25000" dirty="0" err="1">
                <a:latin typeface="Comic Sans MS"/>
                <a:cs typeface="Comic Sans MS"/>
              </a:rPr>
              <a:t>i</a:t>
            </a:r>
            <a:r>
              <a:rPr lang="en-US" sz="2400" b="1" dirty="0" err="1">
                <a:solidFill>
                  <a:srgbClr val="0000FF"/>
                </a:solidFill>
                <a:latin typeface="Comic Sans MS"/>
                <a:cs typeface="Comic Sans MS"/>
              </a:rPr>
              <a:t>A</a:t>
            </a:r>
            <a:r>
              <a:rPr lang="en-US" sz="2400" b="1" baseline="-25000" dirty="0" err="1">
                <a:solidFill>
                  <a:srgbClr val="0000FF"/>
                </a:solidFill>
                <a:latin typeface="Comic Sans MS"/>
                <a:cs typeface="Comic Sans MS"/>
              </a:rPr>
              <a:t>i</a:t>
            </a:r>
            <a:r>
              <a:rPr lang="en-US" sz="2400" b="1" baseline="30000" dirty="0" err="1">
                <a:solidFill>
                  <a:srgbClr val="0000FF"/>
                </a:solidFill>
                <a:latin typeface="Comic Sans MS"/>
                <a:cs typeface="Comic Sans MS"/>
              </a:rPr>
              <a:t>t</a:t>
            </a:r>
            <a:r>
              <a:rPr lang="en-US" sz="2400" b="1" dirty="0" err="1">
                <a:solidFill>
                  <a:srgbClr val="0000FF"/>
                </a:solidFill>
                <a:latin typeface="Comic Sans MS"/>
                <a:cs typeface="Comic Sans MS"/>
              </a:rPr>
              <a:t>A</a:t>
            </a:r>
            <a:r>
              <a:rPr lang="en-US" sz="2400" b="1" baseline="-25000" dirty="0" err="1">
                <a:solidFill>
                  <a:srgbClr val="0000FF"/>
                </a:solidFill>
                <a:latin typeface="Comic Sans MS"/>
                <a:cs typeface="Comic Sans MS"/>
              </a:rPr>
              <a:t>i</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I</a:t>
            </a:r>
          </a:p>
          <a:p>
            <a:pPr>
              <a:lnSpc>
                <a:spcPct val="140000"/>
              </a:lnSpc>
            </a:pPr>
            <a:r>
              <a:rPr lang="en-US" sz="2400" b="1" dirty="0">
                <a:solidFill>
                  <a:srgbClr val="660066"/>
                </a:solidFill>
                <a:latin typeface="Comic Sans MS"/>
                <a:cs typeface="Comic Sans MS"/>
              </a:rPr>
              <a:t>R,C         </a:t>
            </a:r>
            <a:r>
              <a:rPr lang="en-US" sz="2400" b="1" dirty="0">
                <a:solidFill>
                  <a:srgbClr val="000000"/>
                </a:solidFill>
                <a:latin typeface="Comic Sans MS"/>
                <a:cs typeface="Comic Sans MS"/>
              </a:rPr>
              <a:t>Diagonal                   Invertible</a:t>
            </a:r>
          </a:p>
          <a:p>
            <a:pPr>
              <a:lnSpc>
                <a:spcPct val="140000"/>
              </a:lnSpc>
            </a:pPr>
            <a:endParaRPr lang="en-US" sz="2400" b="1" dirty="0">
              <a:solidFill>
                <a:srgbClr val="000000"/>
              </a:solidFill>
              <a:latin typeface="Comic Sans MS"/>
              <a:cs typeface="Comic Sans MS"/>
            </a:endParaRPr>
          </a:p>
        </p:txBody>
      </p:sp>
      <p:grpSp>
        <p:nvGrpSpPr>
          <p:cNvPr id="4" name="Group 3"/>
          <p:cNvGrpSpPr/>
          <p:nvPr/>
        </p:nvGrpSpPr>
        <p:grpSpPr>
          <a:xfrm>
            <a:off x="1293627" y="4661475"/>
            <a:ext cx="7668435" cy="2076510"/>
            <a:chOff x="1293627" y="4661475"/>
            <a:chExt cx="7668435" cy="2076510"/>
          </a:xfrm>
        </p:grpSpPr>
        <p:sp>
          <p:nvSpPr>
            <p:cNvPr id="2" name="Rectangle 1"/>
            <p:cNvSpPr/>
            <p:nvPr/>
          </p:nvSpPr>
          <p:spPr>
            <a:xfrm>
              <a:off x="2382952" y="46614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8" name="Rectangle 27"/>
            <p:cNvSpPr/>
            <p:nvPr/>
          </p:nvSpPr>
          <p:spPr>
            <a:xfrm>
              <a:off x="6057442" y="46614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209842" y="48138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362242" y="49662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514642" y="51186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6667042" y="52710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6819442" y="54234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6971842" y="55758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733213" y="5471116"/>
              <a:ext cx="476629" cy="400110"/>
            </a:xfrm>
            <a:prstGeom prst="rect">
              <a:avLst/>
            </a:prstGeom>
            <a:noFill/>
          </p:spPr>
          <p:txBody>
            <a:bodyPr wrap="none" rtlCol="0">
              <a:spAutoFit/>
            </a:bodyPr>
            <a:lstStyle/>
            <a:p>
              <a:r>
                <a:rPr lang="en-US" sz="2000" b="1" dirty="0">
                  <a:solidFill>
                    <a:srgbClr val="0000FF"/>
                  </a:solidFill>
                  <a:latin typeface="Comic Sans MS"/>
                  <a:cs typeface="Comic Sans MS"/>
                </a:rPr>
                <a:t>A</a:t>
              </a:r>
              <a:r>
                <a:rPr lang="en-US" sz="2000" b="1" baseline="-25000" dirty="0">
                  <a:solidFill>
                    <a:srgbClr val="0000FF"/>
                  </a:solidFill>
                  <a:latin typeface="Comic Sans MS"/>
                  <a:cs typeface="Comic Sans MS"/>
                </a:rPr>
                <a:t>1</a:t>
              </a:r>
              <a:endParaRPr lang="en-US" sz="2000" baseline="-25000" dirty="0"/>
            </a:p>
          </p:txBody>
        </p:sp>
        <p:sp>
          <p:nvSpPr>
            <p:cNvPr id="35" name="TextBox 34"/>
            <p:cNvSpPr txBox="1"/>
            <p:nvPr/>
          </p:nvSpPr>
          <p:spPr>
            <a:xfrm>
              <a:off x="6623042" y="6337875"/>
              <a:ext cx="505099" cy="400110"/>
            </a:xfrm>
            <a:prstGeom prst="rect">
              <a:avLst/>
            </a:prstGeom>
            <a:noFill/>
          </p:spPr>
          <p:txBody>
            <a:bodyPr wrap="none" rtlCol="0">
              <a:spAutoFit/>
            </a:bodyPr>
            <a:lstStyle/>
            <a:p>
              <a:r>
                <a:rPr lang="en-US" sz="2000" b="1" dirty="0">
                  <a:solidFill>
                    <a:srgbClr val="0000FF"/>
                  </a:solidFill>
                  <a:latin typeface="Comic Sans MS"/>
                  <a:cs typeface="Comic Sans MS"/>
                </a:rPr>
                <a:t>A</a:t>
              </a:r>
              <a:r>
                <a:rPr lang="en-US" sz="2000" b="1" baseline="-25000" dirty="0">
                  <a:solidFill>
                    <a:srgbClr val="0000FF"/>
                  </a:solidFill>
                  <a:latin typeface="Comic Sans MS"/>
                  <a:cs typeface="Comic Sans MS"/>
                </a:rPr>
                <a:t>m</a:t>
              </a:r>
              <a:endParaRPr lang="en-US" sz="2000" baseline="-25000" dirty="0"/>
            </a:p>
          </p:txBody>
        </p:sp>
        <p:sp>
          <p:nvSpPr>
            <p:cNvPr id="36" name="TextBox 35"/>
            <p:cNvSpPr txBox="1"/>
            <p:nvPr/>
          </p:nvSpPr>
          <p:spPr>
            <a:xfrm>
              <a:off x="5937985" y="5662798"/>
              <a:ext cx="476629" cy="400110"/>
            </a:xfrm>
            <a:prstGeom prst="rect">
              <a:avLst/>
            </a:prstGeom>
            <a:noFill/>
          </p:spPr>
          <p:txBody>
            <a:bodyPr wrap="none" rtlCol="0">
              <a:spAutoFit/>
            </a:bodyPr>
            <a:lstStyle/>
            <a:p>
              <a:r>
                <a:rPr lang="en-US" sz="2000" b="1" dirty="0">
                  <a:solidFill>
                    <a:srgbClr val="0000FF"/>
                  </a:solidFill>
                  <a:latin typeface="Comic Sans MS"/>
                  <a:cs typeface="Comic Sans MS"/>
                </a:rPr>
                <a:t>A</a:t>
              </a:r>
              <a:r>
                <a:rPr lang="en-US" sz="2000" b="1" baseline="-25000" dirty="0">
                  <a:solidFill>
                    <a:srgbClr val="0000FF"/>
                  </a:solidFill>
                  <a:latin typeface="Comic Sans MS"/>
                  <a:cs typeface="Comic Sans MS"/>
                </a:rPr>
                <a:t>2</a:t>
              </a:r>
              <a:endParaRPr lang="en-US" sz="2000" baseline="-25000" dirty="0"/>
            </a:p>
          </p:txBody>
        </p:sp>
        <p:sp>
          <p:nvSpPr>
            <p:cNvPr id="37" name="TextBox 36"/>
            <p:cNvSpPr txBox="1"/>
            <p:nvPr/>
          </p:nvSpPr>
          <p:spPr>
            <a:xfrm>
              <a:off x="2613039" y="5632965"/>
              <a:ext cx="372267" cy="400110"/>
            </a:xfrm>
            <a:prstGeom prst="rect">
              <a:avLst/>
            </a:prstGeom>
            <a:noFill/>
          </p:spPr>
          <p:txBody>
            <a:bodyPr wrap="none" rtlCol="0">
              <a:spAutoFit/>
            </a:bodyPr>
            <a:lstStyle/>
            <a:p>
              <a:r>
                <a:rPr lang="en-US" sz="2000" b="1" dirty="0">
                  <a:solidFill>
                    <a:srgbClr val="0000FF"/>
                  </a:solidFill>
                  <a:latin typeface="Comic Sans MS"/>
                  <a:cs typeface="Comic Sans MS"/>
                </a:rPr>
                <a:t>A</a:t>
              </a:r>
              <a:endParaRPr lang="en-US" sz="2000" baseline="-25000" dirty="0"/>
            </a:p>
          </p:txBody>
        </p:sp>
        <p:sp>
          <p:nvSpPr>
            <p:cNvPr id="50" name="Rectangle 49"/>
            <p:cNvSpPr/>
            <p:nvPr/>
          </p:nvSpPr>
          <p:spPr>
            <a:xfrm>
              <a:off x="1293627" y="4669841"/>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51" name="TextBox 50"/>
            <p:cNvSpPr txBox="1"/>
            <p:nvPr/>
          </p:nvSpPr>
          <p:spPr>
            <a:xfrm>
              <a:off x="1523714" y="5641331"/>
              <a:ext cx="351378" cy="400110"/>
            </a:xfrm>
            <a:prstGeom prst="rect">
              <a:avLst/>
            </a:prstGeom>
            <a:noFill/>
          </p:spPr>
          <p:txBody>
            <a:bodyPr wrap="none" rtlCol="0">
              <a:spAutoFit/>
            </a:bodyPr>
            <a:lstStyle/>
            <a:p>
              <a:r>
                <a:rPr lang="en-US" sz="2000" b="1" dirty="0">
                  <a:solidFill>
                    <a:srgbClr val="660066"/>
                  </a:solidFill>
                  <a:latin typeface="Comic Sans MS"/>
                  <a:cs typeface="Comic Sans MS"/>
                </a:rPr>
                <a:t>R</a:t>
              </a:r>
              <a:endParaRPr lang="en-US" sz="2000" baseline="-25000" dirty="0">
                <a:solidFill>
                  <a:srgbClr val="660066"/>
                </a:solidFill>
              </a:endParaRPr>
            </a:p>
          </p:txBody>
        </p:sp>
        <p:sp>
          <p:nvSpPr>
            <p:cNvPr id="52" name="Rectangle 51"/>
            <p:cNvSpPr/>
            <p:nvPr/>
          </p:nvSpPr>
          <p:spPr>
            <a:xfrm>
              <a:off x="3475481" y="46614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53" name="TextBox 52"/>
            <p:cNvSpPr txBox="1"/>
            <p:nvPr/>
          </p:nvSpPr>
          <p:spPr>
            <a:xfrm>
              <a:off x="3744848" y="5649704"/>
              <a:ext cx="351378" cy="400110"/>
            </a:xfrm>
            <a:prstGeom prst="rect">
              <a:avLst/>
            </a:prstGeom>
            <a:noFill/>
          </p:spPr>
          <p:txBody>
            <a:bodyPr wrap="none" rtlCol="0">
              <a:spAutoFit/>
            </a:bodyPr>
            <a:lstStyle/>
            <a:p>
              <a:r>
                <a:rPr lang="en-US" sz="2000" b="1" dirty="0">
                  <a:solidFill>
                    <a:srgbClr val="660066"/>
                  </a:solidFill>
                  <a:latin typeface="Comic Sans MS"/>
                  <a:cs typeface="Comic Sans MS"/>
                </a:rPr>
                <a:t>C</a:t>
              </a:r>
              <a:endParaRPr lang="en-US" sz="2000" baseline="-25000" dirty="0">
                <a:solidFill>
                  <a:srgbClr val="660066"/>
                </a:solidFill>
              </a:endParaRPr>
            </a:p>
          </p:txBody>
        </p:sp>
        <p:sp>
          <p:nvSpPr>
            <p:cNvPr id="54" name="Rectangle 53"/>
            <p:cNvSpPr/>
            <p:nvPr/>
          </p:nvSpPr>
          <p:spPr>
            <a:xfrm>
              <a:off x="4901372" y="4669841"/>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55" name="TextBox 54"/>
            <p:cNvSpPr txBox="1"/>
            <p:nvPr/>
          </p:nvSpPr>
          <p:spPr>
            <a:xfrm>
              <a:off x="5183831" y="5641331"/>
              <a:ext cx="351378" cy="400110"/>
            </a:xfrm>
            <a:prstGeom prst="rect">
              <a:avLst/>
            </a:prstGeom>
            <a:noFill/>
          </p:spPr>
          <p:txBody>
            <a:bodyPr wrap="none" rtlCol="0">
              <a:spAutoFit/>
            </a:bodyPr>
            <a:lstStyle/>
            <a:p>
              <a:r>
                <a:rPr lang="en-US" sz="2000" b="1" dirty="0">
                  <a:solidFill>
                    <a:srgbClr val="660066"/>
                  </a:solidFill>
                  <a:latin typeface="Comic Sans MS"/>
                  <a:cs typeface="Comic Sans MS"/>
                </a:rPr>
                <a:t>R</a:t>
              </a:r>
              <a:endParaRPr lang="en-US" sz="2000" baseline="-25000" dirty="0">
                <a:solidFill>
                  <a:srgbClr val="660066"/>
                </a:solidFill>
              </a:endParaRPr>
            </a:p>
          </p:txBody>
        </p:sp>
        <p:sp>
          <p:nvSpPr>
            <p:cNvPr id="56" name="Rectangle 55"/>
            <p:cNvSpPr/>
            <p:nvPr/>
          </p:nvSpPr>
          <p:spPr>
            <a:xfrm>
              <a:off x="8047662" y="46614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57" name="TextBox 56"/>
            <p:cNvSpPr txBox="1"/>
            <p:nvPr/>
          </p:nvSpPr>
          <p:spPr>
            <a:xfrm>
              <a:off x="8317029" y="5649704"/>
              <a:ext cx="351378" cy="400110"/>
            </a:xfrm>
            <a:prstGeom prst="rect">
              <a:avLst/>
            </a:prstGeom>
            <a:noFill/>
          </p:spPr>
          <p:txBody>
            <a:bodyPr wrap="none" rtlCol="0">
              <a:spAutoFit/>
            </a:bodyPr>
            <a:lstStyle/>
            <a:p>
              <a:r>
                <a:rPr lang="en-US" sz="2000" b="1" dirty="0">
                  <a:solidFill>
                    <a:srgbClr val="660066"/>
                  </a:solidFill>
                  <a:latin typeface="Comic Sans MS"/>
                  <a:cs typeface="Comic Sans MS"/>
                </a:rPr>
                <a:t>C</a:t>
              </a:r>
              <a:endParaRPr lang="en-US" sz="2000" baseline="-25000" dirty="0">
                <a:solidFill>
                  <a:srgbClr val="660066"/>
                </a:solidFill>
              </a:endParaRPr>
            </a:p>
          </p:txBody>
        </p:sp>
        <p:cxnSp>
          <p:nvCxnSpPr>
            <p:cNvPr id="5" name="Straight Connector 4"/>
            <p:cNvCxnSpPr/>
            <p:nvPr/>
          </p:nvCxnSpPr>
          <p:spPr>
            <a:xfrm>
              <a:off x="1417892" y="4809509"/>
              <a:ext cx="650821" cy="6616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3580226" y="4803695"/>
              <a:ext cx="650821" cy="6616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9" name="Straight Connector 58"/>
          <p:cNvCxnSpPr/>
          <p:nvPr/>
        </p:nvCxnSpPr>
        <p:spPr>
          <a:xfrm flipH="1">
            <a:off x="4661195" y="1396020"/>
            <a:ext cx="17664" cy="52634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1003458" y="1362542"/>
            <a:ext cx="17664" cy="52634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448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20378" y="5168667"/>
            <a:ext cx="4876799" cy="1426865"/>
          </a:xfrm>
          <a:prstGeom prst="rect">
            <a:avLst/>
          </a:prstGeom>
          <a:solidFill>
            <a:srgbClr val="CCFFCC"/>
          </a:solidFill>
        </p:spPr>
        <p:txBody>
          <a:bodyPr wrap="square" rtlCol="0">
            <a:spAutoFit/>
          </a:bodyPr>
          <a:lstStyle/>
          <a:p>
            <a:endParaRPr lang="en-US" dirty="0"/>
          </a:p>
        </p:txBody>
      </p:sp>
      <p:sp>
        <p:nvSpPr>
          <p:cNvPr id="13" name="TextBox 12"/>
          <p:cNvSpPr txBox="1"/>
          <p:nvPr/>
        </p:nvSpPr>
        <p:spPr>
          <a:xfrm>
            <a:off x="1487054" y="6090562"/>
            <a:ext cx="4910123" cy="488037"/>
          </a:xfrm>
          <a:prstGeom prst="rect">
            <a:avLst/>
          </a:prstGeom>
          <a:solidFill>
            <a:srgbClr val="FFFF00"/>
          </a:solidFill>
        </p:spPr>
        <p:txBody>
          <a:bodyPr wrap="square" rtlCol="0">
            <a:spAutoFit/>
          </a:bodyPr>
          <a:lstStyle/>
          <a:p>
            <a:endParaRPr lang="en-US" dirty="0"/>
          </a:p>
        </p:txBody>
      </p:sp>
      <p:sp>
        <p:nvSpPr>
          <p:cNvPr id="11" name="Rectangle 10"/>
          <p:cNvSpPr/>
          <p:nvPr/>
        </p:nvSpPr>
        <p:spPr>
          <a:xfrm>
            <a:off x="102754" y="2434416"/>
            <a:ext cx="5747122" cy="2608183"/>
          </a:xfrm>
          <a:prstGeom prst="rect">
            <a:avLst/>
          </a:prstGeom>
          <a:solidFill>
            <a:schemeClr val="accent3">
              <a:alpha val="37000"/>
            </a:schemeClr>
          </a:solidFill>
        </p:spPr>
        <p:txBody>
          <a:bodyPr wrap="square">
            <a:spAutoFit/>
          </a:bodyPr>
          <a:lstStyle/>
          <a:p>
            <a:endParaRPr lang="en-US" sz="2400" dirty="0"/>
          </a:p>
        </p:txBody>
      </p:sp>
      <p:sp>
        <p:nvSpPr>
          <p:cNvPr id="2" name="Title 1"/>
          <p:cNvSpPr>
            <a:spLocks noGrp="1"/>
          </p:cNvSpPr>
          <p:nvPr>
            <p:ph type="ctrTitle"/>
          </p:nvPr>
        </p:nvSpPr>
        <p:spPr>
          <a:xfrm>
            <a:off x="264583" y="-245105"/>
            <a:ext cx="8456084" cy="1477006"/>
          </a:xfrm>
        </p:spPr>
        <p:txBody>
          <a:bodyPr>
            <a:normAutofit/>
          </a:bodyPr>
          <a:lstStyle/>
          <a:p>
            <a:pPr>
              <a:lnSpc>
                <a:spcPct val="110000"/>
              </a:lnSpc>
            </a:pPr>
            <a:r>
              <a:rPr lang="en-US" sz="3600" b="1" dirty="0">
                <a:solidFill>
                  <a:srgbClr val="FF0000"/>
                </a:solidFill>
                <a:latin typeface="Comic Sans MS"/>
                <a:cs typeface="Comic Sans MS"/>
              </a:rPr>
              <a:t>Operator scaling algorithm </a:t>
            </a:r>
            <a:br>
              <a:rPr lang="en-US" sz="4000" b="1" dirty="0">
                <a:solidFill>
                  <a:srgbClr val="FF0000"/>
                </a:solidFill>
                <a:latin typeface="Comic Sans MS"/>
                <a:cs typeface="Comic Sans MS"/>
              </a:rPr>
            </a:br>
            <a:r>
              <a:rPr lang="en-US" sz="2000" b="1" dirty="0">
                <a:solidFill>
                  <a:srgbClr val="008000"/>
                </a:solidFill>
                <a:latin typeface="Comic Sans MS"/>
                <a:cs typeface="Comic Sans MS"/>
              </a:rPr>
              <a:t>[</a:t>
            </a:r>
            <a:r>
              <a:rPr lang="en-US" sz="2000" b="1" dirty="0" err="1">
                <a:solidFill>
                  <a:srgbClr val="008000"/>
                </a:solidFill>
                <a:latin typeface="Comic Sans MS"/>
                <a:cs typeface="Comic Sans MS"/>
              </a:rPr>
              <a:t>Gurvits</a:t>
            </a:r>
            <a:r>
              <a:rPr lang="en-US" sz="2000" b="1" dirty="0">
                <a:solidFill>
                  <a:srgbClr val="008000"/>
                </a:solidFill>
                <a:latin typeface="Comic Sans MS"/>
                <a:cs typeface="Comic Sans MS"/>
              </a:rPr>
              <a:t> </a:t>
            </a:r>
            <a:r>
              <a:rPr lang="fr-FR" sz="2000" b="1" dirty="0">
                <a:solidFill>
                  <a:srgbClr val="008000"/>
                </a:solidFill>
                <a:latin typeface="Comic Sans MS"/>
                <a:cs typeface="Comic Sans MS"/>
              </a:rPr>
              <a:t>’</a:t>
            </a:r>
            <a:r>
              <a:rPr lang="en-US" sz="2000" b="1" dirty="0">
                <a:solidFill>
                  <a:srgbClr val="008000"/>
                </a:solidFill>
                <a:latin typeface="Comic Sans MS"/>
                <a:cs typeface="Comic Sans MS"/>
              </a:rPr>
              <a:t>04, Garg-Gurvits-Olivera-W’15]</a:t>
            </a:r>
          </a:p>
        </p:txBody>
      </p:sp>
      <p:sp>
        <p:nvSpPr>
          <p:cNvPr id="14" name="TextBox 13"/>
          <p:cNvSpPr txBox="1"/>
          <p:nvPr/>
        </p:nvSpPr>
        <p:spPr>
          <a:xfrm>
            <a:off x="114299" y="847799"/>
            <a:ext cx="9029701" cy="5730800"/>
          </a:xfrm>
          <a:prstGeom prst="rect">
            <a:avLst/>
          </a:prstGeom>
          <a:noFill/>
        </p:spPr>
        <p:txBody>
          <a:bodyPr wrap="square" rtlCol="0">
            <a:spAutoFit/>
          </a:bodyPr>
          <a:lstStyle/>
          <a:p>
            <a:pPr>
              <a:lnSpc>
                <a:spcPct val="130000"/>
              </a:lnSpc>
            </a:pPr>
            <a:r>
              <a:rPr lang="en-US" sz="2400" b="1" dirty="0">
                <a:solidFill>
                  <a:srgbClr val="0000FF"/>
                </a:solidFill>
                <a:latin typeface="Comic Sans MS"/>
                <a:cs typeface="Comic Sans MS"/>
              </a:rPr>
              <a:t>L</a:t>
            </a:r>
            <a:r>
              <a:rPr lang="en-US" sz="2400" b="1" dirty="0">
                <a:latin typeface="Comic Sans MS"/>
                <a:cs typeface="Comic Sans MS"/>
              </a:rPr>
              <a:t>=</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2</a:t>
            </a:r>
            <a:r>
              <a:rPr lang="en-US" sz="2400" b="1" dirty="0">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m</a:t>
            </a:r>
            <a:r>
              <a:rPr lang="en-US" sz="2400" b="1" dirty="0">
                <a:solidFill>
                  <a:srgbClr val="000000"/>
                </a:solidFill>
                <a:latin typeface="Comic Sans MS"/>
                <a:cs typeface="Comic Sans MS"/>
              </a:rPr>
              <a:t>)</a:t>
            </a:r>
            <a:r>
              <a:rPr lang="en-US" sz="2400" b="1" dirty="0">
                <a:latin typeface="Comic Sans MS"/>
                <a:cs typeface="Comic Sans MS"/>
              </a:rPr>
              <a:t>. </a:t>
            </a:r>
          </a:p>
          <a:p>
            <a:pPr>
              <a:lnSpc>
                <a:spcPct val="130000"/>
              </a:lnSpc>
            </a:pPr>
            <a:r>
              <a:rPr lang="en-US" sz="2400" b="1" dirty="0">
                <a:solidFill>
                  <a:srgbClr val="660066"/>
                </a:solidFill>
                <a:latin typeface="Comic Sans MS"/>
                <a:cs typeface="Comic Sans MS"/>
              </a:rPr>
              <a:t>Scaling</a:t>
            </a:r>
            <a:r>
              <a:rPr lang="en-US" sz="2400" b="1" dirty="0">
                <a:solidFill>
                  <a:srgbClr val="0000FF"/>
                </a:solidFill>
                <a:latin typeface="Comic Sans MS"/>
                <a:cs typeface="Comic Sans MS"/>
              </a:rPr>
              <a:t>: L</a:t>
            </a:r>
            <a:r>
              <a:rPr lang="en-US" sz="2400" b="1" dirty="0">
                <a:latin typeface="Comic Sans MS"/>
                <a:cs typeface="Comic Sans MS"/>
                <a:sym typeface="Wingdings"/>
              </a:rPr>
              <a:t> </a:t>
            </a:r>
            <a:r>
              <a:rPr lang="en-US" sz="2400" b="1" dirty="0">
                <a:solidFill>
                  <a:schemeClr val="accent2"/>
                </a:solidFill>
                <a:latin typeface="Comic Sans MS"/>
                <a:cs typeface="Comic Sans MS"/>
              </a:rPr>
              <a:t>R</a:t>
            </a:r>
            <a:r>
              <a:rPr lang="en-US" sz="2400" b="1" dirty="0">
                <a:solidFill>
                  <a:srgbClr val="0000FF"/>
                </a:solidFill>
                <a:latin typeface="Comic Sans MS"/>
                <a:cs typeface="Comic Sans MS"/>
              </a:rPr>
              <a:t>L</a:t>
            </a:r>
            <a:r>
              <a:rPr lang="en-US" sz="2400" b="1" dirty="0">
                <a:solidFill>
                  <a:srgbClr val="C0504D"/>
                </a:solidFill>
                <a:latin typeface="Comic Sans MS"/>
                <a:cs typeface="Comic Sans MS"/>
              </a:rPr>
              <a:t>C</a:t>
            </a:r>
            <a:r>
              <a:rPr lang="en-US" sz="2400" b="1" dirty="0">
                <a:solidFill>
                  <a:srgbClr val="000000"/>
                </a:solidFill>
                <a:latin typeface="Comic Sans MS"/>
                <a:cs typeface="Comic Sans MS"/>
              </a:rPr>
              <a:t>,</a:t>
            </a:r>
            <a:r>
              <a:rPr lang="en-US" sz="2400" b="1" dirty="0">
                <a:solidFill>
                  <a:srgbClr val="C0504D"/>
                </a:solidFill>
                <a:latin typeface="Comic Sans MS"/>
                <a:cs typeface="Comic Sans MS"/>
              </a:rPr>
              <a:t>  </a:t>
            </a:r>
            <a:r>
              <a:rPr lang="en-US" sz="2400" b="1" dirty="0">
                <a:solidFill>
                  <a:schemeClr val="accent2"/>
                </a:solidFill>
                <a:latin typeface="Comic Sans MS"/>
                <a:cs typeface="Comic Sans MS"/>
              </a:rPr>
              <a:t>R</a:t>
            </a:r>
            <a:r>
              <a:rPr lang="en-US" sz="2400" b="1" dirty="0">
                <a:solidFill>
                  <a:srgbClr val="000000"/>
                </a:solidFill>
                <a:latin typeface="Comic Sans MS"/>
                <a:cs typeface="Comic Sans MS"/>
              </a:rPr>
              <a:t>,</a:t>
            </a:r>
            <a:r>
              <a:rPr lang="en-US" sz="2400" b="1" dirty="0">
                <a:solidFill>
                  <a:srgbClr val="C0504D"/>
                </a:solidFill>
                <a:latin typeface="Comic Sans MS"/>
                <a:cs typeface="Comic Sans MS"/>
              </a:rPr>
              <a:t>C </a:t>
            </a:r>
            <a:r>
              <a:rPr lang="en-US" sz="2400" b="1" dirty="0">
                <a:latin typeface="Comic Sans MS"/>
                <a:cs typeface="Comic Sans MS"/>
              </a:rPr>
              <a:t>invertible, </a:t>
            </a:r>
            <a:r>
              <a:rPr lang="en-US" sz="2400" b="1" dirty="0">
                <a:solidFill>
                  <a:srgbClr val="660066"/>
                </a:solidFill>
                <a:latin typeface="Comic Sans MS"/>
                <a:cs typeface="Comic Sans MS"/>
              </a:rPr>
              <a:t>DS:</a:t>
            </a:r>
            <a:r>
              <a:rPr lang="en-US" sz="2400" b="1" dirty="0">
                <a:latin typeface="Comic Sans MS"/>
                <a:cs typeface="Comic Sans MS"/>
              </a:rPr>
              <a:t> </a:t>
            </a:r>
            <a:r>
              <a:rPr lang="en-US" sz="2400" dirty="0">
                <a:sym typeface="Symbol"/>
              </a:rPr>
              <a:t></a:t>
            </a:r>
            <a:r>
              <a:rPr lang="en-US" sz="2400" b="1" baseline="-25000" dirty="0" err="1">
                <a:latin typeface="Comic Sans MS"/>
                <a:cs typeface="Comic Sans MS"/>
              </a:rPr>
              <a:t>i</a:t>
            </a:r>
            <a:r>
              <a:rPr lang="en-US" sz="2400" b="1" dirty="0" err="1">
                <a:solidFill>
                  <a:srgbClr val="0000FF"/>
                </a:solidFill>
                <a:latin typeface="Comic Sans MS"/>
                <a:cs typeface="Comic Sans MS"/>
              </a:rPr>
              <a:t>A</a:t>
            </a:r>
            <a:r>
              <a:rPr lang="en-US" sz="2400" b="1" baseline="-25000" dirty="0" err="1">
                <a:solidFill>
                  <a:srgbClr val="0000FF"/>
                </a:solidFill>
                <a:latin typeface="Comic Sans MS"/>
                <a:cs typeface="Comic Sans MS"/>
              </a:rPr>
              <a:t>i</a:t>
            </a:r>
            <a:r>
              <a:rPr lang="en-US" sz="2400" b="1" dirty="0" err="1">
                <a:solidFill>
                  <a:srgbClr val="0000FF"/>
                </a:solidFill>
                <a:latin typeface="Comic Sans MS"/>
                <a:cs typeface="Comic Sans MS"/>
              </a:rPr>
              <a:t>A</a:t>
            </a:r>
            <a:r>
              <a:rPr lang="en-US" sz="2400" b="1" baseline="-25000" dirty="0" err="1">
                <a:solidFill>
                  <a:srgbClr val="0000FF"/>
                </a:solidFill>
                <a:latin typeface="Comic Sans MS"/>
                <a:cs typeface="Comic Sans MS"/>
              </a:rPr>
              <a:t>i</a:t>
            </a:r>
            <a:r>
              <a:rPr lang="en-US" sz="2400" b="1" baseline="30000" dirty="0" err="1">
                <a:solidFill>
                  <a:srgbClr val="0000FF"/>
                </a:solidFill>
                <a:latin typeface="Comic Sans MS"/>
                <a:cs typeface="Comic Sans MS"/>
              </a:rPr>
              <a:t>t</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I   </a:t>
            </a:r>
            <a:r>
              <a:rPr lang="en-US" sz="2400" dirty="0">
                <a:sym typeface="Symbol"/>
              </a:rPr>
              <a:t></a:t>
            </a:r>
            <a:r>
              <a:rPr lang="en-US" sz="2400" b="1" baseline="-25000" dirty="0" err="1">
                <a:latin typeface="Comic Sans MS"/>
                <a:cs typeface="Comic Sans MS"/>
              </a:rPr>
              <a:t>i</a:t>
            </a:r>
            <a:r>
              <a:rPr lang="en-US" sz="2400" b="1" dirty="0" err="1">
                <a:solidFill>
                  <a:srgbClr val="0000FF"/>
                </a:solidFill>
                <a:latin typeface="Comic Sans MS"/>
                <a:cs typeface="Comic Sans MS"/>
              </a:rPr>
              <a:t>A</a:t>
            </a:r>
            <a:r>
              <a:rPr lang="en-US" sz="2400" b="1" baseline="-25000" dirty="0" err="1">
                <a:solidFill>
                  <a:srgbClr val="0000FF"/>
                </a:solidFill>
                <a:latin typeface="Comic Sans MS"/>
                <a:cs typeface="Comic Sans MS"/>
              </a:rPr>
              <a:t>i</a:t>
            </a:r>
            <a:r>
              <a:rPr lang="en-US" sz="2400" b="1" baseline="30000" dirty="0" err="1">
                <a:solidFill>
                  <a:srgbClr val="0000FF"/>
                </a:solidFill>
                <a:latin typeface="Comic Sans MS"/>
                <a:cs typeface="Comic Sans MS"/>
              </a:rPr>
              <a:t>t</a:t>
            </a:r>
            <a:r>
              <a:rPr lang="en-US" sz="2400" b="1" dirty="0" err="1">
                <a:solidFill>
                  <a:srgbClr val="0000FF"/>
                </a:solidFill>
                <a:latin typeface="Comic Sans MS"/>
                <a:cs typeface="Comic Sans MS"/>
              </a:rPr>
              <a:t>A</a:t>
            </a:r>
            <a:r>
              <a:rPr lang="en-US" sz="2400" b="1" baseline="-25000" dirty="0" err="1">
                <a:solidFill>
                  <a:srgbClr val="0000FF"/>
                </a:solidFill>
                <a:latin typeface="Comic Sans MS"/>
                <a:cs typeface="Comic Sans MS"/>
              </a:rPr>
              <a:t>i</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I</a:t>
            </a:r>
            <a:endParaRPr lang="en-US" sz="2400" b="1" dirty="0">
              <a:latin typeface="Comic Sans MS"/>
              <a:cs typeface="Comic Sans MS"/>
            </a:endParaRPr>
          </a:p>
          <a:p>
            <a:pPr>
              <a:lnSpc>
                <a:spcPct val="120000"/>
              </a:lnSpc>
            </a:pPr>
            <a:r>
              <a:rPr lang="en-US" sz="2400" b="1" dirty="0">
                <a:solidFill>
                  <a:srgbClr val="660066"/>
                </a:solidFill>
                <a:latin typeface="Comic Sans MS"/>
                <a:cs typeface="Comic Sans MS"/>
              </a:rPr>
              <a:t>Scaling factors</a:t>
            </a:r>
            <a:r>
              <a:rPr lang="en-US" sz="2400" b="1" dirty="0">
                <a:solidFill>
                  <a:srgbClr val="0000FF"/>
                </a:solidFill>
                <a:latin typeface="Comic Sans MS"/>
                <a:cs typeface="Comic Sans MS"/>
              </a:rPr>
              <a:t>: R</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L</a:t>
            </a:r>
            <a:r>
              <a:rPr lang="en-US" sz="2400" b="1" dirty="0">
                <a:solidFill>
                  <a:srgbClr val="000000"/>
                </a:solidFill>
                <a:latin typeface="Comic Sans MS"/>
                <a:cs typeface="Comic Sans MS"/>
              </a:rPr>
              <a:t>)</a:t>
            </a:r>
            <a:r>
              <a:rPr lang="en-US" sz="2400" b="1" dirty="0">
                <a:latin typeface="Comic Sans MS"/>
                <a:cs typeface="Comic Sans MS"/>
              </a:rPr>
              <a:t> = (</a:t>
            </a:r>
            <a:r>
              <a:rPr lang="en-US" sz="2400" dirty="0">
                <a:sym typeface="Symbol"/>
              </a:rPr>
              <a:t></a:t>
            </a:r>
            <a:r>
              <a:rPr lang="en-US" sz="2400" b="1" baseline="-25000" dirty="0" err="1">
                <a:latin typeface="Comic Sans MS"/>
                <a:cs typeface="Comic Sans MS"/>
              </a:rPr>
              <a:t>i</a:t>
            </a:r>
            <a:r>
              <a:rPr lang="en-US" sz="2400" b="1" dirty="0" err="1">
                <a:solidFill>
                  <a:srgbClr val="800000"/>
                </a:solidFill>
                <a:latin typeface="Comic Sans MS"/>
                <a:cs typeface="Comic Sans MS"/>
              </a:rPr>
              <a:t>A</a:t>
            </a:r>
            <a:r>
              <a:rPr lang="en-US" sz="2400" b="1" baseline="-25000" dirty="0" err="1">
                <a:solidFill>
                  <a:srgbClr val="800000"/>
                </a:solidFill>
                <a:latin typeface="Comic Sans MS"/>
                <a:cs typeface="Comic Sans MS"/>
              </a:rPr>
              <a:t>i</a:t>
            </a:r>
            <a:r>
              <a:rPr lang="en-US" sz="2400" b="1" dirty="0" err="1">
                <a:solidFill>
                  <a:srgbClr val="800000"/>
                </a:solidFill>
                <a:latin typeface="Comic Sans MS"/>
                <a:cs typeface="Comic Sans MS"/>
              </a:rPr>
              <a:t>A</a:t>
            </a:r>
            <a:r>
              <a:rPr lang="en-US" sz="2400" b="1" baseline="-25000" dirty="0" err="1">
                <a:solidFill>
                  <a:srgbClr val="800000"/>
                </a:solidFill>
                <a:latin typeface="Comic Sans MS"/>
                <a:cs typeface="Comic Sans MS"/>
              </a:rPr>
              <a:t>i</a:t>
            </a:r>
            <a:r>
              <a:rPr lang="en-US" sz="2400" b="1" baseline="30000" dirty="0" err="1">
                <a:solidFill>
                  <a:srgbClr val="0000FF"/>
                </a:solidFill>
                <a:latin typeface="Comic Sans MS"/>
                <a:cs typeface="Comic Sans MS"/>
              </a:rPr>
              <a:t>t</a:t>
            </a:r>
            <a:r>
              <a:rPr lang="en-US" sz="2400" b="1" dirty="0">
                <a:latin typeface="Comic Sans MS"/>
                <a:cs typeface="Comic Sans MS"/>
              </a:rPr>
              <a:t>)</a:t>
            </a:r>
            <a:r>
              <a:rPr lang="en-US" sz="2400" b="1" baseline="30000" dirty="0">
                <a:latin typeface="Comic Sans MS"/>
                <a:cs typeface="Comic Sans MS"/>
              </a:rPr>
              <a:t>-1/2    </a:t>
            </a:r>
            <a:r>
              <a:rPr lang="en-US" sz="2400" b="1" dirty="0">
                <a:solidFill>
                  <a:srgbClr val="0000FF"/>
                </a:solidFill>
                <a:latin typeface="Comic Sans MS"/>
                <a:cs typeface="Comic Sans MS"/>
              </a:rPr>
              <a:t>C</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L</a:t>
            </a:r>
            <a:r>
              <a:rPr lang="en-US" sz="2400" b="1" dirty="0">
                <a:solidFill>
                  <a:srgbClr val="000000"/>
                </a:solidFill>
                <a:latin typeface="Comic Sans MS"/>
                <a:cs typeface="Comic Sans MS"/>
              </a:rPr>
              <a:t>)</a:t>
            </a:r>
            <a:r>
              <a:rPr lang="en-US" sz="2400" b="1" dirty="0">
                <a:latin typeface="Comic Sans MS"/>
                <a:cs typeface="Comic Sans MS"/>
              </a:rPr>
              <a:t> = (</a:t>
            </a:r>
            <a:r>
              <a:rPr lang="en-US" sz="2400" dirty="0">
                <a:sym typeface="Symbol"/>
              </a:rPr>
              <a:t></a:t>
            </a:r>
            <a:r>
              <a:rPr lang="en-US" sz="2400" b="1" baseline="-25000" dirty="0" err="1">
                <a:latin typeface="Comic Sans MS"/>
                <a:cs typeface="Comic Sans MS"/>
              </a:rPr>
              <a:t>i</a:t>
            </a:r>
            <a:r>
              <a:rPr lang="en-US" sz="2400" b="1" dirty="0" err="1">
                <a:solidFill>
                  <a:srgbClr val="800000"/>
                </a:solidFill>
                <a:latin typeface="Comic Sans MS"/>
                <a:cs typeface="Comic Sans MS"/>
              </a:rPr>
              <a:t>A</a:t>
            </a:r>
            <a:r>
              <a:rPr lang="en-US" sz="2400" b="1" baseline="-25000" dirty="0" err="1">
                <a:solidFill>
                  <a:srgbClr val="800000"/>
                </a:solidFill>
                <a:latin typeface="Comic Sans MS"/>
                <a:cs typeface="Comic Sans MS"/>
              </a:rPr>
              <a:t>i</a:t>
            </a:r>
            <a:r>
              <a:rPr lang="en-US" sz="2400" b="1" baseline="30000" dirty="0" err="1">
                <a:solidFill>
                  <a:srgbClr val="0000FF"/>
                </a:solidFill>
                <a:latin typeface="Comic Sans MS"/>
                <a:cs typeface="Comic Sans MS"/>
              </a:rPr>
              <a:t>t</a:t>
            </a:r>
            <a:r>
              <a:rPr lang="en-US" sz="2400" b="1" dirty="0" err="1">
                <a:solidFill>
                  <a:srgbClr val="800000"/>
                </a:solidFill>
                <a:latin typeface="Comic Sans MS"/>
                <a:cs typeface="Comic Sans MS"/>
              </a:rPr>
              <a:t>A</a:t>
            </a:r>
            <a:r>
              <a:rPr lang="en-US" sz="2400" b="1" baseline="-25000" dirty="0" err="1">
                <a:solidFill>
                  <a:srgbClr val="800000"/>
                </a:solidFill>
                <a:latin typeface="Comic Sans MS"/>
                <a:cs typeface="Comic Sans MS"/>
              </a:rPr>
              <a:t>i</a:t>
            </a:r>
            <a:r>
              <a:rPr lang="en-US" sz="2400" b="1" dirty="0">
                <a:latin typeface="Comic Sans MS"/>
                <a:cs typeface="Comic Sans MS"/>
              </a:rPr>
              <a:t>)</a:t>
            </a:r>
            <a:r>
              <a:rPr lang="en-US" sz="2400" b="1" baseline="30000" dirty="0">
                <a:latin typeface="Comic Sans MS"/>
                <a:cs typeface="Comic Sans MS"/>
              </a:rPr>
              <a:t>-1/2</a:t>
            </a:r>
          </a:p>
          <a:p>
            <a:pPr>
              <a:lnSpc>
                <a:spcPct val="120000"/>
              </a:lnSpc>
            </a:pPr>
            <a:endParaRPr lang="en-US" sz="2400" b="1" baseline="30000" dirty="0">
              <a:latin typeface="Comic Sans MS"/>
              <a:cs typeface="Comic Sans MS"/>
            </a:endParaRPr>
          </a:p>
          <a:p>
            <a:pPr>
              <a:lnSpc>
                <a:spcPct val="120000"/>
              </a:lnSpc>
            </a:pPr>
            <a:r>
              <a:rPr lang="en-US" sz="2400" dirty="0">
                <a:latin typeface="PT Mono"/>
                <a:cs typeface="PT Mono"/>
              </a:rPr>
              <a:t>Repeat </a:t>
            </a:r>
            <a:r>
              <a:rPr lang="en-US" sz="2400" b="1" dirty="0">
                <a:solidFill>
                  <a:srgbClr val="FF0000"/>
                </a:solidFill>
                <a:latin typeface="PT Mono"/>
                <a:cs typeface="PT Mono"/>
              </a:rPr>
              <a:t>t</a:t>
            </a:r>
            <a:r>
              <a:rPr lang="en-US" sz="2400" b="1" dirty="0">
                <a:latin typeface="PT Mono"/>
                <a:cs typeface="PT Mono"/>
              </a:rPr>
              <a:t>=</a:t>
            </a:r>
            <a:r>
              <a:rPr lang="en-US" sz="2400" b="1" dirty="0" err="1">
                <a:solidFill>
                  <a:srgbClr val="0000FF"/>
                </a:solidFill>
                <a:latin typeface="PT Mono"/>
                <a:cs typeface="PT Mono"/>
              </a:rPr>
              <a:t>n</a:t>
            </a:r>
            <a:r>
              <a:rPr lang="en-US" sz="2400" b="1" baseline="30000" dirty="0" err="1">
                <a:solidFill>
                  <a:srgbClr val="0000FF"/>
                </a:solidFill>
                <a:latin typeface="PT Mono"/>
                <a:cs typeface="PT Mono"/>
              </a:rPr>
              <a:t>c</a:t>
            </a:r>
            <a:r>
              <a:rPr lang="en-US" sz="2400" dirty="0">
                <a:solidFill>
                  <a:srgbClr val="FF0000"/>
                </a:solidFill>
                <a:latin typeface="PT Mono"/>
                <a:cs typeface="PT Mono"/>
              </a:rPr>
              <a:t> </a:t>
            </a:r>
            <a:r>
              <a:rPr lang="en-US" sz="2400" dirty="0">
                <a:latin typeface="PT Mono"/>
                <a:cs typeface="PT Mono"/>
              </a:rPr>
              <a:t>times:</a:t>
            </a:r>
          </a:p>
          <a:p>
            <a:r>
              <a:rPr lang="en-US" sz="2400" dirty="0">
                <a:latin typeface="PT Mono"/>
                <a:cs typeface="PT Mono"/>
              </a:rPr>
              <a:t>  Scale “rows” </a:t>
            </a:r>
            <a:r>
              <a:rPr lang="en-US" sz="2400" b="1" dirty="0">
                <a:solidFill>
                  <a:srgbClr val="0000FF"/>
                </a:solidFill>
                <a:latin typeface="PT Mono"/>
                <a:cs typeface="PT Mono"/>
              </a:rPr>
              <a:t>L </a:t>
            </a:r>
            <a:r>
              <a:rPr lang="en-US" sz="2400" dirty="0">
                <a:latin typeface="PT Mono"/>
                <a:cs typeface="PT Mono"/>
                <a:sym typeface="Wingdings" pitchFamily="2" charset="2"/>
              </a:rPr>
              <a:t> </a:t>
            </a:r>
            <a:r>
              <a:rPr lang="en-US" sz="2400" b="1" dirty="0">
                <a:solidFill>
                  <a:srgbClr val="0000FF"/>
                </a:solidFill>
                <a:latin typeface="PT Mono"/>
                <a:cs typeface="PT Mono"/>
              </a:rPr>
              <a:t>R</a:t>
            </a:r>
            <a:r>
              <a:rPr lang="en-US" sz="2400" dirty="0">
                <a:solidFill>
                  <a:srgbClr val="000000"/>
                </a:solidFill>
                <a:latin typeface="PT Mono"/>
                <a:cs typeface="PT Mono"/>
              </a:rPr>
              <a:t>(</a:t>
            </a:r>
            <a:r>
              <a:rPr lang="en-US" sz="2400" b="1" dirty="0">
                <a:solidFill>
                  <a:srgbClr val="0000FF"/>
                </a:solidFill>
                <a:latin typeface="PT Mono"/>
                <a:cs typeface="PT Mono"/>
              </a:rPr>
              <a:t>L</a:t>
            </a:r>
            <a:r>
              <a:rPr lang="en-US" sz="2400" dirty="0">
                <a:latin typeface="PT Mono"/>
                <a:cs typeface="PT Mono"/>
              </a:rPr>
              <a:t>)</a:t>
            </a:r>
            <a:r>
              <a:rPr lang="en-US" sz="2400" dirty="0">
                <a:sym typeface="Symbol"/>
              </a:rPr>
              <a:t></a:t>
            </a:r>
            <a:r>
              <a:rPr lang="en-US" sz="2400" b="1" dirty="0">
                <a:solidFill>
                  <a:srgbClr val="0000FF"/>
                </a:solidFill>
                <a:latin typeface="PT Mono"/>
                <a:cs typeface="PT Mono"/>
              </a:rPr>
              <a:t>L</a:t>
            </a:r>
          </a:p>
          <a:p>
            <a:r>
              <a:rPr lang="en-US" sz="2400" dirty="0">
                <a:latin typeface="PT Mono"/>
                <a:cs typeface="PT Mono"/>
              </a:rPr>
              <a:t>  Scale “cols” </a:t>
            </a:r>
            <a:r>
              <a:rPr lang="en-US" sz="2400" b="1" dirty="0">
                <a:solidFill>
                  <a:srgbClr val="0000FF"/>
                </a:solidFill>
                <a:latin typeface="PT Mono"/>
                <a:cs typeface="PT Mono"/>
              </a:rPr>
              <a:t>L</a:t>
            </a:r>
            <a:r>
              <a:rPr lang="en-US" sz="2400" dirty="0">
                <a:latin typeface="PT Mono"/>
                <a:cs typeface="PT Mono"/>
              </a:rPr>
              <a:t> </a:t>
            </a:r>
            <a:r>
              <a:rPr lang="en-US" sz="2400" dirty="0">
                <a:latin typeface="PT Mono"/>
                <a:cs typeface="PT Mono"/>
                <a:sym typeface="Wingdings" pitchFamily="2" charset="2"/>
              </a:rPr>
              <a:t></a:t>
            </a:r>
            <a:r>
              <a:rPr lang="en-US" sz="2400" dirty="0">
                <a:latin typeface="PT Mono"/>
                <a:cs typeface="PT Mono"/>
              </a:rPr>
              <a:t> </a:t>
            </a:r>
            <a:r>
              <a:rPr lang="en-US" sz="2400" b="1" dirty="0">
                <a:solidFill>
                  <a:srgbClr val="0000FF"/>
                </a:solidFill>
                <a:latin typeface="PT Mono"/>
                <a:cs typeface="PT Mono"/>
              </a:rPr>
              <a:t>L</a:t>
            </a:r>
            <a:r>
              <a:rPr lang="en-US" sz="2400" dirty="0">
                <a:sym typeface="Symbol"/>
              </a:rPr>
              <a:t></a:t>
            </a:r>
            <a:r>
              <a:rPr lang="en-US" sz="2400" dirty="0"/>
              <a:t> </a:t>
            </a:r>
            <a:r>
              <a:rPr lang="en-US" sz="2400" b="1" dirty="0">
                <a:solidFill>
                  <a:srgbClr val="0000FF"/>
                </a:solidFill>
                <a:latin typeface="PT Mono"/>
                <a:cs typeface="PT Mono"/>
              </a:rPr>
              <a:t>C</a:t>
            </a:r>
            <a:r>
              <a:rPr lang="en-US" sz="2400" dirty="0">
                <a:solidFill>
                  <a:srgbClr val="000000"/>
                </a:solidFill>
                <a:latin typeface="PT Mono"/>
                <a:cs typeface="PT Mono"/>
              </a:rPr>
              <a:t>(</a:t>
            </a:r>
            <a:r>
              <a:rPr lang="en-US" sz="2400" b="1" dirty="0">
                <a:solidFill>
                  <a:srgbClr val="0000FF"/>
                </a:solidFill>
                <a:latin typeface="PT Mono"/>
                <a:cs typeface="PT Mono"/>
              </a:rPr>
              <a:t>L</a:t>
            </a:r>
            <a:r>
              <a:rPr lang="en-US" sz="2400" dirty="0">
                <a:solidFill>
                  <a:srgbClr val="000000"/>
                </a:solidFill>
                <a:latin typeface="PT Mono"/>
                <a:cs typeface="PT Mono"/>
              </a:rPr>
              <a:t>)</a:t>
            </a:r>
          </a:p>
          <a:p>
            <a:r>
              <a:rPr lang="en-US" sz="2400" dirty="0">
                <a:latin typeface="PT Mono"/>
                <a:cs typeface="PT Mono"/>
              </a:rPr>
              <a:t>Test if </a:t>
            </a:r>
            <a:r>
              <a:rPr lang="en-US" sz="2400" b="1" dirty="0">
                <a:solidFill>
                  <a:srgbClr val="0000FF"/>
                </a:solidFill>
                <a:latin typeface="PT Mono"/>
                <a:cs typeface="PT Mono"/>
              </a:rPr>
              <a:t>L</a:t>
            </a:r>
            <a:r>
              <a:rPr lang="en-US" sz="2400" b="1" baseline="-25000" dirty="0">
                <a:solidFill>
                  <a:srgbClr val="FF0000"/>
                </a:solidFill>
                <a:latin typeface="PT Mono"/>
                <a:cs typeface="PT Mono"/>
              </a:rPr>
              <a:t>t</a:t>
            </a:r>
            <a:r>
              <a:rPr lang="en-US" sz="2400" dirty="0">
                <a:sym typeface="Symbol"/>
              </a:rPr>
              <a:t></a:t>
            </a:r>
            <a:r>
              <a:rPr lang="en-US" sz="2400" dirty="0"/>
              <a:t> </a:t>
            </a:r>
            <a:r>
              <a:rPr lang="en-US" sz="2400" b="1" dirty="0">
                <a:solidFill>
                  <a:srgbClr val="0000FF"/>
                </a:solidFill>
                <a:latin typeface="PT Mono"/>
                <a:cs typeface="PT Mono"/>
              </a:rPr>
              <a:t>DS</a:t>
            </a:r>
            <a:r>
              <a:rPr lang="en-US" sz="2400" dirty="0">
                <a:solidFill>
                  <a:srgbClr val="0000FF"/>
                </a:solidFill>
                <a:latin typeface="PT Mono"/>
                <a:cs typeface="PT Mono"/>
              </a:rPr>
              <a:t> </a:t>
            </a:r>
            <a:r>
              <a:rPr lang="en-US" sz="2400" dirty="0">
                <a:latin typeface="PT Mono"/>
                <a:cs typeface="PT Mono"/>
              </a:rPr>
              <a:t>(up to </a:t>
            </a:r>
            <a:r>
              <a:rPr lang="en-US" sz="2400" b="1" dirty="0">
                <a:latin typeface="PT Mono"/>
                <a:cs typeface="PT Mono"/>
              </a:rPr>
              <a:t>1/</a:t>
            </a:r>
            <a:r>
              <a:rPr lang="en-US" sz="2400" b="1" dirty="0">
                <a:solidFill>
                  <a:srgbClr val="0000FF"/>
                </a:solidFill>
                <a:latin typeface="PT Mono"/>
                <a:cs typeface="PT Mono"/>
              </a:rPr>
              <a:t>n</a:t>
            </a:r>
            <a:r>
              <a:rPr lang="en-US" sz="2400" dirty="0">
                <a:solidFill>
                  <a:srgbClr val="000000"/>
                </a:solidFill>
                <a:latin typeface="PT Mono"/>
                <a:cs typeface="PT Mono"/>
              </a:rPr>
              <a:t>)</a:t>
            </a:r>
          </a:p>
          <a:p>
            <a:r>
              <a:rPr lang="en-US" sz="2400" dirty="0">
                <a:latin typeface="PT Mono"/>
                <a:cs typeface="PT Mono"/>
              </a:rPr>
              <a:t>  </a:t>
            </a:r>
            <a:r>
              <a:rPr lang="en-US" sz="2400" dirty="0" err="1">
                <a:latin typeface="PT Mono"/>
                <a:cs typeface="PT Mono"/>
              </a:rPr>
              <a:t>Yes:</a:t>
            </a:r>
            <a:r>
              <a:rPr lang="en-US" sz="2400" b="1" dirty="0" err="1">
                <a:solidFill>
                  <a:srgbClr val="0000FF"/>
                </a:solidFill>
                <a:latin typeface="PT Mono"/>
                <a:cs typeface="PT Mono"/>
              </a:rPr>
              <a:t>L</a:t>
            </a:r>
            <a:r>
              <a:rPr lang="en-US" sz="2400" b="1" dirty="0">
                <a:solidFill>
                  <a:srgbClr val="0000FF"/>
                </a:solidFill>
                <a:latin typeface="PT Mono"/>
                <a:cs typeface="PT Mono"/>
              </a:rPr>
              <a:t> </a:t>
            </a:r>
            <a:r>
              <a:rPr lang="en-US" sz="2400" dirty="0">
                <a:latin typeface="PT Mono"/>
                <a:cs typeface="PT Mono"/>
              </a:rPr>
              <a:t>NC-</a:t>
            </a:r>
            <a:r>
              <a:rPr lang="en-US" sz="2400" dirty="0" err="1">
                <a:latin typeface="PT Mono"/>
                <a:cs typeface="PT Mono"/>
              </a:rPr>
              <a:t>nonsing</a:t>
            </a:r>
            <a:endParaRPr lang="en-US" sz="2400" dirty="0">
              <a:latin typeface="PT Mono"/>
              <a:cs typeface="PT Mono"/>
            </a:endParaRPr>
          </a:p>
          <a:p>
            <a:r>
              <a:rPr lang="en-US" sz="2400" dirty="0">
                <a:latin typeface="PT Mono"/>
                <a:cs typeface="PT Mono"/>
              </a:rPr>
              <a:t>  No: </a:t>
            </a:r>
            <a:r>
              <a:rPr lang="en-US" sz="2400" b="1" dirty="0">
                <a:solidFill>
                  <a:srgbClr val="0000FF"/>
                </a:solidFill>
                <a:latin typeface="PT Mono"/>
                <a:cs typeface="PT Mono"/>
              </a:rPr>
              <a:t>L </a:t>
            </a:r>
            <a:r>
              <a:rPr lang="en-US" sz="2400" dirty="0">
                <a:latin typeface="PT Mono"/>
                <a:cs typeface="PT Mono"/>
              </a:rPr>
              <a:t>NC-singular</a:t>
            </a:r>
          </a:p>
          <a:p>
            <a:pPr>
              <a:lnSpc>
                <a:spcPct val="90000"/>
              </a:lnSpc>
            </a:pPr>
            <a:endParaRPr lang="en-US" sz="2400" b="1" dirty="0">
              <a:solidFill>
                <a:srgbClr val="0000FF"/>
              </a:solidFill>
              <a:latin typeface="Comic Sans MS"/>
              <a:cs typeface="Comic Sans MS"/>
            </a:endParaRPr>
          </a:p>
          <a:p>
            <a:pPr>
              <a:lnSpc>
                <a:spcPct val="120000"/>
              </a:lnSpc>
            </a:pPr>
            <a:r>
              <a:rPr lang="en-US" sz="2400" b="1" dirty="0">
                <a:solidFill>
                  <a:srgbClr val="0000FF"/>
                </a:solidFill>
                <a:latin typeface="Comic Sans MS"/>
                <a:cs typeface="Comic Sans MS"/>
              </a:rPr>
              <a:t>Analysis</a:t>
            </a:r>
            <a:r>
              <a:rPr lang="en-US" sz="2400" b="1" dirty="0">
                <a:latin typeface="Comic Sans MS"/>
                <a:cs typeface="Comic Sans MS"/>
              </a:rPr>
              <a:t>: -</a:t>
            </a:r>
            <a:r>
              <a:rPr lang="en-US" sz="2400" b="1" dirty="0">
                <a:solidFill>
                  <a:srgbClr val="C0504D"/>
                </a:solidFill>
                <a:latin typeface="Comic Sans MS"/>
                <a:cs typeface="Comic Sans MS"/>
              </a:rPr>
              <a:t> </a:t>
            </a:r>
            <a:r>
              <a:rPr lang="en-US" sz="2400" b="1" dirty="0">
                <a:solidFill>
                  <a:srgbClr val="FF0000"/>
                </a:solidFill>
                <a:latin typeface="Comic Sans MS"/>
                <a:cs typeface="Comic Sans MS"/>
              </a:rPr>
              <a:t>Cap</a:t>
            </a:r>
            <a:r>
              <a:rPr lang="en-US" sz="2400" b="1" dirty="0">
                <a:latin typeface="Comic Sans MS"/>
                <a:cs typeface="Comic Sans MS"/>
              </a:rPr>
              <a:t>(</a:t>
            </a:r>
            <a:r>
              <a:rPr lang="en-US" sz="2400" b="1" dirty="0">
                <a:solidFill>
                  <a:srgbClr val="0000FF"/>
                </a:solidFill>
                <a:latin typeface="Comic Sans MS"/>
                <a:cs typeface="Comic Sans MS"/>
              </a:rPr>
              <a:t>L</a:t>
            </a:r>
            <a:r>
              <a:rPr lang="en-US" sz="2400" b="1" baseline="-25000" dirty="0">
                <a:solidFill>
                  <a:srgbClr val="FF0000"/>
                </a:solidFill>
                <a:latin typeface="PT Mono"/>
                <a:cs typeface="PT Mono"/>
              </a:rPr>
              <a:t>i</a:t>
            </a:r>
            <a:r>
              <a:rPr lang="en-US" sz="2400" b="1" dirty="0">
                <a:latin typeface="Comic Sans MS"/>
                <a:cs typeface="Comic Sans MS"/>
              </a:rPr>
              <a:t>) ≤ 1</a:t>
            </a:r>
            <a:r>
              <a:rPr lang="en-US" sz="2400" b="1" dirty="0">
                <a:solidFill>
                  <a:srgbClr val="C0504D"/>
                </a:solidFill>
                <a:latin typeface="Comic Sans MS"/>
                <a:cs typeface="Comic Sans MS"/>
              </a:rPr>
              <a:t>                     (easy)</a:t>
            </a:r>
            <a:endParaRPr lang="en-US" sz="2400" b="1" dirty="0">
              <a:latin typeface="Comic Sans MS"/>
              <a:cs typeface="Comic Sans MS"/>
            </a:endParaRPr>
          </a:p>
          <a:p>
            <a:pPr>
              <a:lnSpc>
                <a:spcPct val="120000"/>
              </a:lnSpc>
            </a:pPr>
            <a:r>
              <a:rPr lang="en-US" sz="2400" b="1" dirty="0">
                <a:latin typeface="Comic Sans MS"/>
                <a:cs typeface="Comic Sans MS"/>
              </a:rPr>
              <a:t>           - </a:t>
            </a:r>
            <a:r>
              <a:rPr lang="en-US" sz="2400" b="1" dirty="0">
                <a:solidFill>
                  <a:srgbClr val="FF0000"/>
                </a:solidFill>
                <a:latin typeface="Comic Sans MS"/>
                <a:cs typeface="Comic Sans MS"/>
              </a:rPr>
              <a:t>Cap</a:t>
            </a:r>
            <a:r>
              <a:rPr lang="en-US" sz="2400" b="1" dirty="0">
                <a:latin typeface="Comic Sans MS"/>
                <a:cs typeface="Comic Sans MS"/>
              </a:rPr>
              <a:t>(</a:t>
            </a:r>
            <a:r>
              <a:rPr lang="en-US" sz="2400" b="1" dirty="0">
                <a:solidFill>
                  <a:srgbClr val="0000FF"/>
                </a:solidFill>
                <a:latin typeface="Comic Sans MS"/>
                <a:cs typeface="Comic Sans MS"/>
              </a:rPr>
              <a:t>L</a:t>
            </a:r>
            <a:r>
              <a:rPr lang="en-US" sz="2400" b="1" baseline="-25000" dirty="0">
                <a:solidFill>
                  <a:srgbClr val="FF0000"/>
                </a:solidFill>
                <a:latin typeface="PT Mono"/>
                <a:cs typeface="PT Mono"/>
              </a:rPr>
              <a:t>i</a:t>
            </a:r>
            <a:r>
              <a:rPr lang="en-US" sz="2400" b="1" dirty="0">
                <a:latin typeface="Comic Sans MS"/>
                <a:cs typeface="Comic Sans MS"/>
              </a:rPr>
              <a:t>) grows</a:t>
            </a:r>
            <a:r>
              <a:rPr lang="en-US" sz="2400" b="1" dirty="0">
                <a:solidFill>
                  <a:srgbClr val="008000"/>
                </a:solidFill>
                <a:latin typeface="Comic Sans MS"/>
                <a:cs typeface="Comic Sans MS"/>
              </a:rPr>
              <a:t>*</a:t>
            </a:r>
            <a:r>
              <a:rPr lang="en-US" sz="2400" b="1" dirty="0">
                <a:latin typeface="Comic Sans MS"/>
                <a:cs typeface="Comic Sans MS"/>
              </a:rPr>
              <a:t> by (</a:t>
            </a:r>
            <a:r>
              <a:rPr lang="en-US" sz="2400" b="1" dirty="0">
                <a:solidFill>
                  <a:srgbClr val="0000FF"/>
                </a:solidFill>
                <a:latin typeface="Comic Sans MS"/>
                <a:cs typeface="Comic Sans MS"/>
              </a:rPr>
              <a:t>1+1/n</a:t>
            </a:r>
            <a:r>
              <a:rPr lang="en-US" sz="2400" b="1" dirty="0">
                <a:latin typeface="Comic Sans MS"/>
                <a:cs typeface="Comic Sans MS"/>
              </a:rPr>
              <a:t>)     </a:t>
            </a:r>
            <a:r>
              <a:rPr lang="en-US" sz="2400" b="1" dirty="0">
                <a:solidFill>
                  <a:srgbClr val="C0504D"/>
                </a:solidFill>
                <a:latin typeface="Comic Sans MS"/>
                <a:cs typeface="Comic Sans MS"/>
              </a:rPr>
              <a:t>(AMGM)</a:t>
            </a:r>
          </a:p>
          <a:p>
            <a:pPr>
              <a:lnSpc>
                <a:spcPct val="120000"/>
              </a:lnSpc>
            </a:pPr>
            <a:r>
              <a:rPr lang="en-US" sz="2400" b="1" dirty="0">
                <a:latin typeface="Comic Sans MS"/>
                <a:cs typeface="Comic Sans MS"/>
              </a:rPr>
              <a:t>           - </a:t>
            </a:r>
            <a:r>
              <a:rPr lang="en-US" sz="2400" b="1" dirty="0">
                <a:solidFill>
                  <a:srgbClr val="FF0000"/>
                </a:solidFill>
                <a:latin typeface="Comic Sans MS"/>
                <a:cs typeface="Comic Sans MS"/>
              </a:rPr>
              <a:t>Cap </a:t>
            </a:r>
            <a:r>
              <a:rPr lang="en-US" sz="2400" b="1" dirty="0">
                <a:latin typeface="Comic Sans MS"/>
                <a:cs typeface="Comic Sans MS"/>
              </a:rPr>
              <a:t>(</a:t>
            </a:r>
            <a:r>
              <a:rPr lang="en-US" sz="2400" b="1" dirty="0">
                <a:solidFill>
                  <a:srgbClr val="0000FF"/>
                </a:solidFill>
                <a:latin typeface="Comic Sans MS"/>
                <a:cs typeface="Comic Sans MS"/>
              </a:rPr>
              <a:t>L</a:t>
            </a:r>
            <a:r>
              <a:rPr lang="en-US" sz="2400" b="1" dirty="0">
                <a:latin typeface="Comic Sans MS"/>
                <a:cs typeface="Comic Sans MS"/>
              </a:rPr>
              <a:t>)&gt;0 </a:t>
            </a:r>
            <a:r>
              <a:rPr lang="en-US" sz="2400" b="1" dirty="0">
                <a:latin typeface="Comic Sans MS"/>
                <a:cs typeface="Comic Sans MS"/>
                <a:sym typeface="Wingdings"/>
              </a:rPr>
              <a:t></a:t>
            </a:r>
            <a:r>
              <a:rPr lang="en-US" sz="2400" b="1" dirty="0">
                <a:latin typeface="Comic Sans MS"/>
                <a:cs typeface="Comic Sans MS"/>
              </a:rPr>
              <a:t> </a:t>
            </a:r>
            <a:r>
              <a:rPr lang="en-US" sz="2400" b="1" dirty="0">
                <a:solidFill>
                  <a:srgbClr val="FF0000"/>
                </a:solidFill>
                <a:latin typeface="Comic Sans MS"/>
                <a:cs typeface="Comic Sans MS"/>
              </a:rPr>
              <a:t>Cap</a:t>
            </a:r>
            <a:r>
              <a:rPr lang="en-US" sz="2400" b="1" dirty="0">
                <a:latin typeface="Comic Sans MS"/>
                <a:cs typeface="Comic Sans MS"/>
              </a:rPr>
              <a:t>(</a:t>
            </a:r>
            <a:r>
              <a:rPr lang="en-US" sz="2400" b="1" dirty="0">
                <a:solidFill>
                  <a:srgbClr val="0000FF"/>
                </a:solidFill>
                <a:latin typeface="Comic Sans MS"/>
                <a:cs typeface="Comic Sans MS"/>
              </a:rPr>
              <a:t>L</a:t>
            </a:r>
            <a:r>
              <a:rPr lang="en-US" sz="2400" b="1" baseline="-25000" dirty="0">
                <a:solidFill>
                  <a:srgbClr val="FF0000"/>
                </a:solidFill>
                <a:latin typeface="PT Mono"/>
                <a:cs typeface="PT Mono"/>
              </a:rPr>
              <a:t>1</a:t>
            </a:r>
            <a:r>
              <a:rPr lang="en-US" sz="2400" b="1" dirty="0">
                <a:latin typeface="Comic Sans MS"/>
                <a:cs typeface="Comic Sans MS"/>
              </a:rPr>
              <a:t>)&gt;</a:t>
            </a:r>
            <a:r>
              <a:rPr lang="en-US" sz="2400" b="1" dirty="0" err="1">
                <a:solidFill>
                  <a:srgbClr val="008000"/>
                </a:solidFill>
                <a:latin typeface="Comic Sans MS"/>
                <a:cs typeface="Comic Sans MS"/>
              </a:rPr>
              <a:t>exp</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a:t>
            </a:r>
            <a:r>
              <a:rPr lang="en-US" sz="2400" b="1" dirty="0" err="1">
                <a:solidFill>
                  <a:srgbClr val="0000FF"/>
                </a:solidFill>
                <a:latin typeface="Comic Sans MS"/>
                <a:cs typeface="Comic Sans MS"/>
              </a:rPr>
              <a:t>n</a:t>
            </a:r>
            <a:r>
              <a:rPr lang="en-US" sz="2400" b="1" baseline="30000" dirty="0" err="1">
                <a:solidFill>
                  <a:srgbClr val="0000FF"/>
                </a:solidFill>
                <a:latin typeface="Comic Sans MS"/>
                <a:cs typeface="Comic Sans MS"/>
              </a:rPr>
              <a:t>c</a:t>
            </a:r>
            <a:r>
              <a:rPr lang="en-US" sz="2400" b="1" dirty="0">
                <a:solidFill>
                  <a:srgbClr val="000000"/>
                </a:solidFill>
                <a:latin typeface="Comic Sans MS"/>
                <a:cs typeface="Comic Sans MS"/>
              </a:rPr>
              <a:t>)   </a:t>
            </a:r>
            <a:r>
              <a:rPr lang="en-US" sz="2400" b="1" dirty="0">
                <a:solidFill>
                  <a:srgbClr val="008000"/>
                </a:solidFill>
                <a:latin typeface="Comic Sans MS"/>
                <a:cs typeface="Comic Sans MS"/>
              </a:rPr>
              <a:t>[GGOW’15]</a:t>
            </a:r>
            <a:endParaRPr lang="en-US" sz="2400" b="1" dirty="0">
              <a:latin typeface="Comic Sans MS"/>
              <a:cs typeface="Comic Sans MS"/>
            </a:endParaRPr>
          </a:p>
        </p:txBody>
      </p:sp>
      <p:sp>
        <p:nvSpPr>
          <p:cNvPr id="10" name="Rounded Rectangular Callout 9"/>
          <p:cNvSpPr/>
          <p:nvPr/>
        </p:nvSpPr>
        <p:spPr>
          <a:xfrm>
            <a:off x="6397177" y="4063720"/>
            <a:ext cx="2508243" cy="1321080"/>
          </a:xfrm>
          <a:prstGeom prst="wedgeRoundRectCallout">
            <a:avLst>
              <a:gd name="adj1" fmla="val -86223"/>
              <a:gd name="adj2" fmla="val -43268"/>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rgbClr val="000000"/>
                </a:solidFill>
              </a:rPr>
              <a:t>Algorithm for:</a:t>
            </a:r>
          </a:p>
          <a:p>
            <a:r>
              <a:rPr lang="en-US" sz="2000" b="1" dirty="0">
                <a:solidFill>
                  <a:srgbClr val="008000"/>
                </a:solidFill>
              </a:rPr>
              <a:t>-   NC-SING</a:t>
            </a:r>
          </a:p>
          <a:p>
            <a:r>
              <a:rPr lang="en-US" sz="2000" b="1" dirty="0">
                <a:solidFill>
                  <a:srgbClr val="008000"/>
                </a:solidFill>
              </a:rPr>
              <a:t>-  Computes</a:t>
            </a:r>
            <a:r>
              <a:rPr lang="en-US" sz="2000" b="1" dirty="0">
                <a:solidFill>
                  <a:srgbClr val="000000"/>
                </a:solidFill>
              </a:rPr>
              <a:t> </a:t>
            </a:r>
            <a:r>
              <a:rPr lang="en-US" sz="2000" b="1" dirty="0">
                <a:solidFill>
                  <a:srgbClr val="FF0000"/>
                </a:solidFill>
              </a:rPr>
              <a:t>Cap</a:t>
            </a:r>
            <a:r>
              <a:rPr lang="en-US" sz="2000" b="1" dirty="0">
                <a:solidFill>
                  <a:srgbClr val="000000"/>
                </a:solidFill>
              </a:rPr>
              <a:t>(</a:t>
            </a:r>
            <a:r>
              <a:rPr lang="en-US" sz="2000" b="1" dirty="0">
                <a:solidFill>
                  <a:srgbClr val="0000FF"/>
                </a:solidFill>
              </a:rPr>
              <a:t>L</a:t>
            </a:r>
            <a:r>
              <a:rPr lang="en-US" sz="2000" b="1" dirty="0">
                <a:solidFill>
                  <a:srgbClr val="000000"/>
                </a:solidFill>
              </a:rPr>
              <a:t>)</a:t>
            </a:r>
          </a:p>
          <a:p>
            <a:r>
              <a:rPr lang="en-US" sz="2000" b="1" dirty="0">
                <a:solidFill>
                  <a:srgbClr val="000000"/>
                </a:solidFill>
              </a:rPr>
              <a:t>       (non-convex!)</a:t>
            </a:r>
          </a:p>
        </p:txBody>
      </p:sp>
      <p:sp>
        <p:nvSpPr>
          <p:cNvPr id="3" name="TextBox 2"/>
          <p:cNvSpPr txBox="1"/>
          <p:nvPr/>
        </p:nvSpPr>
        <p:spPr>
          <a:xfrm>
            <a:off x="5976876" y="2575249"/>
            <a:ext cx="3167124" cy="1400768"/>
          </a:xfrm>
          <a:prstGeom prst="rect">
            <a:avLst/>
          </a:prstGeom>
          <a:solidFill>
            <a:schemeClr val="accent6">
              <a:alpha val="68000"/>
            </a:schemeClr>
          </a:solidFill>
        </p:spPr>
        <p:txBody>
          <a:bodyPr wrap="square" rtlCol="0">
            <a:spAutoFit/>
          </a:bodyPr>
          <a:lstStyle/>
          <a:p>
            <a:pPr>
              <a:lnSpc>
                <a:spcPct val="70000"/>
              </a:lnSpc>
            </a:pPr>
            <a:r>
              <a:rPr lang="en-US" sz="2400" b="1" dirty="0">
                <a:solidFill>
                  <a:srgbClr val="000000"/>
                </a:solidFill>
                <a:latin typeface="Comic Sans MS"/>
                <a:cs typeface="Comic Sans MS"/>
              </a:rPr>
              <a:t>Progress measure </a:t>
            </a:r>
            <a:r>
              <a:rPr lang="en-US" sz="2000" dirty="0"/>
              <a:t>😎</a:t>
            </a:r>
            <a:r>
              <a:rPr lang="en-US" sz="2400" b="1" dirty="0">
                <a:solidFill>
                  <a:srgbClr val="000000"/>
                </a:solidFill>
                <a:latin typeface="Comic Sans MS"/>
                <a:cs typeface="Comic Sans MS"/>
              </a:rPr>
              <a:t> </a:t>
            </a:r>
          </a:p>
          <a:p>
            <a:pPr>
              <a:lnSpc>
                <a:spcPct val="70000"/>
              </a:lnSpc>
            </a:pPr>
            <a:endParaRPr lang="en-US" sz="2400" b="1" dirty="0">
              <a:solidFill>
                <a:srgbClr val="FF0000"/>
              </a:solidFill>
              <a:latin typeface="Comic Sans MS"/>
              <a:cs typeface="Comic Sans MS"/>
            </a:endParaRPr>
          </a:p>
          <a:p>
            <a:pPr>
              <a:lnSpc>
                <a:spcPct val="70000"/>
              </a:lnSpc>
            </a:pPr>
            <a:r>
              <a:rPr lang="en-US" sz="2400" b="1" dirty="0" err="1">
                <a:solidFill>
                  <a:srgbClr val="FF0000"/>
                </a:solidFill>
                <a:latin typeface="Comic Sans MS"/>
                <a:cs typeface="Comic Sans MS"/>
              </a:rPr>
              <a:t>Capcity</a:t>
            </a:r>
            <a:r>
              <a:rPr lang="en-US" sz="2400" b="1" dirty="0">
                <a:latin typeface="Comic Sans MS"/>
                <a:cs typeface="Comic Sans MS"/>
              </a:rPr>
              <a:t>(</a:t>
            </a:r>
            <a:r>
              <a:rPr lang="en-US" sz="2400" b="1" dirty="0">
                <a:solidFill>
                  <a:srgbClr val="0000FF"/>
                </a:solidFill>
                <a:latin typeface="Comic Sans MS"/>
                <a:cs typeface="Comic Sans MS"/>
              </a:rPr>
              <a:t>L</a:t>
            </a:r>
            <a:r>
              <a:rPr lang="en-US" sz="2400" b="1" dirty="0">
                <a:latin typeface="Comic Sans MS"/>
                <a:cs typeface="Comic Sans MS"/>
              </a:rPr>
              <a:t>) = </a:t>
            </a:r>
            <a:r>
              <a:rPr lang="en-US" sz="2400" b="1" dirty="0" err="1">
                <a:latin typeface="Comic Sans MS"/>
                <a:cs typeface="Comic Sans MS"/>
              </a:rPr>
              <a:t>inf</a:t>
            </a:r>
            <a:r>
              <a:rPr lang="en-US" sz="2400" b="1" baseline="-25000" dirty="0" err="1">
                <a:solidFill>
                  <a:srgbClr val="0000FF"/>
                </a:solidFill>
                <a:latin typeface="Comic Sans MS"/>
                <a:cs typeface="Comic Sans MS"/>
              </a:rPr>
              <a:t>P</a:t>
            </a:r>
            <a:r>
              <a:rPr lang="en-US" sz="2400" b="1" baseline="-25000" dirty="0">
                <a:latin typeface="Comic Sans MS"/>
                <a:cs typeface="Comic Sans MS"/>
              </a:rPr>
              <a:t>&gt;0</a:t>
            </a:r>
          </a:p>
          <a:p>
            <a:pPr>
              <a:lnSpc>
                <a:spcPct val="70000"/>
              </a:lnSpc>
            </a:pPr>
            <a:endParaRPr lang="en-US" sz="2400" b="1" dirty="0">
              <a:latin typeface="Comic Sans MS"/>
              <a:cs typeface="Comic Sans MS"/>
            </a:endParaRPr>
          </a:p>
          <a:p>
            <a:pPr>
              <a:lnSpc>
                <a:spcPct val="70000"/>
              </a:lnSpc>
            </a:pPr>
            <a:r>
              <a:rPr lang="en-US" sz="2400" b="1" dirty="0" err="1">
                <a:latin typeface="Comic Sans MS"/>
                <a:cs typeface="Comic Sans MS"/>
              </a:rPr>
              <a:t>det</a:t>
            </a:r>
            <a:r>
              <a:rPr lang="en-US" sz="2400" b="1" dirty="0">
                <a:latin typeface="Comic Sans MS"/>
                <a:cs typeface="Comic Sans MS"/>
              </a:rPr>
              <a:t>(</a:t>
            </a:r>
            <a:r>
              <a:rPr lang="en-US" sz="2400" b="1" dirty="0">
                <a:solidFill>
                  <a:srgbClr val="0000FF"/>
                </a:solidFill>
                <a:latin typeface="Comic Sans MS"/>
                <a:cs typeface="Comic Sans MS"/>
              </a:rPr>
              <a:t>L</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P</a:t>
            </a:r>
            <a:r>
              <a:rPr lang="en-US" sz="2400" b="1" dirty="0">
                <a:latin typeface="Comic Sans MS"/>
                <a:cs typeface="Comic Sans MS"/>
              </a:rPr>
              <a:t>)</a:t>
            </a:r>
            <a:r>
              <a:rPr lang="en-US" sz="2400" b="1" dirty="0">
                <a:solidFill>
                  <a:prstClr val="black"/>
                </a:solidFill>
                <a:latin typeface="Comic Sans MS"/>
                <a:cs typeface="Comic Sans MS"/>
              </a:rPr>
              <a:t>)/</a:t>
            </a:r>
            <a:r>
              <a:rPr lang="en-US" sz="2400" b="1" dirty="0" err="1">
                <a:solidFill>
                  <a:prstClr val="black"/>
                </a:solidFill>
                <a:latin typeface="Comic Sans MS"/>
                <a:cs typeface="Comic Sans MS"/>
              </a:rPr>
              <a:t>det</a:t>
            </a:r>
            <a:r>
              <a:rPr lang="en-US" sz="2400" b="1" dirty="0">
                <a:solidFill>
                  <a:prstClr val="black"/>
                </a:solidFill>
                <a:latin typeface="Comic Sans MS"/>
                <a:cs typeface="Comic Sans MS"/>
              </a:rPr>
              <a:t>(</a:t>
            </a:r>
            <a:r>
              <a:rPr lang="en-US" sz="2400" b="1" dirty="0">
                <a:solidFill>
                  <a:srgbClr val="0000FF"/>
                </a:solidFill>
                <a:latin typeface="Comic Sans MS"/>
                <a:cs typeface="Comic Sans MS"/>
              </a:rPr>
              <a:t>P</a:t>
            </a:r>
            <a:r>
              <a:rPr lang="en-US" sz="2400" b="1" dirty="0">
                <a:solidFill>
                  <a:prstClr val="black"/>
                </a:solidFill>
                <a:latin typeface="Comic Sans MS"/>
                <a:cs typeface="Comic Sans MS"/>
              </a:rPr>
              <a:t>)</a:t>
            </a:r>
            <a:endParaRPr lang="en-US" dirty="0"/>
          </a:p>
        </p:txBody>
      </p:sp>
      <p:sp>
        <p:nvSpPr>
          <p:cNvPr id="5" name="TextBox 4"/>
          <p:cNvSpPr txBox="1"/>
          <p:nvPr/>
        </p:nvSpPr>
        <p:spPr>
          <a:xfrm>
            <a:off x="3860800" y="4089400"/>
            <a:ext cx="1767646" cy="830997"/>
          </a:xfrm>
          <a:prstGeom prst="rect">
            <a:avLst/>
          </a:prstGeom>
          <a:solidFill>
            <a:schemeClr val="accent6">
              <a:alpha val="52000"/>
            </a:schemeClr>
          </a:solidFill>
        </p:spPr>
        <p:txBody>
          <a:bodyPr wrap="square" rtlCol="0">
            <a:spAutoFit/>
          </a:bodyPr>
          <a:lstStyle/>
          <a:p>
            <a:r>
              <a:rPr lang="en-US" sz="2400" b="1" dirty="0">
                <a:solidFill>
                  <a:srgbClr val="FF0000"/>
                </a:solidFill>
                <a:latin typeface="PT Mono"/>
                <a:cs typeface="PT Mono"/>
              </a:rPr>
              <a:t>cap</a:t>
            </a:r>
            <a:r>
              <a:rPr lang="en-US" sz="2400" b="1" dirty="0">
                <a:latin typeface="PT Mono"/>
                <a:cs typeface="PT Mono"/>
              </a:rPr>
              <a:t>(</a:t>
            </a:r>
            <a:r>
              <a:rPr lang="en-US" sz="2400" b="1" dirty="0">
                <a:solidFill>
                  <a:srgbClr val="0000FF"/>
                </a:solidFill>
                <a:latin typeface="PT Mono"/>
                <a:cs typeface="PT Mono"/>
              </a:rPr>
              <a:t>L</a:t>
            </a:r>
            <a:r>
              <a:rPr lang="en-US" sz="2400" b="1" dirty="0">
                <a:latin typeface="PT Mono"/>
                <a:cs typeface="PT Mono"/>
              </a:rPr>
              <a:t>)&gt;0</a:t>
            </a:r>
          </a:p>
          <a:p>
            <a:r>
              <a:rPr lang="en-US" sz="2400" b="1" dirty="0">
                <a:solidFill>
                  <a:srgbClr val="FF0000"/>
                </a:solidFill>
                <a:latin typeface="PT Mono"/>
                <a:cs typeface="PT Mono"/>
              </a:rPr>
              <a:t>cap</a:t>
            </a:r>
            <a:r>
              <a:rPr lang="en-US" sz="2400" b="1" dirty="0">
                <a:latin typeface="PT Mono"/>
                <a:cs typeface="PT Mono"/>
              </a:rPr>
              <a:t>(</a:t>
            </a:r>
            <a:r>
              <a:rPr lang="en-US" sz="2400" b="1" dirty="0">
                <a:solidFill>
                  <a:srgbClr val="0000FF"/>
                </a:solidFill>
                <a:latin typeface="PT Mono"/>
                <a:cs typeface="PT Mono"/>
              </a:rPr>
              <a:t>L</a:t>
            </a:r>
            <a:r>
              <a:rPr lang="en-US" sz="2400" b="1" dirty="0">
                <a:latin typeface="PT Mono"/>
                <a:cs typeface="PT Mono"/>
              </a:rPr>
              <a:t>)=0</a:t>
            </a:r>
          </a:p>
        </p:txBody>
      </p:sp>
    </p:spTree>
    <p:extLst>
      <p:ext uri="{BB962C8B-B14F-4D97-AF65-F5344CB8AC3E}">
        <p14:creationId xmlns:p14="http://schemas.microsoft.com/office/powerpoint/2010/main" val="391005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1" grpId="0" animBg="1"/>
      <p:bldP spid="14" grpId="0" build="p"/>
      <p:bldP spid="10" grpId="0" animBg="1"/>
      <p:bldP spid="3"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81000" y="-211308"/>
            <a:ext cx="8445500" cy="2050702"/>
          </a:xfrm>
        </p:spPr>
        <p:txBody>
          <a:bodyPr>
            <a:normAutofit/>
          </a:bodyPr>
          <a:lstStyle/>
          <a:p>
            <a:r>
              <a:rPr lang="en-US" sz="3600" b="1" dirty="0">
                <a:solidFill>
                  <a:srgbClr val="FF0000"/>
                </a:solidFill>
                <a:latin typeface="Comic Sans MS" charset="0"/>
                <a:ea typeface="ＭＳ Ｐゴシック" charset="0"/>
                <a:cs typeface="ＭＳ Ｐゴシック" charset="0"/>
              </a:rPr>
              <a:t>6 areas, 6 problems </a:t>
            </a:r>
            <a:r>
              <a:rPr lang="en-US" sz="2400" b="1" dirty="0">
                <a:solidFill>
                  <a:srgbClr val="008000"/>
                </a:solidFill>
                <a:latin typeface="Comic Sans MS"/>
                <a:cs typeface="Comic Sans MS"/>
              </a:rPr>
              <a:t>[GGOW’15’16,</a:t>
            </a:r>
            <a:r>
              <a:rPr lang="en-US" sz="2400" b="1" dirty="0">
                <a:solidFill>
                  <a:srgbClr val="008000"/>
                </a:solidFill>
                <a:latin typeface="Comic Sans MS"/>
                <a:ea typeface="+mn-ea"/>
                <a:cs typeface="Comic Sans MS"/>
              </a:rPr>
              <a:t> IQS’16] </a:t>
            </a:r>
            <a:br>
              <a:rPr lang="en-US" sz="3600" b="1" dirty="0">
                <a:solidFill>
                  <a:srgbClr val="FF0000"/>
                </a:solidFill>
                <a:latin typeface="Comic Sans MS" charset="0"/>
                <a:ea typeface="ＭＳ Ｐゴシック" charset="0"/>
                <a:cs typeface="ＭＳ Ｐゴシック" charset="0"/>
              </a:rPr>
            </a:br>
            <a:r>
              <a:rPr lang="en-US" sz="3600" b="1" dirty="0">
                <a:solidFill>
                  <a:srgbClr val="FF0000"/>
                </a:solidFill>
                <a:latin typeface="Comic Sans MS" charset="0"/>
                <a:ea typeface="ＭＳ Ｐゴシック" charset="0"/>
                <a:cs typeface="ＭＳ Ｐゴシック" charset="0"/>
              </a:rPr>
              <a:t> </a:t>
            </a:r>
            <a:r>
              <a:rPr lang="en-US" sz="2400" b="1" dirty="0">
                <a:solidFill>
                  <a:srgbClr val="0000FF"/>
                </a:solidFill>
                <a:latin typeface="Comic Sans MS"/>
                <a:cs typeface="Comic Sans MS"/>
              </a:rPr>
              <a:t>L</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A</a:t>
            </a:r>
            <a:r>
              <a:rPr lang="en-US" sz="2400" b="1" baseline="-25000" dirty="0">
                <a:solidFill>
                  <a:srgbClr val="0000FF"/>
                </a:solidFill>
                <a:latin typeface="Comic Sans MS"/>
                <a:cs typeface="Comic Sans MS"/>
              </a:rPr>
              <a:t>1</a:t>
            </a:r>
            <a:r>
              <a:rPr lang="en-US" sz="2400" b="1" dirty="0">
                <a:latin typeface="Comic Sans MS"/>
                <a:cs typeface="Comic Sans MS"/>
              </a:rPr>
              <a:t>,</a:t>
            </a:r>
            <a:r>
              <a:rPr lang="en-US" sz="2400" b="1" dirty="0">
                <a:solidFill>
                  <a:srgbClr val="0000FF"/>
                </a:solidFill>
                <a:latin typeface="Comic Sans MS"/>
                <a:cs typeface="Comic Sans MS"/>
              </a:rPr>
              <a:t>A</a:t>
            </a:r>
            <a:r>
              <a:rPr lang="en-US" sz="2400" b="1" baseline="-25000" dirty="0">
                <a:solidFill>
                  <a:srgbClr val="0000FF"/>
                </a:solidFill>
                <a:latin typeface="Comic Sans MS"/>
                <a:cs typeface="Comic Sans MS"/>
              </a:rPr>
              <a:t>2</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A</a:t>
            </a:r>
            <a:r>
              <a:rPr lang="en-US" sz="2400" b="1" baseline="-25000" dirty="0">
                <a:solidFill>
                  <a:srgbClr val="0000FF"/>
                </a:solidFill>
                <a:latin typeface="Comic Sans MS"/>
                <a:cs typeface="Comic Sans MS"/>
              </a:rPr>
              <a:t>m</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 A</a:t>
            </a:r>
            <a:r>
              <a:rPr lang="en-US" sz="2400" b="1" baseline="-25000" dirty="0">
                <a:solidFill>
                  <a:srgbClr val="0000FF"/>
                </a:solidFill>
                <a:latin typeface="Comic Sans MS"/>
                <a:cs typeface="Comic Sans MS"/>
              </a:rPr>
              <a:t>i </a:t>
            </a:r>
            <a:r>
              <a:rPr lang="en-US" sz="2400" dirty="0">
                <a:sym typeface="Symbol" charset="0"/>
              </a:rPr>
              <a:t> </a:t>
            </a:r>
            <a:r>
              <a:rPr lang="en-US" sz="2400" b="1" dirty="0" err="1">
                <a:solidFill>
                  <a:srgbClr val="000000"/>
                </a:solidFill>
                <a:latin typeface="Comic Sans MS"/>
                <a:cs typeface="Comic Sans MS"/>
              </a:rPr>
              <a:t>Mat</a:t>
            </a:r>
            <a:r>
              <a:rPr lang="en-US" sz="2400" b="1" baseline="-25000" dirty="0" err="1">
                <a:solidFill>
                  <a:srgbClr val="0000FF"/>
                </a:solidFill>
                <a:latin typeface="Comic Sans MS"/>
                <a:cs typeface="Comic Sans MS"/>
              </a:rPr>
              <a:t>n</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F</a:t>
            </a:r>
            <a:r>
              <a:rPr lang="en-US" sz="2400" b="1" dirty="0">
                <a:solidFill>
                  <a:srgbClr val="000000"/>
                </a:solidFill>
                <a:latin typeface="Comic Sans MS"/>
                <a:cs typeface="Comic Sans MS"/>
              </a:rPr>
              <a:t>)     (e.g. </a:t>
            </a:r>
            <a:r>
              <a:rPr lang="en-US" sz="2400" b="1" dirty="0">
                <a:solidFill>
                  <a:srgbClr val="0000FF"/>
                </a:solidFill>
                <a:latin typeface="Comic Sans MS"/>
                <a:cs typeface="Comic Sans MS"/>
              </a:rPr>
              <a:t>F</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Q</a:t>
            </a:r>
            <a:r>
              <a:rPr lang="en-US" sz="2400" b="1" dirty="0">
                <a:solidFill>
                  <a:srgbClr val="000000"/>
                </a:solidFill>
                <a:latin typeface="Comic Sans MS"/>
                <a:cs typeface="Comic Sans MS"/>
              </a:rPr>
              <a:t>)</a:t>
            </a:r>
            <a:endParaRPr lang="en-US" sz="2400" b="1" dirty="0">
              <a:solidFill>
                <a:srgbClr val="FF0000"/>
              </a:solidFill>
              <a:latin typeface="Comic Sans MS" charset="0"/>
              <a:ea typeface="ＭＳ Ｐゴシック" charset="0"/>
              <a:cs typeface="ＭＳ Ｐゴシック" charset="0"/>
            </a:endParaRPr>
          </a:p>
        </p:txBody>
      </p:sp>
      <mc:AlternateContent xmlns:mc="http://schemas.openxmlformats.org/markup-compatibility/2006">
        <mc:Choice xmlns:a14="http://schemas.microsoft.com/office/drawing/2010/main" Requires="a14">
          <p:sp>
            <p:nvSpPr>
              <p:cNvPr id="5" name="Rectangle 3"/>
              <p:cNvSpPr>
                <a:spLocks noGrp="1" noChangeArrowheads="1"/>
              </p:cNvSpPr>
              <p:nvPr>
                <p:ph type="subTitle" idx="1"/>
              </p:nvPr>
            </p:nvSpPr>
            <p:spPr>
              <a:xfrm>
                <a:off x="139700" y="1322762"/>
                <a:ext cx="8877300" cy="5090738"/>
              </a:xfrm>
            </p:spPr>
            <p:txBody>
              <a:bodyPr>
                <a:normAutofit fontScale="92500" lnSpcReduction="10000"/>
              </a:bodyPr>
              <a:lstStyle/>
              <a:p>
                <a:pPr lvl="0" algn="l">
                  <a:lnSpc>
                    <a:spcPct val="130000"/>
                  </a:lnSpc>
                </a:pPr>
                <a:r>
                  <a:rPr lang="en-US" sz="2300" b="1" dirty="0">
                    <a:solidFill>
                      <a:srgbClr val="008000"/>
                    </a:solidFill>
                    <a:latin typeface="Comic Sans MS" charset="0"/>
                    <a:ea typeface="ＭＳ Ｐゴシック" charset="0"/>
                    <a:cs typeface="ＭＳ Ｐゴシック" charset="0"/>
                  </a:rPr>
                  <a:t>Linear algebra   </a:t>
                </a:r>
                <a:r>
                  <a:rPr lang="en-US" sz="2400" b="1" dirty="0">
                    <a:solidFill>
                      <a:srgbClr val="0000FF"/>
                    </a:solidFill>
                    <a:latin typeface="Comic Sans MS"/>
                    <a:cs typeface="Comic Sans MS"/>
                  </a:rPr>
                  <a:t>A</a:t>
                </a:r>
                <a:r>
                  <a:rPr lang="en-US" sz="2400" b="1" baseline="-25000" dirty="0">
                    <a:solidFill>
                      <a:srgbClr val="0000FF"/>
                    </a:solidFill>
                    <a:latin typeface="Comic Sans MS"/>
                    <a:cs typeface="Comic Sans MS"/>
                  </a:rPr>
                  <a:t>i</a:t>
                </a:r>
                <a:r>
                  <a:rPr lang="en-US" sz="2400" b="1" dirty="0">
                    <a:solidFill>
                      <a:srgbClr val="000000"/>
                    </a:solidFill>
                    <a:latin typeface="Comic Sans MS"/>
                    <a:cs typeface="Comic Sans MS"/>
                  </a:rPr>
                  <a:t>: </a:t>
                </a:r>
                <a:r>
                  <a:rPr lang="en-US" sz="2400" b="1" dirty="0" err="1">
                    <a:solidFill>
                      <a:srgbClr val="0000FF"/>
                    </a:solidFill>
                    <a:latin typeface="Comic Sans MS"/>
                    <a:cs typeface="Comic Sans MS"/>
                  </a:rPr>
                  <a:t>F</a:t>
                </a:r>
                <a:r>
                  <a:rPr lang="en-US" sz="2400" b="1" baseline="30000" dirty="0" err="1">
                    <a:solidFill>
                      <a:srgbClr val="0000FF"/>
                    </a:solidFill>
                    <a:latin typeface="Comic Sans MS"/>
                    <a:cs typeface="Comic Sans MS"/>
                  </a:rPr>
                  <a:t>n</a:t>
                </a:r>
                <a:r>
                  <a:rPr lang="en-US" sz="2400" b="1" dirty="0">
                    <a:solidFill>
                      <a:srgbClr val="0000FF"/>
                    </a:solidFill>
                    <a:latin typeface="Comic Sans MS"/>
                    <a:cs typeface="Comic Sans MS"/>
                  </a:rPr>
                  <a:t> </a:t>
                </a:r>
                <a:r>
                  <a:rPr lang="en-US" sz="2400" b="1" dirty="0">
                    <a:solidFill>
                      <a:schemeClr val="tx1"/>
                    </a:solidFill>
                    <a:latin typeface="Comic Sans MS"/>
                    <a:cs typeface="Comic Sans MS"/>
                    <a:sym typeface="Wingdings"/>
                  </a:rPr>
                  <a:t></a:t>
                </a:r>
                <a:r>
                  <a:rPr lang="en-US" sz="2400" b="1" dirty="0">
                    <a:solidFill>
                      <a:srgbClr val="0000FF"/>
                    </a:solidFill>
                    <a:latin typeface="Comic Sans MS"/>
                    <a:cs typeface="Comic Sans MS"/>
                    <a:sym typeface="Wingdings"/>
                  </a:rPr>
                  <a:t> </a:t>
                </a:r>
                <a:r>
                  <a:rPr lang="en-US" sz="2400" b="1" dirty="0" err="1">
                    <a:solidFill>
                      <a:srgbClr val="0000FF"/>
                    </a:solidFill>
                    <a:latin typeface="Comic Sans MS"/>
                    <a:cs typeface="Comic Sans MS"/>
                    <a:sym typeface="Wingdings"/>
                  </a:rPr>
                  <a:t>F</a:t>
                </a:r>
                <a:r>
                  <a:rPr lang="en-US" sz="2400" b="1" baseline="30000" dirty="0" err="1">
                    <a:solidFill>
                      <a:srgbClr val="0000FF"/>
                    </a:solidFill>
                    <a:latin typeface="Comic Sans MS"/>
                    <a:cs typeface="Comic Sans MS"/>
                    <a:sym typeface="Wingdings"/>
                  </a:rPr>
                  <a:t>n</a:t>
                </a:r>
                <a:r>
                  <a:rPr lang="en-US" sz="2400" b="1" baseline="30000" dirty="0">
                    <a:solidFill>
                      <a:srgbClr val="0000FF"/>
                    </a:solidFill>
                    <a:latin typeface="Comic Sans MS"/>
                    <a:cs typeface="Comic Sans MS"/>
                    <a:sym typeface="Wingdings"/>
                  </a:rPr>
                  <a:t>   </a:t>
                </a:r>
                <a:r>
                  <a:rPr lang="en-US" sz="2300" b="1" dirty="0">
                    <a:solidFill>
                      <a:srgbClr val="000000"/>
                    </a:solidFill>
                    <a:latin typeface="Comic Sans MS"/>
                    <a:cs typeface="Comic Sans MS"/>
                  </a:rPr>
                  <a:t>linear maps</a:t>
                </a:r>
                <a:endParaRPr lang="en-US" sz="2300" b="1" baseline="30000" dirty="0">
                  <a:solidFill>
                    <a:srgbClr val="008000"/>
                  </a:solidFill>
                  <a:latin typeface="Comic Sans MS" charset="0"/>
                  <a:ea typeface="ＭＳ Ｐゴシック" charset="0"/>
                  <a:cs typeface="ＭＳ Ｐゴシック" charset="0"/>
                </a:endParaRPr>
              </a:p>
              <a:p>
                <a:pPr lvl="0" algn="l">
                  <a:lnSpc>
                    <a:spcPct val="130000"/>
                  </a:lnSpc>
                  <a:spcBef>
                    <a:spcPts val="0"/>
                  </a:spcBef>
                </a:pPr>
                <a:r>
                  <a:rPr lang="en-US" sz="2300" b="1" dirty="0">
                    <a:solidFill>
                      <a:srgbClr val="FF0000"/>
                    </a:solidFill>
                    <a:latin typeface="Comic Sans MS" charset="0"/>
                    <a:ea typeface="ＭＳ Ｐゴシック" charset="0"/>
                    <a:cs typeface="ＭＳ Ｐゴシック" charset="0"/>
                  </a:rPr>
                  <a:t>Q1: </a:t>
                </a:r>
                <a:r>
                  <a:rPr lang="en-US" sz="2300" b="1" dirty="0">
                    <a:solidFill>
                      <a:schemeClr val="tx1"/>
                    </a:solidFill>
                    <a:latin typeface="Comic Sans MS" charset="0"/>
                    <a:ea typeface="ＭＳ Ｐゴシック" charset="0"/>
                    <a:cs typeface="ＭＳ Ｐゴシック" charset="0"/>
                  </a:rPr>
                  <a:t> </a:t>
                </a:r>
                <a14:m>
                  <m:oMath xmlns:m="http://schemas.openxmlformats.org/officeDocument/2006/math">
                    <m:r>
                      <a:rPr lang="en-US" sz="2300" b="1" i="1">
                        <a:solidFill>
                          <a:schemeClr val="tx1"/>
                        </a:solidFill>
                        <a:latin typeface="Cambria Math" panose="02040503050406030204" pitchFamily="18" charset="0"/>
                        <a:ea typeface="Cambria Math" panose="02040503050406030204" pitchFamily="18" charset="0"/>
                        <a:cs typeface="ＭＳ Ｐゴシック" charset="0"/>
                      </a:rPr>
                      <m:t>∃</m:t>
                    </m:r>
                  </m:oMath>
                </a14:m>
                <a:r>
                  <a:rPr lang="en-US" sz="2300" b="1" dirty="0">
                    <a:solidFill>
                      <a:prstClr val="black"/>
                    </a:solidFill>
                    <a:latin typeface="Comic Sans MS"/>
                    <a:cs typeface="Comic Sans MS"/>
                  </a:rPr>
                  <a:t> subspace </a:t>
                </a:r>
                <a:r>
                  <a:rPr lang="en-US" sz="2300" b="1" dirty="0">
                    <a:solidFill>
                      <a:srgbClr val="660066"/>
                    </a:solidFill>
                    <a:latin typeface="Comic Sans MS"/>
                    <a:cs typeface="Comic Sans MS"/>
                  </a:rPr>
                  <a:t>U</a:t>
                </a:r>
                <a:r>
                  <a:rPr lang="en-US" sz="2300" b="1" dirty="0">
                    <a:solidFill>
                      <a:prstClr val="black"/>
                    </a:solidFill>
                    <a:latin typeface="Comic Sans MS"/>
                    <a:cs typeface="Comic Sans MS"/>
                  </a:rPr>
                  <a:t> </a:t>
                </a:r>
                <a:r>
                  <a:rPr lang="en-US" sz="2300" b="1" dirty="0" err="1">
                    <a:solidFill>
                      <a:prstClr val="black"/>
                    </a:solidFill>
                    <a:latin typeface="Comic Sans MS"/>
                    <a:cs typeface="Comic Sans MS"/>
                  </a:rPr>
                  <a:t>s.t.</a:t>
                </a:r>
                <a:r>
                  <a:rPr lang="en-US" sz="2300" b="1" dirty="0">
                    <a:solidFill>
                      <a:prstClr val="black"/>
                    </a:solidFill>
                    <a:latin typeface="Comic Sans MS"/>
                    <a:cs typeface="Comic Sans MS"/>
                  </a:rPr>
                  <a:t> dim(span{</a:t>
                </a:r>
                <a:r>
                  <a:rPr lang="en-US" sz="2000" b="1" dirty="0" err="1">
                    <a:solidFill>
                      <a:srgbClr val="0000FF"/>
                    </a:solidFill>
                    <a:latin typeface="Comic Sans MS"/>
                    <a:cs typeface="Comic Sans MS"/>
                  </a:rPr>
                  <a:t>A</a:t>
                </a:r>
                <a:r>
                  <a:rPr lang="en-US" sz="2000" b="1" baseline="-25000" dirty="0" err="1">
                    <a:solidFill>
                      <a:srgbClr val="0000FF"/>
                    </a:solidFill>
                    <a:latin typeface="Comic Sans MS"/>
                    <a:cs typeface="Comic Sans MS"/>
                  </a:rPr>
                  <a:t>i</a:t>
                </a:r>
                <a:r>
                  <a:rPr lang="en-US" sz="2000" b="1" dirty="0" err="1">
                    <a:solidFill>
                      <a:srgbClr val="660066"/>
                    </a:solidFill>
                    <a:latin typeface="Comic Sans MS"/>
                    <a:cs typeface="Comic Sans MS"/>
                  </a:rPr>
                  <a:t>U</a:t>
                </a:r>
                <a:r>
                  <a:rPr lang="en-US" sz="2300" b="1" dirty="0">
                    <a:solidFill>
                      <a:prstClr val="black"/>
                    </a:solidFill>
                    <a:latin typeface="Comic Sans MS"/>
                    <a:cs typeface="Comic Sans MS"/>
                  </a:rPr>
                  <a:t>}</a:t>
                </a:r>
                <a:r>
                  <a:rPr lang="en-US" sz="2300" b="1" baseline="-25000" dirty="0" err="1">
                    <a:solidFill>
                      <a:srgbClr val="0000FF"/>
                    </a:solidFill>
                    <a:latin typeface="Comic Sans MS"/>
                    <a:cs typeface="Comic Sans MS"/>
                  </a:rPr>
                  <a:t>i</a:t>
                </a:r>
                <a:r>
                  <a:rPr lang="en-US" sz="2300" b="1" dirty="0">
                    <a:solidFill>
                      <a:prstClr val="black"/>
                    </a:solidFill>
                    <a:latin typeface="Comic Sans MS"/>
                    <a:cs typeface="Comic Sans MS"/>
                  </a:rPr>
                  <a:t>) &lt; dim(</a:t>
                </a:r>
                <a:r>
                  <a:rPr lang="en-US" sz="2300" b="1" dirty="0">
                    <a:solidFill>
                      <a:srgbClr val="660066"/>
                    </a:solidFill>
                    <a:latin typeface="Comic Sans MS"/>
                    <a:cs typeface="Comic Sans MS"/>
                  </a:rPr>
                  <a:t>U</a:t>
                </a:r>
                <a:r>
                  <a:rPr lang="en-US" sz="2300" b="1" dirty="0">
                    <a:solidFill>
                      <a:prstClr val="black"/>
                    </a:solidFill>
                    <a:latin typeface="Comic Sans MS"/>
                    <a:cs typeface="Comic Sans MS"/>
                  </a:rPr>
                  <a:t>) </a:t>
                </a:r>
                <a:r>
                  <a:rPr lang="en-US" sz="2300" b="1" dirty="0">
                    <a:solidFill>
                      <a:srgbClr val="FF0000"/>
                    </a:solidFill>
                    <a:latin typeface="Comic Sans MS"/>
                    <a:cs typeface="Comic Sans MS"/>
                  </a:rPr>
                  <a:t>?</a:t>
                </a:r>
                <a:endParaRPr lang="en-US" sz="2300" b="1" dirty="0">
                  <a:solidFill>
                    <a:srgbClr val="FF0000"/>
                  </a:solidFill>
                  <a:latin typeface="Comic Sans MS" charset="0"/>
                  <a:ea typeface="ＭＳ Ｐゴシック" charset="0"/>
                  <a:cs typeface="ＭＳ Ｐゴシック" charset="0"/>
                </a:endParaRPr>
              </a:p>
              <a:p>
                <a:pPr lvl="0" algn="l">
                  <a:lnSpc>
                    <a:spcPct val="130000"/>
                  </a:lnSpc>
                </a:pPr>
                <a:r>
                  <a:rPr lang="en-US" sz="2300" b="1" dirty="0">
                    <a:solidFill>
                      <a:srgbClr val="008000"/>
                    </a:solidFill>
                    <a:latin typeface="Comic Sans MS" charset="0"/>
                    <a:ea typeface="ＭＳ Ｐゴシック" charset="0"/>
                    <a:cs typeface="ＭＳ Ｐゴシック" charset="0"/>
                  </a:rPr>
                  <a:t>Arithmetic complexity theory: </a:t>
                </a:r>
                <a:r>
                  <a:rPr lang="en-US" sz="2300" b="1" dirty="0">
                    <a:solidFill>
                      <a:srgbClr val="0000FF"/>
                    </a:solidFill>
                    <a:latin typeface="Comic Sans MS"/>
                    <a:cs typeface="Comic Sans MS"/>
                  </a:rPr>
                  <a:t>A </a:t>
                </a:r>
                <a:r>
                  <a:rPr lang="en-US" sz="2300" b="1" dirty="0">
                    <a:solidFill>
                      <a:srgbClr val="000000"/>
                    </a:solidFill>
                    <a:latin typeface="Comic Sans MS"/>
                    <a:cs typeface="Comic Sans MS"/>
                  </a:rPr>
                  <a:t>describes a polynomial: </a:t>
                </a:r>
                <a:endParaRPr lang="en-US" sz="2300" b="1" dirty="0">
                  <a:solidFill>
                    <a:srgbClr val="008000"/>
                  </a:solidFill>
                  <a:latin typeface="Comic Sans MS" charset="0"/>
                  <a:ea typeface="ＭＳ Ｐゴシック" charset="0"/>
                  <a:cs typeface="ＭＳ Ｐゴシック" charset="0"/>
                </a:endParaRPr>
              </a:p>
              <a:p>
                <a:pPr algn="l">
                  <a:lnSpc>
                    <a:spcPct val="130000"/>
                  </a:lnSpc>
                  <a:spcBef>
                    <a:spcPts val="0"/>
                  </a:spcBef>
                </a:pPr>
                <a:r>
                  <a:rPr lang="en-US" sz="2300" b="1" dirty="0">
                    <a:solidFill>
                      <a:srgbClr val="FF0000"/>
                    </a:solidFill>
                    <a:latin typeface="Comic Sans MS" charset="0"/>
                    <a:ea typeface="ＭＳ Ｐゴシック" charset="0"/>
                    <a:cs typeface="ＭＳ Ｐゴシック" charset="0"/>
                  </a:rPr>
                  <a:t>Q2:  </a:t>
                </a:r>
                <a:r>
                  <a:rPr lang="en-US" sz="2300" b="1" dirty="0">
                    <a:solidFill>
                      <a:srgbClr val="0000FF"/>
                    </a:solidFill>
                    <a:latin typeface="Comic Sans MS"/>
                    <a:cs typeface="Comic Sans MS"/>
                  </a:rPr>
                  <a:t>L</a:t>
                </a:r>
                <a:r>
                  <a:rPr lang="en-US" sz="2300" b="1" dirty="0">
                    <a:solidFill>
                      <a:srgbClr val="000000"/>
                    </a:solidFill>
                    <a:latin typeface="Comic Sans MS"/>
                    <a:cs typeface="Comic Sans MS"/>
                  </a:rPr>
                  <a:t>(</a:t>
                </a:r>
                <a:r>
                  <a:rPr lang="en-US" sz="2300" b="1" dirty="0">
                    <a:solidFill>
                      <a:srgbClr val="660066"/>
                    </a:solidFill>
                    <a:latin typeface="Comic Sans MS"/>
                    <a:cs typeface="Comic Sans MS"/>
                  </a:rPr>
                  <a:t>X</a:t>
                </a:r>
                <a:r>
                  <a:rPr lang="en-US" sz="2300" b="1" dirty="0">
                    <a:solidFill>
                      <a:prstClr val="black"/>
                    </a:solidFill>
                    <a:latin typeface="Comic Sans MS"/>
                    <a:cs typeface="Comic Sans MS"/>
                  </a:rPr>
                  <a:t>) = </a:t>
                </a:r>
                <a:r>
                  <a:rPr lang="en-US" sz="2300" b="1" dirty="0" err="1">
                    <a:solidFill>
                      <a:prstClr val="black"/>
                    </a:solidFill>
                    <a:latin typeface="Comic Sans MS"/>
                    <a:cs typeface="Comic Sans MS"/>
                  </a:rPr>
                  <a:t>det</a:t>
                </a:r>
                <a:r>
                  <a:rPr lang="en-US" sz="2300" b="1" dirty="0">
                    <a:solidFill>
                      <a:prstClr val="black"/>
                    </a:solidFill>
                    <a:latin typeface="Comic Sans MS"/>
                    <a:cs typeface="Comic Sans MS"/>
                  </a:rPr>
                  <a:t>(</a:t>
                </a:r>
                <a:r>
                  <a:rPr lang="en-US" sz="2300" dirty="0">
                    <a:solidFill>
                      <a:prstClr val="black"/>
                    </a:solidFill>
                    <a:sym typeface="Symbol"/>
                  </a:rPr>
                  <a:t></a:t>
                </a:r>
                <a:r>
                  <a:rPr lang="en-US" sz="2300" b="1" baseline="-25000" dirty="0" err="1">
                    <a:solidFill>
                      <a:srgbClr val="0000FF"/>
                    </a:solidFill>
                    <a:latin typeface="Comic Sans MS"/>
                    <a:cs typeface="Comic Sans MS"/>
                  </a:rPr>
                  <a:t>i</a:t>
                </a:r>
                <a:r>
                  <a:rPr lang="en-US" sz="2300" b="1" dirty="0" err="1">
                    <a:solidFill>
                      <a:srgbClr val="0000FF"/>
                    </a:solidFill>
                    <a:latin typeface="Comic Sans MS"/>
                    <a:cs typeface="Comic Sans MS"/>
                  </a:rPr>
                  <a:t>A</a:t>
                </a:r>
                <a:r>
                  <a:rPr lang="en-US" sz="2300" b="1" baseline="-25000" dirty="0" err="1">
                    <a:solidFill>
                      <a:srgbClr val="0000FF"/>
                    </a:solidFill>
                    <a:latin typeface="Comic Sans MS"/>
                    <a:cs typeface="Comic Sans MS"/>
                  </a:rPr>
                  <a:t>i</a:t>
                </a:r>
                <a:r>
                  <a:rPr lang="en-US" sz="2300" b="1" dirty="0" err="1">
                    <a:solidFill>
                      <a:schemeClr val="tx1"/>
                    </a:solidFill>
                    <a:latin typeface="Comic Sans MS"/>
                    <a:cs typeface="Comic Sans MS"/>
                  </a:rPr>
                  <a:t>×</a:t>
                </a:r>
                <a:r>
                  <a:rPr lang="en-US" sz="2300" b="1" dirty="0" err="1">
                    <a:solidFill>
                      <a:srgbClr val="660066"/>
                    </a:solidFill>
                    <a:latin typeface="Comic Sans MS"/>
                    <a:cs typeface="Comic Sans MS"/>
                  </a:rPr>
                  <a:t>X</a:t>
                </a:r>
                <a:r>
                  <a:rPr lang="en-US" sz="2300" b="1" baseline="-25000" dirty="0" err="1">
                    <a:solidFill>
                      <a:srgbClr val="660066"/>
                    </a:solidFill>
                    <a:latin typeface="Comic Sans MS"/>
                    <a:cs typeface="Comic Sans MS"/>
                  </a:rPr>
                  <a:t>i</a:t>
                </a:r>
                <a:r>
                  <a:rPr lang="en-US" sz="2300" b="1" dirty="0">
                    <a:solidFill>
                      <a:srgbClr val="660066"/>
                    </a:solidFill>
                    <a:latin typeface="Comic Sans MS"/>
                    <a:cs typeface="Comic Sans MS"/>
                  </a:rPr>
                  <a:t>) </a:t>
                </a:r>
                <a:r>
                  <a:rPr lang="en-US" sz="2300" b="1" dirty="0">
                    <a:solidFill>
                      <a:prstClr val="black"/>
                    </a:solidFill>
                    <a:latin typeface="Comic Sans MS"/>
                    <a:cs typeface="Comic Sans MS"/>
                  </a:rPr>
                  <a:t>= 0 </a:t>
                </a:r>
                <a:r>
                  <a:rPr lang="en-US" sz="2300" b="1" dirty="0">
                    <a:solidFill>
                      <a:srgbClr val="FF0000"/>
                    </a:solidFill>
                    <a:latin typeface="Comic Sans MS"/>
                    <a:cs typeface="Comic Sans MS"/>
                  </a:rPr>
                  <a:t>?</a:t>
                </a:r>
                <a:endParaRPr lang="en-US" sz="2300" b="1" dirty="0">
                  <a:solidFill>
                    <a:srgbClr val="FF0000"/>
                  </a:solidFill>
                  <a:latin typeface="Comic Sans MS" charset="0"/>
                  <a:ea typeface="ＭＳ Ｐゴシック" charset="0"/>
                  <a:cs typeface="ＭＳ Ｐゴシック" charset="0"/>
                </a:endParaRPr>
              </a:p>
              <a:p>
                <a:pPr lvl="0" algn="l">
                  <a:lnSpc>
                    <a:spcPct val="130000"/>
                  </a:lnSpc>
                </a:pPr>
                <a:r>
                  <a:rPr lang="en-US" sz="2300" b="1" dirty="0">
                    <a:solidFill>
                      <a:srgbClr val="008000"/>
                    </a:solidFill>
                    <a:latin typeface="Comic Sans MS" charset="0"/>
                    <a:ea typeface="ＭＳ Ｐゴシック" charset="0"/>
                    <a:cs typeface="ＭＳ Ｐゴシック" charset="0"/>
                  </a:rPr>
                  <a:t>Quantum Information Theory </a:t>
                </a:r>
                <a:r>
                  <a:rPr lang="en-US" sz="2300" b="1" dirty="0">
                    <a:solidFill>
                      <a:srgbClr val="0000FF"/>
                    </a:solidFill>
                    <a:latin typeface="Comic Sans MS"/>
                    <a:cs typeface="Comic Sans MS"/>
                  </a:rPr>
                  <a:t>L </a:t>
                </a:r>
                <a:r>
                  <a:rPr lang="en-US" sz="2300" b="1" dirty="0">
                    <a:solidFill>
                      <a:srgbClr val="000000"/>
                    </a:solidFill>
                    <a:latin typeface="Comic Sans MS"/>
                    <a:cs typeface="Comic Sans MS"/>
                  </a:rPr>
                  <a:t>positive operator: </a:t>
                </a:r>
                <a:r>
                  <a:rPr lang="en-US" sz="2300" b="1" dirty="0">
                    <a:solidFill>
                      <a:srgbClr val="0000FF"/>
                    </a:solidFill>
                    <a:latin typeface="Comic Sans MS"/>
                    <a:cs typeface="Comic Sans MS"/>
                  </a:rPr>
                  <a:t>L</a:t>
                </a:r>
                <a:r>
                  <a:rPr lang="en-US" sz="2300" b="1" dirty="0">
                    <a:solidFill>
                      <a:srgbClr val="000000"/>
                    </a:solidFill>
                    <a:latin typeface="Comic Sans MS"/>
                    <a:cs typeface="Comic Sans MS"/>
                  </a:rPr>
                  <a:t>(</a:t>
                </a:r>
                <a:r>
                  <a:rPr lang="en-US" sz="2300" b="1" dirty="0">
                    <a:solidFill>
                      <a:srgbClr val="660066"/>
                    </a:solidFill>
                    <a:latin typeface="Comic Sans MS"/>
                    <a:cs typeface="Comic Sans MS"/>
                  </a:rPr>
                  <a:t>P</a:t>
                </a:r>
                <a:r>
                  <a:rPr lang="en-US" sz="2300" b="1" dirty="0">
                    <a:solidFill>
                      <a:prstClr val="black"/>
                    </a:solidFill>
                    <a:latin typeface="Comic Sans MS"/>
                    <a:cs typeface="Comic Sans MS"/>
                  </a:rPr>
                  <a:t>) = </a:t>
                </a:r>
                <a:r>
                  <a:rPr lang="en-US" sz="2300" dirty="0">
                    <a:solidFill>
                      <a:prstClr val="black"/>
                    </a:solidFill>
                    <a:sym typeface="Symbol"/>
                  </a:rPr>
                  <a:t></a:t>
                </a:r>
                <a:r>
                  <a:rPr lang="en-US" sz="2300" b="1" baseline="-25000" dirty="0" err="1">
                    <a:solidFill>
                      <a:srgbClr val="0000FF"/>
                    </a:solidFill>
                    <a:latin typeface="Comic Sans MS"/>
                    <a:cs typeface="Comic Sans MS"/>
                  </a:rPr>
                  <a:t>i</a:t>
                </a:r>
                <a:r>
                  <a:rPr lang="en-US" sz="2300" b="1" dirty="0" err="1">
                    <a:solidFill>
                      <a:srgbClr val="0000FF"/>
                    </a:solidFill>
                    <a:latin typeface="Comic Sans MS"/>
                    <a:cs typeface="Comic Sans MS"/>
                  </a:rPr>
                  <a:t>A</a:t>
                </a:r>
                <a:r>
                  <a:rPr lang="en-US" sz="2300" b="1" baseline="-25000" dirty="0" err="1">
                    <a:solidFill>
                      <a:srgbClr val="0000FF"/>
                    </a:solidFill>
                    <a:latin typeface="Comic Sans MS"/>
                    <a:cs typeface="Comic Sans MS"/>
                  </a:rPr>
                  <a:t>i</a:t>
                </a:r>
                <a:r>
                  <a:rPr lang="en-US" sz="2300" b="1" dirty="0" err="1">
                    <a:solidFill>
                      <a:srgbClr val="660066"/>
                    </a:solidFill>
                    <a:latin typeface="Comic Sans MS"/>
                    <a:cs typeface="Comic Sans MS"/>
                  </a:rPr>
                  <a:t>P</a:t>
                </a:r>
                <a:r>
                  <a:rPr lang="en-US" sz="2300" b="1" dirty="0" err="1">
                    <a:solidFill>
                      <a:srgbClr val="0000FF"/>
                    </a:solidFill>
                    <a:latin typeface="Comic Sans MS"/>
                    <a:cs typeface="Comic Sans MS"/>
                  </a:rPr>
                  <a:t>A</a:t>
                </a:r>
                <a:r>
                  <a:rPr lang="en-US" sz="2300" b="1" baseline="-25000" dirty="0" err="1">
                    <a:solidFill>
                      <a:srgbClr val="0000FF"/>
                    </a:solidFill>
                    <a:latin typeface="Comic Sans MS"/>
                    <a:cs typeface="Comic Sans MS"/>
                  </a:rPr>
                  <a:t>i</a:t>
                </a:r>
                <a:r>
                  <a:rPr lang="en-US" sz="2300" b="1" baseline="30000" dirty="0" err="1">
                    <a:solidFill>
                      <a:srgbClr val="0000FF"/>
                    </a:solidFill>
                    <a:latin typeface="Comic Sans MS"/>
                    <a:cs typeface="Comic Sans MS"/>
                  </a:rPr>
                  <a:t>t</a:t>
                </a:r>
                <a:endParaRPr lang="en-US" sz="2300" b="1" baseline="30000" dirty="0">
                  <a:solidFill>
                    <a:srgbClr val="0000FF"/>
                  </a:solidFill>
                  <a:latin typeface="Comic Sans MS"/>
                  <a:cs typeface="Comic Sans MS"/>
                </a:endParaRPr>
              </a:p>
              <a:p>
                <a:pPr lvl="0" algn="l">
                  <a:lnSpc>
                    <a:spcPct val="130000"/>
                  </a:lnSpc>
                  <a:spcBef>
                    <a:spcPts val="0"/>
                  </a:spcBef>
                </a:pPr>
                <a:r>
                  <a:rPr lang="en-US" sz="2300" b="1" dirty="0">
                    <a:solidFill>
                      <a:srgbClr val="FF0000"/>
                    </a:solidFill>
                    <a:latin typeface="Comic Sans MS" charset="0"/>
                    <a:ea typeface="ＭＳ Ｐゴシック" charset="0"/>
                    <a:cs typeface="ＭＳ Ｐゴシック" charset="0"/>
                  </a:rPr>
                  <a:t>Q3: </a:t>
                </a:r>
                <a:r>
                  <a:rPr lang="en-US" sz="2300" b="1" dirty="0" err="1">
                    <a:solidFill>
                      <a:prstClr val="black"/>
                    </a:solidFill>
                    <a:latin typeface="Comic Sans MS"/>
                    <a:cs typeface="Comic Sans MS"/>
                  </a:rPr>
                  <a:t>inf</a:t>
                </a:r>
                <a:r>
                  <a:rPr lang="en-US" sz="2300" b="1" baseline="-25000" dirty="0" err="1">
                    <a:solidFill>
                      <a:srgbClr val="660066"/>
                    </a:solidFill>
                    <a:latin typeface="Comic Sans MS"/>
                    <a:cs typeface="Comic Sans MS"/>
                  </a:rPr>
                  <a:t>P</a:t>
                </a:r>
                <a:r>
                  <a:rPr lang="en-US" sz="2300" b="1" baseline="-25000" dirty="0">
                    <a:solidFill>
                      <a:prstClr val="black"/>
                    </a:solidFill>
                    <a:latin typeface="Comic Sans MS"/>
                    <a:cs typeface="Comic Sans MS"/>
                  </a:rPr>
                  <a:t>&gt;0</a:t>
                </a:r>
                <a:r>
                  <a:rPr lang="en-US" sz="2300" b="1" dirty="0">
                    <a:solidFill>
                      <a:prstClr val="black"/>
                    </a:solidFill>
                    <a:latin typeface="Comic Sans MS"/>
                    <a:cs typeface="Comic Sans MS"/>
                  </a:rPr>
                  <a:t> </a:t>
                </a:r>
                <a:r>
                  <a:rPr lang="en-US" sz="2300" b="1" dirty="0" err="1">
                    <a:solidFill>
                      <a:prstClr val="black"/>
                    </a:solidFill>
                    <a:latin typeface="Comic Sans MS"/>
                    <a:cs typeface="Comic Sans MS"/>
                  </a:rPr>
                  <a:t>det</a:t>
                </a:r>
                <a:r>
                  <a:rPr lang="en-US" sz="2300" b="1" dirty="0">
                    <a:solidFill>
                      <a:prstClr val="black"/>
                    </a:solidFill>
                    <a:latin typeface="Comic Sans MS"/>
                    <a:cs typeface="Comic Sans MS"/>
                  </a:rPr>
                  <a:t>(</a:t>
                </a:r>
                <a:r>
                  <a:rPr lang="en-US" sz="2300" b="1" dirty="0">
                    <a:solidFill>
                      <a:srgbClr val="0000FF"/>
                    </a:solidFill>
                    <a:latin typeface="Comic Sans MS"/>
                    <a:cs typeface="Comic Sans MS"/>
                  </a:rPr>
                  <a:t>L</a:t>
                </a:r>
                <a:r>
                  <a:rPr lang="en-US" sz="2300" b="1" dirty="0">
                    <a:solidFill>
                      <a:srgbClr val="000000"/>
                    </a:solidFill>
                    <a:latin typeface="Comic Sans MS"/>
                    <a:cs typeface="Comic Sans MS"/>
                  </a:rPr>
                  <a:t>(</a:t>
                </a:r>
                <a:r>
                  <a:rPr lang="en-US" sz="2300" b="1" dirty="0">
                    <a:solidFill>
                      <a:srgbClr val="660066"/>
                    </a:solidFill>
                    <a:latin typeface="Comic Sans MS"/>
                    <a:cs typeface="Comic Sans MS"/>
                  </a:rPr>
                  <a:t>P</a:t>
                </a:r>
                <a:r>
                  <a:rPr lang="en-US" sz="2300" b="1" dirty="0">
                    <a:solidFill>
                      <a:prstClr val="black"/>
                    </a:solidFill>
                    <a:latin typeface="Comic Sans MS"/>
                    <a:cs typeface="Comic Sans MS"/>
                  </a:rPr>
                  <a:t>))/</a:t>
                </a:r>
                <a:r>
                  <a:rPr lang="en-US" sz="2300" b="1" dirty="0" err="1">
                    <a:solidFill>
                      <a:prstClr val="black"/>
                    </a:solidFill>
                    <a:latin typeface="Comic Sans MS"/>
                    <a:cs typeface="Comic Sans MS"/>
                  </a:rPr>
                  <a:t>det</a:t>
                </a:r>
                <a:r>
                  <a:rPr lang="en-US" sz="2300" b="1" dirty="0">
                    <a:solidFill>
                      <a:prstClr val="black"/>
                    </a:solidFill>
                    <a:latin typeface="Comic Sans MS"/>
                    <a:cs typeface="Comic Sans MS"/>
                  </a:rPr>
                  <a:t>(</a:t>
                </a:r>
                <a:r>
                  <a:rPr lang="en-US" sz="2300" b="1" dirty="0">
                    <a:solidFill>
                      <a:srgbClr val="660066"/>
                    </a:solidFill>
                    <a:latin typeface="Comic Sans MS"/>
                    <a:cs typeface="Comic Sans MS"/>
                  </a:rPr>
                  <a:t>P</a:t>
                </a:r>
                <a:r>
                  <a:rPr lang="en-US" sz="2300" b="1" dirty="0">
                    <a:solidFill>
                      <a:prstClr val="black"/>
                    </a:solidFill>
                    <a:latin typeface="Comic Sans MS"/>
                    <a:cs typeface="Comic Sans MS"/>
                  </a:rPr>
                  <a:t>) = 0 </a:t>
                </a:r>
                <a:r>
                  <a:rPr lang="en-US" sz="2300" b="1" dirty="0">
                    <a:solidFill>
                      <a:srgbClr val="FF0000"/>
                    </a:solidFill>
                    <a:latin typeface="Comic Sans MS"/>
                    <a:cs typeface="Comic Sans MS"/>
                  </a:rPr>
                  <a:t>?</a:t>
                </a:r>
                <a:endParaRPr lang="en-US" sz="2300" b="1" dirty="0">
                  <a:solidFill>
                    <a:srgbClr val="FF0000"/>
                  </a:solidFill>
                  <a:latin typeface="Comic Sans MS" charset="0"/>
                  <a:ea typeface="ＭＳ Ｐゴシック" charset="0"/>
                  <a:cs typeface="ＭＳ Ｐゴシック" charset="0"/>
                </a:endParaRPr>
              </a:p>
              <a:p>
                <a:pPr algn="l" eaLnBrk="1" hangingPunct="1">
                  <a:lnSpc>
                    <a:spcPct val="110000"/>
                  </a:lnSpc>
                </a:pPr>
                <a:r>
                  <a:rPr lang="en-US" sz="2300" b="1" dirty="0">
                    <a:solidFill>
                      <a:srgbClr val="008000"/>
                    </a:solidFill>
                    <a:latin typeface="Comic Sans MS" charset="0"/>
                    <a:ea typeface="ＭＳ Ｐゴシック" charset="0"/>
                    <a:cs typeface="ＭＳ Ｐゴシック" charset="0"/>
                  </a:rPr>
                  <a:t>Non-commutative Algebra  </a:t>
                </a:r>
              </a:p>
              <a:p>
                <a:pPr algn="l">
                  <a:lnSpc>
                    <a:spcPct val="110000"/>
                  </a:lnSpc>
                </a:pPr>
                <a:r>
                  <a:rPr lang="en-US" sz="2300" b="1" dirty="0">
                    <a:solidFill>
                      <a:srgbClr val="FF0000"/>
                    </a:solidFill>
                    <a:latin typeface="Comic Sans MS" charset="0"/>
                    <a:ea typeface="ＭＳ Ｐゴシック" charset="0"/>
                    <a:cs typeface="ＭＳ Ｐゴシック" charset="0"/>
                  </a:rPr>
                  <a:t>Q4: </a:t>
                </a:r>
                <a:r>
                  <a:rPr lang="en-US" sz="2300" b="1" dirty="0">
                    <a:solidFill>
                      <a:srgbClr val="000000"/>
                    </a:solidFill>
                    <a:latin typeface="Comic Sans MS" charset="0"/>
                    <a:ea typeface="ＭＳ Ｐゴシック" charset="0"/>
                    <a:cs typeface="ＭＳ Ｐゴシック" charset="0"/>
                  </a:rPr>
                  <a:t>Is</a:t>
                </a:r>
                <a:r>
                  <a:rPr lang="en-US" sz="2300" b="1" dirty="0">
                    <a:solidFill>
                      <a:srgbClr val="FF0000"/>
                    </a:solidFill>
                    <a:latin typeface="Comic Sans MS" charset="0"/>
                    <a:ea typeface="ＭＳ Ｐゴシック" charset="0"/>
                    <a:cs typeface="ＭＳ Ｐゴシック" charset="0"/>
                  </a:rPr>
                  <a:t> </a:t>
                </a:r>
                <a:r>
                  <a:rPr lang="en-US" sz="2300" b="1" dirty="0">
                    <a:solidFill>
                      <a:srgbClr val="0000FF"/>
                    </a:solidFill>
                    <a:latin typeface="Comic Sans MS"/>
                    <a:cs typeface="Comic Sans MS"/>
                  </a:rPr>
                  <a:t>L</a:t>
                </a:r>
                <a:r>
                  <a:rPr lang="en-US" sz="2300" b="1" dirty="0">
                    <a:solidFill>
                      <a:schemeClr val="tx1"/>
                    </a:solidFill>
                    <a:latin typeface="Comic Sans MS"/>
                    <a:cs typeface="Comic Sans MS"/>
                  </a:rPr>
                  <a:t>(</a:t>
                </a:r>
                <a:r>
                  <a:rPr lang="en-US" sz="2300" b="1" dirty="0">
                    <a:solidFill>
                      <a:srgbClr val="660066"/>
                    </a:solidFill>
                    <a:latin typeface="Comic Sans MS"/>
                    <a:cs typeface="Comic Sans MS"/>
                  </a:rPr>
                  <a:t>x</a:t>
                </a:r>
                <a:r>
                  <a:rPr lang="en-US" sz="2300" b="1" dirty="0">
                    <a:solidFill>
                      <a:schemeClr val="tx1"/>
                    </a:solidFill>
                    <a:latin typeface="Comic Sans MS"/>
                    <a:cs typeface="Comic Sans MS"/>
                  </a:rPr>
                  <a:t>)=</a:t>
                </a:r>
                <a:r>
                  <a:rPr lang="en-US" sz="2300" dirty="0">
                    <a:solidFill>
                      <a:prstClr val="black"/>
                    </a:solidFill>
                    <a:sym typeface="Symbol"/>
                  </a:rPr>
                  <a:t></a:t>
                </a:r>
                <a:r>
                  <a:rPr lang="en-US" sz="2300" b="1" baseline="-25000" dirty="0" err="1">
                    <a:solidFill>
                      <a:srgbClr val="0000FF"/>
                    </a:solidFill>
                    <a:latin typeface="Comic Sans MS"/>
                    <a:cs typeface="Comic Sans MS"/>
                  </a:rPr>
                  <a:t>i</a:t>
                </a:r>
                <a:r>
                  <a:rPr lang="en-US" sz="2300" b="1" dirty="0" err="1">
                    <a:solidFill>
                      <a:srgbClr val="0000FF"/>
                    </a:solidFill>
                    <a:latin typeface="Comic Sans MS"/>
                    <a:cs typeface="Comic Sans MS"/>
                  </a:rPr>
                  <a:t>A</a:t>
                </a:r>
                <a:r>
                  <a:rPr lang="en-US" sz="2300" b="1" baseline="-25000" dirty="0" err="1">
                    <a:solidFill>
                      <a:srgbClr val="0000FF"/>
                    </a:solidFill>
                    <a:latin typeface="Comic Sans MS"/>
                    <a:cs typeface="Comic Sans MS"/>
                  </a:rPr>
                  <a:t>i</a:t>
                </a:r>
                <a:r>
                  <a:rPr lang="en-US" sz="2300" b="1" dirty="0" err="1">
                    <a:solidFill>
                      <a:srgbClr val="660066"/>
                    </a:solidFill>
                    <a:latin typeface="Comic Sans MS"/>
                    <a:cs typeface="Comic Sans MS"/>
                  </a:rPr>
                  <a:t>x</a:t>
                </a:r>
                <a:r>
                  <a:rPr lang="en-US" sz="2300" b="1" baseline="-25000" dirty="0" err="1">
                    <a:solidFill>
                      <a:srgbClr val="660066"/>
                    </a:solidFill>
                    <a:latin typeface="Comic Sans MS"/>
                    <a:cs typeface="Comic Sans MS"/>
                  </a:rPr>
                  <a:t>i</a:t>
                </a:r>
                <a:r>
                  <a:rPr lang="en-US" sz="2300" b="1" baseline="-25000" dirty="0">
                    <a:solidFill>
                      <a:srgbClr val="660066"/>
                    </a:solidFill>
                    <a:latin typeface="Comic Sans MS"/>
                    <a:cs typeface="Comic Sans MS"/>
                  </a:rPr>
                  <a:t> </a:t>
                </a:r>
                <a:r>
                  <a:rPr lang="en-US" sz="2300" b="1" dirty="0">
                    <a:solidFill>
                      <a:schemeClr val="tx1"/>
                    </a:solidFill>
                    <a:latin typeface="Comic Sans MS"/>
                    <a:cs typeface="Comic Sans MS"/>
                  </a:rPr>
                  <a:t> </a:t>
                </a:r>
                <a:r>
                  <a:rPr lang="en-US" sz="2300" b="1" dirty="0">
                    <a:solidFill>
                      <a:prstClr val="black"/>
                    </a:solidFill>
                    <a:latin typeface="Comic Sans MS"/>
                    <a:cs typeface="Comic Sans MS"/>
                  </a:rPr>
                  <a:t>singular in </a:t>
                </a:r>
                <a:r>
                  <a:rPr lang="en-US" sz="2300" b="1" dirty="0">
                    <a:solidFill>
                      <a:srgbClr val="0000FF"/>
                    </a:solidFill>
                    <a:latin typeface="Comic Sans MS"/>
                    <a:cs typeface="Comic Sans MS"/>
                  </a:rPr>
                  <a:t>F</a:t>
                </a:r>
                <a:r>
                  <a:rPr lang="en-US" sz="2300" b="1" dirty="0">
                    <a:solidFill>
                      <a:prstClr val="black"/>
                    </a:solidFill>
                    <a:latin typeface="Comic Sans MS"/>
                    <a:cs typeface="Comic Sans MS"/>
                  </a:rPr>
                  <a:t>&lt;(</a:t>
                </a:r>
                <a:r>
                  <a:rPr lang="en-US" sz="2300" b="1" dirty="0">
                    <a:solidFill>
                      <a:srgbClr val="660066"/>
                    </a:solidFill>
                    <a:latin typeface="Comic Sans MS"/>
                    <a:cs typeface="Comic Sans MS"/>
                  </a:rPr>
                  <a:t>x</a:t>
                </a:r>
                <a:r>
                  <a:rPr lang="en-US" sz="2300" b="1" dirty="0">
                    <a:solidFill>
                      <a:prstClr val="black"/>
                    </a:solidFill>
                    <a:latin typeface="Comic Sans MS"/>
                    <a:cs typeface="Comic Sans MS"/>
                  </a:rPr>
                  <a:t>)&gt; </a:t>
                </a:r>
                <a:r>
                  <a:rPr lang="en-US" sz="2300" b="1" dirty="0">
                    <a:solidFill>
                      <a:srgbClr val="FF0000"/>
                    </a:solidFill>
                    <a:latin typeface="Comic Sans MS"/>
                    <a:cs typeface="Comic Sans MS"/>
                  </a:rPr>
                  <a:t>?</a:t>
                </a:r>
                <a:r>
                  <a:rPr lang="en-US" sz="2300" b="1" dirty="0">
                    <a:solidFill>
                      <a:prstClr val="black"/>
                    </a:solidFill>
                    <a:latin typeface="Comic Sans MS"/>
                    <a:cs typeface="Comic Sans MS"/>
                  </a:rPr>
                  <a:t>  [word problem]</a:t>
                </a:r>
              </a:p>
              <a:p>
                <a:pPr algn="l">
                  <a:lnSpc>
                    <a:spcPct val="110000"/>
                  </a:lnSpc>
                </a:pPr>
                <a:r>
                  <a:rPr lang="en-US" sz="2300" b="1" dirty="0">
                    <a:solidFill>
                      <a:srgbClr val="008000"/>
                    </a:solidFill>
                    <a:latin typeface="Comic Sans MS" charset="0"/>
                    <a:ea typeface="ＭＳ Ｐゴシック" charset="0"/>
                    <a:cs typeface="ＭＳ Ｐゴシック" charset="0"/>
                  </a:rPr>
                  <a:t>Invariant Theory </a:t>
                </a:r>
                <a:r>
                  <a:rPr lang="en-US" sz="2300" b="1" dirty="0">
                    <a:solidFill>
                      <a:srgbClr val="0000FF"/>
                    </a:solidFill>
                    <a:latin typeface="Comic Sans MS"/>
                    <a:cs typeface="Comic Sans MS"/>
                  </a:rPr>
                  <a:t>L </a:t>
                </a:r>
                <a:r>
                  <a:rPr lang="en-US" sz="2300" b="1" dirty="0">
                    <a:solidFill>
                      <a:srgbClr val="000000"/>
                    </a:solidFill>
                    <a:latin typeface="Comic Sans MS"/>
                    <a:cs typeface="Comic Sans MS"/>
                  </a:rPr>
                  <a:t>orbit of </a:t>
                </a:r>
                <a:r>
                  <a:rPr lang="en-US" sz="2300" b="1" dirty="0">
                    <a:solidFill>
                      <a:srgbClr val="0000FF"/>
                    </a:solidFill>
                    <a:latin typeface="Comic Sans MS"/>
                    <a:cs typeface="Comic Sans MS"/>
                  </a:rPr>
                  <a:t>G</a:t>
                </a:r>
                <a:r>
                  <a:rPr lang="en-US" sz="2300" b="1" dirty="0">
                    <a:solidFill>
                      <a:srgbClr val="000000"/>
                    </a:solidFill>
                    <a:latin typeface="Comic Sans MS"/>
                    <a:cs typeface="Comic Sans MS"/>
                  </a:rPr>
                  <a:t> = </a:t>
                </a:r>
                <a:r>
                  <a:rPr lang="en-US" sz="2300" b="1" dirty="0" err="1">
                    <a:solidFill>
                      <a:srgbClr val="000000"/>
                    </a:solidFill>
                    <a:latin typeface="Comic Sans MS"/>
                    <a:cs typeface="Comic Sans MS"/>
                  </a:rPr>
                  <a:t>SL</a:t>
                </a:r>
                <a:r>
                  <a:rPr lang="en-US" sz="2300" b="1" baseline="-25000" dirty="0" err="1">
                    <a:solidFill>
                      <a:srgbClr val="0000FF"/>
                    </a:solidFill>
                    <a:latin typeface="Comic Sans MS"/>
                    <a:cs typeface="Comic Sans MS"/>
                  </a:rPr>
                  <a:t>n</a:t>
                </a:r>
                <a:r>
                  <a:rPr lang="en-US" sz="2300" b="1" dirty="0">
                    <a:solidFill>
                      <a:srgbClr val="000000"/>
                    </a:solidFill>
                    <a:latin typeface="Comic Sans MS"/>
                    <a:cs typeface="Comic Sans MS"/>
                  </a:rPr>
                  <a:t>(</a:t>
                </a:r>
                <a:r>
                  <a:rPr lang="en-US" sz="2300" b="1" dirty="0">
                    <a:solidFill>
                      <a:srgbClr val="0000FF"/>
                    </a:solidFill>
                    <a:latin typeface="Comic Sans MS"/>
                    <a:cs typeface="Comic Sans MS"/>
                  </a:rPr>
                  <a:t>F</a:t>
                </a:r>
                <a:r>
                  <a:rPr lang="en-US" sz="2300" b="1" dirty="0">
                    <a:solidFill>
                      <a:srgbClr val="000000"/>
                    </a:solidFill>
                    <a:latin typeface="Comic Sans MS"/>
                    <a:cs typeface="Comic Sans MS"/>
                  </a:rPr>
                  <a:t>)×</a:t>
                </a:r>
                <a:r>
                  <a:rPr lang="en-US" sz="2300" b="1" dirty="0" err="1">
                    <a:solidFill>
                      <a:srgbClr val="000000"/>
                    </a:solidFill>
                    <a:latin typeface="Comic Sans MS"/>
                    <a:cs typeface="Comic Sans MS"/>
                  </a:rPr>
                  <a:t>SL</a:t>
                </a:r>
                <a:r>
                  <a:rPr lang="en-US" sz="2300" b="1" baseline="-25000" dirty="0" err="1">
                    <a:solidFill>
                      <a:srgbClr val="0000FF"/>
                    </a:solidFill>
                    <a:latin typeface="Comic Sans MS"/>
                    <a:cs typeface="Comic Sans MS"/>
                  </a:rPr>
                  <a:t>n</a:t>
                </a:r>
                <a:r>
                  <a:rPr lang="en-US" sz="2300" b="1" dirty="0">
                    <a:solidFill>
                      <a:srgbClr val="000000"/>
                    </a:solidFill>
                    <a:latin typeface="Comic Sans MS"/>
                    <a:cs typeface="Comic Sans MS"/>
                  </a:rPr>
                  <a:t>(</a:t>
                </a:r>
                <a:r>
                  <a:rPr lang="en-US" sz="2300" b="1" dirty="0">
                    <a:solidFill>
                      <a:srgbClr val="0000FF"/>
                    </a:solidFill>
                    <a:latin typeface="Comic Sans MS"/>
                    <a:cs typeface="Comic Sans MS"/>
                  </a:rPr>
                  <a:t>F</a:t>
                </a:r>
                <a:r>
                  <a:rPr lang="en-US" sz="2300" b="1" dirty="0">
                    <a:solidFill>
                      <a:srgbClr val="000000"/>
                    </a:solidFill>
                    <a:latin typeface="Comic Sans MS"/>
                    <a:cs typeface="Comic Sans MS"/>
                  </a:rPr>
                  <a:t>)</a:t>
                </a:r>
                <a:endParaRPr lang="en-US" sz="2300" b="1" dirty="0">
                  <a:solidFill>
                    <a:srgbClr val="008000"/>
                  </a:solidFill>
                  <a:latin typeface="Comic Sans MS" charset="0"/>
                  <a:ea typeface="ＭＳ Ｐゴシック" charset="0"/>
                  <a:cs typeface="ＭＳ Ｐゴシック" charset="0"/>
                </a:endParaRPr>
              </a:p>
              <a:p>
                <a:pPr algn="l">
                  <a:lnSpc>
                    <a:spcPct val="110000"/>
                  </a:lnSpc>
                </a:pPr>
                <a:r>
                  <a:rPr lang="en-US" sz="2300" b="1" dirty="0">
                    <a:solidFill>
                      <a:srgbClr val="FF0000"/>
                    </a:solidFill>
                    <a:latin typeface="Comic Sans MS" charset="0"/>
                    <a:ea typeface="ＭＳ Ｐゴシック" charset="0"/>
                    <a:cs typeface="ＭＳ Ｐゴシック" charset="0"/>
                  </a:rPr>
                  <a:t>Q5: </a:t>
                </a:r>
                <a:r>
                  <a:rPr lang="en-US" sz="2300" b="1" dirty="0">
                    <a:solidFill>
                      <a:srgbClr val="000000"/>
                    </a:solidFill>
                    <a:latin typeface="Comic Sans MS" charset="0"/>
                    <a:ea typeface="ＭＳ Ｐゴシック" charset="0"/>
                    <a:cs typeface="ＭＳ Ｐゴシック" charset="0"/>
                  </a:rPr>
                  <a:t>Is</a:t>
                </a:r>
                <a:r>
                  <a:rPr lang="en-US" sz="2300" b="1" dirty="0">
                    <a:solidFill>
                      <a:srgbClr val="FF0000"/>
                    </a:solidFill>
                    <a:latin typeface="Comic Sans MS" charset="0"/>
                    <a:ea typeface="ＭＳ Ｐゴシック" charset="0"/>
                    <a:cs typeface="ＭＳ Ｐゴシック" charset="0"/>
                  </a:rPr>
                  <a:t> </a:t>
                </a:r>
                <a:r>
                  <a:rPr lang="en-US" sz="2300" b="1" dirty="0">
                    <a:solidFill>
                      <a:schemeClr val="tx1"/>
                    </a:solidFill>
                    <a:latin typeface="Comic Sans MS" charset="0"/>
                    <a:ea typeface="ＭＳ Ｐゴシック" charset="0"/>
                    <a:cs typeface="ＭＳ Ｐゴシック" charset="0"/>
                  </a:rPr>
                  <a:t>0 </a:t>
                </a:r>
                <a:r>
                  <a:rPr lang="en-US" sz="2400" dirty="0">
                    <a:sym typeface="Symbol" charset="0"/>
                  </a:rPr>
                  <a:t></a:t>
                </a:r>
                <a:r>
                  <a:rPr lang="en-US" sz="2300" b="1" dirty="0">
                    <a:solidFill>
                      <a:srgbClr val="FF0000"/>
                    </a:solidFill>
                    <a:latin typeface="Comic Sans MS" charset="0"/>
                    <a:ea typeface="ＭＳ Ｐゴシック" charset="0"/>
                    <a:cs typeface="ＭＳ Ｐゴシック" charset="0"/>
                  </a:rPr>
                  <a:t> </a:t>
                </a:r>
                <a:r>
                  <a:rPr lang="en-US" sz="2300" b="1" u="sng" dirty="0">
                    <a:solidFill>
                      <a:srgbClr val="000000"/>
                    </a:solidFill>
                    <a:latin typeface="Comic Sans MS"/>
                    <a:cs typeface="Comic Sans MS"/>
                  </a:rPr>
                  <a:t>O</a:t>
                </a:r>
                <a:r>
                  <a:rPr lang="en-US" sz="2300" b="1" baseline="-25000" dirty="0">
                    <a:solidFill>
                      <a:srgbClr val="0000FF"/>
                    </a:solidFill>
                    <a:latin typeface="Comic Sans MS"/>
                    <a:cs typeface="Comic Sans MS"/>
                  </a:rPr>
                  <a:t>G</a:t>
                </a:r>
                <a:r>
                  <a:rPr lang="en-US" sz="2300" b="1" u="sng" dirty="0">
                    <a:solidFill>
                      <a:srgbClr val="000000"/>
                    </a:solidFill>
                    <a:latin typeface="Comic Sans MS"/>
                    <a:cs typeface="Comic Sans MS"/>
                  </a:rPr>
                  <a:t>(</a:t>
                </a:r>
                <a:r>
                  <a:rPr lang="en-US" sz="2300" b="1" u="sng" dirty="0">
                    <a:solidFill>
                      <a:srgbClr val="0000FF"/>
                    </a:solidFill>
                    <a:latin typeface="Comic Sans MS"/>
                    <a:cs typeface="Comic Sans MS"/>
                  </a:rPr>
                  <a:t>L</a:t>
                </a:r>
                <a:r>
                  <a:rPr lang="en-US" sz="2300" b="1" u="sng" dirty="0">
                    <a:solidFill>
                      <a:srgbClr val="000000"/>
                    </a:solidFill>
                    <a:latin typeface="Comic Sans MS"/>
                    <a:cs typeface="Comic Sans MS"/>
                  </a:rPr>
                  <a:t>)</a:t>
                </a:r>
                <a:r>
                  <a:rPr lang="en-US" sz="2300" b="1" dirty="0">
                    <a:solidFill>
                      <a:srgbClr val="000000"/>
                    </a:solidFill>
                    <a:latin typeface="Comic Sans MS"/>
                    <a:cs typeface="Comic Sans MS"/>
                  </a:rPr>
                  <a:t> </a:t>
                </a:r>
                <a:r>
                  <a:rPr lang="en-US" sz="2300" b="1" dirty="0">
                    <a:solidFill>
                      <a:srgbClr val="FF0000"/>
                    </a:solidFill>
                    <a:latin typeface="Comic Sans MS"/>
                    <a:cs typeface="Comic Sans MS"/>
                  </a:rPr>
                  <a:t>?</a:t>
                </a:r>
                <a:r>
                  <a:rPr lang="en-US" sz="2300" b="1" dirty="0">
                    <a:solidFill>
                      <a:srgbClr val="000000"/>
                    </a:solidFill>
                    <a:latin typeface="Comic Sans MS"/>
                    <a:cs typeface="Comic Sans MS"/>
                  </a:rPr>
                  <a:t>     [null cone problem]</a:t>
                </a:r>
                <a:endParaRPr lang="en-US" sz="2300" b="1" dirty="0">
                  <a:solidFill>
                    <a:srgbClr val="000000"/>
                  </a:solidFill>
                  <a:latin typeface="Comic Sans MS" charset="0"/>
                  <a:ea typeface="ＭＳ Ｐゴシック" charset="0"/>
                  <a:cs typeface="ＭＳ Ｐゴシック" charset="0"/>
                </a:endParaRPr>
              </a:p>
              <a:p>
                <a:pPr lvl="0" algn="l">
                  <a:lnSpc>
                    <a:spcPct val="110000"/>
                  </a:lnSpc>
                </a:pPr>
                <a:r>
                  <a:rPr lang="en-US" sz="2300" b="1" dirty="0">
                    <a:solidFill>
                      <a:srgbClr val="008000"/>
                    </a:solidFill>
                    <a:latin typeface="Comic Sans MS" charset="0"/>
                    <a:ea typeface="ＭＳ Ｐゴシック" charset="0"/>
                    <a:cs typeface="ＭＳ Ｐゴシック" charset="0"/>
                  </a:rPr>
                  <a:t>Analysis </a:t>
                </a:r>
                <a:r>
                  <a:rPr lang="en-US" sz="2500" b="1" dirty="0">
                    <a:solidFill>
                      <a:srgbClr val="0000FF"/>
                    </a:solidFill>
                    <a:latin typeface="Comic Sans MS"/>
                    <a:cs typeface="Comic Sans MS"/>
                  </a:rPr>
                  <a:t>A</a:t>
                </a:r>
                <a:r>
                  <a:rPr lang="en-US" sz="2500" b="1" baseline="-25000" dirty="0">
                    <a:solidFill>
                      <a:srgbClr val="0000FF"/>
                    </a:solidFill>
                    <a:latin typeface="Comic Sans MS"/>
                    <a:cs typeface="Comic Sans MS"/>
                  </a:rPr>
                  <a:t>i</a:t>
                </a:r>
                <a:r>
                  <a:rPr lang="en-US" sz="2500" b="1" dirty="0">
                    <a:solidFill>
                      <a:srgbClr val="000000"/>
                    </a:solidFill>
                    <a:latin typeface="Comic Sans MS"/>
                    <a:cs typeface="Comic Sans MS"/>
                  </a:rPr>
                  <a:t>: </a:t>
                </a:r>
                <a:r>
                  <a:rPr lang="en-US" sz="2500" b="1" dirty="0" err="1">
                    <a:solidFill>
                      <a:srgbClr val="0000FF"/>
                    </a:solidFill>
                    <a:latin typeface="Comic Sans MS"/>
                    <a:cs typeface="Comic Sans MS"/>
                  </a:rPr>
                  <a:t>R</a:t>
                </a:r>
                <a:r>
                  <a:rPr lang="en-US" sz="2500" b="1" baseline="30000" dirty="0" err="1">
                    <a:solidFill>
                      <a:srgbClr val="0000FF"/>
                    </a:solidFill>
                    <a:latin typeface="Comic Sans MS"/>
                    <a:cs typeface="Comic Sans MS"/>
                  </a:rPr>
                  <a:t>n</a:t>
                </a:r>
                <a:r>
                  <a:rPr lang="en-US" sz="2500" b="1" dirty="0">
                    <a:solidFill>
                      <a:srgbClr val="0000FF"/>
                    </a:solidFill>
                    <a:latin typeface="Comic Sans MS"/>
                    <a:cs typeface="Comic Sans MS"/>
                  </a:rPr>
                  <a:t> </a:t>
                </a:r>
                <a:r>
                  <a:rPr lang="en-US" sz="2500" b="1" dirty="0">
                    <a:solidFill>
                      <a:prstClr val="black"/>
                    </a:solidFill>
                    <a:latin typeface="Comic Sans MS"/>
                    <a:cs typeface="Comic Sans MS"/>
                    <a:sym typeface="Wingdings"/>
                  </a:rPr>
                  <a:t></a:t>
                </a:r>
                <a:r>
                  <a:rPr lang="en-US" sz="2500" b="1" dirty="0">
                    <a:solidFill>
                      <a:srgbClr val="0000FF"/>
                    </a:solidFill>
                    <a:latin typeface="Comic Sans MS"/>
                    <a:cs typeface="Comic Sans MS"/>
                    <a:sym typeface="Wingdings"/>
                  </a:rPr>
                  <a:t> </a:t>
                </a:r>
                <a:r>
                  <a:rPr lang="en-US" sz="2500" b="1" dirty="0" err="1">
                    <a:solidFill>
                      <a:srgbClr val="0000FF"/>
                    </a:solidFill>
                    <a:latin typeface="Comic Sans MS"/>
                    <a:cs typeface="Comic Sans MS"/>
                    <a:sym typeface="Wingdings"/>
                  </a:rPr>
                  <a:t>R</a:t>
                </a:r>
                <a:r>
                  <a:rPr lang="en-US" sz="2500" b="1" baseline="30000" dirty="0" err="1">
                    <a:solidFill>
                      <a:srgbClr val="0000FF"/>
                    </a:solidFill>
                    <a:latin typeface="Comic Sans MS"/>
                    <a:cs typeface="Comic Sans MS"/>
                    <a:sym typeface="Wingdings"/>
                  </a:rPr>
                  <a:t>n</a:t>
                </a:r>
                <a:r>
                  <a:rPr lang="en-US" sz="2500" b="1" baseline="30000" dirty="0">
                    <a:solidFill>
                      <a:srgbClr val="0000FF"/>
                    </a:solidFill>
                    <a:latin typeface="Comic Sans MS"/>
                    <a:cs typeface="Comic Sans MS"/>
                    <a:sym typeface="Wingdings"/>
                  </a:rPr>
                  <a:t>   </a:t>
                </a:r>
                <a:r>
                  <a:rPr lang="en-US" sz="2300" b="1" dirty="0">
                    <a:solidFill>
                      <a:srgbClr val="000000"/>
                    </a:solidFill>
                    <a:latin typeface="Comic Sans MS"/>
                    <a:cs typeface="Comic Sans MS"/>
                  </a:rPr>
                  <a:t>linear maps</a:t>
                </a:r>
                <a:endParaRPr lang="en-US" sz="2300" b="1" baseline="30000" dirty="0">
                  <a:solidFill>
                    <a:srgbClr val="008000"/>
                  </a:solidFill>
                  <a:latin typeface="Comic Sans MS" charset="0"/>
                  <a:ea typeface="ＭＳ Ｐゴシック" charset="0"/>
                  <a:cs typeface="ＭＳ Ｐゴシック" charset="0"/>
                </a:endParaRPr>
              </a:p>
              <a:p>
                <a:pPr algn="l">
                  <a:lnSpc>
                    <a:spcPct val="110000"/>
                  </a:lnSpc>
                </a:pPr>
                <a:r>
                  <a:rPr lang="en-US" sz="2300" b="1" dirty="0">
                    <a:solidFill>
                      <a:srgbClr val="FF0000"/>
                    </a:solidFill>
                    <a:latin typeface="Comic Sans MS" charset="0"/>
                    <a:ea typeface="ＭＳ Ｐゴシック" charset="0"/>
                    <a:cs typeface="ＭＳ Ｐゴシック" charset="0"/>
                  </a:rPr>
                  <a:t>Q6: </a:t>
                </a:r>
                <a:r>
                  <a:rPr lang="en-US" sz="2300" b="1" dirty="0">
                    <a:solidFill>
                      <a:srgbClr val="000000"/>
                    </a:solidFill>
                    <a:latin typeface="Comic Sans MS" charset="0"/>
                    <a:ea typeface="ＭＳ Ｐゴシック" charset="0"/>
                    <a:cs typeface="ＭＳ Ｐゴシック" charset="0"/>
                  </a:rPr>
                  <a:t> </a:t>
                </a:r>
                <a14:m>
                  <m:oMath xmlns:m="http://schemas.openxmlformats.org/officeDocument/2006/math">
                    <m:r>
                      <a:rPr lang="en-US" sz="2300" b="1" i="1">
                        <a:solidFill>
                          <a:schemeClr val="tx1"/>
                        </a:solidFill>
                        <a:latin typeface="Cambria Math" panose="02040503050406030204" pitchFamily="18" charset="0"/>
                        <a:ea typeface="Cambria Math" panose="02040503050406030204" pitchFamily="18" charset="0"/>
                        <a:cs typeface="ＭＳ Ｐゴシック" charset="0"/>
                      </a:rPr>
                      <m:t>∃</m:t>
                    </m:r>
                  </m:oMath>
                </a14:m>
                <a:r>
                  <a:rPr lang="en-US" sz="2300" b="1" dirty="0">
                    <a:solidFill>
                      <a:srgbClr val="800000"/>
                    </a:solidFill>
                    <a:latin typeface="Comic Sans MS"/>
                    <a:cs typeface="Comic Sans MS"/>
                  </a:rPr>
                  <a:t> C</a:t>
                </a:r>
                <a:r>
                  <a:rPr lang="en-US" sz="2300" b="1" dirty="0">
                    <a:solidFill>
                      <a:srgbClr val="000000"/>
                    </a:solidFill>
                    <a:latin typeface="Comic Sans MS"/>
                    <a:cs typeface="Comic Sans MS"/>
                  </a:rPr>
                  <a:t>&lt;∞ </a:t>
                </a:r>
                <a:r>
                  <a:rPr lang="en-US" sz="2300" b="1" dirty="0">
                    <a:solidFill>
                      <a:schemeClr val="tx1"/>
                    </a:solidFill>
                    <a:latin typeface="Comic Sans MS" charset="0"/>
                    <a:ea typeface="ＭＳ Ｐゴシック" charset="0"/>
                    <a:cs typeface="ＭＳ Ｐゴシック" charset="0"/>
                    <a:sym typeface="Symbol" charset="0"/>
                  </a:rPr>
                  <a:t></a:t>
                </a:r>
                <a:r>
                  <a:rPr lang="en-US" sz="2300" b="1" dirty="0" err="1">
                    <a:solidFill>
                      <a:srgbClr val="800000"/>
                    </a:solidFill>
                    <a:latin typeface="Comic Sans MS"/>
                    <a:cs typeface="Comic Sans MS"/>
                  </a:rPr>
                  <a:t>f</a:t>
                </a:r>
                <a:r>
                  <a:rPr lang="en-US" sz="2300" b="1" baseline="-25000" dirty="0" err="1">
                    <a:solidFill>
                      <a:srgbClr val="800000"/>
                    </a:solidFill>
                    <a:latin typeface="Comic Sans MS"/>
                    <a:cs typeface="Comic Sans MS"/>
                  </a:rPr>
                  <a:t>i</a:t>
                </a:r>
                <a:r>
                  <a:rPr lang="en-US" sz="2300" b="1" dirty="0" err="1">
                    <a:solidFill>
                      <a:srgbClr val="000000"/>
                    </a:solidFill>
                    <a:latin typeface="Comic Sans MS"/>
                    <a:cs typeface="Comic Sans MS"/>
                  </a:rPr>
                  <a:t>:</a:t>
                </a:r>
                <a:r>
                  <a:rPr lang="en-US" sz="2300" b="1" dirty="0" err="1">
                    <a:solidFill>
                      <a:srgbClr val="0000FF"/>
                    </a:solidFill>
                    <a:latin typeface="Comic Sans MS"/>
                    <a:cs typeface="Comic Sans MS"/>
                  </a:rPr>
                  <a:t>R</a:t>
                </a:r>
                <a:r>
                  <a:rPr lang="en-US" sz="2300" b="1" baseline="30000" dirty="0" err="1">
                    <a:solidFill>
                      <a:srgbClr val="0000FF"/>
                    </a:solidFill>
                    <a:latin typeface="Comic Sans MS"/>
                    <a:cs typeface="Comic Sans MS"/>
                  </a:rPr>
                  <a:t>n</a:t>
                </a:r>
                <a:r>
                  <a:rPr lang="en-US" sz="2300" b="1" dirty="0" err="1">
                    <a:solidFill>
                      <a:prstClr val="black"/>
                    </a:solidFill>
                    <a:latin typeface="Comic Sans MS"/>
                    <a:cs typeface="Comic Sans MS"/>
                    <a:sym typeface="Wingdings"/>
                  </a:rPr>
                  <a:t></a:t>
                </a:r>
                <a:r>
                  <a:rPr lang="en-US" sz="2300" b="1" dirty="0" err="1">
                    <a:solidFill>
                      <a:srgbClr val="0000FF"/>
                    </a:solidFill>
                    <a:latin typeface="Comic Sans MS"/>
                    <a:cs typeface="Comic Sans MS"/>
                    <a:sym typeface="Wingdings"/>
                  </a:rPr>
                  <a:t>R</a:t>
                </a:r>
                <a:r>
                  <a:rPr lang="en-US" sz="2300" b="1" baseline="-25000" dirty="0">
                    <a:solidFill>
                      <a:srgbClr val="0000FF"/>
                    </a:solidFill>
                    <a:latin typeface="Comic Sans MS"/>
                    <a:cs typeface="Comic Sans MS"/>
                    <a:sym typeface="Wingdings"/>
                  </a:rPr>
                  <a:t>+</a:t>
                </a:r>
                <a:r>
                  <a:rPr lang="en-US" sz="2300" b="1" baseline="30000" dirty="0">
                    <a:solidFill>
                      <a:srgbClr val="0000FF"/>
                    </a:solidFill>
                    <a:latin typeface="Comic Sans MS"/>
                    <a:cs typeface="Comic Sans MS"/>
                    <a:sym typeface="Wingdings"/>
                  </a:rPr>
                  <a:t> </a:t>
                </a:r>
                <a:r>
                  <a:rPr lang="en-US" sz="2300" b="1" dirty="0">
                    <a:solidFill>
                      <a:srgbClr val="000000"/>
                    </a:solidFill>
                    <a:latin typeface="Comic Sans MS"/>
                    <a:cs typeface="Comic Sans MS"/>
                  </a:rPr>
                  <a:t> </a:t>
                </a:r>
                <a:r>
                  <a:rPr lang="en-US" sz="2300" b="1" dirty="0">
                    <a:solidFill>
                      <a:srgbClr val="FF0000"/>
                    </a:solidFill>
                    <a:latin typeface="Comic Sans MS" charset="0"/>
                    <a:ea typeface="ＭＳ Ｐゴシック" charset="0"/>
                    <a:cs typeface="ＭＳ Ｐゴシック" charset="0"/>
                  </a:rPr>
                  <a:t> </a:t>
                </a:r>
                <a:r>
                  <a:rPr lang="en-US" sz="2300" b="1" dirty="0">
                    <a:solidFill>
                      <a:schemeClr val="tx1"/>
                    </a:solidFill>
                  </a:rPr>
                  <a:t>∫</a:t>
                </a:r>
                <a:r>
                  <a:rPr lang="en-US" sz="2300" b="1" baseline="-25000" dirty="0" err="1">
                    <a:solidFill>
                      <a:srgbClr val="660066"/>
                    </a:solidFill>
                    <a:latin typeface="Comic Sans MS"/>
                    <a:cs typeface="Comic Sans MS"/>
                  </a:rPr>
                  <a:t>x</a:t>
                </a:r>
                <a:r>
                  <a:rPr lang="en-US" sz="2300" baseline="-25000" dirty="0" err="1">
                    <a:solidFill>
                      <a:srgbClr val="000000"/>
                    </a:solidFill>
                    <a:sym typeface="Symbol" charset="0"/>
                  </a:rPr>
                  <a:t></a:t>
                </a:r>
                <a:r>
                  <a:rPr lang="en-US" sz="2300" b="1" baseline="-25000" dirty="0" err="1">
                    <a:solidFill>
                      <a:srgbClr val="0000FF"/>
                    </a:solidFill>
                    <a:latin typeface="Comic Sans MS"/>
                    <a:cs typeface="Comic Sans MS"/>
                  </a:rPr>
                  <a:t>R</a:t>
                </a:r>
                <a:r>
                  <a:rPr lang="en-US" sz="2300" b="1" dirty="0" err="1">
                    <a:solidFill>
                      <a:srgbClr val="0000FF"/>
                    </a:solidFill>
                    <a:latin typeface="Comic Sans MS"/>
                    <a:cs typeface="Comic Sans MS"/>
                  </a:rPr>
                  <a:t>n</a:t>
                </a:r>
                <a:r>
                  <a:rPr lang="en-US" sz="2300" b="1" baseline="-25000" dirty="0">
                    <a:solidFill>
                      <a:srgbClr val="0000FF"/>
                    </a:solidFill>
                    <a:latin typeface="Comic Sans MS"/>
                    <a:cs typeface="Comic Sans MS"/>
                  </a:rPr>
                  <a:t> </a:t>
                </a:r>
                <a:r>
                  <a:rPr lang="en-US" sz="2300" b="1" dirty="0">
                    <a:solidFill>
                      <a:srgbClr val="000000"/>
                    </a:solidFill>
                  </a:rPr>
                  <a:t>(∏</a:t>
                </a:r>
                <a:r>
                  <a:rPr lang="en-US" sz="2300" b="1" baseline="-25000" dirty="0" err="1">
                    <a:solidFill>
                      <a:srgbClr val="0000FF"/>
                    </a:solidFill>
                    <a:latin typeface="Comic Sans MS"/>
                    <a:cs typeface="Comic Sans MS"/>
                  </a:rPr>
                  <a:t>i</a:t>
                </a:r>
                <a:r>
                  <a:rPr lang="en-US" sz="2300" b="1" baseline="-25000" dirty="0">
                    <a:solidFill>
                      <a:srgbClr val="800000"/>
                    </a:solidFill>
                    <a:latin typeface="Comic Sans MS"/>
                    <a:cs typeface="Comic Sans MS"/>
                  </a:rPr>
                  <a:t> </a:t>
                </a:r>
                <a:r>
                  <a:rPr lang="en-US" sz="2300" b="1" dirty="0">
                    <a:solidFill>
                      <a:srgbClr val="800000"/>
                    </a:solidFill>
                    <a:latin typeface="Comic Sans MS"/>
                    <a:cs typeface="Comic Sans MS"/>
                  </a:rPr>
                  <a:t>f</a:t>
                </a:r>
                <a:r>
                  <a:rPr lang="en-US" sz="2300" b="1" baseline="-25000" dirty="0">
                    <a:solidFill>
                      <a:srgbClr val="800000"/>
                    </a:solidFill>
                    <a:latin typeface="Comic Sans MS"/>
                    <a:cs typeface="Comic Sans MS"/>
                  </a:rPr>
                  <a:t>i</a:t>
                </a:r>
                <a:r>
                  <a:rPr lang="en-US" sz="2300" dirty="0"/>
                  <a:t>(</a:t>
                </a:r>
                <a:r>
                  <a:rPr lang="en-US" sz="2300" b="1" dirty="0">
                    <a:solidFill>
                      <a:srgbClr val="0000FF"/>
                    </a:solidFill>
                    <a:latin typeface="Comic Sans MS"/>
                    <a:cs typeface="Comic Sans MS"/>
                  </a:rPr>
                  <a:t>A</a:t>
                </a:r>
                <a:r>
                  <a:rPr lang="en-US" sz="2300" b="1" baseline="-25000" dirty="0">
                    <a:solidFill>
                      <a:srgbClr val="0000FF"/>
                    </a:solidFill>
                    <a:latin typeface="Comic Sans MS"/>
                    <a:cs typeface="Comic Sans MS"/>
                  </a:rPr>
                  <a:t>i</a:t>
                </a:r>
                <a:r>
                  <a:rPr lang="en-US" sz="2300" b="1" dirty="0">
                    <a:solidFill>
                      <a:srgbClr val="660066"/>
                    </a:solidFill>
                    <a:latin typeface="Comic Sans MS"/>
                    <a:cs typeface="Comic Sans MS"/>
                  </a:rPr>
                  <a:t>x</a:t>
                </a:r>
                <a:r>
                  <a:rPr lang="en-US" sz="2300" dirty="0">
                    <a:solidFill>
                      <a:srgbClr val="000000"/>
                    </a:solidFill>
                  </a:rPr>
                  <a:t>)</a:t>
                </a:r>
                <a:r>
                  <a:rPr lang="en-US" sz="2300" b="1" dirty="0">
                    <a:solidFill>
                      <a:srgbClr val="000000"/>
                    </a:solidFill>
                  </a:rPr>
                  <a:t>)</a:t>
                </a:r>
                <a:r>
                  <a:rPr lang="en-US" sz="2300" dirty="0"/>
                  <a:t> </a:t>
                </a:r>
                <a:r>
                  <a:rPr lang="en-US" sz="2300" b="1" dirty="0">
                    <a:solidFill>
                      <a:srgbClr val="000000"/>
                    </a:solidFill>
                  </a:rPr>
                  <a:t>≤</a:t>
                </a:r>
                <a:r>
                  <a:rPr lang="en-US" sz="2300" dirty="0"/>
                  <a:t>  </a:t>
                </a:r>
                <a:r>
                  <a:rPr lang="en-US" sz="2300" b="1" dirty="0">
                    <a:solidFill>
                      <a:srgbClr val="800000"/>
                    </a:solidFill>
                    <a:latin typeface="Comic Sans MS"/>
                    <a:cs typeface="Comic Sans MS"/>
                  </a:rPr>
                  <a:t>C</a:t>
                </a:r>
                <a:r>
                  <a:rPr lang="en-US" sz="2300" b="1" dirty="0"/>
                  <a:t> </a:t>
                </a:r>
                <a:r>
                  <a:rPr lang="en-US" sz="2300" b="1" dirty="0">
                    <a:solidFill>
                      <a:srgbClr val="000000"/>
                    </a:solidFill>
                  </a:rPr>
                  <a:t>∏</a:t>
                </a:r>
                <a:r>
                  <a:rPr lang="en-US" sz="2300" b="1" baseline="-25000" dirty="0">
                    <a:solidFill>
                      <a:srgbClr val="0000FF"/>
                    </a:solidFill>
                    <a:latin typeface="Comic Sans MS"/>
                    <a:cs typeface="Comic Sans MS"/>
                  </a:rPr>
                  <a:t>j</a:t>
                </a:r>
                <a:r>
                  <a:rPr lang="en-US" sz="2300" b="1" dirty="0"/>
                  <a:t> </a:t>
                </a:r>
                <a:r>
                  <a:rPr lang="en-US" sz="2300" b="1" dirty="0">
                    <a:solidFill>
                      <a:srgbClr val="000000"/>
                    </a:solidFill>
                    <a:latin typeface="Comic Sans MS"/>
                    <a:cs typeface="Comic Sans MS"/>
                  </a:rPr>
                  <a:t>|</a:t>
                </a:r>
                <a:r>
                  <a:rPr lang="en-US" sz="2300" b="1" dirty="0" err="1">
                    <a:solidFill>
                      <a:srgbClr val="800000"/>
                    </a:solidFill>
                    <a:latin typeface="Comic Sans MS"/>
                    <a:cs typeface="Comic Sans MS"/>
                  </a:rPr>
                  <a:t>f</a:t>
                </a:r>
                <a:r>
                  <a:rPr lang="en-US" sz="2300" b="1" baseline="-25000" dirty="0" err="1">
                    <a:solidFill>
                      <a:srgbClr val="800000"/>
                    </a:solidFill>
                    <a:latin typeface="Comic Sans MS"/>
                    <a:cs typeface="Comic Sans MS"/>
                  </a:rPr>
                  <a:t>i</a:t>
                </a:r>
                <a:r>
                  <a:rPr lang="en-US" sz="2300" b="1" dirty="0" err="1">
                    <a:solidFill>
                      <a:srgbClr val="000000"/>
                    </a:solidFill>
                    <a:latin typeface="Comic Sans MS"/>
                    <a:cs typeface="Comic Sans MS"/>
                  </a:rPr>
                  <a:t>|</a:t>
                </a:r>
                <a:r>
                  <a:rPr lang="en-US" sz="2300" b="1" baseline="-25000" dirty="0" err="1">
                    <a:solidFill>
                      <a:srgbClr val="0000FF"/>
                    </a:solidFill>
                    <a:latin typeface="Comic Sans MS"/>
                    <a:cs typeface="Comic Sans MS"/>
                  </a:rPr>
                  <a:t>m</a:t>
                </a:r>
                <a:r>
                  <a:rPr lang="en-US" sz="2300" dirty="0"/>
                  <a:t> </a:t>
                </a:r>
                <a:r>
                  <a:rPr lang="en-US" sz="2300" b="1" dirty="0">
                    <a:solidFill>
                      <a:prstClr val="black"/>
                    </a:solidFill>
                    <a:latin typeface="Comic Sans MS" charset="0"/>
                    <a:ea typeface="ＭＳ Ｐゴシック" charset="0"/>
                    <a:cs typeface="ＭＳ Ｐゴシック" charset="0"/>
                  </a:rPr>
                  <a:t> </a:t>
                </a:r>
                <a:r>
                  <a:rPr lang="en-US" sz="2300" b="1" dirty="0">
                    <a:solidFill>
                      <a:srgbClr val="FF0000"/>
                    </a:solidFill>
                    <a:latin typeface="Comic Sans MS" charset="0"/>
                    <a:ea typeface="ＭＳ Ｐゴシック" charset="0"/>
                    <a:cs typeface="ＭＳ Ｐゴシック" charset="0"/>
                  </a:rPr>
                  <a:t>?</a:t>
                </a:r>
              </a:p>
              <a:p>
                <a:pPr algn="l">
                  <a:lnSpc>
                    <a:spcPct val="110000"/>
                  </a:lnSpc>
                </a:pPr>
                <a:endParaRPr lang="en-US" sz="2600" b="1" dirty="0">
                  <a:solidFill>
                    <a:srgbClr val="000000"/>
                  </a:solidFill>
                  <a:latin typeface="Comic Sans MS" charset="0"/>
                  <a:ea typeface="ＭＳ Ｐゴシック" charset="0"/>
                  <a:cs typeface="ＭＳ Ｐゴシック" charset="0"/>
                </a:endParaRPr>
              </a:p>
              <a:p>
                <a:pPr algn="l">
                  <a:lnSpc>
                    <a:spcPct val="110000"/>
                  </a:lnSpc>
                </a:pPr>
                <a:endParaRPr lang="en-US" sz="2600" b="1" dirty="0">
                  <a:solidFill>
                    <a:srgbClr val="008000"/>
                  </a:solidFill>
                  <a:latin typeface="Comic Sans MS" charset="0"/>
                  <a:ea typeface="ＭＳ Ｐゴシック" charset="0"/>
                  <a:cs typeface="ＭＳ Ｐゴシック" charset="0"/>
                </a:endParaRPr>
              </a:p>
              <a:p>
                <a:pPr algn="l">
                  <a:lnSpc>
                    <a:spcPct val="110000"/>
                  </a:lnSpc>
                </a:pPr>
                <a:endParaRPr lang="en-US" b="1" dirty="0">
                  <a:solidFill>
                    <a:srgbClr val="008000"/>
                  </a:solidFill>
                  <a:latin typeface="Comic Sans MS" charset="0"/>
                  <a:ea typeface="ＭＳ Ｐゴシック" charset="0"/>
                  <a:cs typeface="ＭＳ Ｐゴシック" charset="0"/>
                </a:endParaRPr>
              </a:p>
              <a:p>
                <a:pPr lvl="0" algn="l">
                  <a:lnSpc>
                    <a:spcPct val="110000"/>
                  </a:lnSpc>
                </a:pPr>
                <a:endParaRPr lang="en-US" b="1" dirty="0">
                  <a:solidFill>
                    <a:srgbClr val="008000"/>
                  </a:solidFill>
                  <a:latin typeface="Comic Sans MS" charset="0"/>
                  <a:ea typeface="ＭＳ Ｐゴシック" charset="0"/>
                  <a:cs typeface="ＭＳ Ｐゴシック" charset="0"/>
                </a:endParaRPr>
              </a:p>
              <a:p>
                <a:pPr algn="l" eaLnBrk="1" hangingPunct="1">
                  <a:lnSpc>
                    <a:spcPct val="110000"/>
                  </a:lnSpc>
                </a:pPr>
                <a:endParaRPr lang="en-US" b="1" dirty="0">
                  <a:solidFill>
                    <a:srgbClr val="008000"/>
                  </a:solidFill>
                  <a:latin typeface="Comic Sans MS" charset="0"/>
                  <a:ea typeface="ＭＳ Ｐゴシック" charset="0"/>
                  <a:cs typeface="ＭＳ Ｐゴシック" charset="0"/>
                </a:endParaRPr>
              </a:p>
              <a:p>
                <a:pPr eaLnBrk="1" hangingPunct="1">
                  <a:lnSpc>
                    <a:spcPct val="110000"/>
                  </a:lnSpc>
                </a:pPr>
                <a:endParaRPr lang="en-US" b="1" dirty="0">
                  <a:latin typeface="Comic Sans MS" charset="0"/>
                  <a:ea typeface="ＭＳ Ｐゴシック" charset="0"/>
                  <a:cs typeface="ＭＳ Ｐゴシック" charset="0"/>
                </a:endParaRPr>
              </a:p>
              <a:p>
                <a:pPr eaLnBrk="1" hangingPunct="1">
                  <a:lnSpc>
                    <a:spcPct val="110000"/>
                  </a:lnSpc>
                </a:pPr>
                <a:endParaRPr lang="en-US" dirty="0">
                  <a:latin typeface="Comic Sans MS" charset="0"/>
                  <a:ea typeface="ＭＳ Ｐゴシック" charset="0"/>
                  <a:cs typeface="ＭＳ Ｐゴシック" charset="0"/>
                </a:endParaRPr>
              </a:p>
            </p:txBody>
          </p:sp>
        </mc:Choice>
        <mc:Fallback>
          <p:sp>
            <p:nvSpPr>
              <p:cNvPr id="5" name="Rectangle 3"/>
              <p:cNvSpPr>
                <a:spLocks noGrp="1" noRot="1" noChangeAspect="1" noMove="1" noResize="1" noEditPoints="1" noAdjustHandles="1" noChangeArrowheads="1" noChangeShapeType="1" noTextEdit="1"/>
              </p:cNvSpPr>
              <p:nvPr>
                <p:ph type="subTitle" idx="1"/>
              </p:nvPr>
            </p:nvSpPr>
            <p:spPr>
              <a:xfrm>
                <a:off x="139700" y="1322762"/>
                <a:ext cx="8877300" cy="5090738"/>
              </a:xfrm>
              <a:blipFill>
                <a:blip r:embed="rId4"/>
                <a:stretch>
                  <a:fillRect l="-714"/>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nvPr>
        </p:nvGraphicFramePr>
        <p:xfrm>
          <a:off x="967647" y="2139950"/>
          <a:ext cx="114300" cy="165100"/>
        </p:xfrm>
        <a:graphic>
          <a:graphicData uri="http://schemas.openxmlformats.org/presentationml/2006/ole">
            <mc:AlternateContent xmlns:mc="http://schemas.openxmlformats.org/markup-compatibility/2006">
              <mc:Choice xmlns:v="urn:schemas-microsoft-com:vml" Requires="v">
                <p:oleObj spid="_x0000_s8202" name="Equation" r:id="rId5" imgW="114300" imgH="165100" progId="Equation.3">
                  <p:embed/>
                </p:oleObj>
              </mc:Choice>
              <mc:Fallback>
                <p:oleObj name="Equation" r:id="rId5" imgW="114300" imgH="165100" progId="Equation.3">
                  <p:embed/>
                  <p:pic>
                    <p:nvPicPr>
                      <p:cNvPr id="2" name="Object 1"/>
                      <p:cNvPicPr/>
                      <p:nvPr/>
                    </p:nvPicPr>
                    <p:blipFill>
                      <a:blip r:embed="rId6"/>
                      <a:stretch>
                        <a:fillRect/>
                      </a:stretch>
                    </p:blipFill>
                    <p:spPr>
                      <a:xfrm>
                        <a:off x="967647" y="2139950"/>
                        <a:ext cx="114300" cy="16510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8C83A176-ECC4-5343-B92B-F4E8D561370E}"/>
              </a:ext>
            </a:extLst>
          </p:cNvPr>
          <p:cNvSpPr txBox="1"/>
          <p:nvPr/>
        </p:nvSpPr>
        <p:spPr>
          <a:xfrm>
            <a:off x="8043383" y="1771237"/>
            <a:ext cx="889000" cy="523220"/>
          </a:xfrm>
          <a:prstGeom prst="rect">
            <a:avLst/>
          </a:prstGeom>
          <a:solidFill>
            <a:srgbClr val="FFFF00"/>
          </a:solidFill>
        </p:spPr>
        <p:txBody>
          <a:bodyPr wrap="square" rtlCol="0">
            <a:spAutoFit/>
          </a:bodyPr>
          <a:lstStyle/>
          <a:p>
            <a:r>
              <a:rPr lang="en-US" sz="2400" b="1" dirty="0">
                <a:solidFill>
                  <a:srgbClr val="000000"/>
                </a:solidFill>
                <a:latin typeface="Comic Sans MS"/>
                <a:cs typeface="Comic Sans MS"/>
              </a:rPr>
              <a:t>In </a:t>
            </a:r>
            <a:r>
              <a:rPr lang="en-US" sz="2800" b="1" dirty="0">
                <a:solidFill>
                  <a:srgbClr val="FF0000"/>
                </a:solidFill>
                <a:latin typeface="Comic Sans MS"/>
                <a:cs typeface="Comic Sans MS"/>
              </a:rPr>
              <a:t>P</a:t>
            </a:r>
            <a:r>
              <a:rPr lang="en-US" sz="2400" b="1" dirty="0">
                <a:latin typeface="Comic Sans MS"/>
                <a:cs typeface="Comic Sans MS"/>
              </a:rPr>
              <a:t> </a:t>
            </a:r>
            <a:endParaRPr lang="en-US" sz="2400" b="1" i="1" dirty="0"/>
          </a:p>
        </p:txBody>
      </p:sp>
      <p:sp>
        <p:nvSpPr>
          <p:cNvPr id="11" name="TextBox 10">
            <a:extLst>
              <a:ext uri="{FF2B5EF4-FFF2-40B4-BE49-F238E27FC236}">
                <a16:creationId xmlns:a16="http://schemas.microsoft.com/office/drawing/2014/main" id="{A8F0627C-11C1-2F46-9874-337AD24536D9}"/>
              </a:ext>
            </a:extLst>
          </p:cNvPr>
          <p:cNvSpPr txBox="1"/>
          <p:nvPr/>
        </p:nvSpPr>
        <p:spPr>
          <a:xfrm>
            <a:off x="8082944" y="2514984"/>
            <a:ext cx="889000" cy="523220"/>
          </a:xfrm>
          <a:prstGeom prst="rect">
            <a:avLst/>
          </a:prstGeom>
          <a:solidFill>
            <a:srgbClr val="FFFF00"/>
          </a:solidFill>
        </p:spPr>
        <p:txBody>
          <a:bodyPr wrap="square" rtlCol="0">
            <a:spAutoFit/>
          </a:bodyPr>
          <a:lstStyle/>
          <a:p>
            <a:r>
              <a:rPr lang="en-US" sz="2400" b="1" dirty="0">
                <a:solidFill>
                  <a:srgbClr val="000000"/>
                </a:solidFill>
                <a:latin typeface="Comic Sans MS"/>
                <a:cs typeface="Comic Sans MS"/>
              </a:rPr>
              <a:t>In </a:t>
            </a:r>
            <a:r>
              <a:rPr lang="en-US" sz="2800" b="1" dirty="0">
                <a:solidFill>
                  <a:srgbClr val="FF0000"/>
                </a:solidFill>
                <a:latin typeface="Comic Sans MS"/>
                <a:cs typeface="Comic Sans MS"/>
              </a:rPr>
              <a:t>P</a:t>
            </a:r>
            <a:r>
              <a:rPr lang="en-US" sz="2400" b="1" dirty="0">
                <a:latin typeface="Comic Sans MS"/>
                <a:cs typeface="Comic Sans MS"/>
              </a:rPr>
              <a:t> </a:t>
            </a:r>
            <a:endParaRPr lang="en-US" sz="2400" b="1" i="1" dirty="0"/>
          </a:p>
        </p:txBody>
      </p:sp>
      <p:sp>
        <p:nvSpPr>
          <p:cNvPr id="12" name="TextBox 11">
            <a:extLst>
              <a:ext uri="{FF2B5EF4-FFF2-40B4-BE49-F238E27FC236}">
                <a16:creationId xmlns:a16="http://schemas.microsoft.com/office/drawing/2014/main" id="{258F138E-4AC4-FD44-8B9D-E439509CE75E}"/>
              </a:ext>
            </a:extLst>
          </p:cNvPr>
          <p:cNvSpPr txBox="1"/>
          <p:nvPr/>
        </p:nvSpPr>
        <p:spPr>
          <a:xfrm>
            <a:off x="8082944" y="3439863"/>
            <a:ext cx="889000" cy="523220"/>
          </a:xfrm>
          <a:prstGeom prst="rect">
            <a:avLst/>
          </a:prstGeom>
          <a:solidFill>
            <a:srgbClr val="FFFF00"/>
          </a:solidFill>
        </p:spPr>
        <p:txBody>
          <a:bodyPr wrap="square" rtlCol="0">
            <a:spAutoFit/>
          </a:bodyPr>
          <a:lstStyle/>
          <a:p>
            <a:r>
              <a:rPr lang="en-US" sz="2400" b="1" dirty="0">
                <a:solidFill>
                  <a:srgbClr val="000000"/>
                </a:solidFill>
                <a:latin typeface="Comic Sans MS"/>
                <a:cs typeface="Comic Sans MS"/>
              </a:rPr>
              <a:t>In </a:t>
            </a:r>
            <a:r>
              <a:rPr lang="en-US" sz="2800" b="1" dirty="0">
                <a:solidFill>
                  <a:srgbClr val="FF0000"/>
                </a:solidFill>
                <a:latin typeface="Comic Sans MS"/>
                <a:cs typeface="Comic Sans MS"/>
              </a:rPr>
              <a:t>P</a:t>
            </a:r>
            <a:r>
              <a:rPr lang="en-US" sz="2400" b="1" dirty="0">
                <a:latin typeface="Comic Sans MS"/>
                <a:cs typeface="Comic Sans MS"/>
              </a:rPr>
              <a:t> </a:t>
            </a:r>
            <a:endParaRPr lang="en-US" sz="2400" b="1" i="1" dirty="0"/>
          </a:p>
        </p:txBody>
      </p:sp>
      <p:sp>
        <p:nvSpPr>
          <p:cNvPr id="13" name="TextBox 12">
            <a:extLst>
              <a:ext uri="{FF2B5EF4-FFF2-40B4-BE49-F238E27FC236}">
                <a16:creationId xmlns:a16="http://schemas.microsoft.com/office/drawing/2014/main" id="{D79277E9-49DA-7246-ABF2-0104737B6197}"/>
              </a:ext>
            </a:extLst>
          </p:cNvPr>
          <p:cNvSpPr txBox="1"/>
          <p:nvPr/>
        </p:nvSpPr>
        <p:spPr>
          <a:xfrm>
            <a:off x="8097105" y="4164947"/>
            <a:ext cx="889000" cy="523220"/>
          </a:xfrm>
          <a:prstGeom prst="rect">
            <a:avLst/>
          </a:prstGeom>
          <a:solidFill>
            <a:srgbClr val="FFFF00"/>
          </a:solidFill>
        </p:spPr>
        <p:txBody>
          <a:bodyPr wrap="square" rtlCol="0">
            <a:spAutoFit/>
          </a:bodyPr>
          <a:lstStyle/>
          <a:p>
            <a:r>
              <a:rPr lang="en-US" sz="2400" b="1" dirty="0">
                <a:solidFill>
                  <a:srgbClr val="000000"/>
                </a:solidFill>
                <a:latin typeface="Comic Sans MS"/>
                <a:cs typeface="Comic Sans MS"/>
              </a:rPr>
              <a:t>In </a:t>
            </a:r>
            <a:r>
              <a:rPr lang="en-US" sz="2800" b="1" dirty="0">
                <a:solidFill>
                  <a:srgbClr val="FF0000"/>
                </a:solidFill>
                <a:latin typeface="Comic Sans MS"/>
                <a:cs typeface="Comic Sans MS"/>
              </a:rPr>
              <a:t>P</a:t>
            </a:r>
            <a:r>
              <a:rPr lang="en-US" sz="2400" b="1" dirty="0">
                <a:latin typeface="Comic Sans MS"/>
                <a:cs typeface="Comic Sans MS"/>
              </a:rPr>
              <a:t> </a:t>
            </a:r>
            <a:endParaRPr lang="en-US" sz="2400" b="1" i="1" dirty="0"/>
          </a:p>
        </p:txBody>
      </p:sp>
      <p:sp>
        <p:nvSpPr>
          <p:cNvPr id="14" name="TextBox 13">
            <a:extLst>
              <a:ext uri="{FF2B5EF4-FFF2-40B4-BE49-F238E27FC236}">
                <a16:creationId xmlns:a16="http://schemas.microsoft.com/office/drawing/2014/main" id="{86025D7F-B984-884E-B646-C6C6CC067E38}"/>
              </a:ext>
            </a:extLst>
          </p:cNvPr>
          <p:cNvSpPr txBox="1"/>
          <p:nvPr/>
        </p:nvSpPr>
        <p:spPr>
          <a:xfrm>
            <a:off x="8097105" y="4918910"/>
            <a:ext cx="889000" cy="523220"/>
          </a:xfrm>
          <a:prstGeom prst="rect">
            <a:avLst/>
          </a:prstGeom>
          <a:solidFill>
            <a:srgbClr val="FFFF00"/>
          </a:solidFill>
        </p:spPr>
        <p:txBody>
          <a:bodyPr wrap="square" rtlCol="0">
            <a:spAutoFit/>
          </a:bodyPr>
          <a:lstStyle/>
          <a:p>
            <a:r>
              <a:rPr lang="en-US" sz="2400" b="1" dirty="0">
                <a:solidFill>
                  <a:srgbClr val="000000"/>
                </a:solidFill>
                <a:latin typeface="Comic Sans MS"/>
                <a:cs typeface="Comic Sans MS"/>
              </a:rPr>
              <a:t>In </a:t>
            </a:r>
            <a:r>
              <a:rPr lang="en-US" sz="2800" b="1" dirty="0">
                <a:solidFill>
                  <a:srgbClr val="FF0000"/>
                </a:solidFill>
                <a:latin typeface="Comic Sans MS"/>
                <a:cs typeface="Comic Sans MS"/>
              </a:rPr>
              <a:t>P</a:t>
            </a:r>
            <a:r>
              <a:rPr lang="en-US" sz="2400" b="1" dirty="0">
                <a:latin typeface="Comic Sans MS"/>
                <a:cs typeface="Comic Sans MS"/>
              </a:rPr>
              <a:t> </a:t>
            </a:r>
            <a:endParaRPr lang="en-US" sz="2400" b="1" i="1" dirty="0"/>
          </a:p>
        </p:txBody>
      </p:sp>
      <p:sp>
        <p:nvSpPr>
          <p:cNvPr id="15" name="TextBox 14">
            <a:extLst>
              <a:ext uri="{FF2B5EF4-FFF2-40B4-BE49-F238E27FC236}">
                <a16:creationId xmlns:a16="http://schemas.microsoft.com/office/drawing/2014/main" id="{F3A37B7F-9EA3-644D-B16C-CD979B6FBC91}"/>
              </a:ext>
            </a:extLst>
          </p:cNvPr>
          <p:cNvSpPr txBox="1"/>
          <p:nvPr/>
        </p:nvSpPr>
        <p:spPr>
          <a:xfrm>
            <a:off x="8099107" y="5666205"/>
            <a:ext cx="889000" cy="523220"/>
          </a:xfrm>
          <a:prstGeom prst="rect">
            <a:avLst/>
          </a:prstGeom>
          <a:solidFill>
            <a:srgbClr val="FFFF00"/>
          </a:solidFill>
        </p:spPr>
        <p:txBody>
          <a:bodyPr wrap="square" rtlCol="0">
            <a:spAutoFit/>
          </a:bodyPr>
          <a:lstStyle/>
          <a:p>
            <a:r>
              <a:rPr lang="en-US" sz="2400" b="1" dirty="0">
                <a:solidFill>
                  <a:srgbClr val="000000"/>
                </a:solidFill>
                <a:latin typeface="Comic Sans MS"/>
                <a:cs typeface="Comic Sans MS"/>
              </a:rPr>
              <a:t>In </a:t>
            </a:r>
            <a:r>
              <a:rPr lang="en-US" sz="2800" b="1" dirty="0">
                <a:solidFill>
                  <a:srgbClr val="FF0000"/>
                </a:solidFill>
                <a:latin typeface="Comic Sans MS"/>
                <a:cs typeface="Comic Sans MS"/>
              </a:rPr>
              <a:t>P</a:t>
            </a:r>
            <a:r>
              <a:rPr lang="en-US" sz="2400" b="1" dirty="0">
                <a:latin typeface="Comic Sans MS"/>
                <a:cs typeface="Comic Sans MS"/>
              </a:rPr>
              <a:t> </a:t>
            </a:r>
            <a:endParaRPr lang="en-US" sz="2400" b="1" i="1" dirty="0"/>
          </a:p>
        </p:txBody>
      </p:sp>
    </p:spTree>
    <p:extLst>
      <p:ext uri="{BB962C8B-B14F-4D97-AF65-F5344CB8AC3E}">
        <p14:creationId xmlns:p14="http://schemas.microsoft.com/office/powerpoint/2010/main" val="95558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73504" y="1798544"/>
            <a:ext cx="1714500" cy="362303"/>
          </a:xfrm>
          <a:prstGeom prst="rect">
            <a:avLst/>
          </a:prstGeom>
          <a:solidFill>
            <a:srgbClr val="FFFF00"/>
          </a:solidFill>
        </p:spPr>
        <p:txBody>
          <a:bodyPr wrap="square" rtlCol="0">
            <a:spAutoFit/>
          </a:bodyPr>
          <a:lstStyle/>
          <a:p>
            <a:endParaRPr lang="en-US" sz="2400" b="1" i="1" dirty="0"/>
          </a:p>
        </p:txBody>
      </p:sp>
      <p:sp>
        <p:nvSpPr>
          <p:cNvPr id="16" name="TextBox 15"/>
          <p:cNvSpPr txBox="1"/>
          <p:nvPr/>
        </p:nvSpPr>
        <p:spPr>
          <a:xfrm>
            <a:off x="557738" y="5685847"/>
            <a:ext cx="1714500" cy="362303"/>
          </a:xfrm>
          <a:prstGeom prst="rect">
            <a:avLst/>
          </a:prstGeom>
          <a:solidFill>
            <a:srgbClr val="FFFF00"/>
          </a:solidFill>
        </p:spPr>
        <p:txBody>
          <a:bodyPr wrap="square" rtlCol="0">
            <a:spAutoFit/>
          </a:bodyPr>
          <a:lstStyle/>
          <a:p>
            <a:endParaRPr lang="en-US" sz="2400" b="1" i="1" dirty="0"/>
          </a:p>
        </p:txBody>
      </p:sp>
      <p:sp>
        <p:nvSpPr>
          <p:cNvPr id="15" name="TextBox 14"/>
          <p:cNvSpPr txBox="1"/>
          <p:nvPr/>
        </p:nvSpPr>
        <p:spPr>
          <a:xfrm>
            <a:off x="557738" y="4271861"/>
            <a:ext cx="1714500" cy="362303"/>
          </a:xfrm>
          <a:prstGeom prst="rect">
            <a:avLst/>
          </a:prstGeom>
          <a:solidFill>
            <a:srgbClr val="FFFF00"/>
          </a:solidFill>
        </p:spPr>
        <p:txBody>
          <a:bodyPr wrap="square" rtlCol="0">
            <a:spAutoFit/>
          </a:bodyPr>
          <a:lstStyle/>
          <a:p>
            <a:endParaRPr lang="en-US" sz="2400" b="1" i="1" dirty="0"/>
          </a:p>
        </p:txBody>
      </p:sp>
      <p:sp>
        <p:nvSpPr>
          <p:cNvPr id="14" name="TextBox 13"/>
          <p:cNvSpPr txBox="1"/>
          <p:nvPr/>
        </p:nvSpPr>
        <p:spPr>
          <a:xfrm>
            <a:off x="541420" y="2842107"/>
            <a:ext cx="1714500" cy="362303"/>
          </a:xfrm>
          <a:prstGeom prst="rect">
            <a:avLst/>
          </a:prstGeom>
          <a:solidFill>
            <a:srgbClr val="FFFF00"/>
          </a:solidFill>
        </p:spPr>
        <p:txBody>
          <a:bodyPr wrap="square" rtlCol="0">
            <a:spAutoFit/>
          </a:bodyPr>
          <a:lstStyle/>
          <a:p>
            <a:endParaRPr lang="en-US" sz="2400" b="1" i="1" dirty="0"/>
          </a:p>
        </p:txBody>
      </p:sp>
      <p:sp>
        <p:nvSpPr>
          <p:cNvPr id="15362" name="Rectangle 2"/>
          <p:cNvSpPr>
            <a:spLocks noGrp="1" noChangeArrowheads="1"/>
          </p:cNvSpPr>
          <p:nvPr>
            <p:ph type="ctrTitle"/>
          </p:nvPr>
        </p:nvSpPr>
        <p:spPr>
          <a:xfrm>
            <a:off x="381000" y="-190672"/>
            <a:ext cx="8445500" cy="2050702"/>
          </a:xfrm>
        </p:spPr>
        <p:txBody>
          <a:bodyPr>
            <a:normAutofit/>
          </a:bodyPr>
          <a:lstStyle/>
          <a:p>
            <a:pPr algn="l">
              <a:lnSpc>
                <a:spcPct val="120000"/>
              </a:lnSpc>
            </a:pPr>
            <a:r>
              <a:rPr lang="en-US" sz="3600" b="1" dirty="0">
                <a:solidFill>
                  <a:srgbClr val="FF0000"/>
                </a:solidFill>
                <a:latin typeface="Comic Sans MS" charset="0"/>
                <a:ea typeface="ＭＳ Ｐゴシック" charset="0"/>
                <a:cs typeface="ＭＳ Ｐゴシック" charset="0"/>
              </a:rPr>
              <a:t>     </a:t>
            </a:r>
            <a:r>
              <a:rPr lang="en-US" sz="4000" b="1" dirty="0">
                <a:solidFill>
                  <a:srgbClr val="FF0000"/>
                </a:solidFill>
                <a:latin typeface="Comic Sans MS" charset="0"/>
                <a:ea typeface="ＭＳ Ｐゴシック" charset="0"/>
                <a:cs typeface="ＭＳ Ｐゴシック" charset="0"/>
              </a:rPr>
              <a:t>Universality of capacity </a:t>
            </a:r>
            <a:br>
              <a:rPr lang="en-US" sz="3200" b="1" dirty="0">
                <a:solidFill>
                  <a:srgbClr val="FF0000"/>
                </a:solidFill>
                <a:latin typeface="Comic Sans MS" charset="0"/>
                <a:ea typeface="ＭＳ Ｐゴシック" charset="0"/>
                <a:cs typeface="ＭＳ Ｐゴシック" charset="0"/>
              </a:rPr>
            </a:br>
            <a:r>
              <a:rPr lang="en-US" sz="3200" b="1" dirty="0">
                <a:solidFill>
                  <a:srgbClr val="FF0000"/>
                </a:solidFill>
                <a:latin typeface="Comic Sans MS" charset="0"/>
                <a:ea typeface="ＭＳ Ｐゴシック" charset="0"/>
                <a:cs typeface="ＭＳ Ｐゴシック" charset="0"/>
              </a:rPr>
              <a:t>                        key to </a:t>
            </a:r>
            <a:r>
              <a:rPr lang="en-US" sz="3200" b="1" dirty="0" err="1">
                <a:solidFill>
                  <a:srgbClr val="FF0000"/>
                </a:solidFill>
                <a:latin typeface="Comic Sans MS" charset="0"/>
                <a:ea typeface="ＭＳ Ｐゴシック" charset="0"/>
                <a:cs typeface="ＭＳ Ｐゴシック" charset="0"/>
              </a:rPr>
              <a:t>alg</a:t>
            </a:r>
            <a:r>
              <a:rPr lang="en-US" sz="3200" b="1" dirty="0">
                <a:solidFill>
                  <a:srgbClr val="FF0000"/>
                </a:solidFill>
                <a:latin typeface="Comic Sans MS" charset="0"/>
                <a:ea typeface="ＭＳ Ｐゴシック" charset="0"/>
                <a:cs typeface="ＭＳ Ｐゴシック" charset="0"/>
              </a:rPr>
              <a:t> analysis</a:t>
            </a:r>
          </a:p>
        </p:txBody>
      </p:sp>
      <p:sp>
        <p:nvSpPr>
          <p:cNvPr id="5" name="Rectangle 3"/>
          <p:cNvSpPr>
            <a:spLocks noGrp="1" noChangeArrowheads="1"/>
          </p:cNvSpPr>
          <p:nvPr>
            <p:ph type="subTitle" idx="1"/>
          </p:nvPr>
        </p:nvSpPr>
        <p:spPr>
          <a:xfrm>
            <a:off x="381000" y="1064761"/>
            <a:ext cx="8445500" cy="6170229"/>
          </a:xfrm>
        </p:spPr>
        <p:txBody>
          <a:bodyPr>
            <a:noAutofit/>
          </a:bodyPr>
          <a:lstStyle/>
          <a:p>
            <a:pPr algn="l"/>
            <a:r>
              <a:rPr lang="en-US" sz="1800" b="1" dirty="0">
                <a:solidFill>
                  <a:srgbClr val="000000"/>
                </a:solidFill>
                <a:latin typeface="Comic Sans MS"/>
                <a:ea typeface="+mj-ea"/>
                <a:cs typeface="Comic Sans MS"/>
              </a:rPr>
              <a:t>  </a:t>
            </a:r>
            <a:r>
              <a:rPr lang="en-US" sz="2000" b="1" dirty="0">
                <a:solidFill>
                  <a:srgbClr val="000000"/>
                </a:solidFill>
                <a:latin typeface="Comic Sans MS"/>
                <a:ea typeface="+mj-ea"/>
                <a:cs typeface="Comic Sans MS"/>
              </a:rPr>
              <a:t>(</a:t>
            </a:r>
            <a:r>
              <a:rPr lang="en-US" sz="2000" b="1" dirty="0">
                <a:solidFill>
                  <a:srgbClr val="800000"/>
                </a:solidFill>
                <a:latin typeface="Comic Sans MS"/>
                <a:ea typeface="+mj-ea"/>
                <a:cs typeface="Comic Sans MS"/>
              </a:rPr>
              <a:t>A</a:t>
            </a:r>
            <a:r>
              <a:rPr lang="en-US" sz="2000" b="1" baseline="-25000" dirty="0">
                <a:solidFill>
                  <a:srgbClr val="800000"/>
                </a:solidFill>
                <a:latin typeface="Comic Sans MS"/>
                <a:ea typeface="+mj-ea"/>
                <a:cs typeface="Comic Sans MS"/>
              </a:rPr>
              <a:t>1</a:t>
            </a:r>
            <a:r>
              <a:rPr lang="en-US" sz="2000" b="1" dirty="0">
                <a:solidFill>
                  <a:prstClr val="black"/>
                </a:solidFill>
                <a:latin typeface="Comic Sans MS"/>
                <a:ea typeface="+mj-ea"/>
                <a:cs typeface="Comic Sans MS"/>
              </a:rPr>
              <a:t>,</a:t>
            </a:r>
            <a:r>
              <a:rPr lang="en-US" sz="2000" b="1" dirty="0">
                <a:solidFill>
                  <a:srgbClr val="800000"/>
                </a:solidFill>
                <a:latin typeface="Comic Sans MS"/>
                <a:ea typeface="+mj-ea"/>
                <a:cs typeface="Comic Sans MS"/>
              </a:rPr>
              <a:t>A</a:t>
            </a:r>
            <a:r>
              <a:rPr lang="en-US" sz="2000" b="1" baseline="-25000" dirty="0">
                <a:solidFill>
                  <a:srgbClr val="800000"/>
                </a:solidFill>
                <a:latin typeface="Comic Sans MS"/>
                <a:ea typeface="+mj-ea"/>
                <a:cs typeface="Comic Sans MS"/>
              </a:rPr>
              <a:t>2</a:t>
            </a:r>
            <a:r>
              <a:rPr lang="en-US" sz="2000" b="1" dirty="0">
                <a:solidFill>
                  <a:srgbClr val="000000"/>
                </a:solidFill>
                <a:latin typeface="Comic Sans MS"/>
                <a:ea typeface="+mj-ea"/>
                <a:cs typeface="Comic Sans MS"/>
              </a:rPr>
              <a:t>,…,</a:t>
            </a:r>
            <a:r>
              <a:rPr lang="en-US" sz="2000" b="1" dirty="0">
                <a:solidFill>
                  <a:srgbClr val="800000"/>
                </a:solidFill>
                <a:latin typeface="Comic Sans MS"/>
                <a:ea typeface="+mj-ea"/>
                <a:cs typeface="Comic Sans MS"/>
              </a:rPr>
              <a:t>A</a:t>
            </a:r>
            <a:r>
              <a:rPr lang="en-US" sz="2000" b="1" baseline="-25000" dirty="0">
                <a:solidFill>
                  <a:srgbClr val="800000"/>
                </a:solidFill>
                <a:latin typeface="Comic Sans MS"/>
                <a:ea typeface="+mj-ea"/>
                <a:cs typeface="Comic Sans MS"/>
              </a:rPr>
              <a:t>m</a:t>
            </a:r>
            <a:r>
              <a:rPr lang="en-US" sz="2000" b="1" dirty="0">
                <a:solidFill>
                  <a:srgbClr val="000000"/>
                </a:solidFill>
                <a:latin typeface="Comic Sans MS"/>
                <a:ea typeface="+mj-ea"/>
                <a:cs typeface="Comic Sans MS"/>
              </a:rPr>
              <a:t>): </a:t>
            </a:r>
            <a:r>
              <a:rPr lang="en-US" sz="2000" b="1" dirty="0">
                <a:solidFill>
                  <a:srgbClr val="800000"/>
                </a:solidFill>
                <a:latin typeface="Comic Sans MS"/>
                <a:cs typeface="Comic Sans MS"/>
              </a:rPr>
              <a:t>A</a:t>
            </a:r>
            <a:r>
              <a:rPr lang="en-US" sz="2000" b="1" baseline="-25000" dirty="0">
                <a:solidFill>
                  <a:srgbClr val="800000"/>
                </a:solidFill>
                <a:latin typeface="Comic Sans MS"/>
                <a:cs typeface="Comic Sans MS"/>
              </a:rPr>
              <a:t>i</a:t>
            </a:r>
            <a:r>
              <a:rPr lang="en-US" sz="2000" b="1" baseline="-25000" dirty="0">
                <a:solidFill>
                  <a:srgbClr val="0000FF"/>
                </a:solidFill>
                <a:latin typeface="Comic Sans MS"/>
                <a:cs typeface="Comic Sans MS"/>
              </a:rPr>
              <a:t> </a:t>
            </a:r>
            <a:r>
              <a:rPr lang="en-US" sz="2000" dirty="0">
                <a:sym typeface="Symbol" charset="0"/>
              </a:rPr>
              <a:t> </a:t>
            </a:r>
            <a:r>
              <a:rPr lang="en-US" sz="2000" b="1" dirty="0" err="1">
                <a:solidFill>
                  <a:srgbClr val="000000"/>
                </a:solidFill>
                <a:latin typeface="Comic Sans MS"/>
                <a:cs typeface="Comic Sans MS"/>
              </a:rPr>
              <a:t>M</a:t>
            </a:r>
            <a:r>
              <a:rPr lang="en-US" sz="2000" b="1" baseline="-25000" dirty="0" err="1">
                <a:solidFill>
                  <a:srgbClr val="800000"/>
                </a:solidFill>
                <a:latin typeface="Comic Sans MS"/>
                <a:cs typeface="Comic Sans MS"/>
              </a:rPr>
              <a:t>n</a:t>
            </a:r>
            <a:r>
              <a:rPr lang="en-US" sz="2000" b="1" dirty="0">
                <a:solidFill>
                  <a:srgbClr val="000000"/>
                </a:solidFill>
                <a:latin typeface="Comic Sans MS"/>
                <a:cs typeface="Comic Sans MS"/>
              </a:rPr>
              <a:t>(</a:t>
            </a:r>
            <a:r>
              <a:rPr lang="en-US" sz="2000" b="1" dirty="0">
                <a:solidFill>
                  <a:srgbClr val="0000FF"/>
                </a:solidFill>
                <a:latin typeface="Comic Sans MS"/>
                <a:cs typeface="Comic Sans MS"/>
              </a:rPr>
              <a:t>F</a:t>
            </a:r>
            <a:r>
              <a:rPr lang="en-US" sz="2000" b="1" dirty="0">
                <a:solidFill>
                  <a:srgbClr val="000000"/>
                </a:solidFill>
                <a:latin typeface="Comic Sans MS"/>
                <a:cs typeface="Comic Sans MS"/>
              </a:rPr>
              <a:t>)  </a:t>
            </a:r>
          </a:p>
          <a:p>
            <a:pPr algn="l"/>
            <a:r>
              <a:rPr lang="en-US" sz="2000" b="1" dirty="0">
                <a:solidFill>
                  <a:srgbClr val="000000"/>
                </a:solidFill>
                <a:latin typeface="Comic Sans MS"/>
                <a:cs typeface="Comic Sans MS"/>
              </a:rPr>
              <a:t>  (</a:t>
            </a:r>
            <a:r>
              <a:rPr lang="en-US" sz="2000" b="1" dirty="0">
                <a:solidFill>
                  <a:srgbClr val="0000FF"/>
                </a:solidFill>
                <a:latin typeface="Comic Sans MS"/>
                <a:cs typeface="Comic Sans MS"/>
              </a:rPr>
              <a:t>D</a:t>
            </a:r>
            <a:r>
              <a:rPr lang="en-US" sz="2000" b="1" baseline="-25000" dirty="0">
                <a:solidFill>
                  <a:srgbClr val="0000FF"/>
                </a:solidFill>
                <a:latin typeface="Comic Sans MS"/>
                <a:cs typeface="Comic Sans MS"/>
              </a:rPr>
              <a:t>1</a:t>
            </a:r>
            <a:r>
              <a:rPr lang="en-US" sz="2000" b="1" dirty="0">
                <a:latin typeface="Comic Sans MS"/>
                <a:cs typeface="Comic Sans MS"/>
              </a:rPr>
              <a:t>,</a:t>
            </a:r>
            <a:r>
              <a:rPr lang="en-US" sz="2000" b="1" dirty="0">
                <a:solidFill>
                  <a:srgbClr val="0000FF"/>
                </a:solidFill>
                <a:latin typeface="Comic Sans MS"/>
                <a:cs typeface="Comic Sans MS"/>
              </a:rPr>
              <a:t>D</a:t>
            </a:r>
            <a:r>
              <a:rPr lang="en-US" sz="2000" b="1" baseline="-25000" dirty="0">
                <a:solidFill>
                  <a:srgbClr val="0000FF"/>
                </a:solidFill>
                <a:latin typeface="Comic Sans MS"/>
                <a:cs typeface="Comic Sans MS"/>
              </a:rPr>
              <a:t>2</a:t>
            </a:r>
            <a:r>
              <a:rPr lang="en-US" sz="2000" b="1" dirty="0">
                <a:solidFill>
                  <a:srgbClr val="000000"/>
                </a:solidFill>
                <a:latin typeface="Comic Sans MS"/>
                <a:cs typeface="Comic Sans MS"/>
              </a:rPr>
              <a:t>,…,</a:t>
            </a:r>
            <a:r>
              <a:rPr lang="en-US" sz="2000" b="1" dirty="0" err="1">
                <a:solidFill>
                  <a:srgbClr val="0000FF"/>
                </a:solidFill>
                <a:latin typeface="Comic Sans MS"/>
                <a:cs typeface="Comic Sans MS"/>
              </a:rPr>
              <a:t>D</a:t>
            </a:r>
            <a:r>
              <a:rPr lang="en-US" sz="2000" b="1" baseline="-25000" dirty="0" err="1">
                <a:solidFill>
                  <a:srgbClr val="0000FF"/>
                </a:solidFill>
                <a:latin typeface="Comic Sans MS"/>
                <a:cs typeface="Comic Sans MS"/>
              </a:rPr>
              <a:t>m</a:t>
            </a:r>
            <a:r>
              <a:rPr lang="en-US" sz="2000" b="1" dirty="0">
                <a:solidFill>
                  <a:srgbClr val="000000"/>
                </a:solidFill>
                <a:latin typeface="Comic Sans MS"/>
                <a:cs typeface="Comic Sans MS"/>
              </a:rPr>
              <a:t>), </a:t>
            </a:r>
            <a:r>
              <a:rPr lang="en-US" sz="2000" b="1" dirty="0">
                <a:solidFill>
                  <a:srgbClr val="0000FF"/>
                </a:solidFill>
                <a:latin typeface="Comic Sans MS"/>
                <a:cs typeface="Comic Sans MS"/>
              </a:rPr>
              <a:t>D</a:t>
            </a:r>
            <a:r>
              <a:rPr lang="en-US" sz="2000" b="1" baseline="-25000" dirty="0">
                <a:solidFill>
                  <a:srgbClr val="0000FF"/>
                </a:solidFill>
                <a:latin typeface="Comic Sans MS"/>
                <a:cs typeface="Comic Sans MS"/>
              </a:rPr>
              <a:t>i </a:t>
            </a:r>
            <a:r>
              <a:rPr lang="en-US" sz="2000" dirty="0">
                <a:sym typeface="Symbol" charset="0"/>
              </a:rPr>
              <a:t> </a:t>
            </a:r>
            <a:r>
              <a:rPr lang="en-US" sz="2000" b="1" dirty="0" err="1">
                <a:solidFill>
                  <a:schemeClr val="tx1"/>
                </a:solidFill>
                <a:latin typeface="Comic Sans MS"/>
                <a:cs typeface="Comic Sans MS"/>
              </a:rPr>
              <a:t>M</a:t>
            </a:r>
            <a:r>
              <a:rPr lang="en-US" sz="2000" b="1" baseline="-25000" dirty="0" err="1">
                <a:solidFill>
                  <a:srgbClr val="0000FF"/>
                </a:solidFill>
                <a:latin typeface="Comic Sans MS"/>
                <a:cs typeface="Comic Sans MS"/>
              </a:rPr>
              <a:t>d</a:t>
            </a:r>
            <a:r>
              <a:rPr lang="en-US" sz="2000" b="1" dirty="0">
                <a:solidFill>
                  <a:srgbClr val="000000"/>
                </a:solidFill>
                <a:latin typeface="Comic Sans MS"/>
                <a:cs typeface="Comic Sans MS"/>
              </a:rPr>
              <a:t>(</a:t>
            </a:r>
            <a:r>
              <a:rPr lang="en-US" sz="2000" b="1" dirty="0">
                <a:solidFill>
                  <a:srgbClr val="0000FF"/>
                </a:solidFill>
                <a:latin typeface="Comic Sans MS"/>
                <a:cs typeface="Comic Sans MS"/>
              </a:rPr>
              <a:t>F</a:t>
            </a:r>
            <a:r>
              <a:rPr lang="en-US" sz="2000" b="1" dirty="0">
                <a:solidFill>
                  <a:srgbClr val="000000"/>
                </a:solidFill>
                <a:latin typeface="Comic Sans MS"/>
                <a:cs typeface="Comic Sans MS"/>
              </a:rPr>
              <a:t>)</a:t>
            </a:r>
            <a:br>
              <a:rPr lang="en-US" sz="2000" b="1" dirty="0">
                <a:solidFill>
                  <a:srgbClr val="000000"/>
                </a:solidFill>
                <a:latin typeface="Comic Sans MS"/>
                <a:cs typeface="Comic Sans MS"/>
              </a:rPr>
            </a:br>
            <a:r>
              <a:rPr lang="en-US" sz="2000" b="1" dirty="0">
                <a:solidFill>
                  <a:srgbClr val="000000"/>
                </a:solidFill>
                <a:latin typeface="Comic Sans MS"/>
                <a:cs typeface="Comic Sans MS"/>
              </a:rPr>
              <a:t>  </a:t>
            </a:r>
            <a:r>
              <a:rPr lang="en-US" sz="2000" b="1" dirty="0" err="1">
                <a:solidFill>
                  <a:srgbClr val="FF0000"/>
                </a:solidFill>
                <a:latin typeface="Comic Sans MS"/>
                <a:cs typeface="Comic Sans MS"/>
              </a:rPr>
              <a:t>det</a:t>
            </a:r>
            <a:r>
              <a:rPr lang="en-US" sz="2000" b="1" dirty="0">
                <a:solidFill>
                  <a:srgbClr val="000000"/>
                </a:solidFill>
                <a:latin typeface="Comic Sans MS"/>
                <a:cs typeface="Comic Sans MS"/>
              </a:rPr>
              <a:t>(</a:t>
            </a:r>
            <a:r>
              <a:rPr lang="en-US" sz="2000" dirty="0">
                <a:solidFill>
                  <a:srgbClr val="000000"/>
                </a:solidFill>
                <a:sym typeface="Symbol"/>
              </a:rPr>
              <a:t></a:t>
            </a:r>
            <a:r>
              <a:rPr lang="en-US" sz="2000" b="1" baseline="-25000" dirty="0" err="1">
                <a:solidFill>
                  <a:srgbClr val="000000"/>
                </a:solidFill>
                <a:latin typeface="Comic Sans MS"/>
                <a:cs typeface="Comic Sans MS"/>
              </a:rPr>
              <a:t>i</a:t>
            </a:r>
            <a:r>
              <a:rPr lang="en-US" sz="2000" b="1" baseline="-25000" dirty="0">
                <a:latin typeface="Comic Sans MS"/>
                <a:cs typeface="Comic Sans MS"/>
              </a:rPr>
              <a:t> </a:t>
            </a:r>
            <a:r>
              <a:rPr lang="en-US" sz="2000" b="1" dirty="0" err="1">
                <a:solidFill>
                  <a:srgbClr val="800000"/>
                </a:solidFill>
                <a:latin typeface="Comic Sans MS"/>
                <a:cs typeface="Comic Sans MS"/>
              </a:rPr>
              <a:t>A</a:t>
            </a:r>
            <a:r>
              <a:rPr lang="en-US" sz="2000" b="1" baseline="-25000" dirty="0" err="1">
                <a:solidFill>
                  <a:srgbClr val="800000"/>
                </a:solidFill>
                <a:latin typeface="Comic Sans MS"/>
                <a:cs typeface="Comic Sans MS"/>
              </a:rPr>
              <a:t>i</a:t>
            </a:r>
            <a:r>
              <a:rPr lang="en-US" sz="2000" dirty="0" err="1">
                <a:solidFill>
                  <a:srgbClr val="000000"/>
                </a:solidFill>
                <a:sym typeface="Symbol"/>
              </a:rPr>
              <a:t></a:t>
            </a:r>
            <a:r>
              <a:rPr lang="en-US" sz="2000" b="1" dirty="0" err="1">
                <a:solidFill>
                  <a:srgbClr val="0000FF"/>
                </a:solidFill>
                <a:latin typeface="Comic Sans MS"/>
                <a:cs typeface="Comic Sans MS"/>
              </a:rPr>
              <a:t>D</a:t>
            </a:r>
            <a:r>
              <a:rPr lang="en-US" sz="2000" b="1" baseline="-25000" dirty="0" err="1">
                <a:solidFill>
                  <a:srgbClr val="0000FF"/>
                </a:solidFill>
                <a:latin typeface="Comic Sans MS"/>
                <a:cs typeface="Comic Sans MS"/>
              </a:rPr>
              <a:t>i</a:t>
            </a:r>
            <a:r>
              <a:rPr lang="en-US" sz="2000" b="1" dirty="0">
                <a:solidFill>
                  <a:srgbClr val="000000"/>
                </a:solidFill>
                <a:latin typeface="Comic Sans MS"/>
                <a:cs typeface="Comic Sans MS"/>
              </a:rPr>
              <a:t>) </a:t>
            </a:r>
          </a:p>
          <a:p>
            <a:pPr algn="l"/>
            <a:endParaRPr lang="en-US" sz="1800" b="1" dirty="0">
              <a:solidFill>
                <a:srgbClr val="000000"/>
              </a:solidFill>
              <a:latin typeface="Comic Sans MS"/>
              <a:cs typeface="Comic Sans MS"/>
            </a:endParaRPr>
          </a:p>
          <a:p>
            <a:pPr lvl="0" algn="l"/>
            <a:r>
              <a:rPr lang="en-US" sz="2000" b="1" dirty="0">
                <a:solidFill>
                  <a:srgbClr val="008000"/>
                </a:solidFill>
                <a:latin typeface="Comic Sans MS" charset="0"/>
                <a:ea typeface="ＭＳ Ｐゴシック" charset="0"/>
                <a:cs typeface="ＭＳ Ｐゴシック" charset="0"/>
              </a:rPr>
              <a:t>Quantum Information Theory</a:t>
            </a:r>
            <a:endParaRPr lang="en-US" sz="2000" b="1" dirty="0">
              <a:solidFill>
                <a:srgbClr val="000000"/>
              </a:solidFill>
              <a:latin typeface="Comic Sans MS"/>
              <a:cs typeface="Comic Sans MS"/>
            </a:endParaRPr>
          </a:p>
          <a:p>
            <a:pPr algn="l"/>
            <a:r>
              <a:rPr lang="en-US" sz="2000" b="1" dirty="0">
                <a:solidFill>
                  <a:srgbClr val="000000"/>
                </a:solidFill>
                <a:latin typeface="Comic Sans MS"/>
                <a:cs typeface="Comic Sans MS"/>
              </a:rPr>
              <a:t> </a:t>
            </a:r>
            <a:r>
              <a:rPr lang="en-US" sz="2000" b="1" dirty="0" err="1">
                <a:solidFill>
                  <a:srgbClr val="FF0000"/>
                </a:solidFill>
                <a:latin typeface="Comic Sans MS"/>
                <a:cs typeface="Comic Sans MS"/>
              </a:rPr>
              <a:t>det</a:t>
            </a:r>
            <a:r>
              <a:rPr lang="en-US" sz="2000" b="1" dirty="0">
                <a:solidFill>
                  <a:srgbClr val="000000"/>
                </a:solidFill>
                <a:latin typeface="Comic Sans MS"/>
                <a:cs typeface="Comic Sans MS"/>
              </a:rPr>
              <a:t>(</a:t>
            </a:r>
            <a:r>
              <a:rPr lang="en-US" sz="2000" dirty="0">
                <a:solidFill>
                  <a:srgbClr val="000000"/>
                </a:solidFill>
                <a:sym typeface="Symbol"/>
              </a:rPr>
              <a:t></a:t>
            </a:r>
            <a:r>
              <a:rPr lang="en-US" sz="2000" b="1" baseline="-25000" dirty="0" err="1">
                <a:solidFill>
                  <a:srgbClr val="000000"/>
                </a:solidFill>
                <a:latin typeface="Comic Sans MS"/>
                <a:cs typeface="Comic Sans MS"/>
              </a:rPr>
              <a:t>i</a:t>
            </a:r>
            <a:r>
              <a:rPr lang="en-US" sz="2000" b="1" baseline="-25000" dirty="0">
                <a:latin typeface="Comic Sans MS"/>
                <a:cs typeface="Comic Sans MS"/>
              </a:rPr>
              <a:t> </a:t>
            </a:r>
            <a:r>
              <a:rPr lang="en-US" sz="2000" b="1" dirty="0" err="1">
                <a:solidFill>
                  <a:srgbClr val="800000"/>
                </a:solidFill>
                <a:latin typeface="Comic Sans MS"/>
                <a:cs typeface="Comic Sans MS"/>
              </a:rPr>
              <a:t>A</a:t>
            </a:r>
            <a:r>
              <a:rPr lang="en-US" sz="2000" b="1" baseline="-25000" dirty="0" err="1">
                <a:solidFill>
                  <a:srgbClr val="800000"/>
                </a:solidFill>
                <a:latin typeface="Comic Sans MS"/>
                <a:cs typeface="Comic Sans MS"/>
              </a:rPr>
              <a:t>i</a:t>
            </a:r>
            <a:r>
              <a:rPr lang="en-US" sz="2000" dirty="0" err="1">
                <a:solidFill>
                  <a:srgbClr val="000000"/>
                </a:solidFill>
                <a:sym typeface="Symbol"/>
              </a:rPr>
              <a:t></a:t>
            </a:r>
            <a:r>
              <a:rPr lang="en-US" sz="2000" b="1" dirty="0" err="1">
                <a:solidFill>
                  <a:srgbClr val="0000FF"/>
                </a:solidFill>
                <a:latin typeface="Comic Sans MS"/>
                <a:cs typeface="Comic Sans MS"/>
              </a:rPr>
              <a:t>D</a:t>
            </a:r>
            <a:r>
              <a:rPr lang="en-US" sz="2000" b="1" baseline="-25000" dirty="0" err="1">
                <a:solidFill>
                  <a:srgbClr val="0000FF"/>
                </a:solidFill>
                <a:latin typeface="Comic Sans MS"/>
                <a:cs typeface="Comic Sans MS"/>
              </a:rPr>
              <a:t>i</a:t>
            </a:r>
            <a:r>
              <a:rPr lang="en-US" sz="2000" b="1" dirty="0">
                <a:solidFill>
                  <a:srgbClr val="000000"/>
                </a:solidFill>
                <a:latin typeface="Comic Sans MS"/>
                <a:cs typeface="Comic Sans MS"/>
              </a:rPr>
              <a:t>)          cap(</a:t>
            </a:r>
            <a:r>
              <a:rPr lang="en-US" sz="2000" b="1" dirty="0">
                <a:solidFill>
                  <a:srgbClr val="800000"/>
                </a:solidFill>
                <a:latin typeface="Comic Sans MS"/>
                <a:cs typeface="Comic Sans MS"/>
              </a:rPr>
              <a:t>A</a:t>
            </a:r>
            <a:r>
              <a:rPr lang="en-US" sz="2000" dirty="0">
                <a:solidFill>
                  <a:srgbClr val="000000"/>
                </a:solidFill>
                <a:sym typeface="Symbol"/>
              </a:rPr>
              <a:t></a:t>
            </a:r>
            <a:r>
              <a:rPr lang="en-US" sz="2000" b="1" dirty="0">
                <a:solidFill>
                  <a:srgbClr val="0000FF"/>
                </a:solidFill>
                <a:latin typeface="Comic Sans MS"/>
                <a:cs typeface="Comic Sans MS"/>
              </a:rPr>
              <a:t>D</a:t>
            </a:r>
            <a:r>
              <a:rPr lang="en-US" sz="2000" b="1" dirty="0">
                <a:solidFill>
                  <a:srgbClr val="000000"/>
                </a:solidFill>
                <a:latin typeface="Comic Sans MS"/>
                <a:cs typeface="Comic Sans MS"/>
              </a:rPr>
              <a:t>) ≤ cap(</a:t>
            </a:r>
            <a:r>
              <a:rPr lang="en-US" sz="2000" b="1" dirty="0">
                <a:solidFill>
                  <a:srgbClr val="800000"/>
                </a:solidFill>
                <a:latin typeface="Comic Sans MS"/>
                <a:cs typeface="Comic Sans MS"/>
              </a:rPr>
              <a:t>A</a:t>
            </a:r>
            <a:r>
              <a:rPr lang="en-US" sz="2000" b="1" dirty="0">
                <a:solidFill>
                  <a:srgbClr val="000000"/>
                </a:solidFill>
                <a:latin typeface="Comic Sans MS"/>
                <a:cs typeface="Comic Sans MS"/>
              </a:rPr>
              <a:t>)</a:t>
            </a:r>
            <a:r>
              <a:rPr lang="en-US" sz="2000" b="1" baseline="30000" dirty="0" err="1">
                <a:solidFill>
                  <a:srgbClr val="0000FF"/>
                </a:solidFill>
                <a:latin typeface="Comic Sans MS"/>
                <a:cs typeface="Comic Sans MS"/>
              </a:rPr>
              <a:t>d</a:t>
            </a:r>
            <a:r>
              <a:rPr lang="en-US" sz="2000" b="1" dirty="0" err="1">
                <a:solidFill>
                  <a:srgbClr val="000000"/>
                </a:solidFill>
                <a:latin typeface="Comic Sans MS"/>
                <a:cs typeface="Comic Sans MS"/>
              </a:rPr>
              <a:t>cap</a:t>
            </a:r>
            <a:r>
              <a:rPr lang="en-US" sz="2000" b="1" dirty="0">
                <a:solidFill>
                  <a:srgbClr val="000000"/>
                </a:solidFill>
                <a:latin typeface="Comic Sans MS"/>
                <a:cs typeface="Comic Sans MS"/>
              </a:rPr>
              <a:t>(</a:t>
            </a:r>
            <a:r>
              <a:rPr lang="en-US" sz="2000" b="1" dirty="0">
                <a:solidFill>
                  <a:srgbClr val="0000FF"/>
                </a:solidFill>
                <a:latin typeface="Comic Sans MS"/>
                <a:cs typeface="Comic Sans MS"/>
              </a:rPr>
              <a:t>D</a:t>
            </a:r>
            <a:r>
              <a:rPr lang="en-US" sz="2000" b="1" dirty="0">
                <a:solidFill>
                  <a:srgbClr val="000000"/>
                </a:solidFill>
                <a:latin typeface="Comic Sans MS"/>
                <a:cs typeface="Comic Sans MS"/>
              </a:rPr>
              <a:t>)</a:t>
            </a:r>
            <a:r>
              <a:rPr lang="en-US" sz="2000" b="1" baseline="30000" dirty="0">
                <a:solidFill>
                  <a:srgbClr val="800000"/>
                </a:solidFill>
                <a:latin typeface="Comic Sans MS"/>
                <a:cs typeface="Comic Sans MS"/>
              </a:rPr>
              <a:t>n</a:t>
            </a:r>
            <a:r>
              <a:rPr lang="en-US" sz="2000" b="1" dirty="0">
                <a:solidFill>
                  <a:srgbClr val="000000"/>
                </a:solidFill>
                <a:latin typeface="Comic Sans MS"/>
                <a:cs typeface="Comic Sans MS"/>
              </a:rPr>
              <a:t> </a:t>
            </a:r>
          </a:p>
          <a:p>
            <a:pPr algn="l"/>
            <a:r>
              <a:rPr lang="en-US" sz="2000" b="1" dirty="0">
                <a:solidFill>
                  <a:srgbClr val="000000"/>
                </a:solidFill>
                <a:latin typeface="Comic Sans MS"/>
                <a:cs typeface="Comic Sans MS"/>
              </a:rPr>
              <a:t> Capacity of a tensor product of two operators.</a:t>
            </a:r>
          </a:p>
          <a:p>
            <a:pPr algn="l"/>
            <a:r>
              <a:rPr lang="en-US" sz="1800" b="1" dirty="0">
                <a:solidFill>
                  <a:srgbClr val="000000"/>
                </a:solidFill>
                <a:latin typeface="Comic Sans MS"/>
                <a:ea typeface="ＭＳ Ｐゴシック" charset="0"/>
                <a:cs typeface="Comic Sans MS"/>
              </a:rPr>
              <a:t> </a:t>
            </a:r>
            <a:endParaRPr lang="en-US" sz="1800" b="1" dirty="0">
              <a:solidFill>
                <a:srgbClr val="008000"/>
              </a:solidFill>
              <a:latin typeface="Comic Sans MS" charset="0"/>
              <a:ea typeface="ＭＳ Ｐゴシック" charset="0"/>
              <a:cs typeface="ＭＳ Ｐゴシック" charset="0"/>
            </a:endParaRPr>
          </a:p>
          <a:p>
            <a:pPr algn="l" eaLnBrk="1" hangingPunct="1"/>
            <a:r>
              <a:rPr lang="en-US" sz="2000" b="1" dirty="0">
                <a:solidFill>
                  <a:srgbClr val="008000"/>
                </a:solidFill>
                <a:latin typeface="Comic Sans MS" charset="0"/>
                <a:ea typeface="ＭＳ Ｐゴシック" charset="0"/>
                <a:cs typeface="ＭＳ Ｐゴシック" charset="0"/>
              </a:rPr>
              <a:t>Non-commutative Algebra</a:t>
            </a:r>
          </a:p>
          <a:p>
            <a:pPr lvl="0" algn="l"/>
            <a:r>
              <a:rPr lang="en-US" sz="2000" b="1" dirty="0">
                <a:solidFill>
                  <a:srgbClr val="000000"/>
                </a:solidFill>
                <a:latin typeface="Comic Sans MS" charset="0"/>
                <a:ea typeface="ＭＳ Ｐゴシック" charset="0"/>
                <a:cs typeface="ＭＳ Ｐゴシック" charset="0"/>
              </a:rPr>
              <a:t> </a:t>
            </a:r>
            <a:r>
              <a:rPr lang="en-US" sz="2000" b="1" dirty="0" err="1">
                <a:solidFill>
                  <a:srgbClr val="FF0000"/>
                </a:solidFill>
                <a:latin typeface="Comic Sans MS"/>
                <a:cs typeface="Comic Sans MS"/>
              </a:rPr>
              <a:t>det</a:t>
            </a:r>
            <a:r>
              <a:rPr lang="en-US" sz="2000" b="1" dirty="0">
                <a:solidFill>
                  <a:srgbClr val="000000"/>
                </a:solidFill>
                <a:latin typeface="Comic Sans MS"/>
                <a:cs typeface="Comic Sans MS"/>
              </a:rPr>
              <a:t>(</a:t>
            </a:r>
            <a:r>
              <a:rPr lang="en-US" sz="2000" dirty="0">
                <a:solidFill>
                  <a:srgbClr val="000000"/>
                </a:solidFill>
                <a:sym typeface="Symbol"/>
              </a:rPr>
              <a:t></a:t>
            </a:r>
            <a:r>
              <a:rPr lang="en-US" sz="2000" b="1" baseline="-25000" dirty="0" err="1">
                <a:solidFill>
                  <a:srgbClr val="000000"/>
                </a:solidFill>
                <a:latin typeface="Comic Sans MS"/>
                <a:cs typeface="Comic Sans MS"/>
              </a:rPr>
              <a:t>i</a:t>
            </a:r>
            <a:r>
              <a:rPr lang="en-US" sz="2000" b="1" baseline="-25000" dirty="0">
                <a:solidFill>
                  <a:prstClr val="black">
                    <a:tint val="75000"/>
                  </a:prstClr>
                </a:solidFill>
                <a:latin typeface="Comic Sans MS"/>
                <a:cs typeface="Comic Sans MS"/>
              </a:rPr>
              <a:t> </a:t>
            </a:r>
            <a:r>
              <a:rPr lang="en-US" sz="2000" b="1" dirty="0" err="1">
                <a:solidFill>
                  <a:srgbClr val="800000"/>
                </a:solidFill>
                <a:latin typeface="Comic Sans MS"/>
                <a:cs typeface="Comic Sans MS"/>
              </a:rPr>
              <a:t>A</a:t>
            </a:r>
            <a:r>
              <a:rPr lang="en-US" sz="2000" b="1" baseline="-25000" dirty="0" err="1">
                <a:solidFill>
                  <a:srgbClr val="800000"/>
                </a:solidFill>
                <a:latin typeface="Comic Sans MS"/>
                <a:cs typeface="Comic Sans MS"/>
              </a:rPr>
              <a:t>i</a:t>
            </a:r>
            <a:r>
              <a:rPr lang="en-US" sz="2000" dirty="0" err="1">
                <a:solidFill>
                  <a:srgbClr val="000000"/>
                </a:solidFill>
                <a:sym typeface="Symbol"/>
              </a:rPr>
              <a:t></a:t>
            </a:r>
            <a:r>
              <a:rPr lang="en-US" sz="2000" b="1" dirty="0" err="1">
                <a:solidFill>
                  <a:srgbClr val="0000FF"/>
                </a:solidFill>
                <a:latin typeface="Comic Sans MS"/>
                <a:cs typeface="Comic Sans MS"/>
              </a:rPr>
              <a:t>D</a:t>
            </a:r>
            <a:r>
              <a:rPr lang="en-US" sz="2000" b="1" baseline="-25000" dirty="0" err="1">
                <a:solidFill>
                  <a:srgbClr val="0000FF"/>
                </a:solidFill>
                <a:latin typeface="Comic Sans MS"/>
                <a:cs typeface="Comic Sans MS"/>
              </a:rPr>
              <a:t>i</a:t>
            </a:r>
            <a:r>
              <a:rPr lang="en-US" sz="2000" b="1" dirty="0">
                <a:solidFill>
                  <a:srgbClr val="000000"/>
                </a:solidFill>
                <a:latin typeface="Comic Sans MS"/>
                <a:cs typeface="Comic Sans MS"/>
              </a:rPr>
              <a:t>)</a:t>
            </a:r>
            <a:r>
              <a:rPr lang="en-US" sz="2000" b="1" dirty="0">
                <a:solidFill>
                  <a:prstClr val="black">
                    <a:tint val="75000"/>
                  </a:prstClr>
                </a:solidFill>
                <a:latin typeface="Comic Sans MS"/>
                <a:cs typeface="Comic Sans MS"/>
              </a:rPr>
              <a:t> </a:t>
            </a:r>
            <a:r>
              <a:rPr lang="en-US" sz="2000" b="1" dirty="0">
                <a:solidFill>
                  <a:srgbClr val="000000"/>
                </a:solidFill>
                <a:latin typeface="Comic Sans MS"/>
                <a:cs typeface="Comic Sans MS"/>
              </a:rPr>
              <a:t>= 0</a:t>
            </a:r>
            <a:r>
              <a:rPr lang="en-US" sz="2000" dirty="0">
                <a:solidFill>
                  <a:prstClr val="black">
                    <a:tint val="75000"/>
                  </a:prstClr>
                </a:solidFill>
                <a:latin typeface="Comic Sans MS" charset="0"/>
                <a:ea typeface="ＭＳ Ｐゴシック" charset="0"/>
                <a:cs typeface="ＭＳ Ｐゴシック" charset="0"/>
                <a:sym typeface="Symbol" charset="0"/>
              </a:rPr>
              <a:t>  </a:t>
            </a:r>
            <a:r>
              <a:rPr lang="en-US" sz="2000" dirty="0">
                <a:solidFill>
                  <a:srgbClr val="000000"/>
                </a:solidFill>
                <a:latin typeface="Comic Sans MS" charset="0"/>
                <a:ea typeface="ＭＳ Ｐゴシック" charset="0"/>
                <a:cs typeface="ＭＳ Ｐゴシック" charset="0"/>
                <a:sym typeface="Symbol" charset="0"/>
              </a:rPr>
              <a:t></a:t>
            </a:r>
            <a:r>
              <a:rPr lang="en-US" sz="2000" b="1" dirty="0">
                <a:solidFill>
                  <a:srgbClr val="0000FF"/>
                </a:solidFill>
                <a:latin typeface="Comic Sans MS" charset="0"/>
                <a:ea typeface="ＭＳ Ｐゴシック" charset="0"/>
                <a:cs typeface="ＭＳ Ｐゴシック" charset="0"/>
              </a:rPr>
              <a:t>d, </a:t>
            </a:r>
            <a:r>
              <a:rPr lang="en-US" sz="2000" b="1" dirty="0">
                <a:solidFill>
                  <a:srgbClr val="0000FF"/>
                </a:solidFill>
                <a:latin typeface="Comic Sans MS"/>
                <a:cs typeface="Comic Sans MS"/>
              </a:rPr>
              <a:t>D</a:t>
            </a:r>
            <a:r>
              <a:rPr lang="en-US" sz="2000" b="1" baseline="-25000" dirty="0">
                <a:solidFill>
                  <a:srgbClr val="0000FF"/>
                </a:solidFill>
                <a:latin typeface="Comic Sans MS"/>
                <a:cs typeface="Comic Sans MS"/>
              </a:rPr>
              <a:t>i </a:t>
            </a:r>
            <a:r>
              <a:rPr lang="en-US" sz="2000" dirty="0">
                <a:solidFill>
                  <a:prstClr val="black">
                    <a:tint val="75000"/>
                  </a:prstClr>
                </a:solidFill>
                <a:sym typeface="Symbol" charset="0"/>
              </a:rPr>
              <a:t> </a:t>
            </a:r>
            <a:r>
              <a:rPr lang="en-US" sz="2000" b="1" dirty="0">
                <a:solidFill>
                  <a:srgbClr val="0000FF"/>
                </a:solidFill>
                <a:latin typeface="Comic Sans MS"/>
                <a:cs typeface="Comic Sans MS"/>
              </a:rPr>
              <a:t>M</a:t>
            </a:r>
            <a:r>
              <a:rPr lang="en-US" sz="2000" b="1" baseline="-25000" dirty="0">
                <a:solidFill>
                  <a:srgbClr val="0000FF"/>
                </a:solidFill>
                <a:latin typeface="Comic Sans MS"/>
                <a:cs typeface="Comic Sans MS"/>
              </a:rPr>
              <a:t>d</a:t>
            </a:r>
            <a:r>
              <a:rPr lang="en-US" sz="2000" b="1" dirty="0">
                <a:solidFill>
                  <a:srgbClr val="000000"/>
                </a:solidFill>
                <a:latin typeface="Comic Sans MS"/>
                <a:cs typeface="Comic Sans MS"/>
              </a:rPr>
              <a:t>(</a:t>
            </a:r>
            <a:r>
              <a:rPr lang="en-US" sz="2000" b="1" dirty="0">
                <a:solidFill>
                  <a:srgbClr val="0000FF"/>
                </a:solidFill>
                <a:latin typeface="Comic Sans MS"/>
                <a:cs typeface="Comic Sans MS"/>
              </a:rPr>
              <a:t>F</a:t>
            </a:r>
            <a:r>
              <a:rPr lang="en-US" sz="2000" b="1" dirty="0">
                <a:solidFill>
                  <a:srgbClr val="000000"/>
                </a:solidFill>
                <a:latin typeface="Comic Sans MS"/>
                <a:cs typeface="Comic Sans MS"/>
              </a:rPr>
              <a:t>)</a:t>
            </a:r>
          </a:p>
          <a:p>
            <a:pPr algn="l"/>
            <a:r>
              <a:rPr lang="en-US" sz="2000" b="1" dirty="0">
                <a:solidFill>
                  <a:srgbClr val="000000"/>
                </a:solidFill>
                <a:latin typeface="Comic Sans MS"/>
                <a:cs typeface="Comic Sans MS"/>
              </a:rPr>
              <a:t>(</a:t>
            </a:r>
            <a:r>
              <a:rPr lang="en-US" sz="2000" b="1" dirty="0">
                <a:solidFill>
                  <a:srgbClr val="800000"/>
                </a:solidFill>
                <a:latin typeface="Comic Sans MS"/>
                <a:cs typeface="Comic Sans MS"/>
              </a:rPr>
              <a:t>A</a:t>
            </a:r>
            <a:r>
              <a:rPr lang="en-US" sz="2000" b="1" baseline="-25000" dirty="0">
                <a:solidFill>
                  <a:srgbClr val="800000"/>
                </a:solidFill>
                <a:latin typeface="Comic Sans MS"/>
                <a:cs typeface="Comic Sans MS"/>
              </a:rPr>
              <a:t>1</a:t>
            </a:r>
            <a:r>
              <a:rPr lang="en-US" sz="2000" b="1" dirty="0">
                <a:solidFill>
                  <a:prstClr val="black"/>
                </a:solidFill>
                <a:latin typeface="Comic Sans MS"/>
                <a:cs typeface="Comic Sans MS"/>
              </a:rPr>
              <a:t>,</a:t>
            </a:r>
            <a:r>
              <a:rPr lang="en-US" sz="2000" b="1" dirty="0">
                <a:solidFill>
                  <a:srgbClr val="800000"/>
                </a:solidFill>
                <a:latin typeface="Comic Sans MS"/>
                <a:cs typeface="Comic Sans MS"/>
              </a:rPr>
              <a:t>A</a:t>
            </a:r>
            <a:r>
              <a:rPr lang="en-US" sz="2000" b="1" baseline="-25000" dirty="0">
                <a:solidFill>
                  <a:srgbClr val="800000"/>
                </a:solidFill>
                <a:latin typeface="Comic Sans MS"/>
                <a:cs typeface="Comic Sans MS"/>
              </a:rPr>
              <a:t>2</a:t>
            </a:r>
            <a:r>
              <a:rPr lang="en-US" sz="2000" b="1" dirty="0">
                <a:solidFill>
                  <a:srgbClr val="000000"/>
                </a:solidFill>
                <a:latin typeface="Comic Sans MS"/>
                <a:cs typeface="Comic Sans MS"/>
              </a:rPr>
              <a:t>,…,</a:t>
            </a:r>
            <a:r>
              <a:rPr lang="en-US" sz="2000" b="1" dirty="0">
                <a:solidFill>
                  <a:srgbClr val="800000"/>
                </a:solidFill>
                <a:latin typeface="Comic Sans MS"/>
                <a:cs typeface="Comic Sans MS"/>
              </a:rPr>
              <a:t>A</a:t>
            </a:r>
            <a:r>
              <a:rPr lang="en-US" sz="2000" b="1" baseline="-25000" dirty="0">
                <a:solidFill>
                  <a:srgbClr val="800000"/>
                </a:solidFill>
                <a:latin typeface="Comic Sans MS"/>
                <a:cs typeface="Comic Sans MS"/>
              </a:rPr>
              <a:t>m</a:t>
            </a:r>
            <a:r>
              <a:rPr lang="en-US" sz="2000" b="1" dirty="0">
                <a:solidFill>
                  <a:srgbClr val="000000"/>
                </a:solidFill>
                <a:latin typeface="Comic Sans MS"/>
                <a:cs typeface="Comic Sans MS"/>
              </a:rPr>
              <a:t>) zero element in the free skew field</a:t>
            </a:r>
            <a:endParaRPr lang="en-US" sz="2000" b="1" dirty="0">
              <a:solidFill>
                <a:srgbClr val="008000"/>
              </a:solidFill>
              <a:latin typeface="Comic Sans MS" charset="0"/>
              <a:ea typeface="ＭＳ Ｐゴシック" charset="0"/>
              <a:cs typeface="ＭＳ Ｐゴシック" charset="0"/>
            </a:endParaRPr>
          </a:p>
          <a:p>
            <a:pPr lvl="0" algn="l"/>
            <a:endParaRPr lang="en-US" sz="1800" b="1" dirty="0">
              <a:solidFill>
                <a:srgbClr val="000000"/>
              </a:solidFill>
              <a:latin typeface="Comic Sans MS"/>
              <a:cs typeface="Comic Sans MS"/>
            </a:endParaRPr>
          </a:p>
          <a:p>
            <a:pPr algn="l" eaLnBrk="1" hangingPunct="1"/>
            <a:r>
              <a:rPr lang="en-US" sz="2000" b="1" dirty="0">
                <a:solidFill>
                  <a:srgbClr val="008000"/>
                </a:solidFill>
                <a:latin typeface="Comic Sans MS" charset="0"/>
                <a:ea typeface="ＭＳ Ｐゴシック" charset="0"/>
                <a:cs typeface="ＭＳ Ｐゴシック" charset="0"/>
              </a:rPr>
              <a:t>Invariant Theory</a:t>
            </a:r>
          </a:p>
          <a:p>
            <a:pPr lvl="0" algn="l"/>
            <a:r>
              <a:rPr lang="en-US" sz="2000" b="1" dirty="0">
                <a:solidFill>
                  <a:srgbClr val="008000"/>
                </a:solidFill>
                <a:latin typeface="Comic Sans MS" charset="0"/>
                <a:ea typeface="ＭＳ Ｐゴシック" charset="0"/>
                <a:cs typeface="ＭＳ Ｐゴシック" charset="0"/>
              </a:rPr>
              <a:t> </a:t>
            </a:r>
            <a:r>
              <a:rPr lang="en-US" sz="2000" b="1" dirty="0" err="1">
                <a:solidFill>
                  <a:srgbClr val="FF0000"/>
                </a:solidFill>
                <a:latin typeface="Comic Sans MS"/>
                <a:cs typeface="Comic Sans MS"/>
              </a:rPr>
              <a:t>det</a:t>
            </a:r>
            <a:r>
              <a:rPr lang="en-US" sz="2000" b="1" dirty="0">
                <a:solidFill>
                  <a:srgbClr val="000000"/>
                </a:solidFill>
                <a:latin typeface="Comic Sans MS"/>
                <a:cs typeface="Comic Sans MS"/>
              </a:rPr>
              <a:t>(</a:t>
            </a:r>
            <a:r>
              <a:rPr lang="en-US" sz="2000" dirty="0">
                <a:solidFill>
                  <a:srgbClr val="000000"/>
                </a:solidFill>
                <a:sym typeface="Symbol"/>
              </a:rPr>
              <a:t></a:t>
            </a:r>
            <a:r>
              <a:rPr lang="en-US" sz="2000" b="1" baseline="-25000" dirty="0" err="1">
                <a:solidFill>
                  <a:srgbClr val="000000"/>
                </a:solidFill>
                <a:latin typeface="Comic Sans MS"/>
                <a:cs typeface="Comic Sans MS"/>
              </a:rPr>
              <a:t>i</a:t>
            </a:r>
            <a:r>
              <a:rPr lang="en-US" sz="2000" b="1" baseline="-25000" dirty="0">
                <a:solidFill>
                  <a:prstClr val="black">
                    <a:tint val="75000"/>
                  </a:prstClr>
                </a:solidFill>
                <a:latin typeface="Comic Sans MS"/>
                <a:cs typeface="Comic Sans MS"/>
              </a:rPr>
              <a:t> </a:t>
            </a:r>
            <a:r>
              <a:rPr lang="en-US" sz="2000" b="1" dirty="0" err="1">
                <a:solidFill>
                  <a:srgbClr val="800000"/>
                </a:solidFill>
                <a:latin typeface="Comic Sans MS"/>
                <a:cs typeface="Comic Sans MS"/>
              </a:rPr>
              <a:t>A</a:t>
            </a:r>
            <a:r>
              <a:rPr lang="en-US" sz="2000" b="1" baseline="-25000" dirty="0" err="1">
                <a:solidFill>
                  <a:srgbClr val="800000"/>
                </a:solidFill>
                <a:latin typeface="Comic Sans MS"/>
                <a:cs typeface="Comic Sans MS"/>
              </a:rPr>
              <a:t>i</a:t>
            </a:r>
            <a:r>
              <a:rPr lang="en-US" sz="2000" dirty="0" err="1">
                <a:solidFill>
                  <a:srgbClr val="000000"/>
                </a:solidFill>
                <a:sym typeface="Symbol"/>
              </a:rPr>
              <a:t></a:t>
            </a:r>
            <a:r>
              <a:rPr lang="en-US" sz="2000" b="1" dirty="0" err="1">
                <a:solidFill>
                  <a:srgbClr val="0000FF"/>
                </a:solidFill>
                <a:latin typeface="Comic Sans MS"/>
                <a:cs typeface="Comic Sans MS"/>
              </a:rPr>
              <a:t>D</a:t>
            </a:r>
            <a:r>
              <a:rPr lang="en-US" sz="2000" b="1" baseline="-25000" dirty="0" err="1">
                <a:solidFill>
                  <a:srgbClr val="0000FF"/>
                </a:solidFill>
                <a:latin typeface="Comic Sans MS"/>
                <a:cs typeface="Comic Sans MS"/>
              </a:rPr>
              <a:t>i</a:t>
            </a:r>
            <a:r>
              <a:rPr lang="en-US" sz="2000" b="1" dirty="0">
                <a:solidFill>
                  <a:srgbClr val="000000"/>
                </a:solidFill>
                <a:latin typeface="Comic Sans MS"/>
                <a:cs typeface="Comic Sans MS"/>
              </a:rPr>
              <a:t>)</a:t>
            </a:r>
            <a:r>
              <a:rPr lang="en-US" sz="2000" b="1" dirty="0">
                <a:solidFill>
                  <a:prstClr val="black">
                    <a:tint val="75000"/>
                  </a:prstClr>
                </a:solidFill>
                <a:latin typeface="Comic Sans MS"/>
                <a:cs typeface="Comic Sans MS"/>
              </a:rPr>
              <a:t>  </a:t>
            </a:r>
            <a:r>
              <a:rPr lang="en-US" sz="2000" dirty="0">
                <a:solidFill>
                  <a:srgbClr val="000000"/>
                </a:solidFill>
                <a:latin typeface="Comic Sans MS" charset="0"/>
                <a:ea typeface="ＭＳ Ｐゴシック" charset="0"/>
                <a:cs typeface="ＭＳ Ｐゴシック" charset="0"/>
                <a:sym typeface="Symbol" charset="0"/>
              </a:rPr>
              <a:t></a:t>
            </a:r>
            <a:r>
              <a:rPr lang="en-US" sz="2000" b="1" dirty="0">
                <a:solidFill>
                  <a:srgbClr val="0000FF"/>
                </a:solidFill>
                <a:latin typeface="Comic Sans MS" charset="0"/>
                <a:ea typeface="ＭＳ Ｐゴシック" charset="0"/>
                <a:cs typeface="ＭＳ Ｐゴシック" charset="0"/>
              </a:rPr>
              <a:t>d, </a:t>
            </a:r>
            <a:r>
              <a:rPr lang="en-US" sz="2000" b="1" dirty="0">
                <a:solidFill>
                  <a:srgbClr val="0000FF"/>
                </a:solidFill>
                <a:latin typeface="Comic Sans MS"/>
                <a:cs typeface="Comic Sans MS"/>
              </a:rPr>
              <a:t>D</a:t>
            </a:r>
            <a:r>
              <a:rPr lang="en-US" sz="2000" b="1" baseline="-25000" dirty="0">
                <a:solidFill>
                  <a:srgbClr val="0000FF"/>
                </a:solidFill>
                <a:latin typeface="Comic Sans MS"/>
                <a:cs typeface="Comic Sans MS"/>
              </a:rPr>
              <a:t>i </a:t>
            </a:r>
            <a:r>
              <a:rPr lang="en-US" sz="2000" dirty="0">
                <a:solidFill>
                  <a:prstClr val="black">
                    <a:tint val="75000"/>
                  </a:prstClr>
                </a:solidFill>
                <a:sym typeface="Symbol" charset="0"/>
              </a:rPr>
              <a:t> </a:t>
            </a:r>
            <a:r>
              <a:rPr lang="en-US" sz="2000" b="1" dirty="0">
                <a:solidFill>
                  <a:srgbClr val="0000FF"/>
                </a:solidFill>
                <a:latin typeface="Comic Sans MS"/>
                <a:cs typeface="Comic Sans MS"/>
              </a:rPr>
              <a:t>M</a:t>
            </a:r>
            <a:r>
              <a:rPr lang="en-US" sz="2000" b="1" baseline="-25000" dirty="0">
                <a:solidFill>
                  <a:srgbClr val="0000FF"/>
                </a:solidFill>
                <a:latin typeface="Comic Sans MS"/>
                <a:cs typeface="Comic Sans MS"/>
              </a:rPr>
              <a:t>d</a:t>
            </a:r>
            <a:r>
              <a:rPr lang="en-US" sz="2000" b="1" dirty="0">
                <a:solidFill>
                  <a:srgbClr val="000000"/>
                </a:solidFill>
                <a:latin typeface="Comic Sans MS"/>
                <a:cs typeface="Comic Sans MS"/>
              </a:rPr>
              <a:t>(</a:t>
            </a:r>
            <a:r>
              <a:rPr lang="en-US" sz="2000" b="1" dirty="0">
                <a:solidFill>
                  <a:srgbClr val="0000FF"/>
                </a:solidFill>
                <a:latin typeface="Comic Sans MS"/>
                <a:cs typeface="Comic Sans MS"/>
              </a:rPr>
              <a:t>F</a:t>
            </a:r>
            <a:r>
              <a:rPr lang="en-US" sz="2000" b="1" dirty="0">
                <a:solidFill>
                  <a:srgbClr val="000000"/>
                </a:solidFill>
                <a:latin typeface="Comic Sans MS"/>
                <a:cs typeface="Comic Sans MS"/>
              </a:rPr>
              <a:t>)</a:t>
            </a:r>
          </a:p>
          <a:p>
            <a:pPr algn="l"/>
            <a:r>
              <a:rPr lang="en-US" sz="2000" b="1" dirty="0">
                <a:solidFill>
                  <a:srgbClr val="000000"/>
                </a:solidFill>
                <a:latin typeface="Comic Sans MS"/>
                <a:ea typeface="+mj-ea"/>
                <a:cs typeface="Comic Sans MS"/>
              </a:rPr>
              <a:t> Invariant polynomials under Left-Right (basis-change) action on</a:t>
            </a:r>
          </a:p>
          <a:p>
            <a:pPr algn="l"/>
            <a:r>
              <a:rPr lang="en-US" sz="2000" b="1" dirty="0">
                <a:solidFill>
                  <a:srgbClr val="000000"/>
                </a:solidFill>
                <a:latin typeface="Comic Sans MS"/>
                <a:cs typeface="Comic Sans MS"/>
              </a:rPr>
              <a:t>a tuple (</a:t>
            </a:r>
            <a:r>
              <a:rPr lang="en-US" sz="2000" b="1" dirty="0">
                <a:solidFill>
                  <a:srgbClr val="800000"/>
                </a:solidFill>
                <a:latin typeface="Comic Sans MS"/>
                <a:cs typeface="Comic Sans MS"/>
              </a:rPr>
              <a:t>A</a:t>
            </a:r>
            <a:r>
              <a:rPr lang="en-US" sz="2000" b="1" baseline="-25000" dirty="0">
                <a:solidFill>
                  <a:srgbClr val="800000"/>
                </a:solidFill>
                <a:latin typeface="Comic Sans MS"/>
                <a:cs typeface="Comic Sans MS"/>
              </a:rPr>
              <a:t>1</a:t>
            </a:r>
            <a:r>
              <a:rPr lang="en-US" sz="2000" b="1" dirty="0">
                <a:solidFill>
                  <a:prstClr val="black"/>
                </a:solidFill>
                <a:latin typeface="Comic Sans MS"/>
                <a:cs typeface="Comic Sans MS"/>
              </a:rPr>
              <a:t>,</a:t>
            </a:r>
            <a:r>
              <a:rPr lang="en-US" sz="2000" b="1" dirty="0">
                <a:solidFill>
                  <a:srgbClr val="800000"/>
                </a:solidFill>
                <a:latin typeface="Comic Sans MS"/>
                <a:cs typeface="Comic Sans MS"/>
              </a:rPr>
              <a:t>A</a:t>
            </a:r>
            <a:r>
              <a:rPr lang="en-US" sz="2000" b="1" baseline="-25000" dirty="0">
                <a:solidFill>
                  <a:srgbClr val="800000"/>
                </a:solidFill>
                <a:latin typeface="Comic Sans MS"/>
                <a:cs typeface="Comic Sans MS"/>
              </a:rPr>
              <a:t>2</a:t>
            </a:r>
            <a:r>
              <a:rPr lang="en-US" sz="2000" b="1" dirty="0">
                <a:solidFill>
                  <a:srgbClr val="000000"/>
                </a:solidFill>
                <a:latin typeface="Comic Sans MS"/>
                <a:cs typeface="Comic Sans MS"/>
              </a:rPr>
              <a:t>,…,</a:t>
            </a:r>
            <a:r>
              <a:rPr lang="en-US" sz="2000" b="1" dirty="0">
                <a:solidFill>
                  <a:srgbClr val="800000"/>
                </a:solidFill>
                <a:latin typeface="Comic Sans MS"/>
                <a:cs typeface="Comic Sans MS"/>
              </a:rPr>
              <a:t>A</a:t>
            </a:r>
            <a:r>
              <a:rPr lang="en-US" sz="2000" b="1" baseline="-25000" dirty="0">
                <a:solidFill>
                  <a:srgbClr val="800000"/>
                </a:solidFill>
                <a:latin typeface="Comic Sans MS"/>
                <a:cs typeface="Comic Sans MS"/>
              </a:rPr>
              <a:t>m</a:t>
            </a:r>
            <a:r>
              <a:rPr lang="en-US" sz="2000" b="1" dirty="0">
                <a:solidFill>
                  <a:srgbClr val="000000"/>
                </a:solidFill>
                <a:latin typeface="Comic Sans MS"/>
                <a:cs typeface="Comic Sans MS"/>
              </a:rPr>
              <a:t>) of matrices of </a:t>
            </a:r>
            <a:r>
              <a:rPr lang="en-US" sz="2000" b="1" dirty="0">
                <a:solidFill>
                  <a:srgbClr val="FF0000"/>
                </a:solidFill>
                <a:latin typeface="Comic Sans MS"/>
                <a:cs typeface="Comic Sans MS"/>
              </a:rPr>
              <a:t>variables</a:t>
            </a:r>
            <a:endParaRPr lang="en-US" sz="2000" b="1" dirty="0">
              <a:solidFill>
                <a:srgbClr val="008000"/>
              </a:solidFill>
              <a:latin typeface="Comic Sans MS" charset="0"/>
              <a:ea typeface="ＭＳ Ｐゴシック" charset="0"/>
              <a:cs typeface="ＭＳ Ｐゴシック" charset="0"/>
            </a:endParaRPr>
          </a:p>
          <a:p>
            <a:pPr lvl="0" algn="l">
              <a:lnSpc>
                <a:spcPct val="120000"/>
              </a:lnSpc>
            </a:pPr>
            <a:endParaRPr lang="en-US" sz="2000" b="1" dirty="0">
              <a:solidFill>
                <a:srgbClr val="008000"/>
              </a:solidFill>
              <a:latin typeface="Comic Sans MS" charset="0"/>
              <a:ea typeface="ＭＳ Ｐゴシック" charset="0"/>
              <a:cs typeface="ＭＳ Ｐゴシック" charset="0"/>
            </a:endParaRPr>
          </a:p>
          <a:p>
            <a:pPr algn="l" eaLnBrk="1" hangingPunct="1">
              <a:lnSpc>
                <a:spcPct val="120000"/>
              </a:lnSpc>
            </a:pPr>
            <a:endParaRPr lang="en-US" sz="1800" b="1" dirty="0">
              <a:solidFill>
                <a:srgbClr val="008000"/>
              </a:solidFill>
              <a:latin typeface="Comic Sans MS" charset="0"/>
              <a:ea typeface="ＭＳ Ｐゴシック" charset="0"/>
              <a:cs typeface="ＭＳ Ｐゴシック" charset="0"/>
            </a:endParaRPr>
          </a:p>
          <a:p>
            <a:pPr eaLnBrk="1" hangingPunct="1">
              <a:lnSpc>
                <a:spcPct val="120000"/>
              </a:lnSpc>
            </a:pPr>
            <a:endParaRPr lang="en-US" sz="1800" b="1" dirty="0">
              <a:latin typeface="Comic Sans MS" charset="0"/>
              <a:ea typeface="ＭＳ Ｐゴシック" charset="0"/>
              <a:cs typeface="ＭＳ Ｐゴシック" charset="0"/>
            </a:endParaRPr>
          </a:p>
          <a:p>
            <a:pPr eaLnBrk="1" hangingPunct="1">
              <a:lnSpc>
                <a:spcPct val="120000"/>
              </a:lnSpc>
            </a:pPr>
            <a:endParaRPr lang="en-US" sz="1800" dirty="0">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26175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animBg="1"/>
      <p:bldP spid="16" grpId="0" animBg="1"/>
      <p:bldP spid="15" grpId="0" animBg="1"/>
      <p:bldP spid="14" grpId="0" animBg="1"/>
      <p:bldP spid="5"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ctrTitle"/>
          </p:nvPr>
        </p:nvSpPr>
        <p:spPr>
          <a:xfrm>
            <a:off x="381000" y="1600200"/>
            <a:ext cx="8445500" cy="2051050"/>
          </a:xfrm>
        </p:spPr>
        <p:txBody>
          <a:bodyPr/>
          <a:lstStyle/>
          <a:p>
            <a:r>
              <a:rPr lang="en-US" sz="3600" b="1">
                <a:solidFill>
                  <a:srgbClr val="FF0000"/>
                </a:solidFill>
                <a:latin typeface="Comic Sans MS" charset="0"/>
                <a:ea typeface="ＭＳ Ｐゴシック" charset="0"/>
                <a:cs typeface="ＭＳ Ｐゴシック" charset="0"/>
              </a:rPr>
              <a:t>Non-commutative algebra</a:t>
            </a:r>
            <a:br>
              <a:rPr lang="en-US" sz="3600" b="1">
                <a:solidFill>
                  <a:srgbClr val="FF0000"/>
                </a:solidFill>
                <a:latin typeface="Comic Sans MS" charset="0"/>
                <a:ea typeface="ＭＳ Ｐゴシック" charset="0"/>
                <a:cs typeface="ＭＳ Ｐゴシック" charset="0"/>
              </a:rPr>
            </a:br>
            <a:endParaRPr lang="en-US" sz="3600" b="1">
              <a:solidFill>
                <a:srgbClr val="FF0000"/>
              </a:solidFill>
              <a:latin typeface="Comic Sans MS" charset="0"/>
              <a:ea typeface="ＭＳ Ｐゴシック" charset="0"/>
              <a:cs typeface="ＭＳ Ｐゴシック"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352800"/>
            <a:ext cx="3505200"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49381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273313" y="6045065"/>
            <a:ext cx="5214520" cy="459909"/>
          </a:xfrm>
          <a:prstGeom prst="rect">
            <a:avLst/>
          </a:prstGeom>
          <a:solidFill>
            <a:srgbClr val="FFFF00"/>
          </a:solidFill>
        </p:spPr>
        <p:txBody>
          <a:bodyPr wrap="square" rtlCol="0">
            <a:spAutoFit/>
          </a:bodyPr>
          <a:lstStyle/>
          <a:p>
            <a:endParaRPr lang="en-US" sz="2400" b="1" i="1" dirty="0"/>
          </a:p>
        </p:txBody>
      </p:sp>
      <p:sp>
        <p:nvSpPr>
          <p:cNvPr id="18" name="TextBox 17"/>
          <p:cNvSpPr txBox="1"/>
          <p:nvPr/>
        </p:nvSpPr>
        <p:spPr>
          <a:xfrm>
            <a:off x="5978877" y="6038665"/>
            <a:ext cx="584200" cy="461665"/>
          </a:xfrm>
          <a:prstGeom prst="rect">
            <a:avLst/>
          </a:prstGeom>
          <a:solidFill>
            <a:schemeClr val="accent6"/>
          </a:solidFill>
        </p:spPr>
        <p:txBody>
          <a:bodyPr wrap="square" rtlCol="0">
            <a:spAutoFit/>
          </a:bodyPr>
          <a:lstStyle/>
          <a:p>
            <a:endParaRPr lang="en-US" sz="2400" i="1" dirty="0"/>
          </a:p>
        </p:txBody>
      </p:sp>
      <p:sp>
        <p:nvSpPr>
          <p:cNvPr id="15" name="TextBox 14"/>
          <p:cNvSpPr txBox="1"/>
          <p:nvPr/>
        </p:nvSpPr>
        <p:spPr>
          <a:xfrm>
            <a:off x="5644444" y="4602402"/>
            <a:ext cx="584200" cy="461665"/>
          </a:xfrm>
          <a:prstGeom prst="rect">
            <a:avLst/>
          </a:prstGeom>
          <a:solidFill>
            <a:schemeClr val="accent6"/>
          </a:solidFill>
        </p:spPr>
        <p:txBody>
          <a:bodyPr wrap="square" rtlCol="0">
            <a:spAutoFit/>
          </a:bodyPr>
          <a:lstStyle/>
          <a:p>
            <a:endParaRPr lang="en-US" sz="2400" i="1" dirty="0"/>
          </a:p>
        </p:txBody>
      </p:sp>
      <p:sp>
        <p:nvSpPr>
          <p:cNvPr id="13" name="TextBox 12"/>
          <p:cNvSpPr txBox="1"/>
          <p:nvPr/>
        </p:nvSpPr>
        <p:spPr>
          <a:xfrm>
            <a:off x="4400548" y="3623735"/>
            <a:ext cx="889000" cy="523220"/>
          </a:xfrm>
          <a:prstGeom prst="rect">
            <a:avLst/>
          </a:prstGeom>
          <a:solidFill>
            <a:srgbClr val="FFFF00"/>
          </a:solidFill>
        </p:spPr>
        <p:txBody>
          <a:bodyPr wrap="square" rtlCol="0">
            <a:spAutoFit/>
          </a:bodyPr>
          <a:lstStyle/>
          <a:p>
            <a:r>
              <a:rPr lang="en-US" sz="2400" b="1" dirty="0">
                <a:solidFill>
                  <a:srgbClr val="000000"/>
                </a:solidFill>
                <a:latin typeface="Comic Sans MS"/>
                <a:cs typeface="Comic Sans MS"/>
              </a:rPr>
              <a:t>In </a:t>
            </a:r>
            <a:r>
              <a:rPr lang="en-US" sz="2800" b="1" dirty="0">
                <a:solidFill>
                  <a:srgbClr val="FF0000"/>
                </a:solidFill>
                <a:latin typeface="Comic Sans MS"/>
                <a:cs typeface="Comic Sans MS"/>
              </a:rPr>
              <a:t>P</a:t>
            </a:r>
            <a:r>
              <a:rPr lang="en-US" sz="2400" b="1" dirty="0">
                <a:latin typeface="Comic Sans MS"/>
                <a:cs typeface="Comic Sans MS"/>
              </a:rPr>
              <a:t> </a:t>
            </a:r>
            <a:endParaRPr lang="en-US" sz="2400" b="1" i="1" dirty="0"/>
          </a:p>
        </p:txBody>
      </p:sp>
      <p:sp>
        <p:nvSpPr>
          <p:cNvPr id="12" name="TextBox 11"/>
          <p:cNvSpPr txBox="1"/>
          <p:nvPr/>
        </p:nvSpPr>
        <p:spPr>
          <a:xfrm>
            <a:off x="2110317" y="3716870"/>
            <a:ext cx="2264833" cy="380123"/>
          </a:xfrm>
          <a:prstGeom prst="rect">
            <a:avLst/>
          </a:prstGeom>
          <a:solidFill>
            <a:srgbClr val="008000">
              <a:alpha val="18000"/>
            </a:srgbClr>
          </a:solidFill>
        </p:spPr>
        <p:txBody>
          <a:bodyPr wrap="square" rtlCol="0">
            <a:spAutoFit/>
          </a:bodyPr>
          <a:lstStyle/>
          <a:p>
            <a:endParaRPr lang="en-US" sz="2400" b="1" i="1" dirty="0"/>
          </a:p>
        </p:txBody>
      </p:sp>
      <p:sp>
        <p:nvSpPr>
          <p:cNvPr id="10" name="TextBox 9"/>
          <p:cNvSpPr txBox="1"/>
          <p:nvPr/>
        </p:nvSpPr>
        <p:spPr>
          <a:xfrm>
            <a:off x="5778500" y="3243612"/>
            <a:ext cx="2264833" cy="380123"/>
          </a:xfrm>
          <a:prstGeom prst="rect">
            <a:avLst/>
          </a:prstGeom>
          <a:solidFill>
            <a:srgbClr val="008000">
              <a:alpha val="18000"/>
            </a:srgbClr>
          </a:solidFill>
        </p:spPr>
        <p:txBody>
          <a:bodyPr wrap="square" rtlCol="0">
            <a:spAutoFit/>
          </a:bodyPr>
          <a:lstStyle/>
          <a:p>
            <a:endParaRPr lang="en-US" sz="2400" b="1" i="1" dirty="0"/>
          </a:p>
        </p:txBody>
      </p:sp>
      <p:sp>
        <p:nvSpPr>
          <p:cNvPr id="9" name="TextBox 8"/>
          <p:cNvSpPr txBox="1"/>
          <p:nvPr/>
        </p:nvSpPr>
        <p:spPr>
          <a:xfrm>
            <a:off x="5630333" y="2727377"/>
            <a:ext cx="3090334" cy="384124"/>
          </a:xfrm>
          <a:prstGeom prst="rect">
            <a:avLst/>
          </a:prstGeom>
          <a:solidFill>
            <a:srgbClr val="008000">
              <a:alpha val="18000"/>
            </a:srgbClr>
          </a:solidFill>
        </p:spPr>
        <p:txBody>
          <a:bodyPr wrap="square" rtlCol="0">
            <a:spAutoFit/>
          </a:bodyPr>
          <a:lstStyle/>
          <a:p>
            <a:endParaRPr lang="en-US" sz="2400" b="1" i="1" dirty="0"/>
          </a:p>
        </p:txBody>
      </p:sp>
      <p:sp>
        <p:nvSpPr>
          <p:cNvPr id="2" name="Title 1"/>
          <p:cNvSpPr>
            <a:spLocks noGrp="1"/>
          </p:cNvSpPr>
          <p:nvPr>
            <p:ph type="ctrTitle"/>
          </p:nvPr>
        </p:nvSpPr>
        <p:spPr>
          <a:xfrm>
            <a:off x="264583" y="-143505"/>
            <a:ext cx="8456084" cy="1477006"/>
          </a:xfrm>
        </p:spPr>
        <p:txBody>
          <a:bodyPr>
            <a:normAutofit/>
          </a:bodyPr>
          <a:lstStyle/>
          <a:p>
            <a:r>
              <a:rPr lang="en-US" sz="3600" b="1" dirty="0">
                <a:solidFill>
                  <a:srgbClr val="FF0000"/>
                </a:solidFill>
                <a:latin typeface="Comic Sans MS"/>
                <a:cs typeface="Comic Sans MS"/>
              </a:rPr>
              <a:t>Non-commutative algebra</a:t>
            </a:r>
            <a:br>
              <a:rPr lang="en-US" sz="4000" b="1" dirty="0">
                <a:solidFill>
                  <a:srgbClr val="FF0000"/>
                </a:solidFill>
                <a:latin typeface="Comic Sans MS"/>
                <a:cs typeface="Comic Sans MS"/>
              </a:rPr>
            </a:br>
            <a:r>
              <a:rPr lang="en-US" sz="2800" b="1" dirty="0">
                <a:solidFill>
                  <a:srgbClr val="660066"/>
                </a:solidFill>
                <a:latin typeface="Comic Sans MS"/>
                <a:cs typeface="Comic Sans MS"/>
              </a:rPr>
              <a:t>Word problem </a:t>
            </a:r>
            <a:r>
              <a:rPr lang="en-US" sz="2800" b="1" dirty="0">
                <a:solidFill>
                  <a:srgbClr val="000000"/>
                </a:solidFill>
                <a:latin typeface="Comic Sans MS"/>
                <a:cs typeface="Comic Sans MS"/>
              </a:rPr>
              <a:t>for </a:t>
            </a:r>
            <a:r>
              <a:rPr lang="en-US" sz="2800" b="1" i="1" dirty="0">
                <a:solidFill>
                  <a:srgbClr val="000000"/>
                </a:solidFill>
                <a:latin typeface="Comic Sans MS"/>
                <a:cs typeface="Comic Sans MS"/>
              </a:rPr>
              <a:t>free skew fields</a:t>
            </a:r>
            <a:endParaRPr lang="en-US" sz="2800" b="1" i="1" dirty="0">
              <a:solidFill>
                <a:srgbClr val="008000"/>
              </a:solidFill>
              <a:latin typeface="Comic Sans MS"/>
              <a:cs typeface="Comic Sans MS"/>
            </a:endParaRPr>
          </a:p>
        </p:txBody>
      </p:sp>
      <p:sp>
        <p:nvSpPr>
          <p:cNvPr id="8" name="Rounded Rectangular Callout 7"/>
          <p:cNvSpPr/>
          <p:nvPr/>
        </p:nvSpPr>
        <p:spPr>
          <a:xfrm>
            <a:off x="7680713" y="1707447"/>
            <a:ext cx="1473877" cy="826634"/>
          </a:xfrm>
          <a:prstGeom prst="wedgeRoundRectCallout">
            <a:avLst>
              <a:gd name="adj1" fmla="val -70165"/>
              <a:gd name="adj2" fmla="val 3613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latin typeface="Comic Sans MS"/>
                <a:cs typeface="Comic Sans MS"/>
              </a:rPr>
              <a:t>not</a:t>
            </a:r>
            <a:r>
              <a:rPr lang="en-US" b="1" dirty="0">
                <a:solidFill>
                  <a:srgbClr val="008000"/>
                </a:solidFill>
                <a:latin typeface="Comic Sans MS"/>
                <a:cs typeface="Comic Sans MS"/>
              </a:rPr>
              <a:t> </a:t>
            </a:r>
            <a:r>
              <a:rPr lang="en-US" b="1" dirty="0">
                <a:solidFill>
                  <a:srgbClr val="0000FF"/>
                </a:solidFill>
                <a:latin typeface="Comic Sans MS"/>
                <a:cs typeface="Comic Sans MS"/>
              </a:rPr>
              <a:t>pq</a:t>
            </a:r>
            <a:r>
              <a:rPr lang="en-US" b="1" baseline="30000" dirty="0">
                <a:solidFill>
                  <a:srgbClr val="000000"/>
                </a:solidFill>
                <a:latin typeface="Comic Sans MS"/>
                <a:cs typeface="Comic Sans MS"/>
              </a:rPr>
              <a:t>-</a:t>
            </a:r>
            <a:r>
              <a:rPr lang="en-US" sz="1600" b="1" baseline="30000" dirty="0">
                <a:solidFill>
                  <a:srgbClr val="000000"/>
                </a:solidFill>
                <a:latin typeface="Comic Sans MS"/>
                <a:cs typeface="Comic Sans MS"/>
              </a:rPr>
              <a:t>1 </a:t>
            </a:r>
          </a:p>
          <a:p>
            <a:pPr algn="ctr"/>
            <a:r>
              <a:rPr lang="en-US" b="1" dirty="0">
                <a:solidFill>
                  <a:srgbClr val="000000"/>
                </a:solidFill>
                <a:latin typeface="Comic Sans MS"/>
                <a:cs typeface="Comic Sans MS"/>
              </a:rPr>
              <a:t>or</a:t>
            </a:r>
            <a:r>
              <a:rPr lang="en-US" sz="1600" b="1" dirty="0">
                <a:solidFill>
                  <a:srgbClr val="000000"/>
                </a:solidFill>
                <a:latin typeface="Comic Sans MS"/>
                <a:cs typeface="Comic Sans MS"/>
              </a:rPr>
              <a:t> </a:t>
            </a:r>
            <a:r>
              <a:rPr lang="en-US" b="1" dirty="0">
                <a:solidFill>
                  <a:srgbClr val="0000FF"/>
                </a:solidFill>
                <a:latin typeface="Comic Sans MS"/>
                <a:cs typeface="Comic Sans MS"/>
              </a:rPr>
              <a:t>p</a:t>
            </a:r>
            <a:r>
              <a:rPr lang="en-US" b="1" baseline="30000" dirty="0">
                <a:solidFill>
                  <a:srgbClr val="000000"/>
                </a:solidFill>
                <a:latin typeface="Comic Sans MS"/>
                <a:cs typeface="Comic Sans MS"/>
              </a:rPr>
              <a:t>-</a:t>
            </a:r>
            <a:r>
              <a:rPr lang="en-US" sz="1600" b="1" baseline="30000" dirty="0">
                <a:solidFill>
                  <a:srgbClr val="000000"/>
                </a:solidFill>
                <a:latin typeface="Comic Sans MS"/>
                <a:cs typeface="Comic Sans MS"/>
              </a:rPr>
              <a:t>1</a:t>
            </a:r>
            <a:r>
              <a:rPr lang="en-US" sz="1600" b="1" dirty="0">
                <a:solidFill>
                  <a:srgbClr val="0000FF"/>
                </a:solidFill>
                <a:latin typeface="Comic Sans MS"/>
                <a:cs typeface="Comic Sans MS"/>
              </a:rPr>
              <a:t>q</a:t>
            </a:r>
            <a:r>
              <a:rPr lang="en-US" sz="1600" b="1" baseline="30000" dirty="0">
                <a:solidFill>
                  <a:srgbClr val="000000"/>
                </a:solidFill>
                <a:latin typeface="Comic Sans MS"/>
                <a:cs typeface="Comic Sans MS"/>
              </a:rPr>
              <a:t> </a:t>
            </a:r>
            <a:r>
              <a:rPr lang="en-US" b="1" dirty="0">
                <a:solidFill>
                  <a:srgbClr val="008000"/>
                </a:solidFill>
                <a:latin typeface="Comic Sans MS"/>
                <a:cs typeface="Comic Sans MS"/>
              </a:rPr>
              <a:t> </a:t>
            </a:r>
            <a:endParaRPr lang="en-US" sz="2000" b="1" dirty="0">
              <a:solidFill>
                <a:srgbClr val="000000"/>
              </a:solidFill>
            </a:endParaRPr>
          </a:p>
        </p:txBody>
      </p:sp>
      <p:sp>
        <p:nvSpPr>
          <p:cNvPr id="14" name="TextBox 13"/>
          <p:cNvSpPr txBox="1"/>
          <p:nvPr/>
        </p:nvSpPr>
        <p:spPr>
          <a:xfrm>
            <a:off x="114299" y="1114266"/>
            <a:ext cx="8921075" cy="5411866"/>
          </a:xfrm>
          <a:prstGeom prst="rect">
            <a:avLst/>
          </a:prstGeom>
          <a:noFill/>
        </p:spPr>
        <p:txBody>
          <a:bodyPr wrap="square" rtlCol="0">
            <a:spAutoFit/>
          </a:bodyPr>
          <a:lstStyle/>
          <a:p>
            <a:pPr>
              <a:lnSpc>
                <a:spcPct val="130000"/>
              </a:lnSpc>
            </a:pPr>
            <a:r>
              <a:rPr lang="en-US" sz="2400" b="1" dirty="0">
                <a:solidFill>
                  <a:srgbClr val="0000FF"/>
                </a:solidFill>
                <a:latin typeface="Comic Sans MS"/>
                <a:cs typeface="Comic Sans MS"/>
              </a:rPr>
              <a:t>X </a:t>
            </a:r>
            <a:r>
              <a:rPr lang="en-US" sz="2400" b="1" dirty="0">
                <a:solidFill>
                  <a:srgbClr val="000000"/>
                </a:solidFill>
                <a:latin typeface="Comic Sans MS"/>
                <a:cs typeface="Comic Sans MS"/>
              </a:rPr>
              <a:t>= {</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2</a:t>
            </a:r>
            <a:r>
              <a:rPr lang="en-US" sz="2400" b="1" dirty="0">
                <a:latin typeface="Comic Sans MS"/>
                <a:cs typeface="Comic Sans MS"/>
              </a:rPr>
              <a:t>,…} non-commutative,  </a:t>
            </a:r>
            <a:r>
              <a:rPr lang="en-US" sz="2400" b="1" dirty="0">
                <a:solidFill>
                  <a:srgbClr val="0000FF"/>
                </a:solidFill>
                <a:latin typeface="Comic Sans MS"/>
                <a:cs typeface="Comic Sans MS"/>
              </a:rPr>
              <a:t>F</a:t>
            </a:r>
            <a:r>
              <a:rPr lang="en-US" sz="2400" b="1" dirty="0">
                <a:latin typeface="Comic Sans MS"/>
                <a:cs typeface="Comic Sans MS"/>
              </a:rPr>
              <a:t> (commutative) </a:t>
            </a:r>
            <a:r>
              <a:rPr lang="en-US" sz="2400" b="1" dirty="0">
                <a:solidFill>
                  <a:srgbClr val="000000"/>
                </a:solidFill>
                <a:latin typeface="Comic Sans MS"/>
                <a:cs typeface="Comic Sans MS"/>
              </a:rPr>
              <a:t>field</a:t>
            </a:r>
          </a:p>
          <a:p>
            <a:pPr>
              <a:lnSpc>
                <a:spcPct val="130000"/>
              </a:lnSpc>
            </a:pPr>
            <a:r>
              <a:rPr lang="en-US" sz="2400" b="1" dirty="0">
                <a:solidFill>
                  <a:srgbClr val="0000FF"/>
                </a:solidFill>
                <a:latin typeface="Comic Sans MS"/>
                <a:cs typeface="Comic Sans MS"/>
              </a:rPr>
              <a:t>F</a:t>
            </a:r>
            <a:r>
              <a:rPr lang="en-US" sz="2400" dirty="0"/>
              <a:t>&lt;</a:t>
            </a:r>
            <a:r>
              <a:rPr lang="en-US" sz="2400" b="1" dirty="0">
                <a:solidFill>
                  <a:srgbClr val="0000FF"/>
                </a:solidFill>
                <a:latin typeface="Comic Sans MS"/>
                <a:cs typeface="Comic Sans MS"/>
              </a:rPr>
              <a:t>X</a:t>
            </a:r>
            <a:r>
              <a:rPr lang="en-US" sz="2400" dirty="0"/>
              <a:t>&gt; </a:t>
            </a:r>
            <a:r>
              <a:rPr lang="en-US" sz="2400" b="1" dirty="0">
                <a:latin typeface="Comic Sans MS"/>
                <a:cs typeface="Comic Sans MS"/>
              </a:rPr>
              <a:t>polynomials, e.g. </a:t>
            </a:r>
            <a:r>
              <a:rPr lang="en-US" sz="2400" b="1" dirty="0">
                <a:solidFill>
                  <a:schemeClr val="accent6">
                    <a:lumMod val="50000"/>
                  </a:schemeClr>
                </a:solidFill>
                <a:latin typeface="Comic Sans MS"/>
                <a:cs typeface="Comic Sans MS"/>
              </a:rPr>
              <a:t>p</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dirty="0">
                <a:solidFill>
                  <a:srgbClr val="000000"/>
                </a:solidFill>
                <a:latin typeface="Comic Sans MS"/>
                <a:cs typeface="Comic Sans MS"/>
              </a:rPr>
              <a:t>) = </a:t>
            </a:r>
            <a:r>
              <a:rPr lang="en-US" sz="2400" b="1" dirty="0">
                <a:latin typeface="Comic Sans MS"/>
                <a:cs typeface="Comic Sans MS"/>
              </a:rPr>
              <a:t>1+ </a:t>
            </a:r>
            <a:r>
              <a:rPr lang="en-US" sz="2400" b="1" dirty="0" err="1">
                <a:solidFill>
                  <a:srgbClr val="0000FF"/>
                </a:solidFill>
                <a:latin typeface="Comic Sans MS"/>
                <a:cs typeface="Comic Sans MS"/>
              </a:rPr>
              <a:t>xy</a:t>
            </a:r>
            <a:r>
              <a:rPr lang="en-US" sz="2400" b="1" dirty="0">
                <a:solidFill>
                  <a:srgbClr val="000000"/>
                </a:solidFill>
                <a:latin typeface="Comic Sans MS"/>
                <a:cs typeface="Comic Sans MS"/>
              </a:rPr>
              <a:t>+</a:t>
            </a:r>
            <a:r>
              <a:rPr lang="en-US" sz="2400" b="1" baseline="-25000" dirty="0">
                <a:solidFill>
                  <a:srgbClr val="0000FF"/>
                </a:solidFill>
                <a:latin typeface="Comic Sans MS"/>
                <a:cs typeface="Comic Sans MS"/>
              </a:rPr>
              <a:t> </a:t>
            </a:r>
            <a:r>
              <a:rPr lang="en-US" sz="2400" b="1" dirty="0" err="1">
                <a:solidFill>
                  <a:srgbClr val="0000FF"/>
                </a:solidFill>
                <a:latin typeface="Comic Sans MS"/>
                <a:cs typeface="Comic Sans MS"/>
              </a:rPr>
              <a:t>yx</a:t>
            </a:r>
            <a:endParaRPr lang="en-US" sz="2400" b="1" dirty="0">
              <a:solidFill>
                <a:srgbClr val="0000FF"/>
              </a:solidFill>
              <a:latin typeface="Comic Sans MS"/>
              <a:cs typeface="Comic Sans MS"/>
            </a:endParaRPr>
          </a:p>
          <a:p>
            <a:pPr>
              <a:lnSpc>
                <a:spcPct val="130000"/>
              </a:lnSpc>
            </a:pPr>
            <a:r>
              <a:rPr lang="en-US" sz="2400" b="1" dirty="0">
                <a:solidFill>
                  <a:srgbClr val="0000FF"/>
                </a:solidFill>
                <a:latin typeface="Comic Sans MS"/>
                <a:cs typeface="Comic Sans MS"/>
              </a:rPr>
              <a:t>F</a:t>
            </a:r>
            <a:r>
              <a:rPr lang="en-US" sz="2400" dirty="0"/>
              <a:t>&lt;(</a:t>
            </a:r>
            <a:r>
              <a:rPr lang="en-US" sz="2400" b="1" dirty="0">
                <a:solidFill>
                  <a:srgbClr val="0000FF"/>
                </a:solidFill>
                <a:latin typeface="Comic Sans MS"/>
                <a:cs typeface="Comic Sans MS"/>
              </a:rPr>
              <a:t>X</a:t>
            </a:r>
            <a:r>
              <a:rPr lang="en-US" sz="2400" dirty="0"/>
              <a:t>)&gt; </a:t>
            </a:r>
            <a:r>
              <a:rPr lang="en-US" sz="2400" b="1" dirty="0">
                <a:latin typeface="Comic Sans MS"/>
                <a:cs typeface="Comic Sans MS"/>
              </a:rPr>
              <a:t>rational expressions, e.g. </a:t>
            </a:r>
            <a:r>
              <a:rPr lang="en-US" sz="2400" b="1" dirty="0">
                <a:solidFill>
                  <a:srgbClr val="984807"/>
                </a:solidFill>
                <a:latin typeface="Comic Sans MS"/>
                <a:cs typeface="Comic Sans MS"/>
              </a:rPr>
              <a:t>r</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dirty="0">
                <a:solidFill>
                  <a:srgbClr val="000000"/>
                </a:solidFill>
                <a:latin typeface="Comic Sans MS"/>
                <a:cs typeface="Comic Sans MS"/>
              </a:rPr>
              <a:t>) = </a:t>
            </a:r>
            <a:r>
              <a:rPr lang="en-US" sz="2400" b="1" dirty="0">
                <a:solidFill>
                  <a:srgbClr val="0000FF"/>
                </a:solidFill>
                <a:latin typeface="Comic Sans MS"/>
                <a:cs typeface="Comic Sans MS"/>
              </a:rPr>
              <a:t>x</a:t>
            </a:r>
            <a:r>
              <a:rPr lang="en-US" sz="2400" b="1" baseline="30000" dirty="0">
                <a:solidFill>
                  <a:srgbClr val="000000"/>
                </a:solidFill>
                <a:latin typeface="Comic Sans MS"/>
                <a:cs typeface="Comic Sans MS"/>
              </a:rPr>
              <a:t>-</a:t>
            </a:r>
            <a:r>
              <a:rPr lang="en-US" sz="2000" b="1" baseline="30000" dirty="0">
                <a:solidFill>
                  <a:srgbClr val="000000"/>
                </a:solidFill>
                <a:latin typeface="Comic Sans MS"/>
                <a:cs typeface="Comic Sans MS"/>
              </a:rPr>
              <a:t>1</a:t>
            </a:r>
            <a:r>
              <a:rPr lang="en-US" sz="2400" b="1" baseline="30000" dirty="0">
                <a:solidFill>
                  <a:srgbClr val="000000"/>
                </a:solidFill>
                <a:latin typeface="Comic Sans MS"/>
                <a:cs typeface="Comic Sans MS"/>
              </a:rPr>
              <a:t> </a:t>
            </a:r>
            <a:r>
              <a:rPr lang="en-US" sz="2400" b="1" dirty="0">
                <a:solidFill>
                  <a:srgbClr val="000000"/>
                </a:solidFill>
                <a:latin typeface="Comic Sans MS"/>
                <a:cs typeface="Comic Sans MS"/>
              </a:rPr>
              <a:t>+</a:t>
            </a:r>
            <a:r>
              <a:rPr lang="en-US" sz="2400" b="1" baseline="-25000" dirty="0">
                <a:solidFill>
                  <a:srgbClr val="0000FF"/>
                </a:solidFill>
                <a:latin typeface="Comic Sans MS"/>
                <a:cs typeface="Comic Sans MS"/>
              </a:rPr>
              <a:t> </a:t>
            </a:r>
            <a:r>
              <a:rPr lang="en-US" sz="2400" b="1" dirty="0">
                <a:solidFill>
                  <a:srgbClr val="0000FF"/>
                </a:solidFill>
                <a:latin typeface="Comic Sans MS"/>
                <a:cs typeface="Comic Sans MS"/>
              </a:rPr>
              <a:t>y</a:t>
            </a:r>
            <a:r>
              <a:rPr lang="en-US" sz="2400" b="1" baseline="30000" dirty="0">
                <a:solidFill>
                  <a:srgbClr val="000000"/>
                </a:solidFill>
                <a:latin typeface="Comic Sans MS"/>
                <a:cs typeface="Comic Sans MS"/>
              </a:rPr>
              <a:t>-</a:t>
            </a:r>
            <a:r>
              <a:rPr lang="en-US" sz="2000" b="1" baseline="30000" dirty="0">
                <a:solidFill>
                  <a:srgbClr val="000000"/>
                </a:solidFill>
                <a:latin typeface="Comic Sans MS"/>
                <a:cs typeface="Comic Sans MS"/>
              </a:rPr>
              <a:t>1</a:t>
            </a:r>
            <a:endParaRPr lang="en-US" sz="2000" b="1" dirty="0">
              <a:solidFill>
                <a:srgbClr val="0000FF"/>
              </a:solidFill>
              <a:latin typeface="Comic Sans MS"/>
              <a:cs typeface="Comic Sans MS"/>
            </a:endParaRPr>
          </a:p>
          <a:p>
            <a:pPr>
              <a:lnSpc>
                <a:spcPct val="130000"/>
              </a:lnSpc>
            </a:pPr>
            <a:r>
              <a:rPr lang="en-US" sz="2400" b="1" dirty="0">
                <a:solidFill>
                  <a:srgbClr val="984807"/>
                </a:solidFill>
                <a:latin typeface="Comic Sans MS"/>
                <a:cs typeface="Comic Sans MS"/>
              </a:rPr>
              <a:t>r</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dirty="0">
                <a:solidFill>
                  <a:srgbClr val="000000"/>
                </a:solidFill>
                <a:latin typeface="Comic Sans MS"/>
                <a:cs typeface="Comic Sans MS"/>
              </a:rPr>
              <a:t>) = (</a:t>
            </a:r>
            <a:r>
              <a:rPr lang="en-US" sz="2400" b="1" dirty="0">
                <a:solidFill>
                  <a:srgbClr val="0000FF"/>
                </a:solidFill>
                <a:latin typeface="Comic Sans MS"/>
                <a:cs typeface="Comic Sans MS"/>
              </a:rPr>
              <a:t>x</a:t>
            </a:r>
            <a:r>
              <a:rPr lang="en-US" sz="2400" b="1" baseline="30000" dirty="0">
                <a:solidFill>
                  <a:srgbClr val="000000"/>
                </a:solidFill>
                <a:latin typeface="Comic Sans MS"/>
                <a:cs typeface="Comic Sans MS"/>
              </a:rPr>
              <a:t> </a:t>
            </a:r>
            <a:r>
              <a:rPr lang="en-US" sz="2400" b="1" dirty="0">
                <a:solidFill>
                  <a:srgbClr val="000000"/>
                </a:solidFill>
                <a:latin typeface="Comic Sans MS"/>
                <a:cs typeface="Comic Sans MS"/>
              </a:rPr>
              <a:t>+</a:t>
            </a:r>
            <a:r>
              <a:rPr lang="en-US" sz="2400" b="1" baseline="-25000" dirty="0">
                <a:solidFill>
                  <a:srgbClr val="0000FF"/>
                </a:solidFill>
                <a:latin typeface="Comic Sans MS"/>
                <a:cs typeface="Comic Sans MS"/>
              </a:rPr>
              <a:t> </a:t>
            </a:r>
            <a:r>
              <a:rPr lang="en-US" sz="2400" b="1" dirty="0">
                <a:solidFill>
                  <a:srgbClr val="0000FF"/>
                </a:solidFill>
                <a:latin typeface="Comic Sans MS"/>
                <a:cs typeface="Comic Sans MS"/>
              </a:rPr>
              <a:t>zy</a:t>
            </a:r>
            <a:r>
              <a:rPr lang="en-US" sz="2400" b="1" baseline="30000" dirty="0">
                <a:solidFill>
                  <a:srgbClr val="000000"/>
                </a:solidFill>
                <a:latin typeface="Comic Sans MS"/>
                <a:cs typeface="Comic Sans MS"/>
              </a:rPr>
              <a:t>-</a:t>
            </a:r>
            <a:r>
              <a:rPr lang="en-US" sz="2000" b="1" baseline="30000" dirty="0">
                <a:solidFill>
                  <a:srgbClr val="000000"/>
                </a:solidFill>
                <a:latin typeface="Comic Sans MS"/>
                <a:cs typeface="Comic Sans MS"/>
              </a:rPr>
              <a:t>1</a:t>
            </a:r>
            <a:r>
              <a:rPr lang="en-US" sz="2400" b="1" dirty="0">
                <a:solidFill>
                  <a:srgbClr val="0000FF"/>
                </a:solidFill>
                <a:latin typeface="Comic Sans MS"/>
                <a:cs typeface="Comic Sans MS"/>
              </a:rPr>
              <a:t>w</a:t>
            </a:r>
            <a:r>
              <a:rPr lang="en-US" sz="2400" b="1" dirty="0">
                <a:latin typeface="Comic Sans MS"/>
                <a:cs typeface="Comic Sans MS"/>
              </a:rPr>
              <a:t>)</a:t>
            </a:r>
            <a:r>
              <a:rPr lang="en-US" sz="2400" b="1" baseline="30000" dirty="0">
                <a:solidFill>
                  <a:srgbClr val="000000"/>
                </a:solidFill>
                <a:latin typeface="Comic Sans MS"/>
                <a:cs typeface="Comic Sans MS"/>
              </a:rPr>
              <a:t>-</a:t>
            </a:r>
            <a:r>
              <a:rPr lang="en-US" sz="2000" b="1" baseline="30000" dirty="0">
                <a:solidFill>
                  <a:srgbClr val="000000"/>
                </a:solidFill>
                <a:latin typeface="Comic Sans MS"/>
                <a:cs typeface="Comic Sans MS"/>
              </a:rPr>
              <a:t>1</a:t>
            </a:r>
            <a:r>
              <a:rPr lang="en-US" sz="2400" b="1" dirty="0">
                <a:solidFill>
                  <a:srgbClr val="0000FF"/>
                </a:solidFill>
                <a:latin typeface="Comic Sans MS"/>
                <a:cs typeface="Comic Sans MS"/>
              </a:rPr>
              <a:t>  </a:t>
            </a:r>
            <a:r>
              <a:rPr lang="en-US" sz="2400" b="1" dirty="0">
                <a:solidFill>
                  <a:srgbClr val="008000"/>
                </a:solidFill>
                <a:latin typeface="Comic Sans MS"/>
                <a:cs typeface="Comic Sans MS"/>
              </a:rPr>
              <a:t>[Reutenauer’96] </a:t>
            </a:r>
            <a:r>
              <a:rPr lang="en-US" sz="2400" b="1" dirty="0">
                <a:solidFill>
                  <a:srgbClr val="000000"/>
                </a:solidFill>
                <a:latin typeface="Comic Sans MS"/>
                <a:cs typeface="Comic Sans MS"/>
              </a:rPr>
              <a:t>Nested inversion </a:t>
            </a:r>
            <a:r>
              <a:rPr lang="en-US" sz="2800" b="1" dirty="0">
                <a:solidFill>
                  <a:srgbClr val="000000"/>
                </a:solidFill>
                <a:latin typeface="Comic Sans MS"/>
                <a:cs typeface="Comic Sans MS"/>
              </a:rPr>
              <a:t>∞</a:t>
            </a:r>
          </a:p>
          <a:p>
            <a:pPr>
              <a:lnSpc>
                <a:spcPct val="130000"/>
              </a:lnSpc>
            </a:pPr>
            <a:r>
              <a:rPr lang="en-US" sz="2400" b="1" dirty="0">
                <a:solidFill>
                  <a:srgbClr val="984807"/>
                </a:solidFill>
                <a:latin typeface="Comic Sans MS"/>
                <a:cs typeface="Comic Sans MS"/>
              </a:rPr>
              <a:t>r</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dirty="0">
                <a:solidFill>
                  <a:srgbClr val="000000"/>
                </a:solidFill>
                <a:latin typeface="Comic Sans MS"/>
                <a:cs typeface="Comic Sans MS"/>
              </a:rPr>
              <a:t>) = (</a:t>
            </a:r>
            <a:r>
              <a:rPr lang="en-US" sz="2400" b="1" dirty="0">
                <a:solidFill>
                  <a:srgbClr val="0000FF"/>
                </a:solidFill>
                <a:latin typeface="Comic Sans MS"/>
                <a:cs typeface="Comic Sans MS"/>
              </a:rPr>
              <a:t>x</a:t>
            </a:r>
            <a:r>
              <a:rPr lang="en-US" sz="2400" b="1" baseline="30000" dirty="0">
                <a:solidFill>
                  <a:srgbClr val="000000"/>
                </a:solidFill>
                <a:latin typeface="Comic Sans MS"/>
                <a:cs typeface="Comic Sans MS"/>
              </a:rPr>
              <a:t> </a:t>
            </a:r>
            <a:r>
              <a:rPr lang="en-US" sz="2400" b="1" dirty="0">
                <a:solidFill>
                  <a:srgbClr val="000000"/>
                </a:solidFill>
                <a:latin typeface="Comic Sans MS"/>
                <a:cs typeface="Comic Sans MS"/>
              </a:rPr>
              <a:t>+</a:t>
            </a:r>
            <a:r>
              <a:rPr lang="en-US" sz="2400" b="1" baseline="-25000" dirty="0">
                <a:solidFill>
                  <a:srgbClr val="0000FF"/>
                </a:solidFill>
                <a:latin typeface="Comic Sans MS"/>
                <a:cs typeface="Comic Sans MS"/>
              </a:rPr>
              <a:t> </a:t>
            </a:r>
            <a:r>
              <a:rPr lang="en-US" sz="2400" b="1" dirty="0">
                <a:solidFill>
                  <a:srgbClr val="0000FF"/>
                </a:solidFill>
                <a:latin typeface="Comic Sans MS"/>
                <a:cs typeface="Comic Sans MS"/>
              </a:rPr>
              <a:t>xy</a:t>
            </a:r>
            <a:r>
              <a:rPr lang="en-US" sz="2400" b="1" baseline="30000" dirty="0">
                <a:solidFill>
                  <a:srgbClr val="000000"/>
                </a:solidFill>
                <a:latin typeface="Comic Sans MS"/>
                <a:cs typeface="Comic Sans MS"/>
              </a:rPr>
              <a:t>-</a:t>
            </a:r>
            <a:r>
              <a:rPr lang="en-US" sz="2000" b="1" baseline="30000" dirty="0">
                <a:solidFill>
                  <a:srgbClr val="000000"/>
                </a:solidFill>
                <a:latin typeface="Comic Sans MS"/>
                <a:cs typeface="Comic Sans MS"/>
              </a:rPr>
              <a:t>1</a:t>
            </a:r>
            <a:r>
              <a:rPr lang="en-US" sz="2400" b="1" dirty="0">
                <a:solidFill>
                  <a:srgbClr val="0000FF"/>
                </a:solidFill>
                <a:latin typeface="Comic Sans MS"/>
                <a:cs typeface="Comic Sans MS"/>
              </a:rPr>
              <a:t>x</a:t>
            </a:r>
            <a:r>
              <a:rPr lang="en-US" sz="2400" b="1" dirty="0">
                <a:latin typeface="Comic Sans MS"/>
                <a:cs typeface="Comic Sans MS"/>
              </a:rPr>
              <a:t>)</a:t>
            </a:r>
            <a:r>
              <a:rPr lang="en-US" sz="2400" b="1" baseline="30000" dirty="0">
                <a:solidFill>
                  <a:srgbClr val="000000"/>
                </a:solidFill>
                <a:latin typeface="Comic Sans MS"/>
                <a:cs typeface="Comic Sans MS"/>
              </a:rPr>
              <a:t>-</a:t>
            </a:r>
            <a:r>
              <a:rPr lang="en-US" sz="2000" b="1" baseline="30000" dirty="0">
                <a:solidFill>
                  <a:srgbClr val="000000"/>
                </a:solidFill>
                <a:latin typeface="Comic Sans MS"/>
                <a:cs typeface="Comic Sans MS"/>
              </a:rPr>
              <a:t>1</a:t>
            </a:r>
            <a:r>
              <a:rPr lang="en-US" sz="2400" b="1" dirty="0">
                <a:solidFill>
                  <a:srgbClr val="0000FF"/>
                </a:solidFill>
                <a:latin typeface="Comic Sans MS"/>
                <a:cs typeface="Comic Sans MS"/>
              </a:rPr>
              <a:t> </a:t>
            </a:r>
            <a:r>
              <a:rPr lang="en-US" sz="2400" b="1" dirty="0">
                <a:solidFill>
                  <a:srgbClr val="000000"/>
                </a:solidFill>
                <a:latin typeface="Comic Sans MS"/>
                <a:cs typeface="Comic Sans MS"/>
              </a:rPr>
              <a:t>= (</a:t>
            </a:r>
            <a:r>
              <a:rPr lang="en-US" sz="2400" b="1" dirty="0">
                <a:solidFill>
                  <a:srgbClr val="0000FF"/>
                </a:solidFill>
                <a:latin typeface="Comic Sans MS"/>
                <a:cs typeface="Comic Sans MS"/>
              </a:rPr>
              <a:t>x</a:t>
            </a:r>
            <a:r>
              <a:rPr lang="en-US" sz="2400" b="1" baseline="30000" dirty="0">
                <a:solidFill>
                  <a:srgbClr val="000000"/>
                </a:solidFill>
                <a:latin typeface="Comic Sans MS"/>
                <a:cs typeface="Comic Sans MS"/>
              </a:rPr>
              <a:t> </a:t>
            </a:r>
            <a:r>
              <a:rPr lang="en-US" sz="2400" b="1" dirty="0">
                <a:solidFill>
                  <a:srgbClr val="000000"/>
                </a:solidFill>
                <a:latin typeface="Comic Sans MS"/>
                <a:cs typeface="Comic Sans MS"/>
              </a:rPr>
              <a:t>+</a:t>
            </a:r>
            <a:r>
              <a:rPr lang="en-US" sz="2400" b="1" baseline="-25000" dirty="0">
                <a:solidFill>
                  <a:srgbClr val="0000FF"/>
                </a:solidFill>
                <a:latin typeface="Comic Sans MS"/>
                <a:cs typeface="Comic Sans MS"/>
              </a:rPr>
              <a:t> </a:t>
            </a:r>
            <a:r>
              <a:rPr lang="en-US" sz="2400" b="1" dirty="0">
                <a:solidFill>
                  <a:srgbClr val="0000FF"/>
                </a:solidFill>
                <a:latin typeface="Comic Sans MS"/>
                <a:cs typeface="Comic Sans MS"/>
              </a:rPr>
              <a:t>y</a:t>
            </a:r>
            <a:r>
              <a:rPr lang="en-US" sz="2400" b="1" dirty="0">
                <a:latin typeface="Comic Sans MS"/>
                <a:cs typeface="Comic Sans MS"/>
              </a:rPr>
              <a:t>)</a:t>
            </a:r>
            <a:r>
              <a:rPr lang="en-US" sz="2400" b="1" baseline="30000" dirty="0">
                <a:solidFill>
                  <a:srgbClr val="000000"/>
                </a:solidFill>
                <a:latin typeface="Comic Sans MS"/>
                <a:cs typeface="Comic Sans MS"/>
              </a:rPr>
              <a:t>-</a:t>
            </a:r>
            <a:r>
              <a:rPr lang="en-US" sz="2000" b="1" baseline="30000" dirty="0">
                <a:solidFill>
                  <a:srgbClr val="000000"/>
                </a:solidFill>
                <a:latin typeface="Comic Sans MS"/>
                <a:cs typeface="Comic Sans MS"/>
              </a:rPr>
              <a:t>1</a:t>
            </a:r>
            <a:r>
              <a:rPr lang="en-US" sz="2400" b="1" dirty="0">
                <a:solidFill>
                  <a:srgbClr val="0000FF"/>
                </a:solidFill>
                <a:latin typeface="Comic Sans MS"/>
                <a:cs typeface="Comic Sans MS"/>
              </a:rPr>
              <a:t> </a:t>
            </a:r>
            <a:r>
              <a:rPr lang="en-US" sz="2400" b="1" dirty="0">
                <a:solidFill>
                  <a:srgbClr val="000000"/>
                </a:solidFill>
                <a:latin typeface="Comic Sans MS"/>
                <a:cs typeface="Comic Sans MS"/>
              </a:rPr>
              <a:t>- </a:t>
            </a:r>
            <a:r>
              <a:rPr lang="en-US" sz="2400" b="1" dirty="0">
                <a:solidFill>
                  <a:srgbClr val="0000FF"/>
                </a:solidFill>
                <a:latin typeface="Comic Sans MS"/>
                <a:cs typeface="Comic Sans MS"/>
              </a:rPr>
              <a:t>x</a:t>
            </a:r>
            <a:r>
              <a:rPr lang="en-US" sz="2400" b="1" baseline="30000" dirty="0">
                <a:solidFill>
                  <a:srgbClr val="000000"/>
                </a:solidFill>
                <a:latin typeface="Comic Sans MS"/>
                <a:cs typeface="Comic Sans MS"/>
              </a:rPr>
              <a:t>-</a:t>
            </a:r>
            <a:r>
              <a:rPr lang="en-US" sz="2000" b="1" baseline="30000" dirty="0">
                <a:solidFill>
                  <a:srgbClr val="000000"/>
                </a:solidFill>
                <a:latin typeface="Comic Sans MS"/>
                <a:cs typeface="Comic Sans MS"/>
              </a:rPr>
              <a:t>1      </a:t>
            </a:r>
            <a:r>
              <a:rPr lang="en-US" sz="2400" b="1" dirty="0" err="1">
                <a:solidFill>
                  <a:srgbClr val="000000"/>
                </a:solidFill>
                <a:latin typeface="Comic Sans MS"/>
                <a:cs typeface="Comic Sans MS"/>
              </a:rPr>
              <a:t>Hua’s</a:t>
            </a:r>
            <a:r>
              <a:rPr lang="en-US" sz="2400" b="1" dirty="0">
                <a:solidFill>
                  <a:srgbClr val="000000"/>
                </a:solidFill>
                <a:latin typeface="Comic Sans MS"/>
                <a:cs typeface="Comic Sans MS"/>
              </a:rPr>
              <a:t> identity</a:t>
            </a:r>
            <a:endParaRPr lang="en-US" sz="2400" b="1" dirty="0">
              <a:latin typeface="Comic Sans MS"/>
              <a:cs typeface="Comic Sans MS"/>
            </a:endParaRPr>
          </a:p>
          <a:p>
            <a:pPr>
              <a:lnSpc>
                <a:spcPct val="130000"/>
              </a:lnSpc>
            </a:pPr>
            <a:r>
              <a:rPr lang="en-US" sz="2400" b="1" dirty="0">
                <a:solidFill>
                  <a:srgbClr val="984807"/>
                </a:solidFill>
                <a:latin typeface="Comic Sans MS"/>
                <a:cs typeface="Comic Sans MS"/>
              </a:rPr>
              <a:t>r</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dirty="0">
                <a:solidFill>
                  <a:srgbClr val="000000"/>
                </a:solidFill>
                <a:latin typeface="Comic Sans MS"/>
                <a:cs typeface="Comic Sans MS"/>
              </a:rPr>
              <a:t>) = 0 ?   </a:t>
            </a:r>
            <a:r>
              <a:rPr lang="en-US" sz="2400" b="1" dirty="0">
                <a:solidFill>
                  <a:srgbClr val="660066"/>
                </a:solidFill>
                <a:latin typeface="Comic Sans MS"/>
                <a:cs typeface="Comic Sans MS"/>
              </a:rPr>
              <a:t>Word Problem</a:t>
            </a:r>
          </a:p>
          <a:p>
            <a:pPr>
              <a:lnSpc>
                <a:spcPct val="130000"/>
              </a:lnSpc>
            </a:pPr>
            <a:r>
              <a:rPr lang="en-US" sz="2400" b="1" dirty="0">
                <a:solidFill>
                  <a:srgbClr val="008000"/>
                </a:solidFill>
                <a:latin typeface="Comic Sans MS"/>
                <a:cs typeface="Comic Sans MS"/>
              </a:rPr>
              <a:t>[Amitsur’66]  </a:t>
            </a:r>
            <a:r>
              <a:rPr lang="en-US" sz="2400" b="1" dirty="0">
                <a:solidFill>
                  <a:srgbClr val="984807"/>
                </a:solidFill>
                <a:latin typeface="Comic Sans MS"/>
                <a:cs typeface="Comic Sans MS"/>
              </a:rPr>
              <a:t>r</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2</a:t>
            </a:r>
            <a:r>
              <a:rPr lang="en-US" sz="2400" b="1" dirty="0">
                <a:latin typeface="Comic Sans MS"/>
                <a:cs typeface="Comic Sans MS"/>
              </a:rPr>
              <a:t>,…</a:t>
            </a:r>
            <a:r>
              <a:rPr lang="en-US" sz="2400" b="1" dirty="0">
                <a:solidFill>
                  <a:srgbClr val="000000"/>
                </a:solidFill>
                <a:latin typeface="Comic Sans MS"/>
                <a:cs typeface="Comic Sans MS"/>
              </a:rPr>
              <a:t>) = 0 </a:t>
            </a:r>
            <a:r>
              <a:rPr lang="en-US" sz="2400" b="1" dirty="0">
                <a:solidFill>
                  <a:srgbClr val="000000"/>
                </a:solidFill>
                <a:latin typeface="Comic Sans MS"/>
                <a:cs typeface="Comic Sans MS"/>
                <a:sym typeface="Wingdings"/>
              </a:rPr>
              <a:t></a:t>
            </a:r>
            <a:r>
              <a:rPr lang="en-US" sz="2400" b="1" dirty="0">
                <a:solidFill>
                  <a:srgbClr val="000000"/>
                </a:solidFill>
                <a:latin typeface="Comic Sans MS"/>
                <a:cs typeface="Comic Sans MS"/>
              </a:rPr>
              <a:t>       </a:t>
            </a:r>
            <a:r>
              <a:rPr lang="en-US" sz="2400" b="1" dirty="0">
                <a:solidFill>
                  <a:srgbClr val="984807"/>
                </a:solidFill>
                <a:latin typeface="Comic Sans MS"/>
                <a:cs typeface="Comic Sans MS"/>
              </a:rPr>
              <a:t>r</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D</a:t>
            </a:r>
            <a:r>
              <a:rPr lang="en-US" sz="2400" b="1" baseline="-25000" dirty="0">
                <a:solidFill>
                  <a:srgbClr val="0000FF"/>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D</a:t>
            </a:r>
            <a:r>
              <a:rPr lang="en-US" sz="2400" b="1" baseline="-25000" dirty="0">
                <a:solidFill>
                  <a:srgbClr val="0000FF"/>
                </a:solidFill>
                <a:latin typeface="Comic Sans MS"/>
                <a:cs typeface="Comic Sans MS"/>
              </a:rPr>
              <a:t>2</a:t>
            </a:r>
            <a:r>
              <a:rPr lang="en-US" sz="2400" b="1" dirty="0">
                <a:latin typeface="Comic Sans MS"/>
                <a:cs typeface="Comic Sans MS"/>
              </a:rPr>
              <a:t>,…</a:t>
            </a:r>
            <a:r>
              <a:rPr lang="en-US" sz="2400" b="1" dirty="0">
                <a:solidFill>
                  <a:srgbClr val="000000"/>
                </a:solidFill>
                <a:latin typeface="Comic Sans MS"/>
                <a:cs typeface="Comic Sans MS"/>
              </a:rPr>
              <a:t>) =0 </a:t>
            </a:r>
          </a:p>
          <a:p>
            <a:pPr>
              <a:lnSpc>
                <a:spcPct val="130000"/>
              </a:lnSpc>
            </a:pPr>
            <a:r>
              <a:rPr lang="en-US" sz="2400" b="1" dirty="0">
                <a:solidFill>
                  <a:srgbClr val="000000"/>
                </a:solidFill>
                <a:latin typeface="Comic Sans MS"/>
                <a:ea typeface="ＭＳ Ｐゴシック" charset="0"/>
                <a:cs typeface="ＭＳ Ｐゴシック" charset="0"/>
                <a:sym typeface="Symbol" charset="0"/>
              </a:rPr>
              <a:t>                                          </a:t>
            </a:r>
            <a:r>
              <a:rPr lang="en-US" sz="2400" dirty="0">
                <a:latin typeface="Comic Sans MS" charset="0"/>
                <a:ea typeface="ＭＳ Ｐゴシック" charset="0"/>
                <a:cs typeface="ＭＳ Ｐゴシック" charset="0"/>
                <a:sym typeface="Symbol" charset="0"/>
              </a:rPr>
              <a:t></a:t>
            </a:r>
            <a:r>
              <a:rPr lang="en-US" sz="2400" b="1" dirty="0">
                <a:solidFill>
                  <a:srgbClr val="0000FF"/>
                </a:solidFill>
                <a:latin typeface="Comic Sans MS" charset="0"/>
                <a:ea typeface="ＭＳ Ｐゴシック" charset="0"/>
                <a:cs typeface="ＭＳ Ｐゴシック" charset="0"/>
              </a:rPr>
              <a:t>d, </a:t>
            </a:r>
            <a:r>
              <a:rPr lang="en-US" sz="2400" b="1" dirty="0">
                <a:solidFill>
                  <a:srgbClr val="0000FF"/>
                </a:solidFill>
                <a:latin typeface="Comic Sans MS"/>
                <a:cs typeface="Comic Sans MS"/>
              </a:rPr>
              <a:t>D</a:t>
            </a:r>
            <a:r>
              <a:rPr lang="en-US" sz="2400" b="1" baseline="-25000" dirty="0">
                <a:solidFill>
                  <a:srgbClr val="0000FF"/>
                </a:solidFill>
                <a:latin typeface="Comic Sans MS"/>
                <a:cs typeface="Comic Sans MS"/>
              </a:rPr>
              <a:t>i </a:t>
            </a:r>
            <a:r>
              <a:rPr lang="en-US" sz="2400" dirty="0">
                <a:sym typeface="Symbol" charset="0"/>
              </a:rPr>
              <a:t> </a:t>
            </a:r>
            <a:r>
              <a:rPr lang="en-US" sz="2400" b="1" dirty="0">
                <a:solidFill>
                  <a:srgbClr val="0000FF"/>
                </a:solidFill>
                <a:latin typeface="Comic Sans MS"/>
                <a:cs typeface="Comic Sans MS"/>
              </a:rPr>
              <a:t>M</a:t>
            </a:r>
            <a:r>
              <a:rPr lang="en-US" sz="3200" b="1" baseline="-25000" dirty="0">
                <a:solidFill>
                  <a:srgbClr val="0000FF"/>
                </a:solidFill>
                <a:latin typeface="Comic Sans MS"/>
                <a:cs typeface="Comic Sans MS"/>
              </a:rPr>
              <a:t>d</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F</a:t>
            </a:r>
            <a:r>
              <a:rPr lang="en-US" sz="2400" b="1" dirty="0">
                <a:solidFill>
                  <a:srgbClr val="000000"/>
                </a:solidFill>
                <a:latin typeface="Comic Sans MS"/>
                <a:cs typeface="Comic Sans MS"/>
              </a:rPr>
              <a:t>) 😎</a:t>
            </a:r>
          </a:p>
          <a:p>
            <a:pPr>
              <a:lnSpc>
                <a:spcPct val="130000"/>
              </a:lnSpc>
            </a:pPr>
            <a:r>
              <a:rPr lang="en-US" sz="2400" b="1" dirty="0">
                <a:solidFill>
                  <a:srgbClr val="008000"/>
                </a:solidFill>
                <a:latin typeface="Comic Sans MS"/>
                <a:cs typeface="Comic Sans MS"/>
              </a:rPr>
              <a:t>[Cohn’71] </a:t>
            </a:r>
            <a:r>
              <a:rPr lang="en-US" sz="2400" b="1" dirty="0">
                <a:solidFill>
                  <a:srgbClr val="984807"/>
                </a:solidFill>
                <a:latin typeface="Comic Sans MS"/>
                <a:cs typeface="Comic Sans MS"/>
              </a:rPr>
              <a:t>r </a:t>
            </a:r>
            <a:r>
              <a:rPr lang="en-US" sz="2400" b="1" dirty="0">
                <a:latin typeface="Comic Sans MS"/>
                <a:cs typeface="Comic Sans MS"/>
                <a:sym typeface="Wingdings"/>
              </a:rPr>
              <a:t></a:t>
            </a:r>
            <a:r>
              <a:rPr lang="en-US" sz="2400" b="1" dirty="0">
                <a:solidFill>
                  <a:srgbClr val="984807"/>
                </a:solidFill>
                <a:latin typeface="Comic Sans MS"/>
                <a:cs typeface="Comic Sans MS"/>
                <a:sym typeface="Wingdings"/>
              </a:rPr>
              <a:t> </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2</a:t>
            </a:r>
            <a:r>
              <a:rPr lang="en-US" sz="2400" b="1" dirty="0">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0000FF"/>
                </a:solidFill>
                <a:latin typeface="Comic Sans MS"/>
                <a:cs typeface="Comic Sans MS"/>
              </a:rPr>
              <a:t>m</a:t>
            </a:r>
            <a:r>
              <a:rPr lang="en-US" sz="2400" b="1" dirty="0">
                <a:solidFill>
                  <a:srgbClr val="800000"/>
                </a:solidFill>
                <a:latin typeface="Comic Sans MS"/>
                <a:cs typeface="Comic Sans MS"/>
              </a:rPr>
              <a:t> </a:t>
            </a:r>
            <a:r>
              <a:rPr lang="en-US" sz="2400" dirty="0">
                <a:sym typeface="Symbol" charset="0"/>
              </a:rPr>
              <a:t> </a:t>
            </a:r>
            <a:r>
              <a:rPr lang="en-US" sz="2400" b="1" dirty="0" err="1">
                <a:solidFill>
                  <a:srgbClr val="0000FF"/>
                </a:solidFill>
                <a:latin typeface="Comic Sans MS"/>
                <a:cs typeface="Comic Sans MS"/>
              </a:rPr>
              <a:t>M</a:t>
            </a:r>
            <a:r>
              <a:rPr lang="en-US" sz="3200" b="1" baseline="-25000" dirty="0" err="1">
                <a:solidFill>
                  <a:srgbClr val="0000FF"/>
                </a:solidFill>
                <a:latin typeface="Comic Sans MS"/>
                <a:cs typeface="Comic Sans MS"/>
              </a:rPr>
              <a:t>n</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F</a:t>
            </a:r>
            <a:r>
              <a:rPr lang="en-US" sz="2400" b="1" dirty="0">
                <a:latin typeface="Comic Sans MS"/>
                <a:cs typeface="Comic Sans MS"/>
              </a:rPr>
              <a:t>)  </a:t>
            </a:r>
            <a:r>
              <a:rPr lang="en-US" sz="2400" b="1" dirty="0" err="1">
                <a:solidFill>
                  <a:srgbClr val="0000FF"/>
                </a:solidFill>
                <a:latin typeface="Comic Sans MS"/>
                <a:cs typeface="Comic Sans MS"/>
              </a:rPr>
              <a:t>m</a:t>
            </a:r>
            <a:r>
              <a:rPr lang="en-US" sz="2400" b="1" dirty="0" err="1">
                <a:latin typeface="Comic Sans MS"/>
                <a:cs typeface="Comic Sans MS"/>
              </a:rPr>
              <a:t>,</a:t>
            </a:r>
            <a:r>
              <a:rPr lang="en-US" sz="2400" b="1" dirty="0" err="1">
                <a:solidFill>
                  <a:srgbClr val="0000FF"/>
                </a:solidFill>
                <a:latin typeface="Comic Sans MS"/>
                <a:cs typeface="Comic Sans MS"/>
              </a:rPr>
              <a:t>n</a:t>
            </a:r>
            <a:r>
              <a:rPr lang="en-US" sz="2400" b="1" dirty="0">
                <a:solidFill>
                  <a:srgbClr val="0000FF"/>
                </a:solidFill>
                <a:latin typeface="Comic Sans MS"/>
                <a:cs typeface="Comic Sans MS"/>
              </a:rPr>
              <a:t> </a:t>
            </a:r>
            <a:r>
              <a:rPr lang="en-US" sz="2400" b="1" dirty="0">
                <a:latin typeface="Comic Sans MS"/>
                <a:cs typeface="Comic Sans MS"/>
              </a:rPr>
              <a:t>≤ |</a:t>
            </a:r>
            <a:r>
              <a:rPr lang="en-US" sz="2400" b="1" dirty="0">
                <a:solidFill>
                  <a:srgbClr val="660066"/>
                </a:solidFill>
                <a:latin typeface="Comic Sans MS"/>
                <a:cs typeface="Comic Sans MS"/>
              </a:rPr>
              <a:t>r</a:t>
            </a:r>
            <a:r>
              <a:rPr lang="en-US" sz="2400" b="1" dirty="0">
                <a:latin typeface="Comic Sans MS"/>
                <a:cs typeface="Comic Sans MS"/>
              </a:rPr>
              <a:t>|  such that</a:t>
            </a:r>
            <a:endParaRPr lang="en-US" sz="2400" b="1" dirty="0">
              <a:solidFill>
                <a:srgbClr val="984807"/>
              </a:solidFill>
              <a:latin typeface="Comic Sans MS"/>
              <a:cs typeface="Comic Sans MS"/>
            </a:endParaRPr>
          </a:p>
          <a:p>
            <a:pPr>
              <a:lnSpc>
                <a:spcPct val="130000"/>
              </a:lnSpc>
            </a:pPr>
            <a:r>
              <a:rPr lang="en-US" sz="2400" b="1" dirty="0">
                <a:solidFill>
                  <a:srgbClr val="984807"/>
                </a:solidFill>
                <a:latin typeface="Comic Sans MS"/>
                <a:cs typeface="Comic Sans MS"/>
              </a:rPr>
              <a:t>r</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2</a:t>
            </a:r>
            <a:r>
              <a:rPr lang="en-US" sz="2400" b="1" dirty="0">
                <a:latin typeface="Comic Sans MS"/>
                <a:cs typeface="Comic Sans MS"/>
              </a:rPr>
              <a:t>,…</a:t>
            </a:r>
            <a:r>
              <a:rPr lang="en-US" sz="2400" b="1" dirty="0">
                <a:solidFill>
                  <a:srgbClr val="000000"/>
                </a:solidFill>
                <a:latin typeface="Comic Sans MS"/>
                <a:cs typeface="Comic Sans MS"/>
              </a:rPr>
              <a:t>,</a:t>
            </a:r>
            <a:r>
              <a:rPr lang="en-US" sz="2400" b="1" dirty="0" err="1">
                <a:solidFill>
                  <a:srgbClr val="0000FF"/>
                </a:solidFill>
                <a:latin typeface="Comic Sans MS"/>
                <a:cs typeface="Comic Sans MS"/>
              </a:rPr>
              <a:t>x</a:t>
            </a:r>
            <a:r>
              <a:rPr lang="en-US" sz="2400" b="1" baseline="-25000" dirty="0" err="1">
                <a:solidFill>
                  <a:srgbClr val="0000FF"/>
                </a:solidFill>
                <a:latin typeface="Comic Sans MS"/>
                <a:cs typeface="Comic Sans MS"/>
              </a:rPr>
              <a:t>m</a:t>
            </a:r>
            <a:r>
              <a:rPr lang="en-US" sz="2400" b="1" dirty="0">
                <a:solidFill>
                  <a:srgbClr val="000000"/>
                </a:solidFill>
                <a:latin typeface="Comic Sans MS"/>
                <a:cs typeface="Comic Sans MS"/>
              </a:rPr>
              <a:t>)=0 </a:t>
            </a:r>
            <a:r>
              <a:rPr lang="en-US" sz="2400" b="1" dirty="0">
                <a:solidFill>
                  <a:srgbClr val="000000"/>
                </a:solidFill>
                <a:latin typeface="Comic Sans MS"/>
                <a:cs typeface="Comic Sans MS"/>
                <a:sym typeface="Wingdings"/>
              </a:rPr>
              <a:t> </a:t>
            </a:r>
            <a:r>
              <a:rPr lang="en-US" sz="2400" b="1" dirty="0">
                <a:solidFill>
                  <a:srgbClr val="0000FF"/>
                </a:solidFill>
                <a:latin typeface="Comic Sans MS"/>
                <a:cs typeface="Comic Sans MS"/>
              </a:rPr>
              <a:t>L</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X</a:t>
            </a:r>
            <a:r>
              <a:rPr lang="en-US" sz="2400" b="1" dirty="0">
                <a:latin typeface="Comic Sans MS"/>
                <a:cs typeface="Comic Sans MS"/>
              </a:rPr>
              <a:t>)=</a:t>
            </a:r>
            <a:r>
              <a:rPr lang="en-US" sz="2400" b="1" dirty="0">
                <a:solidFill>
                  <a:srgbClr val="000000"/>
                </a:solidFill>
                <a:latin typeface="Comic Sans MS"/>
                <a:cs typeface="Comic Sans MS"/>
                <a:sym typeface="Wingdings"/>
              </a:rPr>
              <a:t> </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1</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2</a:t>
            </a:r>
            <a:r>
              <a:rPr lang="en-US" sz="2400" b="1" dirty="0">
                <a:solidFill>
                  <a:srgbClr val="0000FF"/>
                </a:solidFill>
                <a:latin typeface="Comic Sans MS"/>
                <a:cs typeface="Comic Sans MS"/>
              </a:rPr>
              <a:t>x</a:t>
            </a:r>
            <a:r>
              <a:rPr lang="en-US" sz="2400" b="1" baseline="-25000" dirty="0">
                <a:solidFill>
                  <a:srgbClr val="0000FF"/>
                </a:solidFill>
                <a:latin typeface="Comic Sans MS"/>
                <a:cs typeface="Comic Sans MS"/>
              </a:rPr>
              <a:t>2</a:t>
            </a:r>
            <a:r>
              <a:rPr lang="en-US" sz="2400" b="1" dirty="0">
                <a:latin typeface="Comic Sans MS"/>
                <a:cs typeface="Comic Sans MS"/>
              </a:rPr>
              <a:t>+…+</a:t>
            </a:r>
            <a:r>
              <a:rPr lang="en-US" sz="2400" b="1" dirty="0" err="1">
                <a:solidFill>
                  <a:srgbClr val="800000"/>
                </a:solidFill>
                <a:latin typeface="Comic Sans MS"/>
                <a:cs typeface="Comic Sans MS"/>
              </a:rPr>
              <a:t>A</a:t>
            </a:r>
            <a:r>
              <a:rPr lang="en-US" sz="2400" b="1" baseline="-25000" dirty="0" err="1">
                <a:solidFill>
                  <a:srgbClr val="800000"/>
                </a:solidFill>
                <a:latin typeface="Comic Sans MS"/>
                <a:cs typeface="Comic Sans MS"/>
              </a:rPr>
              <a:t>m</a:t>
            </a:r>
            <a:r>
              <a:rPr lang="en-US" sz="2400" b="1" dirty="0" err="1">
                <a:solidFill>
                  <a:srgbClr val="0000FF"/>
                </a:solidFill>
                <a:latin typeface="Comic Sans MS"/>
                <a:cs typeface="Comic Sans MS"/>
              </a:rPr>
              <a:t>x</a:t>
            </a:r>
            <a:r>
              <a:rPr lang="en-US" sz="2400" b="1" baseline="-25000" dirty="0" err="1">
                <a:solidFill>
                  <a:srgbClr val="0000FF"/>
                </a:solidFill>
                <a:latin typeface="Comic Sans MS"/>
                <a:cs typeface="Comic Sans MS"/>
              </a:rPr>
              <a:t>m</a:t>
            </a:r>
            <a:r>
              <a:rPr lang="en-US" sz="2400" b="1" baseline="-25000" dirty="0">
                <a:solidFill>
                  <a:srgbClr val="0000FF"/>
                </a:solidFill>
                <a:latin typeface="Comic Sans MS"/>
                <a:cs typeface="Comic Sans MS"/>
              </a:rPr>
              <a:t>  </a:t>
            </a:r>
            <a:r>
              <a:rPr lang="en-US" sz="2400" b="1" dirty="0">
                <a:solidFill>
                  <a:srgbClr val="660066"/>
                </a:solidFill>
                <a:latin typeface="Comic Sans MS"/>
                <a:cs typeface="Comic Sans MS"/>
              </a:rPr>
              <a:t>SINGULAR</a:t>
            </a:r>
          </a:p>
          <a:p>
            <a:pPr>
              <a:lnSpc>
                <a:spcPct val="130000"/>
              </a:lnSpc>
            </a:pPr>
            <a:r>
              <a:rPr lang="en-US" sz="2400" b="1" dirty="0">
                <a:solidFill>
                  <a:srgbClr val="000000"/>
                </a:solidFill>
                <a:latin typeface="Comic Sans MS"/>
                <a:cs typeface="Comic Sans MS"/>
                <a:sym typeface="Wingdings"/>
              </a:rPr>
              <a:t>                   </a:t>
            </a:r>
            <a:r>
              <a:rPr lang="en-US" sz="2400" b="1" dirty="0" err="1">
                <a:solidFill>
                  <a:srgbClr val="FF0000"/>
                </a:solidFill>
                <a:latin typeface="Comic Sans MS"/>
                <a:cs typeface="Comic Sans MS"/>
              </a:rPr>
              <a:t>det</a:t>
            </a:r>
            <a:r>
              <a:rPr lang="en-US" sz="2400" b="1" dirty="0">
                <a:latin typeface="Comic Sans MS"/>
                <a:cs typeface="Comic Sans MS"/>
              </a:rPr>
              <a:t>(</a:t>
            </a:r>
            <a:r>
              <a:rPr lang="en-US" sz="2400" dirty="0">
                <a:sym typeface="Symbol"/>
              </a:rPr>
              <a:t></a:t>
            </a:r>
            <a:r>
              <a:rPr lang="en-US" sz="2400" b="1" baseline="-25000" dirty="0" err="1">
                <a:latin typeface="Comic Sans MS"/>
                <a:cs typeface="Comic Sans MS"/>
              </a:rPr>
              <a:t>i</a:t>
            </a:r>
            <a:r>
              <a:rPr lang="en-US" sz="2400" b="1" baseline="-25000" dirty="0">
                <a:latin typeface="Comic Sans MS"/>
                <a:cs typeface="Comic Sans MS"/>
              </a:rPr>
              <a:t> </a:t>
            </a:r>
            <a:r>
              <a:rPr lang="en-US" sz="2400" b="1" dirty="0" err="1">
                <a:solidFill>
                  <a:srgbClr val="800000"/>
                </a:solidFill>
                <a:latin typeface="Comic Sans MS"/>
                <a:cs typeface="Comic Sans MS"/>
              </a:rPr>
              <a:t>A</a:t>
            </a:r>
            <a:r>
              <a:rPr lang="en-US" sz="2400" b="1" baseline="-25000" dirty="0" err="1">
                <a:solidFill>
                  <a:srgbClr val="800000"/>
                </a:solidFill>
                <a:latin typeface="Comic Sans MS"/>
                <a:cs typeface="Comic Sans MS"/>
              </a:rPr>
              <a:t>i</a:t>
            </a:r>
            <a:r>
              <a:rPr lang="en-US" sz="2400" dirty="0" err="1">
                <a:sym typeface="Symbol"/>
              </a:rPr>
              <a:t></a:t>
            </a:r>
            <a:r>
              <a:rPr lang="en-US" sz="2400" b="1" dirty="0" err="1">
                <a:solidFill>
                  <a:srgbClr val="0000FF"/>
                </a:solidFill>
                <a:latin typeface="Comic Sans MS"/>
                <a:cs typeface="Comic Sans MS"/>
              </a:rPr>
              <a:t>D</a:t>
            </a:r>
            <a:r>
              <a:rPr lang="en-US" sz="2400" b="1" baseline="-25000" dirty="0" err="1">
                <a:solidFill>
                  <a:srgbClr val="0000FF"/>
                </a:solidFill>
                <a:latin typeface="Comic Sans MS"/>
                <a:cs typeface="Comic Sans MS"/>
              </a:rPr>
              <a:t>i</a:t>
            </a:r>
            <a:r>
              <a:rPr lang="en-US" sz="2400" b="1" dirty="0">
                <a:latin typeface="Comic Sans MS"/>
                <a:cs typeface="Comic Sans MS"/>
              </a:rPr>
              <a:t>) </a:t>
            </a:r>
            <a:r>
              <a:rPr lang="en-US" sz="2400" b="1" dirty="0">
                <a:solidFill>
                  <a:srgbClr val="000000"/>
                </a:solidFill>
                <a:latin typeface="Comic Sans MS"/>
                <a:cs typeface="Comic Sans MS"/>
              </a:rPr>
              <a:t>= 0</a:t>
            </a:r>
            <a:r>
              <a:rPr lang="en-US" sz="2400" dirty="0">
                <a:latin typeface="Comic Sans MS" charset="0"/>
                <a:ea typeface="ＭＳ Ｐゴシック" charset="0"/>
                <a:cs typeface="ＭＳ Ｐゴシック" charset="0"/>
                <a:sym typeface="Symbol" charset="0"/>
              </a:rPr>
              <a:t>  </a:t>
            </a:r>
            <a:r>
              <a:rPr lang="en-US" sz="2400" b="1" dirty="0">
                <a:solidFill>
                  <a:srgbClr val="0000FF"/>
                </a:solidFill>
                <a:latin typeface="Comic Sans MS" charset="0"/>
                <a:ea typeface="ＭＳ Ｐゴシック" charset="0"/>
                <a:cs typeface="ＭＳ Ｐゴシック" charset="0"/>
              </a:rPr>
              <a:t>d, </a:t>
            </a:r>
            <a:r>
              <a:rPr lang="en-US" sz="2400" b="1" dirty="0">
                <a:solidFill>
                  <a:srgbClr val="0000FF"/>
                </a:solidFill>
                <a:latin typeface="Comic Sans MS"/>
                <a:cs typeface="Comic Sans MS"/>
              </a:rPr>
              <a:t>D</a:t>
            </a:r>
            <a:r>
              <a:rPr lang="en-US" sz="2400" b="1" baseline="-25000" dirty="0">
                <a:solidFill>
                  <a:srgbClr val="0000FF"/>
                </a:solidFill>
                <a:latin typeface="Comic Sans MS"/>
                <a:cs typeface="Comic Sans MS"/>
              </a:rPr>
              <a:t>i </a:t>
            </a:r>
            <a:r>
              <a:rPr lang="en-US" sz="2400" dirty="0">
                <a:sym typeface="Symbol" charset="0"/>
              </a:rPr>
              <a:t> </a:t>
            </a:r>
            <a:r>
              <a:rPr lang="en-US" sz="2400" b="1" dirty="0" err="1">
                <a:solidFill>
                  <a:srgbClr val="0000FF"/>
                </a:solidFill>
                <a:latin typeface="Comic Sans MS"/>
                <a:cs typeface="Comic Sans MS"/>
              </a:rPr>
              <a:t>M</a:t>
            </a:r>
            <a:r>
              <a:rPr lang="en-US" sz="3200" b="1" baseline="-25000" dirty="0" err="1">
                <a:solidFill>
                  <a:srgbClr val="0000FF"/>
                </a:solidFill>
                <a:latin typeface="Comic Sans MS"/>
                <a:cs typeface="Comic Sans MS"/>
              </a:rPr>
              <a:t>d</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F</a:t>
            </a:r>
            <a:r>
              <a:rPr lang="en-US" sz="2400" b="1" dirty="0">
                <a:solidFill>
                  <a:srgbClr val="000000"/>
                </a:solidFill>
                <a:latin typeface="Comic Sans MS"/>
                <a:cs typeface="Comic Sans MS"/>
              </a:rPr>
              <a:t>)</a:t>
            </a:r>
          </a:p>
        </p:txBody>
      </p:sp>
      <p:sp>
        <p:nvSpPr>
          <p:cNvPr id="11" name="TextBox 10"/>
          <p:cNvSpPr txBox="1"/>
          <p:nvPr/>
        </p:nvSpPr>
        <p:spPr>
          <a:xfrm>
            <a:off x="3922889" y="4586646"/>
            <a:ext cx="1481667" cy="461665"/>
          </a:xfrm>
          <a:prstGeom prst="rect">
            <a:avLst/>
          </a:prstGeom>
          <a:solidFill>
            <a:schemeClr val="accent6"/>
          </a:solidFill>
        </p:spPr>
        <p:txBody>
          <a:bodyPr wrap="square" rtlCol="0">
            <a:spAutoFit/>
          </a:bodyPr>
          <a:lstStyle/>
          <a:p>
            <a:r>
              <a:rPr lang="en-US" sz="2400" b="1" dirty="0">
                <a:solidFill>
                  <a:srgbClr val="000000"/>
                </a:solidFill>
                <a:latin typeface="Comic Sans MS"/>
                <a:cs typeface="Comic Sans MS"/>
              </a:rPr>
              <a:t>Bound </a:t>
            </a:r>
            <a:r>
              <a:rPr lang="en-US" sz="2400" b="1" dirty="0">
                <a:solidFill>
                  <a:srgbClr val="0000FF"/>
                </a:solidFill>
                <a:latin typeface="Comic Sans MS"/>
                <a:cs typeface="Comic Sans MS"/>
              </a:rPr>
              <a:t>d</a:t>
            </a:r>
            <a:r>
              <a:rPr lang="en-US" sz="2400" b="1" dirty="0">
                <a:latin typeface="Comic Sans MS"/>
                <a:cs typeface="Comic Sans MS"/>
              </a:rPr>
              <a:t> </a:t>
            </a:r>
            <a:endParaRPr lang="en-US" sz="2400" b="1" i="1" dirty="0"/>
          </a:p>
        </p:txBody>
      </p:sp>
      <p:sp>
        <p:nvSpPr>
          <p:cNvPr id="19" name="TextBox 18">
            <a:extLst>
              <a:ext uri="{FF2B5EF4-FFF2-40B4-BE49-F238E27FC236}">
                <a16:creationId xmlns:a16="http://schemas.microsoft.com/office/drawing/2014/main" id="{F0EA6DB0-20F7-0643-8023-696A79E8C979}"/>
              </a:ext>
            </a:extLst>
          </p:cNvPr>
          <p:cNvSpPr txBox="1"/>
          <p:nvPr/>
        </p:nvSpPr>
        <p:spPr>
          <a:xfrm>
            <a:off x="5315898" y="4126916"/>
            <a:ext cx="740835" cy="461665"/>
          </a:xfrm>
          <a:prstGeom prst="rect">
            <a:avLst/>
          </a:prstGeom>
          <a:solidFill>
            <a:srgbClr val="FFFF00"/>
          </a:solidFill>
        </p:spPr>
        <p:txBody>
          <a:bodyPr wrap="square" rtlCol="0">
            <a:spAutoFit/>
          </a:bodyPr>
          <a:lstStyle/>
          <a:p>
            <a:r>
              <a:rPr lang="en-US" sz="2400" b="1" dirty="0" err="1">
                <a:solidFill>
                  <a:srgbClr val="FF0000"/>
                </a:solidFill>
                <a:latin typeface="Comic Sans MS"/>
                <a:cs typeface="Comic Sans MS"/>
              </a:rPr>
              <a:t>det</a:t>
            </a:r>
            <a:r>
              <a:rPr lang="en-US" sz="2400" b="1" dirty="0">
                <a:latin typeface="Comic Sans MS"/>
                <a:cs typeface="Comic Sans MS"/>
              </a:rPr>
              <a:t> </a:t>
            </a:r>
            <a:endParaRPr lang="en-US" sz="2400" b="1" i="1" dirty="0"/>
          </a:p>
        </p:txBody>
      </p:sp>
    </p:spTree>
    <p:extLst>
      <p:ext uri="{BB962C8B-B14F-4D97-AF65-F5344CB8AC3E}">
        <p14:creationId xmlns:p14="http://schemas.microsoft.com/office/powerpoint/2010/main" val="237066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5" grpId="0" animBg="1"/>
      <p:bldP spid="13" grpId="0" animBg="1"/>
      <p:bldP spid="12" grpId="0" animBg="1"/>
      <p:bldP spid="10" grpId="0" animBg="1"/>
      <p:bldP spid="9" grpId="0" animBg="1"/>
      <p:bldP spid="8" grpId="0" animBg="1"/>
      <p:bldP spid="14" grpId="0" build="p"/>
      <p:bldP spid="11"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ctrTitle"/>
          </p:nvPr>
        </p:nvSpPr>
        <p:spPr>
          <a:xfrm>
            <a:off x="1155700" y="1987550"/>
            <a:ext cx="8445500" cy="2051050"/>
          </a:xfrm>
        </p:spPr>
        <p:txBody>
          <a:bodyPr/>
          <a:lstStyle/>
          <a:p>
            <a:pPr eaLnBrk="1" hangingPunct="1"/>
            <a:r>
              <a:rPr lang="en-US" sz="3600" b="1" dirty="0">
                <a:solidFill>
                  <a:srgbClr val="FF0000"/>
                </a:solidFill>
                <a:latin typeface="Comic Sans MS" charset="0"/>
              </a:rPr>
              <a:t>Invariant Theory 😎</a:t>
            </a:r>
            <a:br>
              <a:rPr lang="en-US" sz="3600" b="1" dirty="0">
                <a:solidFill>
                  <a:srgbClr val="FF0000"/>
                </a:solidFill>
                <a:latin typeface="Comic Sans MS" charset="0"/>
              </a:rPr>
            </a:br>
            <a:r>
              <a:rPr lang="en-US" sz="3200" b="1" dirty="0">
                <a:latin typeface="Comic Sans MS" charset="0"/>
              </a:rPr>
              <a:t>symmetries, group actions,</a:t>
            </a:r>
            <a:br>
              <a:rPr lang="en-US" sz="3200" b="1" dirty="0">
                <a:latin typeface="Comic Sans MS" charset="0"/>
              </a:rPr>
            </a:br>
            <a:r>
              <a:rPr lang="en-US" sz="3200" b="1" dirty="0">
                <a:latin typeface="Comic Sans MS" charset="0"/>
              </a:rPr>
              <a:t>orbits, invariants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12239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7200"/>
            <a:ext cx="121761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0" name="Group 29"/>
          <p:cNvGrpSpPr>
            <a:grpSpLocks/>
          </p:cNvGrpSpPr>
          <p:nvPr/>
        </p:nvGrpSpPr>
        <p:grpSpPr bwMode="auto">
          <a:xfrm>
            <a:off x="152400" y="3946525"/>
            <a:ext cx="1600200" cy="1479550"/>
            <a:chOff x="152400" y="3947160"/>
            <a:chExt cx="1600200" cy="1478280"/>
          </a:xfrm>
        </p:grpSpPr>
        <p:sp>
          <p:nvSpPr>
            <p:cNvPr id="3" name="Regular Pentagon 2"/>
            <p:cNvSpPr/>
            <p:nvPr/>
          </p:nvSpPr>
          <p:spPr>
            <a:xfrm>
              <a:off x="304800" y="4039156"/>
              <a:ext cx="1295400" cy="1218153"/>
            </a:xfrm>
            <a:prstGeom prst="pentagon">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grpSp>
          <p:nvGrpSpPr>
            <p:cNvPr id="73757" name="Group 25"/>
            <p:cNvGrpSpPr>
              <a:grpSpLocks/>
            </p:cNvGrpSpPr>
            <p:nvPr/>
          </p:nvGrpSpPr>
          <p:grpSpPr bwMode="auto">
            <a:xfrm>
              <a:off x="152400" y="3947160"/>
              <a:ext cx="1600200" cy="1478280"/>
              <a:chOff x="152400" y="3947160"/>
              <a:chExt cx="1600200" cy="1478280"/>
            </a:xfrm>
          </p:grpSpPr>
          <p:sp>
            <p:nvSpPr>
              <p:cNvPr id="5" name="Oval 4"/>
              <p:cNvSpPr/>
              <p:nvPr/>
            </p:nvSpPr>
            <p:spPr>
              <a:xfrm>
                <a:off x="838200" y="3947160"/>
                <a:ext cx="304800" cy="320400"/>
              </a:xfrm>
              <a:prstGeom prst="ellipse">
                <a:avLst/>
              </a:prstGeom>
              <a:solidFill>
                <a:schemeClr val="bg1"/>
              </a:solidFill>
              <a:ln>
                <a:solidFill>
                  <a:schemeClr val="tx1">
                    <a:alpha val="98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baseline="2000" dirty="0">
                    <a:solidFill>
                      <a:schemeClr val="tx1"/>
                    </a:solidFill>
                    <a:latin typeface="Comic Sans MS"/>
                    <a:cs typeface="Comic Sans MS"/>
                  </a:rPr>
                  <a:t>1</a:t>
                </a:r>
              </a:p>
            </p:txBody>
          </p:sp>
          <p:sp>
            <p:nvSpPr>
              <p:cNvPr id="10" name="Oval 9"/>
              <p:cNvSpPr/>
              <p:nvPr/>
            </p:nvSpPr>
            <p:spPr>
              <a:xfrm>
                <a:off x="1447800" y="4343694"/>
                <a:ext cx="304800" cy="320400"/>
              </a:xfrm>
              <a:prstGeom prst="ellipse">
                <a:avLst/>
              </a:prstGeom>
              <a:solidFill>
                <a:schemeClr val="bg1"/>
              </a:solidFill>
              <a:ln>
                <a:solidFill>
                  <a:schemeClr val="tx1">
                    <a:alpha val="98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baseline="2000" dirty="0">
                    <a:solidFill>
                      <a:schemeClr val="tx1"/>
                    </a:solidFill>
                    <a:latin typeface="Comic Sans MS"/>
                    <a:cs typeface="Comic Sans MS"/>
                  </a:rPr>
                  <a:t>2</a:t>
                </a:r>
              </a:p>
            </p:txBody>
          </p:sp>
          <p:sp>
            <p:nvSpPr>
              <p:cNvPr id="27" name="Oval 26"/>
              <p:cNvSpPr/>
              <p:nvPr/>
            </p:nvSpPr>
            <p:spPr>
              <a:xfrm>
                <a:off x="1219200" y="5105040"/>
                <a:ext cx="304800" cy="320400"/>
              </a:xfrm>
              <a:prstGeom prst="ellipse">
                <a:avLst/>
              </a:prstGeom>
              <a:solidFill>
                <a:schemeClr val="bg1"/>
              </a:solidFill>
              <a:ln>
                <a:solidFill>
                  <a:schemeClr val="tx1">
                    <a:alpha val="98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baseline="2000" dirty="0">
                    <a:solidFill>
                      <a:schemeClr val="tx1"/>
                    </a:solidFill>
                    <a:latin typeface="Comic Sans MS"/>
                    <a:cs typeface="Comic Sans MS"/>
                  </a:rPr>
                  <a:t>3</a:t>
                </a:r>
              </a:p>
            </p:txBody>
          </p:sp>
          <p:sp>
            <p:nvSpPr>
              <p:cNvPr id="28" name="Oval 27"/>
              <p:cNvSpPr/>
              <p:nvPr/>
            </p:nvSpPr>
            <p:spPr>
              <a:xfrm>
                <a:off x="381000" y="5105040"/>
                <a:ext cx="304800" cy="320400"/>
              </a:xfrm>
              <a:prstGeom prst="ellipse">
                <a:avLst/>
              </a:prstGeom>
              <a:solidFill>
                <a:schemeClr val="bg1"/>
              </a:solidFill>
              <a:ln>
                <a:solidFill>
                  <a:schemeClr val="tx1">
                    <a:alpha val="98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baseline="2000" dirty="0">
                    <a:solidFill>
                      <a:schemeClr val="tx1"/>
                    </a:solidFill>
                    <a:latin typeface="Comic Sans MS"/>
                    <a:cs typeface="Comic Sans MS"/>
                  </a:rPr>
                  <a:t>4</a:t>
                </a:r>
              </a:p>
            </p:txBody>
          </p:sp>
          <p:sp>
            <p:nvSpPr>
              <p:cNvPr id="29" name="Oval 28"/>
              <p:cNvSpPr/>
              <p:nvPr/>
            </p:nvSpPr>
            <p:spPr>
              <a:xfrm>
                <a:off x="152400" y="4343694"/>
                <a:ext cx="304800" cy="320400"/>
              </a:xfrm>
              <a:prstGeom prst="ellipse">
                <a:avLst/>
              </a:prstGeom>
              <a:solidFill>
                <a:schemeClr val="bg1"/>
              </a:solidFill>
              <a:ln>
                <a:solidFill>
                  <a:schemeClr val="tx1">
                    <a:alpha val="98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baseline="2000" dirty="0">
                    <a:solidFill>
                      <a:schemeClr val="tx1"/>
                    </a:solidFill>
                    <a:latin typeface="Comic Sans MS"/>
                    <a:cs typeface="Comic Sans MS"/>
                  </a:rPr>
                  <a:t>5</a:t>
                </a:r>
              </a:p>
            </p:txBody>
          </p:sp>
        </p:grpSp>
      </p:grpSp>
      <p:grpSp>
        <p:nvGrpSpPr>
          <p:cNvPr id="66560" name="Group 66559"/>
          <p:cNvGrpSpPr>
            <a:grpSpLocks/>
          </p:cNvGrpSpPr>
          <p:nvPr/>
        </p:nvGrpSpPr>
        <p:grpSpPr bwMode="auto">
          <a:xfrm>
            <a:off x="1752600" y="5257800"/>
            <a:ext cx="1600200" cy="1477963"/>
            <a:chOff x="1828800" y="3886200"/>
            <a:chExt cx="1600200" cy="1478280"/>
          </a:xfrm>
        </p:grpSpPr>
        <p:cxnSp>
          <p:nvCxnSpPr>
            <p:cNvPr id="11" name="Straight Connector 10"/>
            <p:cNvCxnSpPr/>
            <p:nvPr/>
          </p:nvCxnSpPr>
          <p:spPr>
            <a:xfrm>
              <a:off x="2628900" y="4038633"/>
              <a:ext cx="400050" cy="1219461"/>
            </a:xfrm>
            <a:prstGeom prst="line">
              <a:avLst/>
            </a:prstGeom>
            <a:ln>
              <a:solidFill>
                <a:schemeClr val="tx1">
                  <a:alpha val="98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981200" y="4503870"/>
              <a:ext cx="1047750" cy="754224"/>
            </a:xfrm>
            <a:prstGeom prst="line">
              <a:avLst/>
            </a:prstGeom>
            <a:ln>
              <a:solidFill>
                <a:schemeClr val="tx1">
                  <a:alpha val="98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228850" y="4038633"/>
              <a:ext cx="400050" cy="1219461"/>
            </a:xfrm>
            <a:prstGeom prst="line">
              <a:avLst/>
            </a:prstGeom>
            <a:ln>
              <a:solidFill>
                <a:schemeClr val="tx1">
                  <a:alpha val="98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2228850" y="4503870"/>
              <a:ext cx="1047750" cy="754224"/>
            </a:xfrm>
            <a:prstGeom prst="line">
              <a:avLst/>
            </a:prstGeom>
            <a:ln>
              <a:solidFill>
                <a:schemeClr val="tx1">
                  <a:alpha val="98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981200" y="4503870"/>
              <a:ext cx="1295400" cy="0"/>
            </a:xfrm>
            <a:prstGeom prst="line">
              <a:avLst/>
            </a:prstGeom>
            <a:ln>
              <a:solidFill>
                <a:schemeClr val="tx1">
                  <a:alpha val="98000"/>
                </a:schemeClr>
              </a:solidFill>
            </a:ln>
          </p:spPr>
          <p:style>
            <a:lnRef idx="2">
              <a:schemeClr val="accent1"/>
            </a:lnRef>
            <a:fillRef idx="0">
              <a:schemeClr val="accent1"/>
            </a:fillRef>
            <a:effectRef idx="1">
              <a:schemeClr val="accent1"/>
            </a:effectRef>
            <a:fontRef idx="minor">
              <a:schemeClr val="tx1"/>
            </a:fontRef>
          </p:style>
        </p:cxnSp>
        <p:grpSp>
          <p:nvGrpSpPr>
            <p:cNvPr id="73750" name="Group 30"/>
            <p:cNvGrpSpPr>
              <a:grpSpLocks/>
            </p:cNvGrpSpPr>
            <p:nvPr/>
          </p:nvGrpSpPr>
          <p:grpSpPr bwMode="auto">
            <a:xfrm>
              <a:off x="1828800" y="3886200"/>
              <a:ext cx="1600200" cy="1478280"/>
              <a:chOff x="152400" y="3947160"/>
              <a:chExt cx="1600200" cy="1478280"/>
            </a:xfrm>
          </p:grpSpPr>
          <p:sp>
            <p:nvSpPr>
              <p:cNvPr id="32" name="Oval 31"/>
              <p:cNvSpPr/>
              <p:nvPr/>
            </p:nvSpPr>
            <p:spPr>
              <a:xfrm>
                <a:off x="838200" y="3947160"/>
                <a:ext cx="304800" cy="320744"/>
              </a:xfrm>
              <a:prstGeom prst="ellipse">
                <a:avLst/>
              </a:prstGeom>
              <a:solidFill>
                <a:schemeClr val="bg1"/>
              </a:solidFill>
              <a:ln>
                <a:solidFill>
                  <a:schemeClr val="tx1">
                    <a:alpha val="98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baseline="2000" dirty="0">
                    <a:solidFill>
                      <a:schemeClr val="tx1"/>
                    </a:solidFill>
                    <a:latin typeface="Comic Sans MS"/>
                    <a:cs typeface="Comic Sans MS"/>
                  </a:rPr>
                  <a:t>1</a:t>
                </a:r>
              </a:p>
            </p:txBody>
          </p:sp>
          <p:sp>
            <p:nvSpPr>
              <p:cNvPr id="33" name="Oval 32"/>
              <p:cNvSpPr/>
              <p:nvPr/>
            </p:nvSpPr>
            <p:spPr>
              <a:xfrm>
                <a:off x="1447800" y="4344120"/>
                <a:ext cx="304800" cy="319156"/>
              </a:xfrm>
              <a:prstGeom prst="ellipse">
                <a:avLst/>
              </a:prstGeom>
              <a:solidFill>
                <a:schemeClr val="bg1"/>
              </a:solidFill>
              <a:ln>
                <a:solidFill>
                  <a:schemeClr val="tx1">
                    <a:alpha val="98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baseline="2000" dirty="0">
                    <a:solidFill>
                      <a:schemeClr val="tx1"/>
                    </a:solidFill>
                    <a:latin typeface="Comic Sans MS"/>
                    <a:cs typeface="Comic Sans MS"/>
                  </a:rPr>
                  <a:t>2</a:t>
                </a:r>
              </a:p>
            </p:txBody>
          </p:sp>
          <p:sp>
            <p:nvSpPr>
              <p:cNvPr id="34" name="Oval 33"/>
              <p:cNvSpPr/>
              <p:nvPr/>
            </p:nvSpPr>
            <p:spPr>
              <a:xfrm>
                <a:off x="1219200" y="5104696"/>
                <a:ext cx="304800" cy="320744"/>
              </a:xfrm>
              <a:prstGeom prst="ellipse">
                <a:avLst/>
              </a:prstGeom>
              <a:solidFill>
                <a:schemeClr val="bg1"/>
              </a:solidFill>
              <a:ln>
                <a:solidFill>
                  <a:schemeClr val="tx1">
                    <a:alpha val="98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baseline="2000" dirty="0">
                    <a:solidFill>
                      <a:schemeClr val="tx1"/>
                    </a:solidFill>
                    <a:latin typeface="Comic Sans MS"/>
                    <a:cs typeface="Comic Sans MS"/>
                  </a:rPr>
                  <a:t>3</a:t>
                </a:r>
              </a:p>
            </p:txBody>
          </p:sp>
          <p:sp>
            <p:nvSpPr>
              <p:cNvPr id="35" name="Oval 34"/>
              <p:cNvSpPr/>
              <p:nvPr/>
            </p:nvSpPr>
            <p:spPr>
              <a:xfrm>
                <a:off x="381000" y="5104696"/>
                <a:ext cx="304800" cy="320744"/>
              </a:xfrm>
              <a:prstGeom prst="ellipse">
                <a:avLst/>
              </a:prstGeom>
              <a:solidFill>
                <a:schemeClr val="bg1"/>
              </a:solidFill>
              <a:ln>
                <a:solidFill>
                  <a:schemeClr val="tx1">
                    <a:alpha val="98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baseline="2000" dirty="0">
                    <a:solidFill>
                      <a:schemeClr val="tx1"/>
                    </a:solidFill>
                    <a:latin typeface="Comic Sans MS"/>
                    <a:cs typeface="Comic Sans MS"/>
                  </a:rPr>
                  <a:t>4</a:t>
                </a:r>
              </a:p>
            </p:txBody>
          </p:sp>
          <p:sp>
            <p:nvSpPr>
              <p:cNvPr id="36" name="Oval 35"/>
              <p:cNvSpPr/>
              <p:nvPr/>
            </p:nvSpPr>
            <p:spPr>
              <a:xfrm>
                <a:off x="152400" y="4344120"/>
                <a:ext cx="304800" cy="319156"/>
              </a:xfrm>
              <a:prstGeom prst="ellipse">
                <a:avLst/>
              </a:prstGeom>
              <a:solidFill>
                <a:schemeClr val="bg1"/>
              </a:solidFill>
              <a:ln>
                <a:solidFill>
                  <a:schemeClr val="tx1">
                    <a:alpha val="98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2000" b="1" baseline="2000" dirty="0">
                    <a:solidFill>
                      <a:schemeClr val="tx1"/>
                    </a:solidFill>
                    <a:latin typeface="Comic Sans MS"/>
                    <a:cs typeface="Comic Sans MS"/>
                  </a:rPr>
                  <a:t>5</a:t>
                </a:r>
              </a:p>
            </p:txBody>
          </p:sp>
        </p:grpSp>
      </p:grpSp>
      <p:sp>
        <p:nvSpPr>
          <p:cNvPr id="66562" name="Left-Right Arrow 66561"/>
          <p:cNvSpPr/>
          <p:nvPr/>
        </p:nvSpPr>
        <p:spPr>
          <a:xfrm rot="5400000">
            <a:off x="381000" y="1371600"/>
            <a:ext cx="685800" cy="228600"/>
          </a:xfrm>
          <a:prstGeom prst="lef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40" name="Left-Right Arrow 39"/>
          <p:cNvSpPr/>
          <p:nvPr/>
        </p:nvSpPr>
        <p:spPr>
          <a:xfrm rot="3069310" flipV="1">
            <a:off x="1557338" y="5102225"/>
            <a:ext cx="685800" cy="174625"/>
          </a:xfrm>
          <a:prstGeom prst="lef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66563" name="TextBox 66562"/>
          <p:cNvSpPr txBox="1">
            <a:spLocks noChangeArrowheads="1"/>
          </p:cNvSpPr>
          <p:nvPr/>
        </p:nvSpPr>
        <p:spPr bwMode="auto">
          <a:xfrm>
            <a:off x="1905000" y="4724400"/>
            <a:ext cx="5238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r>
              <a:rPr lang="en-US" sz="2400" b="1">
                <a:solidFill>
                  <a:schemeClr val="accent2"/>
                </a:solidFill>
              </a:rPr>
              <a:t>S</a:t>
            </a:r>
            <a:r>
              <a:rPr lang="en-US" sz="2400" b="1" baseline="-25000">
                <a:solidFill>
                  <a:schemeClr val="accent2"/>
                </a:solidFill>
              </a:rPr>
              <a:t>5</a:t>
            </a:r>
          </a:p>
        </p:txBody>
      </p:sp>
      <p:sp>
        <p:nvSpPr>
          <p:cNvPr id="42" name="TextBox 41"/>
          <p:cNvSpPr txBox="1">
            <a:spLocks noChangeArrowheads="1"/>
          </p:cNvSpPr>
          <p:nvPr/>
        </p:nvSpPr>
        <p:spPr bwMode="auto">
          <a:xfrm>
            <a:off x="228600" y="1219200"/>
            <a:ext cx="381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r>
              <a:rPr lang="en-US" sz="2400" b="1">
                <a:solidFill>
                  <a:schemeClr val="accent2"/>
                </a:solidFill>
              </a:rPr>
              <a:t>R</a:t>
            </a:r>
            <a:endParaRPr lang="en-US" sz="2400" b="1" baseline="-25000">
              <a:solidFill>
                <a:schemeClr val="accent2"/>
              </a:solidFill>
            </a:endParaRPr>
          </a:p>
        </p:txBody>
      </p:sp>
      <p:pic>
        <p:nvPicPr>
          <p:cNvPr id="66564" name="Picture 6656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5384800"/>
            <a:ext cx="1371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565" name="Picture 6656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5384800"/>
            <a:ext cx="12446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Left-Right Arrow 44"/>
          <p:cNvSpPr/>
          <p:nvPr/>
        </p:nvSpPr>
        <p:spPr>
          <a:xfrm>
            <a:off x="6781800" y="6096000"/>
            <a:ext cx="685800" cy="228600"/>
          </a:xfrm>
          <a:prstGeom prst="lef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pic>
        <p:nvPicPr>
          <p:cNvPr id="66566" name="Picture 6656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6945312" y="5551488"/>
            <a:ext cx="346075"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7" name="TextBox 66566"/>
          <p:cNvSpPr txBox="1">
            <a:spLocks noChangeArrowheads="1"/>
          </p:cNvSpPr>
          <p:nvPr/>
        </p:nvSpPr>
        <p:spPr bwMode="auto">
          <a:xfrm>
            <a:off x="6705600" y="6396038"/>
            <a:ext cx="9001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r>
              <a:rPr lang="en-US" sz="2400" b="1">
                <a:solidFill>
                  <a:srgbClr val="FF0000"/>
                </a:solidFill>
              </a:rPr>
              <a:t>Area</a:t>
            </a:r>
          </a:p>
        </p:txBody>
      </p:sp>
      <p:sp>
        <p:nvSpPr>
          <p:cNvPr id="48" name="TextBox 47"/>
          <p:cNvSpPr txBox="1">
            <a:spLocks noChangeArrowheads="1"/>
          </p:cNvSpPr>
          <p:nvPr/>
        </p:nvSpPr>
        <p:spPr bwMode="auto">
          <a:xfrm>
            <a:off x="93663" y="2514600"/>
            <a:ext cx="2055812"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r>
              <a:rPr lang="en-US" sz="2400" b="1">
                <a:solidFill>
                  <a:srgbClr val="FF0000"/>
                </a:solidFill>
              </a:rPr>
              <a:t>- Energy</a:t>
            </a:r>
          </a:p>
          <a:p>
            <a:r>
              <a:rPr lang="en-US" sz="2400" b="1">
                <a:solidFill>
                  <a:srgbClr val="FF0000"/>
                </a:solidFill>
              </a:rPr>
              <a:t>- Momentum</a:t>
            </a:r>
          </a:p>
        </p:txBody>
      </p:sp>
      <p:sp>
        <p:nvSpPr>
          <p:cNvPr id="49" name="TextBox 48"/>
          <p:cNvSpPr txBox="1">
            <a:spLocks noChangeArrowheads="1"/>
          </p:cNvSpPr>
          <p:nvPr/>
        </p:nvSpPr>
        <p:spPr bwMode="auto">
          <a:xfrm>
            <a:off x="554038" y="5867400"/>
            <a:ext cx="7064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r>
              <a:rPr lang="en-US" sz="2400" b="1">
                <a:solidFill>
                  <a:srgbClr val="FF0000"/>
                </a:solidFill>
              </a:rPr>
              <a:t>???</a:t>
            </a:r>
          </a:p>
        </p:txBody>
      </p:sp>
    </p:spTree>
    <p:extLst>
      <p:ext uri="{BB962C8B-B14F-4D97-AF65-F5344CB8AC3E}">
        <p14:creationId xmlns:p14="http://schemas.microsoft.com/office/powerpoint/2010/main" val="4200714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5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5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65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5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656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56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40" grpId="0" animBg="1"/>
      <p:bldP spid="66563" grpId="0"/>
      <p:bldP spid="42" grpId="0"/>
      <p:bldP spid="45" grpId="0" animBg="1"/>
      <p:bldP spid="6656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15900" y="1084092"/>
            <a:ext cx="8445500" cy="2050702"/>
          </a:xfrm>
        </p:spPr>
        <p:txBody>
          <a:bodyPr>
            <a:normAutofit/>
          </a:bodyPr>
          <a:lstStyle/>
          <a:p>
            <a:pPr>
              <a:lnSpc>
                <a:spcPct val="120000"/>
              </a:lnSpc>
            </a:pPr>
            <a:r>
              <a:rPr lang="en-US" sz="3600" b="1" dirty="0">
                <a:solidFill>
                  <a:srgbClr val="FF0000"/>
                </a:solidFill>
                <a:latin typeface="Comic Sans MS" charset="0"/>
                <a:ea typeface="ＭＳ Ｐゴシック" charset="0"/>
                <a:cs typeface="ＭＳ Ｐゴシック" charset="0"/>
              </a:rPr>
              <a:t>The unity of mathematics</a:t>
            </a:r>
            <a:endParaRPr lang="en-US" sz="2800" b="1" dirty="0">
              <a:solidFill>
                <a:srgbClr val="FF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643949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583" y="-312837"/>
            <a:ext cx="8456084" cy="1477006"/>
          </a:xfrm>
        </p:spPr>
        <p:txBody>
          <a:bodyPr>
            <a:normAutofit/>
          </a:bodyPr>
          <a:lstStyle/>
          <a:p>
            <a:r>
              <a:rPr lang="en-US" sz="4000" b="1" dirty="0">
                <a:solidFill>
                  <a:srgbClr val="FF0000"/>
                </a:solidFill>
                <a:latin typeface="Comic Sans MS"/>
                <a:cs typeface="Comic Sans MS"/>
              </a:rPr>
              <a:t>Invariant theory </a:t>
            </a:r>
            <a:r>
              <a:rPr lang="en-US" sz="3200" b="1" dirty="0">
                <a:solidFill>
                  <a:srgbClr val="000000"/>
                </a:solidFill>
                <a:latin typeface="Comic Sans MS"/>
                <a:cs typeface="Comic Sans MS"/>
              </a:rPr>
              <a:t>(Left-Right action)</a:t>
            </a:r>
            <a:endParaRPr lang="en-US" sz="2800" b="1" dirty="0">
              <a:solidFill>
                <a:srgbClr val="008000"/>
              </a:solidFill>
              <a:latin typeface="Comic Sans MS"/>
              <a:cs typeface="Comic Sans MS"/>
            </a:endParaRPr>
          </a:p>
        </p:txBody>
      </p:sp>
      <p:sp>
        <p:nvSpPr>
          <p:cNvPr id="14" name="TextBox 13"/>
          <p:cNvSpPr txBox="1"/>
          <p:nvPr/>
        </p:nvSpPr>
        <p:spPr>
          <a:xfrm>
            <a:off x="114299" y="1102745"/>
            <a:ext cx="8921075" cy="4659737"/>
          </a:xfrm>
          <a:prstGeom prst="rect">
            <a:avLst/>
          </a:prstGeom>
          <a:noFill/>
        </p:spPr>
        <p:txBody>
          <a:bodyPr wrap="square" rtlCol="0">
            <a:spAutoFit/>
          </a:bodyPr>
          <a:lstStyle/>
          <a:p>
            <a:r>
              <a:rPr lang="en-US" sz="2400" b="1" dirty="0">
                <a:solidFill>
                  <a:srgbClr val="0000FF"/>
                </a:solidFill>
                <a:latin typeface="Comic Sans MS"/>
                <a:cs typeface="Comic Sans MS"/>
              </a:rPr>
              <a:t>G </a:t>
            </a:r>
            <a:r>
              <a:rPr lang="en-US" sz="2400" b="1" dirty="0">
                <a:solidFill>
                  <a:srgbClr val="000000"/>
                </a:solidFill>
                <a:latin typeface="Comic Sans MS"/>
                <a:cs typeface="Comic Sans MS"/>
              </a:rPr>
              <a:t>acts on </a:t>
            </a:r>
            <a:r>
              <a:rPr lang="en-US" sz="2400" b="1" dirty="0">
                <a:solidFill>
                  <a:srgbClr val="0000FF"/>
                </a:solidFill>
                <a:latin typeface="Comic Sans MS"/>
                <a:cs typeface="Comic Sans MS"/>
              </a:rPr>
              <a:t>V</a:t>
            </a:r>
            <a:r>
              <a:rPr lang="en-US" sz="2400" b="1" dirty="0">
                <a:solidFill>
                  <a:srgbClr val="000000"/>
                </a:solidFill>
                <a:latin typeface="Comic Sans MS"/>
                <a:cs typeface="Comic Sans MS"/>
              </a:rPr>
              <a:t>=</a:t>
            </a:r>
            <a:r>
              <a:rPr lang="en-US" sz="2400" b="1" dirty="0" err="1">
                <a:solidFill>
                  <a:srgbClr val="0000FF"/>
                </a:solidFill>
                <a:latin typeface="Comic Sans MS"/>
                <a:cs typeface="Comic Sans MS"/>
              </a:rPr>
              <a:t>F</a:t>
            </a:r>
            <a:r>
              <a:rPr lang="en-US" sz="2800" b="1" baseline="30000" dirty="0" err="1">
                <a:solidFill>
                  <a:srgbClr val="0000FF"/>
                </a:solidFill>
                <a:latin typeface="Comic Sans MS"/>
                <a:cs typeface="Comic Sans MS"/>
              </a:rPr>
              <a:t>k</a:t>
            </a:r>
            <a:r>
              <a:rPr lang="en-US" sz="2800" b="1" baseline="30000" dirty="0">
                <a:solidFill>
                  <a:srgbClr val="0000FF"/>
                </a:solidFill>
                <a:latin typeface="Comic Sans MS"/>
                <a:cs typeface="Comic Sans MS"/>
              </a:rPr>
              <a:t> </a:t>
            </a:r>
            <a:r>
              <a:rPr lang="en-US" sz="2800" b="1" dirty="0">
                <a:latin typeface="Comic Sans MS"/>
                <a:cs typeface="Comic Sans MS"/>
              </a:rPr>
              <a:t>,</a:t>
            </a:r>
            <a:r>
              <a:rPr lang="en-US" sz="2800" b="1" baseline="30000" dirty="0">
                <a:solidFill>
                  <a:srgbClr val="0000FF"/>
                </a:solidFill>
                <a:latin typeface="Comic Sans MS"/>
                <a:cs typeface="Comic Sans MS"/>
              </a:rPr>
              <a:t> </a:t>
            </a:r>
            <a:r>
              <a:rPr lang="en-US" sz="2400" b="1" dirty="0">
                <a:solidFill>
                  <a:srgbClr val="000000"/>
                </a:solidFill>
                <a:latin typeface="Comic Sans MS"/>
                <a:cs typeface="Comic Sans MS"/>
              </a:rPr>
              <a:t>and so on </a:t>
            </a:r>
            <a:r>
              <a:rPr lang="en-US" sz="2400" b="1" dirty="0">
                <a:solidFill>
                  <a:srgbClr val="0000FF"/>
                </a:solidFill>
                <a:latin typeface="Comic Sans MS"/>
                <a:cs typeface="Comic Sans MS"/>
              </a:rPr>
              <a:t>F</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z</a:t>
            </a:r>
            <a:r>
              <a:rPr lang="en-US" sz="2400" b="1" baseline="-25000" dirty="0">
                <a:solidFill>
                  <a:srgbClr val="0000FF"/>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z</a:t>
            </a:r>
            <a:r>
              <a:rPr lang="en-US" sz="2400" b="1" baseline="-25000" dirty="0">
                <a:solidFill>
                  <a:srgbClr val="0000FF"/>
                </a:solidFill>
                <a:latin typeface="Comic Sans MS"/>
                <a:cs typeface="Comic Sans MS"/>
              </a:rPr>
              <a:t>2</a:t>
            </a:r>
            <a:r>
              <a:rPr lang="en-US" sz="2400" b="1" dirty="0">
                <a:solidFill>
                  <a:srgbClr val="000000"/>
                </a:solidFill>
                <a:latin typeface="Comic Sans MS"/>
                <a:cs typeface="Comic Sans MS"/>
              </a:rPr>
              <a:t>,…,</a:t>
            </a:r>
            <a:r>
              <a:rPr lang="en-US" sz="2400" b="1" dirty="0" err="1">
                <a:solidFill>
                  <a:srgbClr val="0000FF"/>
                </a:solidFill>
                <a:latin typeface="Comic Sans MS"/>
                <a:cs typeface="Comic Sans MS"/>
              </a:rPr>
              <a:t>z</a:t>
            </a:r>
            <a:r>
              <a:rPr lang="en-US" sz="2400" b="1" baseline="-25000" dirty="0" err="1">
                <a:solidFill>
                  <a:srgbClr val="0000FF"/>
                </a:solidFill>
                <a:latin typeface="Comic Sans MS"/>
                <a:cs typeface="Comic Sans MS"/>
              </a:rPr>
              <a:t>k</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 </a:t>
            </a:r>
          </a:p>
          <a:p>
            <a:r>
              <a:rPr lang="en-US" sz="2400" b="1" dirty="0">
                <a:solidFill>
                  <a:srgbClr val="0000FF"/>
                </a:solidFill>
                <a:latin typeface="Comic Sans MS"/>
                <a:cs typeface="Comic Sans MS"/>
              </a:rPr>
              <a:t>F[Z]</a:t>
            </a:r>
            <a:r>
              <a:rPr lang="en-US" sz="2400" b="1" baseline="30000" dirty="0">
                <a:solidFill>
                  <a:srgbClr val="0000FF"/>
                </a:solidFill>
                <a:latin typeface="Comic Sans MS"/>
                <a:cs typeface="Comic Sans MS"/>
              </a:rPr>
              <a:t>G</a:t>
            </a:r>
            <a:r>
              <a:rPr lang="en-US" sz="2400" b="1" dirty="0">
                <a:solidFill>
                  <a:srgbClr val="0000FF"/>
                </a:solidFill>
                <a:latin typeface="Comic Sans MS"/>
                <a:cs typeface="Comic Sans MS"/>
              </a:rPr>
              <a:t> </a:t>
            </a:r>
            <a:r>
              <a:rPr lang="en-US" sz="2400" b="1" dirty="0">
                <a:solidFill>
                  <a:srgbClr val="000000"/>
                </a:solidFill>
                <a:latin typeface="Comic Sans MS"/>
                <a:cs typeface="Comic Sans MS"/>
              </a:rPr>
              <a:t>= { </a:t>
            </a:r>
            <a:r>
              <a:rPr lang="en-US" sz="2400" b="1" dirty="0">
                <a:solidFill>
                  <a:srgbClr val="0000FF"/>
                </a:solidFill>
                <a:latin typeface="Comic Sans MS"/>
                <a:cs typeface="Comic Sans MS"/>
              </a:rPr>
              <a:t>p </a:t>
            </a:r>
            <a:r>
              <a:rPr lang="en-US" sz="2400" dirty="0">
                <a:sym typeface="Symbol" charset="0"/>
              </a:rPr>
              <a:t></a:t>
            </a:r>
            <a:r>
              <a:rPr lang="en-US" sz="2400" b="1" dirty="0">
                <a:solidFill>
                  <a:srgbClr val="0000FF"/>
                </a:solidFill>
                <a:latin typeface="Comic Sans MS"/>
                <a:cs typeface="Comic Sans MS"/>
              </a:rPr>
              <a:t> </a:t>
            </a:r>
            <a:r>
              <a:rPr lang="en-US" sz="2400" b="1" dirty="0">
                <a:solidFill>
                  <a:srgbClr val="000000"/>
                </a:solidFill>
                <a:latin typeface="Comic Sans MS"/>
                <a:cs typeface="Comic Sans MS"/>
              </a:rPr>
              <a:t>F[</a:t>
            </a:r>
            <a:r>
              <a:rPr lang="en-US" sz="2400" b="1" dirty="0">
                <a:solidFill>
                  <a:srgbClr val="0000FF"/>
                </a:solidFill>
                <a:latin typeface="Comic Sans MS"/>
                <a:cs typeface="Comic Sans MS"/>
              </a:rPr>
              <a:t>z</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 </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 p</a:t>
            </a:r>
            <a:r>
              <a:rPr lang="en-US" sz="2400" b="1" dirty="0">
                <a:solidFill>
                  <a:srgbClr val="000000"/>
                </a:solidFill>
                <a:latin typeface="Comic Sans MS"/>
                <a:cs typeface="Comic Sans MS"/>
              </a:rPr>
              <a:t>(</a:t>
            </a:r>
            <a:r>
              <a:rPr lang="en-US" sz="2400" b="1" dirty="0" err="1">
                <a:solidFill>
                  <a:schemeClr val="accent2"/>
                </a:solidFill>
                <a:latin typeface="Comic Sans MS"/>
                <a:cs typeface="Comic Sans MS"/>
              </a:rPr>
              <a:t>g</a:t>
            </a:r>
            <a:r>
              <a:rPr lang="en-US" sz="2400" b="1" dirty="0" err="1">
                <a:solidFill>
                  <a:srgbClr val="0000FF"/>
                </a:solidFill>
                <a:latin typeface="Comic Sans MS"/>
                <a:cs typeface="Comic Sans MS"/>
              </a:rPr>
              <a:t>Z</a:t>
            </a:r>
            <a:r>
              <a:rPr lang="en-US" sz="2400" b="1" dirty="0">
                <a:solidFill>
                  <a:srgbClr val="000000"/>
                </a:solidFill>
                <a:latin typeface="Comic Sans MS"/>
                <a:cs typeface="Comic Sans MS"/>
              </a:rPr>
              <a:t>) = </a:t>
            </a:r>
            <a:r>
              <a:rPr lang="en-US" sz="2400" b="1" dirty="0">
                <a:solidFill>
                  <a:srgbClr val="0000FF"/>
                </a:solidFill>
                <a:latin typeface="Comic Sans MS"/>
                <a:cs typeface="Comic Sans MS"/>
              </a:rPr>
              <a:t>p</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Z</a:t>
            </a:r>
            <a:r>
              <a:rPr lang="en-US" sz="2400" b="1" dirty="0">
                <a:solidFill>
                  <a:srgbClr val="000000"/>
                </a:solidFill>
                <a:latin typeface="Comic Sans MS"/>
                <a:cs typeface="Comic Sans MS"/>
              </a:rPr>
              <a:t>) for all </a:t>
            </a:r>
            <a:r>
              <a:rPr lang="en-US" sz="2400" b="1" dirty="0">
                <a:solidFill>
                  <a:srgbClr val="C0504D"/>
                </a:solidFill>
                <a:latin typeface="Comic Sans MS"/>
                <a:cs typeface="Comic Sans MS"/>
              </a:rPr>
              <a:t>g </a:t>
            </a:r>
            <a:r>
              <a:rPr lang="en-US" sz="2400" dirty="0">
                <a:sym typeface="Symbol" charset="0"/>
              </a:rPr>
              <a:t> </a:t>
            </a:r>
            <a:r>
              <a:rPr lang="en-US" sz="2400" b="1" dirty="0">
                <a:solidFill>
                  <a:srgbClr val="0000FF"/>
                </a:solidFill>
                <a:latin typeface="Comic Sans MS"/>
                <a:cs typeface="Comic Sans MS"/>
              </a:rPr>
              <a:t>G</a:t>
            </a:r>
            <a:r>
              <a:rPr lang="en-US" sz="2400" b="1" dirty="0">
                <a:solidFill>
                  <a:srgbClr val="C0504D"/>
                </a:solidFill>
                <a:latin typeface="Comic Sans MS"/>
                <a:cs typeface="Comic Sans MS"/>
              </a:rPr>
              <a:t> </a:t>
            </a:r>
            <a:r>
              <a:rPr lang="en-US" sz="2400" b="1" dirty="0">
                <a:latin typeface="Comic Sans MS"/>
                <a:cs typeface="Comic Sans MS"/>
              </a:rPr>
              <a:t>}</a:t>
            </a:r>
          </a:p>
          <a:p>
            <a:endParaRPr lang="en-US" sz="2400" b="1" dirty="0">
              <a:solidFill>
                <a:srgbClr val="C0504D"/>
              </a:solidFill>
              <a:latin typeface="Comic Sans MS"/>
              <a:cs typeface="Comic Sans MS"/>
            </a:endParaRPr>
          </a:p>
          <a:p>
            <a:r>
              <a:rPr lang="en-US" sz="2400" b="1" dirty="0">
                <a:solidFill>
                  <a:srgbClr val="C0504D"/>
                </a:solidFill>
                <a:latin typeface="Comic Sans MS"/>
                <a:cs typeface="Comic Sans MS"/>
              </a:rPr>
              <a:t>Ex1:  </a:t>
            </a:r>
            <a:r>
              <a:rPr lang="en-US" sz="2400" b="1" dirty="0">
                <a:solidFill>
                  <a:srgbClr val="0000FF"/>
                </a:solidFill>
                <a:latin typeface="Comic Sans MS"/>
                <a:cs typeface="Comic Sans MS"/>
              </a:rPr>
              <a:t>G</a:t>
            </a:r>
            <a:r>
              <a:rPr lang="en-US" sz="2400" b="1" dirty="0">
                <a:latin typeface="Comic Sans MS"/>
                <a:cs typeface="Comic Sans MS"/>
              </a:rPr>
              <a:t>=</a:t>
            </a:r>
            <a:r>
              <a:rPr lang="en-US" sz="2400" b="1" dirty="0" err="1">
                <a:solidFill>
                  <a:srgbClr val="0000FF"/>
                </a:solidFill>
                <a:latin typeface="Comic Sans MS"/>
                <a:cs typeface="Comic Sans MS"/>
              </a:rPr>
              <a:t>S</a:t>
            </a:r>
            <a:r>
              <a:rPr lang="en-US" sz="2400" b="1" baseline="-25000" dirty="0" err="1">
                <a:solidFill>
                  <a:srgbClr val="0000FF"/>
                </a:solidFill>
                <a:latin typeface="Comic Sans MS"/>
                <a:cs typeface="Comic Sans MS"/>
              </a:rPr>
              <a:t>n</a:t>
            </a:r>
            <a:r>
              <a:rPr lang="en-US" sz="2400" b="1" dirty="0">
                <a:solidFill>
                  <a:srgbClr val="0000FF"/>
                </a:solidFill>
                <a:latin typeface="Comic Sans MS"/>
                <a:cs typeface="Comic Sans MS"/>
              </a:rPr>
              <a:t> </a:t>
            </a:r>
            <a:r>
              <a:rPr lang="en-US" sz="2400" b="1" dirty="0">
                <a:solidFill>
                  <a:srgbClr val="000000"/>
                </a:solidFill>
                <a:latin typeface="Comic Sans MS"/>
                <a:cs typeface="Comic Sans MS"/>
              </a:rPr>
              <a:t>acts on </a:t>
            </a:r>
            <a:r>
              <a:rPr lang="en-US" sz="2400" b="1" dirty="0">
                <a:solidFill>
                  <a:srgbClr val="0000FF"/>
                </a:solidFill>
                <a:latin typeface="Comic Sans MS"/>
                <a:cs typeface="Comic Sans MS"/>
              </a:rPr>
              <a:t>V</a:t>
            </a:r>
            <a:r>
              <a:rPr lang="en-US" sz="2400" b="1" dirty="0">
                <a:solidFill>
                  <a:srgbClr val="000000"/>
                </a:solidFill>
                <a:latin typeface="Comic Sans MS"/>
                <a:cs typeface="Comic Sans MS"/>
              </a:rPr>
              <a:t>=</a:t>
            </a:r>
            <a:r>
              <a:rPr lang="en-US" sz="2400" b="1" dirty="0" err="1">
                <a:solidFill>
                  <a:srgbClr val="0000FF"/>
                </a:solidFill>
                <a:latin typeface="Comic Sans MS"/>
                <a:cs typeface="Comic Sans MS"/>
              </a:rPr>
              <a:t>F</a:t>
            </a:r>
            <a:r>
              <a:rPr lang="en-US" sz="2800" b="1" baseline="30000" dirty="0" err="1">
                <a:solidFill>
                  <a:srgbClr val="0000FF"/>
                </a:solidFill>
                <a:latin typeface="Comic Sans MS"/>
                <a:cs typeface="Comic Sans MS"/>
              </a:rPr>
              <a:t>n</a:t>
            </a:r>
            <a:r>
              <a:rPr lang="en-US" sz="2400" b="1" dirty="0">
                <a:solidFill>
                  <a:srgbClr val="000000"/>
                </a:solidFill>
                <a:latin typeface="Comic Sans MS"/>
                <a:cs typeface="Comic Sans MS"/>
              </a:rPr>
              <a:t>  by permuting coordinates</a:t>
            </a:r>
          </a:p>
          <a:p>
            <a:r>
              <a:rPr lang="en-US" sz="2400" b="1" dirty="0">
                <a:solidFill>
                  <a:srgbClr val="0000FF"/>
                </a:solidFill>
                <a:latin typeface="Comic Sans MS"/>
                <a:cs typeface="Comic Sans MS"/>
              </a:rPr>
              <a:t>        F[Z]</a:t>
            </a:r>
            <a:r>
              <a:rPr lang="en-US" sz="2400" b="1" baseline="30000" dirty="0">
                <a:solidFill>
                  <a:srgbClr val="0000FF"/>
                </a:solidFill>
                <a:latin typeface="Comic Sans MS"/>
                <a:cs typeface="Comic Sans MS"/>
              </a:rPr>
              <a:t>G</a:t>
            </a:r>
            <a:r>
              <a:rPr lang="en-US" sz="2400" b="1" dirty="0">
                <a:solidFill>
                  <a:srgbClr val="0000FF"/>
                </a:solidFill>
                <a:latin typeface="Comic Sans MS"/>
                <a:cs typeface="Comic Sans MS"/>
              </a:rPr>
              <a:t> </a:t>
            </a:r>
            <a:r>
              <a:rPr lang="en-US" sz="2400" b="1" dirty="0">
                <a:latin typeface="Comic Sans MS"/>
                <a:cs typeface="Comic Sans MS"/>
              </a:rPr>
              <a:t>=</a:t>
            </a:r>
            <a:r>
              <a:rPr lang="en-US" sz="2400" b="1" dirty="0">
                <a:solidFill>
                  <a:srgbClr val="0000FF"/>
                </a:solidFill>
                <a:latin typeface="Comic Sans MS"/>
                <a:cs typeface="Comic Sans MS"/>
              </a:rPr>
              <a:t> </a:t>
            </a:r>
            <a:r>
              <a:rPr lang="en-US" sz="2400" b="1" dirty="0">
                <a:latin typeface="Comic Sans MS"/>
                <a:cs typeface="Comic Sans MS"/>
              </a:rPr>
              <a:t>&lt; elementary symmetric polynomials &gt;</a:t>
            </a:r>
            <a:r>
              <a:rPr lang="en-US" sz="2400" b="1" dirty="0">
                <a:solidFill>
                  <a:srgbClr val="0000FF"/>
                </a:solidFill>
                <a:latin typeface="Comic Sans MS"/>
                <a:cs typeface="Comic Sans MS"/>
              </a:rPr>
              <a:t> </a:t>
            </a:r>
            <a:r>
              <a:rPr lang="en-US" sz="2400" b="1" dirty="0">
                <a:solidFill>
                  <a:srgbClr val="000000"/>
                </a:solidFill>
                <a:latin typeface="Comic Sans MS"/>
                <a:cs typeface="Comic Sans MS"/>
              </a:rPr>
              <a:t> </a:t>
            </a:r>
            <a:endParaRPr lang="en-US" sz="2400" b="1" dirty="0">
              <a:solidFill>
                <a:srgbClr val="C0504D"/>
              </a:solidFill>
              <a:latin typeface="Comic Sans MS"/>
              <a:cs typeface="Comic Sans MS"/>
            </a:endParaRPr>
          </a:p>
          <a:p>
            <a:endParaRPr lang="en-US" sz="2400" b="1" dirty="0">
              <a:solidFill>
                <a:srgbClr val="C0504D"/>
              </a:solidFill>
              <a:latin typeface="Comic Sans MS"/>
              <a:cs typeface="Comic Sans MS"/>
            </a:endParaRPr>
          </a:p>
          <a:p>
            <a:r>
              <a:rPr lang="en-US" sz="2400" b="1" dirty="0">
                <a:solidFill>
                  <a:srgbClr val="C0504D"/>
                </a:solidFill>
                <a:latin typeface="Comic Sans MS"/>
                <a:cs typeface="Comic Sans MS"/>
              </a:rPr>
              <a:t>Ex2:  </a:t>
            </a:r>
            <a:r>
              <a:rPr lang="en-US" sz="2400" b="1" dirty="0">
                <a:solidFill>
                  <a:srgbClr val="0000FF"/>
                </a:solidFill>
                <a:latin typeface="Comic Sans MS"/>
                <a:cs typeface="Comic Sans MS"/>
              </a:rPr>
              <a:t>G</a:t>
            </a:r>
            <a:r>
              <a:rPr lang="en-US" sz="2400" b="1" dirty="0">
                <a:latin typeface="Comic Sans MS"/>
                <a:cs typeface="Comic Sans MS"/>
              </a:rPr>
              <a:t>=</a:t>
            </a:r>
            <a:r>
              <a:rPr lang="en-US" sz="2400" b="1" dirty="0" err="1">
                <a:solidFill>
                  <a:srgbClr val="0000FF"/>
                </a:solidFill>
                <a:latin typeface="Comic Sans MS"/>
                <a:cs typeface="Comic Sans MS"/>
              </a:rPr>
              <a:t>SL</a:t>
            </a:r>
            <a:r>
              <a:rPr lang="en-US" sz="2400" b="1" baseline="-25000" dirty="0" err="1">
                <a:solidFill>
                  <a:srgbClr val="0000FF"/>
                </a:solidFill>
                <a:latin typeface="Comic Sans MS"/>
                <a:cs typeface="Comic Sans MS"/>
              </a:rPr>
              <a:t>n</a:t>
            </a:r>
            <a:r>
              <a:rPr lang="en-US" sz="2400" b="1" dirty="0">
                <a:latin typeface="Comic Sans MS"/>
                <a:cs typeface="Comic Sans MS"/>
              </a:rPr>
              <a:t>(</a:t>
            </a:r>
            <a:r>
              <a:rPr lang="en-US" sz="2400" b="1" dirty="0">
                <a:solidFill>
                  <a:srgbClr val="0000FF"/>
                </a:solidFill>
                <a:latin typeface="Comic Sans MS"/>
                <a:cs typeface="Comic Sans MS"/>
              </a:rPr>
              <a:t>F</a:t>
            </a:r>
            <a:r>
              <a:rPr lang="en-US" sz="2400" b="1" dirty="0">
                <a:solidFill>
                  <a:srgbClr val="000000"/>
                </a:solidFill>
                <a:latin typeface="Comic Sans MS"/>
                <a:cs typeface="Comic Sans MS"/>
              </a:rPr>
              <a:t>)</a:t>
            </a:r>
            <a:r>
              <a:rPr lang="en-US" sz="2400" b="1" baseline="30000" dirty="0">
                <a:solidFill>
                  <a:srgbClr val="0000FF"/>
                </a:solidFill>
                <a:latin typeface="Comic Sans MS"/>
                <a:cs typeface="Comic Sans MS"/>
              </a:rPr>
              <a:t>2</a:t>
            </a:r>
            <a:r>
              <a:rPr lang="en-US" sz="2400" b="1" dirty="0">
                <a:solidFill>
                  <a:srgbClr val="0000FF"/>
                </a:solidFill>
                <a:latin typeface="Comic Sans MS"/>
                <a:cs typeface="Comic Sans MS"/>
              </a:rPr>
              <a:t> </a:t>
            </a:r>
            <a:r>
              <a:rPr lang="en-US" sz="2400" b="1" dirty="0">
                <a:solidFill>
                  <a:srgbClr val="000000"/>
                </a:solidFill>
                <a:latin typeface="Comic Sans MS"/>
                <a:cs typeface="Comic Sans MS"/>
              </a:rPr>
              <a:t>acts on </a:t>
            </a:r>
            <a:r>
              <a:rPr lang="en-US" sz="2400" b="1" dirty="0">
                <a:solidFill>
                  <a:srgbClr val="0000FF"/>
                </a:solidFill>
                <a:latin typeface="Comic Sans MS"/>
                <a:cs typeface="Comic Sans MS"/>
              </a:rPr>
              <a:t>V</a:t>
            </a:r>
            <a:r>
              <a:rPr lang="en-US" sz="2400" b="1" dirty="0">
                <a:solidFill>
                  <a:srgbClr val="000000"/>
                </a:solidFill>
                <a:latin typeface="Comic Sans MS"/>
                <a:cs typeface="Comic Sans MS"/>
              </a:rPr>
              <a:t>=</a:t>
            </a:r>
            <a:r>
              <a:rPr lang="en-US" sz="2400" b="1" dirty="0" err="1">
                <a:solidFill>
                  <a:srgbClr val="0000FF"/>
                </a:solidFill>
                <a:latin typeface="Comic Sans MS"/>
                <a:cs typeface="Comic Sans MS"/>
              </a:rPr>
              <a:t>M</a:t>
            </a:r>
            <a:r>
              <a:rPr lang="en-US" sz="2400" b="1" baseline="-25000" dirty="0" err="1">
                <a:solidFill>
                  <a:srgbClr val="0000FF"/>
                </a:solidFill>
                <a:latin typeface="Comic Sans MS"/>
                <a:cs typeface="Comic Sans MS"/>
              </a:rPr>
              <a:t>n</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F</a:t>
            </a:r>
            <a:r>
              <a:rPr lang="en-US" sz="2400" b="1" dirty="0">
                <a:solidFill>
                  <a:srgbClr val="000000"/>
                </a:solidFill>
                <a:latin typeface="Comic Sans MS"/>
                <a:cs typeface="Comic Sans MS"/>
              </a:rPr>
              <a:t>) </a:t>
            </a:r>
            <a:r>
              <a:rPr lang="en-US" sz="2400" b="1" dirty="0">
                <a:solidFill>
                  <a:srgbClr val="C0504D"/>
                </a:solidFill>
                <a:latin typeface="Comic Sans MS"/>
                <a:cs typeface="Comic Sans MS"/>
              </a:rPr>
              <a:t>  </a:t>
            </a:r>
            <a:r>
              <a:rPr lang="en-US" sz="2400" b="1" dirty="0">
                <a:solidFill>
                  <a:srgbClr val="000000"/>
                </a:solidFill>
                <a:latin typeface="Comic Sans MS"/>
                <a:cs typeface="Comic Sans MS"/>
              </a:rPr>
              <a:t>by </a:t>
            </a:r>
            <a:r>
              <a:rPr lang="en-US" sz="2400" b="1" dirty="0">
                <a:solidFill>
                  <a:srgbClr val="0000FF"/>
                </a:solidFill>
                <a:latin typeface="Comic Sans MS"/>
                <a:cs typeface="Comic Sans MS"/>
              </a:rPr>
              <a:t>Z</a:t>
            </a:r>
            <a:r>
              <a:rPr lang="en-US" sz="2400" b="1" dirty="0">
                <a:latin typeface="Comic Sans MS"/>
                <a:cs typeface="Comic Sans MS"/>
                <a:sym typeface="Wingdings"/>
              </a:rPr>
              <a:t> </a:t>
            </a:r>
            <a:r>
              <a:rPr lang="en-US" sz="2400" b="1" dirty="0">
                <a:solidFill>
                  <a:schemeClr val="accent2"/>
                </a:solidFill>
                <a:latin typeface="Comic Sans MS"/>
                <a:cs typeface="Comic Sans MS"/>
              </a:rPr>
              <a:t>R</a:t>
            </a:r>
            <a:r>
              <a:rPr lang="en-US" sz="2400" b="1" dirty="0">
                <a:solidFill>
                  <a:srgbClr val="0000FF"/>
                </a:solidFill>
                <a:latin typeface="Comic Sans MS"/>
                <a:cs typeface="Comic Sans MS"/>
              </a:rPr>
              <a:t>Z</a:t>
            </a:r>
            <a:r>
              <a:rPr lang="en-US" sz="2400" b="1" dirty="0">
                <a:solidFill>
                  <a:srgbClr val="C0504D"/>
                </a:solidFill>
                <a:latin typeface="Comic Sans MS"/>
                <a:cs typeface="Comic Sans MS"/>
              </a:rPr>
              <a:t>C</a:t>
            </a:r>
            <a:endParaRPr lang="en-US" sz="2400" b="1" baseline="30000" dirty="0">
              <a:solidFill>
                <a:srgbClr val="0000FF"/>
              </a:solidFill>
              <a:latin typeface="Comic Sans MS"/>
              <a:cs typeface="Comic Sans MS"/>
            </a:endParaRPr>
          </a:p>
          <a:p>
            <a:r>
              <a:rPr lang="en-US" sz="2400" b="1" dirty="0">
                <a:solidFill>
                  <a:srgbClr val="008000"/>
                </a:solidFill>
                <a:latin typeface="Comic Sans MS"/>
                <a:cs typeface="Comic Sans MS"/>
              </a:rPr>
              <a:t>        </a:t>
            </a:r>
            <a:r>
              <a:rPr lang="en-US" sz="2400" b="1" dirty="0">
                <a:solidFill>
                  <a:srgbClr val="0000FF"/>
                </a:solidFill>
                <a:latin typeface="Comic Sans MS"/>
                <a:cs typeface="Comic Sans MS"/>
              </a:rPr>
              <a:t>F[Z] </a:t>
            </a:r>
            <a:r>
              <a:rPr lang="en-US" sz="2400" b="1" dirty="0">
                <a:latin typeface="Comic Sans MS"/>
                <a:cs typeface="Comic Sans MS"/>
              </a:rPr>
              <a:t>=</a:t>
            </a:r>
            <a:r>
              <a:rPr lang="en-US" sz="2400" b="1" dirty="0">
                <a:solidFill>
                  <a:srgbClr val="0000FF"/>
                </a:solidFill>
                <a:latin typeface="Comic Sans MS"/>
                <a:cs typeface="Comic Sans MS"/>
              </a:rPr>
              <a:t> </a:t>
            </a:r>
            <a:r>
              <a:rPr lang="en-US" sz="2400" b="1" dirty="0">
                <a:latin typeface="Comic Sans MS"/>
                <a:cs typeface="Comic Sans MS"/>
              </a:rPr>
              <a:t>&lt; </a:t>
            </a:r>
            <a:r>
              <a:rPr lang="en-US" sz="2400" b="1" dirty="0" err="1">
                <a:latin typeface="Comic Sans MS"/>
                <a:cs typeface="Comic Sans MS"/>
              </a:rPr>
              <a:t>det</a:t>
            </a:r>
            <a:r>
              <a:rPr lang="en-US" sz="2400" b="1" dirty="0">
                <a:latin typeface="Comic Sans MS"/>
                <a:cs typeface="Comic Sans MS"/>
              </a:rPr>
              <a:t>(</a:t>
            </a:r>
            <a:r>
              <a:rPr lang="en-US" sz="2400" b="1" dirty="0">
                <a:solidFill>
                  <a:srgbClr val="0000FF"/>
                </a:solidFill>
                <a:latin typeface="Comic Sans MS"/>
                <a:cs typeface="Comic Sans MS"/>
              </a:rPr>
              <a:t>Z</a:t>
            </a:r>
            <a:r>
              <a:rPr lang="en-US" sz="2400" b="1" dirty="0">
                <a:latin typeface="Comic Sans MS"/>
                <a:cs typeface="Comic Sans MS"/>
              </a:rPr>
              <a:t>) &gt;</a:t>
            </a:r>
            <a:r>
              <a:rPr lang="en-US" sz="2400" b="1" dirty="0">
                <a:solidFill>
                  <a:srgbClr val="0000FF"/>
                </a:solidFill>
                <a:latin typeface="Comic Sans MS"/>
                <a:cs typeface="Comic Sans MS"/>
              </a:rPr>
              <a:t> </a:t>
            </a:r>
          </a:p>
          <a:p>
            <a:endParaRPr lang="en-US" sz="2400" b="1" dirty="0">
              <a:solidFill>
                <a:srgbClr val="0000FF"/>
              </a:solidFill>
              <a:latin typeface="Comic Sans MS"/>
              <a:cs typeface="Comic Sans MS"/>
            </a:endParaRPr>
          </a:p>
          <a:p>
            <a:r>
              <a:rPr lang="en-US" sz="2400" b="1" dirty="0">
                <a:solidFill>
                  <a:srgbClr val="000000"/>
                </a:solidFill>
                <a:latin typeface="Comic Sans MS"/>
                <a:cs typeface="Comic Sans MS"/>
              </a:rPr>
              <a:t>Left-Right action:</a:t>
            </a:r>
            <a:r>
              <a:rPr lang="en-US" sz="2400" b="1" dirty="0">
                <a:solidFill>
                  <a:srgbClr val="0000FF"/>
                </a:solidFill>
                <a:latin typeface="Comic Sans MS"/>
                <a:cs typeface="Comic Sans MS"/>
              </a:rPr>
              <a:t> L</a:t>
            </a:r>
            <a:r>
              <a:rPr lang="en-US" sz="2400" b="1" dirty="0">
                <a:latin typeface="Comic Sans MS"/>
                <a:cs typeface="Comic Sans MS"/>
              </a:rPr>
              <a:t>=</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Z</a:t>
            </a:r>
            <a:r>
              <a:rPr lang="en-US" sz="2400" b="1" baseline="-25000" dirty="0">
                <a:solidFill>
                  <a:srgbClr val="800000"/>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Z</a:t>
            </a:r>
            <a:r>
              <a:rPr lang="en-US" sz="2400" b="1" baseline="-25000" dirty="0">
                <a:solidFill>
                  <a:srgbClr val="800000"/>
                </a:solidFill>
                <a:latin typeface="Comic Sans MS"/>
                <a:cs typeface="Comic Sans MS"/>
              </a:rPr>
              <a:t>2</a:t>
            </a:r>
            <a:r>
              <a:rPr lang="en-US" sz="2400" b="1" dirty="0">
                <a:latin typeface="Comic Sans MS"/>
                <a:cs typeface="Comic Sans MS"/>
              </a:rPr>
              <a:t>,…,</a:t>
            </a:r>
            <a:r>
              <a:rPr lang="en-US" sz="2400" b="1" dirty="0" err="1">
                <a:solidFill>
                  <a:srgbClr val="800000"/>
                </a:solidFill>
                <a:latin typeface="Comic Sans MS"/>
                <a:cs typeface="Comic Sans MS"/>
              </a:rPr>
              <a:t>Z</a:t>
            </a:r>
            <a:r>
              <a:rPr lang="en-US" sz="2400" b="1" baseline="-25000" dirty="0" err="1">
                <a:solidFill>
                  <a:srgbClr val="800000"/>
                </a:solidFill>
                <a:latin typeface="Comic Sans MS"/>
                <a:cs typeface="Comic Sans MS"/>
              </a:rPr>
              <a:t>m</a:t>
            </a:r>
            <a:r>
              <a:rPr lang="en-US" sz="2400" b="1" dirty="0">
                <a:solidFill>
                  <a:srgbClr val="000000"/>
                </a:solidFill>
                <a:latin typeface="Comic Sans MS"/>
                <a:cs typeface="Comic Sans MS"/>
              </a:rPr>
              <a:t>) </a:t>
            </a:r>
            <a:r>
              <a:rPr lang="en-US" sz="2400" dirty="0">
                <a:sym typeface="Symbol" charset="0"/>
              </a:rPr>
              <a:t> </a:t>
            </a:r>
            <a:r>
              <a:rPr lang="en-US" sz="2400" b="1" dirty="0" err="1">
                <a:solidFill>
                  <a:srgbClr val="0000FF"/>
                </a:solidFill>
                <a:latin typeface="Comic Sans MS"/>
                <a:cs typeface="Comic Sans MS"/>
              </a:rPr>
              <a:t>M</a:t>
            </a:r>
            <a:r>
              <a:rPr lang="en-US" sz="3200" b="1" baseline="-25000" dirty="0" err="1">
                <a:solidFill>
                  <a:srgbClr val="0000FF"/>
                </a:solidFill>
                <a:latin typeface="Comic Sans MS"/>
                <a:cs typeface="Comic Sans MS"/>
              </a:rPr>
              <a:t>n</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F</a:t>
            </a:r>
            <a:r>
              <a:rPr lang="en-US" sz="2400" b="1" dirty="0">
                <a:solidFill>
                  <a:srgbClr val="000000"/>
                </a:solidFill>
                <a:latin typeface="Comic Sans MS"/>
                <a:cs typeface="Comic Sans MS"/>
              </a:rPr>
              <a:t>)</a:t>
            </a:r>
            <a:r>
              <a:rPr lang="en-US" sz="2800" b="1" baseline="30000" dirty="0">
                <a:solidFill>
                  <a:srgbClr val="0000FF"/>
                </a:solidFill>
                <a:latin typeface="Comic Sans MS"/>
                <a:cs typeface="Comic Sans MS"/>
              </a:rPr>
              <a:t>m</a:t>
            </a:r>
            <a:r>
              <a:rPr lang="en-US" sz="2400" b="1" dirty="0">
                <a:solidFill>
                  <a:srgbClr val="000000"/>
                </a:solidFill>
                <a:latin typeface="Comic Sans MS"/>
                <a:cs typeface="Comic Sans MS"/>
              </a:rPr>
              <a:t> = </a:t>
            </a:r>
            <a:r>
              <a:rPr lang="en-US" sz="2400" b="1" dirty="0">
                <a:solidFill>
                  <a:srgbClr val="0000FF"/>
                </a:solidFill>
                <a:latin typeface="Comic Sans MS"/>
                <a:cs typeface="Comic Sans MS"/>
              </a:rPr>
              <a:t>V</a:t>
            </a:r>
            <a:r>
              <a:rPr lang="en-US" sz="2400" b="1" dirty="0">
                <a:latin typeface="Comic Sans MS"/>
                <a:cs typeface="Comic Sans MS"/>
              </a:rPr>
              <a:t>.</a:t>
            </a:r>
            <a:r>
              <a:rPr lang="en-US" sz="2400" b="1" dirty="0">
                <a:solidFill>
                  <a:srgbClr val="0000FF"/>
                </a:solidFill>
                <a:latin typeface="Comic Sans MS"/>
                <a:cs typeface="Comic Sans MS"/>
              </a:rPr>
              <a:t> </a:t>
            </a:r>
          </a:p>
          <a:p>
            <a:pPr>
              <a:lnSpc>
                <a:spcPct val="120000"/>
              </a:lnSpc>
            </a:pPr>
            <a:r>
              <a:rPr lang="en-US" sz="2400" b="1" dirty="0">
                <a:solidFill>
                  <a:srgbClr val="0000FF"/>
                </a:solidFill>
                <a:latin typeface="Comic Sans MS"/>
                <a:cs typeface="Comic Sans MS"/>
              </a:rPr>
              <a:t>G</a:t>
            </a:r>
            <a:r>
              <a:rPr lang="en-US" sz="2400" b="1" dirty="0">
                <a:latin typeface="Comic Sans MS"/>
                <a:cs typeface="Comic Sans MS"/>
              </a:rPr>
              <a:t>=</a:t>
            </a:r>
            <a:r>
              <a:rPr lang="en-US" sz="2400" b="1" dirty="0" err="1">
                <a:solidFill>
                  <a:srgbClr val="0000FF"/>
                </a:solidFill>
                <a:latin typeface="Comic Sans MS"/>
                <a:cs typeface="Comic Sans MS"/>
              </a:rPr>
              <a:t>SL</a:t>
            </a:r>
            <a:r>
              <a:rPr lang="en-US" sz="2400" b="1" baseline="-25000" dirty="0" err="1">
                <a:solidFill>
                  <a:srgbClr val="0000FF"/>
                </a:solidFill>
                <a:latin typeface="Comic Sans MS"/>
                <a:cs typeface="Comic Sans MS"/>
              </a:rPr>
              <a:t>n</a:t>
            </a:r>
            <a:r>
              <a:rPr lang="en-US" sz="2400" b="1" dirty="0">
                <a:solidFill>
                  <a:srgbClr val="0000FF"/>
                </a:solidFill>
                <a:latin typeface="Comic Sans MS"/>
                <a:cs typeface="Comic Sans MS"/>
              </a:rPr>
              <a:t>(F)</a:t>
            </a:r>
            <a:r>
              <a:rPr lang="en-US" sz="2400" b="1" baseline="30000" dirty="0">
                <a:solidFill>
                  <a:srgbClr val="0000FF"/>
                </a:solidFill>
                <a:latin typeface="Comic Sans MS"/>
                <a:cs typeface="Comic Sans MS"/>
              </a:rPr>
              <a:t>2</a:t>
            </a:r>
            <a:r>
              <a:rPr lang="en-US" sz="2400" b="1" dirty="0">
                <a:solidFill>
                  <a:srgbClr val="0000FF"/>
                </a:solidFill>
                <a:latin typeface="Comic Sans MS"/>
                <a:cs typeface="Comic Sans MS"/>
              </a:rPr>
              <a:t> </a:t>
            </a:r>
            <a:r>
              <a:rPr lang="en-US" sz="2400" b="1" dirty="0">
                <a:solidFill>
                  <a:srgbClr val="000000"/>
                </a:solidFill>
                <a:latin typeface="Comic Sans MS"/>
                <a:cs typeface="Comic Sans MS"/>
              </a:rPr>
              <a:t>acts on </a:t>
            </a:r>
            <a:r>
              <a:rPr lang="en-US" sz="2400" b="1" dirty="0">
                <a:solidFill>
                  <a:srgbClr val="0000FF"/>
                </a:solidFill>
                <a:latin typeface="Comic Sans MS"/>
                <a:cs typeface="Comic Sans MS"/>
              </a:rPr>
              <a:t>V</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    L</a:t>
            </a:r>
            <a:r>
              <a:rPr lang="en-US" sz="2400" b="1" dirty="0">
                <a:latin typeface="Comic Sans MS"/>
                <a:cs typeface="Comic Sans MS"/>
                <a:sym typeface="Wingdings"/>
              </a:rPr>
              <a:t> </a:t>
            </a:r>
            <a:r>
              <a:rPr lang="en-US" sz="2400" b="1" dirty="0">
                <a:solidFill>
                  <a:schemeClr val="accent2"/>
                </a:solidFill>
                <a:latin typeface="Comic Sans MS"/>
                <a:cs typeface="Comic Sans MS"/>
              </a:rPr>
              <a:t>R</a:t>
            </a:r>
            <a:r>
              <a:rPr lang="en-US" sz="2400" b="1" dirty="0">
                <a:solidFill>
                  <a:srgbClr val="0000FF"/>
                </a:solidFill>
                <a:latin typeface="Comic Sans MS"/>
                <a:cs typeface="Comic Sans MS"/>
              </a:rPr>
              <a:t>L</a:t>
            </a:r>
            <a:r>
              <a:rPr lang="en-US" sz="2400" b="1" dirty="0">
                <a:solidFill>
                  <a:srgbClr val="C0504D"/>
                </a:solidFill>
                <a:latin typeface="Comic Sans MS"/>
                <a:cs typeface="Comic Sans MS"/>
              </a:rPr>
              <a:t>C </a:t>
            </a:r>
            <a:r>
              <a:rPr lang="en-US" sz="2400" b="1" dirty="0">
                <a:solidFill>
                  <a:srgbClr val="000000"/>
                </a:solidFill>
                <a:latin typeface="Comic Sans MS"/>
                <a:cs typeface="Comic Sans MS"/>
              </a:rPr>
              <a:t>=(</a:t>
            </a:r>
            <a:r>
              <a:rPr lang="en-US" sz="2400" b="1" dirty="0">
                <a:solidFill>
                  <a:schemeClr val="accent2"/>
                </a:solidFill>
                <a:latin typeface="Comic Sans MS"/>
                <a:cs typeface="Comic Sans MS"/>
              </a:rPr>
              <a:t>R</a:t>
            </a:r>
            <a:r>
              <a:rPr lang="en-US" sz="2400" b="1" dirty="0">
                <a:solidFill>
                  <a:srgbClr val="800000"/>
                </a:solidFill>
                <a:latin typeface="Comic Sans MS"/>
                <a:cs typeface="Comic Sans MS"/>
              </a:rPr>
              <a:t>Z</a:t>
            </a:r>
            <a:r>
              <a:rPr lang="en-US" sz="2400" b="1" baseline="-25000" dirty="0">
                <a:solidFill>
                  <a:srgbClr val="800000"/>
                </a:solidFill>
                <a:latin typeface="Comic Sans MS"/>
                <a:cs typeface="Comic Sans MS"/>
              </a:rPr>
              <a:t>1</a:t>
            </a:r>
            <a:r>
              <a:rPr lang="en-US" sz="2400" b="1" dirty="0">
                <a:solidFill>
                  <a:srgbClr val="C0504D"/>
                </a:solidFill>
                <a:latin typeface="Comic Sans MS"/>
                <a:cs typeface="Comic Sans MS"/>
              </a:rPr>
              <a:t>C</a:t>
            </a:r>
            <a:r>
              <a:rPr lang="en-US" sz="2400" b="1" dirty="0">
                <a:solidFill>
                  <a:srgbClr val="000000"/>
                </a:solidFill>
                <a:latin typeface="Comic Sans MS"/>
                <a:cs typeface="Comic Sans MS"/>
              </a:rPr>
              <a:t>,</a:t>
            </a:r>
            <a:r>
              <a:rPr lang="en-US" sz="2400" b="1" dirty="0">
                <a:solidFill>
                  <a:schemeClr val="accent2"/>
                </a:solidFill>
                <a:latin typeface="Comic Sans MS"/>
                <a:cs typeface="Comic Sans MS"/>
              </a:rPr>
              <a:t>R</a:t>
            </a:r>
            <a:r>
              <a:rPr lang="en-US" sz="2400" b="1" dirty="0">
                <a:solidFill>
                  <a:srgbClr val="800000"/>
                </a:solidFill>
                <a:latin typeface="Comic Sans MS"/>
                <a:cs typeface="Comic Sans MS"/>
              </a:rPr>
              <a:t>Z</a:t>
            </a:r>
            <a:r>
              <a:rPr lang="en-US" sz="2400" b="1" baseline="-25000" dirty="0">
                <a:solidFill>
                  <a:srgbClr val="800000"/>
                </a:solidFill>
                <a:latin typeface="Comic Sans MS"/>
                <a:cs typeface="Comic Sans MS"/>
              </a:rPr>
              <a:t>2</a:t>
            </a:r>
            <a:r>
              <a:rPr lang="en-US" sz="2400" b="1" dirty="0">
                <a:solidFill>
                  <a:srgbClr val="C0504D"/>
                </a:solidFill>
                <a:latin typeface="Comic Sans MS"/>
                <a:cs typeface="Comic Sans MS"/>
              </a:rPr>
              <a:t>C</a:t>
            </a:r>
            <a:r>
              <a:rPr lang="en-US" sz="2400" b="1" dirty="0">
                <a:latin typeface="Comic Sans MS"/>
                <a:cs typeface="Comic Sans MS"/>
              </a:rPr>
              <a:t>,…,</a:t>
            </a:r>
            <a:r>
              <a:rPr lang="en-US" sz="2400" b="1" dirty="0" err="1">
                <a:solidFill>
                  <a:schemeClr val="accent2"/>
                </a:solidFill>
                <a:latin typeface="Comic Sans MS"/>
                <a:cs typeface="Comic Sans MS"/>
              </a:rPr>
              <a:t>R</a:t>
            </a:r>
            <a:r>
              <a:rPr lang="en-US" sz="2400" b="1" dirty="0" err="1">
                <a:solidFill>
                  <a:srgbClr val="800000"/>
                </a:solidFill>
                <a:latin typeface="Comic Sans MS"/>
                <a:cs typeface="Comic Sans MS"/>
              </a:rPr>
              <a:t>Z</a:t>
            </a:r>
            <a:r>
              <a:rPr lang="en-US" sz="2400" b="1" baseline="-25000" dirty="0" err="1">
                <a:solidFill>
                  <a:srgbClr val="800000"/>
                </a:solidFill>
                <a:latin typeface="Comic Sans MS"/>
                <a:cs typeface="Comic Sans MS"/>
              </a:rPr>
              <a:t>m</a:t>
            </a:r>
            <a:r>
              <a:rPr lang="en-US" sz="2400" b="1" dirty="0" err="1">
                <a:solidFill>
                  <a:srgbClr val="C0504D"/>
                </a:solidFill>
                <a:latin typeface="Comic Sans MS"/>
                <a:cs typeface="Comic Sans MS"/>
              </a:rPr>
              <a:t>C</a:t>
            </a:r>
            <a:r>
              <a:rPr lang="en-US" sz="2400" b="1" dirty="0">
                <a:solidFill>
                  <a:srgbClr val="000000"/>
                </a:solidFill>
                <a:latin typeface="Comic Sans MS"/>
                <a:cs typeface="Comic Sans MS"/>
              </a:rPr>
              <a:t>) </a:t>
            </a:r>
          </a:p>
          <a:p>
            <a:endParaRPr lang="en-US" sz="2400" b="1" dirty="0">
              <a:solidFill>
                <a:srgbClr val="008000"/>
              </a:solidFill>
              <a:latin typeface="Comic Sans MS"/>
              <a:cs typeface="Comic Sans MS"/>
            </a:endParaRPr>
          </a:p>
        </p:txBody>
      </p:sp>
      <p:sp>
        <p:nvSpPr>
          <p:cNvPr id="29" name="Rounded Rectangular Callout 28"/>
          <p:cNvSpPr/>
          <p:nvPr/>
        </p:nvSpPr>
        <p:spPr>
          <a:xfrm>
            <a:off x="7143750" y="748373"/>
            <a:ext cx="2000250" cy="436965"/>
          </a:xfrm>
          <a:prstGeom prst="wedgeRoundRectCallout">
            <a:avLst>
              <a:gd name="adj1" fmla="val -62279"/>
              <a:gd name="adj2" fmla="val 107112"/>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Invariant ring</a:t>
            </a:r>
          </a:p>
        </p:txBody>
      </p:sp>
    </p:spTree>
    <p:extLst>
      <p:ext uri="{BB962C8B-B14F-4D97-AF65-F5344CB8AC3E}">
        <p14:creationId xmlns:p14="http://schemas.microsoft.com/office/powerpoint/2010/main" val="296013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35844" y="2505111"/>
            <a:ext cx="5030184" cy="459909"/>
          </a:xfrm>
          <a:prstGeom prst="rect">
            <a:avLst/>
          </a:prstGeom>
          <a:solidFill>
            <a:srgbClr val="FFFF00"/>
          </a:solidFill>
        </p:spPr>
        <p:txBody>
          <a:bodyPr wrap="square" rtlCol="0">
            <a:spAutoFit/>
          </a:bodyPr>
          <a:lstStyle/>
          <a:p>
            <a:endParaRPr lang="en-US" sz="2400" b="1" i="1" dirty="0"/>
          </a:p>
        </p:txBody>
      </p:sp>
      <p:sp>
        <p:nvSpPr>
          <p:cNvPr id="2" name="Title 1"/>
          <p:cNvSpPr>
            <a:spLocks noGrp="1"/>
          </p:cNvSpPr>
          <p:nvPr>
            <p:ph type="ctrTitle"/>
          </p:nvPr>
        </p:nvSpPr>
        <p:spPr>
          <a:xfrm>
            <a:off x="264583" y="-410205"/>
            <a:ext cx="8456084" cy="1477006"/>
          </a:xfrm>
        </p:spPr>
        <p:txBody>
          <a:bodyPr>
            <a:normAutofit/>
          </a:bodyPr>
          <a:lstStyle/>
          <a:p>
            <a:r>
              <a:rPr lang="en-US" sz="4000" b="1" dirty="0">
                <a:solidFill>
                  <a:srgbClr val="FF0000"/>
                </a:solidFill>
                <a:latin typeface="Comic Sans MS"/>
                <a:cs typeface="Comic Sans MS"/>
              </a:rPr>
              <a:t>Invariant theory  </a:t>
            </a:r>
            <a:r>
              <a:rPr lang="en-US" sz="3200" b="1" dirty="0">
                <a:solidFill>
                  <a:srgbClr val="000000"/>
                </a:solidFill>
                <a:latin typeface="Comic Sans MS"/>
                <a:cs typeface="Comic Sans MS"/>
              </a:rPr>
              <a:t>Left-Right action</a:t>
            </a:r>
            <a:endParaRPr lang="en-US" sz="2800" b="1" dirty="0">
              <a:solidFill>
                <a:srgbClr val="008000"/>
              </a:solidFill>
              <a:latin typeface="Comic Sans MS"/>
              <a:cs typeface="Comic Sans MS"/>
            </a:endParaRPr>
          </a:p>
        </p:txBody>
      </p:sp>
      <mc:AlternateContent xmlns:mc="http://schemas.openxmlformats.org/markup-compatibility/2006">
        <mc:Choice xmlns:a14="http://schemas.microsoft.com/office/drawing/2010/main" Requires="a14">
          <p:sp>
            <p:nvSpPr>
              <p:cNvPr id="14" name="TextBox 13"/>
              <p:cNvSpPr txBox="1"/>
              <p:nvPr/>
            </p:nvSpPr>
            <p:spPr>
              <a:xfrm>
                <a:off x="114299" y="515249"/>
                <a:ext cx="8921075" cy="6289799"/>
              </a:xfrm>
              <a:prstGeom prst="rect">
                <a:avLst/>
              </a:prstGeom>
              <a:noFill/>
            </p:spPr>
            <p:txBody>
              <a:bodyPr wrap="square" rtlCol="0">
                <a:spAutoFit/>
              </a:bodyPr>
              <a:lstStyle/>
              <a:p>
                <a:pPr>
                  <a:lnSpc>
                    <a:spcPct val="130000"/>
                  </a:lnSpc>
                </a:pPr>
                <a:r>
                  <a:rPr lang="en-US" sz="2400" b="1" dirty="0">
                    <a:solidFill>
                      <a:srgbClr val="0000FF"/>
                    </a:solidFill>
                    <a:latin typeface="Comic Sans MS"/>
                    <a:cs typeface="Comic Sans MS"/>
                  </a:rPr>
                  <a:t>L</a:t>
                </a:r>
                <a:r>
                  <a:rPr lang="en-US" sz="2400" b="1" dirty="0">
                    <a:latin typeface="Comic Sans MS"/>
                    <a:cs typeface="Comic Sans MS"/>
                  </a:rPr>
                  <a:t>=</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2</a:t>
                </a:r>
                <a:r>
                  <a:rPr lang="en-US" sz="2400" b="1" dirty="0">
                    <a:latin typeface="Comic Sans MS"/>
                    <a:cs typeface="Comic Sans MS"/>
                  </a:rPr>
                  <a:t>,…,</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m</a:t>
                </a:r>
                <a:r>
                  <a:rPr lang="en-US" sz="2400" b="1" dirty="0">
                    <a:solidFill>
                      <a:srgbClr val="000000"/>
                    </a:solidFill>
                    <a:latin typeface="Comic Sans MS"/>
                    <a:cs typeface="Comic Sans MS"/>
                  </a:rPr>
                  <a:t>) </a:t>
                </a:r>
                <a:r>
                  <a:rPr lang="en-US" sz="2400" dirty="0">
                    <a:sym typeface="Symbol" charset="0"/>
                  </a:rPr>
                  <a:t> </a:t>
                </a:r>
                <a:r>
                  <a:rPr lang="en-US" sz="2400" b="1" dirty="0" err="1">
                    <a:solidFill>
                      <a:srgbClr val="0000FF"/>
                    </a:solidFill>
                    <a:latin typeface="Comic Sans MS"/>
                    <a:cs typeface="Comic Sans MS"/>
                  </a:rPr>
                  <a:t>M</a:t>
                </a:r>
                <a:r>
                  <a:rPr lang="en-US" sz="3200" b="1" baseline="-25000" dirty="0" err="1">
                    <a:solidFill>
                      <a:srgbClr val="0000FF"/>
                    </a:solidFill>
                    <a:latin typeface="Comic Sans MS"/>
                    <a:cs typeface="Comic Sans MS"/>
                  </a:rPr>
                  <a:t>n</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F</a:t>
                </a:r>
                <a:r>
                  <a:rPr lang="en-US" sz="2400" b="1" dirty="0">
                    <a:solidFill>
                      <a:srgbClr val="000000"/>
                    </a:solidFill>
                    <a:latin typeface="Comic Sans MS"/>
                    <a:cs typeface="Comic Sans MS"/>
                  </a:rPr>
                  <a:t>)</a:t>
                </a:r>
                <a:r>
                  <a:rPr lang="en-US" sz="2800" b="1" baseline="30000" dirty="0">
                    <a:solidFill>
                      <a:srgbClr val="0000FF"/>
                    </a:solidFill>
                    <a:latin typeface="Comic Sans MS"/>
                    <a:cs typeface="Comic Sans MS"/>
                  </a:rPr>
                  <a:t>m</a:t>
                </a:r>
                <a:r>
                  <a:rPr lang="en-US" sz="2400" b="1" dirty="0">
                    <a:solidFill>
                      <a:srgbClr val="000000"/>
                    </a:solidFill>
                    <a:latin typeface="Comic Sans MS"/>
                    <a:cs typeface="Comic Sans MS"/>
                  </a:rPr>
                  <a:t> = </a:t>
                </a:r>
                <a:r>
                  <a:rPr lang="en-US" sz="2400" b="1" dirty="0" err="1">
                    <a:solidFill>
                      <a:srgbClr val="0000FF"/>
                    </a:solidFill>
                    <a:latin typeface="Comic Sans MS"/>
                    <a:cs typeface="Comic Sans MS"/>
                  </a:rPr>
                  <a:t>F</a:t>
                </a:r>
                <a:r>
                  <a:rPr lang="en-US" sz="2800" b="1" baseline="30000" dirty="0" err="1">
                    <a:solidFill>
                      <a:srgbClr val="0000FF"/>
                    </a:solidFill>
                    <a:latin typeface="Comic Sans MS"/>
                    <a:cs typeface="Comic Sans MS"/>
                  </a:rPr>
                  <a:t>mn</a:t>
                </a:r>
                <a:r>
                  <a:rPr lang="en-US" sz="2400" b="1" baseline="30000" dirty="0">
                    <a:solidFill>
                      <a:srgbClr val="0000FF"/>
                    </a:solidFill>
                    <a:latin typeface="Comic Sans MS"/>
                    <a:cs typeface="Comic Sans MS"/>
                  </a:rPr>
                  <a:t> </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V </a:t>
                </a:r>
              </a:p>
              <a:p>
                <a:pPr>
                  <a:lnSpc>
                    <a:spcPct val="130000"/>
                  </a:lnSpc>
                </a:pPr>
                <a:r>
                  <a:rPr lang="en-US" sz="2400" b="1" dirty="0">
                    <a:solidFill>
                      <a:srgbClr val="0000FF"/>
                    </a:solidFill>
                    <a:latin typeface="Comic Sans MS"/>
                    <a:cs typeface="Comic Sans MS"/>
                  </a:rPr>
                  <a:t>G</a:t>
                </a:r>
                <a:r>
                  <a:rPr lang="en-US" sz="2400" b="1" dirty="0">
                    <a:latin typeface="Comic Sans MS"/>
                    <a:cs typeface="Comic Sans MS"/>
                  </a:rPr>
                  <a:t>=</a:t>
                </a:r>
                <a:r>
                  <a:rPr lang="en-US" sz="2400" b="1" dirty="0" err="1">
                    <a:solidFill>
                      <a:srgbClr val="0000FF"/>
                    </a:solidFill>
                    <a:latin typeface="Comic Sans MS"/>
                    <a:cs typeface="Comic Sans MS"/>
                  </a:rPr>
                  <a:t>SL</a:t>
                </a:r>
                <a:r>
                  <a:rPr lang="en-US" sz="2400" b="1" baseline="-25000" dirty="0" err="1">
                    <a:solidFill>
                      <a:srgbClr val="0000FF"/>
                    </a:solidFill>
                    <a:latin typeface="Comic Sans MS"/>
                    <a:cs typeface="Comic Sans MS"/>
                  </a:rPr>
                  <a:t>n</a:t>
                </a:r>
                <a:r>
                  <a:rPr lang="en-US" sz="2400" b="1" dirty="0">
                    <a:solidFill>
                      <a:srgbClr val="0000FF"/>
                    </a:solidFill>
                    <a:latin typeface="Comic Sans MS"/>
                    <a:cs typeface="Comic Sans MS"/>
                  </a:rPr>
                  <a:t>(F)</a:t>
                </a:r>
                <a:r>
                  <a:rPr lang="en-US" sz="2400" b="1" baseline="30000" dirty="0">
                    <a:solidFill>
                      <a:srgbClr val="0000FF"/>
                    </a:solidFill>
                    <a:latin typeface="Comic Sans MS"/>
                    <a:cs typeface="Comic Sans MS"/>
                  </a:rPr>
                  <a:t>2</a:t>
                </a:r>
                <a:r>
                  <a:rPr lang="en-US" sz="2400" b="1" dirty="0">
                    <a:solidFill>
                      <a:srgbClr val="0000FF"/>
                    </a:solidFill>
                    <a:latin typeface="Comic Sans MS"/>
                    <a:cs typeface="Comic Sans MS"/>
                  </a:rPr>
                  <a:t> </a:t>
                </a:r>
                <a:r>
                  <a:rPr lang="en-US" sz="2400" b="1" dirty="0">
                    <a:solidFill>
                      <a:srgbClr val="000000"/>
                    </a:solidFill>
                    <a:latin typeface="Comic Sans MS"/>
                    <a:cs typeface="Comic Sans MS"/>
                  </a:rPr>
                  <a:t>acts on </a:t>
                </a:r>
                <a:r>
                  <a:rPr lang="en-US" sz="2400" b="1" dirty="0">
                    <a:solidFill>
                      <a:srgbClr val="0000FF"/>
                    </a:solidFill>
                    <a:latin typeface="Comic Sans MS"/>
                    <a:cs typeface="Comic Sans MS"/>
                  </a:rPr>
                  <a:t>V</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  </a:t>
                </a:r>
                <a:r>
                  <a:rPr lang="en-US" sz="2400" b="1" dirty="0">
                    <a:solidFill>
                      <a:schemeClr val="accent2"/>
                    </a:solidFill>
                    <a:latin typeface="Comic Sans MS"/>
                    <a:cs typeface="Comic Sans MS"/>
                  </a:rPr>
                  <a:t>R</a:t>
                </a:r>
                <a:r>
                  <a:rPr lang="en-US" sz="2400" b="1" dirty="0">
                    <a:solidFill>
                      <a:srgbClr val="0000FF"/>
                    </a:solidFill>
                    <a:latin typeface="Comic Sans MS"/>
                    <a:cs typeface="Comic Sans MS"/>
                  </a:rPr>
                  <a:t>L</a:t>
                </a:r>
                <a:r>
                  <a:rPr lang="en-US" sz="2400" b="1" dirty="0">
                    <a:solidFill>
                      <a:srgbClr val="C0504D"/>
                    </a:solidFill>
                    <a:latin typeface="Comic Sans MS"/>
                    <a:cs typeface="Comic Sans MS"/>
                  </a:rPr>
                  <a:t>C </a:t>
                </a:r>
                <a:r>
                  <a:rPr lang="en-US" sz="2400" b="1" dirty="0">
                    <a:solidFill>
                      <a:srgbClr val="000000"/>
                    </a:solidFill>
                    <a:latin typeface="Comic Sans MS"/>
                    <a:cs typeface="Comic Sans MS"/>
                  </a:rPr>
                  <a:t>=(</a:t>
                </a:r>
                <a:r>
                  <a:rPr lang="en-US" sz="2400" b="1" dirty="0">
                    <a:solidFill>
                      <a:schemeClr val="accent2"/>
                    </a:solidFill>
                    <a:latin typeface="Comic Sans MS"/>
                    <a:cs typeface="Comic Sans MS"/>
                  </a:rPr>
                  <a:t>R</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1</a:t>
                </a:r>
                <a:r>
                  <a:rPr lang="en-US" sz="2400" b="1" dirty="0">
                    <a:solidFill>
                      <a:srgbClr val="C0504D"/>
                    </a:solidFill>
                    <a:latin typeface="Comic Sans MS"/>
                    <a:cs typeface="Comic Sans MS"/>
                  </a:rPr>
                  <a:t>C</a:t>
                </a:r>
                <a:r>
                  <a:rPr lang="en-US" sz="2400" b="1" dirty="0">
                    <a:solidFill>
                      <a:srgbClr val="000000"/>
                    </a:solidFill>
                    <a:latin typeface="Comic Sans MS"/>
                    <a:cs typeface="Comic Sans MS"/>
                  </a:rPr>
                  <a:t>,</a:t>
                </a:r>
                <a:r>
                  <a:rPr lang="en-US" sz="2400" b="1" dirty="0">
                    <a:solidFill>
                      <a:schemeClr val="accent2"/>
                    </a:solidFill>
                    <a:latin typeface="Comic Sans MS"/>
                    <a:cs typeface="Comic Sans MS"/>
                  </a:rPr>
                  <a:t>R</a:t>
                </a:r>
                <a:r>
                  <a:rPr lang="en-US" sz="2400" b="1" dirty="0">
                    <a:solidFill>
                      <a:srgbClr val="800000"/>
                    </a:solidFill>
                    <a:latin typeface="Comic Sans MS"/>
                    <a:cs typeface="Comic Sans MS"/>
                  </a:rPr>
                  <a:t>A</a:t>
                </a:r>
                <a:r>
                  <a:rPr lang="en-US" sz="2400" b="1" baseline="-25000" dirty="0">
                    <a:solidFill>
                      <a:srgbClr val="800000"/>
                    </a:solidFill>
                    <a:latin typeface="Comic Sans MS"/>
                    <a:cs typeface="Comic Sans MS"/>
                  </a:rPr>
                  <a:t>2</a:t>
                </a:r>
                <a:r>
                  <a:rPr lang="en-US" sz="2400" b="1" dirty="0">
                    <a:solidFill>
                      <a:srgbClr val="C0504D"/>
                    </a:solidFill>
                    <a:latin typeface="Comic Sans MS"/>
                    <a:cs typeface="Comic Sans MS"/>
                  </a:rPr>
                  <a:t>C</a:t>
                </a:r>
                <a:r>
                  <a:rPr lang="en-US" sz="2400" b="1" dirty="0">
                    <a:latin typeface="Comic Sans MS"/>
                    <a:cs typeface="Comic Sans MS"/>
                  </a:rPr>
                  <a:t>,…,</a:t>
                </a:r>
                <a:r>
                  <a:rPr lang="en-US" sz="2400" b="1" dirty="0" err="1">
                    <a:solidFill>
                      <a:schemeClr val="accent2"/>
                    </a:solidFill>
                    <a:latin typeface="Comic Sans MS"/>
                    <a:cs typeface="Comic Sans MS"/>
                  </a:rPr>
                  <a:t>R</a:t>
                </a:r>
                <a:r>
                  <a:rPr lang="en-US" sz="2400" b="1" dirty="0" err="1">
                    <a:solidFill>
                      <a:srgbClr val="800000"/>
                    </a:solidFill>
                    <a:latin typeface="Comic Sans MS"/>
                    <a:cs typeface="Comic Sans MS"/>
                  </a:rPr>
                  <a:t>A</a:t>
                </a:r>
                <a:r>
                  <a:rPr lang="en-US" sz="2400" b="1" baseline="-25000" dirty="0" err="1">
                    <a:solidFill>
                      <a:srgbClr val="800000"/>
                    </a:solidFill>
                    <a:latin typeface="Comic Sans MS"/>
                    <a:cs typeface="Comic Sans MS"/>
                  </a:rPr>
                  <a:t>m</a:t>
                </a:r>
                <a:r>
                  <a:rPr lang="en-US" sz="2400" b="1" dirty="0" err="1">
                    <a:solidFill>
                      <a:srgbClr val="C0504D"/>
                    </a:solidFill>
                    <a:latin typeface="Comic Sans MS"/>
                    <a:cs typeface="Comic Sans MS"/>
                  </a:rPr>
                  <a:t>C</a:t>
                </a:r>
                <a:r>
                  <a:rPr lang="en-US" sz="2400" b="1" dirty="0">
                    <a:solidFill>
                      <a:srgbClr val="000000"/>
                    </a:solidFill>
                    <a:latin typeface="Comic Sans MS"/>
                    <a:cs typeface="Comic Sans MS"/>
                  </a:rPr>
                  <a:t>) </a:t>
                </a:r>
              </a:p>
              <a:p>
                <a:pPr>
                  <a:lnSpc>
                    <a:spcPct val="130000"/>
                  </a:lnSpc>
                </a:pPr>
                <a:r>
                  <a:rPr lang="en-US" sz="2400" b="1" i="1" dirty="0">
                    <a:solidFill>
                      <a:srgbClr val="000000"/>
                    </a:solidFill>
                    <a:latin typeface="Comic Sans MS"/>
                    <a:cs typeface="Comic Sans MS"/>
                  </a:rPr>
                  <a:t>Polynomial (semi-) invariants</a:t>
                </a:r>
                <a:r>
                  <a:rPr lang="en-US" sz="2400" b="1" dirty="0">
                    <a:solidFill>
                      <a:srgbClr val="000000"/>
                    </a:solidFill>
                    <a:latin typeface="Comic Sans MS"/>
                    <a:cs typeface="Comic Sans MS"/>
                  </a:rPr>
                  <a:t>: (</a:t>
                </a:r>
                <a:r>
                  <a:rPr lang="en-US" sz="2400" b="1" dirty="0" err="1">
                    <a:solidFill>
                      <a:srgbClr val="0000FF"/>
                    </a:solidFill>
                    <a:latin typeface="Comic Sans MS"/>
                    <a:cs typeface="Comic Sans MS"/>
                  </a:rPr>
                  <a:t>Z</a:t>
                </a:r>
                <a:r>
                  <a:rPr lang="en-US" sz="2400" b="1" baseline="-25000" dirty="0" err="1">
                    <a:solidFill>
                      <a:srgbClr val="0000FF"/>
                    </a:solidFill>
                    <a:latin typeface="Comic Sans MS"/>
                    <a:cs typeface="Comic Sans MS"/>
                  </a:rPr>
                  <a:t>i</a:t>
                </a:r>
                <a:r>
                  <a:rPr lang="en-US" sz="2400" b="1" dirty="0">
                    <a:solidFill>
                      <a:srgbClr val="000000"/>
                    </a:solidFill>
                    <a:latin typeface="Comic Sans MS"/>
                    <a:cs typeface="Comic Sans MS"/>
                  </a:rPr>
                  <a:t>)</a:t>
                </a:r>
                <a:r>
                  <a:rPr lang="en-US" sz="2400" b="1" baseline="-25000" dirty="0" err="1">
                    <a:solidFill>
                      <a:srgbClr val="660066"/>
                    </a:solidFill>
                    <a:latin typeface="Comic Sans MS"/>
                    <a:cs typeface="Comic Sans MS"/>
                  </a:rPr>
                  <a:t>jk</a:t>
                </a:r>
                <a:r>
                  <a:rPr lang="en-US" sz="2400" b="1" dirty="0">
                    <a:solidFill>
                      <a:srgbClr val="000000"/>
                    </a:solidFill>
                    <a:latin typeface="Comic Sans MS"/>
                    <a:cs typeface="Comic Sans MS"/>
                  </a:rPr>
                  <a:t>  </a:t>
                </a:r>
                <a:r>
                  <a:rPr lang="en-US" sz="2400" b="1" dirty="0">
                    <a:solidFill>
                      <a:srgbClr val="0000FF"/>
                    </a:solidFill>
                    <a:latin typeface="Comic Sans MS"/>
                    <a:cs typeface="Comic Sans MS"/>
                  </a:rPr>
                  <a:t>mn</a:t>
                </a:r>
                <a:r>
                  <a:rPr lang="en-US" sz="2400" b="1" baseline="30000" dirty="0">
                    <a:solidFill>
                      <a:srgbClr val="0000FF"/>
                    </a:solidFill>
                    <a:latin typeface="Comic Sans MS"/>
                    <a:cs typeface="Comic Sans MS"/>
                  </a:rPr>
                  <a:t>2</a:t>
                </a:r>
                <a:r>
                  <a:rPr lang="en-US" sz="2400" b="1" dirty="0">
                    <a:solidFill>
                      <a:srgbClr val="0000FF"/>
                    </a:solidFill>
                    <a:latin typeface="Comic Sans MS"/>
                    <a:cs typeface="Comic Sans MS"/>
                  </a:rPr>
                  <a:t> </a:t>
                </a:r>
                <a:r>
                  <a:rPr lang="en-US" sz="2400" b="1" dirty="0">
                    <a:solidFill>
                      <a:srgbClr val="000000"/>
                    </a:solidFill>
                    <a:latin typeface="Comic Sans MS"/>
                    <a:cs typeface="Comic Sans MS"/>
                  </a:rPr>
                  <a:t>(commuting) </a:t>
                </a:r>
                <a:r>
                  <a:rPr lang="en-US" sz="2400" b="1" dirty="0" err="1">
                    <a:solidFill>
                      <a:srgbClr val="000000"/>
                    </a:solidFill>
                    <a:latin typeface="Comic Sans MS"/>
                    <a:cs typeface="Comic Sans MS"/>
                  </a:rPr>
                  <a:t>vars</a:t>
                </a:r>
                <a:endParaRPr lang="en-US" sz="2400" b="1" dirty="0">
                  <a:solidFill>
                    <a:srgbClr val="000000"/>
                  </a:solidFill>
                  <a:latin typeface="Comic Sans MS"/>
                  <a:cs typeface="Comic Sans MS"/>
                </a:endParaRPr>
              </a:p>
              <a:p>
                <a:pPr>
                  <a:lnSpc>
                    <a:spcPct val="130000"/>
                  </a:lnSpc>
                </a:pPr>
                <a:r>
                  <a:rPr lang="en-US" sz="2400" b="1" dirty="0">
                    <a:solidFill>
                      <a:srgbClr val="0000FF"/>
                    </a:solidFill>
                    <a:latin typeface="Comic Sans MS"/>
                    <a:cs typeface="Comic Sans MS"/>
                  </a:rPr>
                  <a:t>F[Z]</a:t>
                </a:r>
                <a:r>
                  <a:rPr lang="en-US" sz="2400" b="1" baseline="30000" dirty="0">
                    <a:solidFill>
                      <a:srgbClr val="0000FF"/>
                    </a:solidFill>
                    <a:latin typeface="Comic Sans MS"/>
                    <a:cs typeface="Comic Sans MS"/>
                  </a:rPr>
                  <a:t>G</a:t>
                </a:r>
                <a:r>
                  <a:rPr lang="en-US" sz="2400" b="1" dirty="0">
                    <a:solidFill>
                      <a:srgbClr val="0000FF"/>
                    </a:solidFill>
                    <a:latin typeface="Comic Sans MS"/>
                    <a:cs typeface="Comic Sans MS"/>
                  </a:rPr>
                  <a:t> </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p </a:t>
                </a:r>
                <a:r>
                  <a:rPr lang="en-US" sz="2400" b="1" dirty="0">
                    <a:latin typeface="Comic Sans MS"/>
                    <a:cs typeface="Comic Sans MS"/>
                  </a:rPr>
                  <a:t>polynomial</a:t>
                </a:r>
                <a:r>
                  <a:rPr lang="en-US" sz="2400" b="1" dirty="0">
                    <a:solidFill>
                      <a:srgbClr val="0000FF"/>
                    </a:solidFill>
                    <a:latin typeface="Comic Sans MS"/>
                    <a:cs typeface="Comic Sans MS"/>
                  </a:rPr>
                  <a:t> </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 p</a:t>
                </a:r>
                <a:r>
                  <a:rPr lang="en-US" sz="2400" b="1" dirty="0">
                    <a:solidFill>
                      <a:srgbClr val="000000"/>
                    </a:solidFill>
                    <a:latin typeface="Comic Sans MS"/>
                    <a:cs typeface="Comic Sans MS"/>
                  </a:rPr>
                  <a:t>(</a:t>
                </a:r>
                <a:r>
                  <a:rPr lang="en-US" sz="2400" b="1" dirty="0">
                    <a:solidFill>
                      <a:schemeClr val="accent2"/>
                    </a:solidFill>
                    <a:latin typeface="Comic Sans MS"/>
                    <a:cs typeface="Comic Sans MS"/>
                  </a:rPr>
                  <a:t>R</a:t>
                </a:r>
                <a:r>
                  <a:rPr lang="en-US" sz="2400" b="1" dirty="0">
                    <a:solidFill>
                      <a:srgbClr val="0000FF"/>
                    </a:solidFill>
                    <a:latin typeface="Comic Sans MS"/>
                    <a:cs typeface="Comic Sans MS"/>
                  </a:rPr>
                  <a:t>Z</a:t>
                </a:r>
                <a:r>
                  <a:rPr lang="en-US" sz="2400" b="1" dirty="0">
                    <a:solidFill>
                      <a:srgbClr val="C0504D"/>
                    </a:solidFill>
                    <a:latin typeface="Comic Sans MS"/>
                    <a:cs typeface="Comic Sans MS"/>
                  </a:rPr>
                  <a:t>C</a:t>
                </a:r>
                <a:r>
                  <a:rPr lang="en-US" sz="2400" b="1" dirty="0">
                    <a:solidFill>
                      <a:srgbClr val="000000"/>
                    </a:solidFill>
                    <a:latin typeface="Comic Sans MS"/>
                    <a:cs typeface="Comic Sans MS"/>
                  </a:rPr>
                  <a:t>) = </a:t>
                </a:r>
                <a:r>
                  <a:rPr lang="en-US" sz="2400" b="1" dirty="0">
                    <a:solidFill>
                      <a:srgbClr val="0000FF"/>
                    </a:solidFill>
                    <a:latin typeface="Comic Sans MS"/>
                    <a:cs typeface="Comic Sans MS"/>
                  </a:rPr>
                  <a:t>p</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Z</a:t>
                </a:r>
                <a:r>
                  <a:rPr lang="en-US" sz="2400" b="1" dirty="0">
                    <a:solidFill>
                      <a:srgbClr val="000000"/>
                    </a:solidFill>
                    <a:latin typeface="Comic Sans MS"/>
                    <a:cs typeface="Comic Sans MS"/>
                  </a:rPr>
                  <a:t>) for all </a:t>
                </a:r>
                <a:r>
                  <a:rPr lang="en-US" sz="2400" b="1" dirty="0">
                    <a:solidFill>
                      <a:srgbClr val="C0504D"/>
                    </a:solidFill>
                    <a:latin typeface="Comic Sans MS"/>
                    <a:cs typeface="Comic Sans MS"/>
                  </a:rPr>
                  <a:t>R,C </a:t>
                </a:r>
                <a:r>
                  <a:rPr lang="en-US" sz="2400" dirty="0">
                    <a:sym typeface="Symbol" charset="0"/>
                  </a:rPr>
                  <a:t> </a:t>
                </a:r>
                <a:r>
                  <a:rPr lang="en-US" sz="2400" b="1" dirty="0" err="1">
                    <a:solidFill>
                      <a:srgbClr val="0000FF"/>
                    </a:solidFill>
                    <a:latin typeface="Comic Sans MS"/>
                    <a:cs typeface="Comic Sans MS"/>
                  </a:rPr>
                  <a:t>SL</a:t>
                </a:r>
                <a:r>
                  <a:rPr lang="en-US" sz="3200" b="1" baseline="-25000" dirty="0" err="1">
                    <a:solidFill>
                      <a:srgbClr val="0000FF"/>
                    </a:solidFill>
                    <a:latin typeface="Comic Sans MS"/>
                    <a:cs typeface="Comic Sans MS"/>
                  </a:rPr>
                  <a:t>n</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F</a:t>
                </a:r>
                <a:r>
                  <a:rPr lang="en-US" sz="2400" b="1" dirty="0">
                    <a:solidFill>
                      <a:srgbClr val="000000"/>
                    </a:solidFill>
                    <a:latin typeface="Comic Sans MS"/>
                    <a:cs typeface="Comic Sans MS"/>
                  </a:rPr>
                  <a:t>)</a:t>
                </a:r>
                <a:r>
                  <a:rPr lang="en-US" sz="2400" b="1" dirty="0">
                    <a:solidFill>
                      <a:srgbClr val="C0504D"/>
                    </a:solidFill>
                    <a:latin typeface="Comic Sans MS"/>
                    <a:cs typeface="Comic Sans MS"/>
                  </a:rPr>
                  <a:t> </a:t>
                </a:r>
                <a:r>
                  <a:rPr lang="en-US" sz="2400" b="1" dirty="0">
                    <a:latin typeface="Comic Sans MS"/>
                    <a:cs typeface="Comic Sans MS"/>
                  </a:rPr>
                  <a:t>}</a:t>
                </a:r>
              </a:p>
              <a:p>
                <a:pPr>
                  <a:lnSpc>
                    <a:spcPct val="130000"/>
                  </a:lnSpc>
                </a:pPr>
                <a:r>
                  <a:rPr lang="en-US" sz="2400" b="1" dirty="0">
                    <a:solidFill>
                      <a:srgbClr val="008000"/>
                    </a:solidFill>
                    <a:latin typeface="Comic Sans MS"/>
                    <a:cs typeface="Comic Sans MS"/>
                  </a:rPr>
                  <a:t>[DW,DZ,SV’00] </a:t>
                </a:r>
                <a:r>
                  <a:rPr lang="en-US" sz="2400" b="1" dirty="0">
                    <a:solidFill>
                      <a:srgbClr val="0000FF"/>
                    </a:solidFill>
                    <a:latin typeface="Comic Sans MS"/>
                    <a:cs typeface="Comic Sans MS"/>
                  </a:rPr>
                  <a:t>F[Z]</a:t>
                </a:r>
                <a:r>
                  <a:rPr lang="en-US" sz="2400" b="1" baseline="30000" dirty="0">
                    <a:solidFill>
                      <a:srgbClr val="0000FF"/>
                    </a:solidFill>
                    <a:latin typeface="Comic Sans MS"/>
                    <a:cs typeface="Comic Sans MS"/>
                  </a:rPr>
                  <a:t>G </a:t>
                </a:r>
                <a:r>
                  <a:rPr lang="en-US" sz="2400" b="1" dirty="0">
                    <a:latin typeface="Comic Sans MS"/>
                    <a:cs typeface="Comic Sans MS"/>
                  </a:rPr>
                  <a:t>= &lt;</a:t>
                </a:r>
                <a:r>
                  <a:rPr lang="en-US" sz="2400" b="1" dirty="0" err="1">
                    <a:solidFill>
                      <a:srgbClr val="FF0000"/>
                    </a:solidFill>
                    <a:latin typeface="Comic Sans MS"/>
                    <a:cs typeface="Comic Sans MS"/>
                  </a:rPr>
                  <a:t>det</a:t>
                </a:r>
                <a:r>
                  <a:rPr lang="en-US" sz="2400" b="1" dirty="0">
                    <a:latin typeface="Comic Sans MS"/>
                    <a:cs typeface="Comic Sans MS"/>
                  </a:rPr>
                  <a:t>(</a:t>
                </a:r>
                <a:r>
                  <a:rPr lang="en-US" sz="2400" dirty="0">
                    <a:sym typeface="Symbol"/>
                  </a:rPr>
                  <a:t></a:t>
                </a:r>
                <a:r>
                  <a:rPr lang="en-US" sz="2400" b="1" baseline="-25000" dirty="0" err="1">
                    <a:latin typeface="Comic Sans MS"/>
                    <a:cs typeface="Comic Sans MS"/>
                  </a:rPr>
                  <a:t>i</a:t>
                </a:r>
                <a:r>
                  <a:rPr lang="en-US" sz="2400" b="1" baseline="-25000" dirty="0">
                    <a:latin typeface="Comic Sans MS"/>
                    <a:cs typeface="Comic Sans MS"/>
                  </a:rPr>
                  <a:t> </a:t>
                </a:r>
                <a:r>
                  <a:rPr lang="en-US" sz="2400" b="1" dirty="0" err="1">
                    <a:solidFill>
                      <a:srgbClr val="0000FF"/>
                    </a:solidFill>
                    <a:latin typeface="Comic Sans MS"/>
                    <a:cs typeface="Comic Sans MS"/>
                  </a:rPr>
                  <a:t>Z</a:t>
                </a:r>
                <a:r>
                  <a:rPr lang="en-US" sz="2400" b="1" baseline="-25000" dirty="0" err="1">
                    <a:solidFill>
                      <a:srgbClr val="0000FF"/>
                    </a:solidFill>
                    <a:latin typeface="Comic Sans MS"/>
                    <a:cs typeface="Comic Sans MS"/>
                  </a:rPr>
                  <a:t>i</a:t>
                </a:r>
                <a:r>
                  <a:rPr lang="en-US" sz="2400" dirty="0" err="1">
                    <a:sym typeface="Symbol"/>
                  </a:rPr>
                  <a:t></a:t>
                </a:r>
                <a:r>
                  <a:rPr lang="en-US" sz="2400" b="1" dirty="0" err="1">
                    <a:solidFill>
                      <a:srgbClr val="0000FF"/>
                    </a:solidFill>
                    <a:latin typeface="Comic Sans MS"/>
                    <a:cs typeface="Comic Sans MS"/>
                  </a:rPr>
                  <a:t>D</a:t>
                </a:r>
                <a:r>
                  <a:rPr lang="en-US" sz="2400" b="1" baseline="-25000" dirty="0" err="1">
                    <a:solidFill>
                      <a:srgbClr val="0000FF"/>
                    </a:solidFill>
                    <a:latin typeface="Comic Sans MS"/>
                    <a:cs typeface="Comic Sans MS"/>
                  </a:rPr>
                  <a:t>i</a:t>
                </a:r>
                <a:r>
                  <a:rPr lang="en-US" sz="2400" b="1" dirty="0">
                    <a:latin typeface="Comic Sans MS"/>
                    <a:cs typeface="Comic Sans MS"/>
                  </a:rPr>
                  <a:t>) : </a:t>
                </a:r>
                <a:r>
                  <a:rPr lang="en-US" sz="2400" b="1" dirty="0">
                    <a:solidFill>
                      <a:srgbClr val="0000FF"/>
                    </a:solidFill>
                    <a:latin typeface="Comic Sans MS"/>
                    <a:cs typeface="Comic Sans MS"/>
                  </a:rPr>
                  <a:t>d</a:t>
                </a:r>
                <a:r>
                  <a:rPr lang="en-US" sz="2400" dirty="0">
                    <a:sym typeface="Symbol" charset="0"/>
                  </a:rPr>
                  <a:t> </a:t>
                </a:r>
                <a:r>
                  <a:rPr lang="en-US" sz="2400" b="1" dirty="0">
                    <a:solidFill>
                      <a:srgbClr val="0000FF"/>
                    </a:solidFill>
                    <a:latin typeface="Comic Sans MS"/>
                    <a:cs typeface="Comic Sans MS"/>
                  </a:rPr>
                  <a:t>N, D</a:t>
                </a:r>
                <a:r>
                  <a:rPr lang="en-US" sz="2400" b="1" baseline="-25000" dirty="0">
                    <a:solidFill>
                      <a:srgbClr val="0000FF"/>
                    </a:solidFill>
                    <a:latin typeface="Comic Sans MS"/>
                    <a:cs typeface="Comic Sans MS"/>
                  </a:rPr>
                  <a:t>i</a:t>
                </a:r>
                <a:r>
                  <a:rPr lang="en-US" sz="2400" dirty="0">
                    <a:sym typeface="Symbol" charset="0"/>
                  </a:rPr>
                  <a:t> </a:t>
                </a:r>
                <a:r>
                  <a:rPr lang="en-US" sz="2400" b="1" dirty="0">
                    <a:solidFill>
                      <a:srgbClr val="0000FF"/>
                    </a:solidFill>
                    <a:latin typeface="Comic Sans MS"/>
                    <a:cs typeface="Comic Sans MS"/>
                  </a:rPr>
                  <a:t>M</a:t>
                </a:r>
                <a:r>
                  <a:rPr lang="en-US" sz="3200" b="1" baseline="-25000" dirty="0">
                    <a:solidFill>
                      <a:srgbClr val="0000FF"/>
                    </a:solidFill>
                    <a:latin typeface="Comic Sans MS"/>
                    <a:cs typeface="Comic Sans MS"/>
                  </a:rPr>
                  <a:t>d</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F</a:t>
                </a:r>
                <a:r>
                  <a:rPr lang="en-US" sz="2400" b="1" dirty="0">
                    <a:solidFill>
                      <a:srgbClr val="000000"/>
                    </a:solidFill>
                    <a:latin typeface="Comic Sans MS"/>
                    <a:cs typeface="Comic Sans MS"/>
                  </a:rPr>
                  <a:t>)</a:t>
                </a:r>
                <a:r>
                  <a:rPr lang="en-US" sz="2400" b="1" dirty="0">
                    <a:latin typeface="Comic Sans MS"/>
                    <a:cs typeface="Comic Sans MS"/>
                    <a:sym typeface="Symbol"/>
                  </a:rPr>
                  <a:t>&gt;</a:t>
                </a:r>
              </a:p>
              <a:p>
                <a:pPr>
                  <a:lnSpc>
                    <a:spcPct val="130000"/>
                  </a:lnSpc>
                </a:pPr>
                <a:endParaRPr lang="en-US" sz="2400" b="1" dirty="0">
                  <a:solidFill>
                    <a:srgbClr val="FF6600"/>
                  </a:solidFill>
                  <a:latin typeface="Comic Sans MS"/>
                  <a:cs typeface="Comic Sans MS"/>
                </a:endParaRPr>
              </a:p>
              <a:p>
                <a:pPr>
                  <a:lnSpc>
                    <a:spcPct val="130000"/>
                  </a:lnSpc>
                </a:pPr>
                <a:r>
                  <a:rPr lang="en-US" sz="2400" b="1" dirty="0">
                    <a:solidFill>
                      <a:srgbClr val="FF6600"/>
                    </a:solidFill>
                    <a:latin typeface="Comic Sans MS"/>
                    <a:cs typeface="Comic Sans MS"/>
                  </a:rPr>
                  <a:t>Nullcone</a:t>
                </a:r>
                <a:r>
                  <a:rPr lang="en-US" sz="2400" b="1" dirty="0">
                    <a:latin typeface="Comic Sans MS"/>
                    <a:cs typeface="Comic Sans MS"/>
                  </a:rPr>
                  <a:t>: Given </a:t>
                </a:r>
                <a:r>
                  <a:rPr lang="en-US" sz="2400" b="1" dirty="0">
                    <a:solidFill>
                      <a:srgbClr val="0000FF"/>
                    </a:solidFill>
                    <a:latin typeface="Comic Sans MS"/>
                    <a:cs typeface="Comic Sans MS"/>
                  </a:rPr>
                  <a:t>L</a:t>
                </a:r>
                <a:r>
                  <a:rPr lang="en-US" sz="2400" b="1" dirty="0">
                    <a:latin typeface="Comic Sans MS"/>
                    <a:cs typeface="Comic Sans MS"/>
                  </a:rPr>
                  <a:t>, does </a:t>
                </a:r>
                <a:r>
                  <a:rPr lang="en-US" sz="2400" b="1" dirty="0">
                    <a:solidFill>
                      <a:srgbClr val="0000FF"/>
                    </a:solidFill>
                    <a:latin typeface="Comic Sans MS"/>
                    <a:cs typeface="Comic Sans MS"/>
                  </a:rPr>
                  <a:t>p</a:t>
                </a:r>
                <a:r>
                  <a:rPr lang="en-US" sz="2400" b="1" dirty="0">
                    <a:latin typeface="Comic Sans MS"/>
                    <a:cs typeface="Comic Sans MS"/>
                  </a:rPr>
                  <a:t>(</a:t>
                </a:r>
                <a:r>
                  <a:rPr lang="en-US" sz="2400" b="1" dirty="0">
                    <a:solidFill>
                      <a:srgbClr val="0000FF"/>
                    </a:solidFill>
                    <a:latin typeface="Comic Sans MS"/>
                    <a:cs typeface="Comic Sans MS"/>
                  </a:rPr>
                  <a:t>L</a:t>
                </a:r>
                <a:r>
                  <a:rPr lang="en-US" sz="2400" b="1" dirty="0">
                    <a:latin typeface="Comic Sans MS"/>
                    <a:cs typeface="Comic Sans MS"/>
                  </a:rPr>
                  <a:t>)=0 </a:t>
                </a:r>
                <a14:m>
                  <m:oMath xmlns:m="http://schemas.openxmlformats.org/officeDocument/2006/math">
                    <m:r>
                      <a:rPr lang="en-US" sz="2400" b="1" i="1" smtClean="0">
                        <a:latin typeface="Cambria Math" panose="02040503050406030204" pitchFamily="18" charset="0"/>
                        <a:ea typeface="Cambria Math" panose="02040503050406030204" pitchFamily="18" charset="0"/>
                        <a:cs typeface="Comic Sans MS"/>
                      </a:rPr>
                      <m:t>∀</m:t>
                    </m:r>
                  </m:oMath>
                </a14:m>
                <a:r>
                  <a:rPr lang="en-US" sz="2400" b="1" dirty="0" err="1">
                    <a:solidFill>
                      <a:srgbClr val="0000FF"/>
                    </a:solidFill>
                    <a:latin typeface="Comic Sans MS"/>
                    <a:cs typeface="Comic Sans MS"/>
                  </a:rPr>
                  <a:t>p</a:t>
                </a:r>
                <a:r>
                  <a:rPr lang="en-US" sz="2400" dirty="0" err="1">
                    <a:sym typeface="Symbol" charset="0"/>
                  </a:rPr>
                  <a:t></a:t>
                </a:r>
                <a:r>
                  <a:rPr lang="en-US" sz="2400" b="1" dirty="0" err="1">
                    <a:solidFill>
                      <a:srgbClr val="0000FF"/>
                    </a:solidFill>
                    <a:latin typeface="Comic Sans MS"/>
                    <a:cs typeface="Comic Sans MS"/>
                  </a:rPr>
                  <a:t>F</a:t>
                </a:r>
                <a:r>
                  <a:rPr lang="en-US" sz="2400" b="1" dirty="0">
                    <a:solidFill>
                      <a:srgbClr val="0000FF"/>
                    </a:solidFill>
                    <a:latin typeface="Comic Sans MS"/>
                    <a:cs typeface="Comic Sans MS"/>
                  </a:rPr>
                  <a:t>[Z]</a:t>
                </a:r>
                <a:r>
                  <a:rPr lang="en-US" sz="2400" b="1" baseline="30000" dirty="0">
                    <a:solidFill>
                      <a:srgbClr val="0000FF"/>
                    </a:solidFill>
                    <a:latin typeface="Comic Sans MS"/>
                    <a:cs typeface="Comic Sans MS"/>
                  </a:rPr>
                  <a:t>G </a:t>
                </a:r>
                <a:r>
                  <a:rPr lang="en-US" sz="2400" b="1" dirty="0">
                    <a:solidFill>
                      <a:srgbClr val="000000"/>
                    </a:solidFill>
                    <a:latin typeface="Comic Sans MS"/>
                    <a:cs typeface="Comic Sans MS"/>
                  </a:rPr>
                  <a:t>?  </a:t>
                </a:r>
                <a:endParaRPr lang="en-US" sz="2400" b="1" dirty="0">
                  <a:solidFill>
                    <a:srgbClr val="660066"/>
                  </a:solidFill>
                  <a:latin typeface="Comic Sans MS"/>
                  <a:cs typeface="Comic Sans MS"/>
                  <a:sym typeface="Symbol"/>
                </a:endParaRPr>
              </a:p>
              <a:p>
                <a:pPr>
                  <a:lnSpc>
                    <a:spcPct val="130000"/>
                  </a:lnSpc>
                </a:pPr>
                <a:r>
                  <a:rPr lang="en-US" sz="2400" b="1" dirty="0">
                    <a:solidFill>
                      <a:srgbClr val="FF6600"/>
                    </a:solidFill>
                    <a:latin typeface="Comic Sans MS"/>
                    <a:cs typeface="Comic Sans MS"/>
                  </a:rPr>
                  <a:t>Isomorphism</a:t>
                </a:r>
                <a:r>
                  <a:rPr lang="en-US" sz="2400" b="1" dirty="0">
                    <a:latin typeface="Comic Sans MS"/>
                    <a:cs typeface="Comic Sans MS"/>
                  </a:rPr>
                  <a:t>: Given </a:t>
                </a:r>
                <a:r>
                  <a:rPr lang="en-US" sz="2400" b="1" dirty="0">
                    <a:solidFill>
                      <a:srgbClr val="0000FF"/>
                    </a:solidFill>
                    <a:latin typeface="Comic Sans MS"/>
                    <a:cs typeface="Comic Sans MS"/>
                  </a:rPr>
                  <a:t>L</a:t>
                </a:r>
                <a:r>
                  <a:rPr lang="en-US" sz="2400" b="1" dirty="0">
                    <a:latin typeface="Comic Sans MS"/>
                    <a:cs typeface="Comic Sans MS"/>
                  </a:rPr>
                  <a:t>,</a:t>
                </a:r>
                <a:r>
                  <a:rPr lang="en-US" sz="2400" b="1" dirty="0">
                    <a:solidFill>
                      <a:srgbClr val="0000FF"/>
                    </a:solidFill>
                    <a:latin typeface="Comic Sans MS"/>
                    <a:cs typeface="Comic Sans MS"/>
                  </a:rPr>
                  <a:t>L’</a:t>
                </a:r>
                <a:r>
                  <a:rPr lang="en-US" sz="2400" b="1" dirty="0">
                    <a:latin typeface="Comic Sans MS"/>
                    <a:cs typeface="Comic Sans MS"/>
                  </a:rPr>
                  <a:t> does </a:t>
                </a:r>
                <a:r>
                  <a:rPr lang="en-US" sz="2400" b="1" dirty="0">
                    <a:solidFill>
                      <a:srgbClr val="0000FF"/>
                    </a:solidFill>
                    <a:latin typeface="Comic Sans MS"/>
                    <a:cs typeface="Comic Sans MS"/>
                  </a:rPr>
                  <a:t>p</a:t>
                </a:r>
                <a:r>
                  <a:rPr lang="en-US" sz="2400" b="1" dirty="0">
                    <a:latin typeface="Comic Sans MS"/>
                    <a:cs typeface="Comic Sans MS"/>
                  </a:rPr>
                  <a:t>(</a:t>
                </a:r>
                <a:r>
                  <a:rPr lang="en-US" sz="2400" b="1" dirty="0">
                    <a:solidFill>
                      <a:srgbClr val="0000FF"/>
                    </a:solidFill>
                    <a:latin typeface="Comic Sans MS"/>
                    <a:cs typeface="Comic Sans MS"/>
                  </a:rPr>
                  <a:t>L</a:t>
                </a:r>
                <a:r>
                  <a:rPr lang="en-US" sz="2400" b="1" dirty="0">
                    <a:latin typeface="Comic Sans MS"/>
                    <a:cs typeface="Comic Sans MS"/>
                  </a:rPr>
                  <a:t>)=</a:t>
                </a:r>
                <a:r>
                  <a:rPr lang="en-US" sz="2400" b="1" dirty="0">
                    <a:solidFill>
                      <a:srgbClr val="0000FF"/>
                    </a:solidFill>
                    <a:latin typeface="Comic Sans MS"/>
                    <a:cs typeface="Comic Sans MS"/>
                  </a:rPr>
                  <a:t>p</a:t>
                </a:r>
                <a:r>
                  <a:rPr lang="en-US" sz="2400" b="1" dirty="0">
                    <a:latin typeface="Comic Sans MS"/>
                    <a:cs typeface="Comic Sans MS"/>
                  </a:rPr>
                  <a:t>(</a:t>
                </a:r>
                <a:r>
                  <a:rPr lang="en-US" sz="2400" b="1" dirty="0">
                    <a:solidFill>
                      <a:srgbClr val="0000FF"/>
                    </a:solidFill>
                    <a:latin typeface="Comic Sans MS"/>
                    <a:cs typeface="Comic Sans MS"/>
                  </a:rPr>
                  <a:t>L’</a:t>
                </a:r>
                <a:r>
                  <a:rPr lang="en-US" sz="2400" b="1" dirty="0">
                    <a:latin typeface="Comic Sans MS"/>
                    <a:cs typeface="Comic Sans MS"/>
                  </a:rPr>
                  <a:t>)= </a:t>
                </a:r>
                <a14:m>
                  <m:oMath xmlns:m="http://schemas.openxmlformats.org/officeDocument/2006/math">
                    <m:r>
                      <a:rPr lang="en-US" sz="2400" b="1" i="1">
                        <a:latin typeface="Cambria Math" panose="02040503050406030204" pitchFamily="18" charset="0"/>
                        <a:ea typeface="Cambria Math" panose="02040503050406030204" pitchFamily="18" charset="0"/>
                        <a:cs typeface="Comic Sans MS"/>
                      </a:rPr>
                      <m:t>∀</m:t>
                    </m:r>
                  </m:oMath>
                </a14:m>
                <a:r>
                  <a:rPr lang="en-US" sz="2400" b="1" dirty="0" err="1">
                    <a:solidFill>
                      <a:srgbClr val="0000FF"/>
                    </a:solidFill>
                    <a:latin typeface="Comic Sans MS"/>
                    <a:cs typeface="Comic Sans MS"/>
                  </a:rPr>
                  <a:t>p</a:t>
                </a:r>
                <a:r>
                  <a:rPr lang="en-US" sz="2400" dirty="0" err="1">
                    <a:sym typeface="Symbol" charset="0"/>
                  </a:rPr>
                  <a:t></a:t>
                </a:r>
                <a:r>
                  <a:rPr lang="en-US" sz="2400" b="1" dirty="0" err="1">
                    <a:solidFill>
                      <a:srgbClr val="0000FF"/>
                    </a:solidFill>
                    <a:latin typeface="Comic Sans MS"/>
                    <a:cs typeface="Comic Sans MS"/>
                  </a:rPr>
                  <a:t>F</a:t>
                </a:r>
                <a:r>
                  <a:rPr lang="en-US" sz="2400" b="1" dirty="0">
                    <a:solidFill>
                      <a:srgbClr val="0000FF"/>
                    </a:solidFill>
                    <a:latin typeface="Comic Sans MS"/>
                    <a:cs typeface="Comic Sans MS"/>
                  </a:rPr>
                  <a:t>[Z]</a:t>
                </a:r>
                <a:r>
                  <a:rPr lang="en-US" sz="2400" b="1" baseline="30000" dirty="0">
                    <a:solidFill>
                      <a:srgbClr val="0000FF"/>
                    </a:solidFill>
                    <a:latin typeface="Comic Sans MS"/>
                    <a:cs typeface="Comic Sans MS"/>
                  </a:rPr>
                  <a:t>G </a:t>
                </a:r>
                <a:r>
                  <a:rPr lang="en-US" sz="2400" b="1" dirty="0">
                    <a:solidFill>
                      <a:srgbClr val="000000"/>
                    </a:solidFill>
                    <a:latin typeface="Comic Sans MS"/>
                    <a:cs typeface="Comic Sans MS"/>
                  </a:rPr>
                  <a:t>? 😎</a:t>
                </a:r>
                <a:endParaRPr lang="en-US" sz="2400" b="1" dirty="0">
                  <a:solidFill>
                    <a:srgbClr val="660066"/>
                  </a:solidFill>
                  <a:latin typeface="Comic Sans MS"/>
                  <a:cs typeface="Comic Sans MS"/>
                  <a:sym typeface="Symbol"/>
                </a:endParaRPr>
              </a:p>
              <a:p>
                <a:pPr>
                  <a:lnSpc>
                    <a:spcPct val="130000"/>
                  </a:lnSpc>
                </a:pPr>
                <a:r>
                  <a:rPr lang="en-US" sz="2400" b="1" dirty="0">
                    <a:solidFill>
                      <a:srgbClr val="660066"/>
                    </a:solidFill>
                    <a:latin typeface="Comic Sans MS"/>
                    <a:cs typeface="Comic Sans MS"/>
                    <a:sym typeface="Symbol"/>
                  </a:rPr>
                  <a:t>Degree bounds </a:t>
                </a:r>
                <a:r>
                  <a:rPr lang="en-US" sz="2400" b="1" dirty="0">
                    <a:solidFill>
                      <a:srgbClr val="000000"/>
                    </a:solidFill>
                    <a:latin typeface="Comic Sans MS"/>
                    <a:cs typeface="Comic Sans MS"/>
                  </a:rPr>
                  <a:t>😎</a:t>
                </a:r>
                <a:endParaRPr lang="en-US" sz="2400" b="1" dirty="0">
                  <a:solidFill>
                    <a:srgbClr val="660066"/>
                  </a:solidFill>
                  <a:latin typeface="Comic Sans MS"/>
                  <a:cs typeface="Comic Sans MS"/>
                  <a:sym typeface="Symbol"/>
                </a:endParaRPr>
              </a:p>
              <a:p>
                <a:pPr>
                  <a:lnSpc>
                    <a:spcPct val="130000"/>
                  </a:lnSpc>
                </a:pPr>
                <a:r>
                  <a:rPr lang="en-US" sz="2400" b="1" dirty="0">
                    <a:solidFill>
                      <a:srgbClr val="008000"/>
                    </a:solidFill>
                    <a:latin typeface="Comic Sans MS"/>
                    <a:cs typeface="Comic Sans MS"/>
                  </a:rPr>
                  <a:t>[Hilbert’90]  </a:t>
                </a:r>
                <a:r>
                  <a:rPr lang="en-US" sz="2400" b="1" dirty="0">
                    <a:solidFill>
                      <a:srgbClr val="0000FF"/>
                    </a:solidFill>
                    <a:latin typeface="Comic Sans MS"/>
                    <a:cs typeface="Comic Sans MS"/>
                  </a:rPr>
                  <a:t>d</a:t>
                </a:r>
                <a:r>
                  <a:rPr lang="en-US" sz="2400" b="1" dirty="0">
                    <a:latin typeface="Comic Sans MS"/>
                    <a:cs typeface="Comic Sans MS"/>
                  </a:rPr>
                  <a:t>&lt; ∞</a:t>
                </a:r>
                <a:r>
                  <a:rPr lang="en-US" sz="2400" b="1" dirty="0">
                    <a:solidFill>
                      <a:srgbClr val="008000"/>
                    </a:solidFill>
                    <a:latin typeface="Comic Sans MS"/>
                    <a:cs typeface="Comic Sans MS"/>
                  </a:rPr>
                  <a:t>       </a:t>
                </a:r>
                <a:r>
                  <a:rPr lang="en-US" sz="2400" b="1" dirty="0">
                    <a:solidFill>
                      <a:srgbClr val="0000FF"/>
                    </a:solidFill>
                    <a:latin typeface="Comic Sans MS"/>
                    <a:cs typeface="Comic Sans MS"/>
                  </a:rPr>
                  <a:t>F[Z]</a:t>
                </a:r>
                <a:r>
                  <a:rPr lang="en-US" sz="2400" b="1" baseline="30000" dirty="0">
                    <a:solidFill>
                      <a:srgbClr val="0000FF"/>
                    </a:solidFill>
                    <a:latin typeface="Comic Sans MS"/>
                    <a:cs typeface="Comic Sans MS"/>
                  </a:rPr>
                  <a:t>G  </a:t>
                </a:r>
                <a:r>
                  <a:rPr lang="en-US" sz="2400" b="1" dirty="0">
                    <a:latin typeface="Comic Sans MS"/>
                    <a:cs typeface="Comic Sans MS"/>
                  </a:rPr>
                  <a:t>finitely generated</a:t>
                </a:r>
                <a:endParaRPr lang="en-US" sz="2400" b="1" dirty="0">
                  <a:latin typeface="Comic Sans MS"/>
                  <a:cs typeface="Comic Sans MS"/>
                  <a:sym typeface="Symbol"/>
                </a:endParaRPr>
              </a:p>
              <a:p>
                <a:pPr>
                  <a:lnSpc>
                    <a:spcPct val="130000"/>
                  </a:lnSpc>
                </a:pPr>
                <a:r>
                  <a:rPr lang="en-US" sz="2400" b="1" dirty="0">
                    <a:solidFill>
                      <a:srgbClr val="008000"/>
                    </a:solidFill>
                    <a:latin typeface="Comic Sans MS"/>
                    <a:cs typeface="Comic Sans MS"/>
                  </a:rPr>
                  <a:t>[Popov’81]    </a:t>
                </a:r>
                <a:r>
                  <a:rPr lang="en-US" sz="2400" b="1" dirty="0">
                    <a:solidFill>
                      <a:srgbClr val="0000FF"/>
                    </a:solidFill>
                    <a:latin typeface="Comic Sans MS"/>
                    <a:cs typeface="Comic Sans MS"/>
                  </a:rPr>
                  <a:t>d</a:t>
                </a:r>
                <a:r>
                  <a:rPr lang="en-US" sz="2400" b="1" dirty="0">
                    <a:latin typeface="Comic Sans MS"/>
                    <a:cs typeface="Comic Sans MS"/>
                  </a:rPr>
                  <a:t>&lt; </a:t>
                </a:r>
                <a:r>
                  <a:rPr lang="en-US" sz="2400" b="1" dirty="0" err="1">
                    <a:latin typeface="Comic Sans MS"/>
                    <a:cs typeface="Comic Sans MS"/>
                  </a:rPr>
                  <a:t>exp</a:t>
                </a:r>
                <a:r>
                  <a:rPr lang="en-US" sz="2400" b="1" dirty="0">
                    <a:latin typeface="Comic Sans MS"/>
                    <a:cs typeface="Comic Sans MS"/>
                  </a:rPr>
                  <a:t>(</a:t>
                </a:r>
                <a:r>
                  <a:rPr lang="en-US" sz="2400" b="1" dirty="0" err="1">
                    <a:latin typeface="Comic Sans MS"/>
                    <a:cs typeface="Comic Sans MS"/>
                  </a:rPr>
                  <a:t>exp</a:t>
                </a:r>
                <a:r>
                  <a:rPr lang="en-US" sz="2400" b="1" dirty="0">
                    <a:latin typeface="Comic Sans MS"/>
                    <a:cs typeface="Comic Sans MS"/>
                  </a:rPr>
                  <a:t>(</a:t>
                </a:r>
                <a:r>
                  <a:rPr lang="en-US" sz="2400" b="1" dirty="0">
                    <a:solidFill>
                      <a:srgbClr val="0000FF"/>
                    </a:solidFill>
                    <a:latin typeface="Comic Sans MS"/>
                    <a:cs typeface="Comic Sans MS"/>
                  </a:rPr>
                  <a:t>n</a:t>
                </a:r>
                <a:r>
                  <a:rPr lang="en-US" sz="2400" b="1" dirty="0">
                    <a:latin typeface="Comic Sans MS"/>
                    <a:cs typeface="Comic Sans MS"/>
                  </a:rPr>
                  <a:t>))</a:t>
                </a:r>
              </a:p>
              <a:p>
                <a:pPr>
                  <a:lnSpc>
                    <a:spcPct val="130000"/>
                  </a:lnSpc>
                </a:pPr>
                <a:r>
                  <a:rPr lang="en-US" sz="2400" b="1" dirty="0">
                    <a:solidFill>
                      <a:srgbClr val="008000"/>
                    </a:solidFill>
                    <a:latin typeface="Comic Sans MS"/>
                    <a:cs typeface="Comic Sans MS"/>
                  </a:rPr>
                  <a:t>[Derksen’01] </a:t>
                </a:r>
                <a:r>
                  <a:rPr lang="en-US" sz="2400" b="1" dirty="0">
                    <a:solidFill>
                      <a:srgbClr val="0000FF"/>
                    </a:solidFill>
                    <a:latin typeface="Comic Sans MS"/>
                    <a:cs typeface="Comic Sans MS"/>
                  </a:rPr>
                  <a:t>d</a:t>
                </a:r>
                <a:r>
                  <a:rPr lang="en-US" sz="2400" b="1" dirty="0">
                    <a:latin typeface="Comic Sans MS"/>
                    <a:cs typeface="Comic Sans MS"/>
                  </a:rPr>
                  <a:t>&lt; </a:t>
                </a:r>
                <a:r>
                  <a:rPr lang="en-US" sz="2400" b="1" dirty="0" err="1">
                    <a:latin typeface="Comic Sans MS"/>
                    <a:cs typeface="Comic Sans MS"/>
                  </a:rPr>
                  <a:t>exp</a:t>
                </a:r>
                <a:r>
                  <a:rPr lang="en-US" sz="2400" b="1" dirty="0">
                    <a:latin typeface="Comic Sans MS"/>
                    <a:cs typeface="Comic Sans MS"/>
                  </a:rPr>
                  <a:t>(</a:t>
                </a:r>
                <a:r>
                  <a:rPr lang="en-US" sz="2400" b="1" dirty="0">
                    <a:solidFill>
                      <a:srgbClr val="0000FF"/>
                    </a:solidFill>
                    <a:latin typeface="Comic Sans MS"/>
                    <a:cs typeface="Comic Sans MS"/>
                  </a:rPr>
                  <a:t>n</a:t>
                </a:r>
                <a:r>
                  <a:rPr lang="en-US" sz="2400" b="1" dirty="0">
                    <a:latin typeface="Comic Sans MS"/>
                    <a:cs typeface="Comic Sans MS"/>
                  </a:rPr>
                  <a:t>)   </a:t>
                </a:r>
                <a:r>
                  <a:rPr lang="en-US" sz="2400" b="1" dirty="0">
                    <a:latin typeface="Comic Sans MS"/>
                    <a:cs typeface="Comic Sans MS"/>
                    <a:sym typeface="Wingdings"/>
                  </a:rPr>
                  <a:t> </a:t>
                </a:r>
                <a:r>
                  <a:rPr lang="en-US" sz="2400" b="1" dirty="0">
                    <a:solidFill>
                      <a:srgbClr val="008000"/>
                    </a:solidFill>
                    <a:latin typeface="Comic Sans MS"/>
                    <a:cs typeface="Comic Sans MS"/>
                  </a:rPr>
                  <a:t>[GGOW’15] </a:t>
                </a:r>
                <a:r>
                  <a:rPr lang="en-US" sz="2400" b="1" dirty="0">
                    <a:latin typeface="Comic Sans MS"/>
                    <a:cs typeface="Comic Sans MS"/>
                  </a:rPr>
                  <a:t>(</a:t>
                </a:r>
                <a:r>
                  <a:rPr lang="en-US" sz="2400" b="1" dirty="0">
                    <a:solidFill>
                      <a:srgbClr val="FF0000"/>
                    </a:solidFill>
                    <a:latin typeface="Comic Sans MS"/>
                    <a:cs typeface="Comic Sans MS"/>
                  </a:rPr>
                  <a:t>capacity</a:t>
                </a:r>
                <a:r>
                  <a:rPr lang="en-US" sz="2400" b="1" dirty="0">
                    <a:latin typeface="Comic Sans MS"/>
                    <a:cs typeface="Comic Sans MS"/>
                  </a:rPr>
                  <a:t> analysis)</a:t>
                </a:r>
              </a:p>
              <a:p>
                <a:pPr>
                  <a:lnSpc>
                    <a:spcPct val="130000"/>
                  </a:lnSpc>
                </a:pPr>
                <a:r>
                  <a:rPr lang="en-US" sz="2400" b="1" dirty="0">
                    <a:solidFill>
                      <a:srgbClr val="008000"/>
                    </a:solidFill>
                    <a:latin typeface="Comic Sans MS"/>
                    <a:cs typeface="Comic Sans MS"/>
                  </a:rPr>
                  <a:t>[DM’15]      </a:t>
                </a:r>
                <a:r>
                  <a:rPr lang="en-US" sz="2400" b="1" dirty="0">
                    <a:solidFill>
                      <a:srgbClr val="0000FF"/>
                    </a:solidFill>
                    <a:latin typeface="Comic Sans MS"/>
                    <a:cs typeface="Comic Sans MS"/>
                  </a:rPr>
                  <a:t>d</a:t>
                </a:r>
                <a:r>
                  <a:rPr lang="en-US" sz="2400" b="1" dirty="0">
                    <a:latin typeface="Comic Sans MS"/>
                    <a:cs typeface="Comic Sans MS"/>
                  </a:rPr>
                  <a:t>&lt; poly(</a:t>
                </a:r>
                <a:r>
                  <a:rPr lang="en-US" sz="2400" b="1" dirty="0">
                    <a:solidFill>
                      <a:srgbClr val="0000FF"/>
                    </a:solidFill>
                    <a:latin typeface="Comic Sans MS"/>
                    <a:cs typeface="Comic Sans MS"/>
                  </a:rPr>
                  <a:t>n</a:t>
                </a:r>
                <a:r>
                  <a:rPr lang="en-US" sz="2400" b="1" dirty="0">
                    <a:latin typeface="Comic Sans MS"/>
                    <a:cs typeface="Comic Sans MS"/>
                  </a:rPr>
                  <a:t>)  </a:t>
                </a:r>
                <a:r>
                  <a:rPr lang="en-US" sz="2400" b="1" dirty="0">
                    <a:latin typeface="Comic Sans MS"/>
                    <a:cs typeface="Comic Sans MS"/>
                    <a:sym typeface="Wingdings"/>
                  </a:rPr>
                  <a:t> </a:t>
                </a:r>
                <a:r>
                  <a:rPr lang="en-US" sz="2400" b="1" dirty="0">
                    <a:solidFill>
                      <a:srgbClr val="008000"/>
                    </a:solidFill>
                    <a:latin typeface="Comic Sans MS"/>
                    <a:cs typeface="Comic Sans MS"/>
                  </a:rPr>
                  <a:t>[IQS’16]   </a:t>
                </a:r>
                <a:r>
                  <a:rPr lang="en-US" sz="2400" b="1" dirty="0">
                    <a:solidFill>
                      <a:srgbClr val="000000"/>
                    </a:solidFill>
                    <a:latin typeface="Comic Sans MS"/>
                    <a:cs typeface="Comic Sans MS"/>
                  </a:rPr>
                  <a:t>(combinatorial alg.)</a:t>
                </a:r>
              </a:p>
            </p:txBody>
          </p:sp>
        </mc:Choice>
        <mc:Fallback>
          <p:sp>
            <p:nvSpPr>
              <p:cNvPr id="14" name="TextBox 13"/>
              <p:cNvSpPr txBox="1">
                <a:spLocks noRot="1" noChangeAspect="1" noMove="1" noResize="1" noEditPoints="1" noAdjustHandles="1" noChangeArrowheads="1" noChangeShapeType="1" noTextEdit="1"/>
              </p:cNvSpPr>
              <p:nvPr/>
            </p:nvSpPr>
            <p:spPr>
              <a:xfrm>
                <a:off x="114299" y="515249"/>
                <a:ext cx="8921075" cy="6289799"/>
              </a:xfrm>
              <a:prstGeom prst="rect">
                <a:avLst/>
              </a:prstGeom>
              <a:blipFill>
                <a:blip r:embed="rId3"/>
                <a:stretch>
                  <a:fillRect l="-996" r="-711" b="-1008"/>
                </a:stretch>
              </a:blipFill>
            </p:spPr>
            <p:txBody>
              <a:bodyPr/>
              <a:lstStyle/>
              <a:p>
                <a:r>
                  <a:rPr lang="en-US">
                    <a:noFill/>
                  </a:rPr>
                  <a:t> </a:t>
                </a:r>
              </a:p>
            </p:txBody>
          </p:sp>
        </mc:Fallback>
      </mc:AlternateContent>
      <p:sp>
        <p:nvSpPr>
          <p:cNvPr id="7" name="TextBox 6"/>
          <p:cNvSpPr txBox="1"/>
          <p:nvPr/>
        </p:nvSpPr>
        <p:spPr>
          <a:xfrm>
            <a:off x="8033380" y="4348389"/>
            <a:ext cx="889000" cy="523220"/>
          </a:xfrm>
          <a:prstGeom prst="rect">
            <a:avLst/>
          </a:prstGeom>
          <a:solidFill>
            <a:srgbClr val="FFFF00"/>
          </a:solidFill>
        </p:spPr>
        <p:txBody>
          <a:bodyPr wrap="square" rtlCol="0">
            <a:spAutoFit/>
          </a:bodyPr>
          <a:lstStyle/>
          <a:p>
            <a:r>
              <a:rPr lang="en-US" sz="2400" b="1" dirty="0">
                <a:solidFill>
                  <a:srgbClr val="000000"/>
                </a:solidFill>
                <a:latin typeface="Comic Sans MS"/>
                <a:cs typeface="Comic Sans MS"/>
              </a:rPr>
              <a:t>In </a:t>
            </a:r>
            <a:r>
              <a:rPr lang="en-US" sz="2800" b="1" dirty="0">
                <a:solidFill>
                  <a:srgbClr val="FF0000"/>
                </a:solidFill>
                <a:latin typeface="Comic Sans MS"/>
                <a:cs typeface="Comic Sans MS"/>
              </a:rPr>
              <a:t>P</a:t>
            </a:r>
            <a:r>
              <a:rPr lang="en-US" sz="2400" b="1" dirty="0">
                <a:latin typeface="Comic Sans MS"/>
                <a:cs typeface="Comic Sans MS"/>
              </a:rPr>
              <a:t> </a:t>
            </a:r>
            <a:endParaRPr lang="en-US" sz="2400" b="1" i="1" dirty="0"/>
          </a:p>
        </p:txBody>
      </p:sp>
      <p:sp>
        <p:nvSpPr>
          <p:cNvPr id="3" name="TextBox 2">
            <a:extLst>
              <a:ext uri="{FF2B5EF4-FFF2-40B4-BE49-F238E27FC236}">
                <a16:creationId xmlns:a16="http://schemas.microsoft.com/office/drawing/2014/main" id="{50AF60DF-28CD-CF4C-99C6-A86DF359E866}"/>
              </a:ext>
            </a:extLst>
          </p:cNvPr>
          <p:cNvSpPr txBox="1"/>
          <p:nvPr/>
        </p:nvSpPr>
        <p:spPr>
          <a:xfrm>
            <a:off x="6480951" y="3397057"/>
            <a:ext cx="2239716" cy="528222"/>
          </a:xfrm>
          <a:prstGeom prst="rect">
            <a:avLst/>
          </a:prstGeom>
          <a:solidFill>
            <a:schemeClr val="accent6"/>
          </a:solidFill>
        </p:spPr>
        <p:txBody>
          <a:bodyPr wrap="none" rtlCol="0">
            <a:spAutoFit/>
          </a:bodyPr>
          <a:lstStyle/>
          <a:p>
            <a:pPr lvl="0">
              <a:lnSpc>
                <a:spcPct val="130000"/>
              </a:lnSpc>
            </a:pPr>
            <a:r>
              <a:rPr lang="en-US" sz="2400" b="1" dirty="0">
                <a:solidFill>
                  <a:srgbClr val="000000"/>
                </a:solidFill>
                <a:latin typeface="Comic Sans MS"/>
                <a:cs typeface="Comic Sans MS"/>
                <a:sym typeface="Wingdings"/>
              </a:rPr>
              <a:t> </a:t>
            </a:r>
            <a:r>
              <a:rPr lang="en-US" sz="2400" b="1" dirty="0">
                <a:solidFill>
                  <a:srgbClr val="FF0000"/>
                </a:solidFill>
                <a:latin typeface="Comic Sans MS"/>
                <a:cs typeface="Comic Sans MS"/>
                <a:sym typeface="Wingdings"/>
              </a:rPr>
              <a:t>cap</a:t>
            </a:r>
            <a:r>
              <a:rPr lang="en-US" sz="2400" b="1" dirty="0">
                <a:solidFill>
                  <a:srgbClr val="000000"/>
                </a:solidFill>
                <a:latin typeface="Comic Sans MS"/>
                <a:cs typeface="Comic Sans MS"/>
                <a:sym typeface="Wingdings"/>
              </a:rPr>
              <a:t>(</a:t>
            </a:r>
            <a:r>
              <a:rPr lang="en-US" sz="2400" b="1" dirty="0">
                <a:solidFill>
                  <a:srgbClr val="0000FF"/>
                </a:solidFill>
                <a:latin typeface="Comic Sans MS"/>
                <a:cs typeface="Comic Sans MS"/>
                <a:sym typeface="Wingdings"/>
              </a:rPr>
              <a:t>L</a:t>
            </a:r>
            <a:r>
              <a:rPr lang="en-US" sz="2400" b="1" dirty="0">
                <a:solidFill>
                  <a:srgbClr val="000000"/>
                </a:solidFill>
                <a:latin typeface="Comic Sans MS"/>
                <a:cs typeface="Comic Sans MS"/>
                <a:sym typeface="Wingdings"/>
              </a:rPr>
              <a:t>)=0</a:t>
            </a:r>
            <a:endParaRPr lang="en-US" sz="2400" b="1" dirty="0">
              <a:solidFill>
                <a:srgbClr val="660066"/>
              </a:solidFill>
              <a:latin typeface="Comic Sans MS"/>
              <a:cs typeface="Comic Sans MS"/>
              <a:sym typeface="Symbol"/>
            </a:endParaRPr>
          </a:p>
        </p:txBody>
      </p:sp>
    </p:spTree>
    <p:extLst>
      <p:ext uri="{BB962C8B-B14F-4D97-AF65-F5344CB8AC3E}">
        <p14:creationId xmlns:p14="http://schemas.microsoft.com/office/powerpoint/2010/main" val="42459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uiExpand="1" build="p"/>
      <p:bldP spid="7"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46145" y="2406998"/>
            <a:ext cx="8419483" cy="2685264"/>
          </a:xfrm>
        </p:spPr>
        <p:txBody>
          <a:bodyPr>
            <a:normAutofit fontScale="90000"/>
          </a:bodyPr>
          <a:lstStyle/>
          <a:p>
            <a:pPr>
              <a:lnSpc>
                <a:spcPct val="120000"/>
              </a:lnSpc>
            </a:pPr>
            <a:r>
              <a:rPr lang="en-US" sz="3600" b="1" dirty="0">
                <a:solidFill>
                  <a:srgbClr val="FF0000"/>
                </a:solidFill>
                <a:latin typeface="Comic Sans MS" charset="0"/>
                <a:ea typeface="ＭＳ Ｐゴシック" charset="0"/>
                <a:cs typeface="ＭＳ Ｐゴシック" charset="0"/>
              </a:rPr>
              <a:t> Unification/Generalization 😎</a:t>
            </a:r>
            <a:br>
              <a:rPr lang="en-US" sz="3600" b="1" dirty="0">
                <a:solidFill>
                  <a:srgbClr val="FF0000"/>
                </a:solidFill>
                <a:latin typeface="Comic Sans MS" charset="0"/>
                <a:ea typeface="ＭＳ Ｐゴシック" charset="0"/>
                <a:cs typeface="ＭＳ Ｐゴシック" charset="0"/>
              </a:rPr>
            </a:br>
            <a:r>
              <a:rPr lang="en-US" sz="3600" b="1" dirty="0">
                <a:solidFill>
                  <a:srgbClr val="FF0000"/>
                </a:solidFill>
                <a:latin typeface="Comic Sans MS" charset="0"/>
                <a:ea typeface="ＭＳ Ｐゴシック" charset="0"/>
                <a:cs typeface="ＭＳ Ｐゴシック" charset="0"/>
              </a:rPr>
              <a:t>Alternate minimization </a:t>
            </a:r>
            <a:r>
              <a:rPr lang="en-US" sz="3600" b="1" dirty="0">
                <a:solidFill>
                  <a:srgbClr val="660066"/>
                </a:solidFill>
                <a:latin typeface="Comic Sans MS" charset="0"/>
                <a:ea typeface="ＭＳ Ｐゴシック" charset="0"/>
                <a:cs typeface="ＭＳ Ｐゴシック" charset="0"/>
              </a:rPr>
              <a:t>over groups </a:t>
            </a:r>
            <a:br>
              <a:rPr lang="en-US" sz="3600" b="1" dirty="0">
                <a:solidFill>
                  <a:srgbClr val="FF0000"/>
                </a:solidFill>
                <a:latin typeface="Comic Sans MS" charset="0"/>
                <a:ea typeface="ＭＳ Ｐゴシック" charset="0"/>
                <a:cs typeface="ＭＳ Ｐゴシック" charset="0"/>
              </a:rPr>
            </a:br>
            <a:br>
              <a:rPr lang="en-US" sz="3600" b="1" dirty="0">
                <a:solidFill>
                  <a:srgbClr val="FF0000"/>
                </a:solidFill>
                <a:latin typeface="Comic Sans MS" charset="0"/>
                <a:ea typeface="ＭＳ Ｐゴシック" charset="0"/>
                <a:cs typeface="ＭＳ Ｐゴシック" charset="0"/>
              </a:rPr>
            </a:br>
            <a:r>
              <a:rPr lang="en-US" sz="3600" b="1" dirty="0">
                <a:solidFill>
                  <a:srgbClr val="0000FF"/>
                </a:solidFill>
                <a:latin typeface="Comic Sans MS"/>
                <a:cs typeface="Comic Sans MS"/>
              </a:rPr>
              <a:t>Where does scaling come from?</a:t>
            </a:r>
            <a:br>
              <a:rPr lang="en-US" sz="3600" b="1" dirty="0">
                <a:solidFill>
                  <a:srgbClr val="0000FF"/>
                </a:solidFill>
                <a:latin typeface="Comic Sans MS"/>
                <a:cs typeface="Comic Sans MS"/>
              </a:rPr>
            </a:br>
            <a:r>
              <a:rPr lang="en-US" sz="3600" b="1" dirty="0">
                <a:solidFill>
                  <a:srgbClr val="FF0000"/>
                </a:solidFill>
                <a:latin typeface="Comic Sans MS" charset="0"/>
                <a:ea typeface="ＭＳ Ｐゴシック" charset="0"/>
                <a:cs typeface="ＭＳ Ｐゴシック" charset="0"/>
              </a:rPr>
              <a:t> </a:t>
            </a:r>
            <a:r>
              <a:rPr lang="en-US" sz="2800" b="1" dirty="0">
                <a:solidFill>
                  <a:srgbClr val="008000"/>
                </a:solidFill>
                <a:latin typeface="Comic Sans MS"/>
                <a:cs typeface="Comic Sans MS"/>
              </a:rPr>
              <a:t>[</a:t>
            </a:r>
            <a:r>
              <a:rPr lang="en-US" sz="2800" b="1" dirty="0" err="1">
                <a:solidFill>
                  <a:srgbClr val="008000"/>
                </a:solidFill>
                <a:latin typeface="Comic Sans MS"/>
                <a:cs typeface="Comic Sans MS"/>
              </a:rPr>
              <a:t>Burgisser</a:t>
            </a:r>
            <a:r>
              <a:rPr lang="en-US" sz="2800" b="1" dirty="0">
                <a:solidFill>
                  <a:srgbClr val="008000"/>
                </a:solidFill>
                <a:latin typeface="Comic Sans MS"/>
                <a:cs typeface="Comic Sans MS"/>
              </a:rPr>
              <a:t>-</a:t>
            </a:r>
            <a:r>
              <a:rPr lang="en-US" sz="2800" b="1" dirty="0" err="1">
                <a:solidFill>
                  <a:srgbClr val="008000"/>
                </a:solidFill>
                <a:latin typeface="Comic Sans MS"/>
                <a:cs typeface="Comic Sans MS"/>
              </a:rPr>
              <a:t>Garg</a:t>
            </a:r>
            <a:r>
              <a:rPr lang="en-US" sz="2800" b="1" dirty="0">
                <a:solidFill>
                  <a:srgbClr val="008000"/>
                </a:solidFill>
                <a:latin typeface="Comic Sans MS"/>
                <a:cs typeface="Comic Sans MS"/>
              </a:rPr>
              <a:t>-</a:t>
            </a:r>
            <a:r>
              <a:rPr lang="en-US" sz="2800" b="1" dirty="0" err="1">
                <a:solidFill>
                  <a:srgbClr val="008000"/>
                </a:solidFill>
                <a:latin typeface="Comic Sans MS"/>
                <a:cs typeface="Comic Sans MS"/>
              </a:rPr>
              <a:t>Olivera</a:t>
            </a:r>
            <a:r>
              <a:rPr lang="en-US" sz="2800" b="1" dirty="0">
                <a:solidFill>
                  <a:srgbClr val="008000"/>
                </a:solidFill>
                <a:latin typeface="Comic Sans MS"/>
                <a:cs typeface="Comic Sans MS"/>
              </a:rPr>
              <a:t>-Walter-W</a:t>
            </a:r>
            <a:r>
              <a:rPr lang="fr-FR" sz="2800" b="1" dirty="0">
                <a:solidFill>
                  <a:srgbClr val="008000"/>
                </a:solidFill>
                <a:latin typeface="Comic Sans MS"/>
                <a:cs typeface="Comic Sans MS"/>
              </a:rPr>
              <a:t>’</a:t>
            </a:r>
            <a:r>
              <a:rPr lang="en-US" sz="2800" b="1" dirty="0">
                <a:solidFill>
                  <a:srgbClr val="008000"/>
                </a:solidFill>
                <a:latin typeface="Comic Sans MS"/>
                <a:cs typeface="Comic Sans MS"/>
              </a:rPr>
              <a:t>17]</a:t>
            </a:r>
            <a:br>
              <a:rPr lang="en-US" sz="2800" b="1" dirty="0">
                <a:solidFill>
                  <a:srgbClr val="008000"/>
                </a:solidFill>
                <a:latin typeface="Comic Sans MS"/>
                <a:cs typeface="Comic Sans MS"/>
              </a:rPr>
            </a:br>
            <a:r>
              <a:rPr lang="en-US" sz="2800" b="1" dirty="0">
                <a:solidFill>
                  <a:srgbClr val="008000"/>
                </a:solidFill>
                <a:latin typeface="Comic Sans MS"/>
                <a:cs typeface="Comic Sans MS"/>
              </a:rPr>
              <a:t>[</a:t>
            </a:r>
            <a:r>
              <a:rPr lang="en-US" sz="2800" b="1" dirty="0" err="1">
                <a:solidFill>
                  <a:srgbClr val="008000"/>
                </a:solidFill>
                <a:latin typeface="Comic Sans MS"/>
                <a:cs typeface="Comic Sans MS"/>
              </a:rPr>
              <a:t>Burgisser</a:t>
            </a:r>
            <a:r>
              <a:rPr lang="en-US" sz="2800" b="1" dirty="0">
                <a:solidFill>
                  <a:srgbClr val="008000"/>
                </a:solidFill>
                <a:latin typeface="Comic Sans MS"/>
                <a:cs typeface="Comic Sans MS"/>
              </a:rPr>
              <a:t>-Franks-Garg-Olivera-Walter-W</a:t>
            </a:r>
            <a:r>
              <a:rPr lang="fr-FR" sz="2800" b="1" dirty="0">
                <a:solidFill>
                  <a:srgbClr val="008000"/>
                </a:solidFill>
                <a:latin typeface="Comic Sans MS"/>
                <a:cs typeface="Comic Sans MS"/>
              </a:rPr>
              <a:t>’</a:t>
            </a:r>
            <a:r>
              <a:rPr lang="en-US" sz="2800" b="1" dirty="0">
                <a:solidFill>
                  <a:srgbClr val="008000"/>
                </a:solidFill>
                <a:latin typeface="Comic Sans MS"/>
                <a:cs typeface="Comic Sans MS"/>
              </a:rPr>
              <a:t>18]</a:t>
            </a:r>
            <a:br>
              <a:rPr lang="en-US" sz="2800" b="1" dirty="0">
                <a:solidFill>
                  <a:srgbClr val="008000"/>
                </a:solidFill>
                <a:latin typeface="Comic Sans MS"/>
                <a:cs typeface="Comic Sans MS"/>
              </a:rPr>
            </a:br>
            <a:br>
              <a:rPr lang="en-US" sz="2800" b="1" dirty="0">
                <a:solidFill>
                  <a:srgbClr val="008000"/>
                </a:solidFill>
                <a:latin typeface="Comic Sans MS"/>
                <a:cs typeface="Comic Sans MS"/>
              </a:rPr>
            </a:br>
            <a:endParaRPr lang="en-US" sz="2800" b="1" dirty="0">
              <a:solidFill>
                <a:srgbClr val="0000FF"/>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1883943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29914" y="1727673"/>
            <a:ext cx="838864" cy="461665"/>
          </a:xfrm>
          <a:prstGeom prst="rect">
            <a:avLst/>
          </a:prstGeom>
          <a:solidFill>
            <a:srgbClr val="FFFF00"/>
          </a:solidFill>
        </p:spPr>
        <p:txBody>
          <a:bodyPr wrap="square" rtlCol="0">
            <a:spAutoFit/>
          </a:bodyPr>
          <a:lstStyle/>
          <a:p>
            <a:endParaRPr lang="en-US" sz="2400" dirty="0"/>
          </a:p>
        </p:txBody>
      </p:sp>
      <p:sp>
        <p:nvSpPr>
          <p:cNvPr id="32" name="TextBox 31"/>
          <p:cNvSpPr txBox="1"/>
          <p:nvPr/>
        </p:nvSpPr>
        <p:spPr>
          <a:xfrm>
            <a:off x="196047" y="5943013"/>
            <a:ext cx="1346724" cy="461665"/>
          </a:xfrm>
          <a:prstGeom prst="rect">
            <a:avLst/>
          </a:prstGeom>
          <a:solidFill>
            <a:srgbClr val="FFFF00"/>
          </a:solidFill>
        </p:spPr>
        <p:txBody>
          <a:bodyPr wrap="square" rtlCol="0">
            <a:spAutoFit/>
          </a:bodyPr>
          <a:lstStyle/>
          <a:p>
            <a:endParaRPr lang="en-US" sz="2400" dirty="0"/>
          </a:p>
        </p:txBody>
      </p:sp>
      <p:sp>
        <p:nvSpPr>
          <p:cNvPr id="15362" name="Rectangle 2"/>
          <p:cNvSpPr>
            <a:spLocks noGrp="1" noChangeArrowheads="1"/>
          </p:cNvSpPr>
          <p:nvPr>
            <p:ph type="ctrTitle"/>
          </p:nvPr>
        </p:nvSpPr>
        <p:spPr>
          <a:xfrm>
            <a:off x="-60255" y="-196496"/>
            <a:ext cx="8445500" cy="2050702"/>
          </a:xfrm>
        </p:spPr>
        <p:txBody>
          <a:bodyPr>
            <a:normAutofit/>
          </a:bodyPr>
          <a:lstStyle/>
          <a:p>
            <a:pPr>
              <a:lnSpc>
                <a:spcPct val="120000"/>
              </a:lnSpc>
            </a:pPr>
            <a:r>
              <a:rPr lang="en-US" sz="3600" b="1" dirty="0">
                <a:solidFill>
                  <a:srgbClr val="FF0000"/>
                </a:solidFill>
                <a:latin typeface="Comic Sans MS" charset="0"/>
                <a:ea typeface="ＭＳ Ｐゴシック" charset="0"/>
                <a:cs typeface="ＭＳ Ｐゴシック" charset="0"/>
              </a:rPr>
              <a:t> Unification: </a:t>
            </a:r>
            <a:r>
              <a:rPr lang="en-US" sz="3200" b="1" dirty="0">
                <a:solidFill>
                  <a:srgbClr val="000000"/>
                </a:solidFill>
                <a:latin typeface="Comic Sans MS" charset="0"/>
                <a:ea typeface="ＭＳ Ｐゴシック" charset="0"/>
                <a:cs typeface="ＭＳ Ｐゴシック" charset="0"/>
              </a:rPr>
              <a:t>Linear group actions </a:t>
            </a:r>
            <a:br>
              <a:rPr lang="en-US" sz="3600" b="1" dirty="0">
                <a:solidFill>
                  <a:srgbClr val="FF0000"/>
                </a:solidFill>
                <a:latin typeface="Comic Sans MS" charset="0"/>
                <a:ea typeface="ＭＳ Ｐゴシック" charset="0"/>
                <a:cs typeface="ＭＳ Ｐゴシック" charset="0"/>
              </a:rPr>
            </a:br>
            <a:r>
              <a:rPr lang="en-US" sz="2800" b="1" dirty="0">
                <a:solidFill>
                  <a:srgbClr val="008000"/>
                </a:solidFill>
                <a:latin typeface="Comic Sans MS"/>
                <a:cs typeface="Comic Sans MS"/>
              </a:rPr>
              <a:t>[BGOWW</a:t>
            </a:r>
            <a:r>
              <a:rPr lang="fr-FR" sz="2800" b="1" dirty="0">
                <a:solidFill>
                  <a:srgbClr val="008000"/>
                </a:solidFill>
                <a:latin typeface="Comic Sans MS"/>
                <a:cs typeface="Comic Sans MS"/>
              </a:rPr>
              <a:t>’</a:t>
            </a:r>
            <a:r>
              <a:rPr lang="en-US" sz="2800" b="1" dirty="0">
                <a:solidFill>
                  <a:srgbClr val="008000"/>
                </a:solidFill>
                <a:latin typeface="Comic Sans MS"/>
                <a:cs typeface="Comic Sans MS"/>
              </a:rPr>
              <a:t>17]</a:t>
            </a:r>
            <a:endParaRPr lang="en-US" sz="2800" b="1" dirty="0">
              <a:solidFill>
                <a:srgbClr val="0000FF"/>
              </a:solidFill>
              <a:latin typeface="Comic Sans MS" charset="0"/>
              <a:ea typeface="ＭＳ Ｐゴシック" charset="0"/>
              <a:cs typeface="ＭＳ Ｐゴシック" charset="0"/>
            </a:endParaRPr>
          </a:p>
        </p:txBody>
      </p:sp>
      <p:grpSp>
        <p:nvGrpSpPr>
          <p:cNvPr id="3" name="Group 2"/>
          <p:cNvGrpSpPr/>
          <p:nvPr/>
        </p:nvGrpSpPr>
        <p:grpSpPr>
          <a:xfrm>
            <a:off x="453446" y="2840056"/>
            <a:ext cx="8151035" cy="2076510"/>
            <a:chOff x="811027" y="4661475"/>
            <a:chExt cx="8151035" cy="2076510"/>
          </a:xfrm>
        </p:grpSpPr>
        <p:sp>
          <p:nvSpPr>
            <p:cNvPr id="4" name="Rectangle 3"/>
            <p:cNvSpPr/>
            <p:nvPr/>
          </p:nvSpPr>
          <p:spPr>
            <a:xfrm>
              <a:off x="1900352" y="46614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5" name="Rectangle 4"/>
            <p:cNvSpPr/>
            <p:nvPr/>
          </p:nvSpPr>
          <p:spPr>
            <a:xfrm>
              <a:off x="6057442" y="46614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209842" y="48138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362242" y="49662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514642" y="51186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667042" y="52710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819442" y="54234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971842" y="55758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733213" y="5471116"/>
              <a:ext cx="476629" cy="400110"/>
            </a:xfrm>
            <a:prstGeom prst="rect">
              <a:avLst/>
            </a:prstGeom>
            <a:noFill/>
          </p:spPr>
          <p:txBody>
            <a:bodyPr wrap="none" rtlCol="0">
              <a:spAutoFit/>
            </a:bodyPr>
            <a:lstStyle/>
            <a:p>
              <a:r>
                <a:rPr lang="en-US" sz="2000" b="1" dirty="0">
                  <a:solidFill>
                    <a:srgbClr val="0000FF"/>
                  </a:solidFill>
                  <a:latin typeface="Comic Sans MS"/>
                  <a:cs typeface="Comic Sans MS"/>
                </a:rPr>
                <a:t>A</a:t>
              </a:r>
              <a:r>
                <a:rPr lang="en-US" sz="2000" b="1" baseline="-25000" dirty="0">
                  <a:solidFill>
                    <a:srgbClr val="0000FF"/>
                  </a:solidFill>
                  <a:latin typeface="Comic Sans MS"/>
                  <a:cs typeface="Comic Sans MS"/>
                </a:rPr>
                <a:t>1</a:t>
              </a:r>
              <a:endParaRPr lang="en-US" sz="2000" baseline="-25000" dirty="0"/>
            </a:p>
          </p:txBody>
        </p:sp>
        <p:sp>
          <p:nvSpPr>
            <p:cNvPr id="13" name="TextBox 12"/>
            <p:cNvSpPr txBox="1"/>
            <p:nvPr/>
          </p:nvSpPr>
          <p:spPr>
            <a:xfrm>
              <a:off x="6623042" y="6337875"/>
              <a:ext cx="505099" cy="400110"/>
            </a:xfrm>
            <a:prstGeom prst="rect">
              <a:avLst/>
            </a:prstGeom>
            <a:noFill/>
          </p:spPr>
          <p:txBody>
            <a:bodyPr wrap="none" rtlCol="0">
              <a:spAutoFit/>
            </a:bodyPr>
            <a:lstStyle/>
            <a:p>
              <a:r>
                <a:rPr lang="en-US" sz="2000" b="1" dirty="0">
                  <a:solidFill>
                    <a:srgbClr val="0000FF"/>
                  </a:solidFill>
                  <a:latin typeface="Comic Sans MS"/>
                  <a:cs typeface="Comic Sans MS"/>
                </a:rPr>
                <a:t>A</a:t>
              </a:r>
              <a:r>
                <a:rPr lang="en-US" sz="2000" b="1" baseline="-25000" dirty="0">
                  <a:solidFill>
                    <a:srgbClr val="0000FF"/>
                  </a:solidFill>
                  <a:latin typeface="Comic Sans MS"/>
                  <a:cs typeface="Comic Sans MS"/>
                </a:rPr>
                <a:t>m</a:t>
              </a:r>
              <a:endParaRPr lang="en-US" sz="2000" baseline="-25000" dirty="0"/>
            </a:p>
          </p:txBody>
        </p:sp>
        <p:sp>
          <p:nvSpPr>
            <p:cNvPr id="14" name="TextBox 13"/>
            <p:cNvSpPr txBox="1"/>
            <p:nvPr/>
          </p:nvSpPr>
          <p:spPr>
            <a:xfrm>
              <a:off x="5937985" y="5662798"/>
              <a:ext cx="476629" cy="400110"/>
            </a:xfrm>
            <a:prstGeom prst="rect">
              <a:avLst/>
            </a:prstGeom>
            <a:noFill/>
          </p:spPr>
          <p:txBody>
            <a:bodyPr wrap="none" rtlCol="0">
              <a:spAutoFit/>
            </a:bodyPr>
            <a:lstStyle/>
            <a:p>
              <a:r>
                <a:rPr lang="en-US" sz="2000" b="1" dirty="0">
                  <a:solidFill>
                    <a:srgbClr val="0000FF"/>
                  </a:solidFill>
                  <a:latin typeface="Comic Sans MS"/>
                  <a:cs typeface="Comic Sans MS"/>
                </a:rPr>
                <a:t>A</a:t>
              </a:r>
              <a:r>
                <a:rPr lang="en-US" sz="2000" b="1" baseline="-25000" dirty="0">
                  <a:solidFill>
                    <a:srgbClr val="0000FF"/>
                  </a:solidFill>
                  <a:latin typeface="Comic Sans MS"/>
                  <a:cs typeface="Comic Sans MS"/>
                </a:rPr>
                <a:t>2</a:t>
              </a:r>
              <a:endParaRPr lang="en-US" sz="2000" baseline="-25000" dirty="0"/>
            </a:p>
          </p:txBody>
        </p:sp>
        <p:sp>
          <p:nvSpPr>
            <p:cNvPr id="15" name="TextBox 14"/>
            <p:cNvSpPr txBox="1"/>
            <p:nvPr/>
          </p:nvSpPr>
          <p:spPr>
            <a:xfrm>
              <a:off x="2130439" y="5632965"/>
              <a:ext cx="372267" cy="400110"/>
            </a:xfrm>
            <a:prstGeom prst="rect">
              <a:avLst/>
            </a:prstGeom>
            <a:noFill/>
          </p:spPr>
          <p:txBody>
            <a:bodyPr wrap="none" rtlCol="0">
              <a:spAutoFit/>
            </a:bodyPr>
            <a:lstStyle/>
            <a:p>
              <a:r>
                <a:rPr lang="en-US" sz="2000" b="1" dirty="0">
                  <a:solidFill>
                    <a:srgbClr val="0000FF"/>
                  </a:solidFill>
                  <a:latin typeface="Comic Sans MS"/>
                  <a:cs typeface="Comic Sans MS"/>
                </a:rPr>
                <a:t>A</a:t>
              </a:r>
              <a:endParaRPr lang="en-US" sz="2000" baseline="-25000" dirty="0"/>
            </a:p>
          </p:txBody>
        </p:sp>
        <p:sp>
          <p:nvSpPr>
            <p:cNvPr id="16" name="Rectangle 15"/>
            <p:cNvSpPr/>
            <p:nvPr/>
          </p:nvSpPr>
          <p:spPr>
            <a:xfrm>
              <a:off x="811027" y="4669841"/>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7" name="TextBox 16"/>
            <p:cNvSpPr txBox="1"/>
            <p:nvPr/>
          </p:nvSpPr>
          <p:spPr>
            <a:xfrm>
              <a:off x="1041114" y="5641331"/>
              <a:ext cx="351378" cy="400110"/>
            </a:xfrm>
            <a:prstGeom prst="rect">
              <a:avLst/>
            </a:prstGeom>
            <a:noFill/>
          </p:spPr>
          <p:txBody>
            <a:bodyPr wrap="none" rtlCol="0">
              <a:spAutoFit/>
            </a:bodyPr>
            <a:lstStyle/>
            <a:p>
              <a:r>
                <a:rPr lang="en-US" sz="2000" b="1" dirty="0">
                  <a:solidFill>
                    <a:srgbClr val="660066"/>
                  </a:solidFill>
                  <a:latin typeface="Comic Sans MS"/>
                  <a:cs typeface="Comic Sans MS"/>
                </a:rPr>
                <a:t>R</a:t>
              </a:r>
              <a:endParaRPr lang="en-US" sz="2000" baseline="-25000" dirty="0">
                <a:solidFill>
                  <a:srgbClr val="660066"/>
                </a:solidFill>
              </a:endParaRPr>
            </a:p>
          </p:txBody>
        </p:sp>
        <p:sp>
          <p:nvSpPr>
            <p:cNvPr id="18" name="Rectangle 17"/>
            <p:cNvSpPr/>
            <p:nvPr/>
          </p:nvSpPr>
          <p:spPr>
            <a:xfrm>
              <a:off x="2992881" y="46614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9" name="TextBox 18"/>
            <p:cNvSpPr txBox="1"/>
            <p:nvPr/>
          </p:nvSpPr>
          <p:spPr>
            <a:xfrm>
              <a:off x="3262248" y="5649704"/>
              <a:ext cx="351378" cy="400110"/>
            </a:xfrm>
            <a:prstGeom prst="rect">
              <a:avLst/>
            </a:prstGeom>
            <a:noFill/>
          </p:spPr>
          <p:txBody>
            <a:bodyPr wrap="none" rtlCol="0">
              <a:spAutoFit/>
            </a:bodyPr>
            <a:lstStyle/>
            <a:p>
              <a:r>
                <a:rPr lang="en-US" sz="2000" b="1" dirty="0">
                  <a:solidFill>
                    <a:srgbClr val="660066"/>
                  </a:solidFill>
                  <a:latin typeface="Comic Sans MS"/>
                  <a:cs typeface="Comic Sans MS"/>
                </a:rPr>
                <a:t>C</a:t>
              </a:r>
              <a:endParaRPr lang="en-US" sz="2000" baseline="-25000" dirty="0">
                <a:solidFill>
                  <a:srgbClr val="660066"/>
                </a:solidFill>
              </a:endParaRPr>
            </a:p>
          </p:txBody>
        </p:sp>
        <p:sp>
          <p:nvSpPr>
            <p:cNvPr id="20" name="Rectangle 19"/>
            <p:cNvSpPr/>
            <p:nvPr/>
          </p:nvSpPr>
          <p:spPr>
            <a:xfrm>
              <a:off x="4901372" y="4669841"/>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1" name="TextBox 20"/>
            <p:cNvSpPr txBox="1"/>
            <p:nvPr/>
          </p:nvSpPr>
          <p:spPr>
            <a:xfrm>
              <a:off x="5183831" y="5641331"/>
              <a:ext cx="351378" cy="400110"/>
            </a:xfrm>
            <a:prstGeom prst="rect">
              <a:avLst/>
            </a:prstGeom>
            <a:noFill/>
          </p:spPr>
          <p:txBody>
            <a:bodyPr wrap="none" rtlCol="0">
              <a:spAutoFit/>
            </a:bodyPr>
            <a:lstStyle/>
            <a:p>
              <a:r>
                <a:rPr lang="en-US" sz="2000" b="1" dirty="0">
                  <a:solidFill>
                    <a:srgbClr val="660066"/>
                  </a:solidFill>
                  <a:latin typeface="Comic Sans MS"/>
                  <a:cs typeface="Comic Sans MS"/>
                </a:rPr>
                <a:t>R</a:t>
              </a:r>
              <a:endParaRPr lang="en-US" sz="2000" baseline="-25000" dirty="0">
                <a:solidFill>
                  <a:srgbClr val="660066"/>
                </a:solidFill>
              </a:endParaRPr>
            </a:p>
          </p:txBody>
        </p:sp>
        <p:sp>
          <p:nvSpPr>
            <p:cNvPr id="22" name="Rectangle 21"/>
            <p:cNvSpPr/>
            <p:nvPr/>
          </p:nvSpPr>
          <p:spPr>
            <a:xfrm>
              <a:off x="8047662" y="4661475"/>
              <a:ext cx="914400" cy="91440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3" name="TextBox 22"/>
            <p:cNvSpPr txBox="1"/>
            <p:nvPr/>
          </p:nvSpPr>
          <p:spPr>
            <a:xfrm>
              <a:off x="8317029" y="5649704"/>
              <a:ext cx="351378" cy="400110"/>
            </a:xfrm>
            <a:prstGeom prst="rect">
              <a:avLst/>
            </a:prstGeom>
            <a:noFill/>
          </p:spPr>
          <p:txBody>
            <a:bodyPr wrap="none" rtlCol="0">
              <a:spAutoFit/>
            </a:bodyPr>
            <a:lstStyle/>
            <a:p>
              <a:r>
                <a:rPr lang="en-US" sz="2000" b="1" dirty="0">
                  <a:solidFill>
                    <a:srgbClr val="660066"/>
                  </a:solidFill>
                  <a:latin typeface="Comic Sans MS"/>
                  <a:cs typeface="Comic Sans MS"/>
                </a:rPr>
                <a:t>C</a:t>
              </a:r>
              <a:endParaRPr lang="en-US" sz="2000" baseline="-25000" dirty="0">
                <a:solidFill>
                  <a:srgbClr val="660066"/>
                </a:solidFill>
              </a:endParaRPr>
            </a:p>
          </p:txBody>
        </p:sp>
        <p:cxnSp>
          <p:nvCxnSpPr>
            <p:cNvPr id="24" name="Straight Connector 23"/>
            <p:cNvCxnSpPr/>
            <p:nvPr/>
          </p:nvCxnSpPr>
          <p:spPr>
            <a:xfrm>
              <a:off x="935292" y="4809509"/>
              <a:ext cx="650821" cy="6616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097626" y="4803695"/>
              <a:ext cx="650821" cy="6616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6" name="Straight Connector 25"/>
          <p:cNvCxnSpPr/>
          <p:nvPr/>
        </p:nvCxnSpPr>
        <p:spPr>
          <a:xfrm>
            <a:off x="4064295" y="1786474"/>
            <a:ext cx="0" cy="371612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96047" y="4973200"/>
            <a:ext cx="8323112" cy="830997"/>
          </a:xfrm>
          <a:prstGeom prst="rect">
            <a:avLst/>
          </a:prstGeom>
          <a:noFill/>
        </p:spPr>
        <p:txBody>
          <a:bodyPr wrap="none" rtlCol="0">
            <a:spAutoFit/>
          </a:bodyPr>
          <a:lstStyle/>
          <a:p>
            <a:r>
              <a:rPr lang="en-US" sz="2400" b="1" dirty="0" err="1">
                <a:solidFill>
                  <a:srgbClr val="0000FF"/>
                </a:solidFill>
                <a:latin typeface="Comic Sans MS"/>
                <a:cs typeface="Comic Sans MS"/>
              </a:rPr>
              <a:t>Alg</a:t>
            </a:r>
            <a:r>
              <a:rPr lang="en-US" sz="2400" b="1" dirty="0">
                <a:solidFill>
                  <a:srgbClr val="0000FF"/>
                </a:solidFill>
                <a:latin typeface="Comic Sans MS"/>
                <a:cs typeface="Comic Sans MS"/>
              </a:rPr>
              <a:t>: </a:t>
            </a:r>
            <a:r>
              <a:rPr lang="en-US" sz="2400" b="1" dirty="0">
                <a:solidFill>
                  <a:srgbClr val="800000"/>
                </a:solidFill>
                <a:latin typeface="Comic Sans MS"/>
                <a:cs typeface="Comic Sans MS"/>
              </a:rPr>
              <a:t>(Diagonal group)</a:t>
            </a:r>
            <a:r>
              <a:rPr lang="en-US" sz="2400" b="1" baseline="30000" dirty="0">
                <a:solidFill>
                  <a:srgbClr val="800000"/>
                </a:solidFill>
                <a:latin typeface="Comic Sans MS"/>
                <a:cs typeface="Comic Sans MS"/>
              </a:rPr>
              <a:t>2</a:t>
            </a:r>
            <a:r>
              <a:rPr lang="en-US" sz="2400" b="1" dirty="0">
                <a:solidFill>
                  <a:srgbClr val="800000"/>
                </a:solidFill>
                <a:latin typeface="Comic Sans MS"/>
                <a:cs typeface="Comic Sans MS"/>
              </a:rPr>
              <a:t>      </a:t>
            </a:r>
            <a:r>
              <a:rPr lang="en-US" sz="2400" b="1" dirty="0" err="1">
                <a:solidFill>
                  <a:srgbClr val="0000FF"/>
                </a:solidFill>
                <a:latin typeface="Comic Sans MS"/>
                <a:cs typeface="Comic Sans MS"/>
              </a:rPr>
              <a:t>Alg</a:t>
            </a:r>
            <a:r>
              <a:rPr lang="en-US" sz="2400" b="1" dirty="0">
                <a:solidFill>
                  <a:srgbClr val="0000FF"/>
                </a:solidFill>
                <a:latin typeface="Comic Sans MS"/>
                <a:cs typeface="Comic Sans MS"/>
              </a:rPr>
              <a:t>: </a:t>
            </a:r>
            <a:r>
              <a:rPr lang="en-US" sz="2400" b="1" dirty="0">
                <a:solidFill>
                  <a:srgbClr val="800000"/>
                </a:solidFill>
                <a:latin typeface="Comic Sans MS"/>
                <a:cs typeface="Comic Sans MS"/>
              </a:rPr>
              <a:t>(General linear group)</a:t>
            </a:r>
            <a:r>
              <a:rPr lang="en-US" sz="2400" b="1" baseline="30000" dirty="0">
                <a:solidFill>
                  <a:srgbClr val="800000"/>
                </a:solidFill>
                <a:latin typeface="Comic Sans MS"/>
                <a:cs typeface="Comic Sans MS"/>
              </a:rPr>
              <a:t>2</a:t>
            </a:r>
            <a:r>
              <a:rPr lang="en-US" sz="2400" b="1" dirty="0">
                <a:solidFill>
                  <a:srgbClr val="800000"/>
                </a:solidFill>
                <a:latin typeface="Comic Sans MS"/>
                <a:cs typeface="Comic Sans MS"/>
              </a:rPr>
              <a:t> </a:t>
            </a:r>
          </a:p>
          <a:p>
            <a:r>
              <a:rPr lang="en-US" sz="2400" b="1" dirty="0">
                <a:solidFill>
                  <a:srgbClr val="800000"/>
                </a:solidFill>
                <a:latin typeface="Comic Sans MS"/>
                <a:cs typeface="Comic Sans MS"/>
              </a:rPr>
              <a:t>    action on matrices            action on tensors</a:t>
            </a:r>
          </a:p>
        </p:txBody>
      </p:sp>
      <p:sp>
        <p:nvSpPr>
          <p:cNvPr id="31" name="TextBox 30"/>
          <p:cNvSpPr txBox="1"/>
          <p:nvPr/>
        </p:nvSpPr>
        <p:spPr>
          <a:xfrm>
            <a:off x="145248" y="1674864"/>
            <a:ext cx="7758259" cy="966418"/>
          </a:xfrm>
          <a:prstGeom prst="rect">
            <a:avLst/>
          </a:prstGeom>
          <a:noFill/>
        </p:spPr>
        <p:txBody>
          <a:bodyPr wrap="square" rtlCol="0">
            <a:spAutoFit/>
          </a:bodyPr>
          <a:lstStyle/>
          <a:p>
            <a:pPr>
              <a:lnSpc>
                <a:spcPct val="120000"/>
              </a:lnSpc>
            </a:pPr>
            <a:r>
              <a:rPr lang="en-US" sz="2400" b="1" dirty="0">
                <a:solidFill>
                  <a:srgbClr val="0000FF"/>
                </a:solidFill>
                <a:latin typeface="Comic Sans MS"/>
                <a:cs typeface="Comic Sans MS"/>
              </a:rPr>
              <a:t> Goal: </a:t>
            </a:r>
            <a:r>
              <a:rPr lang="en-US" sz="2400" b="1" dirty="0">
                <a:solidFill>
                  <a:srgbClr val="800000"/>
                </a:solidFill>
                <a:latin typeface="Comic Sans MS"/>
                <a:cs typeface="Comic Sans MS"/>
              </a:rPr>
              <a:t>Matrix Scaling</a:t>
            </a:r>
            <a:r>
              <a:rPr lang="en-US" sz="2400" b="1" dirty="0">
                <a:solidFill>
                  <a:srgbClr val="0000FF"/>
                </a:solidFill>
                <a:latin typeface="Comic Sans MS"/>
                <a:cs typeface="Comic Sans MS"/>
              </a:rPr>
              <a:t>             </a:t>
            </a:r>
            <a:r>
              <a:rPr lang="en-US" sz="2400" b="1" dirty="0">
                <a:solidFill>
                  <a:srgbClr val="800000"/>
                </a:solidFill>
                <a:latin typeface="Comic Sans MS"/>
                <a:cs typeface="Comic Sans MS"/>
              </a:rPr>
              <a:t>Operator Scaling</a:t>
            </a:r>
          </a:p>
          <a:p>
            <a:pPr>
              <a:lnSpc>
                <a:spcPct val="120000"/>
              </a:lnSpc>
            </a:pPr>
            <a:r>
              <a:rPr lang="en-US" sz="2400" b="1" dirty="0">
                <a:solidFill>
                  <a:srgbClr val="0000FF"/>
                </a:solidFill>
                <a:latin typeface="Comic Sans MS"/>
                <a:cs typeface="Comic Sans MS"/>
              </a:rPr>
              <a:t>      A</a:t>
            </a:r>
            <a:r>
              <a:rPr lang="en-US" sz="2400" b="1" dirty="0">
                <a:solidFill>
                  <a:srgbClr val="000000"/>
                </a:solidFill>
                <a:latin typeface="Comic Sans MS"/>
                <a:cs typeface="Comic Sans MS"/>
              </a:rPr>
              <a:t>1=1, </a:t>
            </a:r>
            <a:r>
              <a:rPr lang="en-US" sz="2400" b="1" dirty="0">
                <a:solidFill>
                  <a:srgbClr val="0000FF"/>
                </a:solidFill>
                <a:latin typeface="Comic Sans MS"/>
                <a:cs typeface="Comic Sans MS"/>
              </a:rPr>
              <a:t>A</a:t>
            </a:r>
            <a:r>
              <a:rPr lang="en-US" sz="2400" b="1" baseline="30000" dirty="0">
                <a:solidFill>
                  <a:srgbClr val="0000FF"/>
                </a:solidFill>
                <a:latin typeface="Comic Sans MS"/>
                <a:cs typeface="Comic Sans MS"/>
              </a:rPr>
              <a:t>t</a:t>
            </a:r>
            <a:r>
              <a:rPr lang="en-US" sz="2400" b="1" dirty="0">
                <a:solidFill>
                  <a:srgbClr val="000000"/>
                </a:solidFill>
                <a:latin typeface="Comic Sans MS"/>
                <a:cs typeface="Comic Sans MS"/>
              </a:rPr>
              <a:t>1=1              </a:t>
            </a:r>
            <a:r>
              <a:rPr lang="en-US" sz="2400" dirty="0">
                <a:sym typeface="Symbol"/>
              </a:rPr>
              <a:t></a:t>
            </a:r>
            <a:r>
              <a:rPr lang="en-US" sz="2400" b="1" baseline="-25000" dirty="0" err="1">
                <a:latin typeface="Comic Sans MS"/>
                <a:cs typeface="Comic Sans MS"/>
              </a:rPr>
              <a:t>i</a:t>
            </a:r>
            <a:r>
              <a:rPr lang="en-US" sz="2400" b="1" dirty="0" err="1">
                <a:solidFill>
                  <a:srgbClr val="0000FF"/>
                </a:solidFill>
                <a:latin typeface="Comic Sans MS"/>
                <a:cs typeface="Comic Sans MS"/>
              </a:rPr>
              <a:t>A</a:t>
            </a:r>
            <a:r>
              <a:rPr lang="en-US" sz="2400" b="1" baseline="-25000" dirty="0" err="1">
                <a:solidFill>
                  <a:srgbClr val="0000FF"/>
                </a:solidFill>
                <a:latin typeface="Comic Sans MS"/>
                <a:cs typeface="Comic Sans MS"/>
              </a:rPr>
              <a:t>i</a:t>
            </a:r>
            <a:r>
              <a:rPr lang="en-US" sz="2400" b="1" dirty="0" err="1">
                <a:solidFill>
                  <a:srgbClr val="0000FF"/>
                </a:solidFill>
                <a:latin typeface="Comic Sans MS"/>
                <a:cs typeface="Comic Sans MS"/>
              </a:rPr>
              <a:t>A</a:t>
            </a:r>
            <a:r>
              <a:rPr lang="en-US" sz="2400" b="1" baseline="-25000" dirty="0" err="1">
                <a:solidFill>
                  <a:srgbClr val="0000FF"/>
                </a:solidFill>
                <a:latin typeface="Comic Sans MS"/>
                <a:cs typeface="Comic Sans MS"/>
              </a:rPr>
              <a:t>i</a:t>
            </a:r>
            <a:r>
              <a:rPr lang="en-US" sz="2400" b="1" baseline="30000" dirty="0" err="1">
                <a:solidFill>
                  <a:srgbClr val="0000FF"/>
                </a:solidFill>
                <a:latin typeface="Comic Sans MS"/>
                <a:cs typeface="Comic Sans MS"/>
              </a:rPr>
              <a:t>t</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I   </a:t>
            </a:r>
            <a:r>
              <a:rPr lang="en-US" sz="2400" dirty="0">
                <a:sym typeface="Symbol"/>
              </a:rPr>
              <a:t></a:t>
            </a:r>
            <a:r>
              <a:rPr lang="en-US" sz="2400" b="1" baseline="-25000" dirty="0" err="1">
                <a:latin typeface="Comic Sans MS"/>
                <a:cs typeface="Comic Sans MS"/>
              </a:rPr>
              <a:t>i</a:t>
            </a:r>
            <a:r>
              <a:rPr lang="en-US" sz="2400" b="1" dirty="0" err="1">
                <a:solidFill>
                  <a:srgbClr val="0000FF"/>
                </a:solidFill>
                <a:latin typeface="Comic Sans MS"/>
                <a:cs typeface="Comic Sans MS"/>
              </a:rPr>
              <a:t>A</a:t>
            </a:r>
            <a:r>
              <a:rPr lang="en-US" sz="2400" b="1" baseline="-25000" dirty="0" err="1">
                <a:solidFill>
                  <a:srgbClr val="0000FF"/>
                </a:solidFill>
                <a:latin typeface="Comic Sans MS"/>
                <a:cs typeface="Comic Sans MS"/>
              </a:rPr>
              <a:t>i</a:t>
            </a:r>
            <a:r>
              <a:rPr lang="en-US" sz="2400" b="1" baseline="30000" dirty="0" err="1">
                <a:solidFill>
                  <a:srgbClr val="0000FF"/>
                </a:solidFill>
                <a:latin typeface="Comic Sans MS"/>
                <a:cs typeface="Comic Sans MS"/>
              </a:rPr>
              <a:t>t</a:t>
            </a:r>
            <a:r>
              <a:rPr lang="en-US" sz="2400" b="1" dirty="0" err="1">
                <a:solidFill>
                  <a:srgbClr val="0000FF"/>
                </a:solidFill>
                <a:latin typeface="Comic Sans MS"/>
                <a:cs typeface="Comic Sans MS"/>
              </a:rPr>
              <a:t>A</a:t>
            </a:r>
            <a:r>
              <a:rPr lang="en-US" sz="2400" b="1" baseline="-25000" dirty="0" err="1">
                <a:solidFill>
                  <a:srgbClr val="0000FF"/>
                </a:solidFill>
                <a:latin typeface="Comic Sans MS"/>
                <a:cs typeface="Comic Sans MS"/>
              </a:rPr>
              <a:t>i</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I</a:t>
            </a:r>
          </a:p>
        </p:txBody>
      </p:sp>
      <p:sp>
        <p:nvSpPr>
          <p:cNvPr id="33" name="TextBox 32"/>
          <p:cNvSpPr txBox="1"/>
          <p:nvPr/>
        </p:nvSpPr>
        <p:spPr>
          <a:xfrm>
            <a:off x="196047" y="5943013"/>
            <a:ext cx="8900744" cy="461665"/>
          </a:xfrm>
          <a:prstGeom prst="rect">
            <a:avLst/>
          </a:prstGeom>
          <a:noFill/>
        </p:spPr>
        <p:txBody>
          <a:bodyPr wrap="none" rtlCol="0">
            <a:spAutoFit/>
          </a:bodyPr>
          <a:lstStyle/>
          <a:p>
            <a:r>
              <a:rPr lang="en-US" sz="2400" b="1" dirty="0">
                <a:solidFill>
                  <a:srgbClr val="0000FF"/>
                </a:solidFill>
                <a:latin typeface="Comic Sans MS"/>
                <a:cs typeface="Comic Sans MS"/>
              </a:rPr>
              <a:t>Analysis</a:t>
            </a:r>
            <a:r>
              <a:rPr lang="en-US" sz="2400" b="1" dirty="0">
                <a:solidFill>
                  <a:srgbClr val="800000"/>
                </a:solidFill>
                <a:latin typeface="Comic Sans MS"/>
                <a:cs typeface="Comic Sans MS"/>
              </a:rPr>
              <a:t>: </a:t>
            </a:r>
            <a:r>
              <a:rPr lang="en-US" sz="2200" b="1" dirty="0">
                <a:latin typeface="Comic Sans MS"/>
                <a:cs typeface="Comic Sans MS"/>
              </a:rPr>
              <a:t>minimizing a potential function (</a:t>
            </a:r>
            <a:r>
              <a:rPr lang="en-US" sz="2200" b="1" dirty="0">
                <a:solidFill>
                  <a:srgbClr val="FF0000"/>
                </a:solidFill>
                <a:latin typeface="Comic Sans MS"/>
                <a:cs typeface="Comic Sans MS"/>
              </a:rPr>
              <a:t>permanent, capacity</a:t>
            </a:r>
            <a:r>
              <a:rPr lang="en-US" sz="2200" b="1" dirty="0">
                <a:latin typeface="Comic Sans MS"/>
                <a:cs typeface="Comic Sans MS"/>
              </a:rPr>
              <a:t>)</a:t>
            </a:r>
          </a:p>
        </p:txBody>
      </p:sp>
    </p:spTree>
    <p:extLst>
      <p:ext uri="{BB962C8B-B14F-4D97-AF65-F5344CB8AC3E}">
        <p14:creationId xmlns:p14="http://schemas.microsoft.com/office/powerpoint/2010/main" val="71604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29" grpId="0"/>
      <p:bldP spid="31" grpId="0"/>
      <p:bldP spid="3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0" y="2572662"/>
            <a:ext cx="3293534" cy="461665"/>
          </a:xfrm>
          <a:prstGeom prst="rect">
            <a:avLst/>
          </a:prstGeom>
          <a:solidFill>
            <a:srgbClr val="FFFF00"/>
          </a:solidFill>
        </p:spPr>
        <p:txBody>
          <a:bodyPr wrap="square" rtlCol="0">
            <a:spAutoFit/>
          </a:bodyPr>
          <a:lstStyle/>
          <a:p>
            <a:endParaRPr lang="en-US" sz="2400" dirty="0"/>
          </a:p>
        </p:txBody>
      </p:sp>
      <p:sp>
        <p:nvSpPr>
          <p:cNvPr id="5" name="TextBox 4"/>
          <p:cNvSpPr txBox="1"/>
          <p:nvPr/>
        </p:nvSpPr>
        <p:spPr>
          <a:xfrm>
            <a:off x="139700" y="6357262"/>
            <a:ext cx="8407400" cy="500737"/>
          </a:xfrm>
          <a:prstGeom prst="rect">
            <a:avLst/>
          </a:prstGeom>
          <a:solidFill>
            <a:srgbClr val="FFFF00"/>
          </a:solidFill>
        </p:spPr>
        <p:txBody>
          <a:bodyPr wrap="square" rtlCol="0">
            <a:spAutoFit/>
          </a:bodyPr>
          <a:lstStyle/>
          <a:p>
            <a:endParaRPr lang="en-US" dirty="0"/>
          </a:p>
        </p:txBody>
      </p:sp>
      <p:sp>
        <p:nvSpPr>
          <p:cNvPr id="4" name="TextBox 3"/>
          <p:cNvSpPr txBox="1"/>
          <p:nvPr/>
        </p:nvSpPr>
        <p:spPr>
          <a:xfrm>
            <a:off x="4080917" y="3493801"/>
            <a:ext cx="2832100" cy="488037"/>
          </a:xfrm>
          <a:prstGeom prst="rect">
            <a:avLst/>
          </a:prstGeom>
          <a:solidFill>
            <a:srgbClr val="FFFF00"/>
          </a:solidFill>
        </p:spPr>
        <p:txBody>
          <a:bodyPr wrap="square" rtlCol="0">
            <a:spAutoFit/>
          </a:bodyPr>
          <a:lstStyle/>
          <a:p>
            <a:endParaRPr lang="en-US" dirty="0"/>
          </a:p>
        </p:txBody>
      </p:sp>
      <p:sp>
        <p:nvSpPr>
          <p:cNvPr id="15362" name="Rectangle 2"/>
          <p:cNvSpPr>
            <a:spLocks noGrp="1" noChangeArrowheads="1"/>
          </p:cNvSpPr>
          <p:nvPr>
            <p:ph type="ctrTitle"/>
          </p:nvPr>
        </p:nvSpPr>
        <p:spPr>
          <a:xfrm>
            <a:off x="215900" y="-122408"/>
            <a:ext cx="8445500" cy="2050702"/>
          </a:xfrm>
        </p:spPr>
        <p:txBody>
          <a:bodyPr>
            <a:normAutofit fontScale="90000"/>
          </a:bodyPr>
          <a:lstStyle/>
          <a:p>
            <a:pPr>
              <a:lnSpc>
                <a:spcPct val="120000"/>
              </a:lnSpc>
            </a:pPr>
            <a:r>
              <a:rPr lang="en-US" sz="3600" b="1" dirty="0">
                <a:solidFill>
                  <a:srgbClr val="FF0000"/>
                </a:solidFill>
                <a:latin typeface="Comic Sans MS" charset="0"/>
                <a:ea typeface="ＭＳ Ｐゴシック" charset="0"/>
                <a:cs typeface="ＭＳ Ｐゴシック" charset="0"/>
              </a:rPr>
              <a:t> </a:t>
            </a:r>
            <a:r>
              <a:rPr lang="en-US" sz="4000" b="1" dirty="0">
                <a:solidFill>
                  <a:srgbClr val="FF0000"/>
                </a:solidFill>
                <a:latin typeface="Comic Sans MS" charset="0"/>
                <a:ea typeface="ＭＳ Ｐゴシック" charset="0"/>
                <a:cs typeface="ＭＳ Ｐゴシック" charset="0"/>
              </a:rPr>
              <a:t>Alternate Minimization</a:t>
            </a:r>
            <a:br>
              <a:rPr lang="en-US" sz="4000" b="1" dirty="0">
                <a:solidFill>
                  <a:srgbClr val="FF0000"/>
                </a:solidFill>
                <a:latin typeface="Comic Sans MS" charset="0"/>
                <a:ea typeface="ＭＳ Ｐゴシック" charset="0"/>
                <a:cs typeface="ＭＳ Ｐゴシック" charset="0"/>
              </a:rPr>
            </a:br>
            <a:r>
              <a:rPr lang="en-US" sz="4000" b="1" dirty="0">
                <a:solidFill>
                  <a:srgbClr val="FF0000"/>
                </a:solidFill>
                <a:latin typeface="Comic Sans MS" charset="0"/>
                <a:ea typeface="ＭＳ Ｐゴシック" charset="0"/>
                <a:cs typeface="ＭＳ Ｐゴシック" charset="0"/>
              </a:rPr>
              <a:t>(and Scaling algorithms)</a:t>
            </a:r>
            <a:br>
              <a:rPr lang="en-US" sz="4000" b="1" dirty="0">
                <a:solidFill>
                  <a:srgbClr val="FF0000"/>
                </a:solidFill>
                <a:latin typeface="Comic Sans MS" charset="0"/>
                <a:ea typeface="ＭＳ Ｐゴシック" charset="0"/>
                <a:cs typeface="ＭＳ Ｐゴシック" charset="0"/>
              </a:rPr>
            </a:br>
            <a:r>
              <a:rPr lang="en-US" sz="3600" b="1" dirty="0">
                <a:solidFill>
                  <a:srgbClr val="660066"/>
                </a:solidFill>
                <a:latin typeface="Comic Sans MS" charset="0"/>
                <a:ea typeface="ＭＳ Ｐゴシック" charset="0"/>
                <a:cs typeface="ＭＳ Ｐゴシック" charset="0"/>
              </a:rPr>
              <a:t>over groups </a:t>
            </a:r>
            <a:r>
              <a:rPr lang="en-US" sz="2800" b="1" dirty="0">
                <a:solidFill>
                  <a:srgbClr val="008000"/>
                </a:solidFill>
                <a:latin typeface="Comic Sans MS"/>
                <a:cs typeface="Comic Sans MS"/>
              </a:rPr>
              <a:t>[BGOWW</a:t>
            </a:r>
            <a:r>
              <a:rPr lang="fr-FR" sz="2800" b="1" dirty="0">
                <a:solidFill>
                  <a:srgbClr val="008000"/>
                </a:solidFill>
                <a:latin typeface="Comic Sans MS"/>
                <a:cs typeface="Comic Sans MS"/>
              </a:rPr>
              <a:t>’</a:t>
            </a:r>
            <a:r>
              <a:rPr lang="en-US" sz="2800" b="1" dirty="0">
                <a:solidFill>
                  <a:srgbClr val="008000"/>
                </a:solidFill>
                <a:latin typeface="Comic Sans MS"/>
                <a:cs typeface="Comic Sans MS"/>
              </a:rPr>
              <a:t>17]</a:t>
            </a:r>
            <a:endParaRPr lang="en-US" sz="2800" b="1" dirty="0">
              <a:solidFill>
                <a:srgbClr val="660066"/>
              </a:solidFill>
              <a:latin typeface="Comic Sans MS" charset="0"/>
              <a:ea typeface="ＭＳ Ｐゴシック" charset="0"/>
              <a:cs typeface="ＭＳ Ｐゴシック" charset="0"/>
            </a:endParaRPr>
          </a:p>
        </p:txBody>
      </p:sp>
      <p:sp>
        <p:nvSpPr>
          <p:cNvPr id="3" name="Rectangle 3"/>
          <p:cNvSpPr>
            <a:spLocks noGrp="1" noChangeArrowheads="1"/>
          </p:cNvSpPr>
          <p:nvPr>
            <p:ph type="subTitle" idx="1"/>
          </p:nvPr>
        </p:nvSpPr>
        <p:spPr>
          <a:xfrm>
            <a:off x="139700" y="2032000"/>
            <a:ext cx="8894234" cy="4826000"/>
          </a:xfrm>
        </p:spPr>
        <p:txBody>
          <a:bodyPr>
            <a:normAutofit/>
          </a:bodyPr>
          <a:lstStyle/>
          <a:p>
            <a:pPr algn="l">
              <a:lnSpc>
                <a:spcPct val="110000"/>
              </a:lnSpc>
            </a:pPr>
            <a:r>
              <a:rPr lang="en-US" sz="2400" b="1" dirty="0">
                <a:solidFill>
                  <a:srgbClr val="660066"/>
                </a:solidFill>
                <a:latin typeface="Comic Sans MS" charset="0"/>
                <a:ea typeface="ＭＳ Ｐゴシック" charset="0"/>
                <a:cs typeface="ＭＳ Ｐゴシック" charset="0"/>
              </a:rPr>
              <a:t>G</a:t>
            </a:r>
            <a:r>
              <a:rPr lang="en-US" sz="2400" b="1" dirty="0">
                <a:solidFill>
                  <a:schemeClr val="tx1"/>
                </a:solidFill>
                <a:latin typeface="Comic Sans MS" charset="0"/>
                <a:ea typeface="ＭＳ Ｐゴシック" charset="0"/>
                <a:cs typeface="ＭＳ Ｐゴシック" charset="0"/>
              </a:rPr>
              <a:t> = </a:t>
            </a:r>
            <a:r>
              <a:rPr lang="en-US" sz="2400" b="1" dirty="0">
                <a:solidFill>
                  <a:srgbClr val="660066"/>
                </a:solidFill>
                <a:latin typeface="Comic Sans MS" charset="0"/>
                <a:ea typeface="ＭＳ Ｐゴシック" charset="0"/>
                <a:cs typeface="ＭＳ Ｐゴシック" charset="0"/>
              </a:rPr>
              <a:t>G</a:t>
            </a:r>
            <a:r>
              <a:rPr lang="en-US" sz="2400" b="1" baseline="-25000" dirty="0">
                <a:solidFill>
                  <a:schemeClr val="tx1"/>
                </a:solidFill>
                <a:latin typeface="Comic Sans MS" charset="0"/>
                <a:ea typeface="ＭＳ Ｐゴシック" charset="0"/>
                <a:cs typeface="ＭＳ Ｐゴシック" charset="0"/>
              </a:rPr>
              <a:t>1</a:t>
            </a:r>
            <a:r>
              <a:rPr lang="en-US" sz="2400" b="1" dirty="0">
                <a:solidFill>
                  <a:schemeClr val="tx1"/>
                </a:solidFill>
                <a:latin typeface="Comic Sans MS" charset="0"/>
                <a:ea typeface="ＭＳ Ｐゴシック" charset="0"/>
                <a:cs typeface="ＭＳ Ｐゴシック" charset="0"/>
              </a:rPr>
              <a:t>×</a:t>
            </a:r>
            <a:r>
              <a:rPr lang="en-US" sz="2400" b="1" dirty="0">
                <a:solidFill>
                  <a:srgbClr val="660066"/>
                </a:solidFill>
                <a:latin typeface="Comic Sans MS" charset="0"/>
                <a:ea typeface="ＭＳ Ｐゴシック" charset="0"/>
                <a:cs typeface="ＭＳ Ｐゴシック" charset="0"/>
              </a:rPr>
              <a:t>G</a:t>
            </a:r>
            <a:r>
              <a:rPr lang="en-US" sz="2400" b="1" baseline="-25000" dirty="0">
                <a:solidFill>
                  <a:schemeClr val="tx1"/>
                </a:solidFill>
                <a:latin typeface="Comic Sans MS" charset="0"/>
                <a:ea typeface="ＭＳ Ｐゴシック" charset="0"/>
                <a:cs typeface="ＭＳ Ｐゴシック" charset="0"/>
              </a:rPr>
              <a:t>2</a:t>
            </a:r>
            <a:r>
              <a:rPr lang="en-US" sz="2400" b="1" dirty="0">
                <a:solidFill>
                  <a:schemeClr val="tx1"/>
                </a:solidFill>
                <a:latin typeface="Comic Sans MS" charset="0"/>
                <a:ea typeface="ＭＳ Ｐゴシック" charset="0"/>
                <a:cs typeface="ＭＳ Ｐゴシック" charset="0"/>
              </a:rPr>
              <a:t>×…….×</a:t>
            </a:r>
            <a:r>
              <a:rPr lang="en-US" sz="2400" b="1" dirty="0" err="1">
                <a:solidFill>
                  <a:srgbClr val="660066"/>
                </a:solidFill>
                <a:latin typeface="Comic Sans MS" charset="0"/>
                <a:ea typeface="ＭＳ Ｐゴシック" charset="0"/>
                <a:cs typeface="ＭＳ Ｐゴシック" charset="0"/>
              </a:rPr>
              <a:t>G</a:t>
            </a:r>
            <a:r>
              <a:rPr lang="en-US" sz="2400" b="1" baseline="-25000" dirty="0" err="1">
                <a:solidFill>
                  <a:srgbClr val="008000"/>
                </a:solidFill>
                <a:latin typeface="Comic Sans MS" charset="0"/>
                <a:ea typeface="ＭＳ Ｐゴシック" charset="0"/>
                <a:cs typeface="ＭＳ Ｐゴシック" charset="0"/>
              </a:rPr>
              <a:t>k</a:t>
            </a:r>
            <a:r>
              <a:rPr lang="en-US" sz="2400" b="1" baseline="-25000" dirty="0">
                <a:solidFill>
                  <a:schemeClr val="tx1"/>
                </a:solidFill>
                <a:latin typeface="Comic Sans MS" charset="0"/>
                <a:ea typeface="ＭＳ Ｐゴシック" charset="0"/>
                <a:cs typeface="ＭＳ Ｐゴシック" charset="0"/>
              </a:rPr>
              <a:t>          </a:t>
            </a:r>
            <a:r>
              <a:rPr lang="en-US" sz="2400" b="1" dirty="0" err="1">
                <a:solidFill>
                  <a:srgbClr val="660066"/>
                </a:solidFill>
                <a:latin typeface="Comic Sans MS" charset="0"/>
                <a:ea typeface="ＭＳ Ｐゴシック" charset="0"/>
                <a:cs typeface="ＭＳ Ｐゴシック" charset="0"/>
              </a:rPr>
              <a:t>G</a:t>
            </a:r>
            <a:r>
              <a:rPr lang="en-US" sz="2400" b="1" baseline="-25000" dirty="0" err="1">
                <a:solidFill>
                  <a:schemeClr val="tx1"/>
                </a:solidFill>
                <a:latin typeface="Comic Sans MS" charset="0"/>
                <a:ea typeface="ＭＳ Ｐゴシック" charset="0"/>
                <a:cs typeface="ＭＳ Ｐゴシック" charset="0"/>
              </a:rPr>
              <a:t>i</a:t>
            </a:r>
            <a:r>
              <a:rPr lang="en-US" sz="2400" b="1" baseline="-25000" dirty="0">
                <a:solidFill>
                  <a:schemeClr val="tx1"/>
                </a:solidFill>
                <a:latin typeface="Comic Sans MS" charset="0"/>
                <a:ea typeface="ＭＳ Ｐゴシック" charset="0"/>
                <a:cs typeface="ＭＳ Ｐゴシック" charset="0"/>
              </a:rPr>
              <a:t>  </a:t>
            </a:r>
            <a:r>
              <a:rPr lang="en-US" sz="2400" b="1" dirty="0">
                <a:solidFill>
                  <a:schemeClr val="tx1"/>
                </a:solidFill>
                <a:latin typeface="Comic Sans MS" charset="0"/>
                <a:ea typeface="ＭＳ Ｐゴシック" charset="0"/>
                <a:cs typeface="ＭＳ Ｐゴシック" charset="0"/>
              </a:rPr>
              <a:t>= </a:t>
            </a:r>
            <a:r>
              <a:rPr lang="en-US" sz="2400" b="1" dirty="0" err="1">
                <a:solidFill>
                  <a:schemeClr val="tx1"/>
                </a:solidFill>
                <a:latin typeface="Comic Sans MS" charset="0"/>
                <a:ea typeface="ＭＳ Ｐゴシック" charset="0"/>
                <a:cs typeface="ＭＳ Ｐゴシック" charset="0"/>
              </a:rPr>
              <a:t>SL</a:t>
            </a:r>
            <a:r>
              <a:rPr lang="en-US" sz="2400" b="1" baseline="-25000" dirty="0" err="1">
                <a:solidFill>
                  <a:srgbClr val="0000FF"/>
                </a:solidFill>
                <a:latin typeface="Comic Sans MS" charset="0"/>
                <a:ea typeface="ＭＳ Ｐゴシック" charset="0"/>
                <a:cs typeface="ＭＳ Ｐゴシック" charset="0"/>
              </a:rPr>
              <a:t>n</a:t>
            </a:r>
            <a:r>
              <a:rPr lang="en-US" sz="2400" b="1" dirty="0">
                <a:solidFill>
                  <a:schemeClr val="tx1"/>
                </a:solidFill>
                <a:latin typeface="Comic Sans MS" charset="0"/>
                <a:ea typeface="ＭＳ Ｐゴシック" charset="0"/>
                <a:cs typeface="ＭＳ Ｐゴシック" charset="0"/>
              </a:rPr>
              <a:t>(C) </a:t>
            </a:r>
          </a:p>
          <a:p>
            <a:pPr algn="l">
              <a:lnSpc>
                <a:spcPct val="110000"/>
              </a:lnSpc>
            </a:pPr>
            <a:r>
              <a:rPr lang="en-US" sz="2400" b="1" dirty="0">
                <a:solidFill>
                  <a:schemeClr val="accent6">
                    <a:lumMod val="75000"/>
                  </a:schemeClr>
                </a:solidFill>
                <a:latin typeface="Comic Sans MS" charset="0"/>
                <a:ea typeface="ＭＳ Ｐゴシック" charset="0"/>
                <a:cs typeface="ＭＳ Ｐゴシック" charset="0"/>
              </a:rPr>
              <a:t>V</a:t>
            </a:r>
            <a:r>
              <a:rPr lang="en-US" sz="2400" b="1" dirty="0">
                <a:solidFill>
                  <a:prstClr val="black"/>
                </a:solidFill>
                <a:latin typeface="Comic Sans MS" charset="0"/>
                <a:ea typeface="ＭＳ Ｐゴシック" charset="0"/>
                <a:cs typeface="ＭＳ Ｐゴシック" charset="0"/>
              </a:rPr>
              <a:t> = </a:t>
            </a:r>
            <a:r>
              <a:rPr lang="en-US" sz="2400" b="1" dirty="0">
                <a:solidFill>
                  <a:srgbClr val="E46C0A"/>
                </a:solidFill>
                <a:latin typeface="Comic Sans MS" charset="0"/>
                <a:ea typeface="ＭＳ Ｐゴシック" charset="0"/>
                <a:cs typeface="ＭＳ Ｐゴシック" charset="0"/>
              </a:rPr>
              <a:t>V</a:t>
            </a:r>
            <a:r>
              <a:rPr lang="en-US" sz="2400" b="1" baseline="-25000" dirty="0">
                <a:solidFill>
                  <a:prstClr val="black"/>
                </a:solidFill>
                <a:latin typeface="Comic Sans MS" charset="0"/>
                <a:ea typeface="ＭＳ Ｐゴシック" charset="0"/>
                <a:cs typeface="ＭＳ Ｐゴシック" charset="0"/>
              </a:rPr>
              <a:t>1</a:t>
            </a:r>
            <a:r>
              <a:rPr lang="en-US" sz="2400" dirty="0">
                <a:solidFill>
                  <a:srgbClr val="000000"/>
                </a:solidFill>
                <a:sym typeface="Symbol"/>
              </a:rPr>
              <a:t></a:t>
            </a:r>
            <a:r>
              <a:rPr lang="en-US" sz="2400" b="1" dirty="0">
                <a:solidFill>
                  <a:srgbClr val="E46C0A"/>
                </a:solidFill>
                <a:latin typeface="Comic Sans MS" charset="0"/>
                <a:ea typeface="ＭＳ Ｐゴシック" charset="0"/>
                <a:cs typeface="ＭＳ Ｐゴシック" charset="0"/>
              </a:rPr>
              <a:t>V</a:t>
            </a:r>
            <a:r>
              <a:rPr lang="en-US" sz="2400" b="1" baseline="-25000" dirty="0">
                <a:solidFill>
                  <a:prstClr val="black"/>
                </a:solidFill>
                <a:latin typeface="Comic Sans MS" charset="0"/>
                <a:ea typeface="ＭＳ Ｐゴシック" charset="0"/>
                <a:cs typeface="ＭＳ Ｐゴシック" charset="0"/>
              </a:rPr>
              <a:t>2</a:t>
            </a:r>
            <a:r>
              <a:rPr lang="en-US" sz="2400" dirty="0">
                <a:solidFill>
                  <a:srgbClr val="000000"/>
                </a:solidFill>
                <a:sym typeface="Symbol"/>
              </a:rPr>
              <a:t></a:t>
            </a:r>
            <a:r>
              <a:rPr lang="en-US" sz="2400" b="1" dirty="0">
                <a:solidFill>
                  <a:srgbClr val="000000"/>
                </a:solidFill>
                <a:latin typeface="Comic Sans MS" charset="0"/>
                <a:ea typeface="ＭＳ Ｐゴシック" charset="0"/>
                <a:cs typeface="ＭＳ Ｐゴシック" charset="0"/>
              </a:rPr>
              <a:t>……</a:t>
            </a:r>
            <a:r>
              <a:rPr lang="en-US" sz="2400" dirty="0">
                <a:solidFill>
                  <a:srgbClr val="000000"/>
                </a:solidFill>
                <a:sym typeface="Symbol"/>
              </a:rPr>
              <a:t></a:t>
            </a:r>
            <a:r>
              <a:rPr lang="en-US" sz="2400" b="1" dirty="0" err="1">
                <a:solidFill>
                  <a:srgbClr val="E46C0A"/>
                </a:solidFill>
                <a:latin typeface="Comic Sans MS" charset="0"/>
                <a:ea typeface="ＭＳ Ｐゴシック" charset="0"/>
                <a:cs typeface="ＭＳ Ｐゴシック" charset="0"/>
              </a:rPr>
              <a:t>V</a:t>
            </a:r>
            <a:r>
              <a:rPr lang="en-US" sz="2400" b="1" baseline="-25000" dirty="0" err="1">
                <a:solidFill>
                  <a:srgbClr val="008000"/>
                </a:solidFill>
                <a:latin typeface="Comic Sans MS" charset="0"/>
                <a:ea typeface="ＭＳ Ｐゴシック" charset="0"/>
                <a:cs typeface="ＭＳ Ｐゴシック" charset="0"/>
              </a:rPr>
              <a:t>k</a:t>
            </a:r>
            <a:r>
              <a:rPr lang="en-US" sz="2400" b="1" baseline="-25000" dirty="0">
                <a:solidFill>
                  <a:prstClr val="black"/>
                </a:solidFill>
                <a:latin typeface="Comic Sans MS" charset="0"/>
                <a:ea typeface="ＭＳ Ｐゴシック" charset="0"/>
                <a:cs typeface="ＭＳ Ｐゴシック" charset="0"/>
              </a:rPr>
              <a:t>          </a:t>
            </a:r>
            <a:r>
              <a:rPr lang="en-US" sz="2400" b="1" dirty="0">
                <a:solidFill>
                  <a:srgbClr val="E46C0A"/>
                </a:solidFill>
                <a:latin typeface="Comic Sans MS" charset="0"/>
                <a:ea typeface="ＭＳ Ｐゴシック" charset="0"/>
                <a:cs typeface="ＭＳ Ｐゴシック" charset="0"/>
              </a:rPr>
              <a:t>V</a:t>
            </a:r>
            <a:r>
              <a:rPr lang="en-US" sz="2400" b="1" baseline="-25000" dirty="0">
                <a:solidFill>
                  <a:prstClr val="black"/>
                </a:solidFill>
                <a:latin typeface="Comic Sans MS" charset="0"/>
                <a:ea typeface="ＭＳ Ｐゴシック" charset="0"/>
                <a:cs typeface="ＭＳ Ｐゴシック" charset="0"/>
              </a:rPr>
              <a:t>i </a:t>
            </a:r>
            <a:r>
              <a:rPr lang="en-US" sz="2400" b="1" dirty="0">
                <a:solidFill>
                  <a:prstClr val="black"/>
                </a:solidFill>
                <a:latin typeface="Comic Sans MS" charset="0"/>
                <a:ea typeface="ＭＳ Ｐゴシック" charset="0"/>
                <a:cs typeface="ＭＳ Ｐゴシック" charset="0"/>
              </a:rPr>
              <a:t>= </a:t>
            </a:r>
            <a:r>
              <a:rPr lang="en-US" sz="2400" b="1" dirty="0" err="1">
                <a:solidFill>
                  <a:schemeClr val="tx1"/>
                </a:solidFill>
                <a:latin typeface="Comic Sans MS" charset="0"/>
                <a:ea typeface="ＭＳ Ｐゴシック" charset="0"/>
                <a:cs typeface="ＭＳ Ｐゴシック" charset="0"/>
              </a:rPr>
              <a:t>C</a:t>
            </a:r>
            <a:r>
              <a:rPr lang="en-US" sz="2400" b="1" baseline="30000" dirty="0" err="1">
                <a:solidFill>
                  <a:srgbClr val="0000FF"/>
                </a:solidFill>
                <a:latin typeface="Comic Sans MS" charset="0"/>
                <a:ea typeface="ＭＳ Ｐゴシック" charset="0"/>
                <a:cs typeface="ＭＳ Ｐゴシック" charset="0"/>
              </a:rPr>
              <a:t>n</a:t>
            </a:r>
            <a:r>
              <a:rPr lang="en-US" sz="2400" b="1" dirty="0">
                <a:solidFill>
                  <a:schemeClr val="tx1"/>
                </a:solidFill>
                <a:latin typeface="Comic Sans MS" charset="0"/>
                <a:ea typeface="ＭＳ Ｐゴシック" charset="0"/>
                <a:cs typeface="ＭＳ Ｐゴシック" charset="0"/>
              </a:rPr>
              <a:t>,</a:t>
            </a:r>
            <a:r>
              <a:rPr lang="en-US" sz="2400" b="1" baseline="30000" dirty="0">
                <a:solidFill>
                  <a:srgbClr val="0000FF"/>
                </a:solidFill>
                <a:latin typeface="Comic Sans MS" charset="0"/>
                <a:ea typeface="ＭＳ Ｐゴシック" charset="0"/>
                <a:cs typeface="ＭＳ Ｐゴシック" charset="0"/>
              </a:rPr>
              <a:t>    </a:t>
            </a:r>
            <a:r>
              <a:rPr lang="en-US" sz="2400" b="1" dirty="0" err="1">
                <a:solidFill>
                  <a:srgbClr val="660066"/>
                </a:solidFill>
                <a:latin typeface="Comic Sans MS" charset="0"/>
                <a:ea typeface="ＭＳ Ｐゴシック" charset="0"/>
                <a:cs typeface="ＭＳ Ｐゴシック" charset="0"/>
              </a:rPr>
              <a:t>G</a:t>
            </a:r>
            <a:r>
              <a:rPr lang="en-US" sz="2400" b="1" baseline="-25000" dirty="0" err="1">
                <a:solidFill>
                  <a:schemeClr val="tx1"/>
                </a:solidFill>
                <a:latin typeface="Comic Sans MS" charset="0"/>
                <a:ea typeface="ＭＳ Ｐゴシック" charset="0"/>
                <a:cs typeface="ＭＳ Ｐゴシック" charset="0"/>
              </a:rPr>
              <a:t>i</a:t>
            </a:r>
            <a:r>
              <a:rPr lang="en-US" sz="2400" b="1" baseline="-25000" dirty="0">
                <a:solidFill>
                  <a:schemeClr val="tx1"/>
                </a:solidFill>
                <a:latin typeface="Comic Sans MS" charset="0"/>
                <a:ea typeface="ＭＳ Ｐゴシック" charset="0"/>
                <a:cs typeface="ＭＳ Ｐゴシック" charset="0"/>
              </a:rPr>
              <a:t>  </a:t>
            </a:r>
            <a:r>
              <a:rPr lang="en-US" sz="2400" b="1" dirty="0">
                <a:solidFill>
                  <a:schemeClr val="tx1"/>
                </a:solidFill>
                <a:latin typeface="Comic Sans MS" charset="0"/>
                <a:ea typeface="ＭＳ Ｐゴシック" charset="0"/>
                <a:cs typeface="ＭＳ Ｐゴシック" charset="0"/>
              </a:rPr>
              <a:t>acts on </a:t>
            </a:r>
            <a:r>
              <a:rPr lang="en-US" sz="2400" b="1" dirty="0" err="1">
                <a:solidFill>
                  <a:schemeClr val="tx1"/>
                </a:solidFill>
                <a:latin typeface="Comic Sans MS" charset="0"/>
                <a:ea typeface="ＭＳ Ｐゴシック" charset="0"/>
                <a:cs typeface="ＭＳ Ｐゴシック" charset="0"/>
              </a:rPr>
              <a:t>i</a:t>
            </a:r>
            <a:r>
              <a:rPr lang="en-US" sz="2400" b="1" dirty="0">
                <a:solidFill>
                  <a:schemeClr val="tx1"/>
                </a:solidFill>
                <a:latin typeface="Comic Sans MS" charset="0"/>
                <a:ea typeface="ＭＳ Ｐゴシック" charset="0"/>
                <a:cs typeface="ＭＳ Ｐゴシック" charset="0"/>
              </a:rPr>
              <a:t>-fibers of V</a:t>
            </a:r>
          </a:p>
          <a:p>
            <a:pPr algn="l">
              <a:lnSpc>
                <a:spcPct val="110000"/>
              </a:lnSpc>
            </a:pPr>
            <a:endParaRPr lang="en-US" sz="2400" b="1" dirty="0">
              <a:solidFill>
                <a:srgbClr val="008000"/>
              </a:solidFill>
              <a:latin typeface="Comic Sans MS" charset="0"/>
              <a:ea typeface="ＭＳ Ｐゴシック" charset="0"/>
              <a:cs typeface="ＭＳ Ｐゴシック" charset="0"/>
            </a:endParaRPr>
          </a:p>
          <a:p>
            <a:pPr algn="l">
              <a:lnSpc>
                <a:spcPct val="110000"/>
              </a:lnSpc>
            </a:pPr>
            <a:r>
              <a:rPr lang="en-US" sz="2400" b="1" dirty="0">
                <a:solidFill>
                  <a:srgbClr val="0000FF"/>
                </a:solidFill>
                <a:latin typeface="Comic Sans MS"/>
                <a:cs typeface="Comic Sans MS"/>
              </a:rPr>
              <a:t>Goal: </a:t>
            </a:r>
            <a:r>
              <a:rPr lang="en-US" sz="2400" b="1" dirty="0">
                <a:solidFill>
                  <a:srgbClr val="008000"/>
                </a:solidFill>
                <a:latin typeface="Comic Sans MS" charset="0"/>
                <a:ea typeface="ＭＳ Ｐゴシック" charset="0"/>
                <a:cs typeface="ＭＳ Ｐゴシック" charset="0"/>
              </a:rPr>
              <a:t>given </a:t>
            </a:r>
            <a:r>
              <a:rPr lang="en-US" sz="2400" b="1" dirty="0" err="1">
                <a:solidFill>
                  <a:srgbClr val="E46C0A"/>
                </a:solidFill>
                <a:latin typeface="Comic Sans MS" charset="0"/>
                <a:ea typeface="ＭＳ Ｐゴシック" charset="0"/>
                <a:cs typeface="ＭＳ Ｐゴシック" charset="0"/>
              </a:rPr>
              <a:t>v</a:t>
            </a:r>
            <a:r>
              <a:rPr lang="en-US" sz="2400" dirty="0" err="1">
                <a:solidFill>
                  <a:schemeClr val="tx1"/>
                </a:solidFill>
                <a:sym typeface="Symbol"/>
              </a:rPr>
              <a:t></a:t>
            </a:r>
            <a:r>
              <a:rPr lang="en-US" sz="2400" b="1" dirty="0" err="1">
                <a:solidFill>
                  <a:srgbClr val="E46C0A"/>
                </a:solidFill>
                <a:latin typeface="Comic Sans MS" charset="0"/>
                <a:ea typeface="ＭＳ Ｐゴシック" charset="0"/>
                <a:cs typeface="ＭＳ Ｐゴシック" charset="0"/>
              </a:rPr>
              <a:t>V</a:t>
            </a:r>
            <a:r>
              <a:rPr lang="en-US" sz="2400" b="1" dirty="0">
                <a:solidFill>
                  <a:schemeClr val="tx1"/>
                </a:solidFill>
                <a:latin typeface="Comic Sans MS" charset="0"/>
                <a:ea typeface="ＭＳ Ｐゴシック" charset="0"/>
                <a:cs typeface="ＭＳ Ｐゴシック" charset="0"/>
              </a:rPr>
              <a:t>  </a:t>
            </a:r>
            <a:r>
              <a:rPr lang="en-US" sz="2400" b="1" dirty="0">
                <a:solidFill>
                  <a:srgbClr val="008000"/>
                </a:solidFill>
                <a:latin typeface="Comic Sans MS" charset="0"/>
                <a:ea typeface="ＭＳ Ｐゴシック" charset="0"/>
                <a:cs typeface="ＭＳ Ｐゴシック" charset="0"/>
              </a:rPr>
              <a:t>compute</a:t>
            </a:r>
            <a:r>
              <a:rPr lang="en-US" sz="2400" b="1" dirty="0">
                <a:solidFill>
                  <a:srgbClr val="000000"/>
                </a:solidFill>
                <a:latin typeface="Comic Sans MS" charset="0"/>
                <a:ea typeface="ＭＳ Ｐゴシック" charset="0"/>
                <a:cs typeface="ＭＳ Ｐゴシック" charset="0"/>
              </a:rPr>
              <a:t> </a:t>
            </a:r>
            <a:r>
              <a:rPr lang="en-US" sz="2400" b="1" dirty="0" err="1">
                <a:solidFill>
                  <a:srgbClr val="FF0000"/>
                </a:solidFill>
                <a:latin typeface="Lucida Grande"/>
                <a:ea typeface="Lucida Grande"/>
                <a:cs typeface="Lucida Grande"/>
              </a:rPr>
              <a:t>ψ</a:t>
            </a:r>
            <a:r>
              <a:rPr lang="en-US" sz="2400" b="1" dirty="0">
                <a:solidFill>
                  <a:srgbClr val="000000"/>
                </a:solidFill>
                <a:latin typeface="Comic Sans MS" charset="0"/>
                <a:ea typeface="ＭＳ Ｐゴシック" charset="0"/>
                <a:cs typeface="ＭＳ Ｐゴシック" charset="0"/>
              </a:rPr>
              <a:t>(</a:t>
            </a:r>
            <a:r>
              <a:rPr lang="en-US" sz="2400" b="1" dirty="0">
                <a:solidFill>
                  <a:srgbClr val="E46C0A"/>
                </a:solidFill>
                <a:latin typeface="Comic Sans MS" charset="0"/>
                <a:ea typeface="ＭＳ Ｐゴシック" charset="0"/>
                <a:cs typeface="ＭＳ Ｐゴシック" charset="0"/>
              </a:rPr>
              <a:t>v</a:t>
            </a:r>
            <a:r>
              <a:rPr lang="en-US" sz="2400" b="1" dirty="0">
                <a:solidFill>
                  <a:srgbClr val="000000"/>
                </a:solidFill>
                <a:latin typeface="Comic Sans MS" charset="0"/>
                <a:ea typeface="ＭＳ Ｐゴシック" charset="0"/>
                <a:cs typeface="ＭＳ Ｐゴシック" charset="0"/>
              </a:rPr>
              <a:t>) = </a:t>
            </a:r>
            <a:r>
              <a:rPr lang="en-US" sz="2400" b="1" dirty="0" err="1">
                <a:solidFill>
                  <a:srgbClr val="000000"/>
                </a:solidFill>
                <a:latin typeface="Comic Sans MS" charset="0"/>
                <a:ea typeface="ＭＳ Ｐゴシック" charset="0"/>
                <a:cs typeface="ＭＳ Ｐゴシック" charset="0"/>
              </a:rPr>
              <a:t>inf</a:t>
            </a:r>
            <a:r>
              <a:rPr lang="en-US" sz="2400" b="1" baseline="-25000" dirty="0" err="1">
                <a:solidFill>
                  <a:srgbClr val="660066"/>
                </a:solidFill>
                <a:latin typeface="Comic Sans MS" charset="0"/>
                <a:ea typeface="ＭＳ Ｐゴシック" charset="0"/>
                <a:cs typeface="ＭＳ Ｐゴシック" charset="0"/>
              </a:rPr>
              <a:t>g</a:t>
            </a:r>
            <a:r>
              <a:rPr lang="en-US" sz="2400" baseline="-25000" dirty="0" err="1">
                <a:solidFill>
                  <a:schemeClr val="tx1"/>
                </a:solidFill>
                <a:sym typeface="Symbol"/>
              </a:rPr>
              <a:t></a:t>
            </a:r>
            <a:r>
              <a:rPr lang="en-US" sz="2400" b="1" baseline="-25000" dirty="0" err="1">
                <a:solidFill>
                  <a:srgbClr val="660066"/>
                </a:solidFill>
                <a:latin typeface="Comic Sans MS" charset="0"/>
                <a:ea typeface="ＭＳ Ｐゴシック" charset="0"/>
                <a:cs typeface="ＭＳ Ｐゴシック" charset="0"/>
              </a:rPr>
              <a:t>G</a:t>
            </a:r>
            <a:r>
              <a:rPr lang="en-US" sz="2400" b="1" dirty="0">
                <a:solidFill>
                  <a:srgbClr val="000000"/>
                </a:solidFill>
                <a:latin typeface="Comic Sans MS" charset="0"/>
                <a:ea typeface="ＭＳ Ｐゴシック" charset="0"/>
                <a:cs typeface="ＭＳ Ｐゴシック" charset="0"/>
              </a:rPr>
              <a:t> |</a:t>
            </a:r>
            <a:r>
              <a:rPr lang="en-US" sz="2400" b="1" dirty="0">
                <a:solidFill>
                  <a:srgbClr val="660066"/>
                </a:solidFill>
                <a:latin typeface="Comic Sans MS" charset="0"/>
                <a:ea typeface="ＭＳ Ｐゴシック" charset="0"/>
                <a:cs typeface="ＭＳ Ｐゴシック" charset="0"/>
              </a:rPr>
              <a:t>g</a:t>
            </a:r>
            <a:r>
              <a:rPr lang="en-US" sz="2400" b="1" dirty="0">
                <a:solidFill>
                  <a:srgbClr val="E46C0A"/>
                </a:solidFill>
                <a:latin typeface="Comic Sans MS" charset="0"/>
                <a:ea typeface="ＭＳ Ｐゴシック" charset="0"/>
                <a:cs typeface="ＭＳ Ｐゴシック" charset="0"/>
              </a:rPr>
              <a:t>v</a:t>
            </a:r>
            <a:r>
              <a:rPr lang="en-US" sz="2400" b="1" dirty="0">
                <a:solidFill>
                  <a:srgbClr val="000000"/>
                </a:solidFill>
                <a:latin typeface="Comic Sans MS" charset="0"/>
                <a:ea typeface="ＭＳ Ｐゴシック" charset="0"/>
                <a:cs typeface="ＭＳ Ｐゴシック" charset="0"/>
              </a:rPr>
              <a:t>|</a:t>
            </a:r>
            <a:r>
              <a:rPr lang="en-US" sz="2400" b="1" baseline="-25000" dirty="0">
                <a:solidFill>
                  <a:srgbClr val="000000"/>
                </a:solidFill>
                <a:latin typeface="Comic Sans MS" charset="0"/>
                <a:ea typeface="ＭＳ Ｐゴシック" charset="0"/>
                <a:cs typeface="ＭＳ Ｐゴシック" charset="0"/>
              </a:rPr>
              <a:t>2</a:t>
            </a:r>
          </a:p>
          <a:p>
            <a:pPr algn="l">
              <a:lnSpc>
                <a:spcPct val="110000"/>
              </a:lnSpc>
            </a:pPr>
            <a:r>
              <a:rPr lang="en-US" sz="2400" b="1" dirty="0">
                <a:solidFill>
                  <a:srgbClr val="000000"/>
                </a:solidFill>
                <a:latin typeface="Comic Sans MS" charset="0"/>
                <a:ea typeface="ＭＳ Ｐゴシック" charset="0"/>
                <a:cs typeface="ＭＳ Ｐゴシック" charset="0"/>
              </a:rPr>
              <a:t>(find the lightest vector </a:t>
            </a:r>
            <a:r>
              <a:rPr lang="en-US" sz="2400" b="1" dirty="0">
                <a:solidFill>
                  <a:srgbClr val="FF6600"/>
                </a:solidFill>
                <a:latin typeface="Comic Sans MS" charset="0"/>
                <a:ea typeface="ＭＳ Ｐゴシック" charset="0"/>
                <a:cs typeface="ＭＳ Ｐゴシック" charset="0"/>
              </a:rPr>
              <a:t>v</a:t>
            </a:r>
            <a:r>
              <a:rPr lang="en-US" sz="2400" b="1" dirty="0">
                <a:solidFill>
                  <a:srgbClr val="E46C0A"/>
                </a:solidFill>
                <a:latin typeface="Comic Sans MS" charset="0"/>
                <a:ea typeface="ＭＳ Ｐゴシック" charset="0"/>
                <a:cs typeface="ＭＳ Ｐゴシック" charset="0"/>
              </a:rPr>
              <a:t>*</a:t>
            </a:r>
            <a:r>
              <a:rPr lang="en-US" sz="2400" b="1" dirty="0">
                <a:solidFill>
                  <a:srgbClr val="000000"/>
                </a:solidFill>
                <a:latin typeface="Comic Sans MS" charset="0"/>
                <a:ea typeface="ＭＳ Ｐゴシック" charset="0"/>
                <a:cs typeface="ＭＳ Ｐゴシック" charset="0"/>
              </a:rPr>
              <a:t> in the orbit of </a:t>
            </a:r>
            <a:r>
              <a:rPr lang="en-US" sz="2400" b="1" dirty="0">
                <a:solidFill>
                  <a:srgbClr val="E46C0A"/>
                </a:solidFill>
                <a:latin typeface="Comic Sans MS" charset="0"/>
                <a:ea typeface="ＭＳ Ｐゴシック" charset="0"/>
                <a:cs typeface="ＭＳ Ｐゴシック" charset="0"/>
              </a:rPr>
              <a:t>v</a:t>
            </a:r>
            <a:r>
              <a:rPr lang="en-US" sz="2400" b="1" dirty="0">
                <a:solidFill>
                  <a:srgbClr val="000000"/>
                </a:solidFill>
                <a:latin typeface="Comic Sans MS" charset="0"/>
                <a:ea typeface="ＭＳ Ｐゴシック" charset="0"/>
                <a:cs typeface="ＭＳ Ｐゴシック" charset="0"/>
              </a:rPr>
              <a:t>)</a:t>
            </a:r>
          </a:p>
          <a:p>
            <a:pPr algn="l">
              <a:lnSpc>
                <a:spcPct val="110000"/>
              </a:lnSpc>
            </a:pPr>
            <a:r>
              <a:rPr lang="en-US" sz="2400" b="1" dirty="0">
                <a:solidFill>
                  <a:srgbClr val="0000FF"/>
                </a:solidFill>
                <a:latin typeface="Comic Sans MS" charset="0"/>
                <a:ea typeface="ＭＳ Ｐゴシック" charset="0"/>
                <a:cs typeface="ＭＳ Ｐゴシック" charset="0"/>
              </a:rPr>
              <a:t>Why?</a:t>
            </a:r>
            <a:endParaRPr lang="en-US" sz="2400" b="1" dirty="0">
              <a:solidFill>
                <a:srgbClr val="000000"/>
              </a:solidFill>
              <a:latin typeface="Comic Sans MS" charset="0"/>
              <a:ea typeface="ＭＳ Ｐゴシック" charset="0"/>
              <a:cs typeface="ＭＳ Ｐゴシック" charset="0"/>
            </a:endParaRPr>
          </a:p>
          <a:p>
            <a:pPr marL="342900" indent="-342900" algn="l">
              <a:lnSpc>
                <a:spcPct val="110000"/>
              </a:lnSpc>
              <a:buFontTx/>
              <a:buChar char="-"/>
            </a:pPr>
            <a:r>
              <a:rPr lang="en-US" sz="2400" b="1" dirty="0">
                <a:solidFill>
                  <a:srgbClr val="008000"/>
                </a:solidFill>
                <a:latin typeface="Comic Sans MS" charset="0"/>
                <a:ea typeface="ＭＳ Ｐゴシック" charset="0"/>
                <a:cs typeface="ＭＳ Ｐゴシック" charset="0"/>
              </a:rPr>
              <a:t>k</a:t>
            </a:r>
            <a:r>
              <a:rPr lang="en-US" sz="2400" b="1" dirty="0">
                <a:solidFill>
                  <a:srgbClr val="000000"/>
                </a:solidFill>
                <a:latin typeface="Comic Sans MS" charset="0"/>
                <a:ea typeface="ＭＳ Ｐゴシック" charset="0"/>
                <a:cs typeface="ＭＳ Ｐゴシック" charset="0"/>
              </a:rPr>
              <a:t>=2, Matrix Scaling, Operator Scaling</a:t>
            </a:r>
          </a:p>
          <a:p>
            <a:pPr marL="342900" indent="-342900" algn="l" eaLnBrk="1" hangingPunct="1">
              <a:lnSpc>
                <a:spcPct val="110000"/>
              </a:lnSpc>
              <a:buFontTx/>
              <a:buChar char="-"/>
            </a:pPr>
            <a:r>
              <a:rPr lang="en-US" sz="2400" b="1" dirty="0">
                <a:solidFill>
                  <a:srgbClr val="008000"/>
                </a:solidFill>
                <a:latin typeface="Comic Sans MS" charset="0"/>
                <a:ea typeface="ＭＳ Ｐゴシック" charset="0"/>
                <a:cs typeface="ＭＳ Ｐゴシック" charset="0"/>
              </a:rPr>
              <a:t>k</a:t>
            </a:r>
            <a:r>
              <a:rPr lang="en-US" sz="2400" b="1" dirty="0">
                <a:solidFill>
                  <a:srgbClr val="000000"/>
                </a:solidFill>
                <a:latin typeface="Comic Sans MS" charset="0"/>
                <a:ea typeface="ＭＳ Ｐゴシック" charset="0"/>
                <a:cs typeface="ＭＳ Ｐゴシック" charset="0"/>
              </a:rPr>
              <a:t>=3,  </a:t>
            </a:r>
            <a:r>
              <a:rPr lang="en-US" sz="2400" b="1" dirty="0" err="1">
                <a:solidFill>
                  <a:srgbClr val="000000"/>
                </a:solidFill>
                <a:latin typeface="Comic Sans MS" charset="0"/>
                <a:ea typeface="ＭＳ Ｐゴシック" charset="0"/>
                <a:cs typeface="ＭＳ Ｐゴシック" charset="0"/>
              </a:rPr>
              <a:t>Kronecker</a:t>
            </a:r>
            <a:r>
              <a:rPr lang="en-US" sz="2400" b="1" dirty="0">
                <a:solidFill>
                  <a:srgbClr val="000000"/>
                </a:solidFill>
                <a:latin typeface="Comic Sans MS" charset="0"/>
                <a:ea typeface="ＭＳ Ｐゴシック" charset="0"/>
                <a:cs typeface="ＭＳ Ｐゴシック" charset="0"/>
              </a:rPr>
              <a:t> coefficients </a:t>
            </a:r>
            <a:r>
              <a:rPr lang="en-US" sz="2400" b="1" dirty="0">
                <a:solidFill>
                  <a:srgbClr val="800000"/>
                </a:solidFill>
                <a:latin typeface="Comic Sans MS" charset="0"/>
                <a:ea typeface="ＭＳ Ｐゴシック" charset="0"/>
                <a:cs typeface="ＭＳ Ｐゴシック" charset="0"/>
              </a:rPr>
              <a:t>(Representation Theory)</a:t>
            </a:r>
          </a:p>
          <a:p>
            <a:pPr marL="342900" indent="-342900" algn="l" eaLnBrk="1" hangingPunct="1">
              <a:lnSpc>
                <a:spcPct val="110000"/>
              </a:lnSpc>
              <a:buFontTx/>
              <a:buChar char="-"/>
            </a:pPr>
            <a:r>
              <a:rPr lang="en-US" sz="2400" b="1" dirty="0">
                <a:solidFill>
                  <a:srgbClr val="000000"/>
                </a:solidFill>
                <a:latin typeface="Comic Sans MS" charset="0"/>
                <a:ea typeface="ＭＳ Ｐゴシック" charset="0"/>
                <a:cs typeface="ＭＳ Ｐゴシック" charset="0"/>
              </a:rPr>
              <a:t>Any </a:t>
            </a:r>
            <a:r>
              <a:rPr lang="en-US" sz="2400" b="1" dirty="0">
                <a:solidFill>
                  <a:srgbClr val="008000"/>
                </a:solidFill>
                <a:latin typeface="Comic Sans MS" charset="0"/>
                <a:ea typeface="ＭＳ Ｐゴシック" charset="0"/>
                <a:cs typeface="ＭＳ Ｐゴシック" charset="0"/>
              </a:rPr>
              <a:t>k</a:t>
            </a:r>
            <a:r>
              <a:rPr lang="en-US" sz="2400" b="1" dirty="0">
                <a:solidFill>
                  <a:srgbClr val="000000"/>
                </a:solidFill>
                <a:latin typeface="Comic Sans MS" charset="0"/>
                <a:ea typeface="ＭＳ Ｐゴシック" charset="0"/>
                <a:cs typeface="ＭＳ Ｐゴシック" charset="0"/>
              </a:rPr>
              <a:t>, Entanglement distillation </a:t>
            </a:r>
            <a:r>
              <a:rPr lang="en-US" sz="2400" b="1" dirty="0">
                <a:solidFill>
                  <a:srgbClr val="800000"/>
                </a:solidFill>
                <a:latin typeface="Comic Sans MS" charset="0"/>
                <a:ea typeface="ＭＳ Ｐゴシック" charset="0"/>
                <a:cs typeface="ＭＳ Ｐゴシック" charset="0"/>
              </a:rPr>
              <a:t>(Quantum </a:t>
            </a:r>
            <a:r>
              <a:rPr lang="en-US" sz="2400" b="1" dirty="0" err="1">
                <a:solidFill>
                  <a:srgbClr val="800000"/>
                </a:solidFill>
                <a:latin typeface="Comic Sans MS" charset="0"/>
                <a:ea typeface="ＭＳ Ｐゴシック" charset="0"/>
                <a:cs typeface="ＭＳ Ｐゴシック" charset="0"/>
              </a:rPr>
              <a:t>Inf</a:t>
            </a:r>
            <a:r>
              <a:rPr lang="en-US" sz="2400" b="1" dirty="0">
                <a:solidFill>
                  <a:srgbClr val="800000"/>
                </a:solidFill>
                <a:latin typeface="Comic Sans MS" charset="0"/>
                <a:ea typeface="ＭＳ Ｐゴシック" charset="0"/>
                <a:cs typeface="ＭＳ Ｐゴシック" charset="0"/>
              </a:rPr>
              <a:t> Theory)</a:t>
            </a:r>
          </a:p>
          <a:p>
            <a:pPr marL="342900" indent="-342900" algn="l">
              <a:lnSpc>
                <a:spcPct val="110000"/>
              </a:lnSpc>
              <a:buFontTx/>
              <a:buChar char="-"/>
            </a:pPr>
            <a:r>
              <a:rPr lang="en-US" sz="2400" b="1" dirty="0" err="1">
                <a:solidFill>
                  <a:srgbClr val="FF0000"/>
                </a:solidFill>
                <a:latin typeface="Lucida Grande"/>
                <a:ea typeface="Lucida Grande"/>
                <a:cs typeface="Lucida Grande"/>
              </a:rPr>
              <a:t>ψ</a:t>
            </a:r>
            <a:r>
              <a:rPr lang="en-US" sz="2400" b="1" dirty="0">
                <a:solidFill>
                  <a:srgbClr val="000000"/>
                </a:solidFill>
                <a:latin typeface="Comic Sans MS" charset="0"/>
                <a:ea typeface="ＭＳ Ｐゴシック" charset="0"/>
                <a:cs typeface="ＭＳ Ｐゴシック" charset="0"/>
              </a:rPr>
              <a:t>(</a:t>
            </a:r>
            <a:r>
              <a:rPr lang="en-US" sz="2400" b="1" dirty="0">
                <a:solidFill>
                  <a:srgbClr val="E46C0A"/>
                </a:solidFill>
                <a:latin typeface="Comic Sans MS" charset="0"/>
                <a:ea typeface="ＭＳ Ｐゴシック" charset="0"/>
                <a:cs typeface="ＭＳ Ｐゴシック" charset="0"/>
              </a:rPr>
              <a:t>v</a:t>
            </a:r>
            <a:r>
              <a:rPr lang="en-US" sz="2400" b="1" dirty="0">
                <a:solidFill>
                  <a:srgbClr val="000000"/>
                </a:solidFill>
                <a:latin typeface="Comic Sans MS" charset="0"/>
                <a:ea typeface="ＭＳ Ｐゴシック" charset="0"/>
                <a:cs typeface="ＭＳ Ｐゴシック" charset="0"/>
              </a:rPr>
              <a:t>)=0 </a:t>
            </a:r>
            <a:r>
              <a:rPr lang="en-US" sz="2400" b="1" dirty="0" err="1">
                <a:solidFill>
                  <a:srgbClr val="000000"/>
                </a:solidFill>
                <a:latin typeface="Comic Sans MS" charset="0"/>
                <a:ea typeface="ＭＳ Ｐゴシック" charset="0"/>
                <a:cs typeface="ＭＳ Ｐゴシック" charset="0"/>
              </a:rPr>
              <a:t>iff</a:t>
            </a:r>
            <a:r>
              <a:rPr lang="en-US" sz="2400" b="1" dirty="0">
                <a:solidFill>
                  <a:srgbClr val="000000"/>
                </a:solidFill>
                <a:latin typeface="Comic Sans MS" charset="0"/>
                <a:ea typeface="ＭＳ Ｐゴシック" charset="0"/>
                <a:cs typeface="ＭＳ Ｐゴシック" charset="0"/>
              </a:rPr>
              <a:t> </a:t>
            </a:r>
            <a:r>
              <a:rPr lang="en-US" sz="2400" b="1" dirty="0" err="1">
                <a:solidFill>
                  <a:srgbClr val="FF6600"/>
                </a:solidFill>
                <a:latin typeface="Comic Sans MS" charset="0"/>
                <a:ea typeface="ＭＳ Ｐゴシック" charset="0"/>
                <a:cs typeface="ＭＳ Ｐゴシック" charset="0"/>
              </a:rPr>
              <a:t>v</a:t>
            </a:r>
            <a:r>
              <a:rPr lang="en-US" sz="2400" dirty="0" err="1">
                <a:solidFill>
                  <a:schemeClr val="tx1"/>
                </a:solidFill>
                <a:sym typeface="Symbol"/>
              </a:rPr>
              <a:t></a:t>
            </a:r>
            <a:r>
              <a:rPr lang="en-US" sz="2400" b="1" dirty="0" err="1">
                <a:solidFill>
                  <a:schemeClr val="tx1"/>
                </a:solidFill>
                <a:latin typeface="Comic Sans MS"/>
                <a:cs typeface="Comic Sans MS"/>
                <a:sym typeface="Symbol"/>
              </a:rPr>
              <a:t>nullcone</a:t>
            </a:r>
            <a:r>
              <a:rPr lang="en-US" sz="2400" b="1" dirty="0">
                <a:solidFill>
                  <a:schemeClr val="tx1"/>
                </a:solidFill>
                <a:latin typeface="Comic Sans MS"/>
                <a:cs typeface="Comic Sans MS"/>
                <a:sym typeface="Symbol"/>
              </a:rPr>
              <a:t>(</a:t>
            </a:r>
            <a:r>
              <a:rPr lang="en-US" sz="2400" b="1" dirty="0">
                <a:solidFill>
                  <a:srgbClr val="660066"/>
                </a:solidFill>
                <a:latin typeface="Comic Sans MS" charset="0"/>
                <a:ea typeface="ＭＳ Ｐゴシック" charset="0"/>
                <a:cs typeface="ＭＳ Ｐゴシック" charset="0"/>
              </a:rPr>
              <a:t>G</a:t>
            </a:r>
            <a:r>
              <a:rPr lang="en-US" sz="2400" b="1" dirty="0">
                <a:solidFill>
                  <a:srgbClr val="000000"/>
                </a:solidFill>
                <a:latin typeface="Comic Sans MS" charset="0"/>
                <a:ea typeface="ＭＳ Ｐゴシック" charset="0"/>
                <a:cs typeface="ＭＳ Ｐゴシック" charset="0"/>
              </a:rPr>
              <a:t>) </a:t>
            </a:r>
            <a:r>
              <a:rPr lang="en-US" sz="2400" b="1" dirty="0" err="1">
                <a:solidFill>
                  <a:srgbClr val="000000"/>
                </a:solidFill>
                <a:latin typeface="Comic Sans MS" charset="0"/>
                <a:ea typeface="ＭＳ Ｐゴシック" charset="0"/>
                <a:cs typeface="ＭＳ Ｐゴシック" charset="0"/>
              </a:rPr>
              <a:t>iff</a:t>
            </a:r>
            <a:r>
              <a:rPr lang="en-US" sz="2400" b="1" dirty="0">
                <a:solidFill>
                  <a:srgbClr val="000000"/>
                </a:solidFill>
                <a:latin typeface="Comic Sans MS" charset="0"/>
                <a:ea typeface="ＭＳ Ｐゴシック" charset="0"/>
                <a:cs typeface="ＭＳ Ｐゴシック" charset="0"/>
              </a:rPr>
              <a:t> 0</a:t>
            </a:r>
            <a:r>
              <a:rPr lang="en-US" sz="2400" dirty="0">
                <a:solidFill>
                  <a:schemeClr val="tx1"/>
                </a:solidFill>
                <a:sym typeface="Symbol"/>
              </a:rPr>
              <a:t></a:t>
            </a:r>
            <a:r>
              <a:rPr lang="en-US" sz="2400" b="1" u="sng" dirty="0">
                <a:solidFill>
                  <a:srgbClr val="660066"/>
                </a:solidFill>
                <a:latin typeface="Comic Sans MS" charset="0"/>
                <a:ea typeface="ＭＳ Ｐゴシック" charset="0"/>
                <a:cs typeface="ＭＳ Ｐゴシック" charset="0"/>
              </a:rPr>
              <a:t>G</a:t>
            </a:r>
            <a:r>
              <a:rPr lang="en-US" sz="2400" b="1" u="sng" dirty="0">
                <a:solidFill>
                  <a:srgbClr val="E46C0A"/>
                </a:solidFill>
                <a:latin typeface="Comic Sans MS" charset="0"/>
                <a:ea typeface="ＭＳ Ｐゴシック" charset="0"/>
                <a:cs typeface="ＭＳ Ｐゴシック" charset="0"/>
              </a:rPr>
              <a:t>v</a:t>
            </a:r>
            <a:r>
              <a:rPr lang="en-US" sz="2400" b="1" dirty="0">
                <a:solidFill>
                  <a:srgbClr val="660066"/>
                </a:solidFill>
                <a:latin typeface="Comic Sans MS" charset="0"/>
                <a:ea typeface="ＭＳ Ｐゴシック" charset="0"/>
                <a:cs typeface="ＭＳ Ｐゴシック" charset="0"/>
              </a:rPr>
              <a:t> </a:t>
            </a:r>
            <a:r>
              <a:rPr lang="en-US" sz="2400" b="1" dirty="0">
                <a:solidFill>
                  <a:srgbClr val="800000"/>
                </a:solidFill>
                <a:latin typeface="Comic Sans MS" charset="0"/>
                <a:ea typeface="ＭＳ Ｐゴシック" charset="0"/>
                <a:cs typeface="ＭＳ Ｐゴシック" charset="0"/>
              </a:rPr>
              <a:t>(Invariant Theory)</a:t>
            </a:r>
          </a:p>
          <a:p>
            <a:pPr marL="342900" indent="-342900" algn="l">
              <a:lnSpc>
                <a:spcPct val="110000"/>
              </a:lnSpc>
              <a:buFontTx/>
              <a:buChar char="-"/>
            </a:pPr>
            <a:endParaRPr lang="en-US" sz="2400" u="sng" dirty="0">
              <a:solidFill>
                <a:schemeClr val="tx1"/>
              </a:solidFill>
              <a:sym typeface="Symbol"/>
            </a:endParaRPr>
          </a:p>
          <a:p>
            <a:pPr marL="342900" indent="-342900" algn="l">
              <a:lnSpc>
                <a:spcPct val="110000"/>
              </a:lnSpc>
              <a:buFontTx/>
              <a:buChar char="-"/>
            </a:pPr>
            <a:endParaRPr lang="en-US" sz="2400" b="1" dirty="0">
              <a:solidFill>
                <a:srgbClr val="000000"/>
              </a:solidFill>
              <a:latin typeface="Comic Sans MS" charset="0"/>
              <a:ea typeface="ＭＳ Ｐゴシック" charset="0"/>
              <a:cs typeface="ＭＳ Ｐゴシック" charset="0"/>
            </a:endParaRPr>
          </a:p>
          <a:p>
            <a:pPr algn="l"/>
            <a:endParaRPr lang="en-US" sz="2400" b="1" dirty="0">
              <a:solidFill>
                <a:srgbClr val="008000"/>
              </a:solidFill>
              <a:latin typeface="Comic Sans MS" charset="0"/>
              <a:ea typeface="ＭＳ Ｐゴシック" charset="0"/>
              <a:cs typeface="ＭＳ Ｐゴシック" charset="0"/>
            </a:endParaRPr>
          </a:p>
          <a:p>
            <a:pPr algn="l"/>
            <a:endParaRPr lang="en-US" sz="2400" b="1" dirty="0">
              <a:solidFill>
                <a:srgbClr val="008000"/>
              </a:solidFill>
              <a:latin typeface="Comic Sans MS" charset="0"/>
              <a:ea typeface="ＭＳ Ｐゴシック" charset="0"/>
              <a:cs typeface="ＭＳ Ｐゴシック" charset="0"/>
            </a:endParaRPr>
          </a:p>
          <a:p>
            <a:pPr lvl="0" algn="l"/>
            <a:endParaRPr lang="en-US" sz="2400" b="1" dirty="0">
              <a:solidFill>
                <a:srgbClr val="008000"/>
              </a:solidFill>
              <a:latin typeface="Comic Sans MS" charset="0"/>
              <a:ea typeface="ＭＳ Ｐゴシック" charset="0"/>
              <a:cs typeface="ＭＳ Ｐゴシック" charset="0"/>
            </a:endParaRPr>
          </a:p>
          <a:p>
            <a:pPr algn="l" eaLnBrk="1" hangingPunct="1"/>
            <a:endParaRPr lang="en-US" sz="2400" b="1" dirty="0">
              <a:solidFill>
                <a:srgbClr val="008000"/>
              </a:solidFill>
              <a:latin typeface="Comic Sans MS" charset="0"/>
              <a:ea typeface="ＭＳ Ｐゴシック" charset="0"/>
              <a:cs typeface="ＭＳ Ｐゴシック" charset="0"/>
            </a:endParaRPr>
          </a:p>
          <a:p>
            <a:pPr eaLnBrk="1" hangingPunct="1"/>
            <a:endParaRPr lang="en-US" sz="2400" b="1" dirty="0">
              <a:latin typeface="Comic Sans MS" charset="0"/>
              <a:ea typeface="ＭＳ Ｐゴシック" charset="0"/>
              <a:cs typeface="ＭＳ Ｐゴシック" charset="0"/>
            </a:endParaRPr>
          </a:p>
          <a:p>
            <a:pPr eaLnBrk="1" hangingPunct="1"/>
            <a:endParaRPr lang="en-US" sz="2400" dirty="0">
              <a:latin typeface="Comic Sans MS" charset="0"/>
              <a:ea typeface="ＭＳ Ｐゴシック" charset="0"/>
              <a:cs typeface="ＭＳ Ｐゴシック" charset="0"/>
            </a:endParaRPr>
          </a:p>
        </p:txBody>
      </p:sp>
      <p:sp>
        <p:nvSpPr>
          <p:cNvPr id="7" name="Diamond 6">
            <a:hlinkClick r:id="rId3" action="ppaction://hlinksldjump"/>
            <a:extLst>
              <a:ext uri="{FF2B5EF4-FFF2-40B4-BE49-F238E27FC236}">
                <a16:creationId xmlns:a16="http://schemas.microsoft.com/office/drawing/2014/main" id="{4EA60CFB-F287-AF43-B9B8-E5B9DCB1CD27}"/>
              </a:ext>
            </a:extLst>
          </p:cNvPr>
          <p:cNvSpPr/>
          <p:nvPr/>
        </p:nvSpPr>
        <p:spPr>
          <a:xfrm>
            <a:off x="8661399" y="6265319"/>
            <a:ext cx="482599" cy="592681"/>
          </a:xfrm>
          <a:prstGeom prst="diamond">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52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94985" y="3942288"/>
            <a:ext cx="1598116" cy="461665"/>
          </a:xfrm>
          <a:prstGeom prst="rect">
            <a:avLst/>
          </a:prstGeom>
          <a:solidFill>
            <a:srgbClr val="FFFF00"/>
          </a:solidFill>
        </p:spPr>
        <p:txBody>
          <a:bodyPr wrap="square" rtlCol="0">
            <a:spAutoFit/>
          </a:bodyPr>
          <a:lstStyle/>
          <a:p>
            <a:endParaRPr lang="en-US" sz="2400" dirty="0"/>
          </a:p>
        </p:txBody>
      </p:sp>
      <p:sp>
        <p:nvSpPr>
          <p:cNvPr id="15362" name="Rectangle 2"/>
          <p:cNvSpPr>
            <a:spLocks noGrp="1" noChangeArrowheads="1"/>
          </p:cNvSpPr>
          <p:nvPr>
            <p:ph type="ctrTitle"/>
          </p:nvPr>
        </p:nvSpPr>
        <p:spPr>
          <a:xfrm>
            <a:off x="215900" y="-122408"/>
            <a:ext cx="8445500" cy="2050702"/>
          </a:xfrm>
        </p:spPr>
        <p:txBody>
          <a:bodyPr>
            <a:normAutofit/>
          </a:bodyPr>
          <a:lstStyle/>
          <a:p>
            <a:pPr>
              <a:lnSpc>
                <a:spcPct val="120000"/>
              </a:lnSpc>
            </a:pPr>
            <a:r>
              <a:rPr lang="en-US" sz="3600" b="1" dirty="0">
                <a:solidFill>
                  <a:srgbClr val="FF0000"/>
                </a:solidFill>
                <a:latin typeface="Comic Sans MS" charset="0"/>
                <a:ea typeface="ＭＳ Ｐゴシック" charset="0"/>
                <a:cs typeface="ＭＳ Ｐゴシック" charset="0"/>
              </a:rPr>
              <a:t> </a:t>
            </a:r>
            <a:r>
              <a:rPr lang="en-US" sz="4000" b="1" dirty="0">
                <a:solidFill>
                  <a:srgbClr val="FF0000"/>
                </a:solidFill>
                <a:latin typeface="Comic Sans MS" charset="0"/>
                <a:ea typeface="ＭＳ Ｐゴシック" charset="0"/>
                <a:cs typeface="ＭＳ Ｐゴシック" charset="0"/>
              </a:rPr>
              <a:t>Alt. Minimization and Scaling algorithms </a:t>
            </a:r>
            <a:r>
              <a:rPr lang="en-US" sz="3600" b="1" dirty="0">
                <a:solidFill>
                  <a:srgbClr val="660066"/>
                </a:solidFill>
                <a:latin typeface="Comic Sans MS" charset="0"/>
                <a:ea typeface="ＭＳ Ｐゴシック" charset="0"/>
                <a:cs typeface="ＭＳ Ｐゴシック" charset="0"/>
              </a:rPr>
              <a:t>over groups </a:t>
            </a:r>
            <a:r>
              <a:rPr lang="en-US" sz="2800" b="1" dirty="0">
                <a:solidFill>
                  <a:srgbClr val="008000"/>
                </a:solidFill>
                <a:latin typeface="Comic Sans MS"/>
                <a:cs typeface="Comic Sans MS"/>
              </a:rPr>
              <a:t>[BGOWW</a:t>
            </a:r>
            <a:r>
              <a:rPr lang="fr-FR" sz="2800" b="1" dirty="0">
                <a:solidFill>
                  <a:srgbClr val="008000"/>
                </a:solidFill>
                <a:latin typeface="Comic Sans MS"/>
                <a:cs typeface="Comic Sans MS"/>
              </a:rPr>
              <a:t>’</a:t>
            </a:r>
            <a:r>
              <a:rPr lang="en-US" sz="2800" b="1" dirty="0">
                <a:solidFill>
                  <a:srgbClr val="008000"/>
                </a:solidFill>
                <a:latin typeface="Comic Sans MS"/>
                <a:cs typeface="Comic Sans MS"/>
              </a:rPr>
              <a:t>17]</a:t>
            </a:r>
            <a:endParaRPr lang="en-US" sz="2800" b="1" dirty="0">
              <a:solidFill>
                <a:srgbClr val="660066"/>
              </a:solidFill>
              <a:latin typeface="Comic Sans MS" charset="0"/>
              <a:ea typeface="ＭＳ Ｐゴシック" charset="0"/>
              <a:cs typeface="ＭＳ Ｐゴシック" charset="0"/>
            </a:endParaRPr>
          </a:p>
        </p:txBody>
      </p:sp>
      <p:sp>
        <p:nvSpPr>
          <p:cNvPr id="2" name="TextBox 1"/>
          <p:cNvSpPr txBox="1"/>
          <p:nvPr/>
        </p:nvSpPr>
        <p:spPr>
          <a:xfrm>
            <a:off x="118531" y="1792831"/>
            <a:ext cx="9025467" cy="4837543"/>
          </a:xfrm>
          <a:prstGeom prst="rect">
            <a:avLst/>
          </a:prstGeom>
          <a:noFill/>
        </p:spPr>
        <p:txBody>
          <a:bodyPr wrap="square" rtlCol="0">
            <a:spAutoFit/>
          </a:bodyPr>
          <a:lstStyle/>
          <a:p>
            <a:pPr>
              <a:lnSpc>
                <a:spcPct val="110000"/>
              </a:lnSpc>
            </a:pPr>
            <a:r>
              <a:rPr lang="en-US" b="1" dirty="0">
                <a:solidFill>
                  <a:srgbClr val="660066"/>
                </a:solidFill>
                <a:latin typeface="Comic Sans MS" charset="0"/>
                <a:ea typeface="ＭＳ Ｐゴシック" charset="0"/>
                <a:cs typeface="ＭＳ Ｐゴシック" charset="0"/>
              </a:rPr>
              <a:t>G</a:t>
            </a:r>
            <a:r>
              <a:rPr lang="en-US" b="1" dirty="0">
                <a:latin typeface="Comic Sans MS" charset="0"/>
                <a:ea typeface="ＭＳ Ｐゴシック" charset="0"/>
                <a:cs typeface="ＭＳ Ｐゴシック" charset="0"/>
              </a:rPr>
              <a:t> = </a:t>
            </a:r>
            <a:r>
              <a:rPr lang="en-US" b="1" dirty="0">
                <a:solidFill>
                  <a:srgbClr val="660066"/>
                </a:solidFill>
                <a:latin typeface="Comic Sans MS" charset="0"/>
                <a:ea typeface="ＭＳ Ｐゴシック" charset="0"/>
                <a:cs typeface="ＭＳ Ｐゴシック" charset="0"/>
              </a:rPr>
              <a:t>G</a:t>
            </a:r>
            <a:r>
              <a:rPr lang="en-US" b="1" baseline="-25000" dirty="0">
                <a:latin typeface="Comic Sans MS" charset="0"/>
                <a:ea typeface="ＭＳ Ｐゴシック" charset="0"/>
                <a:cs typeface="ＭＳ Ｐゴシック" charset="0"/>
              </a:rPr>
              <a:t>1</a:t>
            </a:r>
            <a:r>
              <a:rPr lang="en-US" b="1" dirty="0">
                <a:latin typeface="Comic Sans MS" charset="0"/>
                <a:ea typeface="ＭＳ Ｐゴシック" charset="0"/>
                <a:cs typeface="ＭＳ Ｐゴシック" charset="0"/>
              </a:rPr>
              <a:t>×</a:t>
            </a:r>
            <a:r>
              <a:rPr lang="en-US" b="1" dirty="0">
                <a:solidFill>
                  <a:srgbClr val="660066"/>
                </a:solidFill>
                <a:latin typeface="Comic Sans MS" charset="0"/>
                <a:ea typeface="ＭＳ Ｐゴシック" charset="0"/>
                <a:cs typeface="ＭＳ Ｐゴシック" charset="0"/>
              </a:rPr>
              <a:t>G</a:t>
            </a:r>
            <a:r>
              <a:rPr lang="en-US" b="1" baseline="-25000" dirty="0">
                <a:latin typeface="Comic Sans MS" charset="0"/>
                <a:ea typeface="ＭＳ Ｐゴシック" charset="0"/>
                <a:cs typeface="ＭＳ Ｐゴシック" charset="0"/>
              </a:rPr>
              <a:t>2</a:t>
            </a:r>
            <a:r>
              <a:rPr lang="en-US" b="1" dirty="0">
                <a:latin typeface="Comic Sans MS" charset="0"/>
                <a:ea typeface="ＭＳ Ｐゴシック" charset="0"/>
                <a:cs typeface="ＭＳ Ｐゴシック" charset="0"/>
              </a:rPr>
              <a:t>×……×</a:t>
            </a:r>
            <a:r>
              <a:rPr lang="en-US" b="1" dirty="0" err="1">
                <a:solidFill>
                  <a:srgbClr val="660066"/>
                </a:solidFill>
                <a:latin typeface="Comic Sans MS" charset="0"/>
                <a:ea typeface="ＭＳ Ｐゴシック" charset="0"/>
                <a:cs typeface="ＭＳ Ｐゴシック" charset="0"/>
              </a:rPr>
              <a:t>G</a:t>
            </a:r>
            <a:r>
              <a:rPr lang="en-US" b="1" baseline="-25000" dirty="0" err="1">
                <a:latin typeface="Comic Sans MS" charset="0"/>
                <a:ea typeface="ＭＳ Ｐゴシック" charset="0"/>
                <a:cs typeface="ＭＳ Ｐゴシック" charset="0"/>
              </a:rPr>
              <a:t>k</a:t>
            </a:r>
            <a:r>
              <a:rPr lang="en-US" b="1" baseline="-25000" dirty="0">
                <a:latin typeface="Comic Sans MS" charset="0"/>
                <a:ea typeface="ＭＳ Ｐゴシック" charset="0"/>
                <a:cs typeface="ＭＳ Ｐゴシック" charset="0"/>
              </a:rPr>
              <a:t>             </a:t>
            </a:r>
            <a:r>
              <a:rPr lang="en-US" b="1" dirty="0" err="1">
                <a:solidFill>
                  <a:srgbClr val="660066"/>
                </a:solidFill>
                <a:latin typeface="Comic Sans MS" charset="0"/>
                <a:ea typeface="ＭＳ Ｐゴシック" charset="0"/>
                <a:cs typeface="ＭＳ Ｐゴシック" charset="0"/>
              </a:rPr>
              <a:t>G</a:t>
            </a:r>
            <a:r>
              <a:rPr lang="en-US" b="1" baseline="-25000" dirty="0" err="1">
                <a:latin typeface="Comic Sans MS" charset="0"/>
                <a:ea typeface="ＭＳ Ｐゴシック" charset="0"/>
                <a:cs typeface="ＭＳ Ｐゴシック" charset="0"/>
              </a:rPr>
              <a:t>i</a:t>
            </a:r>
            <a:r>
              <a:rPr lang="en-US" b="1" baseline="-25000" dirty="0">
                <a:latin typeface="Comic Sans MS" charset="0"/>
                <a:ea typeface="ＭＳ Ｐゴシック" charset="0"/>
                <a:cs typeface="ＭＳ Ｐゴシック" charset="0"/>
              </a:rPr>
              <a:t>  </a:t>
            </a:r>
            <a:r>
              <a:rPr lang="en-US" b="1" dirty="0">
                <a:latin typeface="Comic Sans MS" charset="0"/>
                <a:ea typeface="ＭＳ Ｐゴシック" charset="0"/>
                <a:cs typeface="ＭＳ Ｐゴシック" charset="0"/>
              </a:rPr>
              <a:t>= </a:t>
            </a:r>
            <a:r>
              <a:rPr lang="en-US" b="1" dirty="0" err="1">
                <a:latin typeface="Comic Sans MS" charset="0"/>
                <a:ea typeface="ＭＳ Ｐゴシック" charset="0"/>
                <a:cs typeface="ＭＳ Ｐゴシック" charset="0"/>
              </a:rPr>
              <a:t>GL</a:t>
            </a:r>
            <a:r>
              <a:rPr lang="en-US" b="1" baseline="-25000" dirty="0" err="1">
                <a:latin typeface="Comic Sans MS" charset="0"/>
                <a:ea typeface="ＭＳ Ｐゴシック" charset="0"/>
                <a:cs typeface="ＭＳ Ｐゴシック" charset="0"/>
              </a:rPr>
              <a:t>n</a:t>
            </a:r>
            <a:r>
              <a:rPr lang="en-US" b="1" dirty="0">
                <a:latin typeface="Comic Sans MS" charset="0"/>
                <a:ea typeface="ＭＳ Ｐゴシック" charset="0"/>
                <a:cs typeface="ＭＳ Ｐゴシック" charset="0"/>
              </a:rPr>
              <a:t>(C), </a:t>
            </a:r>
            <a:r>
              <a:rPr lang="en-US" b="1" dirty="0" err="1">
                <a:latin typeface="Comic Sans MS" charset="0"/>
                <a:ea typeface="ＭＳ Ｐゴシック" charset="0"/>
                <a:cs typeface="ＭＳ Ｐゴシック" charset="0"/>
              </a:rPr>
              <a:t>SL</a:t>
            </a:r>
            <a:r>
              <a:rPr lang="en-US" b="1" baseline="-25000" dirty="0" err="1">
                <a:latin typeface="Comic Sans MS" charset="0"/>
                <a:ea typeface="ＭＳ Ｐゴシック" charset="0"/>
                <a:cs typeface="ＭＳ Ｐゴシック" charset="0"/>
              </a:rPr>
              <a:t>n</a:t>
            </a:r>
            <a:r>
              <a:rPr lang="en-US" b="1" dirty="0">
                <a:latin typeface="Comic Sans MS" charset="0"/>
                <a:ea typeface="ＭＳ Ｐゴシック" charset="0"/>
                <a:cs typeface="ＭＳ Ｐゴシック" charset="0"/>
              </a:rPr>
              <a:t>(C), …</a:t>
            </a:r>
            <a:endParaRPr lang="en-US" b="1" baseline="-25000" dirty="0">
              <a:latin typeface="Comic Sans MS" charset="0"/>
              <a:ea typeface="ＭＳ Ｐゴシック" charset="0"/>
              <a:cs typeface="ＭＳ Ｐゴシック" charset="0"/>
            </a:endParaRPr>
          </a:p>
          <a:p>
            <a:pPr lvl="0">
              <a:lnSpc>
                <a:spcPct val="110000"/>
              </a:lnSpc>
            </a:pPr>
            <a:r>
              <a:rPr lang="en-US" b="1" dirty="0">
                <a:solidFill>
                  <a:schemeClr val="accent6">
                    <a:lumMod val="75000"/>
                  </a:schemeClr>
                </a:solidFill>
                <a:latin typeface="Comic Sans MS" charset="0"/>
                <a:ea typeface="ＭＳ Ｐゴシック" charset="0"/>
                <a:cs typeface="ＭＳ Ｐゴシック" charset="0"/>
              </a:rPr>
              <a:t>V</a:t>
            </a:r>
            <a:r>
              <a:rPr lang="en-US" b="1" dirty="0">
                <a:solidFill>
                  <a:prstClr val="black"/>
                </a:solidFill>
                <a:latin typeface="Comic Sans MS" charset="0"/>
                <a:ea typeface="ＭＳ Ｐゴシック" charset="0"/>
                <a:cs typeface="ＭＳ Ｐゴシック" charset="0"/>
              </a:rPr>
              <a:t> = </a:t>
            </a:r>
            <a:r>
              <a:rPr lang="en-US" b="1" dirty="0">
                <a:solidFill>
                  <a:srgbClr val="E46C0A"/>
                </a:solidFill>
                <a:latin typeface="Comic Sans MS" charset="0"/>
                <a:ea typeface="ＭＳ Ｐゴシック" charset="0"/>
                <a:cs typeface="ＭＳ Ｐゴシック" charset="0"/>
              </a:rPr>
              <a:t>V</a:t>
            </a:r>
            <a:r>
              <a:rPr lang="en-US" b="1" baseline="-25000" dirty="0">
                <a:solidFill>
                  <a:prstClr val="black"/>
                </a:solidFill>
                <a:latin typeface="Comic Sans MS" charset="0"/>
                <a:ea typeface="ＭＳ Ｐゴシック" charset="0"/>
                <a:cs typeface="ＭＳ Ｐゴシック" charset="0"/>
              </a:rPr>
              <a:t>1</a:t>
            </a:r>
            <a:r>
              <a:rPr lang="en-US" dirty="0">
                <a:solidFill>
                  <a:srgbClr val="000000"/>
                </a:solidFill>
                <a:sym typeface="Symbol"/>
              </a:rPr>
              <a:t></a:t>
            </a:r>
            <a:r>
              <a:rPr lang="en-US" b="1" dirty="0">
                <a:solidFill>
                  <a:srgbClr val="E46C0A"/>
                </a:solidFill>
                <a:latin typeface="Comic Sans MS" charset="0"/>
                <a:ea typeface="ＭＳ Ｐゴシック" charset="0"/>
                <a:cs typeface="ＭＳ Ｐゴシック" charset="0"/>
              </a:rPr>
              <a:t>V</a:t>
            </a:r>
            <a:r>
              <a:rPr lang="en-US" b="1" baseline="-25000" dirty="0">
                <a:solidFill>
                  <a:prstClr val="black"/>
                </a:solidFill>
                <a:latin typeface="Comic Sans MS" charset="0"/>
                <a:ea typeface="ＭＳ Ｐゴシック" charset="0"/>
                <a:cs typeface="ＭＳ Ｐゴシック" charset="0"/>
              </a:rPr>
              <a:t>2</a:t>
            </a:r>
            <a:r>
              <a:rPr lang="en-US" dirty="0">
                <a:solidFill>
                  <a:srgbClr val="000000"/>
                </a:solidFill>
                <a:sym typeface="Symbol"/>
              </a:rPr>
              <a:t></a:t>
            </a:r>
            <a:r>
              <a:rPr lang="en-US" b="1" dirty="0">
                <a:solidFill>
                  <a:srgbClr val="000000"/>
                </a:solidFill>
                <a:latin typeface="Comic Sans MS" charset="0"/>
                <a:ea typeface="ＭＳ Ｐゴシック" charset="0"/>
                <a:cs typeface="ＭＳ Ｐゴシック" charset="0"/>
              </a:rPr>
              <a:t>……</a:t>
            </a:r>
            <a:r>
              <a:rPr lang="en-US" dirty="0">
                <a:solidFill>
                  <a:srgbClr val="000000"/>
                </a:solidFill>
                <a:sym typeface="Symbol"/>
              </a:rPr>
              <a:t></a:t>
            </a:r>
            <a:r>
              <a:rPr lang="en-US" b="1" dirty="0" err="1">
                <a:solidFill>
                  <a:srgbClr val="E46C0A"/>
                </a:solidFill>
                <a:latin typeface="Comic Sans MS" charset="0"/>
                <a:ea typeface="ＭＳ Ｐゴシック" charset="0"/>
                <a:cs typeface="ＭＳ Ｐゴシック" charset="0"/>
              </a:rPr>
              <a:t>V</a:t>
            </a:r>
            <a:r>
              <a:rPr lang="en-US" b="1" baseline="-25000" dirty="0" err="1">
                <a:solidFill>
                  <a:srgbClr val="008000"/>
                </a:solidFill>
                <a:latin typeface="Comic Sans MS" charset="0"/>
                <a:ea typeface="ＭＳ Ｐゴシック" charset="0"/>
                <a:cs typeface="ＭＳ Ｐゴシック" charset="0"/>
              </a:rPr>
              <a:t>k</a:t>
            </a:r>
            <a:r>
              <a:rPr lang="en-US" b="1" baseline="-25000" dirty="0">
                <a:solidFill>
                  <a:prstClr val="black"/>
                </a:solidFill>
                <a:latin typeface="Comic Sans MS" charset="0"/>
                <a:ea typeface="ＭＳ Ｐゴシック" charset="0"/>
                <a:cs typeface="ＭＳ Ｐゴシック" charset="0"/>
              </a:rPr>
              <a:t>           </a:t>
            </a:r>
            <a:r>
              <a:rPr lang="en-US" b="1" dirty="0">
                <a:solidFill>
                  <a:srgbClr val="E46C0A"/>
                </a:solidFill>
                <a:latin typeface="Comic Sans MS" charset="0"/>
                <a:ea typeface="ＭＳ Ｐゴシック" charset="0"/>
                <a:cs typeface="ＭＳ Ｐゴシック" charset="0"/>
              </a:rPr>
              <a:t>V</a:t>
            </a:r>
            <a:r>
              <a:rPr lang="en-US" b="1" baseline="-25000" dirty="0">
                <a:solidFill>
                  <a:prstClr val="black"/>
                </a:solidFill>
                <a:latin typeface="Comic Sans MS" charset="0"/>
                <a:ea typeface="ＭＳ Ｐゴシック" charset="0"/>
                <a:cs typeface="ＭＳ Ｐゴシック" charset="0"/>
              </a:rPr>
              <a:t>i </a:t>
            </a:r>
            <a:r>
              <a:rPr lang="en-US" b="1" dirty="0">
                <a:solidFill>
                  <a:prstClr val="black"/>
                </a:solidFill>
                <a:latin typeface="Comic Sans MS" charset="0"/>
                <a:ea typeface="ＭＳ Ｐゴシック" charset="0"/>
                <a:cs typeface="ＭＳ Ｐゴシック" charset="0"/>
              </a:rPr>
              <a:t>= </a:t>
            </a:r>
            <a:r>
              <a:rPr lang="en-US" b="1" dirty="0" err="1">
                <a:latin typeface="Comic Sans MS" charset="0"/>
                <a:ea typeface="ＭＳ Ｐゴシック" charset="0"/>
                <a:cs typeface="ＭＳ Ｐゴシック" charset="0"/>
              </a:rPr>
              <a:t>C</a:t>
            </a:r>
            <a:r>
              <a:rPr lang="en-US" b="1" baseline="30000" dirty="0" err="1">
                <a:solidFill>
                  <a:srgbClr val="0000FF"/>
                </a:solidFill>
                <a:latin typeface="Comic Sans MS" charset="0"/>
                <a:ea typeface="ＭＳ Ｐゴシック" charset="0"/>
                <a:cs typeface="ＭＳ Ｐゴシック" charset="0"/>
              </a:rPr>
              <a:t>n</a:t>
            </a:r>
            <a:r>
              <a:rPr lang="en-US" b="1" dirty="0">
                <a:latin typeface="Comic Sans MS" charset="0"/>
                <a:ea typeface="ＭＳ Ｐゴシック" charset="0"/>
                <a:cs typeface="ＭＳ Ｐゴシック" charset="0"/>
              </a:rPr>
              <a:t>,</a:t>
            </a:r>
            <a:r>
              <a:rPr lang="en-US" b="1" baseline="30000" dirty="0">
                <a:solidFill>
                  <a:srgbClr val="0000FF"/>
                </a:solidFill>
                <a:latin typeface="Comic Sans MS" charset="0"/>
                <a:ea typeface="ＭＳ Ｐゴシック" charset="0"/>
                <a:cs typeface="ＭＳ Ｐゴシック" charset="0"/>
              </a:rPr>
              <a:t>         </a:t>
            </a:r>
            <a:r>
              <a:rPr lang="en-US" b="1" dirty="0" err="1">
                <a:solidFill>
                  <a:srgbClr val="660066"/>
                </a:solidFill>
                <a:latin typeface="Comic Sans MS" charset="0"/>
                <a:ea typeface="ＭＳ Ｐゴシック" charset="0"/>
                <a:cs typeface="ＭＳ Ｐゴシック" charset="0"/>
              </a:rPr>
              <a:t>G</a:t>
            </a:r>
            <a:r>
              <a:rPr lang="en-US" b="1" baseline="-25000" dirty="0" err="1">
                <a:latin typeface="Comic Sans MS" charset="0"/>
                <a:ea typeface="ＭＳ Ｐゴシック" charset="0"/>
                <a:cs typeface="ＭＳ Ｐゴシック" charset="0"/>
              </a:rPr>
              <a:t>i</a:t>
            </a:r>
            <a:r>
              <a:rPr lang="en-US" b="1" baseline="-25000" dirty="0">
                <a:latin typeface="Comic Sans MS" charset="0"/>
                <a:ea typeface="ＭＳ Ｐゴシック" charset="0"/>
                <a:cs typeface="ＭＳ Ｐゴシック" charset="0"/>
              </a:rPr>
              <a:t>  </a:t>
            </a:r>
            <a:r>
              <a:rPr lang="en-US" b="1" dirty="0">
                <a:latin typeface="Comic Sans MS" charset="0"/>
                <a:ea typeface="ＭＳ Ｐゴシック" charset="0"/>
                <a:cs typeface="ＭＳ Ｐゴシック" charset="0"/>
              </a:rPr>
              <a:t>acts on </a:t>
            </a:r>
            <a:r>
              <a:rPr lang="en-US" b="1" dirty="0" err="1">
                <a:latin typeface="Comic Sans MS" charset="0"/>
                <a:ea typeface="ＭＳ Ｐゴシック" charset="0"/>
                <a:cs typeface="ＭＳ Ｐゴシック" charset="0"/>
              </a:rPr>
              <a:t>i</a:t>
            </a:r>
            <a:r>
              <a:rPr lang="en-US" b="1" dirty="0">
                <a:latin typeface="Comic Sans MS" charset="0"/>
                <a:ea typeface="ＭＳ Ｐゴシック" charset="0"/>
                <a:cs typeface="ＭＳ Ｐゴシック" charset="0"/>
              </a:rPr>
              <a:t>-fibers of V</a:t>
            </a:r>
            <a:endParaRPr lang="en-US" b="1" baseline="-25000" dirty="0">
              <a:latin typeface="Comic Sans MS" charset="0"/>
              <a:ea typeface="ＭＳ Ｐゴシック" charset="0"/>
              <a:cs typeface="ＭＳ Ｐゴシック" charset="0"/>
            </a:endParaRPr>
          </a:p>
          <a:p>
            <a:pPr>
              <a:lnSpc>
                <a:spcPct val="110000"/>
              </a:lnSpc>
            </a:pPr>
            <a:r>
              <a:rPr lang="en-US" b="1" dirty="0">
                <a:solidFill>
                  <a:srgbClr val="008000"/>
                </a:solidFill>
                <a:latin typeface="Comic Sans MS" charset="0"/>
                <a:ea typeface="ＭＳ Ｐゴシック" charset="0"/>
                <a:cs typeface="ＭＳ Ｐゴシック" charset="0"/>
              </a:rPr>
              <a:t>Given </a:t>
            </a:r>
            <a:r>
              <a:rPr lang="en-US" b="1" dirty="0" err="1">
                <a:solidFill>
                  <a:srgbClr val="E46C0A"/>
                </a:solidFill>
                <a:latin typeface="Comic Sans MS" charset="0"/>
                <a:ea typeface="ＭＳ Ｐゴシック" charset="0"/>
                <a:cs typeface="ＭＳ Ｐゴシック" charset="0"/>
              </a:rPr>
              <a:t>v</a:t>
            </a:r>
            <a:r>
              <a:rPr lang="en-US" dirty="0" err="1">
                <a:sym typeface="Symbol"/>
              </a:rPr>
              <a:t></a:t>
            </a:r>
            <a:r>
              <a:rPr lang="en-US" b="1" dirty="0" err="1">
                <a:solidFill>
                  <a:srgbClr val="E46C0A"/>
                </a:solidFill>
                <a:latin typeface="Comic Sans MS" charset="0"/>
                <a:ea typeface="ＭＳ Ｐゴシック" charset="0"/>
                <a:cs typeface="ＭＳ Ｐゴシック" charset="0"/>
              </a:rPr>
              <a:t>V</a:t>
            </a:r>
            <a:r>
              <a:rPr lang="en-US" b="1" dirty="0">
                <a:latin typeface="Comic Sans MS" charset="0"/>
                <a:ea typeface="ＭＳ Ｐゴシック" charset="0"/>
                <a:cs typeface="ＭＳ Ｐゴシック" charset="0"/>
              </a:rPr>
              <a:t>  </a:t>
            </a:r>
            <a:r>
              <a:rPr lang="en-US" b="1" dirty="0">
                <a:solidFill>
                  <a:srgbClr val="008000"/>
                </a:solidFill>
                <a:latin typeface="Comic Sans MS" charset="0"/>
                <a:ea typeface="ＭＳ Ｐゴシック" charset="0"/>
                <a:cs typeface="ＭＳ Ｐゴシック" charset="0"/>
              </a:rPr>
              <a:t>compute</a:t>
            </a:r>
            <a:r>
              <a:rPr lang="en-US" b="1" dirty="0">
                <a:solidFill>
                  <a:srgbClr val="000000"/>
                </a:solidFill>
                <a:latin typeface="Comic Sans MS" charset="0"/>
                <a:ea typeface="ＭＳ Ｐゴシック" charset="0"/>
                <a:cs typeface="ＭＳ Ｐゴシック" charset="0"/>
              </a:rPr>
              <a:t> </a:t>
            </a:r>
            <a:r>
              <a:rPr lang="en-US" b="1" dirty="0" err="1">
                <a:solidFill>
                  <a:srgbClr val="FF0000"/>
                </a:solidFill>
                <a:latin typeface="Lucida Grande"/>
                <a:ea typeface="Lucida Grande"/>
                <a:cs typeface="Lucida Grande"/>
              </a:rPr>
              <a:t>ψ</a:t>
            </a:r>
            <a:r>
              <a:rPr lang="en-US" b="1" dirty="0">
                <a:solidFill>
                  <a:srgbClr val="000000"/>
                </a:solidFill>
                <a:latin typeface="Comic Sans MS" charset="0"/>
                <a:ea typeface="ＭＳ Ｐゴシック" charset="0"/>
                <a:cs typeface="ＭＳ Ｐゴシック" charset="0"/>
              </a:rPr>
              <a:t>(</a:t>
            </a:r>
            <a:r>
              <a:rPr lang="en-US" b="1" dirty="0">
                <a:solidFill>
                  <a:srgbClr val="E46C0A"/>
                </a:solidFill>
                <a:latin typeface="Comic Sans MS" charset="0"/>
                <a:ea typeface="ＭＳ Ｐゴシック" charset="0"/>
                <a:cs typeface="ＭＳ Ｐゴシック" charset="0"/>
              </a:rPr>
              <a:t>v</a:t>
            </a:r>
            <a:r>
              <a:rPr lang="en-US" b="1" dirty="0">
                <a:solidFill>
                  <a:srgbClr val="000000"/>
                </a:solidFill>
                <a:latin typeface="Comic Sans MS" charset="0"/>
                <a:ea typeface="ＭＳ Ｐゴシック" charset="0"/>
                <a:cs typeface="ＭＳ Ｐゴシック" charset="0"/>
              </a:rPr>
              <a:t>) = </a:t>
            </a:r>
            <a:r>
              <a:rPr lang="en-US" b="1" dirty="0" err="1">
                <a:solidFill>
                  <a:srgbClr val="000000"/>
                </a:solidFill>
                <a:latin typeface="Comic Sans MS" charset="0"/>
                <a:ea typeface="ＭＳ Ｐゴシック" charset="0"/>
                <a:cs typeface="ＭＳ Ｐゴシック" charset="0"/>
              </a:rPr>
              <a:t>inf</a:t>
            </a:r>
            <a:r>
              <a:rPr lang="en-US" b="1" baseline="-25000" dirty="0" err="1">
                <a:solidFill>
                  <a:srgbClr val="660066"/>
                </a:solidFill>
                <a:latin typeface="Comic Sans MS" charset="0"/>
                <a:ea typeface="ＭＳ Ｐゴシック" charset="0"/>
                <a:cs typeface="ＭＳ Ｐゴシック" charset="0"/>
              </a:rPr>
              <a:t>g</a:t>
            </a:r>
            <a:r>
              <a:rPr lang="en-US" baseline="-25000" dirty="0" err="1">
                <a:sym typeface="Symbol"/>
              </a:rPr>
              <a:t></a:t>
            </a:r>
            <a:r>
              <a:rPr lang="en-US" b="1" baseline="-25000" dirty="0" err="1">
                <a:solidFill>
                  <a:srgbClr val="660066"/>
                </a:solidFill>
                <a:latin typeface="Comic Sans MS" charset="0"/>
                <a:ea typeface="ＭＳ Ｐゴシック" charset="0"/>
                <a:cs typeface="ＭＳ Ｐゴシック" charset="0"/>
              </a:rPr>
              <a:t>G</a:t>
            </a:r>
            <a:r>
              <a:rPr lang="en-US" b="1" dirty="0">
                <a:solidFill>
                  <a:srgbClr val="000000"/>
                </a:solidFill>
                <a:latin typeface="Comic Sans MS" charset="0"/>
                <a:ea typeface="ＭＳ Ｐゴシック" charset="0"/>
                <a:cs typeface="ＭＳ Ｐゴシック" charset="0"/>
              </a:rPr>
              <a:t> |</a:t>
            </a:r>
            <a:r>
              <a:rPr lang="en-US" b="1" dirty="0" err="1">
                <a:solidFill>
                  <a:srgbClr val="660066"/>
                </a:solidFill>
                <a:latin typeface="Comic Sans MS" charset="0"/>
                <a:ea typeface="ＭＳ Ｐゴシック" charset="0"/>
                <a:cs typeface="ＭＳ Ｐゴシック" charset="0"/>
              </a:rPr>
              <a:t>g</a:t>
            </a:r>
            <a:r>
              <a:rPr lang="en-US" b="1" dirty="0" err="1">
                <a:solidFill>
                  <a:srgbClr val="E46C0A"/>
                </a:solidFill>
                <a:latin typeface="Comic Sans MS" charset="0"/>
                <a:ea typeface="ＭＳ Ｐゴシック" charset="0"/>
                <a:cs typeface="ＭＳ Ｐゴシック" charset="0"/>
              </a:rPr>
              <a:t>v</a:t>
            </a:r>
            <a:r>
              <a:rPr lang="en-US" b="1" dirty="0">
                <a:solidFill>
                  <a:srgbClr val="000000"/>
                </a:solidFill>
                <a:latin typeface="Comic Sans MS" charset="0"/>
                <a:ea typeface="ＭＳ Ｐゴシック" charset="0"/>
                <a:cs typeface="ＭＳ Ｐゴシック" charset="0"/>
              </a:rPr>
              <a:t>|           </a:t>
            </a:r>
            <a:r>
              <a:rPr lang="en-US" b="1" dirty="0">
                <a:solidFill>
                  <a:srgbClr val="E46C0A"/>
                </a:solidFill>
                <a:latin typeface="Comic Sans MS" charset="0"/>
                <a:ea typeface="ＭＳ Ｐゴシック" charset="0"/>
                <a:cs typeface="ＭＳ Ｐゴシック" charset="0"/>
              </a:rPr>
              <a:t>v* </a:t>
            </a:r>
            <a:r>
              <a:rPr lang="en-US" b="1" dirty="0">
                <a:solidFill>
                  <a:srgbClr val="000000"/>
                </a:solidFill>
                <a:latin typeface="Comic Sans MS" charset="0"/>
                <a:ea typeface="ＭＳ Ｐゴシック" charset="0"/>
                <a:cs typeface="ＭＳ Ｐゴシック" charset="0"/>
              </a:rPr>
              <a:t>= </a:t>
            </a:r>
            <a:r>
              <a:rPr lang="en-US" b="1" dirty="0" err="1">
                <a:solidFill>
                  <a:srgbClr val="000000"/>
                </a:solidFill>
                <a:latin typeface="Comic Sans MS" charset="0"/>
                <a:ea typeface="ＭＳ Ｐゴシック" charset="0"/>
                <a:cs typeface="ＭＳ Ｐゴシック" charset="0"/>
              </a:rPr>
              <a:t>argmin</a:t>
            </a:r>
            <a:endParaRPr lang="en-US" b="1" dirty="0">
              <a:solidFill>
                <a:srgbClr val="000000"/>
              </a:solidFill>
              <a:latin typeface="Comic Sans MS" charset="0"/>
              <a:ea typeface="ＭＳ Ｐゴシック" charset="0"/>
              <a:cs typeface="ＭＳ Ｐゴシック" charset="0"/>
            </a:endParaRPr>
          </a:p>
          <a:p>
            <a:pPr>
              <a:lnSpc>
                <a:spcPct val="110000"/>
              </a:lnSpc>
            </a:pPr>
            <a:endParaRPr lang="en-US" sz="2400" b="1" dirty="0">
              <a:solidFill>
                <a:srgbClr val="FF0000"/>
              </a:solidFill>
              <a:latin typeface="Lucida Grande"/>
              <a:ea typeface="Lucida Grande"/>
              <a:cs typeface="Lucida Grande"/>
            </a:endParaRPr>
          </a:p>
          <a:p>
            <a:pPr>
              <a:lnSpc>
                <a:spcPct val="110000"/>
              </a:lnSpc>
            </a:pPr>
            <a:r>
              <a:rPr lang="en-US" sz="2400" b="1" dirty="0">
                <a:solidFill>
                  <a:srgbClr val="FF0000"/>
                </a:solidFill>
                <a:latin typeface="Lucida Grande"/>
                <a:ea typeface="Lucida Grande"/>
                <a:cs typeface="Lucida Grande"/>
              </a:rPr>
              <a:t>                          </a:t>
            </a:r>
            <a:r>
              <a:rPr lang="en-US" sz="2400" b="1" dirty="0" err="1">
                <a:solidFill>
                  <a:srgbClr val="FF0000"/>
                </a:solidFill>
                <a:latin typeface="Lucida Grande"/>
                <a:ea typeface="Lucida Grande"/>
                <a:cs typeface="Lucida Grande"/>
              </a:rPr>
              <a:t>ψ</a:t>
            </a:r>
            <a:r>
              <a:rPr lang="en-US" sz="2400" b="1" dirty="0">
                <a:solidFill>
                  <a:srgbClr val="000000"/>
                </a:solidFill>
                <a:latin typeface="Comic Sans MS" charset="0"/>
                <a:ea typeface="ＭＳ Ｐゴシック" charset="0"/>
                <a:cs typeface="ＭＳ Ｐゴシック" charset="0"/>
              </a:rPr>
              <a:t>(</a:t>
            </a:r>
            <a:r>
              <a:rPr lang="en-US" sz="2400" b="1" dirty="0">
                <a:solidFill>
                  <a:srgbClr val="E46C0A"/>
                </a:solidFill>
                <a:latin typeface="Comic Sans MS" charset="0"/>
                <a:ea typeface="ＭＳ Ｐゴシック" charset="0"/>
                <a:cs typeface="ＭＳ Ｐゴシック" charset="0"/>
              </a:rPr>
              <a:t>v</a:t>
            </a:r>
            <a:r>
              <a:rPr lang="en-US" sz="2400" b="1" dirty="0">
                <a:solidFill>
                  <a:srgbClr val="000000"/>
                </a:solidFill>
                <a:latin typeface="Comic Sans MS" charset="0"/>
                <a:ea typeface="ＭＳ Ｐゴシック" charset="0"/>
                <a:cs typeface="ＭＳ Ｐゴシック" charset="0"/>
              </a:rPr>
              <a:t>)=0 </a:t>
            </a:r>
            <a:r>
              <a:rPr lang="en-US" sz="2400" b="1" dirty="0">
                <a:solidFill>
                  <a:srgbClr val="000000"/>
                </a:solidFill>
                <a:latin typeface="Comic Sans MS" charset="0"/>
                <a:ea typeface="ＭＳ Ｐゴシック" charset="0"/>
                <a:cs typeface="ＭＳ Ｐゴシック" charset="0"/>
                <a:sym typeface="Wingdings"/>
              </a:rPr>
              <a:t>  </a:t>
            </a:r>
            <a:r>
              <a:rPr lang="en-US" sz="2400" b="1" dirty="0">
                <a:solidFill>
                  <a:srgbClr val="E46C0A"/>
                </a:solidFill>
                <a:latin typeface="Comic Sans MS" charset="0"/>
                <a:ea typeface="ＭＳ Ｐゴシック" charset="0"/>
                <a:cs typeface="ＭＳ Ｐゴシック" charset="0"/>
              </a:rPr>
              <a:t>v* </a:t>
            </a:r>
            <a:r>
              <a:rPr lang="en-US" sz="2400" b="1" dirty="0">
                <a:solidFill>
                  <a:srgbClr val="000000"/>
                </a:solidFill>
                <a:latin typeface="Comic Sans MS" charset="0"/>
                <a:ea typeface="ＭＳ Ｐゴシック" charset="0"/>
                <a:cs typeface="ＭＳ Ｐゴシック" charset="0"/>
              </a:rPr>
              <a:t>≈ 0</a:t>
            </a:r>
          </a:p>
          <a:p>
            <a:pPr>
              <a:lnSpc>
                <a:spcPct val="110000"/>
              </a:lnSpc>
            </a:pPr>
            <a:r>
              <a:rPr lang="en-US" sz="2400" b="1" dirty="0">
                <a:solidFill>
                  <a:srgbClr val="800000"/>
                </a:solidFill>
                <a:latin typeface="Comic Sans MS" charset="0"/>
                <a:ea typeface="ＭＳ Ｐゴシック" charset="0"/>
                <a:cs typeface="ＭＳ Ｐゴシック" charset="0"/>
              </a:rPr>
              <a:t>    </a:t>
            </a:r>
          </a:p>
          <a:p>
            <a:pPr>
              <a:lnSpc>
                <a:spcPct val="110000"/>
              </a:lnSpc>
            </a:pPr>
            <a:r>
              <a:rPr lang="en-US" sz="2400" b="1" dirty="0">
                <a:solidFill>
                  <a:srgbClr val="008000"/>
                </a:solidFill>
                <a:latin typeface="Comic Sans MS" charset="0"/>
                <a:ea typeface="ＭＳ Ｐゴシック" charset="0"/>
                <a:cs typeface="ＭＳ Ｐゴシック" charset="0"/>
              </a:rPr>
              <a:t>[Kempf-Ness’79] </a:t>
            </a:r>
            <a:r>
              <a:rPr lang="en-US" sz="2400" b="1" dirty="0" err="1">
                <a:solidFill>
                  <a:srgbClr val="FF0000"/>
                </a:solidFill>
                <a:latin typeface="Lucida Grande"/>
                <a:ea typeface="Lucida Grande"/>
                <a:cs typeface="Lucida Grande"/>
              </a:rPr>
              <a:t>ψ</a:t>
            </a:r>
            <a:r>
              <a:rPr lang="en-US" sz="2400" b="1" dirty="0">
                <a:solidFill>
                  <a:srgbClr val="000000"/>
                </a:solidFill>
                <a:latin typeface="Comic Sans MS" charset="0"/>
                <a:ea typeface="ＭＳ Ｐゴシック" charset="0"/>
                <a:cs typeface="ＭＳ Ｐゴシック" charset="0"/>
              </a:rPr>
              <a:t>(</a:t>
            </a:r>
            <a:r>
              <a:rPr lang="en-US" sz="2400" b="1" dirty="0">
                <a:solidFill>
                  <a:srgbClr val="E46C0A"/>
                </a:solidFill>
                <a:latin typeface="Comic Sans MS" charset="0"/>
                <a:ea typeface="ＭＳ Ｐゴシック" charset="0"/>
                <a:cs typeface="ＭＳ Ｐゴシック" charset="0"/>
              </a:rPr>
              <a:t>v</a:t>
            </a:r>
            <a:r>
              <a:rPr lang="en-US" sz="2400" b="1" dirty="0">
                <a:solidFill>
                  <a:srgbClr val="000000"/>
                </a:solidFill>
                <a:latin typeface="Comic Sans MS" charset="0"/>
                <a:ea typeface="ＭＳ Ｐゴシック" charset="0"/>
                <a:cs typeface="ＭＳ Ｐゴシック" charset="0"/>
              </a:rPr>
              <a:t>)&gt;0 </a:t>
            </a:r>
            <a:r>
              <a:rPr lang="en-US" sz="2400" b="1" dirty="0">
                <a:solidFill>
                  <a:srgbClr val="000000"/>
                </a:solidFill>
                <a:latin typeface="Comic Sans MS" charset="0"/>
                <a:ea typeface="ＭＳ Ｐゴシック" charset="0"/>
                <a:cs typeface="ＭＳ Ｐゴシック" charset="0"/>
                <a:sym typeface="Wingdings"/>
              </a:rPr>
              <a:t> </a:t>
            </a:r>
            <a:r>
              <a:rPr lang="en-US" sz="2400" b="1" dirty="0">
                <a:solidFill>
                  <a:srgbClr val="E46C0A"/>
                </a:solidFill>
                <a:latin typeface="Comic Sans MS" charset="0"/>
                <a:ea typeface="ＭＳ Ｐゴシック" charset="0"/>
                <a:cs typeface="ＭＳ Ｐゴシック" charset="0"/>
              </a:rPr>
              <a:t>v* </a:t>
            </a:r>
            <a:r>
              <a:rPr lang="en-US" sz="2400" b="1" dirty="0">
                <a:solidFill>
                  <a:srgbClr val="000000"/>
                </a:solidFill>
                <a:latin typeface="Comic Sans MS" charset="0"/>
                <a:ea typeface="ＭＳ Ｐゴシック" charset="0"/>
                <a:cs typeface="ＭＳ Ｐゴシック" charset="0"/>
              </a:rPr>
              <a:t>≈ “Doubly Stochastic”</a:t>
            </a:r>
          </a:p>
          <a:p>
            <a:pPr>
              <a:lnSpc>
                <a:spcPct val="110000"/>
              </a:lnSpc>
            </a:pPr>
            <a:r>
              <a:rPr lang="en-US" sz="2400" b="1" dirty="0">
                <a:solidFill>
                  <a:srgbClr val="800000"/>
                </a:solidFill>
                <a:latin typeface="Comic Sans MS" charset="0"/>
                <a:ea typeface="ＭＳ Ｐゴシック" charset="0"/>
                <a:cs typeface="ＭＳ Ｐゴシック" charset="0"/>
              </a:rPr>
              <a:t>Non-commutative duality of Geometric Invariant theory</a:t>
            </a:r>
            <a:endParaRPr lang="en-US" sz="2400" b="1" dirty="0">
              <a:solidFill>
                <a:srgbClr val="000000"/>
              </a:solidFill>
              <a:latin typeface="Comic Sans MS" charset="0"/>
              <a:ea typeface="ＭＳ Ｐゴシック" charset="0"/>
              <a:cs typeface="ＭＳ Ｐゴシック" charset="0"/>
            </a:endParaRPr>
          </a:p>
          <a:p>
            <a:pPr>
              <a:lnSpc>
                <a:spcPct val="110000"/>
              </a:lnSpc>
            </a:pPr>
            <a:endParaRPr lang="en-US" sz="2400" b="1" dirty="0">
              <a:solidFill>
                <a:srgbClr val="000000"/>
              </a:solidFill>
              <a:latin typeface="Comic Sans MS" charset="0"/>
              <a:ea typeface="ＭＳ Ｐゴシック" charset="0"/>
              <a:cs typeface="ＭＳ Ｐゴシック" charset="0"/>
            </a:endParaRPr>
          </a:p>
          <a:p>
            <a:pPr>
              <a:lnSpc>
                <a:spcPct val="110000"/>
              </a:lnSpc>
            </a:pPr>
            <a:r>
              <a:rPr lang="en-US" sz="2800" b="1" dirty="0">
                <a:solidFill>
                  <a:srgbClr val="660066"/>
                </a:solidFill>
                <a:latin typeface="Comic Sans MS" charset="0"/>
                <a:ea typeface="ＭＳ Ｐゴシック" charset="0"/>
                <a:cs typeface="ＭＳ Ｐゴシック" charset="0"/>
              </a:rPr>
              <a:t>Scaling arises naturally from optimization!</a:t>
            </a:r>
          </a:p>
          <a:p>
            <a:pPr>
              <a:lnSpc>
                <a:spcPct val="110000"/>
              </a:lnSpc>
            </a:pPr>
            <a:endParaRPr lang="en-US" sz="2800" b="1" dirty="0">
              <a:solidFill>
                <a:srgbClr val="000000"/>
              </a:solidFill>
              <a:latin typeface="Comic Sans MS" charset="0"/>
              <a:ea typeface="ＭＳ Ｐゴシック" charset="0"/>
              <a:cs typeface="ＭＳ Ｐゴシック" charset="0"/>
            </a:endParaRPr>
          </a:p>
          <a:p>
            <a:pPr>
              <a:lnSpc>
                <a:spcPct val="110000"/>
              </a:lnSpc>
            </a:pPr>
            <a:r>
              <a:rPr lang="en-US" sz="2800" b="1" dirty="0" err="1">
                <a:solidFill>
                  <a:srgbClr val="FF0000"/>
                </a:solidFill>
                <a:latin typeface="Lucida Grande"/>
                <a:ea typeface="Lucida Grande"/>
                <a:cs typeface="Lucida Grande"/>
              </a:rPr>
              <a:t>ψ</a:t>
            </a:r>
            <a:r>
              <a:rPr lang="en-US" sz="2800" b="1" dirty="0">
                <a:solidFill>
                  <a:srgbClr val="000000"/>
                </a:solidFill>
                <a:latin typeface="Comic Sans MS" charset="0"/>
                <a:ea typeface="ＭＳ Ｐゴシック" charset="0"/>
                <a:cs typeface="ＭＳ Ｐゴシック" charset="0"/>
              </a:rPr>
              <a:t>(</a:t>
            </a:r>
            <a:r>
              <a:rPr lang="en-US" sz="2800" b="1" dirty="0">
                <a:solidFill>
                  <a:srgbClr val="E46C0A"/>
                </a:solidFill>
                <a:latin typeface="Comic Sans MS" charset="0"/>
                <a:ea typeface="ＭＳ Ｐゴシック" charset="0"/>
                <a:cs typeface="ＭＳ Ｐゴシック" charset="0"/>
              </a:rPr>
              <a:t>v</a:t>
            </a:r>
            <a:r>
              <a:rPr lang="en-US" sz="2800" b="1" dirty="0">
                <a:solidFill>
                  <a:srgbClr val="000000"/>
                </a:solidFill>
                <a:latin typeface="Comic Sans MS" charset="0"/>
                <a:ea typeface="ＭＳ Ｐゴシック" charset="0"/>
                <a:cs typeface="ＭＳ Ｐゴシック" charset="0"/>
              </a:rPr>
              <a:t>) </a:t>
            </a:r>
            <a:r>
              <a:rPr lang="en-US" sz="2800" b="1" dirty="0">
                <a:latin typeface="Comic Sans MS" charset="0"/>
                <a:ea typeface="ＭＳ Ｐゴシック" charset="0"/>
                <a:cs typeface="ＭＳ Ｐゴシック" charset="0"/>
              </a:rPr>
              <a:t>and</a:t>
            </a:r>
            <a:r>
              <a:rPr lang="en-US" sz="2800" b="1" dirty="0">
                <a:solidFill>
                  <a:srgbClr val="FF0000"/>
                </a:solidFill>
                <a:latin typeface="Comic Sans MS" charset="0"/>
                <a:ea typeface="ＭＳ Ｐゴシック" charset="0"/>
                <a:cs typeface="ＭＳ Ｐゴシック" charset="0"/>
              </a:rPr>
              <a:t> </a:t>
            </a:r>
            <a:r>
              <a:rPr lang="en-US" sz="2800" b="1" dirty="0">
                <a:solidFill>
                  <a:srgbClr val="000000"/>
                </a:solidFill>
                <a:latin typeface="Comic Sans MS" charset="0"/>
                <a:ea typeface="ＭＳ Ｐゴシック" charset="0"/>
                <a:cs typeface="ＭＳ Ｐゴシック" charset="0"/>
              </a:rPr>
              <a:t>Cap(</a:t>
            </a:r>
            <a:r>
              <a:rPr lang="en-US" sz="2800" b="1" dirty="0">
                <a:solidFill>
                  <a:srgbClr val="F79646"/>
                </a:solidFill>
                <a:latin typeface="Comic Sans MS" charset="0"/>
                <a:ea typeface="ＭＳ Ｐゴシック" charset="0"/>
                <a:cs typeface="ＭＳ Ｐゴシック" charset="0"/>
              </a:rPr>
              <a:t>v</a:t>
            </a:r>
            <a:r>
              <a:rPr lang="en-US" sz="2800" b="1" dirty="0">
                <a:solidFill>
                  <a:srgbClr val="000000"/>
                </a:solidFill>
                <a:latin typeface="Comic Sans MS" charset="0"/>
                <a:ea typeface="ＭＳ Ｐゴシック" charset="0"/>
                <a:cs typeface="ＭＳ Ｐゴシック" charset="0"/>
              </a:rPr>
              <a:t>) have complementary advantages!</a:t>
            </a:r>
          </a:p>
        </p:txBody>
      </p:sp>
      <p:sp>
        <p:nvSpPr>
          <p:cNvPr id="5" name="TextBox 4"/>
          <p:cNvSpPr txBox="1"/>
          <p:nvPr/>
        </p:nvSpPr>
        <p:spPr>
          <a:xfrm>
            <a:off x="5571060" y="3640667"/>
            <a:ext cx="1123925" cy="763286"/>
          </a:xfrm>
          <a:prstGeom prst="rect">
            <a:avLst/>
          </a:prstGeom>
          <a:noFill/>
        </p:spPr>
        <p:txBody>
          <a:bodyPr wrap="none" rtlCol="0">
            <a:spAutoFit/>
          </a:bodyPr>
          <a:lstStyle/>
          <a:p>
            <a:pPr>
              <a:lnSpc>
                <a:spcPct val="90000"/>
              </a:lnSpc>
            </a:pPr>
            <a:r>
              <a:rPr lang="en-US" sz="2400" b="1" dirty="0">
                <a:solidFill>
                  <a:srgbClr val="0000FF"/>
                </a:solidFill>
                <a:latin typeface="Comic Sans MS"/>
                <a:cs typeface="Comic Sans MS"/>
              </a:rPr>
              <a:t>k-way</a:t>
            </a:r>
          </a:p>
          <a:p>
            <a:pPr>
              <a:lnSpc>
                <a:spcPct val="90000"/>
              </a:lnSpc>
            </a:pPr>
            <a:r>
              <a:rPr lang="en-US" sz="2400" b="1" dirty="0">
                <a:solidFill>
                  <a:srgbClr val="0000FF"/>
                </a:solidFill>
                <a:latin typeface="Comic Sans MS"/>
                <a:cs typeface="Comic Sans MS"/>
              </a:rPr>
              <a:t>-----</a:t>
            </a:r>
          </a:p>
        </p:txBody>
      </p:sp>
      <p:sp>
        <p:nvSpPr>
          <p:cNvPr id="7" name="Diamond 6">
            <a:hlinkClick r:id="rId2" action="ppaction://hlinksldjump"/>
          </p:cNvPr>
          <p:cNvSpPr/>
          <p:nvPr/>
        </p:nvSpPr>
        <p:spPr>
          <a:xfrm>
            <a:off x="8661399" y="6265319"/>
            <a:ext cx="482599" cy="592681"/>
          </a:xfrm>
          <a:prstGeom prst="diamond">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81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uild="p"/>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8800" y="4808484"/>
            <a:ext cx="5101022" cy="1524594"/>
          </a:xfrm>
          <a:prstGeom prst="rect">
            <a:avLst/>
          </a:prstGeom>
          <a:solidFill>
            <a:srgbClr val="CCFFCC"/>
          </a:solidFill>
        </p:spPr>
        <p:txBody>
          <a:bodyPr wrap="square" rtlCol="0">
            <a:spAutoFit/>
          </a:bodyPr>
          <a:lstStyle/>
          <a:p>
            <a:endParaRPr lang="en-US" dirty="0"/>
          </a:p>
        </p:txBody>
      </p:sp>
      <p:sp>
        <p:nvSpPr>
          <p:cNvPr id="10" name="TextBox 9"/>
          <p:cNvSpPr txBox="1"/>
          <p:nvPr/>
        </p:nvSpPr>
        <p:spPr>
          <a:xfrm>
            <a:off x="1012923" y="5853137"/>
            <a:ext cx="4607180" cy="479941"/>
          </a:xfrm>
          <a:prstGeom prst="rect">
            <a:avLst/>
          </a:prstGeom>
          <a:solidFill>
            <a:srgbClr val="FFFF00"/>
          </a:solidFill>
        </p:spPr>
        <p:txBody>
          <a:bodyPr wrap="square" rtlCol="0">
            <a:spAutoFit/>
          </a:bodyPr>
          <a:lstStyle/>
          <a:p>
            <a:endParaRPr lang="en-US" dirty="0"/>
          </a:p>
        </p:txBody>
      </p:sp>
      <p:sp>
        <p:nvSpPr>
          <p:cNvPr id="15362" name="Rectangle 2"/>
          <p:cNvSpPr>
            <a:spLocks noGrp="1" noChangeArrowheads="1"/>
          </p:cNvSpPr>
          <p:nvPr>
            <p:ph type="ctrTitle"/>
          </p:nvPr>
        </p:nvSpPr>
        <p:spPr>
          <a:xfrm>
            <a:off x="215900" y="-291738"/>
            <a:ext cx="8445500" cy="2050702"/>
          </a:xfrm>
        </p:spPr>
        <p:txBody>
          <a:bodyPr>
            <a:normAutofit/>
          </a:bodyPr>
          <a:lstStyle/>
          <a:p>
            <a:pPr>
              <a:lnSpc>
                <a:spcPct val="120000"/>
              </a:lnSpc>
            </a:pPr>
            <a:r>
              <a:rPr lang="en-US" sz="3600" b="1" dirty="0">
                <a:solidFill>
                  <a:srgbClr val="FF0000"/>
                </a:solidFill>
                <a:latin typeface="Comic Sans MS" charset="0"/>
                <a:ea typeface="ＭＳ Ｐゴシック" charset="0"/>
                <a:cs typeface="ＭＳ Ｐゴシック" charset="0"/>
              </a:rPr>
              <a:t> </a:t>
            </a:r>
            <a:r>
              <a:rPr lang="en-US" sz="4000" b="1" dirty="0">
                <a:solidFill>
                  <a:srgbClr val="FF0000"/>
                </a:solidFill>
                <a:latin typeface="Comic Sans MS" charset="0"/>
                <a:ea typeface="ＭＳ Ｐゴシック" charset="0"/>
                <a:cs typeface="ＭＳ Ｐゴシック" charset="0"/>
              </a:rPr>
              <a:t>Alt. Minimization and Scaling Algorithms </a:t>
            </a:r>
            <a:r>
              <a:rPr lang="en-US" sz="3600" b="1" dirty="0">
                <a:solidFill>
                  <a:srgbClr val="660066"/>
                </a:solidFill>
                <a:latin typeface="Comic Sans MS" charset="0"/>
                <a:ea typeface="ＭＳ Ｐゴシック" charset="0"/>
                <a:cs typeface="ＭＳ Ｐゴシック" charset="0"/>
              </a:rPr>
              <a:t>over groups </a:t>
            </a:r>
            <a:r>
              <a:rPr lang="en-US" sz="2800" b="1" dirty="0">
                <a:solidFill>
                  <a:srgbClr val="008000"/>
                </a:solidFill>
                <a:latin typeface="Comic Sans MS"/>
                <a:cs typeface="Comic Sans MS"/>
              </a:rPr>
              <a:t>[BGOWW</a:t>
            </a:r>
            <a:r>
              <a:rPr lang="fr-FR" sz="2800" b="1" dirty="0">
                <a:solidFill>
                  <a:srgbClr val="008000"/>
                </a:solidFill>
                <a:latin typeface="Comic Sans MS"/>
                <a:cs typeface="Comic Sans MS"/>
              </a:rPr>
              <a:t>’</a:t>
            </a:r>
            <a:r>
              <a:rPr lang="en-US" sz="2800" b="1" dirty="0">
                <a:solidFill>
                  <a:srgbClr val="008000"/>
                </a:solidFill>
                <a:latin typeface="Comic Sans MS"/>
                <a:cs typeface="Comic Sans MS"/>
              </a:rPr>
              <a:t>17]</a:t>
            </a:r>
            <a:endParaRPr lang="en-US" sz="2800" b="1" dirty="0">
              <a:solidFill>
                <a:srgbClr val="660066"/>
              </a:solidFill>
              <a:latin typeface="Comic Sans MS" charset="0"/>
              <a:ea typeface="ＭＳ Ｐゴシック" charset="0"/>
              <a:cs typeface="ＭＳ Ｐゴシック" charset="0"/>
            </a:endParaRPr>
          </a:p>
        </p:txBody>
      </p:sp>
      <p:sp>
        <p:nvSpPr>
          <p:cNvPr id="4" name="TextBox 3"/>
          <p:cNvSpPr txBox="1"/>
          <p:nvPr/>
        </p:nvSpPr>
        <p:spPr>
          <a:xfrm>
            <a:off x="215900" y="1524011"/>
            <a:ext cx="8445499" cy="4854663"/>
          </a:xfrm>
          <a:prstGeom prst="rect">
            <a:avLst/>
          </a:prstGeom>
          <a:noFill/>
        </p:spPr>
        <p:txBody>
          <a:bodyPr wrap="square" rtlCol="0">
            <a:spAutoFit/>
          </a:bodyPr>
          <a:lstStyle/>
          <a:p>
            <a:pPr>
              <a:lnSpc>
                <a:spcPct val="110000"/>
              </a:lnSpc>
            </a:pPr>
            <a:r>
              <a:rPr lang="en-US" b="1" dirty="0">
                <a:solidFill>
                  <a:srgbClr val="660066"/>
                </a:solidFill>
                <a:latin typeface="Comic Sans MS" charset="0"/>
                <a:ea typeface="ＭＳ Ｐゴシック" charset="0"/>
                <a:cs typeface="ＭＳ Ｐゴシック" charset="0"/>
              </a:rPr>
              <a:t>G</a:t>
            </a:r>
            <a:r>
              <a:rPr lang="en-US" b="1" dirty="0">
                <a:latin typeface="Comic Sans MS" charset="0"/>
                <a:ea typeface="ＭＳ Ｐゴシック" charset="0"/>
                <a:cs typeface="ＭＳ Ｐゴシック" charset="0"/>
              </a:rPr>
              <a:t> = </a:t>
            </a:r>
            <a:r>
              <a:rPr lang="en-US" b="1" dirty="0">
                <a:solidFill>
                  <a:srgbClr val="660066"/>
                </a:solidFill>
                <a:latin typeface="Comic Sans MS" charset="0"/>
                <a:ea typeface="ＭＳ Ｐゴシック" charset="0"/>
                <a:cs typeface="ＭＳ Ｐゴシック" charset="0"/>
              </a:rPr>
              <a:t>G</a:t>
            </a:r>
            <a:r>
              <a:rPr lang="en-US" b="1" baseline="-25000" dirty="0">
                <a:latin typeface="Comic Sans MS" charset="0"/>
                <a:ea typeface="ＭＳ Ｐゴシック" charset="0"/>
                <a:cs typeface="ＭＳ Ｐゴシック" charset="0"/>
              </a:rPr>
              <a:t>1</a:t>
            </a:r>
            <a:r>
              <a:rPr lang="en-US" b="1" dirty="0">
                <a:latin typeface="Comic Sans MS" charset="0"/>
                <a:ea typeface="ＭＳ Ｐゴシック" charset="0"/>
                <a:cs typeface="ＭＳ Ｐゴシック" charset="0"/>
              </a:rPr>
              <a:t>×</a:t>
            </a:r>
            <a:r>
              <a:rPr lang="en-US" b="1" dirty="0">
                <a:solidFill>
                  <a:srgbClr val="660066"/>
                </a:solidFill>
                <a:latin typeface="Comic Sans MS" charset="0"/>
                <a:ea typeface="ＭＳ Ｐゴシック" charset="0"/>
                <a:cs typeface="ＭＳ Ｐゴシック" charset="0"/>
              </a:rPr>
              <a:t>G</a:t>
            </a:r>
            <a:r>
              <a:rPr lang="en-US" b="1" baseline="-25000" dirty="0">
                <a:latin typeface="Comic Sans MS" charset="0"/>
                <a:ea typeface="ＭＳ Ｐゴシック" charset="0"/>
                <a:cs typeface="ＭＳ Ｐゴシック" charset="0"/>
              </a:rPr>
              <a:t>2</a:t>
            </a:r>
            <a:r>
              <a:rPr lang="en-US" b="1" dirty="0">
                <a:latin typeface="Comic Sans MS" charset="0"/>
                <a:ea typeface="ＭＳ Ｐゴシック" charset="0"/>
                <a:cs typeface="ＭＳ Ｐゴシック" charset="0"/>
              </a:rPr>
              <a:t>×……×</a:t>
            </a:r>
            <a:r>
              <a:rPr lang="en-US" b="1" dirty="0" err="1">
                <a:solidFill>
                  <a:srgbClr val="660066"/>
                </a:solidFill>
                <a:latin typeface="Comic Sans MS" charset="0"/>
                <a:ea typeface="ＭＳ Ｐゴシック" charset="0"/>
                <a:cs typeface="ＭＳ Ｐゴシック" charset="0"/>
              </a:rPr>
              <a:t>G</a:t>
            </a:r>
            <a:r>
              <a:rPr lang="en-US" b="1" baseline="-25000" dirty="0" err="1">
                <a:latin typeface="Comic Sans MS" charset="0"/>
                <a:ea typeface="ＭＳ Ｐゴシック" charset="0"/>
                <a:cs typeface="ＭＳ Ｐゴシック" charset="0"/>
              </a:rPr>
              <a:t>k</a:t>
            </a:r>
            <a:r>
              <a:rPr lang="en-US" b="1" baseline="-25000" dirty="0">
                <a:latin typeface="Comic Sans MS" charset="0"/>
                <a:ea typeface="ＭＳ Ｐゴシック" charset="0"/>
                <a:cs typeface="ＭＳ Ｐゴシック" charset="0"/>
              </a:rPr>
              <a:t>                  </a:t>
            </a:r>
            <a:r>
              <a:rPr lang="en-US" b="1" dirty="0" err="1">
                <a:solidFill>
                  <a:srgbClr val="660066"/>
                </a:solidFill>
                <a:latin typeface="Comic Sans MS" charset="0"/>
                <a:ea typeface="ＭＳ Ｐゴシック" charset="0"/>
                <a:cs typeface="ＭＳ Ｐゴシック" charset="0"/>
              </a:rPr>
              <a:t>G</a:t>
            </a:r>
            <a:r>
              <a:rPr lang="en-US" b="1" baseline="-25000" dirty="0" err="1">
                <a:latin typeface="Comic Sans MS" charset="0"/>
                <a:ea typeface="ＭＳ Ｐゴシック" charset="0"/>
                <a:cs typeface="ＭＳ Ｐゴシック" charset="0"/>
              </a:rPr>
              <a:t>i</a:t>
            </a:r>
            <a:r>
              <a:rPr lang="en-US" b="1" baseline="-25000" dirty="0">
                <a:latin typeface="Comic Sans MS" charset="0"/>
                <a:ea typeface="ＭＳ Ｐゴシック" charset="0"/>
                <a:cs typeface="ＭＳ Ｐゴシック" charset="0"/>
              </a:rPr>
              <a:t>  </a:t>
            </a:r>
            <a:r>
              <a:rPr lang="en-US" b="1" dirty="0">
                <a:latin typeface="Comic Sans MS" charset="0"/>
                <a:ea typeface="ＭＳ Ｐゴシック" charset="0"/>
                <a:cs typeface="ＭＳ Ｐゴシック" charset="0"/>
              </a:rPr>
              <a:t>= </a:t>
            </a:r>
            <a:r>
              <a:rPr lang="en-US" b="1" dirty="0" err="1">
                <a:latin typeface="Comic Sans MS" charset="0"/>
                <a:ea typeface="ＭＳ Ｐゴシック" charset="0"/>
                <a:cs typeface="ＭＳ Ｐゴシック" charset="0"/>
              </a:rPr>
              <a:t>GL</a:t>
            </a:r>
            <a:r>
              <a:rPr lang="en-US" b="1" baseline="-25000" dirty="0" err="1">
                <a:latin typeface="Comic Sans MS" charset="0"/>
                <a:ea typeface="ＭＳ Ｐゴシック" charset="0"/>
                <a:cs typeface="ＭＳ Ｐゴシック" charset="0"/>
              </a:rPr>
              <a:t>n</a:t>
            </a:r>
            <a:r>
              <a:rPr lang="en-US" b="1" dirty="0">
                <a:latin typeface="Comic Sans MS" charset="0"/>
                <a:ea typeface="ＭＳ Ｐゴシック" charset="0"/>
                <a:cs typeface="ＭＳ Ｐゴシック" charset="0"/>
              </a:rPr>
              <a:t>(C), </a:t>
            </a:r>
            <a:r>
              <a:rPr lang="en-US" b="1" dirty="0" err="1">
                <a:latin typeface="Comic Sans MS" charset="0"/>
                <a:ea typeface="ＭＳ Ｐゴシック" charset="0"/>
                <a:cs typeface="ＭＳ Ｐゴシック" charset="0"/>
              </a:rPr>
              <a:t>SL</a:t>
            </a:r>
            <a:r>
              <a:rPr lang="en-US" b="1" baseline="-25000" dirty="0" err="1">
                <a:latin typeface="Comic Sans MS" charset="0"/>
                <a:ea typeface="ＭＳ Ｐゴシック" charset="0"/>
                <a:cs typeface="ＭＳ Ｐゴシック" charset="0"/>
              </a:rPr>
              <a:t>n</a:t>
            </a:r>
            <a:r>
              <a:rPr lang="en-US" b="1" dirty="0">
                <a:latin typeface="Comic Sans MS" charset="0"/>
                <a:ea typeface="ＭＳ Ｐゴシック" charset="0"/>
                <a:cs typeface="ＭＳ Ｐゴシック" charset="0"/>
              </a:rPr>
              <a:t>(C), …</a:t>
            </a:r>
            <a:endParaRPr lang="en-US" b="1" baseline="-25000" dirty="0">
              <a:latin typeface="Comic Sans MS" charset="0"/>
              <a:ea typeface="ＭＳ Ｐゴシック" charset="0"/>
              <a:cs typeface="ＭＳ Ｐゴシック" charset="0"/>
            </a:endParaRPr>
          </a:p>
          <a:p>
            <a:pPr lvl="0">
              <a:lnSpc>
                <a:spcPct val="110000"/>
              </a:lnSpc>
            </a:pPr>
            <a:r>
              <a:rPr lang="en-US" b="1" dirty="0">
                <a:solidFill>
                  <a:schemeClr val="accent6">
                    <a:lumMod val="75000"/>
                  </a:schemeClr>
                </a:solidFill>
                <a:latin typeface="Comic Sans MS" charset="0"/>
                <a:ea typeface="ＭＳ Ｐゴシック" charset="0"/>
                <a:cs typeface="ＭＳ Ｐゴシック" charset="0"/>
              </a:rPr>
              <a:t>V</a:t>
            </a:r>
            <a:r>
              <a:rPr lang="en-US" b="1" dirty="0">
                <a:solidFill>
                  <a:prstClr val="black"/>
                </a:solidFill>
                <a:latin typeface="Comic Sans MS" charset="0"/>
                <a:ea typeface="ＭＳ Ｐゴシック" charset="0"/>
                <a:cs typeface="ＭＳ Ｐゴシック" charset="0"/>
              </a:rPr>
              <a:t> = </a:t>
            </a:r>
            <a:r>
              <a:rPr lang="en-US" b="1" dirty="0">
                <a:solidFill>
                  <a:srgbClr val="E46C0A"/>
                </a:solidFill>
                <a:latin typeface="Comic Sans MS" charset="0"/>
                <a:ea typeface="ＭＳ Ｐゴシック" charset="0"/>
                <a:cs typeface="ＭＳ Ｐゴシック" charset="0"/>
              </a:rPr>
              <a:t>V</a:t>
            </a:r>
            <a:r>
              <a:rPr lang="en-US" b="1" baseline="-25000" dirty="0">
                <a:solidFill>
                  <a:prstClr val="black"/>
                </a:solidFill>
                <a:latin typeface="Comic Sans MS" charset="0"/>
                <a:ea typeface="ＭＳ Ｐゴシック" charset="0"/>
                <a:cs typeface="ＭＳ Ｐゴシック" charset="0"/>
              </a:rPr>
              <a:t>1</a:t>
            </a:r>
            <a:r>
              <a:rPr lang="en-US" dirty="0">
                <a:solidFill>
                  <a:srgbClr val="000000"/>
                </a:solidFill>
                <a:sym typeface="Symbol"/>
              </a:rPr>
              <a:t></a:t>
            </a:r>
            <a:r>
              <a:rPr lang="en-US" b="1" dirty="0">
                <a:solidFill>
                  <a:srgbClr val="E46C0A"/>
                </a:solidFill>
                <a:latin typeface="Comic Sans MS" charset="0"/>
                <a:ea typeface="ＭＳ Ｐゴシック" charset="0"/>
                <a:cs typeface="ＭＳ Ｐゴシック" charset="0"/>
              </a:rPr>
              <a:t>V</a:t>
            </a:r>
            <a:r>
              <a:rPr lang="en-US" b="1" baseline="-25000" dirty="0">
                <a:solidFill>
                  <a:prstClr val="black"/>
                </a:solidFill>
                <a:latin typeface="Comic Sans MS" charset="0"/>
                <a:ea typeface="ＭＳ Ｐゴシック" charset="0"/>
                <a:cs typeface="ＭＳ Ｐゴシック" charset="0"/>
              </a:rPr>
              <a:t>2</a:t>
            </a:r>
            <a:r>
              <a:rPr lang="en-US" dirty="0">
                <a:solidFill>
                  <a:srgbClr val="000000"/>
                </a:solidFill>
                <a:sym typeface="Symbol"/>
              </a:rPr>
              <a:t></a:t>
            </a:r>
            <a:r>
              <a:rPr lang="en-US" b="1" dirty="0">
                <a:solidFill>
                  <a:srgbClr val="000000"/>
                </a:solidFill>
                <a:latin typeface="Comic Sans MS" charset="0"/>
                <a:ea typeface="ＭＳ Ｐゴシック" charset="0"/>
                <a:cs typeface="ＭＳ Ｐゴシック" charset="0"/>
              </a:rPr>
              <a:t>……</a:t>
            </a:r>
            <a:r>
              <a:rPr lang="en-US" dirty="0">
                <a:solidFill>
                  <a:srgbClr val="000000"/>
                </a:solidFill>
                <a:sym typeface="Symbol"/>
              </a:rPr>
              <a:t></a:t>
            </a:r>
            <a:r>
              <a:rPr lang="en-US" b="1" dirty="0" err="1">
                <a:solidFill>
                  <a:srgbClr val="E46C0A"/>
                </a:solidFill>
                <a:latin typeface="Comic Sans MS" charset="0"/>
                <a:ea typeface="ＭＳ Ｐゴシック" charset="0"/>
                <a:cs typeface="ＭＳ Ｐゴシック" charset="0"/>
              </a:rPr>
              <a:t>V</a:t>
            </a:r>
            <a:r>
              <a:rPr lang="en-US" b="1" baseline="-25000" dirty="0" err="1">
                <a:solidFill>
                  <a:srgbClr val="008000"/>
                </a:solidFill>
                <a:latin typeface="Comic Sans MS" charset="0"/>
                <a:ea typeface="ＭＳ Ｐゴシック" charset="0"/>
                <a:cs typeface="ＭＳ Ｐゴシック" charset="0"/>
              </a:rPr>
              <a:t>k</a:t>
            </a:r>
            <a:r>
              <a:rPr lang="en-US" b="1" baseline="-25000" dirty="0">
                <a:solidFill>
                  <a:prstClr val="black"/>
                </a:solidFill>
                <a:latin typeface="Comic Sans MS" charset="0"/>
                <a:ea typeface="ＭＳ Ｐゴシック" charset="0"/>
                <a:cs typeface="ＭＳ Ｐゴシック" charset="0"/>
              </a:rPr>
              <a:t>           </a:t>
            </a:r>
            <a:r>
              <a:rPr lang="en-US" b="1" dirty="0">
                <a:solidFill>
                  <a:srgbClr val="E46C0A"/>
                </a:solidFill>
                <a:latin typeface="Comic Sans MS" charset="0"/>
                <a:ea typeface="ＭＳ Ｐゴシック" charset="0"/>
                <a:cs typeface="ＭＳ Ｐゴシック" charset="0"/>
              </a:rPr>
              <a:t>V</a:t>
            </a:r>
            <a:r>
              <a:rPr lang="en-US" b="1" baseline="-25000" dirty="0">
                <a:solidFill>
                  <a:prstClr val="black"/>
                </a:solidFill>
                <a:latin typeface="Comic Sans MS" charset="0"/>
                <a:ea typeface="ＭＳ Ｐゴシック" charset="0"/>
                <a:cs typeface="ＭＳ Ｐゴシック" charset="0"/>
              </a:rPr>
              <a:t>i </a:t>
            </a:r>
            <a:r>
              <a:rPr lang="en-US" b="1" dirty="0">
                <a:solidFill>
                  <a:prstClr val="black"/>
                </a:solidFill>
                <a:latin typeface="Comic Sans MS" charset="0"/>
                <a:ea typeface="ＭＳ Ｐゴシック" charset="0"/>
                <a:cs typeface="ＭＳ Ｐゴシック" charset="0"/>
              </a:rPr>
              <a:t>= </a:t>
            </a:r>
            <a:r>
              <a:rPr lang="en-US" b="1" dirty="0" err="1">
                <a:latin typeface="Comic Sans MS" charset="0"/>
                <a:ea typeface="ＭＳ Ｐゴシック" charset="0"/>
                <a:cs typeface="ＭＳ Ｐゴシック" charset="0"/>
              </a:rPr>
              <a:t>C</a:t>
            </a:r>
            <a:r>
              <a:rPr lang="en-US" b="1" baseline="30000" dirty="0" err="1">
                <a:solidFill>
                  <a:srgbClr val="0000FF"/>
                </a:solidFill>
                <a:latin typeface="Comic Sans MS" charset="0"/>
                <a:ea typeface="ＭＳ Ｐゴシック" charset="0"/>
                <a:cs typeface="ＭＳ Ｐゴシック" charset="0"/>
              </a:rPr>
              <a:t>n</a:t>
            </a:r>
            <a:r>
              <a:rPr lang="en-US" b="1" dirty="0">
                <a:latin typeface="Comic Sans MS" charset="0"/>
                <a:ea typeface="ＭＳ Ｐゴシック" charset="0"/>
                <a:cs typeface="ＭＳ Ｐゴシック" charset="0"/>
              </a:rPr>
              <a:t>,</a:t>
            </a:r>
            <a:r>
              <a:rPr lang="en-US" b="1" baseline="30000" dirty="0">
                <a:solidFill>
                  <a:srgbClr val="0000FF"/>
                </a:solidFill>
                <a:latin typeface="Comic Sans MS" charset="0"/>
                <a:ea typeface="ＭＳ Ｐゴシック" charset="0"/>
                <a:cs typeface="ＭＳ Ｐゴシック" charset="0"/>
              </a:rPr>
              <a:t>         </a:t>
            </a:r>
            <a:r>
              <a:rPr lang="en-US" b="1" dirty="0" err="1">
                <a:solidFill>
                  <a:srgbClr val="660066"/>
                </a:solidFill>
                <a:latin typeface="Comic Sans MS" charset="0"/>
                <a:ea typeface="ＭＳ Ｐゴシック" charset="0"/>
                <a:cs typeface="ＭＳ Ｐゴシック" charset="0"/>
              </a:rPr>
              <a:t>G</a:t>
            </a:r>
            <a:r>
              <a:rPr lang="en-US" b="1" baseline="-25000" dirty="0" err="1">
                <a:latin typeface="Comic Sans MS" charset="0"/>
                <a:ea typeface="ＭＳ Ｐゴシック" charset="0"/>
                <a:cs typeface="ＭＳ Ｐゴシック" charset="0"/>
              </a:rPr>
              <a:t>i</a:t>
            </a:r>
            <a:r>
              <a:rPr lang="en-US" b="1" baseline="-25000" dirty="0">
                <a:latin typeface="Comic Sans MS" charset="0"/>
                <a:ea typeface="ＭＳ Ｐゴシック" charset="0"/>
                <a:cs typeface="ＭＳ Ｐゴシック" charset="0"/>
              </a:rPr>
              <a:t>  </a:t>
            </a:r>
            <a:r>
              <a:rPr lang="en-US" b="1" dirty="0">
                <a:latin typeface="Comic Sans MS" charset="0"/>
                <a:ea typeface="ＭＳ Ｐゴシック" charset="0"/>
                <a:cs typeface="ＭＳ Ｐゴシック" charset="0"/>
              </a:rPr>
              <a:t>acts on </a:t>
            </a:r>
            <a:r>
              <a:rPr lang="en-US" b="1" dirty="0" err="1">
                <a:latin typeface="Comic Sans MS" charset="0"/>
                <a:ea typeface="ＭＳ Ｐゴシック" charset="0"/>
                <a:cs typeface="ＭＳ Ｐゴシック" charset="0"/>
              </a:rPr>
              <a:t>i</a:t>
            </a:r>
            <a:r>
              <a:rPr lang="en-US" b="1" dirty="0">
                <a:latin typeface="Comic Sans MS" charset="0"/>
                <a:ea typeface="ＭＳ Ｐゴシック" charset="0"/>
                <a:cs typeface="ＭＳ Ｐゴシック" charset="0"/>
              </a:rPr>
              <a:t>-fibers of V</a:t>
            </a:r>
            <a:endParaRPr lang="en-US" b="1" baseline="-25000" dirty="0">
              <a:latin typeface="Comic Sans MS" charset="0"/>
              <a:ea typeface="ＭＳ Ｐゴシック" charset="0"/>
              <a:cs typeface="ＭＳ Ｐゴシック" charset="0"/>
            </a:endParaRPr>
          </a:p>
          <a:p>
            <a:pPr>
              <a:lnSpc>
                <a:spcPct val="110000"/>
              </a:lnSpc>
            </a:pPr>
            <a:r>
              <a:rPr lang="en-US" b="1" dirty="0">
                <a:solidFill>
                  <a:srgbClr val="008000"/>
                </a:solidFill>
                <a:latin typeface="Comic Sans MS" charset="0"/>
                <a:ea typeface="ＭＳ Ｐゴシック" charset="0"/>
                <a:cs typeface="ＭＳ Ｐゴシック" charset="0"/>
              </a:rPr>
              <a:t>Given </a:t>
            </a:r>
            <a:r>
              <a:rPr lang="en-US" b="1" dirty="0" err="1">
                <a:solidFill>
                  <a:srgbClr val="E46C0A"/>
                </a:solidFill>
                <a:latin typeface="Comic Sans MS" charset="0"/>
                <a:ea typeface="ＭＳ Ｐゴシック" charset="0"/>
                <a:cs typeface="ＭＳ Ｐゴシック" charset="0"/>
              </a:rPr>
              <a:t>v</a:t>
            </a:r>
            <a:r>
              <a:rPr lang="en-US" dirty="0" err="1">
                <a:sym typeface="Symbol"/>
              </a:rPr>
              <a:t></a:t>
            </a:r>
            <a:r>
              <a:rPr lang="en-US" b="1" dirty="0" err="1">
                <a:solidFill>
                  <a:srgbClr val="E46C0A"/>
                </a:solidFill>
                <a:latin typeface="Comic Sans MS" charset="0"/>
                <a:ea typeface="ＭＳ Ｐゴシック" charset="0"/>
                <a:cs typeface="ＭＳ Ｐゴシック" charset="0"/>
              </a:rPr>
              <a:t>V</a:t>
            </a:r>
            <a:r>
              <a:rPr lang="en-US" b="1" dirty="0">
                <a:latin typeface="Comic Sans MS" charset="0"/>
                <a:ea typeface="ＭＳ Ｐゴシック" charset="0"/>
                <a:cs typeface="ＭＳ Ｐゴシック" charset="0"/>
              </a:rPr>
              <a:t>  </a:t>
            </a:r>
            <a:r>
              <a:rPr lang="en-US" b="1" dirty="0">
                <a:solidFill>
                  <a:srgbClr val="008000"/>
                </a:solidFill>
                <a:latin typeface="Comic Sans MS" charset="0"/>
                <a:ea typeface="ＭＳ Ｐゴシック" charset="0"/>
                <a:cs typeface="ＭＳ Ｐゴシック" charset="0"/>
              </a:rPr>
              <a:t>compute</a:t>
            </a:r>
            <a:r>
              <a:rPr lang="en-US" b="1" dirty="0">
                <a:solidFill>
                  <a:srgbClr val="000000"/>
                </a:solidFill>
                <a:latin typeface="Comic Sans MS" charset="0"/>
                <a:ea typeface="ＭＳ Ｐゴシック" charset="0"/>
                <a:cs typeface="ＭＳ Ｐゴシック" charset="0"/>
              </a:rPr>
              <a:t> </a:t>
            </a:r>
            <a:r>
              <a:rPr lang="en-US" b="1" dirty="0" err="1">
                <a:solidFill>
                  <a:srgbClr val="FF0000"/>
                </a:solidFill>
                <a:latin typeface="Lucida Grande"/>
                <a:ea typeface="Lucida Grande"/>
                <a:cs typeface="Lucida Grande"/>
              </a:rPr>
              <a:t>ψ</a:t>
            </a:r>
            <a:r>
              <a:rPr lang="en-US" b="1" dirty="0">
                <a:solidFill>
                  <a:srgbClr val="000000"/>
                </a:solidFill>
                <a:latin typeface="Comic Sans MS" charset="0"/>
                <a:ea typeface="ＭＳ Ｐゴシック" charset="0"/>
                <a:cs typeface="ＭＳ Ｐゴシック" charset="0"/>
              </a:rPr>
              <a:t>(</a:t>
            </a:r>
            <a:r>
              <a:rPr lang="en-US" b="1" dirty="0">
                <a:solidFill>
                  <a:srgbClr val="E46C0A"/>
                </a:solidFill>
                <a:latin typeface="Comic Sans MS" charset="0"/>
                <a:ea typeface="ＭＳ Ｐゴシック" charset="0"/>
                <a:cs typeface="ＭＳ Ｐゴシック" charset="0"/>
              </a:rPr>
              <a:t>v</a:t>
            </a:r>
            <a:r>
              <a:rPr lang="en-US" b="1" dirty="0">
                <a:solidFill>
                  <a:srgbClr val="000000"/>
                </a:solidFill>
                <a:latin typeface="Comic Sans MS" charset="0"/>
                <a:ea typeface="ＭＳ Ｐゴシック" charset="0"/>
                <a:cs typeface="ＭＳ Ｐゴシック" charset="0"/>
              </a:rPr>
              <a:t>) = </a:t>
            </a:r>
            <a:r>
              <a:rPr lang="en-US" b="1" dirty="0" err="1">
                <a:solidFill>
                  <a:srgbClr val="000000"/>
                </a:solidFill>
                <a:latin typeface="Comic Sans MS" charset="0"/>
                <a:ea typeface="ＭＳ Ｐゴシック" charset="0"/>
                <a:cs typeface="ＭＳ Ｐゴシック" charset="0"/>
              </a:rPr>
              <a:t>inf</a:t>
            </a:r>
            <a:r>
              <a:rPr lang="en-US" b="1" baseline="-25000" dirty="0" err="1">
                <a:solidFill>
                  <a:srgbClr val="660066"/>
                </a:solidFill>
                <a:latin typeface="Comic Sans MS" charset="0"/>
                <a:ea typeface="ＭＳ Ｐゴシック" charset="0"/>
                <a:cs typeface="ＭＳ Ｐゴシック" charset="0"/>
              </a:rPr>
              <a:t>g</a:t>
            </a:r>
            <a:r>
              <a:rPr lang="en-US" baseline="-25000" dirty="0" err="1">
                <a:sym typeface="Symbol"/>
              </a:rPr>
              <a:t></a:t>
            </a:r>
            <a:r>
              <a:rPr lang="en-US" b="1" baseline="-25000" dirty="0" err="1">
                <a:solidFill>
                  <a:srgbClr val="660066"/>
                </a:solidFill>
                <a:latin typeface="Comic Sans MS" charset="0"/>
                <a:ea typeface="ＭＳ Ｐゴシック" charset="0"/>
                <a:cs typeface="ＭＳ Ｐゴシック" charset="0"/>
              </a:rPr>
              <a:t>G</a:t>
            </a:r>
            <a:r>
              <a:rPr lang="en-US" b="1" dirty="0">
                <a:solidFill>
                  <a:srgbClr val="000000"/>
                </a:solidFill>
                <a:latin typeface="Comic Sans MS" charset="0"/>
                <a:ea typeface="ＭＳ Ｐゴシック" charset="0"/>
                <a:cs typeface="ＭＳ Ｐゴシック" charset="0"/>
              </a:rPr>
              <a:t> |</a:t>
            </a:r>
            <a:r>
              <a:rPr lang="en-US" b="1" dirty="0" err="1">
                <a:solidFill>
                  <a:srgbClr val="660066"/>
                </a:solidFill>
                <a:latin typeface="Comic Sans MS" charset="0"/>
                <a:ea typeface="ＭＳ Ｐゴシック" charset="0"/>
                <a:cs typeface="ＭＳ Ｐゴシック" charset="0"/>
              </a:rPr>
              <a:t>g</a:t>
            </a:r>
            <a:r>
              <a:rPr lang="en-US" b="1" dirty="0" err="1">
                <a:solidFill>
                  <a:srgbClr val="E46C0A"/>
                </a:solidFill>
                <a:latin typeface="Comic Sans MS" charset="0"/>
                <a:ea typeface="ＭＳ Ｐゴシック" charset="0"/>
                <a:cs typeface="ＭＳ Ｐゴシック" charset="0"/>
              </a:rPr>
              <a:t>v</a:t>
            </a:r>
            <a:r>
              <a:rPr lang="en-US" b="1" dirty="0">
                <a:solidFill>
                  <a:srgbClr val="000000"/>
                </a:solidFill>
                <a:latin typeface="Comic Sans MS" charset="0"/>
                <a:ea typeface="ＭＳ Ｐゴシック" charset="0"/>
                <a:cs typeface="ＭＳ Ｐゴシック" charset="0"/>
              </a:rPr>
              <a:t>|</a:t>
            </a:r>
          </a:p>
          <a:p>
            <a:pPr>
              <a:lnSpc>
                <a:spcPct val="110000"/>
              </a:lnSpc>
            </a:pPr>
            <a:r>
              <a:rPr lang="en-US" b="1" dirty="0" err="1">
                <a:solidFill>
                  <a:srgbClr val="FF0000"/>
                </a:solidFill>
                <a:latin typeface="Lucida Grande"/>
                <a:ea typeface="Lucida Grande"/>
                <a:cs typeface="Lucida Grande"/>
              </a:rPr>
              <a:t>ψ</a:t>
            </a:r>
            <a:r>
              <a:rPr lang="en-US" b="1" dirty="0">
                <a:solidFill>
                  <a:srgbClr val="000000"/>
                </a:solidFill>
                <a:latin typeface="Comic Sans MS" charset="0"/>
                <a:ea typeface="ＭＳ Ｐゴシック" charset="0"/>
                <a:cs typeface="ＭＳ Ｐゴシック" charset="0"/>
              </a:rPr>
              <a:t>(</a:t>
            </a:r>
            <a:r>
              <a:rPr lang="en-US" b="1" dirty="0">
                <a:solidFill>
                  <a:srgbClr val="E46C0A"/>
                </a:solidFill>
                <a:latin typeface="Comic Sans MS" charset="0"/>
                <a:ea typeface="ＭＳ Ｐゴシック" charset="0"/>
                <a:cs typeface="ＭＳ Ｐゴシック" charset="0"/>
              </a:rPr>
              <a:t>v</a:t>
            </a:r>
            <a:r>
              <a:rPr lang="en-US" b="1" dirty="0">
                <a:solidFill>
                  <a:srgbClr val="000000"/>
                </a:solidFill>
                <a:latin typeface="Comic Sans MS" charset="0"/>
                <a:ea typeface="ＭＳ Ｐゴシック" charset="0"/>
                <a:cs typeface="ＭＳ Ｐゴシック" charset="0"/>
              </a:rPr>
              <a:t>)=0 </a:t>
            </a:r>
            <a:r>
              <a:rPr lang="en-US" b="1" dirty="0" err="1">
                <a:solidFill>
                  <a:srgbClr val="000000"/>
                </a:solidFill>
                <a:latin typeface="Comic Sans MS" charset="0"/>
                <a:ea typeface="ＭＳ Ｐゴシック" charset="0"/>
                <a:cs typeface="ＭＳ Ｐゴシック" charset="0"/>
              </a:rPr>
              <a:t>iff</a:t>
            </a:r>
            <a:r>
              <a:rPr lang="en-US" b="1" dirty="0">
                <a:solidFill>
                  <a:srgbClr val="000000"/>
                </a:solidFill>
                <a:latin typeface="Comic Sans MS" charset="0"/>
                <a:ea typeface="ＭＳ Ｐゴシック" charset="0"/>
                <a:cs typeface="ＭＳ Ｐゴシック" charset="0"/>
              </a:rPr>
              <a:t> </a:t>
            </a:r>
            <a:r>
              <a:rPr lang="en-US" b="1" dirty="0" err="1">
                <a:solidFill>
                  <a:schemeClr val="accent6"/>
                </a:solidFill>
                <a:latin typeface="Comic Sans MS" charset="0"/>
                <a:ea typeface="ＭＳ Ｐゴシック" charset="0"/>
                <a:cs typeface="ＭＳ Ｐゴシック" charset="0"/>
              </a:rPr>
              <a:t>v</a:t>
            </a:r>
            <a:r>
              <a:rPr lang="en-US" dirty="0" err="1">
                <a:sym typeface="Symbol"/>
              </a:rPr>
              <a:t></a:t>
            </a:r>
            <a:r>
              <a:rPr lang="en-US" b="1" dirty="0" err="1">
                <a:latin typeface="Comic Sans MS"/>
                <a:cs typeface="Comic Sans MS"/>
                <a:sym typeface="Symbol"/>
              </a:rPr>
              <a:t>nullcone</a:t>
            </a:r>
            <a:r>
              <a:rPr lang="en-US" b="1" dirty="0">
                <a:latin typeface="Comic Sans MS"/>
                <a:cs typeface="Comic Sans MS"/>
                <a:sym typeface="Symbol"/>
              </a:rPr>
              <a:t>(</a:t>
            </a:r>
            <a:r>
              <a:rPr lang="en-US" b="1" dirty="0">
                <a:solidFill>
                  <a:srgbClr val="660066"/>
                </a:solidFill>
                <a:latin typeface="Comic Sans MS" charset="0"/>
                <a:ea typeface="ＭＳ Ｐゴシック" charset="0"/>
                <a:cs typeface="ＭＳ Ｐゴシック" charset="0"/>
              </a:rPr>
              <a:t>G)</a:t>
            </a:r>
            <a:r>
              <a:rPr lang="en-US" b="1" dirty="0">
                <a:solidFill>
                  <a:srgbClr val="000000"/>
                </a:solidFill>
                <a:latin typeface="Comic Sans MS" charset="0"/>
                <a:ea typeface="ＭＳ Ｐゴシック" charset="0"/>
                <a:cs typeface="ＭＳ Ｐゴシック" charset="0"/>
              </a:rPr>
              <a:t> </a:t>
            </a:r>
          </a:p>
          <a:p>
            <a:endParaRPr lang="en-US" sz="2400" b="1" dirty="0">
              <a:solidFill>
                <a:srgbClr val="008000"/>
              </a:solidFill>
              <a:latin typeface="Comic Sans MS"/>
              <a:cs typeface="Comic Sans MS"/>
            </a:endParaRPr>
          </a:p>
          <a:p>
            <a:r>
              <a:rPr lang="en-US" sz="2800" b="1" dirty="0">
                <a:solidFill>
                  <a:srgbClr val="008000"/>
                </a:solidFill>
                <a:latin typeface="Comic Sans MS"/>
                <a:cs typeface="Comic Sans MS"/>
              </a:rPr>
              <a:t>[BGOWW</a:t>
            </a:r>
            <a:r>
              <a:rPr lang="fr-FR" sz="2800" b="1" dirty="0">
                <a:solidFill>
                  <a:srgbClr val="008000"/>
                </a:solidFill>
                <a:latin typeface="Comic Sans MS"/>
                <a:cs typeface="Comic Sans MS"/>
              </a:rPr>
              <a:t>’</a:t>
            </a:r>
            <a:r>
              <a:rPr lang="en-US" sz="2800" b="1" dirty="0">
                <a:solidFill>
                  <a:srgbClr val="008000"/>
                </a:solidFill>
                <a:latin typeface="Comic Sans MS"/>
                <a:cs typeface="Comic Sans MS"/>
              </a:rPr>
              <a:t>17] </a:t>
            </a:r>
            <a:r>
              <a:rPr lang="en-US" sz="2800" b="1" dirty="0">
                <a:latin typeface="Comic Sans MS"/>
                <a:cs typeface="Comic Sans MS"/>
              </a:rPr>
              <a:t>Alternate minimization converges:</a:t>
            </a:r>
          </a:p>
          <a:p>
            <a:r>
              <a:rPr lang="en-US" sz="2800" b="1" dirty="0">
                <a:solidFill>
                  <a:srgbClr val="000000"/>
                </a:solidFill>
                <a:latin typeface="Comic Sans MS" charset="0"/>
                <a:ea typeface="ＭＳ Ｐゴシック" charset="0"/>
                <a:cs typeface="ＭＳ Ｐゴシック" charset="0"/>
              </a:rPr>
              <a:t>      |</a:t>
            </a:r>
            <a:r>
              <a:rPr lang="en-US" sz="2800" b="1" dirty="0">
                <a:solidFill>
                  <a:srgbClr val="E46C0A"/>
                </a:solidFill>
                <a:latin typeface="Comic Sans MS" charset="0"/>
                <a:ea typeface="ＭＳ Ｐゴシック" charset="0"/>
                <a:cs typeface="ＭＳ Ｐゴシック" charset="0"/>
              </a:rPr>
              <a:t>v</a:t>
            </a:r>
            <a:r>
              <a:rPr lang="en-US" sz="2800" b="1" dirty="0">
                <a:solidFill>
                  <a:srgbClr val="000000"/>
                </a:solidFill>
                <a:latin typeface="Comic Sans MS" charset="0"/>
                <a:ea typeface="ＭＳ Ｐゴシック" charset="0"/>
                <a:cs typeface="ＭＳ Ｐゴシック" charset="0"/>
              </a:rPr>
              <a:t>–DS|&lt;</a:t>
            </a:r>
            <a:r>
              <a:rPr lang="en-US" sz="2800" b="1" dirty="0" err="1">
                <a:solidFill>
                  <a:srgbClr val="000000"/>
                </a:solidFill>
                <a:latin typeface="Lucida Grande"/>
                <a:ea typeface="Lucida Grande"/>
                <a:cs typeface="Lucida Grande"/>
              </a:rPr>
              <a:t>ε</a:t>
            </a:r>
            <a:r>
              <a:rPr lang="en-US" sz="2800" b="1" dirty="0">
                <a:solidFill>
                  <a:srgbClr val="000000"/>
                </a:solidFill>
                <a:latin typeface="Comic Sans MS" charset="0"/>
                <a:ea typeface="ＭＳ Ｐゴシック" charset="0"/>
                <a:cs typeface="ＭＳ Ｐゴシック" charset="0"/>
              </a:rPr>
              <a:t> in poly(|</a:t>
            </a:r>
            <a:r>
              <a:rPr lang="en-US" sz="2800" b="1" dirty="0">
                <a:solidFill>
                  <a:srgbClr val="FF6600"/>
                </a:solidFill>
                <a:latin typeface="Comic Sans MS" charset="0"/>
                <a:ea typeface="ＭＳ Ｐゴシック" charset="0"/>
                <a:cs typeface="ＭＳ Ｐゴシック" charset="0"/>
              </a:rPr>
              <a:t>v</a:t>
            </a:r>
            <a:r>
              <a:rPr lang="en-US" sz="2800" b="1" dirty="0">
                <a:solidFill>
                  <a:srgbClr val="000000"/>
                </a:solidFill>
                <a:latin typeface="Comic Sans MS" charset="0"/>
                <a:ea typeface="ＭＳ Ｐゴシック" charset="0"/>
                <a:cs typeface="ＭＳ Ｐゴシック" charset="0"/>
              </a:rPr>
              <a:t>|,</a:t>
            </a:r>
            <a:r>
              <a:rPr lang="en-US" sz="2800" b="1" dirty="0">
                <a:solidFill>
                  <a:srgbClr val="0000FF"/>
                </a:solidFill>
                <a:latin typeface="Comic Sans MS" charset="0"/>
                <a:ea typeface="ＭＳ Ｐゴシック" charset="0"/>
                <a:cs typeface="ＭＳ Ｐゴシック" charset="0"/>
              </a:rPr>
              <a:t>n</a:t>
            </a:r>
            <a:r>
              <a:rPr lang="en-US" sz="2800" b="1" dirty="0">
                <a:solidFill>
                  <a:srgbClr val="000000"/>
                </a:solidFill>
                <a:latin typeface="Comic Sans MS" charset="0"/>
                <a:ea typeface="ＭＳ Ｐゴシック" charset="0"/>
                <a:cs typeface="ＭＳ Ｐゴシック" charset="0"/>
              </a:rPr>
              <a:t>,1/</a:t>
            </a:r>
            <a:r>
              <a:rPr lang="en-US" sz="2800" b="1" dirty="0" err="1">
                <a:solidFill>
                  <a:srgbClr val="000000"/>
                </a:solidFill>
                <a:latin typeface="Lucida Grande"/>
                <a:ea typeface="Lucida Grande"/>
                <a:cs typeface="Lucida Grande"/>
              </a:rPr>
              <a:t>ε</a:t>
            </a:r>
            <a:r>
              <a:rPr lang="en-US" sz="2800" b="1" dirty="0">
                <a:solidFill>
                  <a:srgbClr val="000000"/>
                </a:solidFill>
                <a:latin typeface="Comic Sans MS" charset="0"/>
                <a:ea typeface="ＭＳ Ｐゴシック" charset="0"/>
                <a:cs typeface="ＭＳ Ｐゴシック" charset="0"/>
              </a:rPr>
              <a:t>) steps.</a:t>
            </a:r>
          </a:p>
          <a:p>
            <a:endParaRPr lang="en-US" sz="2800" b="1" dirty="0">
              <a:solidFill>
                <a:srgbClr val="0000FF"/>
              </a:solidFill>
              <a:latin typeface="Comic Sans MS" charset="0"/>
              <a:ea typeface="ＭＳ Ｐゴシック" charset="0"/>
              <a:cs typeface="ＭＳ Ｐゴシック" charset="0"/>
            </a:endParaRPr>
          </a:p>
          <a:p>
            <a:r>
              <a:rPr lang="en-US" sz="2800" b="1" dirty="0">
                <a:solidFill>
                  <a:srgbClr val="0000FF"/>
                </a:solidFill>
                <a:latin typeface="Comic Sans MS" charset="0"/>
                <a:ea typeface="ＭＳ Ｐゴシック" charset="0"/>
                <a:cs typeface="ＭＳ Ｐゴシック" charset="0"/>
              </a:rPr>
              <a:t>Same analysis</a:t>
            </a:r>
            <a:endParaRPr lang="en-US" sz="2800" b="1" dirty="0">
              <a:solidFill>
                <a:srgbClr val="000000"/>
              </a:solidFill>
              <a:latin typeface="Comic Sans MS" charset="0"/>
              <a:ea typeface="ＭＳ Ｐゴシック" charset="0"/>
              <a:cs typeface="ＭＳ Ｐゴシック" charset="0"/>
            </a:endParaRPr>
          </a:p>
          <a:p>
            <a:r>
              <a:rPr lang="en-US" sz="2800" b="1" dirty="0">
                <a:solidFill>
                  <a:srgbClr val="000000"/>
                </a:solidFill>
                <a:latin typeface="Comic Sans MS" charset="0"/>
                <a:ea typeface="ＭＳ Ｐゴシック" charset="0"/>
                <a:cs typeface="ＭＳ Ｐゴシック" charset="0"/>
              </a:rPr>
              <a:t>   </a:t>
            </a:r>
            <a:r>
              <a:rPr lang="en-US" sz="2800" b="1" dirty="0">
                <a:solidFill>
                  <a:prstClr val="black"/>
                </a:solidFill>
                <a:latin typeface="Comic Sans MS"/>
                <a:cs typeface="Comic Sans MS"/>
              </a:rPr>
              <a:t>-</a:t>
            </a:r>
            <a:r>
              <a:rPr lang="en-US" sz="2800" b="1" dirty="0">
                <a:solidFill>
                  <a:srgbClr val="C0504D"/>
                </a:solidFill>
                <a:latin typeface="Comic Sans MS"/>
                <a:cs typeface="Comic Sans MS"/>
              </a:rPr>
              <a:t> </a:t>
            </a:r>
            <a:r>
              <a:rPr lang="en-US" sz="2800" b="1" dirty="0">
                <a:latin typeface="Comic Sans MS"/>
                <a:ea typeface="Lucida Grande"/>
                <a:cs typeface="Comic Sans MS"/>
              </a:rPr>
              <a:t>|</a:t>
            </a:r>
            <a:r>
              <a:rPr lang="en-US" sz="2800" b="1" dirty="0">
                <a:solidFill>
                  <a:srgbClr val="E46C0A"/>
                </a:solidFill>
                <a:latin typeface="Comic Sans MS" charset="0"/>
                <a:ea typeface="ＭＳ Ｐゴシック" charset="0"/>
                <a:cs typeface="ＭＳ Ｐゴシック" charset="0"/>
              </a:rPr>
              <a:t>v</a:t>
            </a:r>
            <a:r>
              <a:rPr lang="en-US" sz="2800" b="1" baseline="-25000" dirty="0">
                <a:solidFill>
                  <a:srgbClr val="FF0000"/>
                </a:solidFill>
                <a:latin typeface="PT Mono"/>
                <a:cs typeface="PT Mono"/>
              </a:rPr>
              <a:t>i</a:t>
            </a:r>
            <a:r>
              <a:rPr lang="en-US" sz="2800" b="1" dirty="0">
                <a:solidFill>
                  <a:prstClr val="black"/>
                </a:solidFill>
                <a:latin typeface="Comic Sans MS"/>
                <a:cs typeface="Comic Sans MS"/>
              </a:rPr>
              <a:t>| ≤ 1</a:t>
            </a:r>
            <a:r>
              <a:rPr lang="en-US" sz="2800" b="1" dirty="0">
                <a:solidFill>
                  <a:srgbClr val="C0504D"/>
                </a:solidFill>
                <a:latin typeface="Comic Sans MS"/>
                <a:cs typeface="Comic Sans MS"/>
              </a:rPr>
              <a:t>                     (easy)</a:t>
            </a:r>
            <a:endParaRPr lang="en-US" sz="2800" b="1" dirty="0">
              <a:solidFill>
                <a:prstClr val="black"/>
              </a:solidFill>
              <a:latin typeface="Comic Sans MS"/>
              <a:cs typeface="Comic Sans MS"/>
            </a:endParaRPr>
          </a:p>
          <a:p>
            <a:pPr lvl="0">
              <a:lnSpc>
                <a:spcPct val="120000"/>
              </a:lnSpc>
            </a:pPr>
            <a:r>
              <a:rPr lang="en-US" sz="2800" b="1" dirty="0">
                <a:solidFill>
                  <a:prstClr val="black"/>
                </a:solidFill>
                <a:latin typeface="Comic Sans MS"/>
                <a:cs typeface="Comic Sans MS"/>
              </a:rPr>
              <a:t>   - </a:t>
            </a:r>
            <a:r>
              <a:rPr lang="en-US" sz="2800" b="1" dirty="0">
                <a:latin typeface="Comic Sans MS"/>
                <a:ea typeface="Lucida Grande"/>
                <a:cs typeface="Comic Sans MS"/>
              </a:rPr>
              <a:t>|</a:t>
            </a:r>
            <a:r>
              <a:rPr lang="en-US" sz="2800" b="1" dirty="0">
                <a:solidFill>
                  <a:srgbClr val="E46C0A"/>
                </a:solidFill>
                <a:latin typeface="Comic Sans MS" charset="0"/>
                <a:ea typeface="ＭＳ Ｐゴシック" charset="0"/>
                <a:cs typeface="ＭＳ Ｐゴシック" charset="0"/>
              </a:rPr>
              <a:t>v</a:t>
            </a:r>
            <a:r>
              <a:rPr lang="en-US" sz="2800" b="1" baseline="-25000" dirty="0">
                <a:solidFill>
                  <a:srgbClr val="FF0000"/>
                </a:solidFill>
                <a:latin typeface="PT Mono"/>
                <a:cs typeface="PT Mono"/>
              </a:rPr>
              <a:t>i</a:t>
            </a:r>
            <a:r>
              <a:rPr lang="en-US" sz="2800" b="1" dirty="0">
                <a:solidFill>
                  <a:prstClr val="black"/>
                </a:solidFill>
                <a:latin typeface="Comic Sans MS"/>
                <a:cs typeface="Comic Sans MS"/>
              </a:rPr>
              <a:t>| grows</a:t>
            </a:r>
            <a:r>
              <a:rPr lang="en-US" sz="2800" b="1" dirty="0">
                <a:solidFill>
                  <a:srgbClr val="008000"/>
                </a:solidFill>
                <a:latin typeface="Comic Sans MS"/>
                <a:cs typeface="Comic Sans MS"/>
              </a:rPr>
              <a:t>*</a:t>
            </a:r>
            <a:r>
              <a:rPr lang="en-US" sz="2800" b="1" dirty="0">
                <a:solidFill>
                  <a:prstClr val="black"/>
                </a:solidFill>
                <a:latin typeface="Comic Sans MS"/>
                <a:cs typeface="Comic Sans MS"/>
              </a:rPr>
              <a:t> by (</a:t>
            </a:r>
            <a:r>
              <a:rPr lang="en-US" sz="2800" b="1" dirty="0">
                <a:solidFill>
                  <a:srgbClr val="0000FF"/>
                </a:solidFill>
                <a:latin typeface="Comic Sans MS"/>
                <a:cs typeface="Comic Sans MS"/>
              </a:rPr>
              <a:t>1+1/n</a:t>
            </a:r>
            <a:r>
              <a:rPr lang="en-US" sz="2800" b="1" dirty="0">
                <a:solidFill>
                  <a:prstClr val="black"/>
                </a:solidFill>
                <a:latin typeface="Comic Sans MS"/>
                <a:cs typeface="Comic Sans MS"/>
              </a:rPr>
              <a:t>)     </a:t>
            </a:r>
            <a:r>
              <a:rPr lang="en-US" sz="2800" b="1" dirty="0">
                <a:solidFill>
                  <a:srgbClr val="C0504D"/>
                </a:solidFill>
                <a:latin typeface="Comic Sans MS"/>
                <a:cs typeface="Comic Sans MS"/>
              </a:rPr>
              <a:t>(AMGM)</a:t>
            </a:r>
          </a:p>
          <a:p>
            <a:pPr lvl="0">
              <a:lnSpc>
                <a:spcPct val="120000"/>
              </a:lnSpc>
            </a:pPr>
            <a:r>
              <a:rPr lang="en-US" sz="2800" b="1" dirty="0">
                <a:solidFill>
                  <a:prstClr val="black"/>
                </a:solidFill>
                <a:latin typeface="Comic Sans MS"/>
                <a:cs typeface="Comic Sans MS"/>
              </a:rPr>
              <a:t>   - </a:t>
            </a:r>
            <a:r>
              <a:rPr lang="en-US" sz="2800" b="1" dirty="0" err="1">
                <a:solidFill>
                  <a:srgbClr val="FF0000"/>
                </a:solidFill>
                <a:latin typeface="Lucida Grande"/>
                <a:ea typeface="Lucida Grande"/>
                <a:cs typeface="Lucida Grande"/>
              </a:rPr>
              <a:t>ψ</a:t>
            </a:r>
            <a:r>
              <a:rPr lang="en-US" sz="2800" b="1" dirty="0">
                <a:solidFill>
                  <a:prstClr val="black"/>
                </a:solidFill>
                <a:latin typeface="Comic Sans MS"/>
                <a:cs typeface="Comic Sans MS"/>
              </a:rPr>
              <a:t>(</a:t>
            </a:r>
            <a:r>
              <a:rPr lang="en-US" sz="2800" b="1" dirty="0">
                <a:solidFill>
                  <a:srgbClr val="E46C0A"/>
                </a:solidFill>
                <a:latin typeface="Comic Sans MS" charset="0"/>
                <a:ea typeface="ＭＳ Ｐゴシック" charset="0"/>
                <a:cs typeface="ＭＳ Ｐゴシック" charset="0"/>
              </a:rPr>
              <a:t>v</a:t>
            </a:r>
            <a:r>
              <a:rPr lang="en-US" sz="2800" b="1" dirty="0">
                <a:solidFill>
                  <a:prstClr val="black"/>
                </a:solidFill>
                <a:latin typeface="Comic Sans MS"/>
                <a:cs typeface="Comic Sans MS"/>
              </a:rPr>
              <a:t>)&gt;0 </a:t>
            </a:r>
            <a:r>
              <a:rPr lang="en-US" sz="2800" b="1" dirty="0">
                <a:solidFill>
                  <a:prstClr val="black"/>
                </a:solidFill>
                <a:latin typeface="Comic Sans MS"/>
                <a:cs typeface="Comic Sans MS"/>
                <a:sym typeface="Wingdings"/>
              </a:rPr>
              <a:t></a:t>
            </a:r>
            <a:r>
              <a:rPr lang="en-US" sz="2800" b="1" dirty="0">
                <a:solidFill>
                  <a:prstClr val="black"/>
                </a:solidFill>
                <a:latin typeface="Comic Sans MS"/>
                <a:cs typeface="Comic Sans MS"/>
              </a:rPr>
              <a:t> </a:t>
            </a:r>
            <a:r>
              <a:rPr lang="en-US" sz="2800" b="1" dirty="0" err="1">
                <a:solidFill>
                  <a:srgbClr val="FF0000"/>
                </a:solidFill>
                <a:latin typeface="Lucida Grande"/>
                <a:ea typeface="Lucida Grande"/>
                <a:cs typeface="Lucida Grande"/>
              </a:rPr>
              <a:t>ψ</a:t>
            </a:r>
            <a:r>
              <a:rPr lang="en-US" sz="2800" b="1" dirty="0">
                <a:solidFill>
                  <a:prstClr val="black"/>
                </a:solidFill>
                <a:latin typeface="Comic Sans MS"/>
                <a:cs typeface="Comic Sans MS"/>
              </a:rPr>
              <a:t>(</a:t>
            </a:r>
            <a:r>
              <a:rPr lang="en-US" sz="2800" b="1" dirty="0">
                <a:solidFill>
                  <a:srgbClr val="E46C0A"/>
                </a:solidFill>
                <a:latin typeface="Comic Sans MS" charset="0"/>
                <a:ea typeface="ＭＳ Ｐゴシック" charset="0"/>
                <a:cs typeface="ＭＳ Ｐゴシック" charset="0"/>
              </a:rPr>
              <a:t>v</a:t>
            </a:r>
            <a:r>
              <a:rPr lang="en-US" sz="2800" b="1" baseline="-25000" dirty="0">
                <a:solidFill>
                  <a:srgbClr val="FF0000"/>
                </a:solidFill>
                <a:latin typeface="PT Mono"/>
                <a:cs typeface="PT Mono"/>
              </a:rPr>
              <a:t>1</a:t>
            </a:r>
            <a:r>
              <a:rPr lang="en-US" sz="2800" b="1" dirty="0">
                <a:solidFill>
                  <a:prstClr val="black"/>
                </a:solidFill>
                <a:latin typeface="Comic Sans MS"/>
                <a:cs typeface="Comic Sans MS"/>
              </a:rPr>
              <a:t>)&gt;</a:t>
            </a:r>
            <a:r>
              <a:rPr lang="en-US" sz="2800" b="1" dirty="0" err="1">
                <a:solidFill>
                  <a:srgbClr val="008000"/>
                </a:solidFill>
                <a:latin typeface="Comic Sans MS"/>
                <a:cs typeface="Comic Sans MS"/>
              </a:rPr>
              <a:t>exp</a:t>
            </a:r>
            <a:r>
              <a:rPr lang="en-US" sz="2800" b="1" dirty="0">
                <a:solidFill>
                  <a:srgbClr val="000000"/>
                </a:solidFill>
                <a:latin typeface="Comic Sans MS"/>
                <a:cs typeface="Comic Sans MS"/>
              </a:rPr>
              <a:t>(</a:t>
            </a:r>
            <a:r>
              <a:rPr lang="en-US" sz="2800" b="1" dirty="0">
                <a:solidFill>
                  <a:srgbClr val="0000FF"/>
                </a:solidFill>
                <a:latin typeface="Comic Sans MS"/>
                <a:cs typeface="Comic Sans MS"/>
              </a:rPr>
              <a:t>-</a:t>
            </a:r>
            <a:r>
              <a:rPr lang="en-US" sz="2800" b="1" dirty="0" err="1">
                <a:solidFill>
                  <a:srgbClr val="0000FF"/>
                </a:solidFill>
                <a:latin typeface="Comic Sans MS"/>
                <a:cs typeface="Comic Sans MS"/>
              </a:rPr>
              <a:t>n</a:t>
            </a:r>
            <a:r>
              <a:rPr lang="en-US" sz="2800" b="1" baseline="30000" dirty="0" err="1">
                <a:solidFill>
                  <a:srgbClr val="0000FF"/>
                </a:solidFill>
                <a:latin typeface="Comic Sans MS"/>
                <a:cs typeface="Comic Sans MS"/>
              </a:rPr>
              <a:t>c</a:t>
            </a:r>
            <a:r>
              <a:rPr lang="en-US" sz="2800" b="1" dirty="0">
                <a:solidFill>
                  <a:srgbClr val="000000"/>
                </a:solidFill>
                <a:latin typeface="Comic Sans MS"/>
                <a:cs typeface="Comic Sans MS"/>
              </a:rPr>
              <a:t>)  </a:t>
            </a:r>
            <a:r>
              <a:rPr lang="en-US" sz="2800" b="1" dirty="0">
                <a:solidFill>
                  <a:srgbClr val="008000"/>
                </a:solidFill>
                <a:latin typeface="Comic Sans MS"/>
                <a:cs typeface="Comic Sans MS"/>
              </a:rPr>
              <a:t>[BGOWW</a:t>
            </a:r>
            <a:r>
              <a:rPr lang="fr-FR" sz="2800" b="1" dirty="0">
                <a:solidFill>
                  <a:srgbClr val="008000"/>
                </a:solidFill>
                <a:latin typeface="Comic Sans MS"/>
                <a:cs typeface="Comic Sans MS"/>
              </a:rPr>
              <a:t>’</a:t>
            </a:r>
            <a:r>
              <a:rPr lang="en-US" sz="2800" b="1" dirty="0">
                <a:solidFill>
                  <a:srgbClr val="008000"/>
                </a:solidFill>
                <a:latin typeface="Comic Sans MS"/>
                <a:cs typeface="Comic Sans MS"/>
              </a:rPr>
              <a:t>17]</a:t>
            </a:r>
            <a:endParaRPr lang="en-US" sz="2800" dirty="0"/>
          </a:p>
        </p:txBody>
      </p:sp>
      <p:sp>
        <p:nvSpPr>
          <p:cNvPr id="9" name="Diamond 8">
            <a:hlinkClick r:id="rId2" action="ppaction://hlinksldjump"/>
            <a:extLst>
              <a:ext uri="{FF2B5EF4-FFF2-40B4-BE49-F238E27FC236}">
                <a16:creationId xmlns:a16="http://schemas.microsoft.com/office/drawing/2014/main" id="{EE5395EF-B979-D543-B844-DBE894026B74}"/>
              </a:ext>
            </a:extLst>
          </p:cNvPr>
          <p:cNvSpPr/>
          <p:nvPr/>
        </p:nvSpPr>
        <p:spPr>
          <a:xfrm>
            <a:off x="8661399" y="6265319"/>
            <a:ext cx="482599" cy="592681"/>
          </a:xfrm>
          <a:prstGeom prst="diamond">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71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15900" y="-122408"/>
            <a:ext cx="8445500" cy="2050702"/>
          </a:xfrm>
        </p:spPr>
        <p:txBody>
          <a:bodyPr>
            <a:normAutofit/>
          </a:bodyPr>
          <a:lstStyle/>
          <a:p>
            <a:pPr>
              <a:lnSpc>
                <a:spcPct val="120000"/>
              </a:lnSpc>
            </a:pPr>
            <a:r>
              <a:rPr lang="en-US" sz="3600" b="1" dirty="0">
                <a:solidFill>
                  <a:srgbClr val="FF0000"/>
                </a:solidFill>
                <a:latin typeface="Comic Sans MS" charset="0"/>
                <a:ea typeface="ＭＳ Ｐゴシック" charset="0"/>
                <a:cs typeface="ＭＳ Ｐゴシック" charset="0"/>
              </a:rPr>
              <a:t> </a:t>
            </a:r>
            <a:r>
              <a:rPr lang="en-US" sz="4000" b="1" dirty="0">
                <a:solidFill>
                  <a:srgbClr val="FF0000"/>
                </a:solidFill>
                <a:latin typeface="Comic Sans MS" charset="0"/>
                <a:ea typeface="ＭＳ Ｐゴシック" charset="0"/>
                <a:cs typeface="ＭＳ Ｐゴシック" charset="0"/>
              </a:rPr>
              <a:t>Alt. Minimization and Scaling algorithms </a:t>
            </a:r>
            <a:r>
              <a:rPr lang="en-US" sz="3600" b="1" dirty="0">
                <a:solidFill>
                  <a:srgbClr val="660066"/>
                </a:solidFill>
                <a:latin typeface="Comic Sans MS" charset="0"/>
                <a:ea typeface="ＭＳ Ｐゴシック" charset="0"/>
                <a:cs typeface="ＭＳ Ｐゴシック" charset="0"/>
              </a:rPr>
              <a:t>over groups </a:t>
            </a:r>
            <a:r>
              <a:rPr lang="en-US" sz="2800" b="1" dirty="0">
                <a:solidFill>
                  <a:srgbClr val="008000"/>
                </a:solidFill>
                <a:latin typeface="Comic Sans MS"/>
                <a:cs typeface="Comic Sans MS"/>
              </a:rPr>
              <a:t>[BGOWW</a:t>
            </a:r>
            <a:r>
              <a:rPr lang="fr-FR" sz="2800" b="1" dirty="0">
                <a:solidFill>
                  <a:srgbClr val="008000"/>
                </a:solidFill>
                <a:latin typeface="Comic Sans MS"/>
                <a:cs typeface="Comic Sans MS"/>
              </a:rPr>
              <a:t>’</a:t>
            </a:r>
            <a:r>
              <a:rPr lang="en-US" sz="2800" b="1" dirty="0">
                <a:solidFill>
                  <a:srgbClr val="008000"/>
                </a:solidFill>
                <a:latin typeface="Comic Sans MS"/>
                <a:cs typeface="Comic Sans MS"/>
              </a:rPr>
              <a:t>17]</a:t>
            </a:r>
            <a:endParaRPr lang="en-US" sz="2800" b="1" dirty="0">
              <a:solidFill>
                <a:srgbClr val="660066"/>
              </a:solidFill>
              <a:latin typeface="Comic Sans MS" charset="0"/>
              <a:ea typeface="ＭＳ Ｐゴシック" charset="0"/>
              <a:cs typeface="ＭＳ Ｐゴシック" charset="0"/>
            </a:endParaRPr>
          </a:p>
        </p:txBody>
      </p:sp>
      <p:sp>
        <p:nvSpPr>
          <p:cNvPr id="4" name="Rounded Rectangular Callout 3">
            <a:extLst>
              <a:ext uri="{FF2B5EF4-FFF2-40B4-BE49-F238E27FC236}">
                <a16:creationId xmlns:a16="http://schemas.microsoft.com/office/drawing/2014/main" id="{5BDB69BF-9DFE-EA47-A450-4DF215354676}"/>
              </a:ext>
            </a:extLst>
          </p:cNvPr>
          <p:cNvSpPr/>
          <p:nvPr/>
        </p:nvSpPr>
        <p:spPr>
          <a:xfrm>
            <a:off x="6136043" y="3118347"/>
            <a:ext cx="2000250" cy="436965"/>
          </a:xfrm>
          <a:prstGeom prst="wedgeRoundRectCallout">
            <a:avLst>
              <a:gd name="adj1" fmla="val -62279"/>
              <a:gd name="adj2" fmla="val 107112"/>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Doubly </a:t>
            </a:r>
            <a:r>
              <a:rPr lang="en-US" b="1" dirty="0" err="1">
                <a:solidFill>
                  <a:srgbClr val="FF0000"/>
                </a:solidFill>
              </a:rPr>
              <a:t>exp</a:t>
            </a:r>
            <a:r>
              <a:rPr lang="en-US" b="1" dirty="0">
                <a:solidFill>
                  <a:srgbClr val="FF0000"/>
                </a:solidFill>
              </a:rPr>
              <a:t> </a:t>
            </a:r>
            <a:r>
              <a:rPr lang="en-US" b="1" dirty="0" err="1">
                <a:solidFill>
                  <a:srgbClr val="FF0000"/>
                </a:solidFill>
              </a:rPr>
              <a:t>algs</a:t>
            </a:r>
            <a:endParaRPr lang="en-US" b="1" dirty="0">
              <a:solidFill>
                <a:srgbClr val="FF0000"/>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4F822F45-F897-5947-87E7-4417CB3EA505}"/>
                  </a:ext>
                </a:extLst>
              </p:cNvPr>
              <p:cNvSpPr txBox="1"/>
              <p:nvPr/>
            </p:nvSpPr>
            <p:spPr>
              <a:xfrm>
                <a:off x="1" y="1928292"/>
                <a:ext cx="8976048" cy="4431983"/>
              </a:xfrm>
              <a:prstGeom prst="rect">
                <a:avLst/>
              </a:prstGeom>
              <a:noFill/>
            </p:spPr>
            <p:txBody>
              <a:bodyPr wrap="square" rtlCol="0">
                <a:spAutoFit/>
              </a:bodyPr>
              <a:lstStyle/>
              <a:p>
                <a:r>
                  <a:rPr lang="en-US" sz="2400" b="1" dirty="0">
                    <a:solidFill>
                      <a:srgbClr val="000000"/>
                    </a:solidFill>
                    <a:latin typeface="Comic Sans MS" charset="0"/>
                    <a:ea typeface="ＭＳ Ｐゴシック" charset="0"/>
                    <a:cs typeface="ＭＳ Ｐゴシック" charset="0"/>
                  </a:rPr>
                  <a:t>Must</a:t>
                </a:r>
                <a:r>
                  <a:rPr lang="en-US" sz="2400" b="1" dirty="0">
                    <a:solidFill>
                      <a:srgbClr val="0000FF"/>
                    </a:solidFill>
                    <a:latin typeface="Comic Sans MS" charset="0"/>
                    <a:ea typeface="ＭＳ Ｐゴシック" charset="0"/>
                    <a:cs typeface="ＭＳ Ｐゴシック" charset="0"/>
                  </a:rPr>
                  <a:t> </a:t>
                </a:r>
                <a:r>
                  <a:rPr lang="en-US" sz="2400" b="1" dirty="0">
                    <a:solidFill>
                      <a:srgbClr val="000000"/>
                    </a:solidFill>
                    <a:latin typeface="Comic Sans MS" charset="0"/>
                    <a:ea typeface="ＭＳ Ｐゴシック" charset="0"/>
                    <a:cs typeface="ＭＳ Ｐゴシック" charset="0"/>
                  </a:rPr>
                  <a:t>prove </a:t>
                </a:r>
                <a:r>
                  <a:rPr lang="en-US" sz="2400" b="1" dirty="0" err="1">
                    <a:solidFill>
                      <a:srgbClr val="FF0000"/>
                    </a:solidFill>
                    <a:latin typeface="Lucida Grande"/>
                    <a:ea typeface="Lucida Grande"/>
                    <a:cs typeface="Lucida Grande"/>
                  </a:rPr>
                  <a:t>ψ</a:t>
                </a:r>
                <a:r>
                  <a:rPr lang="en-US" sz="2400" b="1" dirty="0">
                    <a:solidFill>
                      <a:srgbClr val="000000"/>
                    </a:solidFill>
                    <a:latin typeface="Comic Sans MS" charset="0"/>
                    <a:ea typeface="ＭＳ Ｐゴシック" charset="0"/>
                    <a:cs typeface="ＭＳ Ｐゴシック" charset="0"/>
                  </a:rPr>
                  <a:t>(</a:t>
                </a:r>
                <a:r>
                  <a:rPr lang="en-US" sz="2400" b="1" dirty="0">
                    <a:solidFill>
                      <a:srgbClr val="E46C0A"/>
                    </a:solidFill>
                    <a:latin typeface="Comic Sans MS" charset="0"/>
                    <a:ea typeface="ＭＳ Ｐゴシック" charset="0"/>
                    <a:cs typeface="ＭＳ Ｐゴシック" charset="0"/>
                  </a:rPr>
                  <a:t>v</a:t>
                </a:r>
                <a:r>
                  <a:rPr lang="en-US" sz="2400" b="1" dirty="0">
                    <a:solidFill>
                      <a:srgbClr val="000000"/>
                    </a:solidFill>
                    <a:latin typeface="Comic Sans MS" charset="0"/>
                    <a:ea typeface="ＭＳ Ｐゴシック" charset="0"/>
                    <a:cs typeface="ＭＳ Ｐゴシック" charset="0"/>
                  </a:rPr>
                  <a:t>)&gt;0 </a:t>
                </a:r>
                <a:r>
                  <a:rPr lang="en-US" sz="2400" b="1" dirty="0">
                    <a:solidFill>
                      <a:srgbClr val="000000"/>
                    </a:solidFill>
                    <a:latin typeface="Comic Sans MS" charset="0"/>
                    <a:ea typeface="ＭＳ Ｐゴシック" charset="0"/>
                    <a:cs typeface="ＭＳ Ｐゴシック" charset="0"/>
                    <a:sym typeface="Wingdings"/>
                  </a:rPr>
                  <a:t> </a:t>
                </a:r>
                <a:r>
                  <a:rPr lang="en-US" sz="2400" b="1" dirty="0" err="1">
                    <a:solidFill>
                      <a:srgbClr val="FF0000"/>
                    </a:solidFill>
                    <a:latin typeface="Lucida Grande"/>
                    <a:ea typeface="Lucida Grande"/>
                    <a:cs typeface="Lucida Grande"/>
                  </a:rPr>
                  <a:t>ψ</a:t>
                </a:r>
                <a:r>
                  <a:rPr lang="en-US" sz="2400" b="1" dirty="0">
                    <a:solidFill>
                      <a:srgbClr val="000000"/>
                    </a:solidFill>
                    <a:latin typeface="Comic Sans MS" charset="0"/>
                    <a:ea typeface="ＭＳ Ｐゴシック" charset="0"/>
                    <a:cs typeface="ＭＳ Ｐゴシック" charset="0"/>
                  </a:rPr>
                  <a:t>(</a:t>
                </a:r>
                <a:r>
                  <a:rPr lang="en-US" sz="2400" b="1" dirty="0">
                    <a:solidFill>
                      <a:srgbClr val="E46C0A"/>
                    </a:solidFill>
                    <a:latin typeface="Comic Sans MS" charset="0"/>
                    <a:ea typeface="ＭＳ Ｐゴシック" charset="0"/>
                    <a:cs typeface="ＭＳ Ｐゴシック" charset="0"/>
                  </a:rPr>
                  <a:t>v</a:t>
                </a:r>
                <a:r>
                  <a:rPr lang="en-US" sz="2400" b="1" dirty="0">
                    <a:solidFill>
                      <a:srgbClr val="000000"/>
                    </a:solidFill>
                    <a:latin typeface="Comic Sans MS" charset="0"/>
                    <a:ea typeface="ＭＳ Ｐゴシック" charset="0"/>
                    <a:cs typeface="ＭＳ Ｐゴシック" charset="0"/>
                  </a:rPr>
                  <a:t>)&gt;</a:t>
                </a:r>
                <a:r>
                  <a:rPr lang="en-US" sz="2400" b="1" dirty="0" err="1">
                    <a:solidFill>
                      <a:srgbClr val="008000"/>
                    </a:solidFill>
                    <a:latin typeface="Comic Sans MS"/>
                    <a:cs typeface="Comic Sans MS"/>
                  </a:rPr>
                  <a:t>exp</a:t>
                </a:r>
                <a:r>
                  <a:rPr lang="en-US" sz="2400" b="1" dirty="0">
                    <a:solidFill>
                      <a:srgbClr val="000000"/>
                    </a:solidFill>
                    <a:latin typeface="Comic Sans MS"/>
                    <a:cs typeface="Comic Sans MS"/>
                  </a:rPr>
                  <a:t>(-</a:t>
                </a:r>
                <a:r>
                  <a:rPr lang="en-US" sz="2400" b="1" dirty="0" err="1">
                    <a:solidFill>
                      <a:srgbClr val="0000FF"/>
                    </a:solidFill>
                    <a:latin typeface="Comic Sans MS"/>
                    <a:cs typeface="Comic Sans MS"/>
                  </a:rPr>
                  <a:t>n</a:t>
                </a:r>
                <a:r>
                  <a:rPr lang="en-US" sz="2400" b="1" baseline="30000" dirty="0" err="1">
                    <a:solidFill>
                      <a:srgbClr val="000000"/>
                    </a:solidFill>
                    <a:latin typeface="Comic Sans MS"/>
                    <a:cs typeface="Comic Sans MS"/>
                  </a:rPr>
                  <a:t>c</a:t>
                </a:r>
                <a:r>
                  <a:rPr lang="en-US" sz="2400" b="1" dirty="0">
                    <a:solidFill>
                      <a:srgbClr val="000000"/>
                    </a:solidFill>
                    <a:latin typeface="Comic Sans MS"/>
                    <a:cs typeface="Comic Sans MS"/>
                  </a:rPr>
                  <a:t>)</a:t>
                </a:r>
              </a:p>
              <a:p>
                <a:endParaRPr lang="en-US" sz="2400" b="1" dirty="0">
                  <a:solidFill>
                    <a:srgbClr val="000000"/>
                  </a:solidFill>
                  <a:latin typeface="Comic Sans MS"/>
                  <a:cs typeface="Comic Sans MS"/>
                </a:endParaRPr>
              </a:p>
              <a:p>
                <a:r>
                  <a:rPr lang="en-US" sz="2400" b="1" dirty="0">
                    <a:solidFill>
                      <a:srgbClr val="0000FF"/>
                    </a:solidFill>
                    <a:latin typeface="Comic Sans MS"/>
                    <a:cs typeface="Comic Sans MS"/>
                  </a:rPr>
                  <a:t>Invariant Theory: old tools + new bounds </a:t>
                </a:r>
                <a:r>
                  <a:rPr lang="en-US" sz="2400" b="1" dirty="0">
                    <a:solidFill>
                      <a:srgbClr val="FF0000"/>
                    </a:solidFill>
                    <a:latin typeface="Comic Sans MS" charset="0"/>
                    <a:ea typeface="ＭＳ Ｐゴシック" charset="0"/>
                    <a:cs typeface="ＭＳ Ｐゴシック" charset="0"/>
                  </a:rPr>
                  <a:t>😎</a:t>
                </a:r>
                <a:endParaRPr lang="en-US" sz="2400" b="1" dirty="0">
                  <a:solidFill>
                    <a:srgbClr val="0000FF"/>
                  </a:solidFill>
                  <a:latin typeface="Comic Sans MS"/>
                  <a:cs typeface="Comic Sans MS"/>
                </a:endParaRPr>
              </a:p>
              <a:p>
                <a:endParaRPr lang="en-US" sz="2400" b="1" dirty="0">
                  <a:solidFill>
                    <a:srgbClr val="008000"/>
                  </a:solidFill>
                  <a:latin typeface="Comic Sans MS"/>
                  <a:cs typeface="Comic Sans MS"/>
                </a:endParaRPr>
              </a:p>
              <a:p>
                <a:r>
                  <a:rPr lang="en-US" sz="2400" b="1" dirty="0">
                    <a:solidFill>
                      <a:srgbClr val="008000"/>
                    </a:solidFill>
                    <a:latin typeface="Comic Sans MS"/>
                    <a:cs typeface="Comic Sans MS"/>
                  </a:rPr>
                  <a:t>[</a:t>
                </a:r>
                <a:r>
                  <a:rPr lang="en-US" sz="2400" b="1" dirty="0" err="1">
                    <a:solidFill>
                      <a:srgbClr val="008000"/>
                    </a:solidFill>
                    <a:latin typeface="Comic Sans MS"/>
                    <a:cs typeface="Comic Sans MS"/>
                  </a:rPr>
                  <a:t>Hilbert,Mumford</a:t>
                </a:r>
                <a:r>
                  <a:rPr lang="en-US" sz="2400" b="1" dirty="0">
                    <a:solidFill>
                      <a:srgbClr val="008000"/>
                    </a:solidFill>
                    <a:latin typeface="Comic Sans MS"/>
                    <a:cs typeface="Comic Sans MS"/>
                  </a:rPr>
                  <a:t>] </a:t>
                </a:r>
                <a:r>
                  <a:rPr lang="en-US" sz="2400" b="1" dirty="0" err="1">
                    <a:solidFill>
                      <a:schemeClr val="accent6"/>
                    </a:solidFill>
                    <a:latin typeface="Comic Sans MS" charset="0"/>
                    <a:ea typeface="ＭＳ Ｐゴシック" charset="0"/>
                    <a:cs typeface="ＭＳ Ｐゴシック" charset="0"/>
                  </a:rPr>
                  <a:t>v</a:t>
                </a:r>
                <a:r>
                  <a:rPr lang="en-US" sz="2400" dirty="0" err="1">
                    <a:sym typeface="Symbol"/>
                  </a:rPr>
                  <a:t></a:t>
                </a:r>
                <a:r>
                  <a:rPr lang="en-US" sz="2400" b="1" dirty="0" err="1">
                    <a:latin typeface="Comic Sans MS"/>
                    <a:cs typeface="Comic Sans MS"/>
                    <a:sym typeface="Symbol"/>
                  </a:rPr>
                  <a:t>nullcone</a:t>
                </a:r>
                <a:r>
                  <a:rPr lang="en-US" sz="2400" b="1" dirty="0">
                    <a:latin typeface="Comic Sans MS"/>
                    <a:cs typeface="Comic Sans MS"/>
                    <a:sym typeface="Symbol"/>
                  </a:rPr>
                  <a:t>(</a:t>
                </a:r>
                <a:r>
                  <a:rPr lang="en-US" sz="2400" b="1" dirty="0">
                    <a:solidFill>
                      <a:srgbClr val="660066"/>
                    </a:solidFill>
                    <a:latin typeface="Comic Sans MS" charset="0"/>
                    <a:ea typeface="ＭＳ Ｐゴシック" charset="0"/>
                    <a:cs typeface="ＭＳ Ｐゴシック" charset="0"/>
                  </a:rPr>
                  <a:t>G</a:t>
                </a:r>
                <a:r>
                  <a:rPr lang="en-US" sz="2400" b="1" dirty="0">
                    <a:solidFill>
                      <a:srgbClr val="000000"/>
                    </a:solidFill>
                    <a:latin typeface="Comic Sans MS" charset="0"/>
                    <a:ea typeface="ＭＳ Ｐゴシック" charset="0"/>
                    <a:cs typeface="ＭＳ Ｐゴシック" charset="0"/>
                  </a:rPr>
                  <a:t>) </a:t>
                </a:r>
                <a:r>
                  <a:rPr lang="en-US" sz="2400" b="1" dirty="0">
                    <a:solidFill>
                      <a:srgbClr val="000000"/>
                    </a:solidFill>
                    <a:latin typeface="Comic Sans MS" charset="0"/>
                    <a:ea typeface="ＭＳ Ｐゴシック" charset="0"/>
                    <a:cs typeface="ＭＳ Ｐゴシック" charset="0"/>
                    <a:sym typeface="Wingdings"/>
                  </a:rPr>
                  <a:t></a:t>
                </a:r>
                <a:r>
                  <a:rPr lang="en-US" sz="2400" b="1" dirty="0">
                    <a:solidFill>
                      <a:srgbClr val="000000"/>
                    </a:solidFill>
                    <a:latin typeface="Comic Sans MS" charset="0"/>
                    <a:ea typeface="ＭＳ Ｐゴシック" charset="0"/>
                    <a:cs typeface="ＭＳ Ｐゴシック" charset="0"/>
                  </a:rPr>
                  <a:t> </a:t>
                </a:r>
              </a:p>
              <a:p>
                <a:r>
                  <a:rPr lang="en-US" sz="2400" b="1" dirty="0">
                    <a:solidFill>
                      <a:srgbClr val="000000"/>
                    </a:solidFill>
                    <a:latin typeface="Comic Sans MS" charset="0"/>
                    <a:ea typeface="ＭＳ Ｐゴシック" charset="0"/>
                    <a:cs typeface="ＭＳ Ｐゴシック" charset="0"/>
                  </a:rPr>
                  <a:t>p(</a:t>
                </a:r>
                <a:r>
                  <a:rPr lang="en-US" sz="2400" b="1" dirty="0">
                    <a:solidFill>
                      <a:srgbClr val="FF6600"/>
                    </a:solidFill>
                    <a:latin typeface="Comic Sans MS" charset="0"/>
                    <a:ea typeface="ＭＳ Ｐゴシック" charset="0"/>
                    <a:cs typeface="ＭＳ Ｐゴシック" charset="0"/>
                  </a:rPr>
                  <a:t>v</a:t>
                </a:r>
                <a:r>
                  <a:rPr lang="en-US" sz="2400" b="1" dirty="0">
                    <a:solidFill>
                      <a:srgbClr val="000000"/>
                    </a:solidFill>
                    <a:latin typeface="Comic Sans MS" charset="0"/>
                    <a:ea typeface="ＭＳ Ｐゴシック" charset="0"/>
                    <a:cs typeface="ＭＳ Ｐゴシック" charset="0"/>
                  </a:rPr>
                  <a:t>)=0 </a:t>
                </a:r>
                <a14:m>
                  <m:oMath xmlns:m="http://schemas.openxmlformats.org/officeDocument/2006/math">
                    <m:r>
                      <a:rPr lang="en-US" sz="2400" b="1" i="1" dirty="0">
                        <a:solidFill>
                          <a:srgbClr val="0000FF"/>
                        </a:solidFill>
                        <a:latin typeface="Cambria Math" panose="02040503050406030204" pitchFamily="18" charset="0"/>
                        <a:ea typeface="Cambria Math" panose="02040503050406030204" pitchFamily="18" charset="0"/>
                        <a:cs typeface="ＭＳ Ｐゴシック" charset="0"/>
                      </a:rPr>
                      <m:t>∀</m:t>
                    </m:r>
                    <m:r>
                      <a:rPr lang="en-US" sz="2400" b="1" i="1" dirty="0">
                        <a:solidFill>
                          <a:srgbClr val="000000"/>
                        </a:solidFill>
                        <a:latin typeface="Cambria Math" panose="02040503050406030204" pitchFamily="18" charset="0"/>
                        <a:ea typeface="Cambria Math" panose="02040503050406030204" pitchFamily="18" charset="0"/>
                        <a:cs typeface="ＭＳ Ｐゴシック" charset="0"/>
                      </a:rPr>
                      <m:t>  </m:t>
                    </m:r>
                  </m:oMath>
                </a14:m>
                <a:r>
                  <a:rPr lang="en-US" sz="2400" b="1" dirty="0">
                    <a:solidFill>
                      <a:srgbClr val="FF0000"/>
                    </a:solidFill>
                    <a:latin typeface="Comic Sans MS" charset="0"/>
                    <a:ea typeface="ＭＳ Ｐゴシック" charset="0"/>
                    <a:cs typeface="ＭＳ Ｐゴシック" charset="0"/>
                  </a:rPr>
                  <a:t>invariant </a:t>
                </a:r>
                <a:r>
                  <a:rPr lang="en-US" sz="2400" b="1" dirty="0">
                    <a:solidFill>
                      <a:srgbClr val="000000"/>
                    </a:solidFill>
                    <a:latin typeface="Comic Sans MS" charset="0"/>
                    <a:ea typeface="ＭＳ Ｐゴシック" charset="0"/>
                    <a:cs typeface="ＭＳ Ｐゴシック" charset="0"/>
                  </a:rPr>
                  <a:t>polynomials p   [p(</a:t>
                </a:r>
                <a:r>
                  <a:rPr lang="en-US" sz="2400" b="1" dirty="0">
                    <a:solidFill>
                      <a:srgbClr val="FF6600"/>
                    </a:solidFill>
                    <a:latin typeface="Comic Sans MS" charset="0"/>
                    <a:ea typeface="ＭＳ Ｐゴシック" charset="0"/>
                    <a:cs typeface="ＭＳ Ｐゴシック" charset="0"/>
                  </a:rPr>
                  <a:t>v</a:t>
                </a:r>
                <a:r>
                  <a:rPr lang="en-US" sz="2400" b="1" dirty="0">
                    <a:solidFill>
                      <a:srgbClr val="000000"/>
                    </a:solidFill>
                    <a:latin typeface="Comic Sans MS" charset="0"/>
                    <a:ea typeface="ＭＳ Ｐゴシック" charset="0"/>
                    <a:cs typeface="ＭＳ Ｐゴシック" charset="0"/>
                  </a:rPr>
                  <a:t>)=p(</a:t>
                </a:r>
                <a:r>
                  <a:rPr lang="en-US" sz="2400" b="1" dirty="0" err="1">
                    <a:solidFill>
                      <a:srgbClr val="660066"/>
                    </a:solidFill>
                    <a:latin typeface="Comic Sans MS" charset="0"/>
                    <a:ea typeface="ＭＳ Ｐゴシック" charset="0"/>
                    <a:cs typeface="ＭＳ Ｐゴシック" charset="0"/>
                  </a:rPr>
                  <a:t>g</a:t>
                </a:r>
                <a:r>
                  <a:rPr lang="en-US" sz="2400" b="1" dirty="0" err="1">
                    <a:solidFill>
                      <a:srgbClr val="FF6600"/>
                    </a:solidFill>
                    <a:latin typeface="Comic Sans MS" charset="0"/>
                    <a:ea typeface="ＭＳ Ｐゴシック" charset="0"/>
                    <a:cs typeface="ＭＳ Ｐゴシック" charset="0"/>
                  </a:rPr>
                  <a:t>v</a:t>
                </a:r>
                <a:r>
                  <a:rPr lang="en-US" sz="2400" b="1" dirty="0">
                    <a:solidFill>
                      <a:srgbClr val="000000"/>
                    </a:solidFill>
                    <a:latin typeface="Comic Sans MS" charset="0"/>
                    <a:ea typeface="ＭＳ Ｐゴシック" charset="0"/>
                    <a:cs typeface="ＭＳ Ｐゴシック" charset="0"/>
                  </a:rPr>
                  <a:t>) </a:t>
                </a:r>
                <a:r>
                  <a:rPr lang="en-US" sz="2400" b="1" dirty="0">
                    <a:latin typeface="Comic Sans MS" charset="0"/>
                    <a:ea typeface="ＭＳ Ｐゴシック" charset="0"/>
                    <a:cs typeface="ＭＳ Ｐゴシック" charset="0"/>
                    <a:sym typeface="Symbol" charset="0"/>
                  </a:rPr>
                  <a:t></a:t>
                </a:r>
                <a:r>
                  <a:rPr lang="en-US" sz="2400" b="1" dirty="0" err="1">
                    <a:solidFill>
                      <a:srgbClr val="660066"/>
                    </a:solidFill>
                    <a:latin typeface="Comic Sans MS" charset="0"/>
                    <a:ea typeface="ＭＳ Ｐゴシック" charset="0"/>
                    <a:cs typeface="ＭＳ Ｐゴシック" charset="0"/>
                  </a:rPr>
                  <a:t>g</a:t>
                </a:r>
                <a:r>
                  <a:rPr lang="en-US" sz="2400" dirty="0" err="1">
                    <a:sym typeface="Symbol"/>
                  </a:rPr>
                  <a:t></a:t>
                </a:r>
                <a:r>
                  <a:rPr lang="en-US" sz="2400" b="1" dirty="0" err="1">
                    <a:solidFill>
                      <a:srgbClr val="660066"/>
                    </a:solidFill>
                    <a:latin typeface="Comic Sans MS" charset="0"/>
                    <a:ea typeface="ＭＳ Ｐゴシック" charset="0"/>
                    <a:cs typeface="ＭＳ Ｐゴシック" charset="0"/>
                  </a:rPr>
                  <a:t>G</a:t>
                </a:r>
                <a:r>
                  <a:rPr lang="en-US" sz="2400" b="1" dirty="0">
                    <a:latin typeface="Comic Sans MS" charset="0"/>
                    <a:ea typeface="ＭＳ Ｐゴシック" charset="0"/>
                    <a:cs typeface="ＭＳ Ｐゴシック" charset="0"/>
                  </a:rPr>
                  <a:t>]</a:t>
                </a:r>
              </a:p>
              <a:p>
                <a:pPr lvl="0"/>
                <a:endParaRPr lang="en-US" sz="2400" b="1" dirty="0">
                  <a:solidFill>
                    <a:srgbClr val="008000"/>
                  </a:solidFill>
                  <a:latin typeface="Comic Sans MS"/>
                  <a:cs typeface="Comic Sans MS"/>
                </a:endParaRPr>
              </a:p>
              <a:p>
                <a:pPr lvl="0"/>
                <a:r>
                  <a:rPr lang="en-US" sz="2400" b="1" dirty="0">
                    <a:solidFill>
                      <a:srgbClr val="008000"/>
                    </a:solidFill>
                    <a:latin typeface="Comic Sans MS"/>
                    <a:cs typeface="Comic Sans MS"/>
                  </a:rPr>
                  <a:t>[</a:t>
                </a:r>
                <a:r>
                  <a:rPr lang="en-US" sz="2400" b="1" dirty="0" err="1">
                    <a:solidFill>
                      <a:srgbClr val="008000"/>
                    </a:solidFill>
                    <a:latin typeface="Comic Sans MS"/>
                    <a:cs typeface="Comic Sans MS"/>
                  </a:rPr>
                  <a:t>Cayley</a:t>
                </a:r>
                <a:r>
                  <a:rPr lang="en-US" sz="2400" b="1" dirty="0">
                    <a:solidFill>
                      <a:srgbClr val="008000"/>
                    </a:solidFill>
                    <a:latin typeface="Comic Sans MS"/>
                    <a:cs typeface="Comic Sans MS"/>
                  </a:rPr>
                  <a:t>] </a:t>
                </a:r>
                <a:r>
                  <a:rPr lang="en-US" sz="2400" b="1" dirty="0">
                    <a:solidFill>
                      <a:srgbClr val="000000"/>
                    </a:solidFill>
                    <a:latin typeface="Comic Sans MS"/>
                    <a:cs typeface="Comic Sans MS"/>
                  </a:rPr>
                  <a:t>Generating invariants of </a:t>
                </a:r>
                <a:r>
                  <a:rPr lang="en-US" sz="2400" b="1" dirty="0">
                    <a:solidFill>
                      <a:srgbClr val="FF0000"/>
                    </a:solidFill>
                    <a:latin typeface="Comic Sans MS"/>
                    <a:cs typeface="Comic Sans MS"/>
                  </a:rPr>
                  <a:t>degree</a:t>
                </a:r>
                <a:r>
                  <a:rPr lang="en-US" sz="2400" b="1" dirty="0">
                    <a:solidFill>
                      <a:srgbClr val="000000"/>
                    </a:solidFill>
                    <a:latin typeface="Comic Sans MS"/>
                    <a:cs typeface="Comic Sans MS"/>
                  </a:rPr>
                  <a:t> &amp; </a:t>
                </a:r>
                <a:r>
                  <a:rPr lang="en-US" sz="2400" b="1" dirty="0">
                    <a:solidFill>
                      <a:srgbClr val="FF0000"/>
                    </a:solidFill>
                    <a:latin typeface="Comic Sans MS"/>
                    <a:cs typeface="Comic Sans MS"/>
                  </a:rPr>
                  <a:t>height</a:t>
                </a:r>
                <a:r>
                  <a:rPr lang="en-US" sz="2400" b="1" dirty="0">
                    <a:solidFill>
                      <a:srgbClr val="000000"/>
                    </a:solidFill>
                    <a:latin typeface="Comic Sans MS"/>
                    <a:cs typeface="Comic Sans MS"/>
                  </a:rPr>
                  <a:t> &lt;</a:t>
                </a:r>
                <a:r>
                  <a:rPr lang="en-US" sz="2400" b="1" dirty="0" err="1">
                    <a:solidFill>
                      <a:srgbClr val="008000"/>
                    </a:solidFill>
                    <a:latin typeface="Comic Sans MS"/>
                    <a:cs typeface="Comic Sans MS"/>
                  </a:rPr>
                  <a:t>exp</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n</a:t>
                </a:r>
                <a:r>
                  <a:rPr lang="en-US" sz="2400" b="1" dirty="0">
                    <a:solidFill>
                      <a:srgbClr val="000000"/>
                    </a:solidFill>
                    <a:latin typeface="Comic Sans MS"/>
                    <a:cs typeface="Comic Sans MS"/>
                  </a:rPr>
                  <a:t>)</a:t>
                </a:r>
                <a:endParaRPr lang="en-US" sz="2400" b="1" dirty="0">
                  <a:solidFill>
                    <a:srgbClr val="000000"/>
                  </a:solidFill>
                  <a:latin typeface="Comic Sans MS" charset="0"/>
                  <a:ea typeface="ＭＳ Ｐゴシック" charset="0"/>
                  <a:cs typeface="ＭＳ Ｐゴシック" charset="0"/>
                </a:endParaRPr>
              </a:p>
              <a:p>
                <a:endParaRPr lang="en-US" sz="2400" b="1" dirty="0">
                  <a:solidFill>
                    <a:srgbClr val="FF0000"/>
                  </a:solidFill>
                  <a:latin typeface="Lucida Grande"/>
                  <a:ea typeface="Lucida Grande"/>
                  <a:cs typeface="Lucida Grande"/>
                </a:endParaRPr>
              </a:p>
              <a:p>
                <a:r>
                  <a:rPr lang="en-US" sz="2400" b="1" dirty="0" err="1">
                    <a:solidFill>
                      <a:srgbClr val="FF0000"/>
                    </a:solidFill>
                    <a:latin typeface="Lucida Grande"/>
                    <a:ea typeface="Lucida Grande"/>
                    <a:cs typeface="Lucida Grande"/>
                  </a:rPr>
                  <a:t>ψ</a:t>
                </a:r>
                <a:r>
                  <a:rPr lang="en-US" sz="2400" b="1" dirty="0">
                    <a:solidFill>
                      <a:srgbClr val="000000"/>
                    </a:solidFill>
                    <a:latin typeface="Comic Sans MS" charset="0"/>
                    <a:ea typeface="ＭＳ Ｐゴシック" charset="0"/>
                    <a:cs typeface="ＭＳ Ｐゴシック" charset="0"/>
                  </a:rPr>
                  <a:t>(</a:t>
                </a:r>
                <a:r>
                  <a:rPr lang="en-US" sz="2400" b="1" dirty="0">
                    <a:solidFill>
                      <a:srgbClr val="E46C0A"/>
                    </a:solidFill>
                    <a:latin typeface="Comic Sans MS" charset="0"/>
                    <a:ea typeface="ＭＳ Ｐゴシック" charset="0"/>
                    <a:cs typeface="ＭＳ Ｐゴシック" charset="0"/>
                  </a:rPr>
                  <a:t>v</a:t>
                </a:r>
                <a:r>
                  <a:rPr lang="en-US" sz="2400" b="1" dirty="0">
                    <a:solidFill>
                      <a:srgbClr val="000000"/>
                    </a:solidFill>
                    <a:latin typeface="Comic Sans MS" charset="0"/>
                    <a:ea typeface="ＭＳ Ｐゴシック" charset="0"/>
                    <a:cs typeface="ＭＳ Ｐゴシック" charset="0"/>
                  </a:rPr>
                  <a:t>)&gt;0 </a:t>
                </a:r>
                <a:r>
                  <a:rPr lang="en-US" sz="2400" b="1" dirty="0">
                    <a:solidFill>
                      <a:srgbClr val="000000"/>
                    </a:solidFill>
                    <a:latin typeface="Comic Sans MS" charset="0"/>
                    <a:ea typeface="ＭＳ Ｐゴシック" charset="0"/>
                    <a:cs typeface="ＭＳ Ｐゴシック" charset="0"/>
                    <a:sym typeface="Wingdings"/>
                  </a:rPr>
                  <a:t> </a:t>
                </a:r>
                <a14:m>
                  <m:oMath xmlns:m="http://schemas.openxmlformats.org/officeDocument/2006/math">
                    <m:r>
                      <a:rPr lang="en-US" sz="2400" b="1" i="1" dirty="0">
                        <a:solidFill>
                          <a:srgbClr val="0000FF"/>
                        </a:solidFill>
                        <a:latin typeface="Cambria Math" panose="02040503050406030204" pitchFamily="18" charset="0"/>
                        <a:ea typeface="Cambria Math" panose="02040503050406030204" pitchFamily="18" charset="0"/>
                        <a:cs typeface="ＭＳ Ｐゴシック" charset="0"/>
                      </a:rPr>
                      <m:t>∃</m:t>
                    </m:r>
                    <m:r>
                      <a:rPr lang="en-US" sz="2400" b="1" i="1" dirty="0">
                        <a:solidFill>
                          <a:srgbClr val="000000"/>
                        </a:solidFill>
                        <a:latin typeface="Cambria Math" panose="02040503050406030204" pitchFamily="18" charset="0"/>
                        <a:ea typeface="Cambria Math" panose="02040503050406030204" pitchFamily="18" charset="0"/>
                        <a:cs typeface="ＭＳ Ｐゴシック" charset="0"/>
                      </a:rPr>
                      <m:t>  </m:t>
                    </m:r>
                  </m:oMath>
                </a14:m>
                <a:r>
                  <a:rPr lang="en-US" sz="2400" b="1" dirty="0">
                    <a:solidFill>
                      <a:srgbClr val="FF0000"/>
                    </a:solidFill>
                    <a:latin typeface="Comic Sans MS" charset="0"/>
                    <a:ea typeface="ＭＳ Ｐゴシック" charset="0"/>
                    <a:cs typeface="ＭＳ Ｐゴシック" charset="0"/>
                  </a:rPr>
                  <a:t>invariant </a:t>
                </a:r>
                <a:r>
                  <a:rPr lang="en-US" sz="2400" b="1" dirty="0">
                    <a:solidFill>
                      <a:srgbClr val="000000"/>
                    </a:solidFill>
                    <a:latin typeface="Comic Sans MS" charset="0"/>
                    <a:ea typeface="ＭＳ Ｐゴシック" charset="0"/>
                    <a:cs typeface="ＭＳ Ｐゴシック" charset="0"/>
                  </a:rPr>
                  <a:t>polynomial p </a:t>
                </a:r>
                <a:r>
                  <a:rPr lang="en-US" sz="2400" b="1" dirty="0" err="1">
                    <a:solidFill>
                      <a:srgbClr val="000000"/>
                    </a:solidFill>
                    <a:latin typeface="Comic Sans MS" charset="0"/>
                    <a:ea typeface="ＭＳ Ｐゴシック" charset="0"/>
                    <a:cs typeface="ＭＳ Ｐゴシック" charset="0"/>
                  </a:rPr>
                  <a:t>s.t.</a:t>
                </a:r>
                <a:r>
                  <a:rPr lang="en-US" sz="2400" b="1" dirty="0">
                    <a:solidFill>
                      <a:srgbClr val="000000"/>
                    </a:solidFill>
                    <a:latin typeface="Comic Sans MS" charset="0"/>
                    <a:ea typeface="ＭＳ Ｐゴシック" charset="0"/>
                    <a:cs typeface="ＭＳ Ｐゴシック" charset="0"/>
                  </a:rPr>
                  <a:t> p(</a:t>
                </a:r>
                <a:r>
                  <a:rPr lang="en-US" sz="2400" b="1" dirty="0">
                    <a:solidFill>
                      <a:srgbClr val="FF6600"/>
                    </a:solidFill>
                    <a:latin typeface="Comic Sans MS" charset="0"/>
                    <a:ea typeface="ＭＳ Ｐゴシック" charset="0"/>
                    <a:cs typeface="ＭＳ Ｐゴシック" charset="0"/>
                  </a:rPr>
                  <a:t>v</a:t>
                </a:r>
                <a:r>
                  <a:rPr lang="en-US" sz="2400" b="1" dirty="0">
                    <a:solidFill>
                      <a:srgbClr val="000000"/>
                    </a:solidFill>
                    <a:latin typeface="Comic Sans MS" charset="0"/>
                    <a:ea typeface="ＭＳ Ｐゴシック" charset="0"/>
                    <a:cs typeface="ＭＳ Ｐゴシック" charset="0"/>
                  </a:rPr>
                  <a:t>)</a:t>
                </a:r>
                <a14:m>
                  <m:oMath xmlns:m="http://schemas.openxmlformats.org/officeDocument/2006/math">
                    <m:r>
                      <a:rPr lang="en-US" sz="2400" b="1" i="1">
                        <a:solidFill>
                          <a:srgbClr val="000000"/>
                        </a:solidFill>
                        <a:latin typeface="Cambria Math" panose="02040503050406030204" pitchFamily="18" charset="0"/>
                        <a:ea typeface="Cambria Math" panose="02040503050406030204" pitchFamily="18" charset="0"/>
                        <a:cs typeface="ＭＳ Ｐゴシック" charset="0"/>
                      </a:rPr>
                      <m:t>≠</m:t>
                    </m:r>
                    <m:r>
                      <a:rPr lang="en-US" sz="2400" b="1">
                        <a:solidFill>
                          <a:srgbClr val="000000"/>
                        </a:solidFill>
                        <a:latin typeface="Cambria Math" panose="02040503050406030204" pitchFamily="18" charset="0"/>
                        <a:ea typeface="Cambria Math" panose="02040503050406030204" pitchFamily="18" charset="0"/>
                        <a:cs typeface="ＭＳ Ｐゴシック" charset="0"/>
                      </a:rPr>
                      <m:t>𝟎</m:t>
                    </m:r>
                  </m:oMath>
                </a14:m>
                <a:endParaRPr lang="en-US" sz="2400" b="1" dirty="0">
                  <a:solidFill>
                    <a:srgbClr val="000000"/>
                  </a:solidFill>
                  <a:latin typeface="Comic Sans MS" panose="030F0902030302020204" pitchFamily="66" charset="0"/>
                  <a:ea typeface="ＭＳ Ｐゴシック" charset="0"/>
                  <a:cs typeface="ＭＳ Ｐゴシック" charset="0"/>
                  <a:sym typeface="Wingdings"/>
                </a:endParaRPr>
              </a:p>
              <a:p>
                <a:r>
                  <a:rPr lang="en-US" sz="2400" b="1" dirty="0">
                    <a:latin typeface="Comic Sans MS" charset="0"/>
                    <a:ea typeface="ＭＳ Ｐゴシック" charset="0"/>
                    <a:cs typeface="ＭＳ Ｐゴシック" charset="0"/>
                  </a:rPr>
                  <a:t>              1 </a:t>
                </a:r>
                <a:r>
                  <a:rPr lang="en-US" sz="2400" b="1" dirty="0">
                    <a:solidFill>
                      <a:srgbClr val="000000"/>
                    </a:solidFill>
                    <a:latin typeface="Comic Sans MS" charset="0"/>
                    <a:ea typeface="ＭＳ Ｐゴシック" charset="0"/>
                    <a:cs typeface="ＭＳ Ｐゴシック" charset="0"/>
                  </a:rPr>
                  <a:t>≤ |p(</a:t>
                </a:r>
                <a:r>
                  <a:rPr lang="en-US" sz="2400" b="1" dirty="0">
                    <a:solidFill>
                      <a:srgbClr val="FF6600"/>
                    </a:solidFill>
                    <a:latin typeface="Comic Sans MS" charset="0"/>
                    <a:ea typeface="ＭＳ Ｐゴシック" charset="0"/>
                    <a:cs typeface="ＭＳ Ｐゴシック" charset="0"/>
                  </a:rPr>
                  <a:t>v*</a:t>
                </a:r>
                <a:r>
                  <a:rPr lang="en-US" sz="2400" b="1" dirty="0">
                    <a:solidFill>
                      <a:srgbClr val="000000"/>
                    </a:solidFill>
                    <a:latin typeface="Comic Sans MS" charset="0"/>
                    <a:ea typeface="ＭＳ Ｐゴシック" charset="0"/>
                    <a:cs typeface="ＭＳ Ｐゴシック" charset="0"/>
                  </a:rPr>
                  <a:t>)| = |p(</a:t>
                </a:r>
                <a:r>
                  <a:rPr lang="en-US" sz="2400" b="1" dirty="0">
                    <a:solidFill>
                      <a:srgbClr val="FF6600"/>
                    </a:solidFill>
                    <a:latin typeface="Comic Sans MS" charset="0"/>
                    <a:ea typeface="ＭＳ Ｐゴシック" charset="0"/>
                    <a:cs typeface="ＭＳ Ｐゴシック" charset="0"/>
                  </a:rPr>
                  <a:t>v</a:t>
                </a:r>
                <a:r>
                  <a:rPr lang="en-US" sz="2400" b="1" dirty="0">
                    <a:solidFill>
                      <a:srgbClr val="000000"/>
                    </a:solidFill>
                    <a:latin typeface="Comic Sans MS" charset="0"/>
                    <a:ea typeface="ＭＳ Ｐゴシック" charset="0"/>
                    <a:cs typeface="ＭＳ Ｐゴシック" charset="0"/>
                  </a:rPr>
                  <a:t>)| ≤ </a:t>
                </a:r>
                <a:r>
                  <a:rPr lang="en-US" sz="2400" b="1" dirty="0" err="1">
                    <a:solidFill>
                      <a:srgbClr val="008000"/>
                    </a:solidFill>
                    <a:latin typeface="Comic Sans MS"/>
                    <a:cs typeface="Comic Sans MS"/>
                  </a:rPr>
                  <a:t>exp</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n</a:t>
                </a:r>
                <a:r>
                  <a:rPr lang="en-US" sz="2400" b="1" baseline="30000" dirty="0">
                    <a:latin typeface="Comic Sans MS"/>
                    <a:cs typeface="Comic Sans MS"/>
                  </a:rPr>
                  <a:t>2</a:t>
                </a:r>
                <a:r>
                  <a:rPr lang="en-US" sz="2400" b="1" dirty="0">
                    <a:solidFill>
                      <a:srgbClr val="000000"/>
                    </a:solidFill>
                    <a:latin typeface="Comic Sans MS"/>
                    <a:cs typeface="Comic Sans MS"/>
                  </a:rPr>
                  <a:t>)</a:t>
                </a:r>
                <a:r>
                  <a:rPr lang="en-US" sz="2400" b="1" dirty="0">
                    <a:solidFill>
                      <a:srgbClr val="FF0000"/>
                    </a:solidFill>
                    <a:latin typeface="Lucida Grande"/>
                    <a:ea typeface="Lucida Grande"/>
                    <a:cs typeface="Lucida Grande"/>
                  </a:rPr>
                  <a:t> </a:t>
                </a:r>
                <a:r>
                  <a:rPr lang="en-US" sz="2400" b="1" dirty="0" err="1">
                    <a:solidFill>
                      <a:srgbClr val="FF0000"/>
                    </a:solidFill>
                    <a:latin typeface="Lucida Grande"/>
                    <a:ea typeface="Lucida Grande"/>
                    <a:cs typeface="Lucida Grande"/>
                  </a:rPr>
                  <a:t>ψ</a:t>
                </a:r>
                <a:r>
                  <a:rPr lang="en-US" sz="2400" b="1" dirty="0">
                    <a:solidFill>
                      <a:srgbClr val="000000"/>
                    </a:solidFill>
                    <a:latin typeface="Comic Sans MS" charset="0"/>
                    <a:ea typeface="ＭＳ Ｐゴシック" charset="0"/>
                    <a:cs typeface="ＭＳ Ｐゴシック" charset="0"/>
                  </a:rPr>
                  <a:t>(</a:t>
                </a:r>
                <a:r>
                  <a:rPr lang="en-US" sz="2400" b="1" dirty="0">
                    <a:solidFill>
                      <a:srgbClr val="FF6600"/>
                    </a:solidFill>
                    <a:latin typeface="Comic Sans MS" charset="0"/>
                    <a:ea typeface="ＭＳ Ｐゴシック" charset="0"/>
                    <a:cs typeface="ＭＳ Ｐゴシック" charset="0"/>
                  </a:rPr>
                  <a:t>v</a:t>
                </a:r>
                <a:r>
                  <a:rPr lang="en-US" sz="2400" b="1" dirty="0">
                    <a:solidFill>
                      <a:srgbClr val="000000"/>
                    </a:solidFill>
                    <a:latin typeface="Comic Sans MS" charset="0"/>
                    <a:ea typeface="ＭＳ Ｐゴシック" charset="0"/>
                    <a:cs typeface="ＭＳ Ｐゴシック" charset="0"/>
                  </a:rPr>
                  <a:t>)</a:t>
                </a:r>
                <a:endParaRPr lang="en-US" sz="2400" b="1" dirty="0">
                  <a:latin typeface="Comic Sans MS" charset="0"/>
                  <a:ea typeface="ＭＳ Ｐゴシック" charset="0"/>
                  <a:cs typeface="ＭＳ Ｐゴシック" charset="0"/>
                </a:endParaRPr>
              </a:p>
              <a:p>
                <a:endParaRPr lang="en-US" dirty="0"/>
              </a:p>
            </p:txBody>
          </p:sp>
        </mc:Choice>
        <mc:Fallback>
          <p:sp>
            <p:nvSpPr>
              <p:cNvPr id="2" name="TextBox 1">
                <a:extLst>
                  <a:ext uri="{FF2B5EF4-FFF2-40B4-BE49-F238E27FC236}">
                    <a16:creationId xmlns:a16="http://schemas.microsoft.com/office/drawing/2014/main" id="{4F822F45-F897-5947-87E7-4417CB3EA505}"/>
                  </a:ext>
                </a:extLst>
              </p:cNvPr>
              <p:cNvSpPr txBox="1">
                <a:spLocks noRot="1" noChangeAspect="1" noMove="1" noResize="1" noEditPoints="1" noAdjustHandles="1" noChangeArrowheads="1" noChangeShapeType="1" noTextEdit="1"/>
              </p:cNvSpPr>
              <p:nvPr/>
            </p:nvSpPr>
            <p:spPr>
              <a:xfrm>
                <a:off x="1" y="1928292"/>
                <a:ext cx="8976048" cy="4431983"/>
              </a:xfrm>
              <a:prstGeom prst="rect">
                <a:avLst/>
              </a:prstGeom>
              <a:blipFill>
                <a:blip r:embed="rId2"/>
                <a:stretch>
                  <a:fillRect l="-990" t="-1429"/>
                </a:stretch>
              </a:blipFill>
            </p:spPr>
            <p:txBody>
              <a:bodyPr/>
              <a:lstStyle/>
              <a:p>
                <a:r>
                  <a:rPr lang="en-US">
                    <a:noFill/>
                  </a:rPr>
                  <a:t> </a:t>
                </a:r>
              </a:p>
            </p:txBody>
          </p:sp>
        </mc:Fallback>
      </mc:AlternateContent>
    </p:spTree>
    <p:extLst>
      <p:ext uri="{BB962C8B-B14F-4D97-AF65-F5344CB8AC3E}">
        <p14:creationId xmlns:p14="http://schemas.microsoft.com/office/powerpoint/2010/main" val="342681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0"/>
            <a:ext cx="8486845" cy="1475191"/>
          </a:xfrm>
        </p:spPr>
        <p:txBody>
          <a:bodyPr>
            <a:normAutofit fontScale="90000"/>
          </a:bodyPr>
          <a:lstStyle/>
          <a:p>
            <a:pPr>
              <a:lnSpc>
                <a:spcPct val="120000"/>
              </a:lnSpc>
            </a:pPr>
            <a:r>
              <a:rPr lang="en-US" sz="3600" b="1" dirty="0">
                <a:solidFill>
                  <a:srgbClr val="FF0000"/>
                </a:solidFill>
                <a:latin typeface="Comic Sans MS" charset="0"/>
                <a:ea typeface="ＭＳ Ｐゴシック" charset="0"/>
                <a:cs typeface="ＭＳ Ｐゴシック" charset="0"/>
              </a:rPr>
              <a:t> </a:t>
            </a:r>
            <a:r>
              <a:rPr lang="en-US" b="1" dirty="0">
                <a:solidFill>
                  <a:srgbClr val="FF0000"/>
                </a:solidFill>
                <a:latin typeface="Comic Sans MS" charset="0"/>
                <a:ea typeface="ＭＳ Ｐゴシック" charset="0"/>
                <a:cs typeface="ＭＳ Ｐゴシック" charset="0"/>
              </a:rPr>
              <a:t>Non-uniform scaling </a:t>
            </a:r>
            <a:r>
              <a:rPr lang="en-US" sz="3600" b="1" dirty="0">
                <a:solidFill>
                  <a:srgbClr val="008000"/>
                </a:solidFill>
                <a:latin typeface="Comic Sans MS"/>
                <a:cs typeface="Comic Sans MS"/>
              </a:rPr>
              <a:t>[BFGOWW</a:t>
            </a:r>
            <a:r>
              <a:rPr lang="fr-FR" sz="3600" b="1" dirty="0">
                <a:solidFill>
                  <a:srgbClr val="008000"/>
                </a:solidFill>
                <a:latin typeface="Comic Sans MS"/>
                <a:cs typeface="Comic Sans MS"/>
              </a:rPr>
              <a:t>’</a:t>
            </a:r>
            <a:r>
              <a:rPr lang="en-US" sz="3600" b="1" dirty="0">
                <a:solidFill>
                  <a:srgbClr val="008000"/>
                </a:solidFill>
                <a:latin typeface="Comic Sans MS"/>
                <a:cs typeface="Comic Sans MS"/>
              </a:rPr>
              <a:t>18]</a:t>
            </a:r>
            <a:br>
              <a:rPr lang="en-US" sz="3600" b="1" dirty="0">
                <a:solidFill>
                  <a:srgbClr val="FF0000"/>
                </a:solidFill>
                <a:latin typeface="Comic Sans MS" charset="0"/>
                <a:ea typeface="ＭＳ Ｐゴシック" charset="0"/>
                <a:cs typeface="ＭＳ Ｐゴシック" charset="0"/>
              </a:rPr>
            </a:br>
            <a:endParaRPr lang="en-US" sz="2800" b="1" dirty="0">
              <a:solidFill>
                <a:srgbClr val="0000FF"/>
              </a:solidFill>
              <a:latin typeface="Comic Sans MS" charset="0"/>
              <a:ea typeface="ＭＳ Ｐゴシック" charset="0"/>
              <a:cs typeface="ＭＳ Ｐゴシック" charset="0"/>
            </a:endParaRPr>
          </a:p>
        </p:txBody>
      </p:sp>
      <p:sp>
        <p:nvSpPr>
          <p:cNvPr id="5" name="TextBox 4">
            <a:extLst>
              <a:ext uri="{FF2B5EF4-FFF2-40B4-BE49-F238E27FC236}">
                <a16:creationId xmlns:a16="http://schemas.microsoft.com/office/drawing/2014/main" id="{D00BDC18-108D-FA47-933C-8E60FA5DDB5C}"/>
              </a:ext>
            </a:extLst>
          </p:cNvPr>
          <p:cNvSpPr txBox="1"/>
          <p:nvPr/>
        </p:nvSpPr>
        <p:spPr>
          <a:xfrm>
            <a:off x="160421" y="946487"/>
            <a:ext cx="8983579" cy="5756319"/>
          </a:xfrm>
          <a:prstGeom prst="rect">
            <a:avLst/>
          </a:prstGeom>
          <a:noFill/>
        </p:spPr>
        <p:txBody>
          <a:bodyPr wrap="square" rtlCol="0">
            <a:spAutoFit/>
          </a:bodyPr>
          <a:lstStyle/>
          <a:p>
            <a:pPr>
              <a:lnSpc>
                <a:spcPct val="110000"/>
              </a:lnSpc>
            </a:pPr>
            <a:r>
              <a:rPr lang="en-US" sz="2800" b="1" dirty="0">
                <a:latin typeface="Comic Sans MS" charset="0"/>
                <a:ea typeface="ＭＳ Ｐゴシック" charset="0"/>
                <a:cs typeface="ＭＳ Ｐゴシック" charset="0"/>
              </a:rPr>
              <a:t>Matrix (</a:t>
            </a:r>
            <a:r>
              <a:rPr lang="en-US" sz="2800" b="1" dirty="0" err="1">
                <a:solidFill>
                  <a:srgbClr val="0000FF"/>
                </a:solidFill>
                <a:latin typeface="Comic Sans MS" charset="0"/>
                <a:ea typeface="ＭＳ Ｐゴシック" charset="0"/>
                <a:cs typeface="ＭＳ Ｐゴシック" charset="0"/>
              </a:rPr>
              <a:t>p</a:t>
            </a:r>
            <a:r>
              <a:rPr lang="en-US" sz="2800" b="1" dirty="0" err="1">
                <a:latin typeface="Comic Sans MS" charset="0"/>
                <a:ea typeface="ＭＳ Ｐゴシック" charset="0"/>
                <a:cs typeface="ＭＳ Ｐゴシック" charset="0"/>
              </a:rPr>
              <a:t>,</a:t>
            </a:r>
            <a:r>
              <a:rPr lang="en-US" sz="2800" b="1" dirty="0" err="1">
                <a:solidFill>
                  <a:srgbClr val="0000FF"/>
                </a:solidFill>
                <a:latin typeface="Comic Sans MS" charset="0"/>
                <a:ea typeface="ＭＳ Ｐゴシック" charset="0"/>
                <a:cs typeface="ＭＳ Ｐゴシック" charset="0"/>
              </a:rPr>
              <a:t>q</a:t>
            </a:r>
            <a:r>
              <a:rPr lang="en-US" sz="2800" b="1" dirty="0">
                <a:latin typeface="Comic Sans MS" charset="0"/>
                <a:ea typeface="ＭＳ Ｐゴシック" charset="0"/>
                <a:cs typeface="ＭＳ Ｐゴシック" charset="0"/>
              </a:rPr>
              <a:t>)-scaling: given </a:t>
            </a:r>
            <a:r>
              <a:rPr lang="en-US" sz="2800" b="1" dirty="0">
                <a:solidFill>
                  <a:srgbClr val="0000FF"/>
                </a:solidFill>
                <a:latin typeface="Comic Sans MS" charset="0"/>
                <a:ea typeface="ＭＳ Ｐゴシック" charset="0"/>
                <a:cs typeface="ＭＳ Ｐゴシック" charset="0"/>
              </a:rPr>
              <a:t>A’</a:t>
            </a:r>
            <a:r>
              <a:rPr lang="en-US" sz="2800" b="1" dirty="0">
                <a:latin typeface="Comic Sans MS" charset="0"/>
                <a:ea typeface="ＭＳ Ｐゴシック" charset="0"/>
                <a:cs typeface="ＭＳ Ｐゴシック" charset="0"/>
              </a:rPr>
              <a:t>,</a:t>
            </a:r>
            <a:r>
              <a:rPr lang="en-US" sz="2800" b="1" dirty="0" err="1">
                <a:solidFill>
                  <a:srgbClr val="0000FF"/>
                </a:solidFill>
                <a:latin typeface="Comic Sans MS" charset="0"/>
                <a:ea typeface="ＭＳ Ｐゴシック" charset="0"/>
                <a:cs typeface="ＭＳ Ｐゴシック" charset="0"/>
              </a:rPr>
              <a:t>p</a:t>
            </a:r>
            <a:r>
              <a:rPr lang="en-US" sz="2800" b="1" dirty="0" err="1">
                <a:latin typeface="Comic Sans MS" charset="0"/>
                <a:ea typeface="ＭＳ Ｐゴシック" charset="0"/>
                <a:cs typeface="ＭＳ Ｐゴシック" charset="0"/>
              </a:rPr>
              <a:t>,</a:t>
            </a:r>
            <a:r>
              <a:rPr lang="en-US" sz="2800" b="1" dirty="0" err="1">
                <a:solidFill>
                  <a:srgbClr val="0000FF"/>
                </a:solidFill>
                <a:latin typeface="Comic Sans MS" charset="0"/>
                <a:ea typeface="ＭＳ Ｐゴシック" charset="0"/>
                <a:cs typeface="ＭＳ Ｐゴシック" charset="0"/>
              </a:rPr>
              <a:t>q</a:t>
            </a:r>
            <a:r>
              <a:rPr lang="en-US" sz="2800" b="1" dirty="0">
                <a:latin typeface="Comic Sans MS" charset="0"/>
                <a:ea typeface="ＭＳ Ｐゴシック" charset="0"/>
                <a:cs typeface="ＭＳ Ｐゴシック" charset="0"/>
              </a:rPr>
              <a:t>, find (?) </a:t>
            </a:r>
          </a:p>
          <a:p>
            <a:pPr>
              <a:lnSpc>
                <a:spcPct val="110000"/>
              </a:lnSpc>
            </a:pPr>
            <a:r>
              <a:rPr lang="en-US" sz="2800" b="1" dirty="0">
                <a:latin typeface="Comic Sans MS" charset="0"/>
                <a:ea typeface="ＭＳ Ｐゴシック" charset="0"/>
                <a:cs typeface="ＭＳ Ｐゴシック" charset="0"/>
              </a:rPr>
              <a:t>diagonal </a:t>
            </a:r>
            <a:r>
              <a:rPr lang="en-US" sz="2800" b="1" dirty="0">
                <a:solidFill>
                  <a:schemeClr val="accent6">
                    <a:lumMod val="50000"/>
                  </a:schemeClr>
                </a:solidFill>
                <a:latin typeface="Comic Sans MS" charset="0"/>
                <a:ea typeface="ＭＳ Ｐゴシック" charset="0"/>
                <a:cs typeface="ＭＳ Ｐゴシック" charset="0"/>
              </a:rPr>
              <a:t>R</a:t>
            </a:r>
            <a:r>
              <a:rPr lang="en-US" sz="2800" b="1" dirty="0">
                <a:latin typeface="Comic Sans MS" charset="0"/>
                <a:ea typeface="ＭＳ Ｐゴシック" charset="0"/>
                <a:cs typeface="ＭＳ Ｐゴシック" charset="0"/>
              </a:rPr>
              <a:t>,</a:t>
            </a:r>
            <a:r>
              <a:rPr lang="en-US" sz="2800" b="1" dirty="0">
                <a:solidFill>
                  <a:schemeClr val="accent6">
                    <a:lumMod val="50000"/>
                  </a:schemeClr>
                </a:solidFill>
                <a:latin typeface="Comic Sans MS" charset="0"/>
                <a:ea typeface="ＭＳ Ｐゴシック" charset="0"/>
                <a:cs typeface="ＭＳ Ｐゴシック" charset="0"/>
              </a:rPr>
              <a:t>C </a:t>
            </a:r>
            <a:r>
              <a:rPr lang="en-US" sz="2800" b="1" dirty="0" err="1">
                <a:latin typeface="Comic Sans MS" charset="0"/>
                <a:ea typeface="ＭＳ Ｐゴシック" charset="0"/>
                <a:cs typeface="ＭＳ Ｐゴシック" charset="0"/>
              </a:rPr>
              <a:t>st</a:t>
            </a:r>
            <a:r>
              <a:rPr lang="en-US" sz="2800" b="1" dirty="0">
                <a:latin typeface="Comic Sans MS" charset="0"/>
                <a:ea typeface="ＭＳ Ｐゴシック" charset="0"/>
                <a:cs typeface="ＭＳ Ｐゴシック" charset="0"/>
              </a:rPr>
              <a:t> </a:t>
            </a:r>
            <a:r>
              <a:rPr lang="en-US" sz="2800" b="1" dirty="0">
                <a:solidFill>
                  <a:srgbClr val="0000FF"/>
                </a:solidFill>
                <a:latin typeface="Comic Sans MS" charset="0"/>
                <a:ea typeface="ＭＳ Ｐゴシック" charset="0"/>
                <a:cs typeface="ＭＳ Ｐゴシック" charset="0"/>
              </a:rPr>
              <a:t>A</a:t>
            </a:r>
            <a:r>
              <a:rPr lang="en-US" sz="2800" b="1" dirty="0">
                <a:latin typeface="Comic Sans MS" charset="0"/>
                <a:ea typeface="ＭＳ Ｐゴシック" charset="0"/>
                <a:cs typeface="ＭＳ Ｐゴシック" charset="0"/>
              </a:rPr>
              <a:t>=</a:t>
            </a:r>
            <a:r>
              <a:rPr lang="en-US" sz="2800" b="1" dirty="0">
                <a:solidFill>
                  <a:schemeClr val="accent6">
                    <a:lumMod val="50000"/>
                  </a:schemeClr>
                </a:solidFill>
                <a:latin typeface="Comic Sans MS" charset="0"/>
                <a:ea typeface="ＭＳ Ｐゴシック" charset="0"/>
                <a:cs typeface="ＭＳ Ｐゴシック" charset="0"/>
              </a:rPr>
              <a:t>R</a:t>
            </a:r>
            <a:r>
              <a:rPr lang="en-US" sz="2800" b="1" dirty="0">
                <a:solidFill>
                  <a:srgbClr val="0000FF"/>
                </a:solidFill>
                <a:latin typeface="Comic Sans MS" charset="0"/>
                <a:ea typeface="ＭＳ Ｐゴシック" charset="0"/>
                <a:cs typeface="ＭＳ Ｐゴシック" charset="0"/>
              </a:rPr>
              <a:t>A’</a:t>
            </a:r>
            <a:r>
              <a:rPr lang="en-US" sz="2800" b="1" dirty="0">
                <a:solidFill>
                  <a:schemeClr val="accent6">
                    <a:lumMod val="50000"/>
                  </a:schemeClr>
                </a:solidFill>
                <a:latin typeface="Comic Sans MS" charset="0"/>
                <a:ea typeface="ＭＳ Ｐゴシック" charset="0"/>
                <a:cs typeface="ＭＳ Ｐゴシック" charset="0"/>
              </a:rPr>
              <a:t>C</a:t>
            </a:r>
            <a:r>
              <a:rPr lang="en-US" sz="2800" b="1" dirty="0">
                <a:latin typeface="Comic Sans MS" charset="0"/>
                <a:ea typeface="ＭＳ Ｐゴシック" charset="0"/>
                <a:cs typeface="ＭＳ Ｐゴシック" charset="0"/>
              </a:rPr>
              <a:t> sat </a:t>
            </a:r>
            <a:r>
              <a:rPr lang="en-US" sz="2800" b="1" dirty="0">
                <a:solidFill>
                  <a:srgbClr val="0000FF"/>
                </a:solidFill>
                <a:latin typeface="Comic Sans MS"/>
                <a:cs typeface="Comic Sans MS"/>
              </a:rPr>
              <a:t>A</a:t>
            </a:r>
            <a:r>
              <a:rPr lang="en-US" sz="2800" b="1" dirty="0">
                <a:solidFill>
                  <a:srgbClr val="000000"/>
                </a:solidFill>
                <a:latin typeface="Comic Sans MS"/>
                <a:cs typeface="Comic Sans MS"/>
              </a:rPr>
              <a:t>1=</a:t>
            </a:r>
            <a:r>
              <a:rPr lang="en-US" sz="2800" b="1" dirty="0">
                <a:solidFill>
                  <a:srgbClr val="0000FF"/>
                </a:solidFill>
                <a:latin typeface="Comic Sans MS"/>
                <a:cs typeface="Comic Sans MS"/>
              </a:rPr>
              <a:t>p</a:t>
            </a:r>
            <a:r>
              <a:rPr lang="en-US" sz="2800" b="1" dirty="0">
                <a:solidFill>
                  <a:srgbClr val="000000"/>
                </a:solidFill>
                <a:latin typeface="Comic Sans MS"/>
                <a:cs typeface="Comic Sans MS"/>
              </a:rPr>
              <a:t>, </a:t>
            </a:r>
            <a:r>
              <a:rPr lang="en-US" sz="2800" b="1" dirty="0">
                <a:solidFill>
                  <a:srgbClr val="0000FF"/>
                </a:solidFill>
                <a:latin typeface="Comic Sans MS"/>
                <a:cs typeface="Comic Sans MS"/>
              </a:rPr>
              <a:t>A</a:t>
            </a:r>
            <a:r>
              <a:rPr lang="en-US" sz="2800" b="1" baseline="30000" dirty="0">
                <a:solidFill>
                  <a:srgbClr val="0000FF"/>
                </a:solidFill>
                <a:latin typeface="Comic Sans MS"/>
                <a:cs typeface="Comic Sans MS"/>
              </a:rPr>
              <a:t>t</a:t>
            </a:r>
            <a:r>
              <a:rPr lang="en-US" sz="2800" b="1" dirty="0">
                <a:solidFill>
                  <a:srgbClr val="000000"/>
                </a:solidFill>
                <a:latin typeface="Comic Sans MS"/>
                <a:cs typeface="Comic Sans MS"/>
              </a:rPr>
              <a:t>1=</a:t>
            </a:r>
            <a:r>
              <a:rPr lang="en-US" sz="2800" b="1" dirty="0">
                <a:solidFill>
                  <a:srgbClr val="0000FF"/>
                </a:solidFill>
                <a:latin typeface="Comic Sans MS"/>
                <a:cs typeface="Comic Sans MS"/>
              </a:rPr>
              <a:t>q</a:t>
            </a:r>
            <a:r>
              <a:rPr lang="en-US" sz="2800" b="1" dirty="0">
                <a:latin typeface="Comic Sans MS" charset="0"/>
                <a:ea typeface="ＭＳ Ｐゴシック" charset="0"/>
                <a:cs typeface="ＭＳ Ｐゴシック" charset="0"/>
              </a:rPr>
              <a:t> </a:t>
            </a:r>
          </a:p>
          <a:p>
            <a:pPr marL="457200" indent="-457200">
              <a:lnSpc>
                <a:spcPct val="110000"/>
              </a:lnSpc>
              <a:buFontTx/>
              <a:buChar char="-"/>
            </a:pPr>
            <a:endParaRPr lang="en-US" sz="2800" b="1" dirty="0">
              <a:latin typeface="Comic Sans MS" charset="0"/>
              <a:ea typeface="ＭＳ Ｐゴシック" charset="0"/>
              <a:cs typeface="ＭＳ Ｐゴシック" charset="0"/>
            </a:endParaRPr>
          </a:p>
          <a:p>
            <a:pPr>
              <a:lnSpc>
                <a:spcPct val="110000"/>
              </a:lnSpc>
            </a:pPr>
            <a:r>
              <a:rPr lang="en-US" sz="2800" b="1" dirty="0">
                <a:latin typeface="Comic Sans MS" charset="0"/>
                <a:ea typeface="ＭＳ Ｐゴシック" charset="0"/>
                <a:cs typeface="ＭＳ Ｐゴシック" charset="0"/>
              </a:rPr>
              <a:t>Operator (</a:t>
            </a:r>
            <a:r>
              <a:rPr lang="en-US" sz="2800" b="1" dirty="0">
                <a:solidFill>
                  <a:srgbClr val="0000FF"/>
                </a:solidFill>
                <a:latin typeface="Comic Sans MS" charset="0"/>
                <a:ea typeface="ＭＳ Ｐゴシック" charset="0"/>
                <a:cs typeface="ＭＳ Ｐゴシック" charset="0"/>
              </a:rPr>
              <a:t>P</a:t>
            </a:r>
            <a:r>
              <a:rPr lang="en-US" sz="2800" b="1" dirty="0">
                <a:latin typeface="Comic Sans MS" charset="0"/>
                <a:ea typeface="ＭＳ Ｐゴシック" charset="0"/>
                <a:cs typeface="ＭＳ Ｐゴシック" charset="0"/>
              </a:rPr>
              <a:t>,</a:t>
            </a:r>
            <a:r>
              <a:rPr lang="en-US" sz="2800" b="1" dirty="0">
                <a:solidFill>
                  <a:srgbClr val="0000FF"/>
                </a:solidFill>
                <a:latin typeface="Comic Sans MS" charset="0"/>
                <a:ea typeface="ＭＳ Ｐゴシック" charset="0"/>
                <a:cs typeface="ＭＳ Ｐゴシック" charset="0"/>
              </a:rPr>
              <a:t>Q</a:t>
            </a:r>
            <a:r>
              <a:rPr lang="en-US" sz="2800" b="1" dirty="0">
                <a:latin typeface="Comic Sans MS" charset="0"/>
                <a:ea typeface="ＭＳ Ｐゴシック" charset="0"/>
                <a:cs typeface="ＭＳ Ｐゴシック" charset="0"/>
              </a:rPr>
              <a:t>)-scaling: given </a:t>
            </a:r>
            <a:r>
              <a:rPr lang="en-US" sz="2800" b="1" dirty="0">
                <a:solidFill>
                  <a:srgbClr val="0000FF"/>
                </a:solidFill>
                <a:latin typeface="Comic Sans MS" charset="0"/>
                <a:ea typeface="ＭＳ Ｐゴシック" charset="0"/>
                <a:cs typeface="ＭＳ Ｐゴシック" charset="0"/>
              </a:rPr>
              <a:t>L</a:t>
            </a:r>
            <a:r>
              <a:rPr lang="en-US" sz="2800" b="1" dirty="0">
                <a:latin typeface="Comic Sans MS" charset="0"/>
                <a:ea typeface="ＭＳ Ｐゴシック" charset="0"/>
                <a:cs typeface="ＭＳ Ｐゴシック" charset="0"/>
              </a:rPr>
              <a:t>,</a:t>
            </a:r>
            <a:r>
              <a:rPr lang="en-US" sz="2800" b="1" dirty="0">
                <a:solidFill>
                  <a:srgbClr val="0000FF"/>
                </a:solidFill>
                <a:latin typeface="Comic Sans MS" charset="0"/>
                <a:ea typeface="ＭＳ Ｐゴシック" charset="0"/>
                <a:cs typeface="ＭＳ Ｐゴシック" charset="0"/>
              </a:rPr>
              <a:t>P</a:t>
            </a:r>
            <a:r>
              <a:rPr lang="en-US" sz="2800" b="1" dirty="0">
                <a:latin typeface="Comic Sans MS" charset="0"/>
                <a:ea typeface="ＭＳ Ｐゴシック" charset="0"/>
                <a:cs typeface="ＭＳ Ｐゴシック" charset="0"/>
              </a:rPr>
              <a:t>,</a:t>
            </a:r>
            <a:r>
              <a:rPr lang="en-US" sz="2800" b="1" dirty="0">
                <a:solidFill>
                  <a:srgbClr val="0000FF"/>
                </a:solidFill>
                <a:latin typeface="Comic Sans MS" charset="0"/>
                <a:ea typeface="ＭＳ Ｐゴシック" charset="0"/>
                <a:cs typeface="ＭＳ Ｐゴシック" charset="0"/>
              </a:rPr>
              <a:t>Q</a:t>
            </a:r>
            <a:r>
              <a:rPr lang="en-US" sz="2800" b="1" dirty="0">
                <a:latin typeface="Comic Sans MS" charset="0"/>
                <a:ea typeface="ＭＳ Ｐゴシック" charset="0"/>
                <a:cs typeface="ＭＳ Ｐゴシック" charset="0"/>
              </a:rPr>
              <a:t>, find </a:t>
            </a:r>
          </a:p>
          <a:p>
            <a:pPr>
              <a:lnSpc>
                <a:spcPct val="110000"/>
              </a:lnSpc>
            </a:pPr>
            <a:r>
              <a:rPr lang="en-US" sz="2800" b="1" dirty="0">
                <a:latin typeface="Comic Sans MS" charset="0"/>
                <a:ea typeface="ＭＳ Ｐゴシック" charset="0"/>
                <a:cs typeface="ＭＳ Ｐゴシック" charset="0"/>
              </a:rPr>
              <a:t>invertible </a:t>
            </a:r>
            <a:r>
              <a:rPr lang="en-US" sz="2800" b="1" dirty="0">
                <a:solidFill>
                  <a:schemeClr val="accent6">
                    <a:lumMod val="50000"/>
                  </a:schemeClr>
                </a:solidFill>
                <a:latin typeface="Comic Sans MS" charset="0"/>
                <a:ea typeface="ＭＳ Ｐゴシック" charset="0"/>
                <a:cs typeface="ＭＳ Ｐゴシック" charset="0"/>
              </a:rPr>
              <a:t>R</a:t>
            </a:r>
            <a:r>
              <a:rPr lang="en-US" sz="2800" b="1" dirty="0">
                <a:latin typeface="Comic Sans MS" charset="0"/>
                <a:ea typeface="ＭＳ Ｐゴシック" charset="0"/>
                <a:cs typeface="ＭＳ Ｐゴシック" charset="0"/>
              </a:rPr>
              <a:t>,</a:t>
            </a:r>
            <a:r>
              <a:rPr lang="en-US" sz="2800" b="1" dirty="0">
                <a:solidFill>
                  <a:schemeClr val="accent6">
                    <a:lumMod val="50000"/>
                  </a:schemeClr>
                </a:solidFill>
                <a:latin typeface="Comic Sans MS" charset="0"/>
                <a:ea typeface="ＭＳ Ｐゴシック" charset="0"/>
                <a:cs typeface="ＭＳ Ｐゴシック" charset="0"/>
              </a:rPr>
              <a:t>C </a:t>
            </a:r>
            <a:r>
              <a:rPr lang="en-US" sz="2800" b="1" dirty="0" err="1">
                <a:latin typeface="Comic Sans MS" charset="0"/>
                <a:ea typeface="ＭＳ Ｐゴシック" charset="0"/>
                <a:cs typeface="ＭＳ Ｐゴシック" charset="0"/>
              </a:rPr>
              <a:t>st</a:t>
            </a:r>
            <a:r>
              <a:rPr lang="en-US" sz="2800" b="1" dirty="0">
                <a:latin typeface="Comic Sans MS" charset="0"/>
                <a:ea typeface="ＭＳ Ｐゴシック" charset="0"/>
                <a:cs typeface="ＭＳ Ｐゴシック" charset="0"/>
              </a:rPr>
              <a:t> </a:t>
            </a:r>
            <a:r>
              <a:rPr lang="en-US" sz="2800" b="1" dirty="0">
                <a:solidFill>
                  <a:srgbClr val="0000FF"/>
                </a:solidFill>
                <a:latin typeface="Comic Sans MS" charset="0"/>
                <a:ea typeface="ＭＳ Ｐゴシック" charset="0"/>
                <a:cs typeface="ＭＳ Ｐゴシック" charset="0"/>
              </a:rPr>
              <a:t>L</a:t>
            </a:r>
            <a:r>
              <a:rPr lang="en-US" sz="2800" b="1" dirty="0">
                <a:latin typeface="Comic Sans MS" charset="0"/>
                <a:ea typeface="ＭＳ Ｐゴシック" charset="0"/>
                <a:cs typeface="ＭＳ Ｐゴシック" charset="0"/>
              </a:rPr>
              <a:t>=</a:t>
            </a:r>
            <a:r>
              <a:rPr lang="en-US" sz="2800" b="1" dirty="0">
                <a:solidFill>
                  <a:schemeClr val="accent6">
                    <a:lumMod val="50000"/>
                  </a:schemeClr>
                </a:solidFill>
                <a:latin typeface="Comic Sans MS" charset="0"/>
                <a:ea typeface="ＭＳ Ｐゴシック" charset="0"/>
                <a:cs typeface="ＭＳ Ｐゴシック" charset="0"/>
              </a:rPr>
              <a:t>R</a:t>
            </a:r>
            <a:r>
              <a:rPr lang="en-US" sz="2800" b="1" dirty="0">
                <a:solidFill>
                  <a:srgbClr val="0000FF"/>
                </a:solidFill>
                <a:latin typeface="Comic Sans MS" charset="0"/>
                <a:ea typeface="ＭＳ Ｐゴシック" charset="0"/>
                <a:cs typeface="ＭＳ Ｐゴシック" charset="0"/>
              </a:rPr>
              <a:t>L</a:t>
            </a:r>
            <a:r>
              <a:rPr lang="en-US" sz="2800" b="1" dirty="0">
                <a:solidFill>
                  <a:schemeClr val="accent6">
                    <a:lumMod val="50000"/>
                  </a:schemeClr>
                </a:solidFill>
                <a:latin typeface="Comic Sans MS" charset="0"/>
                <a:ea typeface="ＭＳ Ｐゴシック" charset="0"/>
                <a:cs typeface="ＭＳ Ｐゴシック" charset="0"/>
              </a:rPr>
              <a:t>C</a:t>
            </a:r>
            <a:r>
              <a:rPr lang="en-US" sz="2800" b="1" dirty="0">
                <a:latin typeface="Comic Sans MS" charset="0"/>
                <a:ea typeface="ＭＳ Ｐゴシック" charset="0"/>
                <a:cs typeface="ＭＳ Ｐゴシック" charset="0"/>
              </a:rPr>
              <a:t> sat </a:t>
            </a:r>
            <a:r>
              <a:rPr lang="en-US" sz="2800" dirty="0">
                <a:sym typeface="Symbol"/>
              </a:rPr>
              <a:t></a:t>
            </a:r>
            <a:r>
              <a:rPr lang="en-US" sz="2800" b="1" baseline="-25000" dirty="0" err="1">
                <a:latin typeface="Comic Sans MS"/>
                <a:cs typeface="Comic Sans MS"/>
              </a:rPr>
              <a:t>i</a:t>
            </a:r>
            <a:r>
              <a:rPr lang="en-US" sz="2800" b="1" dirty="0" err="1">
                <a:solidFill>
                  <a:srgbClr val="800000"/>
                </a:solidFill>
                <a:latin typeface="Comic Sans MS"/>
                <a:cs typeface="Comic Sans MS"/>
              </a:rPr>
              <a:t>A</a:t>
            </a:r>
            <a:r>
              <a:rPr lang="en-US" sz="2800" b="1" baseline="-25000" dirty="0" err="1">
                <a:solidFill>
                  <a:srgbClr val="800000"/>
                </a:solidFill>
                <a:latin typeface="Comic Sans MS"/>
                <a:cs typeface="Comic Sans MS"/>
              </a:rPr>
              <a:t>i</a:t>
            </a:r>
            <a:r>
              <a:rPr lang="en-US" sz="2800" b="1" dirty="0" err="1">
                <a:solidFill>
                  <a:srgbClr val="800000"/>
                </a:solidFill>
                <a:latin typeface="Comic Sans MS"/>
                <a:cs typeface="Comic Sans MS"/>
              </a:rPr>
              <a:t>A</a:t>
            </a:r>
            <a:r>
              <a:rPr lang="en-US" sz="2800" b="1" baseline="-25000" dirty="0" err="1">
                <a:solidFill>
                  <a:srgbClr val="800000"/>
                </a:solidFill>
                <a:latin typeface="Comic Sans MS"/>
                <a:cs typeface="Comic Sans MS"/>
              </a:rPr>
              <a:t>i</a:t>
            </a:r>
            <a:r>
              <a:rPr lang="en-US" sz="2800" b="1" baseline="30000" dirty="0" err="1">
                <a:solidFill>
                  <a:srgbClr val="0000FF"/>
                </a:solidFill>
                <a:latin typeface="Comic Sans MS"/>
                <a:cs typeface="Comic Sans MS"/>
              </a:rPr>
              <a:t>t</a:t>
            </a:r>
            <a:r>
              <a:rPr lang="en-US" sz="2800" b="1" dirty="0">
                <a:solidFill>
                  <a:srgbClr val="000000"/>
                </a:solidFill>
                <a:latin typeface="Comic Sans MS"/>
                <a:cs typeface="Comic Sans MS"/>
              </a:rPr>
              <a:t>=</a:t>
            </a:r>
            <a:r>
              <a:rPr lang="en-US" sz="2800" b="1" dirty="0">
                <a:solidFill>
                  <a:srgbClr val="0000FF"/>
                </a:solidFill>
                <a:latin typeface="Comic Sans MS"/>
                <a:cs typeface="Comic Sans MS"/>
              </a:rPr>
              <a:t>P</a:t>
            </a:r>
            <a:r>
              <a:rPr lang="en-US" sz="2800" b="1" dirty="0">
                <a:solidFill>
                  <a:srgbClr val="000000"/>
                </a:solidFill>
                <a:latin typeface="Comic Sans MS"/>
                <a:cs typeface="Comic Sans MS"/>
              </a:rPr>
              <a:t>,</a:t>
            </a:r>
            <a:r>
              <a:rPr lang="en-US" sz="2800" b="1" dirty="0">
                <a:solidFill>
                  <a:srgbClr val="0000FF"/>
                </a:solidFill>
                <a:latin typeface="Comic Sans MS"/>
                <a:cs typeface="Comic Sans MS"/>
              </a:rPr>
              <a:t> </a:t>
            </a:r>
            <a:r>
              <a:rPr lang="en-US" sz="2800" dirty="0">
                <a:sym typeface="Symbol"/>
              </a:rPr>
              <a:t></a:t>
            </a:r>
            <a:r>
              <a:rPr lang="en-US" sz="2800" b="1" baseline="-25000" dirty="0" err="1">
                <a:latin typeface="Comic Sans MS"/>
                <a:cs typeface="Comic Sans MS"/>
              </a:rPr>
              <a:t>i</a:t>
            </a:r>
            <a:r>
              <a:rPr lang="en-US" sz="2800" b="1" dirty="0" err="1">
                <a:solidFill>
                  <a:srgbClr val="800000"/>
                </a:solidFill>
                <a:latin typeface="Comic Sans MS"/>
                <a:cs typeface="Comic Sans MS"/>
              </a:rPr>
              <a:t>A</a:t>
            </a:r>
            <a:r>
              <a:rPr lang="en-US" sz="2800" b="1" baseline="-25000" dirty="0" err="1">
                <a:solidFill>
                  <a:srgbClr val="800000"/>
                </a:solidFill>
                <a:latin typeface="Comic Sans MS"/>
                <a:cs typeface="Comic Sans MS"/>
              </a:rPr>
              <a:t>i</a:t>
            </a:r>
            <a:r>
              <a:rPr lang="en-US" sz="2800" b="1" baseline="30000" dirty="0" err="1">
                <a:solidFill>
                  <a:srgbClr val="0000FF"/>
                </a:solidFill>
                <a:latin typeface="Comic Sans MS"/>
                <a:cs typeface="Comic Sans MS"/>
              </a:rPr>
              <a:t>t</a:t>
            </a:r>
            <a:r>
              <a:rPr lang="en-US" sz="2800" b="1" dirty="0" err="1">
                <a:solidFill>
                  <a:srgbClr val="800000"/>
                </a:solidFill>
                <a:latin typeface="Comic Sans MS"/>
                <a:cs typeface="Comic Sans MS"/>
              </a:rPr>
              <a:t>A</a:t>
            </a:r>
            <a:r>
              <a:rPr lang="en-US" sz="2800" b="1" baseline="-25000" dirty="0" err="1">
                <a:solidFill>
                  <a:srgbClr val="800000"/>
                </a:solidFill>
                <a:latin typeface="Comic Sans MS"/>
                <a:cs typeface="Comic Sans MS"/>
              </a:rPr>
              <a:t>i</a:t>
            </a:r>
            <a:r>
              <a:rPr lang="en-US" sz="2800" b="1" dirty="0">
                <a:solidFill>
                  <a:srgbClr val="000000"/>
                </a:solidFill>
                <a:latin typeface="Comic Sans MS"/>
                <a:cs typeface="Comic Sans MS"/>
              </a:rPr>
              <a:t>=</a:t>
            </a:r>
            <a:r>
              <a:rPr lang="en-US" sz="2800" b="1" dirty="0">
                <a:solidFill>
                  <a:srgbClr val="0000FF"/>
                </a:solidFill>
                <a:latin typeface="Comic Sans MS"/>
                <a:cs typeface="Comic Sans MS"/>
              </a:rPr>
              <a:t>Q</a:t>
            </a:r>
          </a:p>
          <a:p>
            <a:pPr>
              <a:lnSpc>
                <a:spcPct val="110000"/>
              </a:lnSpc>
            </a:pPr>
            <a:endParaRPr lang="en-US" sz="2800" b="1" dirty="0">
              <a:latin typeface="Comic Sans MS" charset="0"/>
              <a:ea typeface="ＭＳ Ｐゴシック" charset="0"/>
              <a:cs typeface="ＭＳ Ｐゴシック" charset="0"/>
            </a:endParaRPr>
          </a:p>
          <a:p>
            <a:pPr>
              <a:lnSpc>
                <a:spcPct val="110000"/>
              </a:lnSpc>
            </a:pPr>
            <a:r>
              <a:rPr lang="en-US" sz="2800" b="1" dirty="0">
                <a:latin typeface="Comic Sans MS" charset="0"/>
                <a:ea typeface="ＭＳ Ｐゴシック" charset="0"/>
              </a:rPr>
              <a:t>Tensor scaling… </a:t>
            </a:r>
            <a:r>
              <a:rPr lang="en-US" sz="2800" b="1" dirty="0">
                <a:latin typeface="Comic Sans MS" charset="0"/>
                <a:ea typeface="ＭＳ Ｐゴシック" charset="0"/>
                <a:cs typeface="ＭＳ Ｐゴシック" charset="0"/>
              </a:rPr>
              <a:t>😎</a:t>
            </a:r>
            <a:endParaRPr lang="en-US" sz="2800" b="1" dirty="0">
              <a:latin typeface="Comic Sans MS" charset="0"/>
              <a:ea typeface="ＭＳ Ｐゴシック" charset="0"/>
            </a:endParaRPr>
          </a:p>
          <a:p>
            <a:pPr marL="457200" indent="-457200">
              <a:lnSpc>
                <a:spcPct val="110000"/>
              </a:lnSpc>
              <a:buFontTx/>
              <a:buChar char="-"/>
            </a:pPr>
            <a:r>
              <a:rPr lang="en-US" sz="2800" b="1" dirty="0">
                <a:latin typeface="Comic Sans MS" charset="0"/>
                <a:ea typeface="ＭＳ Ｐゴシック" charset="0"/>
              </a:rPr>
              <a:t>Horn problem: Given real vectors </a:t>
            </a:r>
            <a:r>
              <a:rPr lang="en-US" sz="2800" b="1" dirty="0" err="1">
                <a:latin typeface="Comic Sans MS" charset="0"/>
                <a:ea typeface="ＭＳ Ｐゴシック" charset="0"/>
              </a:rPr>
              <a:t>ƛ</a:t>
            </a:r>
            <a:r>
              <a:rPr lang="en-US" sz="2800" b="1" baseline="-25000" dirty="0" err="1">
                <a:latin typeface="Comic Sans MS" charset="0"/>
                <a:ea typeface="ＭＳ Ｐゴシック" charset="0"/>
              </a:rPr>
              <a:t>i</a:t>
            </a:r>
            <a:r>
              <a:rPr lang="en-US" sz="2800" b="1" dirty="0">
                <a:latin typeface="Comic Sans MS" charset="0"/>
                <a:ea typeface="ＭＳ Ｐゴシック" charset="0"/>
              </a:rPr>
              <a:t>, are there</a:t>
            </a:r>
          </a:p>
          <a:p>
            <a:pPr>
              <a:lnSpc>
                <a:spcPct val="110000"/>
              </a:lnSpc>
            </a:pPr>
            <a:r>
              <a:rPr lang="en-US" sz="2800" b="1" dirty="0">
                <a:latin typeface="Comic Sans MS" charset="0"/>
                <a:ea typeface="ＭＳ Ｐゴシック" charset="0"/>
              </a:rPr>
              <a:t>Hermitian </a:t>
            </a:r>
            <a:r>
              <a:rPr lang="en-US" sz="2800" b="1" dirty="0">
                <a:solidFill>
                  <a:srgbClr val="0000FF"/>
                </a:solidFill>
                <a:latin typeface="Comic Sans MS" charset="0"/>
                <a:ea typeface="ＭＳ Ｐゴシック" charset="0"/>
              </a:rPr>
              <a:t>A</a:t>
            </a:r>
            <a:r>
              <a:rPr lang="en-US" sz="2800" b="1" baseline="-25000" dirty="0">
                <a:solidFill>
                  <a:srgbClr val="0000FF"/>
                </a:solidFill>
                <a:latin typeface="Comic Sans MS" charset="0"/>
                <a:ea typeface="ＭＳ Ｐゴシック" charset="0"/>
              </a:rPr>
              <a:t>i</a:t>
            </a:r>
            <a:r>
              <a:rPr lang="en-US" sz="2800" b="1" dirty="0">
                <a:latin typeface="Comic Sans MS" charset="0"/>
                <a:ea typeface="ＭＳ Ｐゴシック" charset="0"/>
              </a:rPr>
              <a:t> with spectra </a:t>
            </a:r>
            <a:r>
              <a:rPr lang="en-US" sz="2800" b="1" dirty="0" err="1">
                <a:latin typeface="Comic Sans MS" charset="0"/>
                <a:ea typeface="ＭＳ Ｐゴシック" charset="0"/>
              </a:rPr>
              <a:t>ƛ</a:t>
            </a:r>
            <a:r>
              <a:rPr lang="en-US" sz="2800" b="1" baseline="-25000" dirty="0" err="1">
                <a:latin typeface="Comic Sans MS" charset="0"/>
                <a:ea typeface="ＭＳ Ｐゴシック" charset="0"/>
              </a:rPr>
              <a:t>i</a:t>
            </a:r>
            <a:r>
              <a:rPr lang="en-US" sz="2800" b="1" dirty="0" err="1">
                <a:latin typeface="Comic Sans MS" charset="0"/>
                <a:ea typeface="ＭＳ Ｐゴシック" charset="0"/>
              </a:rPr>
              <a:t>,and</a:t>
            </a:r>
            <a:r>
              <a:rPr lang="en-US" sz="2800" b="1" dirty="0">
                <a:latin typeface="Comic Sans MS" charset="0"/>
                <a:ea typeface="ＭＳ Ｐゴシック" charset="0"/>
              </a:rPr>
              <a:t> </a:t>
            </a:r>
            <a:r>
              <a:rPr lang="en-US" sz="2800" dirty="0">
                <a:sym typeface="Symbol"/>
              </a:rPr>
              <a:t></a:t>
            </a:r>
            <a:r>
              <a:rPr lang="en-US" sz="2800" b="1" baseline="-25000" dirty="0" err="1">
                <a:latin typeface="Comic Sans MS"/>
                <a:cs typeface="Comic Sans MS"/>
              </a:rPr>
              <a:t>i</a:t>
            </a:r>
            <a:r>
              <a:rPr lang="en-US" sz="2800" b="1" dirty="0" err="1">
                <a:solidFill>
                  <a:srgbClr val="0000FF"/>
                </a:solidFill>
                <a:latin typeface="Comic Sans MS"/>
                <a:cs typeface="Comic Sans MS"/>
              </a:rPr>
              <a:t>A</a:t>
            </a:r>
            <a:r>
              <a:rPr lang="en-US" sz="2800" b="1" baseline="-25000" dirty="0" err="1">
                <a:solidFill>
                  <a:srgbClr val="0000FF"/>
                </a:solidFill>
                <a:latin typeface="Comic Sans MS"/>
                <a:cs typeface="Comic Sans MS"/>
              </a:rPr>
              <a:t>i</a:t>
            </a:r>
            <a:r>
              <a:rPr lang="en-US" sz="2800" b="1" dirty="0">
                <a:solidFill>
                  <a:srgbClr val="000000"/>
                </a:solidFill>
                <a:latin typeface="Comic Sans MS"/>
                <a:cs typeface="Comic Sans MS"/>
              </a:rPr>
              <a:t>=0 ?</a:t>
            </a:r>
            <a:r>
              <a:rPr lang="en-US" sz="2800" b="1" dirty="0">
                <a:solidFill>
                  <a:srgbClr val="000000"/>
                </a:solidFill>
                <a:latin typeface="Comic Sans MS" charset="0"/>
                <a:ea typeface="ＭＳ Ｐゴシック" charset="0"/>
                <a:cs typeface="Comic Sans MS"/>
              </a:rPr>
              <a:t> </a:t>
            </a:r>
            <a:endParaRPr lang="en-US" sz="2800" b="1" dirty="0">
              <a:latin typeface="Comic Sans MS" charset="0"/>
              <a:ea typeface="ＭＳ Ｐゴシック" charset="0"/>
            </a:endParaRPr>
          </a:p>
          <a:p>
            <a:pPr marL="457200" indent="-457200">
              <a:lnSpc>
                <a:spcPct val="110000"/>
              </a:lnSpc>
              <a:buFontTx/>
              <a:buChar char="-"/>
            </a:pPr>
            <a:r>
              <a:rPr lang="en-US" sz="2800" b="1" dirty="0">
                <a:latin typeface="Comic Sans MS" charset="0"/>
                <a:ea typeface="ＭＳ Ｐゴシック" charset="0"/>
              </a:rPr>
              <a:t>Quantum marginal problem: Can parties sharing </a:t>
            </a:r>
          </a:p>
          <a:p>
            <a:pPr>
              <a:lnSpc>
                <a:spcPct val="110000"/>
              </a:lnSpc>
            </a:pPr>
            <a:r>
              <a:rPr lang="en-US" sz="2800" b="1" dirty="0">
                <a:latin typeface="Comic Sans MS" charset="0"/>
                <a:ea typeface="ＭＳ Ｐゴシック" charset="0"/>
              </a:rPr>
              <a:t>a state locally achieve prescribed entanglements</a:t>
            </a:r>
          </a:p>
          <a:p>
            <a:pPr>
              <a:lnSpc>
                <a:spcPct val="110000"/>
              </a:lnSpc>
            </a:pPr>
            <a:r>
              <a:rPr lang="en-US" sz="2800" b="1" dirty="0">
                <a:latin typeface="Comic Sans MS" charset="0"/>
                <a:ea typeface="ＭＳ Ｐゴシック" charset="0"/>
              </a:rPr>
              <a:t>- Kronecker coefficients…</a:t>
            </a:r>
            <a:endParaRPr lang="en-US" sz="2800" dirty="0"/>
          </a:p>
        </p:txBody>
      </p:sp>
      <p:sp>
        <p:nvSpPr>
          <p:cNvPr id="6" name="Cloud 5">
            <a:extLst>
              <a:ext uri="{FF2B5EF4-FFF2-40B4-BE49-F238E27FC236}">
                <a16:creationId xmlns:a16="http://schemas.microsoft.com/office/drawing/2014/main" id="{BB4A365D-164E-2346-AC92-83044C55007F}"/>
              </a:ext>
            </a:extLst>
          </p:cNvPr>
          <p:cNvSpPr/>
          <p:nvPr/>
        </p:nvSpPr>
        <p:spPr>
          <a:xfrm>
            <a:off x="3208150" y="3131533"/>
            <a:ext cx="5181599" cy="2999872"/>
          </a:xfrm>
          <a:prstGeom prst="clou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latin typeface="Comic Sans MS" panose="030F0902030302020204" pitchFamily="66" charset="0"/>
              </a:rPr>
              <a:t>Similar algorithms</a:t>
            </a:r>
          </a:p>
          <a:p>
            <a:pPr algn="r"/>
            <a:r>
              <a:rPr lang="en-US" sz="2400" b="1" dirty="0">
                <a:solidFill>
                  <a:schemeClr val="tx1"/>
                </a:solidFill>
                <a:latin typeface="Comic Sans MS" panose="030F0902030302020204" pitchFamily="66" charset="0"/>
              </a:rPr>
              <a:t> </a:t>
            </a:r>
          </a:p>
          <a:p>
            <a:pPr algn="ctr"/>
            <a:r>
              <a:rPr lang="en-US" sz="2400" b="1" dirty="0">
                <a:solidFill>
                  <a:schemeClr val="tx1"/>
                </a:solidFill>
                <a:latin typeface="Comic Sans MS" panose="030F0902030302020204" pitchFamily="66" charset="0"/>
              </a:rPr>
              <a:t>More sophisticated </a:t>
            </a:r>
          </a:p>
          <a:p>
            <a:pPr algn="ctr"/>
            <a:r>
              <a:rPr lang="en-US" sz="2400" b="1" dirty="0">
                <a:solidFill>
                  <a:schemeClr val="tx1"/>
                </a:solidFill>
                <a:latin typeface="Comic Sans MS" panose="030F0902030302020204" pitchFamily="66" charset="0"/>
              </a:rPr>
              <a:t>actions and analysis</a:t>
            </a:r>
          </a:p>
          <a:p>
            <a:pPr algn="ctr"/>
            <a:endParaRPr lang="en-US" sz="2400" b="1" dirty="0">
              <a:solidFill>
                <a:schemeClr val="tx1"/>
              </a:solidFill>
              <a:latin typeface="Comic Sans MS" panose="030F0902030302020204" pitchFamily="66" charset="0"/>
            </a:endParaRPr>
          </a:p>
          <a:p>
            <a:pPr algn="ctr"/>
            <a:r>
              <a:rPr lang="en-US" sz="2400" b="1" dirty="0">
                <a:solidFill>
                  <a:srgbClr val="FF0000"/>
                </a:solidFill>
                <a:latin typeface="Comic Sans MS" panose="030F0902030302020204" pitchFamily="66" charset="0"/>
              </a:rPr>
              <a:t>Moment polytopes</a:t>
            </a:r>
            <a:r>
              <a:rPr lang="en-US" dirty="0">
                <a:solidFill>
                  <a:srgbClr val="FF0000"/>
                </a:solidFill>
              </a:rPr>
              <a:t> </a:t>
            </a:r>
          </a:p>
        </p:txBody>
      </p:sp>
    </p:spTree>
    <p:extLst>
      <p:ext uri="{BB962C8B-B14F-4D97-AF65-F5344CB8AC3E}">
        <p14:creationId xmlns:p14="http://schemas.microsoft.com/office/powerpoint/2010/main" val="287702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49179" y="101847"/>
            <a:ext cx="8486845" cy="1475191"/>
          </a:xfrm>
        </p:spPr>
        <p:txBody>
          <a:bodyPr>
            <a:normAutofit fontScale="90000"/>
          </a:bodyPr>
          <a:lstStyle/>
          <a:p>
            <a:pPr>
              <a:lnSpc>
                <a:spcPct val="120000"/>
              </a:lnSpc>
            </a:pPr>
            <a:r>
              <a:rPr lang="en-US" b="1" dirty="0">
                <a:solidFill>
                  <a:srgbClr val="FF0000"/>
                </a:solidFill>
                <a:latin typeface="Comic Sans MS" charset="0"/>
                <a:ea typeface="ＭＳ Ｐゴシック" charset="0"/>
                <a:cs typeface="ＭＳ Ｐゴシック" charset="0"/>
              </a:rPr>
              <a:t>Better convergence analysis</a:t>
            </a:r>
            <a:br>
              <a:rPr lang="en-US" b="1" dirty="0">
                <a:solidFill>
                  <a:srgbClr val="FF0000"/>
                </a:solidFill>
                <a:latin typeface="Comic Sans MS" charset="0"/>
                <a:ea typeface="ＭＳ Ｐゴシック" charset="0"/>
                <a:cs typeface="ＭＳ Ｐゴシック" charset="0"/>
              </a:rPr>
            </a:br>
            <a:r>
              <a:rPr lang="en-US" sz="3600" b="1" dirty="0">
                <a:solidFill>
                  <a:srgbClr val="C00000"/>
                </a:solidFill>
                <a:latin typeface="Comic Sans MS" charset="0"/>
                <a:ea typeface="ＭＳ Ｐゴシック" charset="0"/>
                <a:cs typeface="ＭＳ Ｐゴシック" charset="0"/>
              </a:rPr>
              <a:t>Beyond alternate minimization</a:t>
            </a:r>
            <a:br>
              <a:rPr lang="en-US" sz="3600" b="1" dirty="0">
                <a:solidFill>
                  <a:srgbClr val="FF0000"/>
                </a:solidFill>
                <a:latin typeface="Comic Sans MS" charset="0"/>
                <a:ea typeface="ＭＳ Ｐゴシック" charset="0"/>
                <a:cs typeface="ＭＳ Ｐゴシック" charset="0"/>
              </a:rPr>
            </a:br>
            <a:endParaRPr lang="en-US" sz="2800" b="1" dirty="0">
              <a:solidFill>
                <a:srgbClr val="0000FF"/>
              </a:solidFill>
              <a:latin typeface="Comic Sans MS" charset="0"/>
              <a:ea typeface="ＭＳ Ｐゴシック" charset="0"/>
              <a:cs typeface="ＭＳ Ｐゴシック" charset="0"/>
            </a:endParaRPr>
          </a:p>
        </p:txBody>
      </p:sp>
      <p:sp>
        <p:nvSpPr>
          <p:cNvPr id="5" name="TextBox 4">
            <a:extLst>
              <a:ext uri="{FF2B5EF4-FFF2-40B4-BE49-F238E27FC236}">
                <a16:creationId xmlns:a16="http://schemas.microsoft.com/office/drawing/2014/main" id="{D00BDC18-108D-FA47-933C-8E60FA5DDB5C}"/>
              </a:ext>
            </a:extLst>
          </p:cNvPr>
          <p:cNvSpPr txBox="1"/>
          <p:nvPr/>
        </p:nvSpPr>
        <p:spPr>
          <a:xfrm>
            <a:off x="96253" y="1301374"/>
            <a:ext cx="8983579" cy="5631991"/>
          </a:xfrm>
          <a:prstGeom prst="rect">
            <a:avLst/>
          </a:prstGeom>
          <a:noFill/>
        </p:spPr>
        <p:txBody>
          <a:bodyPr wrap="square" rtlCol="0">
            <a:spAutoFit/>
          </a:bodyPr>
          <a:lstStyle/>
          <a:p>
            <a:r>
              <a:rPr lang="en-US" sz="2800" b="1" dirty="0">
                <a:solidFill>
                  <a:srgbClr val="002060"/>
                </a:solidFill>
                <a:latin typeface="Comic Sans MS" charset="0"/>
                <a:ea typeface="ＭＳ Ｐゴシック" charset="0"/>
                <a:cs typeface="ＭＳ Ｐゴシック" charset="0"/>
              </a:rPr>
              <a:t>So far:</a:t>
            </a:r>
            <a:r>
              <a:rPr lang="en-US" sz="2800" b="1" dirty="0">
                <a:solidFill>
                  <a:srgbClr val="FF0000"/>
                </a:solidFill>
                <a:latin typeface="Comic Sans MS" charset="0"/>
                <a:ea typeface="ＭＳ Ｐゴシック" charset="0"/>
                <a:cs typeface="ＭＳ Ｐゴシック" charset="0"/>
              </a:rPr>
              <a:t> 𝛆</a:t>
            </a:r>
            <a:r>
              <a:rPr lang="en-US" sz="2800" b="1" dirty="0">
                <a:latin typeface="Comic Sans MS" charset="0"/>
                <a:ea typeface="ＭＳ Ｐゴシック" charset="0"/>
                <a:cs typeface="ＭＳ Ｐゴシック" charset="0"/>
              </a:rPr>
              <a:t>-convergence requires </a:t>
            </a:r>
            <a:r>
              <a:rPr lang="en-US" sz="2800" b="1" dirty="0">
                <a:solidFill>
                  <a:srgbClr val="FF0000"/>
                </a:solidFill>
                <a:latin typeface="Comic Sans MS" charset="0"/>
                <a:ea typeface="ＭＳ Ｐゴシック" charset="0"/>
                <a:cs typeface="ＭＳ Ｐゴシック" charset="0"/>
              </a:rPr>
              <a:t>poly</a:t>
            </a:r>
            <a:r>
              <a:rPr lang="en-US" sz="2800" b="1" dirty="0">
                <a:latin typeface="Comic Sans MS" charset="0"/>
                <a:ea typeface="ＭＳ Ｐゴシック" charset="0"/>
                <a:cs typeface="ＭＳ Ｐゴシック" charset="0"/>
              </a:rPr>
              <a:t>(1/</a:t>
            </a:r>
            <a:r>
              <a:rPr lang="en-US" sz="2800" b="1" dirty="0">
                <a:solidFill>
                  <a:srgbClr val="FF0000"/>
                </a:solidFill>
                <a:latin typeface="Comic Sans MS" charset="0"/>
                <a:ea typeface="ＭＳ Ｐゴシック" charset="0"/>
                <a:cs typeface="ＭＳ Ｐゴシック" charset="0"/>
              </a:rPr>
              <a:t>𝛆</a:t>
            </a:r>
            <a:r>
              <a:rPr lang="en-US" sz="2800" b="1" dirty="0">
                <a:latin typeface="Comic Sans MS" charset="0"/>
                <a:ea typeface="ＭＳ Ｐゴシック" charset="0"/>
                <a:cs typeface="ＭＳ Ｐゴシック" charset="0"/>
              </a:rPr>
              <a:t>)</a:t>
            </a:r>
            <a:r>
              <a:rPr lang="en-US" sz="2800" b="1" dirty="0">
                <a:solidFill>
                  <a:srgbClr val="FF0000"/>
                </a:solidFill>
                <a:latin typeface="Comic Sans MS" charset="0"/>
                <a:ea typeface="ＭＳ Ｐゴシック" charset="0"/>
                <a:cs typeface="ＭＳ Ｐゴシック" charset="0"/>
              </a:rPr>
              <a:t> </a:t>
            </a:r>
            <a:r>
              <a:rPr lang="en-US" sz="2800" b="1" dirty="0">
                <a:latin typeface="Comic Sans MS" charset="0"/>
                <a:ea typeface="ＭＳ Ｐゴシック" charset="0"/>
                <a:cs typeface="ＭＳ Ｐゴシック" charset="0"/>
              </a:rPr>
              <a:t>steps</a:t>
            </a:r>
          </a:p>
          <a:p>
            <a:r>
              <a:rPr lang="en-US" sz="2800" b="1" dirty="0">
                <a:latin typeface="Comic Sans MS" charset="0"/>
                <a:ea typeface="ＭＳ Ｐゴシック" charset="0"/>
                <a:cs typeface="ＭＳ Ｐゴシック" charset="0"/>
              </a:rPr>
              <a:t>But: Many applications demand </a:t>
            </a:r>
            <a:r>
              <a:rPr lang="en-US" sz="2800" b="1" dirty="0">
                <a:solidFill>
                  <a:srgbClr val="FF0000"/>
                </a:solidFill>
                <a:latin typeface="Comic Sans MS" charset="0"/>
                <a:ea typeface="ＭＳ Ｐゴシック" charset="0"/>
                <a:cs typeface="ＭＳ Ｐゴシック" charset="0"/>
              </a:rPr>
              <a:t>poly</a:t>
            </a:r>
            <a:r>
              <a:rPr lang="en-US" sz="2800" b="1" dirty="0">
                <a:solidFill>
                  <a:srgbClr val="0000FF"/>
                </a:solidFill>
                <a:latin typeface="Comic Sans MS" charset="0"/>
                <a:ea typeface="ＭＳ Ｐゴシック" charset="0"/>
                <a:cs typeface="ＭＳ Ｐゴシック" charset="0"/>
              </a:rPr>
              <a:t>log</a:t>
            </a:r>
            <a:r>
              <a:rPr lang="en-US" sz="2800" b="1" dirty="0">
                <a:latin typeface="Comic Sans MS" charset="0"/>
                <a:ea typeface="ＭＳ Ｐゴシック" charset="0"/>
                <a:cs typeface="ＭＳ Ｐゴシック" charset="0"/>
              </a:rPr>
              <a:t>(1/</a:t>
            </a:r>
            <a:r>
              <a:rPr lang="en-US" sz="2800" b="1" dirty="0">
                <a:solidFill>
                  <a:srgbClr val="FF0000"/>
                </a:solidFill>
                <a:latin typeface="Comic Sans MS" charset="0"/>
                <a:ea typeface="ＭＳ Ｐゴシック" charset="0"/>
                <a:cs typeface="ＭＳ Ｐゴシック" charset="0"/>
              </a:rPr>
              <a:t>𝛆</a:t>
            </a:r>
            <a:r>
              <a:rPr lang="en-US" sz="2800" b="1" dirty="0">
                <a:latin typeface="Comic Sans MS" charset="0"/>
                <a:ea typeface="ＭＳ Ｐゴシック" charset="0"/>
                <a:cs typeface="ＭＳ Ｐゴシック" charset="0"/>
              </a:rPr>
              <a:t>) steps</a:t>
            </a:r>
          </a:p>
          <a:p>
            <a:r>
              <a:rPr lang="en-US" sz="2800" b="1" dirty="0">
                <a:latin typeface="Comic Sans MS" charset="0"/>
                <a:ea typeface="ＭＳ Ｐゴシック" charset="0"/>
                <a:cs typeface="ＭＳ Ｐゴシック" charset="0"/>
              </a:rPr>
              <a:t>       </a:t>
            </a:r>
            <a:endParaRPr lang="en-US" sz="2800" b="1" dirty="0">
              <a:solidFill>
                <a:srgbClr val="C00000"/>
              </a:solidFill>
              <a:latin typeface="Comic Sans MS" charset="0"/>
              <a:ea typeface="ＭＳ Ｐゴシック" charset="0"/>
              <a:cs typeface="ＭＳ Ｐゴシック" charset="0"/>
            </a:endParaRPr>
          </a:p>
          <a:p>
            <a:pPr>
              <a:lnSpc>
                <a:spcPct val="110000"/>
              </a:lnSpc>
            </a:pPr>
            <a:r>
              <a:rPr lang="en-US" sz="2800" b="1" dirty="0">
                <a:solidFill>
                  <a:srgbClr val="7030A0"/>
                </a:solidFill>
                <a:latin typeface="Comic Sans MS" charset="0"/>
                <a:ea typeface="ＭＳ Ｐゴシック" charset="0"/>
                <a:cs typeface="ＭＳ Ｐゴシック" charset="0"/>
              </a:rPr>
              <a:t>Matrix scaling</a:t>
            </a:r>
            <a:r>
              <a:rPr lang="en-US" sz="2800" b="1" dirty="0">
                <a:latin typeface="Comic Sans MS" charset="0"/>
                <a:ea typeface="ＭＳ Ｐゴシック" charset="0"/>
                <a:cs typeface="ＭＳ Ｐゴシック" charset="0"/>
              </a:rPr>
              <a:t>: convexify + gradient methods</a:t>
            </a:r>
          </a:p>
          <a:p>
            <a:pPr>
              <a:lnSpc>
                <a:spcPct val="110000"/>
              </a:lnSpc>
            </a:pPr>
            <a:r>
              <a:rPr lang="en-US" sz="2800" b="1" dirty="0">
                <a:solidFill>
                  <a:srgbClr val="7030A0"/>
                </a:solidFill>
                <a:latin typeface="Comic Sans MS" charset="0"/>
                <a:ea typeface="ＭＳ Ｐゴシック" charset="0"/>
                <a:cs typeface="ＭＳ Ｐゴシック" charset="0"/>
              </a:rPr>
              <a:t>Operator and Tensor scaling</a:t>
            </a:r>
            <a:r>
              <a:rPr lang="en-US" sz="2800" b="1" dirty="0">
                <a:latin typeface="Comic Sans MS" charset="0"/>
                <a:ea typeface="ＭＳ Ｐゴシック" charset="0"/>
                <a:cs typeface="ＭＳ Ｐゴシック" charset="0"/>
              </a:rPr>
              <a:t>: harder (non-convex)</a:t>
            </a:r>
          </a:p>
          <a:p>
            <a:pPr>
              <a:lnSpc>
                <a:spcPct val="110000"/>
              </a:lnSpc>
            </a:pPr>
            <a:endParaRPr lang="en-US" sz="2800" b="1" dirty="0">
              <a:latin typeface="Comic Sans MS" charset="0"/>
              <a:ea typeface="ＭＳ Ｐゴシック" charset="0"/>
              <a:cs typeface="ＭＳ Ｐゴシック" charset="0"/>
            </a:endParaRPr>
          </a:p>
          <a:p>
            <a:pPr>
              <a:lnSpc>
                <a:spcPct val="110000"/>
              </a:lnSpc>
            </a:pPr>
            <a:r>
              <a:rPr lang="en-US" sz="2800" b="1" dirty="0">
                <a:solidFill>
                  <a:srgbClr val="7030A0"/>
                </a:solidFill>
                <a:latin typeface="Comic Sans MS" charset="0"/>
                <a:ea typeface="ＭＳ Ｐゴシック" charset="0"/>
                <a:cs typeface="ＭＳ Ｐゴシック" charset="0"/>
              </a:rPr>
              <a:t>Operator scaling</a:t>
            </a:r>
            <a:r>
              <a:rPr lang="en-US" sz="2800" b="1" dirty="0">
                <a:latin typeface="Comic Sans MS" charset="0"/>
                <a:ea typeface="ＭＳ Ｐゴシック" charset="0"/>
                <a:cs typeface="ＭＳ Ｐゴシック" charset="0"/>
              </a:rPr>
              <a:t>: possible via </a:t>
            </a:r>
            <a:r>
              <a:rPr lang="en-US" sz="2800" b="1" dirty="0" err="1">
                <a:solidFill>
                  <a:srgbClr val="0000FF"/>
                </a:solidFill>
                <a:latin typeface="Comic Sans MS" charset="0"/>
                <a:ea typeface="ＭＳ Ｐゴシック" charset="0"/>
                <a:cs typeface="ＭＳ Ｐゴシック" charset="0"/>
              </a:rPr>
              <a:t>geodesically</a:t>
            </a:r>
            <a:r>
              <a:rPr lang="en-US" sz="2800" b="1" dirty="0">
                <a:solidFill>
                  <a:srgbClr val="0000FF"/>
                </a:solidFill>
                <a:latin typeface="Comic Sans MS" charset="0"/>
                <a:ea typeface="ＭＳ Ｐゴシック" charset="0"/>
                <a:cs typeface="ＭＳ Ｐゴシック" charset="0"/>
              </a:rPr>
              <a:t> convex </a:t>
            </a:r>
            <a:r>
              <a:rPr lang="en-US" sz="2800" b="1" dirty="0">
                <a:latin typeface="Comic Sans MS" charset="0"/>
                <a:ea typeface="ＭＳ Ｐゴシック" charset="0"/>
                <a:cs typeface="ＭＳ Ｐゴシック" charset="0"/>
              </a:rPr>
              <a:t>optimization </a:t>
            </a:r>
            <a:r>
              <a:rPr lang="en-US" sz="2800" b="1" dirty="0">
                <a:solidFill>
                  <a:srgbClr val="008000"/>
                </a:solidFill>
                <a:latin typeface="Comic Sans MS"/>
                <a:cs typeface="Comic Sans MS"/>
              </a:rPr>
              <a:t>[</a:t>
            </a:r>
            <a:r>
              <a:rPr lang="en-US" sz="2800" b="1" dirty="0" err="1">
                <a:solidFill>
                  <a:srgbClr val="008000"/>
                </a:solidFill>
                <a:latin typeface="Comic Sans MS"/>
                <a:cs typeface="Comic Sans MS"/>
              </a:rPr>
              <a:t>AllenZhu</a:t>
            </a:r>
            <a:r>
              <a:rPr lang="en-US" sz="2800" b="1" dirty="0">
                <a:solidFill>
                  <a:srgbClr val="008000"/>
                </a:solidFill>
                <a:latin typeface="Comic Sans MS"/>
                <a:cs typeface="Comic Sans MS"/>
              </a:rPr>
              <a:t>-Garg-Li-Olivera-W</a:t>
            </a:r>
            <a:r>
              <a:rPr lang="fr-FR" sz="2800" b="1" dirty="0">
                <a:solidFill>
                  <a:srgbClr val="008000"/>
                </a:solidFill>
                <a:latin typeface="Comic Sans MS"/>
                <a:cs typeface="Comic Sans MS"/>
              </a:rPr>
              <a:t>’</a:t>
            </a:r>
            <a:r>
              <a:rPr lang="en-US" sz="2800" b="1" dirty="0">
                <a:solidFill>
                  <a:srgbClr val="008000"/>
                </a:solidFill>
                <a:latin typeface="Comic Sans MS"/>
                <a:cs typeface="Comic Sans MS"/>
              </a:rPr>
              <a:t>17] </a:t>
            </a:r>
            <a:r>
              <a:rPr lang="en-US" sz="2800" b="1" dirty="0">
                <a:latin typeface="Comic Sans MS" charset="0"/>
                <a:ea typeface="ＭＳ Ｐゴシック" charset="0"/>
                <a:cs typeface="ＭＳ Ｐゴシック" charset="0"/>
              </a:rPr>
              <a:t>😎</a:t>
            </a:r>
            <a:br>
              <a:rPr lang="en-US" sz="2800" b="1" dirty="0">
                <a:solidFill>
                  <a:srgbClr val="008000"/>
                </a:solidFill>
                <a:latin typeface="Comic Sans MS"/>
                <a:cs typeface="Comic Sans MS"/>
              </a:rPr>
            </a:br>
            <a:r>
              <a:rPr lang="en-US" sz="2800" b="1" dirty="0">
                <a:solidFill>
                  <a:srgbClr val="C00000"/>
                </a:solidFill>
                <a:latin typeface="Comic Sans MS" charset="0"/>
                <a:ea typeface="ＭＳ Ｐゴシック" charset="0"/>
                <a:cs typeface="ＭＳ Ｐゴシック" charset="0"/>
              </a:rPr>
              <a:t>or</a:t>
            </a:r>
            <a:r>
              <a:rPr lang="en-US" sz="2800" b="1" dirty="0">
                <a:latin typeface="Comic Sans MS" charset="0"/>
                <a:ea typeface="ＭＳ Ｐゴシック" charset="0"/>
                <a:cs typeface="ＭＳ Ｐゴシック" charset="0"/>
              </a:rPr>
              <a:t> bypassed algebraically </a:t>
            </a:r>
            <a:r>
              <a:rPr lang="en-US" sz="2800" b="1" dirty="0">
                <a:solidFill>
                  <a:srgbClr val="008000"/>
                </a:solidFill>
                <a:latin typeface="Comic Sans MS"/>
                <a:cs typeface="Comic Sans MS"/>
              </a:rPr>
              <a:t>[</a:t>
            </a:r>
            <a:r>
              <a:rPr lang="en-US" sz="2800" b="1" dirty="0" err="1">
                <a:solidFill>
                  <a:srgbClr val="008000"/>
                </a:solidFill>
                <a:latin typeface="Comic Sans MS"/>
                <a:cs typeface="Comic Sans MS"/>
              </a:rPr>
              <a:t>Derksen-Makam</a:t>
            </a:r>
            <a:r>
              <a:rPr lang="fr-FR" sz="2800" b="1" dirty="0">
                <a:solidFill>
                  <a:srgbClr val="008000"/>
                </a:solidFill>
                <a:latin typeface="Comic Sans MS"/>
                <a:cs typeface="Comic Sans MS"/>
              </a:rPr>
              <a:t>’</a:t>
            </a:r>
            <a:r>
              <a:rPr lang="en-US" sz="2800" b="1" dirty="0">
                <a:solidFill>
                  <a:srgbClr val="008000"/>
                </a:solidFill>
                <a:latin typeface="Comic Sans MS"/>
                <a:cs typeface="Comic Sans MS"/>
              </a:rPr>
              <a:t>17]</a:t>
            </a:r>
            <a:r>
              <a:rPr lang="en-US" sz="2800" b="1" dirty="0">
                <a:latin typeface="Comic Sans MS" charset="0"/>
                <a:ea typeface="ＭＳ Ｐゴシック" charset="0"/>
                <a:cs typeface="ＭＳ Ｐゴシック" charset="0"/>
              </a:rPr>
              <a:t> 😎</a:t>
            </a:r>
          </a:p>
          <a:p>
            <a:pPr>
              <a:lnSpc>
                <a:spcPct val="110000"/>
              </a:lnSpc>
            </a:pPr>
            <a:endParaRPr lang="en-US" sz="2800" b="1" dirty="0">
              <a:latin typeface="Comic Sans MS" charset="0"/>
              <a:ea typeface="ＭＳ Ｐゴシック" charset="0"/>
              <a:cs typeface="ＭＳ Ｐゴシック" charset="0"/>
            </a:endParaRPr>
          </a:p>
          <a:p>
            <a:pPr>
              <a:lnSpc>
                <a:spcPct val="110000"/>
              </a:lnSpc>
            </a:pPr>
            <a:r>
              <a:rPr lang="en-US" sz="2800" b="1" dirty="0">
                <a:solidFill>
                  <a:srgbClr val="7030A0"/>
                </a:solidFill>
                <a:latin typeface="Comic Sans MS" charset="0"/>
                <a:ea typeface="ＭＳ Ｐゴシック" charset="0"/>
                <a:cs typeface="ＭＳ Ｐゴシック" charset="0"/>
              </a:rPr>
              <a:t>Paulsen problem</a:t>
            </a:r>
            <a:r>
              <a:rPr lang="en-US" sz="2800" b="1" dirty="0">
                <a:latin typeface="Comic Sans MS" charset="0"/>
                <a:ea typeface="ＭＳ Ｐゴシック" charset="0"/>
                <a:cs typeface="ＭＳ Ｐゴシック" charset="0"/>
              </a:rPr>
              <a:t>: continuous op scaling + smooth analysis  </a:t>
            </a:r>
            <a:r>
              <a:rPr lang="en-US" sz="2800" b="1" dirty="0">
                <a:solidFill>
                  <a:srgbClr val="008000"/>
                </a:solidFill>
                <a:latin typeface="Comic Sans MS"/>
                <a:cs typeface="Comic Sans MS"/>
              </a:rPr>
              <a:t>[Kwok, Lau, Lee, Ramachandran’17] </a:t>
            </a:r>
            <a:r>
              <a:rPr lang="en-US" sz="2800" b="1" dirty="0">
                <a:latin typeface="Comic Sans MS" charset="0"/>
                <a:ea typeface="ＭＳ Ｐゴシック" charset="0"/>
                <a:cs typeface="ＭＳ Ｐゴシック" charset="0"/>
              </a:rPr>
              <a:t>😎</a:t>
            </a:r>
            <a:endParaRPr lang="en-US" sz="2800" dirty="0"/>
          </a:p>
        </p:txBody>
      </p:sp>
    </p:spTree>
    <p:extLst>
      <p:ext uri="{BB962C8B-B14F-4D97-AF65-F5344CB8AC3E}">
        <p14:creationId xmlns:p14="http://schemas.microsoft.com/office/powerpoint/2010/main" val="37386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81000" y="-211308"/>
            <a:ext cx="8445500" cy="2050702"/>
          </a:xfrm>
        </p:spPr>
        <p:txBody>
          <a:bodyPr>
            <a:normAutofit/>
          </a:bodyPr>
          <a:lstStyle/>
          <a:p>
            <a:pPr algn="l">
              <a:lnSpc>
                <a:spcPct val="120000"/>
              </a:lnSpc>
            </a:pPr>
            <a:r>
              <a:rPr lang="en-US" sz="3600" b="1" dirty="0">
                <a:solidFill>
                  <a:srgbClr val="FF0000"/>
                </a:solidFill>
                <a:latin typeface="Comic Sans MS" charset="0"/>
                <a:ea typeface="ＭＳ Ｐゴシック" charset="0"/>
                <a:cs typeface="ＭＳ Ｐゴシック" charset="0"/>
              </a:rPr>
              <a:t>     6 areas, 6 problems </a:t>
            </a:r>
            <a:r>
              <a:rPr lang="en-US" sz="2400" b="1" dirty="0">
                <a:solidFill>
                  <a:srgbClr val="008000"/>
                </a:solidFill>
                <a:latin typeface="Comic Sans MS"/>
                <a:cs typeface="Comic Sans MS"/>
              </a:rPr>
              <a:t>[GGOW’15’16]</a:t>
            </a:r>
            <a:br>
              <a:rPr lang="en-US" sz="3600" b="1" dirty="0">
                <a:solidFill>
                  <a:srgbClr val="FF0000"/>
                </a:solidFill>
                <a:latin typeface="Comic Sans MS" charset="0"/>
                <a:ea typeface="ＭＳ Ｐゴシック" charset="0"/>
                <a:cs typeface="ＭＳ Ｐゴシック" charset="0"/>
              </a:rPr>
            </a:br>
            <a:r>
              <a:rPr lang="en-US" sz="3600" b="1" dirty="0">
                <a:solidFill>
                  <a:srgbClr val="FF0000"/>
                </a:solidFill>
                <a:latin typeface="Comic Sans MS" charset="0"/>
                <a:ea typeface="ＭＳ Ｐゴシック" charset="0"/>
                <a:cs typeface="ＭＳ Ｐゴシック" charset="0"/>
              </a:rPr>
              <a:t> </a:t>
            </a:r>
            <a:r>
              <a:rPr lang="en-US" sz="2800" b="1" dirty="0">
                <a:solidFill>
                  <a:srgbClr val="0000FF"/>
                </a:solidFill>
                <a:latin typeface="Comic Sans MS"/>
                <a:cs typeface="Comic Sans MS"/>
              </a:rPr>
              <a:t>L</a:t>
            </a:r>
            <a:r>
              <a:rPr lang="en-US" sz="2800" b="1" dirty="0">
                <a:solidFill>
                  <a:srgbClr val="000000"/>
                </a:solidFill>
                <a:latin typeface="Comic Sans MS"/>
                <a:cs typeface="Comic Sans MS"/>
              </a:rPr>
              <a:t>=(</a:t>
            </a:r>
            <a:r>
              <a:rPr lang="en-US" sz="2800" b="1" dirty="0">
                <a:solidFill>
                  <a:srgbClr val="0000FF"/>
                </a:solidFill>
                <a:latin typeface="Comic Sans MS"/>
                <a:cs typeface="Comic Sans MS"/>
              </a:rPr>
              <a:t>A</a:t>
            </a:r>
            <a:r>
              <a:rPr lang="en-US" sz="2800" b="1" baseline="-25000" dirty="0">
                <a:solidFill>
                  <a:srgbClr val="0000FF"/>
                </a:solidFill>
                <a:latin typeface="Comic Sans MS"/>
                <a:cs typeface="Comic Sans MS"/>
              </a:rPr>
              <a:t>1</a:t>
            </a:r>
            <a:r>
              <a:rPr lang="en-US" sz="2800" b="1" dirty="0">
                <a:latin typeface="Comic Sans MS"/>
                <a:cs typeface="Comic Sans MS"/>
              </a:rPr>
              <a:t>,</a:t>
            </a:r>
            <a:r>
              <a:rPr lang="en-US" sz="2800" b="1" dirty="0">
                <a:solidFill>
                  <a:srgbClr val="0000FF"/>
                </a:solidFill>
                <a:latin typeface="Comic Sans MS"/>
                <a:cs typeface="Comic Sans MS"/>
              </a:rPr>
              <a:t>A</a:t>
            </a:r>
            <a:r>
              <a:rPr lang="en-US" sz="2800" b="1" baseline="-25000" dirty="0">
                <a:solidFill>
                  <a:srgbClr val="0000FF"/>
                </a:solidFill>
                <a:latin typeface="Comic Sans MS"/>
                <a:cs typeface="Comic Sans MS"/>
              </a:rPr>
              <a:t>2</a:t>
            </a:r>
            <a:r>
              <a:rPr lang="en-US" sz="2800" b="1" dirty="0">
                <a:solidFill>
                  <a:srgbClr val="000000"/>
                </a:solidFill>
                <a:latin typeface="Comic Sans MS"/>
                <a:cs typeface="Comic Sans MS"/>
              </a:rPr>
              <a:t>,…,</a:t>
            </a:r>
            <a:r>
              <a:rPr lang="en-US" sz="2800" b="1" dirty="0">
                <a:solidFill>
                  <a:srgbClr val="0000FF"/>
                </a:solidFill>
                <a:latin typeface="Comic Sans MS"/>
                <a:cs typeface="Comic Sans MS"/>
              </a:rPr>
              <a:t>A</a:t>
            </a:r>
            <a:r>
              <a:rPr lang="en-US" sz="2800" b="1" baseline="-25000" dirty="0">
                <a:solidFill>
                  <a:srgbClr val="0000FF"/>
                </a:solidFill>
                <a:latin typeface="Comic Sans MS"/>
                <a:cs typeface="Comic Sans MS"/>
              </a:rPr>
              <a:t>m</a:t>
            </a:r>
            <a:r>
              <a:rPr lang="en-US" sz="2800" b="1" dirty="0">
                <a:solidFill>
                  <a:srgbClr val="000000"/>
                </a:solidFill>
                <a:latin typeface="Comic Sans MS"/>
                <a:cs typeface="Comic Sans MS"/>
              </a:rPr>
              <a:t>),</a:t>
            </a:r>
            <a:r>
              <a:rPr lang="en-US" sz="2800" b="1" dirty="0">
                <a:solidFill>
                  <a:srgbClr val="0000FF"/>
                </a:solidFill>
                <a:latin typeface="Comic Sans MS"/>
                <a:cs typeface="Comic Sans MS"/>
              </a:rPr>
              <a:t> A</a:t>
            </a:r>
            <a:r>
              <a:rPr lang="en-US" sz="2800" b="1" baseline="-25000" dirty="0">
                <a:solidFill>
                  <a:srgbClr val="0000FF"/>
                </a:solidFill>
                <a:latin typeface="Comic Sans MS"/>
                <a:cs typeface="Comic Sans MS"/>
              </a:rPr>
              <a:t>i </a:t>
            </a:r>
            <a:r>
              <a:rPr lang="en-US" sz="2800" dirty="0">
                <a:sym typeface="Symbol" charset="0"/>
              </a:rPr>
              <a:t> </a:t>
            </a:r>
            <a:r>
              <a:rPr lang="en-US" sz="2800" b="1" dirty="0" err="1">
                <a:solidFill>
                  <a:srgbClr val="000000"/>
                </a:solidFill>
                <a:latin typeface="Comic Sans MS"/>
                <a:cs typeface="Comic Sans MS"/>
              </a:rPr>
              <a:t>Mat</a:t>
            </a:r>
            <a:r>
              <a:rPr lang="en-US" sz="2800" b="1" baseline="-25000" dirty="0" err="1">
                <a:solidFill>
                  <a:srgbClr val="0000FF"/>
                </a:solidFill>
                <a:latin typeface="Comic Sans MS"/>
                <a:cs typeface="Comic Sans MS"/>
              </a:rPr>
              <a:t>n</a:t>
            </a:r>
            <a:r>
              <a:rPr lang="en-US" sz="2800" b="1" dirty="0">
                <a:solidFill>
                  <a:srgbClr val="000000"/>
                </a:solidFill>
                <a:latin typeface="Comic Sans MS"/>
                <a:cs typeface="Comic Sans MS"/>
              </a:rPr>
              <a:t>(</a:t>
            </a:r>
            <a:r>
              <a:rPr lang="en-US" sz="2800" b="1" dirty="0">
                <a:solidFill>
                  <a:srgbClr val="0000FF"/>
                </a:solidFill>
                <a:latin typeface="Comic Sans MS"/>
                <a:cs typeface="Comic Sans MS"/>
              </a:rPr>
              <a:t>F</a:t>
            </a:r>
            <a:r>
              <a:rPr lang="en-US" sz="2800" b="1" dirty="0">
                <a:solidFill>
                  <a:srgbClr val="000000"/>
                </a:solidFill>
                <a:latin typeface="Comic Sans MS"/>
                <a:cs typeface="Comic Sans MS"/>
              </a:rPr>
              <a:t>)     (e.g. </a:t>
            </a:r>
            <a:r>
              <a:rPr lang="en-US" sz="2800" b="1" dirty="0">
                <a:solidFill>
                  <a:srgbClr val="0000FF"/>
                </a:solidFill>
                <a:latin typeface="Comic Sans MS"/>
                <a:cs typeface="Comic Sans MS"/>
              </a:rPr>
              <a:t>F</a:t>
            </a:r>
            <a:r>
              <a:rPr lang="en-US" sz="2800" b="1" dirty="0">
                <a:solidFill>
                  <a:srgbClr val="000000"/>
                </a:solidFill>
                <a:latin typeface="Comic Sans MS"/>
                <a:cs typeface="Comic Sans MS"/>
              </a:rPr>
              <a:t>=</a:t>
            </a:r>
            <a:r>
              <a:rPr lang="en-US" sz="2800" b="1" dirty="0">
                <a:solidFill>
                  <a:srgbClr val="0000FF"/>
                </a:solidFill>
                <a:latin typeface="Comic Sans MS"/>
                <a:cs typeface="Comic Sans MS"/>
              </a:rPr>
              <a:t>Q</a:t>
            </a:r>
            <a:r>
              <a:rPr lang="en-US" sz="2800" b="1" dirty="0">
                <a:solidFill>
                  <a:srgbClr val="000000"/>
                </a:solidFill>
                <a:latin typeface="Comic Sans MS"/>
                <a:cs typeface="Comic Sans MS"/>
              </a:rPr>
              <a:t>)</a:t>
            </a:r>
            <a:endParaRPr lang="en-US" sz="2800" b="1" dirty="0">
              <a:solidFill>
                <a:srgbClr val="FF0000"/>
              </a:solidFill>
              <a:latin typeface="Comic Sans MS" charset="0"/>
              <a:ea typeface="ＭＳ Ｐゴシック" charset="0"/>
              <a:cs typeface="ＭＳ Ｐゴシック" charset="0"/>
            </a:endParaRPr>
          </a:p>
        </p:txBody>
      </p:sp>
      <mc:AlternateContent xmlns:mc="http://schemas.openxmlformats.org/markup-compatibility/2006">
        <mc:Choice xmlns:a14="http://schemas.microsoft.com/office/drawing/2010/main" Requires="a14">
          <p:sp>
            <p:nvSpPr>
              <p:cNvPr id="5" name="Rectangle 3"/>
              <p:cNvSpPr>
                <a:spLocks noGrp="1" noChangeArrowheads="1"/>
              </p:cNvSpPr>
              <p:nvPr>
                <p:ph type="subTitle" idx="1"/>
              </p:nvPr>
            </p:nvSpPr>
            <p:spPr>
              <a:xfrm>
                <a:off x="282222" y="1652962"/>
                <a:ext cx="8696678" cy="5090738"/>
              </a:xfrm>
            </p:spPr>
            <p:txBody>
              <a:bodyPr>
                <a:normAutofit/>
              </a:bodyPr>
              <a:lstStyle/>
              <a:p>
                <a:pPr lvl="0" algn="l">
                  <a:lnSpc>
                    <a:spcPct val="130000"/>
                  </a:lnSpc>
                </a:pPr>
                <a:r>
                  <a:rPr lang="en-US" sz="2300" b="1" dirty="0">
                    <a:solidFill>
                      <a:srgbClr val="008000"/>
                    </a:solidFill>
                    <a:latin typeface="Comic Sans MS" charset="0"/>
                    <a:ea typeface="ＭＳ Ｐゴシック" charset="0"/>
                    <a:cs typeface="ＭＳ Ｐゴシック" charset="0"/>
                  </a:rPr>
                  <a:t>Linear algebra   </a:t>
                </a:r>
                <a:r>
                  <a:rPr lang="en-US" sz="2400" b="1" dirty="0">
                    <a:solidFill>
                      <a:srgbClr val="0000FF"/>
                    </a:solidFill>
                    <a:latin typeface="Comic Sans MS"/>
                    <a:cs typeface="Comic Sans MS"/>
                  </a:rPr>
                  <a:t>A</a:t>
                </a:r>
                <a:r>
                  <a:rPr lang="en-US" sz="2400" b="1" baseline="-25000" dirty="0">
                    <a:solidFill>
                      <a:srgbClr val="0000FF"/>
                    </a:solidFill>
                    <a:latin typeface="Comic Sans MS"/>
                    <a:cs typeface="Comic Sans MS"/>
                  </a:rPr>
                  <a:t>i</a:t>
                </a:r>
                <a:r>
                  <a:rPr lang="en-US" sz="2400" b="1" dirty="0">
                    <a:solidFill>
                      <a:srgbClr val="000000"/>
                    </a:solidFill>
                    <a:latin typeface="Comic Sans MS"/>
                    <a:cs typeface="Comic Sans MS"/>
                  </a:rPr>
                  <a:t>: </a:t>
                </a:r>
                <a:r>
                  <a:rPr lang="en-US" sz="2400" b="1" dirty="0" err="1">
                    <a:solidFill>
                      <a:srgbClr val="0000FF"/>
                    </a:solidFill>
                    <a:latin typeface="Comic Sans MS"/>
                    <a:cs typeface="Comic Sans MS"/>
                  </a:rPr>
                  <a:t>F</a:t>
                </a:r>
                <a:r>
                  <a:rPr lang="en-US" sz="2400" b="1" baseline="30000" dirty="0" err="1">
                    <a:solidFill>
                      <a:srgbClr val="0000FF"/>
                    </a:solidFill>
                    <a:latin typeface="Comic Sans MS"/>
                    <a:cs typeface="Comic Sans MS"/>
                  </a:rPr>
                  <a:t>n</a:t>
                </a:r>
                <a:r>
                  <a:rPr lang="en-US" sz="2400" b="1" dirty="0">
                    <a:solidFill>
                      <a:srgbClr val="0000FF"/>
                    </a:solidFill>
                    <a:latin typeface="Comic Sans MS"/>
                    <a:cs typeface="Comic Sans MS"/>
                  </a:rPr>
                  <a:t> </a:t>
                </a:r>
                <a:r>
                  <a:rPr lang="en-US" sz="2400" b="1" dirty="0">
                    <a:solidFill>
                      <a:schemeClr val="tx1"/>
                    </a:solidFill>
                    <a:latin typeface="Comic Sans MS"/>
                    <a:cs typeface="Comic Sans MS"/>
                    <a:sym typeface="Wingdings"/>
                  </a:rPr>
                  <a:t></a:t>
                </a:r>
                <a:r>
                  <a:rPr lang="en-US" sz="2400" b="1" dirty="0">
                    <a:solidFill>
                      <a:srgbClr val="0000FF"/>
                    </a:solidFill>
                    <a:latin typeface="Comic Sans MS"/>
                    <a:cs typeface="Comic Sans MS"/>
                    <a:sym typeface="Wingdings"/>
                  </a:rPr>
                  <a:t> </a:t>
                </a:r>
                <a:r>
                  <a:rPr lang="en-US" sz="2400" b="1" dirty="0" err="1">
                    <a:solidFill>
                      <a:srgbClr val="0000FF"/>
                    </a:solidFill>
                    <a:latin typeface="Comic Sans MS"/>
                    <a:cs typeface="Comic Sans MS"/>
                    <a:sym typeface="Wingdings"/>
                  </a:rPr>
                  <a:t>F</a:t>
                </a:r>
                <a:r>
                  <a:rPr lang="en-US" sz="2400" b="1" baseline="30000" dirty="0" err="1">
                    <a:solidFill>
                      <a:srgbClr val="0000FF"/>
                    </a:solidFill>
                    <a:latin typeface="Comic Sans MS"/>
                    <a:cs typeface="Comic Sans MS"/>
                    <a:sym typeface="Wingdings"/>
                  </a:rPr>
                  <a:t>n</a:t>
                </a:r>
                <a:r>
                  <a:rPr lang="en-US" sz="2400" b="1" baseline="30000" dirty="0">
                    <a:solidFill>
                      <a:srgbClr val="0000FF"/>
                    </a:solidFill>
                    <a:latin typeface="Comic Sans MS"/>
                    <a:cs typeface="Comic Sans MS"/>
                    <a:sym typeface="Wingdings"/>
                  </a:rPr>
                  <a:t>   </a:t>
                </a:r>
                <a:r>
                  <a:rPr lang="en-US" sz="2300" b="1" dirty="0">
                    <a:solidFill>
                      <a:srgbClr val="000000"/>
                    </a:solidFill>
                    <a:latin typeface="Comic Sans MS"/>
                    <a:cs typeface="Comic Sans MS"/>
                  </a:rPr>
                  <a:t>linear maps</a:t>
                </a:r>
                <a:endParaRPr lang="en-US" sz="2300" b="1" baseline="30000" dirty="0">
                  <a:solidFill>
                    <a:srgbClr val="008000"/>
                  </a:solidFill>
                  <a:latin typeface="Comic Sans MS" charset="0"/>
                  <a:ea typeface="ＭＳ Ｐゴシック" charset="0"/>
                  <a:cs typeface="ＭＳ Ｐゴシック" charset="0"/>
                </a:endParaRPr>
              </a:p>
              <a:p>
                <a:pPr lvl="0" algn="l">
                  <a:lnSpc>
                    <a:spcPct val="130000"/>
                  </a:lnSpc>
                  <a:spcBef>
                    <a:spcPts val="0"/>
                  </a:spcBef>
                </a:pPr>
                <a:r>
                  <a:rPr lang="en-US" sz="2300" b="1" dirty="0">
                    <a:solidFill>
                      <a:srgbClr val="FF0000"/>
                    </a:solidFill>
                    <a:latin typeface="Comic Sans MS" charset="0"/>
                    <a:ea typeface="ＭＳ Ｐゴシック" charset="0"/>
                    <a:cs typeface="ＭＳ Ｐゴシック" charset="0"/>
                  </a:rPr>
                  <a:t>Q1:  </a:t>
                </a:r>
                <a:r>
                  <a:rPr lang="en-US" sz="2300" b="1" dirty="0">
                    <a:solidFill>
                      <a:schemeClr val="tx1"/>
                    </a:solidFill>
                    <a:latin typeface="Comic Sans MS" charset="0"/>
                    <a:ea typeface="ＭＳ Ｐゴシック" charset="0"/>
                    <a:cs typeface="ＭＳ Ｐゴシック" charset="0"/>
                  </a:rPr>
                  <a:t> </a:t>
                </a:r>
                <a14:m>
                  <m:oMath xmlns:m="http://schemas.openxmlformats.org/officeDocument/2006/math">
                    <m:r>
                      <a:rPr lang="en-US" sz="2300" b="1" i="1" smtClean="0">
                        <a:solidFill>
                          <a:schemeClr val="tx1"/>
                        </a:solidFill>
                        <a:latin typeface="Cambria Math" panose="02040503050406030204" pitchFamily="18" charset="0"/>
                        <a:ea typeface="Cambria Math" panose="02040503050406030204" pitchFamily="18" charset="0"/>
                        <a:cs typeface="ＭＳ Ｐゴシック" charset="0"/>
                      </a:rPr>
                      <m:t>∃</m:t>
                    </m:r>
                  </m:oMath>
                </a14:m>
                <a:r>
                  <a:rPr lang="en-US" sz="2300" b="1" dirty="0">
                    <a:solidFill>
                      <a:prstClr val="black"/>
                    </a:solidFill>
                    <a:latin typeface="Comic Sans MS"/>
                    <a:cs typeface="Comic Sans MS"/>
                  </a:rPr>
                  <a:t>subspace </a:t>
                </a:r>
                <a:r>
                  <a:rPr lang="en-US" sz="2300" b="1" dirty="0">
                    <a:solidFill>
                      <a:srgbClr val="660066"/>
                    </a:solidFill>
                    <a:latin typeface="Comic Sans MS"/>
                    <a:cs typeface="Comic Sans MS"/>
                  </a:rPr>
                  <a:t>U</a:t>
                </a:r>
                <a:r>
                  <a:rPr lang="en-US" sz="2300" b="1" dirty="0">
                    <a:solidFill>
                      <a:prstClr val="black"/>
                    </a:solidFill>
                    <a:latin typeface="Comic Sans MS"/>
                    <a:cs typeface="Comic Sans MS"/>
                  </a:rPr>
                  <a:t> </a:t>
                </a:r>
                <a:r>
                  <a:rPr lang="en-US" sz="2300" b="1" dirty="0" err="1">
                    <a:solidFill>
                      <a:prstClr val="black"/>
                    </a:solidFill>
                    <a:latin typeface="Comic Sans MS"/>
                    <a:cs typeface="Comic Sans MS"/>
                  </a:rPr>
                  <a:t>s.t.</a:t>
                </a:r>
                <a:r>
                  <a:rPr lang="en-US" sz="2300" b="1" dirty="0">
                    <a:solidFill>
                      <a:prstClr val="black"/>
                    </a:solidFill>
                    <a:latin typeface="Comic Sans MS"/>
                    <a:cs typeface="Comic Sans MS"/>
                  </a:rPr>
                  <a:t> dim(</a:t>
                </a:r>
                <a:r>
                  <a:rPr lang="en-US" sz="2300" b="1" dirty="0" err="1">
                    <a:solidFill>
                      <a:prstClr val="black"/>
                    </a:solidFill>
                    <a:latin typeface="Comic Sans MS"/>
                    <a:cs typeface="Comic Sans MS"/>
                  </a:rPr>
                  <a:t>span</a:t>
                </a:r>
                <a:r>
                  <a:rPr lang="en-US" sz="2300" b="1" baseline="-25000" dirty="0" err="1">
                    <a:solidFill>
                      <a:srgbClr val="0000FF"/>
                    </a:solidFill>
                    <a:latin typeface="Comic Sans MS"/>
                    <a:cs typeface="Comic Sans MS"/>
                  </a:rPr>
                  <a:t>i</a:t>
                </a:r>
                <a:r>
                  <a:rPr lang="en-US" sz="2300" b="1" baseline="-25000" dirty="0">
                    <a:solidFill>
                      <a:srgbClr val="0000FF"/>
                    </a:solidFill>
                    <a:latin typeface="Comic Sans MS"/>
                    <a:cs typeface="Comic Sans MS"/>
                  </a:rPr>
                  <a:t> </a:t>
                </a:r>
                <a:r>
                  <a:rPr lang="en-US" sz="2300" b="1" dirty="0">
                    <a:solidFill>
                      <a:prstClr val="black"/>
                    </a:solidFill>
                    <a:latin typeface="Comic Sans MS"/>
                    <a:cs typeface="Comic Sans MS"/>
                  </a:rPr>
                  <a:t>{</a:t>
                </a:r>
                <a:r>
                  <a:rPr lang="en-US" sz="2000" b="1" dirty="0" err="1">
                    <a:solidFill>
                      <a:srgbClr val="0000FF"/>
                    </a:solidFill>
                    <a:latin typeface="Comic Sans MS"/>
                    <a:cs typeface="Comic Sans MS"/>
                  </a:rPr>
                  <a:t>A</a:t>
                </a:r>
                <a:r>
                  <a:rPr lang="en-US" sz="2000" b="1" baseline="-25000" dirty="0" err="1">
                    <a:solidFill>
                      <a:srgbClr val="0000FF"/>
                    </a:solidFill>
                    <a:latin typeface="Comic Sans MS"/>
                    <a:cs typeface="Comic Sans MS"/>
                  </a:rPr>
                  <a:t>i</a:t>
                </a:r>
                <a:r>
                  <a:rPr lang="en-US" sz="2000" b="1" dirty="0" err="1">
                    <a:solidFill>
                      <a:srgbClr val="660066"/>
                    </a:solidFill>
                    <a:latin typeface="Comic Sans MS"/>
                    <a:cs typeface="Comic Sans MS"/>
                  </a:rPr>
                  <a:t>U</a:t>
                </a:r>
                <a:r>
                  <a:rPr lang="en-US" sz="2300" b="1" dirty="0">
                    <a:solidFill>
                      <a:prstClr val="black"/>
                    </a:solidFill>
                    <a:latin typeface="Comic Sans MS"/>
                    <a:cs typeface="Comic Sans MS"/>
                  </a:rPr>
                  <a:t>}) &lt; dim(</a:t>
                </a:r>
                <a:r>
                  <a:rPr lang="en-US" sz="2300" b="1" dirty="0">
                    <a:solidFill>
                      <a:srgbClr val="660066"/>
                    </a:solidFill>
                    <a:latin typeface="Comic Sans MS"/>
                    <a:cs typeface="Comic Sans MS"/>
                  </a:rPr>
                  <a:t>U</a:t>
                </a:r>
                <a:r>
                  <a:rPr lang="en-US" sz="2300" b="1" dirty="0">
                    <a:solidFill>
                      <a:prstClr val="black"/>
                    </a:solidFill>
                    <a:latin typeface="Comic Sans MS"/>
                    <a:cs typeface="Comic Sans MS"/>
                  </a:rPr>
                  <a:t>) </a:t>
                </a:r>
                <a:r>
                  <a:rPr lang="en-US" sz="2300" b="1" dirty="0">
                    <a:solidFill>
                      <a:srgbClr val="FF0000"/>
                    </a:solidFill>
                    <a:latin typeface="Comic Sans MS"/>
                    <a:cs typeface="Comic Sans MS"/>
                  </a:rPr>
                  <a:t>?</a:t>
                </a:r>
                <a:endParaRPr lang="en-US" sz="2300" dirty="0">
                  <a:solidFill>
                    <a:srgbClr val="FF0000"/>
                  </a:solidFill>
                </a:endParaRPr>
              </a:p>
              <a:p>
                <a:pPr lvl="0" algn="l">
                  <a:lnSpc>
                    <a:spcPct val="130000"/>
                  </a:lnSpc>
                </a:pPr>
                <a:endParaRPr lang="en-US" sz="2300" b="1" dirty="0">
                  <a:solidFill>
                    <a:srgbClr val="008000"/>
                  </a:solidFill>
                  <a:latin typeface="Comic Sans MS" charset="0"/>
                  <a:ea typeface="ＭＳ Ｐゴシック" charset="0"/>
                  <a:cs typeface="ＭＳ Ｐゴシック" charset="0"/>
                </a:endParaRPr>
              </a:p>
              <a:p>
                <a:pPr lvl="0" algn="l">
                  <a:lnSpc>
                    <a:spcPct val="130000"/>
                  </a:lnSpc>
                </a:pPr>
                <a:r>
                  <a:rPr lang="en-US" sz="2300" b="1" dirty="0">
                    <a:solidFill>
                      <a:srgbClr val="008000"/>
                    </a:solidFill>
                    <a:latin typeface="Comic Sans MS" charset="0"/>
                    <a:ea typeface="ＭＳ Ｐゴシック" charset="0"/>
                    <a:cs typeface="ＭＳ Ｐゴシック" charset="0"/>
                  </a:rPr>
                  <a:t>Arithmetic complexity theory: </a:t>
                </a:r>
                <a:r>
                  <a:rPr lang="en-US" sz="2300" b="1" dirty="0">
                    <a:solidFill>
                      <a:srgbClr val="0000FF"/>
                    </a:solidFill>
                    <a:latin typeface="Comic Sans MS"/>
                    <a:cs typeface="Comic Sans MS"/>
                  </a:rPr>
                  <a:t>L </a:t>
                </a:r>
                <a:r>
                  <a:rPr lang="en-US" sz="2300" b="1" dirty="0">
                    <a:solidFill>
                      <a:srgbClr val="000000"/>
                    </a:solidFill>
                    <a:latin typeface="Comic Sans MS"/>
                    <a:cs typeface="Comic Sans MS"/>
                  </a:rPr>
                  <a:t>describes a polynomial: </a:t>
                </a:r>
                <a:endParaRPr lang="en-US" sz="2300" b="1" dirty="0">
                  <a:solidFill>
                    <a:srgbClr val="008000"/>
                  </a:solidFill>
                  <a:latin typeface="Comic Sans MS" charset="0"/>
                  <a:ea typeface="ＭＳ Ｐゴシック" charset="0"/>
                  <a:cs typeface="ＭＳ Ｐゴシック" charset="0"/>
                </a:endParaRPr>
              </a:p>
              <a:p>
                <a:pPr lvl="0" algn="l">
                  <a:lnSpc>
                    <a:spcPct val="130000"/>
                  </a:lnSpc>
                  <a:spcBef>
                    <a:spcPts val="0"/>
                  </a:spcBef>
                </a:pPr>
                <a:r>
                  <a:rPr lang="en-US" sz="2300" b="1" dirty="0">
                    <a:solidFill>
                      <a:srgbClr val="0000FF"/>
                    </a:solidFill>
                    <a:latin typeface="Comic Sans MS"/>
                    <a:cs typeface="Comic Sans MS"/>
                  </a:rPr>
                  <a:t>L</a:t>
                </a:r>
                <a:r>
                  <a:rPr lang="en-US" sz="2300" b="1" dirty="0">
                    <a:solidFill>
                      <a:srgbClr val="000000"/>
                    </a:solidFill>
                    <a:latin typeface="Comic Sans MS"/>
                    <a:cs typeface="Comic Sans MS"/>
                  </a:rPr>
                  <a:t>(</a:t>
                </a:r>
                <a:r>
                  <a:rPr lang="en-US" sz="2300" b="1" dirty="0">
                    <a:solidFill>
                      <a:srgbClr val="660066"/>
                    </a:solidFill>
                    <a:latin typeface="Comic Sans MS"/>
                    <a:cs typeface="Comic Sans MS"/>
                  </a:rPr>
                  <a:t>X</a:t>
                </a:r>
                <a:r>
                  <a:rPr lang="en-US" sz="2300" b="1" dirty="0">
                    <a:solidFill>
                      <a:prstClr val="black"/>
                    </a:solidFill>
                    <a:latin typeface="Comic Sans MS"/>
                    <a:cs typeface="Comic Sans MS"/>
                  </a:rPr>
                  <a:t>) = </a:t>
                </a:r>
                <a:r>
                  <a:rPr lang="en-US" sz="2300" b="1" dirty="0" err="1">
                    <a:solidFill>
                      <a:prstClr val="black"/>
                    </a:solidFill>
                    <a:latin typeface="Comic Sans MS"/>
                    <a:cs typeface="Comic Sans MS"/>
                  </a:rPr>
                  <a:t>det</a:t>
                </a:r>
                <a:r>
                  <a:rPr lang="en-US" sz="2300" b="1" dirty="0">
                    <a:solidFill>
                      <a:prstClr val="black"/>
                    </a:solidFill>
                    <a:latin typeface="Comic Sans MS"/>
                    <a:cs typeface="Comic Sans MS"/>
                  </a:rPr>
                  <a:t>(</a:t>
                </a:r>
                <a:r>
                  <a:rPr lang="en-US" sz="2300" dirty="0">
                    <a:solidFill>
                      <a:prstClr val="black"/>
                    </a:solidFill>
                    <a:sym typeface="Symbol"/>
                  </a:rPr>
                  <a:t></a:t>
                </a:r>
                <a:r>
                  <a:rPr lang="en-US" sz="2300" b="1" baseline="-25000" dirty="0" err="1">
                    <a:solidFill>
                      <a:srgbClr val="0000FF"/>
                    </a:solidFill>
                    <a:latin typeface="Comic Sans MS"/>
                    <a:cs typeface="Comic Sans MS"/>
                  </a:rPr>
                  <a:t>i</a:t>
                </a:r>
                <a:r>
                  <a:rPr lang="en-US" sz="2300" b="1" dirty="0" err="1">
                    <a:solidFill>
                      <a:srgbClr val="0000FF"/>
                    </a:solidFill>
                    <a:latin typeface="Comic Sans MS"/>
                    <a:cs typeface="Comic Sans MS"/>
                  </a:rPr>
                  <a:t>A</a:t>
                </a:r>
                <a:r>
                  <a:rPr lang="en-US" sz="2300" b="1" baseline="-25000" dirty="0" err="1">
                    <a:solidFill>
                      <a:srgbClr val="0000FF"/>
                    </a:solidFill>
                    <a:latin typeface="Comic Sans MS"/>
                    <a:cs typeface="Comic Sans MS"/>
                  </a:rPr>
                  <a:t>i</a:t>
                </a:r>
                <a:r>
                  <a:rPr lang="en-US" sz="2300" b="1" dirty="0" err="1">
                    <a:solidFill>
                      <a:schemeClr val="tx1"/>
                    </a:solidFill>
                    <a:latin typeface="Comic Sans MS"/>
                    <a:cs typeface="Comic Sans MS"/>
                  </a:rPr>
                  <a:t>×</a:t>
                </a:r>
                <a:r>
                  <a:rPr lang="en-US" sz="2300" b="1" dirty="0" err="1">
                    <a:solidFill>
                      <a:srgbClr val="660066"/>
                    </a:solidFill>
                    <a:latin typeface="Comic Sans MS"/>
                    <a:cs typeface="Comic Sans MS"/>
                  </a:rPr>
                  <a:t>X</a:t>
                </a:r>
                <a:r>
                  <a:rPr lang="en-US" sz="2300" b="1" baseline="-25000" dirty="0" err="1">
                    <a:solidFill>
                      <a:srgbClr val="660066"/>
                    </a:solidFill>
                    <a:latin typeface="Comic Sans MS"/>
                    <a:cs typeface="Comic Sans MS"/>
                  </a:rPr>
                  <a:t>i</a:t>
                </a:r>
                <a:r>
                  <a:rPr lang="en-US" sz="2300" b="1" dirty="0">
                    <a:solidFill>
                      <a:srgbClr val="660066"/>
                    </a:solidFill>
                    <a:latin typeface="Comic Sans MS"/>
                    <a:cs typeface="Comic Sans MS"/>
                  </a:rPr>
                  <a:t>)   X</a:t>
                </a:r>
                <a:r>
                  <a:rPr lang="en-US" sz="2300" b="1" baseline="-25000" dirty="0">
                    <a:solidFill>
                      <a:srgbClr val="660066"/>
                    </a:solidFill>
                    <a:latin typeface="Comic Sans MS"/>
                    <a:cs typeface="Comic Sans MS"/>
                  </a:rPr>
                  <a:t>i </a:t>
                </a:r>
                <a:r>
                  <a:rPr lang="en-US" sz="2300" b="1" dirty="0" err="1">
                    <a:solidFill>
                      <a:srgbClr val="0000FF"/>
                    </a:solidFill>
                    <a:latin typeface="Comic Sans MS"/>
                    <a:cs typeface="Comic Sans MS"/>
                  </a:rPr>
                  <a:t>n</a:t>
                </a:r>
                <a:r>
                  <a:rPr lang="en-US" sz="2300" b="1" dirty="0" err="1">
                    <a:solidFill>
                      <a:schemeClr val="tx1"/>
                    </a:solidFill>
                    <a:latin typeface="Comic Sans MS"/>
                    <a:cs typeface="Comic Sans MS"/>
                  </a:rPr>
                  <a:t>×</a:t>
                </a:r>
                <a:r>
                  <a:rPr lang="en-US" sz="2300" b="1" dirty="0" err="1">
                    <a:solidFill>
                      <a:srgbClr val="0000FF"/>
                    </a:solidFill>
                    <a:latin typeface="Comic Sans MS"/>
                    <a:cs typeface="Comic Sans MS"/>
                  </a:rPr>
                  <a:t>n</a:t>
                </a:r>
                <a:r>
                  <a:rPr lang="en-US" sz="2300" b="1" dirty="0">
                    <a:solidFill>
                      <a:srgbClr val="0000FF"/>
                    </a:solidFill>
                    <a:latin typeface="Comic Sans MS"/>
                    <a:cs typeface="Comic Sans MS"/>
                  </a:rPr>
                  <a:t> </a:t>
                </a:r>
                <a:r>
                  <a:rPr lang="en-US" sz="2300" b="1" dirty="0">
                    <a:solidFill>
                      <a:srgbClr val="000000"/>
                    </a:solidFill>
                    <a:latin typeface="Comic Sans MS"/>
                    <a:cs typeface="Comic Sans MS"/>
                  </a:rPr>
                  <a:t>matrices of commuting </a:t>
                </a:r>
                <a:r>
                  <a:rPr lang="en-US" sz="2300" b="1" dirty="0" err="1">
                    <a:solidFill>
                      <a:srgbClr val="000000"/>
                    </a:solidFill>
                    <a:latin typeface="Comic Sans MS"/>
                    <a:cs typeface="Comic Sans MS"/>
                  </a:rPr>
                  <a:t>vars</a:t>
                </a:r>
                <a:r>
                  <a:rPr lang="en-US" sz="2300" b="1" dirty="0">
                    <a:solidFill>
                      <a:srgbClr val="660066"/>
                    </a:solidFill>
                    <a:latin typeface="Comic Sans MS"/>
                    <a:cs typeface="Comic Sans MS"/>
                  </a:rPr>
                  <a:t> </a:t>
                </a:r>
                <a:endParaRPr lang="en-US" sz="2300" b="1" baseline="30000" dirty="0">
                  <a:solidFill>
                    <a:srgbClr val="0000FF"/>
                  </a:solidFill>
                  <a:latin typeface="Comic Sans MS"/>
                  <a:cs typeface="Comic Sans MS"/>
                </a:endParaRPr>
              </a:p>
              <a:p>
                <a:pPr lvl="0" algn="l">
                  <a:lnSpc>
                    <a:spcPct val="130000"/>
                  </a:lnSpc>
                  <a:spcBef>
                    <a:spcPts val="0"/>
                  </a:spcBef>
                </a:pPr>
                <a:r>
                  <a:rPr lang="en-US" sz="2300" b="1" dirty="0">
                    <a:solidFill>
                      <a:srgbClr val="FF0000"/>
                    </a:solidFill>
                    <a:latin typeface="Comic Sans MS" charset="0"/>
                    <a:ea typeface="ＭＳ Ｐゴシック" charset="0"/>
                    <a:cs typeface="ＭＳ Ｐゴシック" charset="0"/>
                  </a:rPr>
                  <a:t>Q2: </a:t>
                </a:r>
                <a:r>
                  <a:rPr lang="en-US" sz="2300" b="1" dirty="0">
                    <a:solidFill>
                      <a:srgbClr val="0000FF"/>
                    </a:solidFill>
                    <a:latin typeface="Comic Sans MS"/>
                    <a:cs typeface="Comic Sans MS"/>
                  </a:rPr>
                  <a:t>L</a:t>
                </a:r>
                <a:r>
                  <a:rPr lang="en-US" sz="2300" b="1" dirty="0">
                    <a:solidFill>
                      <a:srgbClr val="000000"/>
                    </a:solidFill>
                    <a:latin typeface="Comic Sans MS"/>
                    <a:cs typeface="Comic Sans MS"/>
                  </a:rPr>
                  <a:t>(</a:t>
                </a:r>
                <a:r>
                  <a:rPr lang="en-US" sz="2300" b="1" dirty="0">
                    <a:solidFill>
                      <a:srgbClr val="660066"/>
                    </a:solidFill>
                    <a:latin typeface="Comic Sans MS"/>
                    <a:cs typeface="Comic Sans MS"/>
                  </a:rPr>
                  <a:t>X</a:t>
                </a:r>
                <a:r>
                  <a:rPr lang="en-US" sz="2300" b="1" dirty="0">
                    <a:solidFill>
                      <a:prstClr val="black"/>
                    </a:solidFill>
                    <a:latin typeface="Comic Sans MS"/>
                    <a:cs typeface="Comic Sans MS"/>
                  </a:rPr>
                  <a:t>) = 0 </a:t>
                </a:r>
                <a:r>
                  <a:rPr lang="en-US" sz="2300" b="1" dirty="0">
                    <a:solidFill>
                      <a:srgbClr val="FF0000"/>
                    </a:solidFill>
                    <a:latin typeface="Comic Sans MS"/>
                    <a:cs typeface="Comic Sans MS"/>
                  </a:rPr>
                  <a:t>?</a:t>
                </a:r>
                <a:endParaRPr lang="en-US" sz="2300" b="1" dirty="0">
                  <a:solidFill>
                    <a:srgbClr val="FF0000"/>
                  </a:solidFill>
                  <a:latin typeface="Comic Sans MS" charset="0"/>
                  <a:ea typeface="ＭＳ Ｐゴシック" charset="0"/>
                  <a:cs typeface="ＭＳ Ｐゴシック" charset="0"/>
                </a:endParaRPr>
              </a:p>
              <a:p>
                <a:pPr lvl="0" algn="l">
                  <a:lnSpc>
                    <a:spcPct val="130000"/>
                  </a:lnSpc>
                </a:pPr>
                <a:endParaRPr lang="en-US" sz="2300" b="1" dirty="0">
                  <a:solidFill>
                    <a:srgbClr val="008000"/>
                  </a:solidFill>
                  <a:latin typeface="Comic Sans MS" charset="0"/>
                  <a:ea typeface="ＭＳ Ｐゴシック" charset="0"/>
                  <a:cs typeface="ＭＳ Ｐゴシック" charset="0"/>
                </a:endParaRPr>
              </a:p>
              <a:p>
                <a:pPr lvl="0" algn="l">
                  <a:lnSpc>
                    <a:spcPct val="130000"/>
                  </a:lnSpc>
                </a:pPr>
                <a:r>
                  <a:rPr lang="en-US" sz="2300" b="1" dirty="0">
                    <a:solidFill>
                      <a:srgbClr val="008000"/>
                    </a:solidFill>
                    <a:latin typeface="Comic Sans MS" charset="0"/>
                    <a:ea typeface="ＭＳ Ｐゴシック" charset="0"/>
                    <a:cs typeface="ＭＳ Ｐゴシック" charset="0"/>
                  </a:rPr>
                  <a:t>Quantum Information Theory</a:t>
                </a:r>
              </a:p>
              <a:p>
                <a:pPr lvl="0" algn="l">
                  <a:lnSpc>
                    <a:spcPct val="130000"/>
                  </a:lnSpc>
                  <a:spcBef>
                    <a:spcPts val="0"/>
                  </a:spcBef>
                </a:pPr>
                <a:r>
                  <a:rPr lang="en-US" sz="2300" b="1" dirty="0">
                    <a:solidFill>
                      <a:srgbClr val="0000FF"/>
                    </a:solidFill>
                    <a:latin typeface="Comic Sans MS"/>
                    <a:cs typeface="Comic Sans MS"/>
                  </a:rPr>
                  <a:t>L </a:t>
                </a:r>
                <a:r>
                  <a:rPr lang="en-US" sz="2300" b="1" dirty="0">
                    <a:solidFill>
                      <a:srgbClr val="000000"/>
                    </a:solidFill>
                    <a:latin typeface="Comic Sans MS"/>
                    <a:ea typeface="+mj-ea"/>
                    <a:cs typeface="Comic Sans MS"/>
                  </a:rPr>
                  <a:t>completely positive operator: </a:t>
                </a:r>
                <a:r>
                  <a:rPr lang="en-US" sz="2300" b="1" dirty="0">
                    <a:solidFill>
                      <a:srgbClr val="0000FF"/>
                    </a:solidFill>
                    <a:latin typeface="Comic Sans MS"/>
                    <a:cs typeface="Comic Sans MS"/>
                  </a:rPr>
                  <a:t>L</a:t>
                </a:r>
                <a:r>
                  <a:rPr lang="en-US" sz="2300" b="1" dirty="0">
                    <a:solidFill>
                      <a:srgbClr val="000000"/>
                    </a:solidFill>
                    <a:latin typeface="Comic Sans MS"/>
                    <a:cs typeface="Comic Sans MS"/>
                  </a:rPr>
                  <a:t>(</a:t>
                </a:r>
                <a:r>
                  <a:rPr lang="en-US" sz="2300" b="1" dirty="0">
                    <a:solidFill>
                      <a:srgbClr val="660066"/>
                    </a:solidFill>
                    <a:latin typeface="Comic Sans MS"/>
                    <a:cs typeface="Comic Sans MS"/>
                  </a:rPr>
                  <a:t>P</a:t>
                </a:r>
                <a:r>
                  <a:rPr lang="en-US" sz="2300" b="1" dirty="0">
                    <a:solidFill>
                      <a:prstClr val="black"/>
                    </a:solidFill>
                    <a:latin typeface="Comic Sans MS"/>
                    <a:cs typeface="Comic Sans MS"/>
                  </a:rPr>
                  <a:t>) = </a:t>
                </a:r>
                <a:r>
                  <a:rPr lang="en-US" sz="2300" dirty="0">
                    <a:solidFill>
                      <a:prstClr val="black"/>
                    </a:solidFill>
                    <a:sym typeface="Symbol"/>
                  </a:rPr>
                  <a:t></a:t>
                </a:r>
                <a:r>
                  <a:rPr lang="en-US" sz="2300" b="1" baseline="-25000" dirty="0" err="1">
                    <a:solidFill>
                      <a:srgbClr val="0000FF"/>
                    </a:solidFill>
                    <a:latin typeface="Comic Sans MS"/>
                    <a:cs typeface="Comic Sans MS"/>
                  </a:rPr>
                  <a:t>i</a:t>
                </a:r>
                <a:r>
                  <a:rPr lang="en-US" sz="2300" b="1" dirty="0" err="1">
                    <a:solidFill>
                      <a:srgbClr val="0000FF"/>
                    </a:solidFill>
                    <a:latin typeface="Comic Sans MS"/>
                    <a:cs typeface="Comic Sans MS"/>
                  </a:rPr>
                  <a:t>A</a:t>
                </a:r>
                <a:r>
                  <a:rPr lang="en-US" sz="2300" b="1" baseline="-25000" dirty="0" err="1">
                    <a:solidFill>
                      <a:srgbClr val="0000FF"/>
                    </a:solidFill>
                    <a:latin typeface="Comic Sans MS"/>
                    <a:cs typeface="Comic Sans MS"/>
                  </a:rPr>
                  <a:t>i</a:t>
                </a:r>
                <a:r>
                  <a:rPr lang="en-US" sz="2300" b="1" dirty="0" err="1">
                    <a:solidFill>
                      <a:srgbClr val="660066"/>
                    </a:solidFill>
                    <a:latin typeface="Comic Sans MS"/>
                    <a:cs typeface="Comic Sans MS"/>
                  </a:rPr>
                  <a:t>P</a:t>
                </a:r>
                <a:r>
                  <a:rPr lang="en-US" sz="2300" b="1" dirty="0" err="1">
                    <a:solidFill>
                      <a:srgbClr val="0000FF"/>
                    </a:solidFill>
                    <a:latin typeface="Comic Sans MS"/>
                    <a:cs typeface="Comic Sans MS"/>
                  </a:rPr>
                  <a:t>A</a:t>
                </a:r>
                <a:r>
                  <a:rPr lang="en-US" sz="2300" b="1" baseline="-25000" dirty="0" err="1">
                    <a:solidFill>
                      <a:srgbClr val="0000FF"/>
                    </a:solidFill>
                    <a:latin typeface="Comic Sans MS"/>
                    <a:cs typeface="Comic Sans MS"/>
                  </a:rPr>
                  <a:t>i</a:t>
                </a:r>
                <a:r>
                  <a:rPr lang="en-US" sz="2300" b="1" baseline="30000" dirty="0" err="1">
                    <a:solidFill>
                      <a:srgbClr val="0000FF"/>
                    </a:solidFill>
                    <a:latin typeface="Comic Sans MS"/>
                    <a:cs typeface="Comic Sans MS"/>
                  </a:rPr>
                  <a:t>t</a:t>
                </a:r>
                <a:endParaRPr lang="en-US" sz="2300" b="1" baseline="30000" dirty="0">
                  <a:solidFill>
                    <a:srgbClr val="0000FF"/>
                  </a:solidFill>
                  <a:latin typeface="Comic Sans MS"/>
                  <a:cs typeface="Comic Sans MS"/>
                </a:endParaRPr>
              </a:p>
              <a:p>
                <a:pPr lvl="0" algn="l">
                  <a:lnSpc>
                    <a:spcPct val="130000"/>
                  </a:lnSpc>
                  <a:spcBef>
                    <a:spcPts val="0"/>
                  </a:spcBef>
                </a:pPr>
                <a:r>
                  <a:rPr lang="en-US" sz="2300" b="1" dirty="0">
                    <a:solidFill>
                      <a:srgbClr val="FF0000"/>
                    </a:solidFill>
                    <a:latin typeface="Comic Sans MS" charset="0"/>
                    <a:ea typeface="ＭＳ Ｐゴシック" charset="0"/>
                    <a:cs typeface="ＭＳ Ｐゴシック" charset="0"/>
                  </a:rPr>
                  <a:t>Q3: </a:t>
                </a:r>
                <a:r>
                  <a:rPr lang="en-US" sz="2300" b="1" dirty="0" err="1">
                    <a:solidFill>
                      <a:prstClr val="black"/>
                    </a:solidFill>
                    <a:latin typeface="Comic Sans MS"/>
                    <a:cs typeface="Comic Sans MS"/>
                  </a:rPr>
                  <a:t>inf</a:t>
                </a:r>
                <a:r>
                  <a:rPr lang="en-US" sz="2300" b="1" baseline="-25000" dirty="0" err="1">
                    <a:solidFill>
                      <a:srgbClr val="660066"/>
                    </a:solidFill>
                    <a:latin typeface="Comic Sans MS"/>
                    <a:cs typeface="Comic Sans MS"/>
                  </a:rPr>
                  <a:t>P</a:t>
                </a:r>
                <a:r>
                  <a:rPr lang="en-US" sz="2300" b="1" baseline="-25000" dirty="0">
                    <a:solidFill>
                      <a:prstClr val="black"/>
                    </a:solidFill>
                    <a:latin typeface="Comic Sans MS"/>
                    <a:cs typeface="Comic Sans MS"/>
                  </a:rPr>
                  <a:t>&gt;0</a:t>
                </a:r>
                <a:r>
                  <a:rPr lang="en-US" sz="2300" b="1" dirty="0">
                    <a:solidFill>
                      <a:prstClr val="black"/>
                    </a:solidFill>
                    <a:latin typeface="Comic Sans MS"/>
                    <a:cs typeface="Comic Sans MS"/>
                  </a:rPr>
                  <a:t> </a:t>
                </a:r>
                <a:r>
                  <a:rPr lang="en-US" sz="2300" b="1" dirty="0" err="1">
                    <a:solidFill>
                      <a:prstClr val="black"/>
                    </a:solidFill>
                    <a:latin typeface="Comic Sans MS"/>
                    <a:cs typeface="Comic Sans MS"/>
                  </a:rPr>
                  <a:t>det</a:t>
                </a:r>
                <a:r>
                  <a:rPr lang="en-US" sz="2300" b="1" dirty="0">
                    <a:solidFill>
                      <a:prstClr val="black"/>
                    </a:solidFill>
                    <a:latin typeface="Comic Sans MS"/>
                    <a:cs typeface="Comic Sans MS"/>
                  </a:rPr>
                  <a:t>(</a:t>
                </a:r>
                <a:r>
                  <a:rPr lang="en-US" sz="2300" b="1" dirty="0">
                    <a:solidFill>
                      <a:srgbClr val="0000FF"/>
                    </a:solidFill>
                    <a:latin typeface="Comic Sans MS"/>
                    <a:cs typeface="Comic Sans MS"/>
                  </a:rPr>
                  <a:t>A</a:t>
                </a:r>
                <a:r>
                  <a:rPr lang="en-US" sz="2300" b="1" dirty="0">
                    <a:solidFill>
                      <a:srgbClr val="000000"/>
                    </a:solidFill>
                    <a:latin typeface="Comic Sans MS"/>
                    <a:cs typeface="Comic Sans MS"/>
                  </a:rPr>
                  <a:t>(</a:t>
                </a:r>
                <a:r>
                  <a:rPr lang="en-US" sz="2300" b="1" dirty="0">
                    <a:solidFill>
                      <a:srgbClr val="660066"/>
                    </a:solidFill>
                    <a:latin typeface="Comic Sans MS"/>
                    <a:cs typeface="Comic Sans MS"/>
                  </a:rPr>
                  <a:t>P</a:t>
                </a:r>
                <a:r>
                  <a:rPr lang="en-US" sz="2300" b="1" dirty="0">
                    <a:solidFill>
                      <a:prstClr val="black"/>
                    </a:solidFill>
                    <a:latin typeface="Comic Sans MS"/>
                    <a:cs typeface="Comic Sans MS"/>
                  </a:rPr>
                  <a:t>)) / </a:t>
                </a:r>
                <a:r>
                  <a:rPr lang="en-US" sz="2300" b="1" dirty="0" err="1">
                    <a:solidFill>
                      <a:prstClr val="black"/>
                    </a:solidFill>
                    <a:latin typeface="Comic Sans MS"/>
                    <a:cs typeface="Comic Sans MS"/>
                  </a:rPr>
                  <a:t>det</a:t>
                </a:r>
                <a:r>
                  <a:rPr lang="en-US" sz="2300" b="1" dirty="0">
                    <a:solidFill>
                      <a:prstClr val="black"/>
                    </a:solidFill>
                    <a:latin typeface="Comic Sans MS"/>
                    <a:cs typeface="Comic Sans MS"/>
                  </a:rPr>
                  <a:t>(</a:t>
                </a:r>
                <a:r>
                  <a:rPr lang="en-US" sz="2300" b="1" dirty="0">
                    <a:solidFill>
                      <a:srgbClr val="660066"/>
                    </a:solidFill>
                    <a:latin typeface="Comic Sans MS"/>
                    <a:cs typeface="Comic Sans MS"/>
                  </a:rPr>
                  <a:t>P</a:t>
                </a:r>
                <a:r>
                  <a:rPr lang="en-US" sz="2300" b="1" dirty="0">
                    <a:solidFill>
                      <a:prstClr val="black"/>
                    </a:solidFill>
                    <a:latin typeface="Comic Sans MS"/>
                    <a:cs typeface="Comic Sans MS"/>
                  </a:rPr>
                  <a:t>) = 0 </a:t>
                </a:r>
                <a:r>
                  <a:rPr lang="en-US" sz="2300" b="1" dirty="0">
                    <a:solidFill>
                      <a:srgbClr val="FF0000"/>
                    </a:solidFill>
                    <a:latin typeface="Comic Sans MS"/>
                    <a:cs typeface="Comic Sans MS"/>
                  </a:rPr>
                  <a:t>?</a:t>
                </a:r>
                <a:endParaRPr lang="en-US" sz="2300" dirty="0">
                  <a:solidFill>
                    <a:srgbClr val="FF0000"/>
                  </a:solidFill>
                </a:endParaRPr>
              </a:p>
              <a:p>
                <a:pPr algn="l"/>
                <a:endParaRPr lang="en-US" sz="2300" b="1" dirty="0">
                  <a:solidFill>
                    <a:srgbClr val="008000"/>
                  </a:solidFill>
                  <a:latin typeface="Comic Sans MS" charset="0"/>
                  <a:ea typeface="ＭＳ Ｐゴシック" charset="0"/>
                  <a:cs typeface="ＭＳ Ｐゴシック" charset="0"/>
                </a:endParaRPr>
              </a:p>
              <a:p>
                <a:pPr algn="l"/>
                <a:endParaRPr lang="en-US" sz="2600" b="1" dirty="0">
                  <a:solidFill>
                    <a:srgbClr val="008000"/>
                  </a:solidFill>
                  <a:latin typeface="Comic Sans MS" charset="0"/>
                  <a:ea typeface="ＭＳ Ｐゴシック" charset="0"/>
                  <a:cs typeface="ＭＳ Ｐゴシック" charset="0"/>
                </a:endParaRPr>
              </a:p>
              <a:p>
                <a:pPr algn="l"/>
                <a:endParaRPr lang="en-US" b="1" dirty="0">
                  <a:solidFill>
                    <a:srgbClr val="008000"/>
                  </a:solidFill>
                  <a:latin typeface="Comic Sans MS" charset="0"/>
                  <a:ea typeface="ＭＳ Ｐゴシック" charset="0"/>
                  <a:cs typeface="ＭＳ Ｐゴシック" charset="0"/>
                </a:endParaRPr>
              </a:p>
              <a:p>
                <a:pPr lvl="0" algn="l"/>
                <a:endParaRPr lang="en-US" b="1" dirty="0">
                  <a:solidFill>
                    <a:srgbClr val="008000"/>
                  </a:solidFill>
                  <a:latin typeface="Comic Sans MS" charset="0"/>
                  <a:ea typeface="ＭＳ Ｐゴシック" charset="0"/>
                  <a:cs typeface="ＭＳ Ｐゴシック" charset="0"/>
                </a:endParaRPr>
              </a:p>
              <a:p>
                <a:pPr algn="l" eaLnBrk="1" hangingPunct="1"/>
                <a:endParaRPr lang="en-US" b="1" dirty="0">
                  <a:solidFill>
                    <a:srgbClr val="008000"/>
                  </a:solidFill>
                  <a:latin typeface="Comic Sans MS" charset="0"/>
                  <a:ea typeface="ＭＳ Ｐゴシック" charset="0"/>
                  <a:cs typeface="ＭＳ Ｐゴシック" charset="0"/>
                </a:endParaRPr>
              </a:p>
              <a:p>
                <a:pPr eaLnBrk="1" hangingPunct="1"/>
                <a:endParaRPr lang="en-US" b="1" dirty="0">
                  <a:latin typeface="Comic Sans MS" charset="0"/>
                  <a:ea typeface="ＭＳ Ｐゴシック" charset="0"/>
                  <a:cs typeface="ＭＳ Ｐゴシック" charset="0"/>
                </a:endParaRPr>
              </a:p>
              <a:p>
                <a:pPr eaLnBrk="1" hangingPunct="1"/>
                <a:endParaRPr lang="en-US" dirty="0">
                  <a:latin typeface="Comic Sans MS" charset="0"/>
                  <a:ea typeface="ＭＳ Ｐゴシック" charset="0"/>
                  <a:cs typeface="ＭＳ Ｐゴシック" charset="0"/>
                </a:endParaRPr>
              </a:p>
            </p:txBody>
          </p:sp>
        </mc:Choice>
        <mc:Fallback>
          <p:sp>
            <p:nvSpPr>
              <p:cNvPr id="5" name="Rectangle 3"/>
              <p:cNvSpPr>
                <a:spLocks noGrp="1" noRot="1" noChangeAspect="1" noMove="1" noResize="1" noEditPoints="1" noAdjustHandles="1" noChangeArrowheads="1" noChangeShapeType="1" noTextEdit="1"/>
              </p:cNvSpPr>
              <p:nvPr>
                <p:ph type="subTitle" idx="1"/>
              </p:nvPr>
            </p:nvSpPr>
            <p:spPr>
              <a:xfrm>
                <a:off x="282222" y="1652962"/>
                <a:ext cx="8696678" cy="5090738"/>
              </a:xfrm>
              <a:blipFill>
                <a:blip r:embed="rId4"/>
                <a:stretch>
                  <a:fillRect l="-875"/>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794369830"/>
              </p:ext>
            </p:extLst>
          </p:nvPr>
        </p:nvGraphicFramePr>
        <p:xfrm>
          <a:off x="967647" y="2139950"/>
          <a:ext cx="114300" cy="165100"/>
        </p:xfrm>
        <a:graphic>
          <a:graphicData uri="http://schemas.openxmlformats.org/presentationml/2006/ole">
            <mc:AlternateContent xmlns:mc="http://schemas.openxmlformats.org/markup-compatibility/2006">
              <mc:Choice xmlns:v="urn:schemas-microsoft-com:vml" Requires="v">
                <p:oleObj spid="_x0000_s1111" name="Equation" r:id="rId5" imgW="114300" imgH="165100" progId="Equation.3">
                  <p:embed/>
                </p:oleObj>
              </mc:Choice>
              <mc:Fallback>
                <p:oleObj name="Equation" r:id="rId5" imgW="114300" imgH="165100" progId="Equation.3">
                  <p:embed/>
                  <p:pic>
                    <p:nvPicPr>
                      <p:cNvPr id="0" name=""/>
                      <p:cNvPicPr/>
                      <p:nvPr/>
                    </p:nvPicPr>
                    <p:blipFill>
                      <a:blip r:embed="rId6"/>
                      <a:stretch>
                        <a:fillRect/>
                      </a:stretch>
                    </p:blipFill>
                    <p:spPr>
                      <a:xfrm>
                        <a:off x="967647" y="2139950"/>
                        <a:ext cx="114300" cy="165100"/>
                      </a:xfrm>
                      <a:prstGeom prst="rect">
                        <a:avLst/>
                      </a:prstGeom>
                    </p:spPr>
                  </p:pic>
                </p:oleObj>
              </mc:Fallback>
            </mc:AlternateContent>
          </a:graphicData>
        </a:graphic>
      </p:graphicFrame>
    </p:spTree>
    <p:extLst>
      <p:ext uri="{BB962C8B-B14F-4D97-AF65-F5344CB8AC3E}">
        <p14:creationId xmlns:p14="http://schemas.microsoft.com/office/powerpoint/2010/main" val="371019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15900" y="457559"/>
            <a:ext cx="8445500" cy="2050702"/>
          </a:xfrm>
        </p:spPr>
        <p:txBody>
          <a:bodyPr>
            <a:normAutofit fontScale="90000"/>
          </a:bodyPr>
          <a:lstStyle/>
          <a:p>
            <a:pPr>
              <a:lnSpc>
                <a:spcPct val="120000"/>
              </a:lnSpc>
            </a:pPr>
            <a:r>
              <a:rPr lang="en-US" sz="3600" b="1" dirty="0">
                <a:solidFill>
                  <a:srgbClr val="FF0000"/>
                </a:solidFill>
                <a:latin typeface="Comic Sans MS" charset="0"/>
                <a:ea typeface="ＭＳ Ｐゴシック" charset="0"/>
                <a:cs typeface="ＭＳ Ｐゴシック" charset="0"/>
              </a:rPr>
              <a:t> </a:t>
            </a:r>
            <a:r>
              <a:rPr lang="en-US" sz="4000" b="1" dirty="0">
                <a:solidFill>
                  <a:srgbClr val="FF0000"/>
                </a:solidFill>
                <a:latin typeface="Comic Sans MS" charset="0"/>
                <a:ea typeface="ＭＳ Ｐゴシック" charset="0"/>
                <a:cs typeface="ＭＳ Ｐゴシック" charset="0"/>
              </a:rPr>
              <a:t>Alternate Minimization</a:t>
            </a:r>
            <a:br>
              <a:rPr lang="en-US" sz="4000" b="1" dirty="0">
                <a:solidFill>
                  <a:srgbClr val="FF0000"/>
                </a:solidFill>
                <a:latin typeface="Comic Sans MS" charset="0"/>
                <a:ea typeface="ＭＳ Ｐゴシック" charset="0"/>
                <a:cs typeface="ＭＳ Ｐゴシック" charset="0"/>
              </a:rPr>
            </a:br>
            <a:r>
              <a:rPr lang="en-US" sz="3600" b="1" dirty="0">
                <a:latin typeface="Comic Sans MS" charset="0"/>
                <a:ea typeface="ＭＳ Ｐゴシック" charset="0"/>
                <a:cs typeface="ＭＳ Ｐゴシック" charset="0"/>
              </a:rPr>
              <a:t>numerous other examples</a:t>
            </a:r>
            <a:br>
              <a:rPr lang="en-US" sz="3600" b="1" dirty="0">
                <a:latin typeface="Comic Sans MS" charset="0"/>
                <a:ea typeface="ＭＳ Ｐゴシック" charset="0"/>
                <a:cs typeface="ＭＳ Ｐゴシック" charset="0"/>
              </a:rPr>
            </a:br>
            <a:r>
              <a:rPr lang="en-US" sz="3100" b="1" dirty="0">
                <a:latin typeface="Comic Sans MS" charset="0"/>
                <a:ea typeface="ＭＳ Ｐゴシック" charset="0"/>
                <a:cs typeface="ＭＳ Ｐゴシック" charset="0"/>
              </a:rPr>
              <a:t>(statistics, optimization, machine learning,…)</a:t>
            </a:r>
          </a:p>
        </p:txBody>
      </p:sp>
      <p:sp>
        <p:nvSpPr>
          <p:cNvPr id="2" name="TextBox 1"/>
          <p:cNvSpPr txBox="1"/>
          <p:nvPr/>
        </p:nvSpPr>
        <p:spPr>
          <a:xfrm>
            <a:off x="215901" y="2912533"/>
            <a:ext cx="8445500" cy="3841051"/>
          </a:xfrm>
          <a:prstGeom prst="rect">
            <a:avLst/>
          </a:prstGeom>
          <a:noFill/>
        </p:spPr>
        <p:txBody>
          <a:bodyPr wrap="square" rtlCol="0">
            <a:spAutoFit/>
          </a:bodyPr>
          <a:lstStyle/>
          <a:p>
            <a:pPr>
              <a:lnSpc>
                <a:spcPct val="110000"/>
              </a:lnSpc>
            </a:pPr>
            <a:r>
              <a:rPr lang="en-US" sz="2800" b="1" dirty="0">
                <a:solidFill>
                  <a:srgbClr val="FF0000"/>
                </a:solidFill>
                <a:latin typeface="Comic Sans MS" charset="0"/>
                <a:ea typeface="ＭＳ Ｐゴシック" charset="0"/>
                <a:cs typeface="ＭＳ Ｐゴシック" charset="0"/>
              </a:rPr>
              <a:t>“solve” </a:t>
            </a:r>
            <a:r>
              <a:rPr lang="en-US" sz="2800" b="1" dirty="0">
                <a:latin typeface="Comic Sans MS" charset="0"/>
                <a:ea typeface="ＭＳ Ｐゴシック" charset="0"/>
                <a:cs typeface="ＭＳ Ｐゴシック" charset="0"/>
              </a:rPr>
              <a:t>f(z</a:t>
            </a:r>
            <a:r>
              <a:rPr lang="en-US" sz="2800" b="1" baseline="-25000" dirty="0">
                <a:latin typeface="Comic Sans MS" charset="0"/>
                <a:ea typeface="ＭＳ Ｐゴシック" charset="0"/>
                <a:cs typeface="ＭＳ Ｐゴシック" charset="0"/>
              </a:rPr>
              <a:t>1</a:t>
            </a:r>
            <a:r>
              <a:rPr lang="en-US" sz="2800" b="1" dirty="0">
                <a:latin typeface="Comic Sans MS" charset="0"/>
                <a:ea typeface="ＭＳ Ｐゴシック" charset="0"/>
                <a:cs typeface="ＭＳ Ｐゴシック" charset="0"/>
              </a:rPr>
              <a:t>,z</a:t>
            </a:r>
            <a:r>
              <a:rPr lang="en-US" sz="2800" b="1" baseline="-25000" dirty="0">
                <a:latin typeface="Comic Sans MS" charset="0"/>
                <a:ea typeface="ＭＳ Ｐゴシック" charset="0"/>
                <a:cs typeface="ＭＳ Ｐゴシック" charset="0"/>
              </a:rPr>
              <a:t>2</a:t>
            </a:r>
            <a:r>
              <a:rPr lang="en-US" sz="2800" b="1" dirty="0">
                <a:latin typeface="Comic Sans MS" charset="0"/>
                <a:ea typeface="ＭＳ Ｐゴシック" charset="0"/>
                <a:cs typeface="ＭＳ Ｐゴシック" charset="0"/>
              </a:rPr>
              <a:t>,…,</a:t>
            </a:r>
            <a:r>
              <a:rPr lang="en-US" sz="2800" b="1" dirty="0" err="1">
                <a:latin typeface="Comic Sans MS" charset="0"/>
                <a:ea typeface="ＭＳ Ｐゴシック" charset="0"/>
                <a:cs typeface="ＭＳ Ｐゴシック" charset="0"/>
              </a:rPr>
              <a:t>z</a:t>
            </a:r>
            <a:r>
              <a:rPr lang="en-US" sz="2800" b="1" baseline="-25000" dirty="0" err="1">
                <a:latin typeface="Comic Sans MS" charset="0"/>
                <a:ea typeface="ＭＳ Ｐゴシック" charset="0"/>
                <a:cs typeface="ＭＳ Ｐゴシック" charset="0"/>
              </a:rPr>
              <a:t>i</a:t>
            </a:r>
            <a:r>
              <a:rPr lang="en-US" sz="2800" b="1" dirty="0">
                <a:latin typeface="Comic Sans MS" charset="0"/>
                <a:ea typeface="ＭＳ Ｐゴシック" charset="0"/>
                <a:cs typeface="ＭＳ Ｐゴシック" charset="0"/>
              </a:rPr>
              <a:t>,…,</a:t>
            </a:r>
            <a:r>
              <a:rPr lang="en-US" sz="2800" b="1" dirty="0" err="1">
                <a:latin typeface="Comic Sans MS" charset="0"/>
                <a:ea typeface="ＭＳ Ｐゴシック" charset="0"/>
                <a:cs typeface="ＭＳ Ｐゴシック" charset="0"/>
              </a:rPr>
              <a:t>z</a:t>
            </a:r>
            <a:r>
              <a:rPr lang="en-US" sz="2800" b="1" baseline="-25000" dirty="0" err="1">
                <a:latin typeface="Comic Sans MS" charset="0"/>
                <a:ea typeface="ＭＳ Ｐゴシック" charset="0"/>
                <a:cs typeface="ＭＳ Ｐゴシック" charset="0"/>
              </a:rPr>
              <a:t>k</a:t>
            </a:r>
            <a:r>
              <a:rPr lang="en-US" sz="2800" b="1" dirty="0">
                <a:latin typeface="Comic Sans MS" charset="0"/>
                <a:ea typeface="ＭＳ Ｐゴシック" charset="0"/>
                <a:cs typeface="ＭＳ Ｐゴシック" charset="0"/>
              </a:rPr>
              <a:t>)</a:t>
            </a:r>
            <a:r>
              <a:rPr lang="en-US" sz="2800" b="1" baseline="-25000" dirty="0">
                <a:latin typeface="Comic Sans MS" charset="0"/>
                <a:ea typeface="ＭＳ Ｐゴシック" charset="0"/>
                <a:cs typeface="ＭＳ Ｐゴシック" charset="0"/>
              </a:rPr>
              <a:t>  </a:t>
            </a:r>
            <a:r>
              <a:rPr lang="en-US" sz="2800" b="1" baseline="-25000" dirty="0">
                <a:solidFill>
                  <a:srgbClr val="0000FF"/>
                </a:solidFill>
                <a:latin typeface="Comic Sans MS" charset="0"/>
                <a:ea typeface="ＭＳ Ｐゴシック" charset="0"/>
                <a:cs typeface="ＭＳ Ｐゴシック" charset="0"/>
              </a:rPr>
              <a:t> </a:t>
            </a:r>
            <a:r>
              <a:rPr lang="en-US" sz="2800" b="1" dirty="0">
                <a:solidFill>
                  <a:srgbClr val="0000FF"/>
                </a:solidFill>
                <a:latin typeface="Comic Sans MS" charset="0"/>
                <a:ea typeface="ＭＳ Ｐゴシック" charset="0"/>
                <a:cs typeface="ＭＳ Ｐゴシック" charset="0"/>
              </a:rPr>
              <a:t>all</a:t>
            </a:r>
            <a:r>
              <a:rPr lang="en-US" sz="2800" b="1" baseline="-25000" dirty="0">
                <a:solidFill>
                  <a:srgbClr val="0000FF"/>
                </a:solidFill>
                <a:latin typeface="Comic Sans MS" charset="0"/>
                <a:ea typeface="ＭＳ Ｐゴシック" charset="0"/>
                <a:cs typeface="ＭＳ Ｐゴシック" charset="0"/>
              </a:rPr>
              <a:t>  </a:t>
            </a:r>
            <a:r>
              <a:rPr lang="en-US" sz="2800" b="1" dirty="0" err="1">
                <a:latin typeface="Comic Sans MS" charset="0"/>
                <a:ea typeface="ＭＳ Ｐゴシック" charset="0"/>
                <a:cs typeface="ＭＳ Ｐゴシック" charset="0"/>
              </a:rPr>
              <a:t>z</a:t>
            </a:r>
            <a:r>
              <a:rPr lang="en-US" sz="2800" b="1" baseline="-25000" dirty="0" err="1">
                <a:latin typeface="Comic Sans MS" charset="0"/>
                <a:ea typeface="ＭＳ Ｐゴシック" charset="0"/>
                <a:cs typeface="ＭＳ Ｐゴシック" charset="0"/>
              </a:rPr>
              <a:t>i</a:t>
            </a:r>
            <a:r>
              <a:rPr lang="en-US" sz="2800" b="1" dirty="0">
                <a:latin typeface="Comic Sans MS" charset="0"/>
                <a:ea typeface="ＭＳ Ｐゴシック" charset="0"/>
                <a:cs typeface="ＭＳ Ｐゴシック" charset="0"/>
              </a:rPr>
              <a:t>     </a:t>
            </a:r>
            <a:r>
              <a:rPr lang="en-US" sz="2800" b="1" dirty="0">
                <a:solidFill>
                  <a:srgbClr val="0000FF"/>
                </a:solidFill>
                <a:latin typeface="Comic Sans MS" charset="0"/>
                <a:ea typeface="ＭＳ Ｐゴシック" charset="0"/>
                <a:cs typeface="ＭＳ Ｐゴシック" charset="0"/>
              </a:rPr>
              <a:t>complex</a:t>
            </a:r>
          </a:p>
          <a:p>
            <a:pPr>
              <a:lnSpc>
                <a:spcPct val="110000"/>
              </a:lnSpc>
            </a:pPr>
            <a:endParaRPr lang="en-US" sz="2800" b="1" dirty="0">
              <a:latin typeface="Comic Sans MS" charset="0"/>
              <a:ea typeface="ＭＳ Ｐゴシック" charset="0"/>
              <a:cs typeface="ＭＳ Ｐゴシック" charset="0"/>
            </a:endParaRPr>
          </a:p>
          <a:p>
            <a:pPr>
              <a:lnSpc>
                <a:spcPct val="110000"/>
              </a:lnSpc>
            </a:pPr>
            <a:r>
              <a:rPr lang="en-US" sz="2800" b="1" dirty="0">
                <a:solidFill>
                  <a:srgbClr val="FF0000"/>
                </a:solidFill>
                <a:latin typeface="Comic Sans MS" charset="0"/>
                <a:ea typeface="ＭＳ Ｐゴシック" charset="0"/>
                <a:cs typeface="ＭＳ Ｐゴシック" charset="0"/>
              </a:rPr>
              <a:t>“solve” </a:t>
            </a:r>
            <a:r>
              <a:rPr lang="en-US" sz="2800" b="1" dirty="0">
                <a:latin typeface="Comic Sans MS" charset="0"/>
                <a:ea typeface="ＭＳ Ｐゴシック" charset="0"/>
                <a:cs typeface="ＭＳ Ｐゴシック" charset="0"/>
              </a:rPr>
              <a:t>f(</a:t>
            </a:r>
            <a:r>
              <a:rPr lang="en-US" sz="2800" b="1" dirty="0">
                <a:solidFill>
                  <a:srgbClr val="800000"/>
                </a:solidFill>
                <a:latin typeface="Comic Sans MS" charset="0"/>
                <a:ea typeface="ＭＳ Ｐゴシック" charset="0"/>
                <a:cs typeface="ＭＳ Ｐゴシック" charset="0"/>
              </a:rPr>
              <a:t>a</a:t>
            </a:r>
            <a:r>
              <a:rPr lang="en-US" sz="2800" b="1" baseline="-25000" dirty="0">
                <a:solidFill>
                  <a:srgbClr val="800000"/>
                </a:solidFill>
                <a:latin typeface="Comic Sans MS" charset="0"/>
                <a:ea typeface="ＭＳ Ｐゴシック" charset="0"/>
                <a:cs typeface="ＭＳ Ｐゴシック" charset="0"/>
              </a:rPr>
              <a:t>1</a:t>
            </a:r>
            <a:r>
              <a:rPr lang="en-US" sz="2800" b="1" dirty="0">
                <a:latin typeface="Comic Sans MS" charset="0"/>
                <a:ea typeface="ＭＳ Ｐゴシック" charset="0"/>
                <a:cs typeface="ＭＳ Ｐゴシック" charset="0"/>
              </a:rPr>
              <a:t>,</a:t>
            </a:r>
            <a:r>
              <a:rPr lang="en-US" sz="2800" b="1" dirty="0">
                <a:solidFill>
                  <a:srgbClr val="800000"/>
                </a:solidFill>
                <a:latin typeface="Comic Sans MS" charset="0"/>
                <a:ea typeface="ＭＳ Ｐゴシック" charset="0"/>
                <a:cs typeface="ＭＳ Ｐゴシック" charset="0"/>
              </a:rPr>
              <a:t>a</a:t>
            </a:r>
            <a:r>
              <a:rPr lang="en-US" sz="2800" b="1" baseline="-25000" dirty="0">
                <a:solidFill>
                  <a:srgbClr val="800000"/>
                </a:solidFill>
                <a:latin typeface="Comic Sans MS" charset="0"/>
                <a:ea typeface="ＭＳ Ｐゴシック" charset="0"/>
                <a:cs typeface="ＭＳ Ｐゴシック" charset="0"/>
              </a:rPr>
              <a:t>2</a:t>
            </a:r>
            <a:r>
              <a:rPr lang="en-US" sz="2800" b="1" dirty="0">
                <a:latin typeface="Comic Sans MS" charset="0"/>
                <a:ea typeface="ＭＳ Ｐゴシック" charset="0"/>
                <a:cs typeface="ＭＳ Ｐゴシック" charset="0"/>
              </a:rPr>
              <a:t>,…,</a:t>
            </a:r>
            <a:r>
              <a:rPr lang="en-US" sz="2800" b="1" dirty="0" err="1">
                <a:latin typeface="Comic Sans MS" charset="0"/>
                <a:ea typeface="ＭＳ Ｐゴシック" charset="0"/>
                <a:cs typeface="ＭＳ Ｐゴシック" charset="0"/>
              </a:rPr>
              <a:t>z</a:t>
            </a:r>
            <a:r>
              <a:rPr lang="en-US" sz="2800" b="1" baseline="-25000" dirty="0" err="1">
                <a:latin typeface="Comic Sans MS" charset="0"/>
                <a:ea typeface="ＭＳ Ｐゴシック" charset="0"/>
                <a:cs typeface="ＭＳ Ｐゴシック" charset="0"/>
              </a:rPr>
              <a:t>i</a:t>
            </a:r>
            <a:r>
              <a:rPr lang="en-US" sz="2800" b="1" dirty="0">
                <a:latin typeface="Comic Sans MS" charset="0"/>
                <a:ea typeface="ＭＳ Ｐゴシック" charset="0"/>
                <a:cs typeface="ＭＳ Ｐゴシック" charset="0"/>
              </a:rPr>
              <a:t>,…,</a:t>
            </a:r>
            <a:r>
              <a:rPr lang="en-US" sz="2800" b="1" dirty="0" err="1">
                <a:solidFill>
                  <a:srgbClr val="800000"/>
                </a:solidFill>
                <a:latin typeface="Comic Sans MS" charset="0"/>
                <a:ea typeface="ＭＳ Ｐゴシック" charset="0"/>
                <a:cs typeface="ＭＳ Ｐゴシック" charset="0"/>
              </a:rPr>
              <a:t>a</a:t>
            </a:r>
            <a:r>
              <a:rPr lang="en-US" sz="2800" b="1" baseline="-25000" dirty="0" err="1">
                <a:solidFill>
                  <a:srgbClr val="800000"/>
                </a:solidFill>
                <a:latin typeface="Comic Sans MS" charset="0"/>
                <a:ea typeface="ＭＳ Ｐゴシック" charset="0"/>
                <a:cs typeface="ＭＳ Ｐゴシック" charset="0"/>
              </a:rPr>
              <a:t>k</a:t>
            </a:r>
            <a:r>
              <a:rPr lang="en-US" sz="2800" b="1" dirty="0">
                <a:latin typeface="Comic Sans MS" charset="0"/>
                <a:ea typeface="ＭＳ Ｐゴシック" charset="0"/>
                <a:cs typeface="ＭＳ Ｐゴシック" charset="0"/>
              </a:rPr>
              <a:t>)</a:t>
            </a:r>
            <a:r>
              <a:rPr lang="en-US" sz="2800" b="1" baseline="-25000" dirty="0">
                <a:latin typeface="Comic Sans MS" charset="0"/>
                <a:ea typeface="ＭＳ Ｐゴシック" charset="0"/>
                <a:cs typeface="ＭＳ Ｐゴシック" charset="0"/>
              </a:rPr>
              <a:t>  </a:t>
            </a:r>
            <a:r>
              <a:rPr lang="en-US" sz="2800" b="1" dirty="0">
                <a:solidFill>
                  <a:srgbClr val="0000FF"/>
                </a:solidFill>
                <a:latin typeface="Comic Sans MS" charset="0"/>
                <a:ea typeface="ＭＳ Ｐゴシック" charset="0"/>
                <a:cs typeface="ＭＳ Ｐゴシック" charset="0"/>
              </a:rPr>
              <a:t>one</a:t>
            </a:r>
            <a:r>
              <a:rPr lang="en-US" sz="2800" b="1" baseline="-25000" dirty="0">
                <a:latin typeface="Comic Sans MS" charset="0"/>
                <a:ea typeface="ＭＳ Ｐゴシック" charset="0"/>
                <a:cs typeface="ＭＳ Ｐゴシック" charset="0"/>
              </a:rPr>
              <a:t> </a:t>
            </a:r>
            <a:r>
              <a:rPr lang="en-US" sz="2800" b="1" dirty="0" err="1">
                <a:latin typeface="Comic Sans MS" charset="0"/>
                <a:ea typeface="ＭＳ Ｐゴシック" charset="0"/>
                <a:cs typeface="ＭＳ Ｐゴシック" charset="0"/>
              </a:rPr>
              <a:t>z</a:t>
            </a:r>
            <a:r>
              <a:rPr lang="en-US" sz="2800" b="1" baseline="-25000" dirty="0" err="1">
                <a:latin typeface="Comic Sans MS" charset="0"/>
                <a:ea typeface="ＭＳ Ｐゴシック" charset="0"/>
                <a:cs typeface="ＭＳ Ｐゴシック" charset="0"/>
              </a:rPr>
              <a:t>i</a:t>
            </a:r>
            <a:r>
              <a:rPr lang="en-US" sz="2800" b="1" baseline="-25000" dirty="0">
                <a:latin typeface="Comic Sans MS" charset="0"/>
                <a:ea typeface="ＭＳ Ｐゴシック" charset="0"/>
                <a:cs typeface="ＭＳ Ｐゴシック" charset="0"/>
              </a:rPr>
              <a:t>       </a:t>
            </a:r>
            <a:r>
              <a:rPr lang="en-US" sz="2800" b="1" dirty="0">
                <a:solidFill>
                  <a:srgbClr val="0000FF"/>
                </a:solidFill>
                <a:latin typeface="Comic Sans MS" charset="0"/>
                <a:ea typeface="ＭＳ Ｐゴシック" charset="0"/>
                <a:cs typeface="ＭＳ Ｐゴシック" charset="0"/>
              </a:rPr>
              <a:t>simple/local</a:t>
            </a:r>
          </a:p>
          <a:p>
            <a:pPr>
              <a:lnSpc>
                <a:spcPct val="110000"/>
              </a:lnSpc>
            </a:pPr>
            <a:r>
              <a:rPr lang="en-US" sz="2800" dirty="0">
                <a:solidFill>
                  <a:prstClr val="black"/>
                </a:solidFill>
                <a:sym typeface="Symbol"/>
              </a:rPr>
              <a:t>                                                    </a:t>
            </a:r>
            <a:r>
              <a:rPr lang="en-US" sz="2800" b="1" dirty="0">
                <a:solidFill>
                  <a:srgbClr val="800000"/>
                </a:solidFill>
                <a:latin typeface="Comic Sans MS" charset="0"/>
                <a:ea typeface="ＭＳ Ｐゴシック" charset="0"/>
                <a:cs typeface="ＭＳ Ｐゴシック" charset="0"/>
              </a:rPr>
              <a:t>(</a:t>
            </a:r>
            <a:r>
              <a:rPr lang="en-US" sz="2800" b="1" dirty="0" err="1">
                <a:solidFill>
                  <a:srgbClr val="800000"/>
                </a:solidFill>
                <a:latin typeface="Comic Sans MS" charset="0"/>
                <a:ea typeface="ＭＳ Ｐゴシック" charset="0"/>
                <a:cs typeface="ＭＳ Ｐゴシック" charset="0"/>
              </a:rPr>
              <a:t>a</a:t>
            </a:r>
            <a:r>
              <a:rPr lang="en-US" sz="2800" b="1" baseline="-25000" dirty="0" err="1">
                <a:solidFill>
                  <a:srgbClr val="800000"/>
                </a:solidFill>
                <a:latin typeface="Comic Sans MS" charset="0"/>
                <a:ea typeface="ＭＳ Ｐゴシック" charset="0"/>
                <a:cs typeface="ＭＳ Ｐゴシック" charset="0"/>
              </a:rPr>
              <a:t>j</a:t>
            </a:r>
            <a:r>
              <a:rPr lang="en-US" sz="2800" b="1" baseline="-25000" dirty="0">
                <a:solidFill>
                  <a:srgbClr val="800000"/>
                </a:solidFill>
                <a:latin typeface="Comic Sans MS" charset="0"/>
                <a:ea typeface="ＭＳ Ｐゴシック" charset="0"/>
                <a:cs typeface="ＭＳ Ｐゴシック" charset="0"/>
              </a:rPr>
              <a:t> </a:t>
            </a:r>
            <a:r>
              <a:rPr lang="en-US" sz="2800" b="1" dirty="0">
                <a:solidFill>
                  <a:srgbClr val="800000"/>
                </a:solidFill>
                <a:latin typeface="Comic Sans MS" charset="0"/>
                <a:ea typeface="ＭＳ Ｐゴシック" charset="0"/>
                <a:cs typeface="ＭＳ Ｐゴシック" charset="0"/>
              </a:rPr>
              <a:t>fixed)</a:t>
            </a:r>
            <a:endParaRPr lang="en-US" sz="2800" b="1" dirty="0">
              <a:latin typeface="Comic Sans MS" charset="0"/>
              <a:ea typeface="ＭＳ Ｐゴシック" charset="0"/>
              <a:cs typeface="ＭＳ Ｐゴシック" charset="0"/>
            </a:endParaRPr>
          </a:p>
          <a:p>
            <a:pPr>
              <a:lnSpc>
                <a:spcPct val="110000"/>
              </a:lnSpc>
            </a:pPr>
            <a:r>
              <a:rPr lang="en-US" sz="2800" b="1" dirty="0">
                <a:solidFill>
                  <a:srgbClr val="3366FF"/>
                </a:solidFill>
                <a:latin typeface="Comic Sans MS" charset="0"/>
                <a:ea typeface="ＭＳ Ｐゴシック" charset="0"/>
                <a:cs typeface="ＭＳ Ｐゴシック" charset="0"/>
              </a:rPr>
              <a:t>       </a:t>
            </a:r>
          </a:p>
          <a:p>
            <a:pPr>
              <a:lnSpc>
                <a:spcPct val="110000"/>
              </a:lnSpc>
            </a:pPr>
            <a:r>
              <a:rPr lang="en-US" sz="2800" b="1" dirty="0">
                <a:solidFill>
                  <a:srgbClr val="3366FF"/>
                </a:solidFill>
                <a:latin typeface="Comic Sans MS" charset="0"/>
                <a:ea typeface="ＭＳ Ｐゴシック" charset="0"/>
                <a:cs typeface="ＭＳ Ｐゴシック" charset="0"/>
              </a:rPr>
              <a:t>    </a:t>
            </a:r>
            <a:r>
              <a:rPr lang="en-US" sz="2800" b="1" dirty="0">
                <a:solidFill>
                  <a:srgbClr val="008000"/>
                </a:solidFill>
                <a:latin typeface="Comic Sans MS" charset="0"/>
                <a:ea typeface="ＭＳ Ｐゴシック" charset="0"/>
                <a:cs typeface="ＭＳ Ｐゴシック" charset="0"/>
              </a:rPr>
              <a:t>Some examples we don’t understand well…</a:t>
            </a:r>
          </a:p>
          <a:p>
            <a:pPr>
              <a:lnSpc>
                <a:spcPct val="110000"/>
              </a:lnSpc>
            </a:pPr>
            <a:endParaRPr lang="en-US" sz="2800" b="1" dirty="0">
              <a:solidFill>
                <a:srgbClr val="000000"/>
              </a:solidFill>
              <a:latin typeface="Comic Sans MS" charset="0"/>
              <a:ea typeface="ＭＳ Ｐゴシック" charset="0"/>
              <a:cs typeface="ＭＳ Ｐゴシック" charset="0"/>
            </a:endParaRPr>
          </a:p>
          <a:p>
            <a:endParaRPr lang="en-US" sz="2800" dirty="0"/>
          </a:p>
        </p:txBody>
      </p:sp>
      <p:sp>
        <p:nvSpPr>
          <p:cNvPr id="4" name="Diamond 3">
            <a:hlinkClick r:id="rId2" action="ppaction://hlinksldjump"/>
            <a:extLst>
              <a:ext uri="{FF2B5EF4-FFF2-40B4-BE49-F238E27FC236}">
                <a16:creationId xmlns:a16="http://schemas.microsoft.com/office/drawing/2014/main" id="{EC1EB964-CE51-1546-8D02-4EEA25AA6F81}"/>
              </a:ext>
            </a:extLst>
          </p:cNvPr>
          <p:cNvSpPr/>
          <p:nvPr/>
        </p:nvSpPr>
        <p:spPr>
          <a:xfrm>
            <a:off x="8661399" y="6265319"/>
            <a:ext cx="482599" cy="592681"/>
          </a:xfrm>
          <a:prstGeom prst="diamond">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2989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583" y="186695"/>
            <a:ext cx="8456084" cy="1477006"/>
          </a:xfrm>
        </p:spPr>
        <p:txBody>
          <a:bodyPr>
            <a:normAutofit/>
          </a:bodyPr>
          <a:lstStyle/>
          <a:p>
            <a:pPr algn="l"/>
            <a:r>
              <a:rPr lang="en-US" sz="4000" b="1" dirty="0">
                <a:solidFill>
                  <a:srgbClr val="FF0000"/>
                </a:solidFill>
                <a:latin typeface="Comic Sans MS"/>
                <a:cs typeface="Comic Sans MS"/>
              </a:rPr>
              <a:t>Distance between convex sets</a:t>
            </a:r>
            <a:br>
              <a:rPr lang="en-US" sz="4000" b="1" dirty="0">
                <a:solidFill>
                  <a:srgbClr val="FF0000"/>
                </a:solidFill>
                <a:latin typeface="Comic Sans MS"/>
                <a:cs typeface="Comic Sans MS"/>
              </a:rPr>
            </a:br>
            <a:r>
              <a:rPr lang="en-US" sz="2800" b="1" dirty="0">
                <a:solidFill>
                  <a:srgbClr val="008000"/>
                </a:solidFill>
                <a:latin typeface="Comic Sans MS"/>
                <a:cs typeface="Comic Sans MS"/>
              </a:rPr>
              <a:t>[von Neumann </a:t>
            </a:r>
            <a:r>
              <a:rPr lang="fr-FR" sz="2800" b="1" dirty="0">
                <a:solidFill>
                  <a:srgbClr val="008000"/>
                </a:solidFill>
                <a:latin typeface="Comic Sans MS"/>
                <a:cs typeface="Comic Sans MS"/>
              </a:rPr>
              <a:t>’</a:t>
            </a:r>
            <a:r>
              <a:rPr lang="en-US" sz="2800" b="1" dirty="0">
                <a:solidFill>
                  <a:srgbClr val="008000"/>
                </a:solidFill>
                <a:latin typeface="Comic Sans MS"/>
                <a:cs typeface="Comic Sans MS"/>
              </a:rPr>
              <a:t>50]</a:t>
            </a:r>
          </a:p>
        </p:txBody>
      </p:sp>
      <p:sp>
        <p:nvSpPr>
          <p:cNvPr id="3" name="Oval 2"/>
          <p:cNvSpPr/>
          <p:nvPr/>
        </p:nvSpPr>
        <p:spPr>
          <a:xfrm rot="17384915">
            <a:off x="2738183" y="2353361"/>
            <a:ext cx="4284332" cy="19353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ecagon 3"/>
          <p:cNvSpPr/>
          <p:nvPr/>
        </p:nvSpPr>
        <p:spPr>
          <a:xfrm rot="20388684">
            <a:off x="6823489" y="1108978"/>
            <a:ext cx="2508869" cy="4095719"/>
          </a:xfrm>
          <a:prstGeom prst="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694766" y="4673600"/>
            <a:ext cx="194733" cy="2032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968066" y="3784600"/>
            <a:ext cx="194733" cy="2032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723466" y="3492500"/>
            <a:ext cx="194733" cy="2032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773333" y="3289300"/>
            <a:ext cx="194733" cy="2032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850465" y="3086100"/>
            <a:ext cx="194733" cy="2032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701366" y="2932836"/>
            <a:ext cx="194733" cy="2032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5918199" y="2832100"/>
            <a:ext cx="194733" cy="2032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041900" y="1511012"/>
            <a:ext cx="403275" cy="584776"/>
          </a:xfrm>
          <a:prstGeom prst="rect">
            <a:avLst/>
          </a:prstGeom>
          <a:noFill/>
        </p:spPr>
        <p:txBody>
          <a:bodyPr wrap="none" rtlCol="0">
            <a:spAutoFit/>
          </a:bodyPr>
          <a:lstStyle/>
          <a:p>
            <a:r>
              <a:rPr lang="en-US" sz="3200" b="1" dirty="0">
                <a:solidFill>
                  <a:srgbClr val="FF0000"/>
                </a:solidFill>
                <a:latin typeface="Comic Sans MS"/>
                <a:cs typeface="Comic Sans MS"/>
              </a:rPr>
              <a:t>P</a:t>
            </a:r>
          </a:p>
        </p:txBody>
      </p:sp>
      <p:sp>
        <p:nvSpPr>
          <p:cNvPr id="19" name="TextBox 18"/>
          <p:cNvSpPr txBox="1"/>
          <p:nvPr/>
        </p:nvSpPr>
        <p:spPr>
          <a:xfrm>
            <a:off x="7505700" y="1371024"/>
            <a:ext cx="544340" cy="584776"/>
          </a:xfrm>
          <a:prstGeom prst="rect">
            <a:avLst/>
          </a:prstGeom>
          <a:noFill/>
        </p:spPr>
        <p:txBody>
          <a:bodyPr wrap="none" rtlCol="0">
            <a:spAutoFit/>
          </a:bodyPr>
          <a:lstStyle/>
          <a:p>
            <a:r>
              <a:rPr lang="en-US" sz="3200" b="1" dirty="0">
                <a:solidFill>
                  <a:srgbClr val="FF0000"/>
                </a:solidFill>
                <a:latin typeface="Comic Sans MS"/>
                <a:cs typeface="Comic Sans MS"/>
              </a:rPr>
              <a:t>Q</a:t>
            </a:r>
          </a:p>
        </p:txBody>
      </p:sp>
      <p:sp>
        <p:nvSpPr>
          <p:cNvPr id="20" name="TextBox 19"/>
          <p:cNvSpPr txBox="1"/>
          <p:nvPr/>
        </p:nvSpPr>
        <p:spPr>
          <a:xfrm>
            <a:off x="4306706" y="4317712"/>
            <a:ext cx="426160" cy="400110"/>
          </a:xfrm>
          <a:prstGeom prst="rect">
            <a:avLst/>
          </a:prstGeom>
          <a:noFill/>
        </p:spPr>
        <p:txBody>
          <a:bodyPr wrap="none" rtlCol="0">
            <a:spAutoFit/>
          </a:bodyPr>
          <a:lstStyle/>
          <a:p>
            <a:r>
              <a:rPr lang="en-US" sz="2000" b="1" dirty="0">
                <a:solidFill>
                  <a:srgbClr val="FF0000"/>
                </a:solidFill>
                <a:latin typeface="Comic Sans MS"/>
                <a:cs typeface="Comic Sans MS"/>
              </a:rPr>
              <a:t>p</a:t>
            </a:r>
            <a:r>
              <a:rPr lang="en-US" sz="2000" b="1" baseline="-25000" dirty="0">
                <a:solidFill>
                  <a:srgbClr val="FF0000"/>
                </a:solidFill>
                <a:latin typeface="Comic Sans MS"/>
                <a:cs typeface="Comic Sans MS"/>
              </a:rPr>
              <a:t>1</a:t>
            </a:r>
          </a:p>
        </p:txBody>
      </p:sp>
      <p:sp>
        <p:nvSpPr>
          <p:cNvPr id="21" name="TextBox 20"/>
          <p:cNvSpPr txBox="1"/>
          <p:nvPr/>
        </p:nvSpPr>
        <p:spPr>
          <a:xfrm>
            <a:off x="5297306" y="3200112"/>
            <a:ext cx="426160" cy="400110"/>
          </a:xfrm>
          <a:prstGeom prst="rect">
            <a:avLst/>
          </a:prstGeom>
          <a:noFill/>
        </p:spPr>
        <p:txBody>
          <a:bodyPr wrap="none" rtlCol="0">
            <a:spAutoFit/>
          </a:bodyPr>
          <a:lstStyle/>
          <a:p>
            <a:r>
              <a:rPr lang="en-US" sz="2000" b="1" dirty="0">
                <a:solidFill>
                  <a:srgbClr val="FF0000"/>
                </a:solidFill>
                <a:latin typeface="Comic Sans MS"/>
                <a:cs typeface="Comic Sans MS"/>
              </a:rPr>
              <a:t>p</a:t>
            </a:r>
            <a:r>
              <a:rPr lang="en-US" sz="2000" b="1" baseline="-25000" dirty="0">
                <a:solidFill>
                  <a:srgbClr val="FF0000"/>
                </a:solidFill>
                <a:latin typeface="Comic Sans MS"/>
                <a:cs typeface="Comic Sans MS"/>
              </a:rPr>
              <a:t>2</a:t>
            </a:r>
          </a:p>
        </p:txBody>
      </p:sp>
      <p:sp>
        <p:nvSpPr>
          <p:cNvPr id="22" name="TextBox 21"/>
          <p:cNvSpPr txBox="1"/>
          <p:nvPr/>
        </p:nvSpPr>
        <p:spPr>
          <a:xfrm>
            <a:off x="5439826" y="2800002"/>
            <a:ext cx="426160" cy="400110"/>
          </a:xfrm>
          <a:prstGeom prst="rect">
            <a:avLst/>
          </a:prstGeom>
          <a:noFill/>
        </p:spPr>
        <p:txBody>
          <a:bodyPr wrap="none" rtlCol="0">
            <a:spAutoFit/>
          </a:bodyPr>
          <a:lstStyle/>
          <a:p>
            <a:r>
              <a:rPr lang="en-US" sz="2000" b="1" dirty="0">
                <a:solidFill>
                  <a:srgbClr val="FF0000"/>
                </a:solidFill>
                <a:latin typeface="Comic Sans MS"/>
                <a:cs typeface="Comic Sans MS"/>
              </a:rPr>
              <a:t>p</a:t>
            </a:r>
            <a:r>
              <a:rPr lang="en-US" sz="2000" b="1" baseline="-25000" dirty="0">
                <a:solidFill>
                  <a:srgbClr val="FF0000"/>
                </a:solidFill>
                <a:latin typeface="Comic Sans MS"/>
                <a:cs typeface="Comic Sans MS"/>
              </a:rPr>
              <a:t>3</a:t>
            </a:r>
          </a:p>
        </p:txBody>
      </p:sp>
      <p:sp>
        <p:nvSpPr>
          <p:cNvPr id="23" name="TextBox 22"/>
          <p:cNvSpPr txBox="1"/>
          <p:nvPr/>
        </p:nvSpPr>
        <p:spPr>
          <a:xfrm>
            <a:off x="5510386" y="2431990"/>
            <a:ext cx="426160" cy="400110"/>
          </a:xfrm>
          <a:prstGeom prst="rect">
            <a:avLst/>
          </a:prstGeom>
          <a:noFill/>
        </p:spPr>
        <p:txBody>
          <a:bodyPr wrap="none" rtlCol="0">
            <a:spAutoFit/>
          </a:bodyPr>
          <a:lstStyle/>
          <a:p>
            <a:r>
              <a:rPr lang="en-US" sz="2000" b="1" dirty="0">
                <a:solidFill>
                  <a:srgbClr val="FF0000"/>
                </a:solidFill>
                <a:latin typeface="Comic Sans MS"/>
                <a:cs typeface="Comic Sans MS"/>
              </a:rPr>
              <a:t>p</a:t>
            </a:r>
            <a:r>
              <a:rPr lang="en-US" sz="2000" b="1" baseline="-25000" dirty="0">
                <a:solidFill>
                  <a:srgbClr val="FF0000"/>
                </a:solidFill>
                <a:latin typeface="Comic Sans MS"/>
                <a:cs typeface="Comic Sans MS"/>
              </a:rPr>
              <a:t>4</a:t>
            </a:r>
          </a:p>
        </p:txBody>
      </p:sp>
      <p:sp>
        <p:nvSpPr>
          <p:cNvPr id="24" name="TextBox 23"/>
          <p:cNvSpPr txBox="1"/>
          <p:nvPr/>
        </p:nvSpPr>
        <p:spPr>
          <a:xfrm>
            <a:off x="7056353" y="3485346"/>
            <a:ext cx="435227" cy="400110"/>
          </a:xfrm>
          <a:prstGeom prst="rect">
            <a:avLst/>
          </a:prstGeom>
          <a:noFill/>
        </p:spPr>
        <p:txBody>
          <a:bodyPr wrap="none" rtlCol="0">
            <a:spAutoFit/>
          </a:bodyPr>
          <a:lstStyle/>
          <a:p>
            <a:r>
              <a:rPr lang="en-US" sz="2000" b="1" dirty="0">
                <a:solidFill>
                  <a:srgbClr val="FF0000"/>
                </a:solidFill>
                <a:latin typeface="Comic Sans MS"/>
                <a:cs typeface="Comic Sans MS"/>
              </a:rPr>
              <a:t>q</a:t>
            </a:r>
            <a:r>
              <a:rPr lang="en-US" sz="2000" b="1" baseline="-25000" dirty="0">
                <a:solidFill>
                  <a:srgbClr val="FF0000"/>
                </a:solidFill>
                <a:latin typeface="Comic Sans MS"/>
                <a:cs typeface="Comic Sans MS"/>
              </a:rPr>
              <a:t>1</a:t>
            </a:r>
          </a:p>
        </p:txBody>
      </p:sp>
      <p:sp>
        <p:nvSpPr>
          <p:cNvPr id="25" name="TextBox 24"/>
          <p:cNvSpPr txBox="1"/>
          <p:nvPr/>
        </p:nvSpPr>
        <p:spPr>
          <a:xfrm>
            <a:off x="6968066" y="3136036"/>
            <a:ext cx="435227" cy="400110"/>
          </a:xfrm>
          <a:prstGeom prst="rect">
            <a:avLst/>
          </a:prstGeom>
          <a:noFill/>
        </p:spPr>
        <p:txBody>
          <a:bodyPr wrap="none" rtlCol="0">
            <a:spAutoFit/>
          </a:bodyPr>
          <a:lstStyle/>
          <a:p>
            <a:r>
              <a:rPr lang="en-US" sz="2000" b="1" dirty="0">
                <a:solidFill>
                  <a:srgbClr val="FF0000"/>
                </a:solidFill>
                <a:latin typeface="Comic Sans MS"/>
                <a:cs typeface="Comic Sans MS"/>
              </a:rPr>
              <a:t>q</a:t>
            </a:r>
            <a:r>
              <a:rPr lang="en-US" sz="2000" b="1" baseline="-25000" dirty="0">
                <a:solidFill>
                  <a:srgbClr val="FF0000"/>
                </a:solidFill>
                <a:latin typeface="Comic Sans MS"/>
                <a:cs typeface="Comic Sans MS"/>
              </a:rPr>
              <a:t>2</a:t>
            </a:r>
          </a:p>
        </p:txBody>
      </p:sp>
      <p:sp>
        <p:nvSpPr>
          <p:cNvPr id="26" name="TextBox 25"/>
          <p:cNvSpPr txBox="1"/>
          <p:nvPr/>
        </p:nvSpPr>
        <p:spPr>
          <a:xfrm>
            <a:off x="6838739" y="2735926"/>
            <a:ext cx="435227" cy="400110"/>
          </a:xfrm>
          <a:prstGeom prst="rect">
            <a:avLst/>
          </a:prstGeom>
          <a:noFill/>
        </p:spPr>
        <p:txBody>
          <a:bodyPr wrap="none" rtlCol="0">
            <a:spAutoFit/>
          </a:bodyPr>
          <a:lstStyle/>
          <a:p>
            <a:r>
              <a:rPr lang="en-US" sz="2000" b="1" dirty="0">
                <a:solidFill>
                  <a:srgbClr val="FF0000"/>
                </a:solidFill>
                <a:latin typeface="Comic Sans MS"/>
                <a:cs typeface="Comic Sans MS"/>
              </a:rPr>
              <a:t>q</a:t>
            </a:r>
            <a:r>
              <a:rPr lang="en-US" sz="2000" b="1" baseline="-25000" dirty="0">
                <a:solidFill>
                  <a:srgbClr val="FF0000"/>
                </a:solidFill>
                <a:latin typeface="Comic Sans MS"/>
                <a:cs typeface="Comic Sans MS"/>
              </a:rPr>
              <a:t>3</a:t>
            </a:r>
          </a:p>
        </p:txBody>
      </p:sp>
      <p:sp>
        <p:nvSpPr>
          <p:cNvPr id="27" name="Rectangle 3"/>
          <p:cNvSpPr>
            <a:spLocks noGrp="1" noChangeArrowheads="1"/>
          </p:cNvSpPr>
          <p:nvPr>
            <p:ph type="subTitle" idx="1"/>
          </p:nvPr>
        </p:nvSpPr>
        <p:spPr>
          <a:xfrm>
            <a:off x="152400" y="1955800"/>
            <a:ext cx="8881534" cy="3060699"/>
          </a:xfrm>
        </p:spPr>
        <p:txBody>
          <a:bodyPr>
            <a:normAutofit lnSpcReduction="10000"/>
          </a:bodyPr>
          <a:lstStyle/>
          <a:p>
            <a:pPr algn="l">
              <a:lnSpc>
                <a:spcPct val="110000"/>
              </a:lnSpc>
            </a:pPr>
            <a:r>
              <a:rPr lang="en-US" sz="2600" b="1" dirty="0">
                <a:solidFill>
                  <a:srgbClr val="0000FF"/>
                </a:solidFill>
                <a:latin typeface="Comic Sans MS" charset="0"/>
                <a:ea typeface="ＭＳ Ｐゴシック" charset="0"/>
                <a:cs typeface="ＭＳ Ｐゴシック" charset="0"/>
              </a:rPr>
              <a:t>Given </a:t>
            </a:r>
            <a:r>
              <a:rPr lang="en-US" sz="2800" b="1" dirty="0">
                <a:solidFill>
                  <a:srgbClr val="FF0000"/>
                </a:solidFill>
                <a:latin typeface="Comic Sans MS" charset="0"/>
                <a:ea typeface="ＭＳ Ｐゴシック" charset="0"/>
                <a:cs typeface="ＭＳ Ｐゴシック" charset="0"/>
              </a:rPr>
              <a:t>P</a:t>
            </a:r>
            <a:r>
              <a:rPr lang="en-US" sz="2800" b="1" dirty="0">
                <a:solidFill>
                  <a:srgbClr val="000000"/>
                </a:solidFill>
                <a:latin typeface="Comic Sans MS" charset="0"/>
                <a:ea typeface="ＭＳ Ｐゴシック" charset="0"/>
                <a:cs typeface="ＭＳ Ｐゴシック" charset="0"/>
              </a:rPr>
              <a:t>,</a:t>
            </a:r>
            <a:r>
              <a:rPr lang="en-US" sz="2800" b="1" dirty="0">
                <a:solidFill>
                  <a:srgbClr val="FF0000"/>
                </a:solidFill>
                <a:latin typeface="Comic Sans MS" charset="0"/>
                <a:ea typeface="ＭＳ Ｐゴシック" charset="0"/>
                <a:cs typeface="ＭＳ Ｐゴシック" charset="0"/>
              </a:rPr>
              <a:t>Q</a:t>
            </a:r>
            <a:r>
              <a:rPr lang="en-US" sz="2600" b="1" dirty="0">
                <a:solidFill>
                  <a:srgbClr val="000000"/>
                </a:solidFill>
                <a:latin typeface="Comic Sans MS" charset="0"/>
                <a:ea typeface="ＭＳ Ｐゴシック" charset="0"/>
                <a:cs typeface="ＭＳ Ｐゴシック" charset="0"/>
              </a:rPr>
              <a:t>  convex                            </a:t>
            </a:r>
          </a:p>
          <a:p>
            <a:pPr algn="l" eaLnBrk="1" hangingPunct="1">
              <a:lnSpc>
                <a:spcPct val="110000"/>
              </a:lnSpc>
            </a:pPr>
            <a:r>
              <a:rPr lang="en-US" sz="2600" b="1" dirty="0">
                <a:solidFill>
                  <a:srgbClr val="0000FF"/>
                </a:solidFill>
                <a:latin typeface="Comic Sans MS" charset="0"/>
                <a:ea typeface="ＭＳ Ｐゴシック" charset="0"/>
                <a:cs typeface="ＭＳ Ｐゴシック" charset="0"/>
              </a:rPr>
              <a:t>Compute</a:t>
            </a:r>
            <a:r>
              <a:rPr lang="en-US" sz="2600" b="1" dirty="0">
                <a:solidFill>
                  <a:srgbClr val="000000"/>
                </a:solidFill>
                <a:latin typeface="Comic Sans MS" charset="0"/>
                <a:ea typeface="ＭＳ Ｐゴシック" charset="0"/>
                <a:cs typeface="ＭＳ Ｐゴシック" charset="0"/>
              </a:rPr>
              <a:t> </a:t>
            </a:r>
            <a:r>
              <a:rPr lang="en-US" sz="2800" b="1" dirty="0" err="1">
                <a:solidFill>
                  <a:srgbClr val="000000"/>
                </a:solidFill>
                <a:latin typeface="Comic Sans MS" charset="0"/>
                <a:ea typeface="ＭＳ Ｐゴシック" charset="0"/>
                <a:cs typeface="ＭＳ Ｐゴシック" charset="0"/>
              </a:rPr>
              <a:t>dist</a:t>
            </a:r>
            <a:r>
              <a:rPr lang="en-US" sz="2800" b="1" dirty="0">
                <a:solidFill>
                  <a:srgbClr val="000000"/>
                </a:solidFill>
                <a:latin typeface="Comic Sans MS" charset="0"/>
                <a:ea typeface="ＭＳ Ｐゴシック" charset="0"/>
                <a:cs typeface="ＭＳ Ｐゴシック" charset="0"/>
              </a:rPr>
              <a:t>(</a:t>
            </a:r>
            <a:r>
              <a:rPr lang="en-US" sz="2800" b="1" dirty="0">
                <a:solidFill>
                  <a:srgbClr val="FF0000"/>
                </a:solidFill>
                <a:latin typeface="Comic Sans MS" charset="0"/>
                <a:ea typeface="ＭＳ Ｐゴシック" charset="0"/>
                <a:cs typeface="ＭＳ Ｐゴシック" charset="0"/>
              </a:rPr>
              <a:t>P</a:t>
            </a:r>
            <a:r>
              <a:rPr lang="en-US" sz="2800" b="1" dirty="0">
                <a:solidFill>
                  <a:srgbClr val="000000"/>
                </a:solidFill>
                <a:latin typeface="Comic Sans MS" charset="0"/>
                <a:ea typeface="ＭＳ Ｐゴシック" charset="0"/>
                <a:cs typeface="ＭＳ Ｐゴシック" charset="0"/>
              </a:rPr>
              <a:t>,</a:t>
            </a:r>
            <a:r>
              <a:rPr lang="en-US" sz="2800" b="1" dirty="0">
                <a:solidFill>
                  <a:srgbClr val="FF0000"/>
                </a:solidFill>
                <a:latin typeface="Comic Sans MS" charset="0"/>
                <a:ea typeface="ＭＳ Ｐゴシック" charset="0"/>
                <a:cs typeface="ＭＳ Ｐゴシック" charset="0"/>
              </a:rPr>
              <a:t>Q</a:t>
            </a:r>
            <a:r>
              <a:rPr lang="en-US" sz="2800" b="1" dirty="0">
                <a:solidFill>
                  <a:srgbClr val="000000"/>
                </a:solidFill>
                <a:latin typeface="Comic Sans MS" charset="0"/>
                <a:ea typeface="ＭＳ Ｐゴシック" charset="0"/>
                <a:cs typeface="ＭＳ Ｐゴシック" charset="0"/>
              </a:rPr>
              <a:t>)</a:t>
            </a:r>
          </a:p>
          <a:p>
            <a:pPr algn="l" eaLnBrk="1" hangingPunct="1">
              <a:lnSpc>
                <a:spcPct val="110000"/>
              </a:lnSpc>
            </a:pPr>
            <a:endParaRPr lang="en-US" sz="2600" b="1">
              <a:solidFill>
                <a:srgbClr val="000000"/>
              </a:solidFill>
              <a:latin typeface="Comic Sans MS" charset="0"/>
              <a:ea typeface="ＭＳ Ｐゴシック" charset="0"/>
              <a:cs typeface="ＭＳ Ｐゴシック" charset="0"/>
            </a:endParaRPr>
          </a:p>
          <a:p>
            <a:pPr algn="l" eaLnBrk="1" hangingPunct="1">
              <a:lnSpc>
                <a:spcPct val="110000"/>
              </a:lnSpc>
            </a:pPr>
            <a:r>
              <a:rPr lang="en-US" sz="2600" b="1">
                <a:solidFill>
                  <a:srgbClr val="008000"/>
                </a:solidFill>
                <a:latin typeface="Comic Sans MS" charset="0"/>
                <a:ea typeface="ＭＳ Ｐゴシック" charset="0"/>
                <a:cs typeface="ＭＳ Ｐゴシック" charset="0"/>
              </a:rPr>
              <a:t>Alternate </a:t>
            </a:r>
            <a:r>
              <a:rPr lang="en-US" sz="2600" b="1" dirty="0">
                <a:solidFill>
                  <a:srgbClr val="008000"/>
                </a:solidFill>
                <a:latin typeface="Comic Sans MS" charset="0"/>
                <a:ea typeface="ＭＳ Ｐゴシック" charset="0"/>
                <a:cs typeface="ＭＳ Ｐゴシック" charset="0"/>
              </a:rPr>
              <a:t>projection</a:t>
            </a:r>
          </a:p>
          <a:p>
            <a:pPr algn="l">
              <a:lnSpc>
                <a:spcPct val="110000"/>
              </a:lnSpc>
            </a:pPr>
            <a:r>
              <a:rPr lang="en-US" sz="2600" b="1" dirty="0">
                <a:solidFill>
                  <a:srgbClr val="FF0000"/>
                </a:solidFill>
                <a:latin typeface="Comic Sans MS" charset="0"/>
                <a:ea typeface="ＭＳ Ｐゴシック" charset="0"/>
                <a:cs typeface="ＭＳ Ｐゴシック" charset="0"/>
              </a:rPr>
              <a:t>p</a:t>
            </a:r>
            <a:r>
              <a:rPr lang="en-US" sz="2600" b="1" baseline="-25000" dirty="0">
                <a:solidFill>
                  <a:srgbClr val="FF0000"/>
                </a:solidFill>
                <a:latin typeface="Comic Sans MS" charset="0"/>
                <a:ea typeface="ＭＳ Ｐゴシック" charset="0"/>
                <a:cs typeface="ＭＳ Ｐゴシック" charset="0"/>
              </a:rPr>
              <a:t>1 </a:t>
            </a:r>
            <a:r>
              <a:rPr lang="en-US" sz="2600" b="1" dirty="0">
                <a:solidFill>
                  <a:srgbClr val="FF0000"/>
                </a:solidFill>
                <a:latin typeface="Comic Sans MS" charset="0"/>
                <a:ea typeface="ＭＳ Ｐゴシック" charset="0"/>
                <a:cs typeface="ＭＳ Ｐゴシック" charset="0"/>
              </a:rPr>
              <a:t>q</a:t>
            </a:r>
            <a:r>
              <a:rPr lang="en-US" sz="2600" b="1" baseline="-25000" dirty="0">
                <a:solidFill>
                  <a:srgbClr val="FF0000"/>
                </a:solidFill>
                <a:latin typeface="Comic Sans MS" charset="0"/>
                <a:ea typeface="ＭＳ Ｐゴシック" charset="0"/>
                <a:cs typeface="ＭＳ Ｐゴシック" charset="0"/>
              </a:rPr>
              <a:t>1 </a:t>
            </a:r>
            <a:r>
              <a:rPr lang="en-US" sz="2600" b="1" dirty="0">
                <a:solidFill>
                  <a:srgbClr val="FF0000"/>
                </a:solidFill>
                <a:latin typeface="Comic Sans MS" charset="0"/>
                <a:ea typeface="ＭＳ Ｐゴシック" charset="0"/>
                <a:cs typeface="ＭＳ Ｐゴシック" charset="0"/>
              </a:rPr>
              <a:t>p</a:t>
            </a:r>
            <a:r>
              <a:rPr lang="en-US" sz="2600" b="1" baseline="-25000" dirty="0">
                <a:solidFill>
                  <a:srgbClr val="FF0000"/>
                </a:solidFill>
                <a:latin typeface="Comic Sans MS" charset="0"/>
                <a:ea typeface="ＭＳ Ｐゴシック" charset="0"/>
                <a:cs typeface="ＭＳ Ｐゴシック" charset="0"/>
              </a:rPr>
              <a:t>2</a:t>
            </a:r>
            <a:r>
              <a:rPr lang="en-US" sz="2600" b="1" dirty="0">
                <a:solidFill>
                  <a:srgbClr val="FF0000"/>
                </a:solidFill>
                <a:latin typeface="Comic Sans MS" charset="0"/>
                <a:ea typeface="ＭＳ Ｐゴシック" charset="0"/>
                <a:cs typeface="ＭＳ Ｐゴシック" charset="0"/>
              </a:rPr>
              <a:t> q</a:t>
            </a:r>
            <a:r>
              <a:rPr lang="en-US" sz="2600" b="1" baseline="-25000" dirty="0">
                <a:solidFill>
                  <a:srgbClr val="FF0000"/>
                </a:solidFill>
                <a:latin typeface="Comic Sans MS" charset="0"/>
                <a:ea typeface="ＭＳ Ｐゴシック" charset="0"/>
                <a:cs typeface="ＭＳ Ｐゴシック" charset="0"/>
              </a:rPr>
              <a:t>2 </a:t>
            </a:r>
            <a:r>
              <a:rPr lang="en-US" sz="2600" b="1" dirty="0">
                <a:solidFill>
                  <a:srgbClr val="FF0000"/>
                </a:solidFill>
                <a:latin typeface="Comic Sans MS" charset="0"/>
                <a:ea typeface="ＭＳ Ｐゴシック" charset="0"/>
                <a:cs typeface="ＭＳ Ｐゴシック" charset="0"/>
              </a:rPr>
              <a:t>p</a:t>
            </a:r>
            <a:r>
              <a:rPr lang="en-US" sz="2600" b="1" baseline="-25000" dirty="0">
                <a:solidFill>
                  <a:srgbClr val="FF0000"/>
                </a:solidFill>
                <a:latin typeface="Comic Sans MS" charset="0"/>
                <a:ea typeface="ＭＳ Ｐゴシック" charset="0"/>
                <a:cs typeface="ＭＳ Ｐゴシック" charset="0"/>
              </a:rPr>
              <a:t>3 </a:t>
            </a:r>
            <a:r>
              <a:rPr lang="en-US" sz="2600" b="1" dirty="0">
                <a:solidFill>
                  <a:srgbClr val="FF0000"/>
                </a:solidFill>
                <a:latin typeface="Comic Sans MS" charset="0"/>
                <a:ea typeface="ＭＳ Ｐゴシック" charset="0"/>
                <a:cs typeface="ＭＳ Ｐゴシック" charset="0"/>
              </a:rPr>
              <a:t>q</a:t>
            </a:r>
            <a:r>
              <a:rPr lang="en-US" sz="2600" b="1" baseline="-25000" dirty="0">
                <a:solidFill>
                  <a:srgbClr val="FF0000"/>
                </a:solidFill>
                <a:latin typeface="Comic Sans MS" charset="0"/>
                <a:ea typeface="ＭＳ Ｐゴシック" charset="0"/>
                <a:cs typeface="ＭＳ Ｐゴシック" charset="0"/>
              </a:rPr>
              <a:t>3 </a:t>
            </a:r>
            <a:r>
              <a:rPr lang="en-US" sz="2600" b="1" dirty="0">
                <a:solidFill>
                  <a:srgbClr val="FF0000"/>
                </a:solidFill>
                <a:latin typeface="Comic Sans MS" charset="0"/>
                <a:ea typeface="ＭＳ Ｐゴシック" charset="0"/>
                <a:cs typeface="ＭＳ Ｐゴシック" charset="0"/>
              </a:rPr>
              <a:t>p</a:t>
            </a:r>
            <a:r>
              <a:rPr lang="en-US" sz="2600" b="1" baseline="-25000" dirty="0">
                <a:solidFill>
                  <a:srgbClr val="FF0000"/>
                </a:solidFill>
                <a:latin typeface="Comic Sans MS" charset="0"/>
                <a:ea typeface="ＭＳ Ｐゴシック" charset="0"/>
                <a:cs typeface="ＭＳ Ｐゴシック" charset="0"/>
              </a:rPr>
              <a:t>4</a:t>
            </a:r>
            <a:r>
              <a:rPr lang="en-US" sz="2600" b="1" dirty="0">
                <a:solidFill>
                  <a:srgbClr val="FF0000"/>
                </a:solidFill>
                <a:latin typeface="Comic Sans MS" charset="0"/>
                <a:ea typeface="ＭＳ Ｐゴシック" charset="0"/>
                <a:cs typeface="ＭＳ Ｐゴシック" charset="0"/>
              </a:rPr>
              <a:t> </a:t>
            </a:r>
            <a:r>
              <a:rPr lang="en-US" sz="2600" b="1" dirty="0">
                <a:solidFill>
                  <a:schemeClr val="tx1"/>
                </a:solidFill>
                <a:latin typeface="Comic Sans MS" charset="0"/>
                <a:ea typeface="ＭＳ Ｐゴシック" charset="0"/>
                <a:cs typeface="ＭＳ Ｐゴシック" charset="0"/>
              </a:rPr>
              <a:t>……</a:t>
            </a:r>
          </a:p>
          <a:p>
            <a:pPr algn="l">
              <a:lnSpc>
                <a:spcPct val="110000"/>
              </a:lnSpc>
            </a:pPr>
            <a:r>
              <a:rPr lang="en-US" sz="2600" b="1" dirty="0">
                <a:solidFill>
                  <a:srgbClr val="800000"/>
                </a:solidFill>
                <a:latin typeface="Comic Sans MS" charset="0"/>
                <a:ea typeface="ＭＳ Ｐゴシック" charset="0"/>
                <a:cs typeface="ＭＳ Ｐゴシック" charset="0"/>
              </a:rPr>
              <a:t>(each step easy) </a:t>
            </a:r>
            <a:endParaRPr lang="en-US" sz="2600" b="1" baseline="-25000" dirty="0">
              <a:solidFill>
                <a:schemeClr val="tx1"/>
              </a:solidFill>
              <a:latin typeface="Comic Sans MS" charset="0"/>
              <a:ea typeface="ＭＳ Ｐゴシック" charset="0"/>
              <a:cs typeface="ＭＳ Ｐゴシック" charset="0"/>
            </a:endParaRPr>
          </a:p>
          <a:p>
            <a:pPr algn="l" eaLnBrk="1" hangingPunct="1">
              <a:lnSpc>
                <a:spcPct val="110000"/>
              </a:lnSpc>
            </a:pPr>
            <a:endParaRPr lang="en-US" sz="2600" b="1" dirty="0">
              <a:solidFill>
                <a:srgbClr val="000000"/>
              </a:solidFill>
              <a:latin typeface="Comic Sans MS" charset="0"/>
              <a:ea typeface="ＭＳ Ｐゴシック" charset="0"/>
              <a:cs typeface="ＭＳ Ｐゴシック" charset="0"/>
            </a:endParaRPr>
          </a:p>
          <a:p>
            <a:pPr algn="l"/>
            <a:endParaRPr lang="en-US" sz="2400" b="1" dirty="0">
              <a:solidFill>
                <a:srgbClr val="008000"/>
              </a:solidFill>
              <a:latin typeface="Comic Sans MS" charset="0"/>
              <a:ea typeface="ＭＳ Ｐゴシック" charset="0"/>
              <a:cs typeface="ＭＳ Ｐゴシック" charset="0"/>
            </a:endParaRPr>
          </a:p>
          <a:p>
            <a:pPr algn="l"/>
            <a:endParaRPr lang="en-US" sz="2600" b="1" dirty="0">
              <a:solidFill>
                <a:srgbClr val="000000"/>
              </a:solidFill>
              <a:latin typeface="Comic Sans MS" charset="0"/>
              <a:ea typeface="ＭＳ Ｐゴシック" charset="0"/>
              <a:cs typeface="ＭＳ Ｐゴシック" charset="0"/>
            </a:endParaRPr>
          </a:p>
          <a:p>
            <a:pPr algn="l"/>
            <a:endParaRPr lang="en-US" sz="2600" b="1" dirty="0">
              <a:solidFill>
                <a:srgbClr val="008000"/>
              </a:solidFill>
              <a:latin typeface="Comic Sans MS" charset="0"/>
              <a:ea typeface="ＭＳ Ｐゴシック" charset="0"/>
              <a:cs typeface="ＭＳ Ｐゴシック" charset="0"/>
            </a:endParaRPr>
          </a:p>
          <a:p>
            <a:pPr algn="l"/>
            <a:endParaRPr lang="en-US" b="1" dirty="0">
              <a:solidFill>
                <a:srgbClr val="008000"/>
              </a:solidFill>
              <a:latin typeface="Comic Sans MS" charset="0"/>
              <a:ea typeface="ＭＳ Ｐゴシック" charset="0"/>
              <a:cs typeface="ＭＳ Ｐゴシック" charset="0"/>
            </a:endParaRPr>
          </a:p>
          <a:p>
            <a:pPr lvl="0" algn="l"/>
            <a:endParaRPr lang="en-US" b="1" dirty="0">
              <a:solidFill>
                <a:srgbClr val="008000"/>
              </a:solidFill>
              <a:latin typeface="Comic Sans MS" charset="0"/>
              <a:ea typeface="ＭＳ Ｐゴシック" charset="0"/>
              <a:cs typeface="ＭＳ Ｐゴシック" charset="0"/>
            </a:endParaRPr>
          </a:p>
          <a:p>
            <a:pPr algn="l" eaLnBrk="1" hangingPunct="1"/>
            <a:endParaRPr lang="en-US" b="1" dirty="0">
              <a:solidFill>
                <a:srgbClr val="008000"/>
              </a:solidFill>
              <a:latin typeface="Comic Sans MS" charset="0"/>
              <a:ea typeface="ＭＳ Ｐゴシック" charset="0"/>
              <a:cs typeface="ＭＳ Ｐゴシック" charset="0"/>
            </a:endParaRPr>
          </a:p>
          <a:p>
            <a:pPr eaLnBrk="1" hangingPunct="1"/>
            <a:endParaRPr lang="en-US" b="1" dirty="0">
              <a:latin typeface="Comic Sans MS" charset="0"/>
              <a:ea typeface="ＭＳ Ｐゴシック" charset="0"/>
              <a:cs typeface="ＭＳ Ｐゴシック" charset="0"/>
            </a:endParaRPr>
          </a:p>
          <a:p>
            <a:pPr eaLnBrk="1" hangingPunct="1"/>
            <a:endParaRPr lang="en-US" dirty="0">
              <a:latin typeface="Comic Sans MS" charset="0"/>
              <a:ea typeface="ＭＳ Ｐゴシック" charset="0"/>
              <a:cs typeface="ＭＳ Ｐゴシック" charset="0"/>
            </a:endParaRPr>
          </a:p>
        </p:txBody>
      </p:sp>
      <p:sp>
        <p:nvSpPr>
          <p:cNvPr id="28" name="TextBox 27"/>
          <p:cNvSpPr txBox="1"/>
          <p:nvPr/>
        </p:nvSpPr>
        <p:spPr>
          <a:xfrm>
            <a:off x="165100" y="5295900"/>
            <a:ext cx="7066758" cy="1712777"/>
          </a:xfrm>
          <a:prstGeom prst="rect">
            <a:avLst/>
          </a:prstGeom>
          <a:noFill/>
        </p:spPr>
        <p:txBody>
          <a:bodyPr wrap="none" rtlCol="0">
            <a:spAutoFit/>
          </a:bodyPr>
          <a:lstStyle/>
          <a:p>
            <a:pPr>
              <a:lnSpc>
                <a:spcPct val="110000"/>
              </a:lnSpc>
            </a:pPr>
            <a:r>
              <a:rPr lang="en-US" sz="2600" b="1" dirty="0">
                <a:solidFill>
                  <a:srgbClr val="000000"/>
                </a:solidFill>
                <a:latin typeface="Comic Sans MS" charset="0"/>
                <a:ea typeface="ＭＳ Ｐゴシック" charset="0"/>
                <a:cs typeface="ＭＳ Ｐゴシック" charset="0"/>
              </a:rPr>
              <a:t>Always converges. Sometimes fast </a:t>
            </a:r>
          </a:p>
          <a:p>
            <a:pPr>
              <a:lnSpc>
                <a:spcPct val="110000"/>
              </a:lnSpc>
            </a:pPr>
            <a:r>
              <a:rPr lang="en-US" sz="2600" b="1" dirty="0">
                <a:solidFill>
                  <a:srgbClr val="000000"/>
                </a:solidFill>
                <a:latin typeface="Comic Sans MS" charset="0"/>
                <a:ea typeface="ＭＳ Ｐゴシック" charset="0"/>
                <a:cs typeface="ＭＳ Ｐゴシック" charset="0"/>
              </a:rPr>
              <a:t>(e.g. closed subspaces of a Hilbert space)</a:t>
            </a:r>
          </a:p>
          <a:p>
            <a:pPr>
              <a:lnSpc>
                <a:spcPct val="110000"/>
              </a:lnSpc>
            </a:pPr>
            <a:r>
              <a:rPr lang="en-US" sz="2600" b="1" dirty="0">
                <a:solidFill>
                  <a:srgbClr val="FF0000"/>
                </a:solidFill>
                <a:latin typeface="Comic Sans MS" charset="0"/>
                <a:ea typeface="ＭＳ Ｐゴシック" charset="0"/>
                <a:cs typeface="ＭＳ Ｐゴシック" charset="0"/>
              </a:rPr>
              <a:t>Open</a:t>
            </a:r>
            <a:r>
              <a:rPr lang="en-US" sz="2600" b="1" dirty="0">
                <a:solidFill>
                  <a:srgbClr val="000000"/>
                </a:solidFill>
                <a:latin typeface="Comic Sans MS" charset="0"/>
                <a:ea typeface="ＭＳ Ｐゴシック" charset="0"/>
                <a:cs typeface="ＭＳ Ｐゴシック" charset="0"/>
              </a:rPr>
              <a:t>: Fast convergence criteria</a:t>
            </a:r>
          </a:p>
          <a:p>
            <a:endParaRPr lang="en-US" dirty="0"/>
          </a:p>
        </p:txBody>
      </p:sp>
    </p:spTree>
    <p:extLst>
      <p:ext uri="{BB962C8B-B14F-4D97-AF65-F5344CB8AC3E}">
        <p14:creationId xmlns:p14="http://schemas.microsoft.com/office/powerpoint/2010/main" val="311333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5" grpId="0" animBg="1"/>
      <p:bldP spid="16" grpId="0" animBg="1"/>
      <p:bldP spid="17" grpId="0" animBg="1"/>
      <p:bldP spid="18" grpId="0" animBg="1"/>
      <p:bldP spid="20" grpId="0"/>
      <p:bldP spid="21" grpId="0"/>
      <p:bldP spid="22" grpId="0"/>
      <p:bldP spid="23" grpId="0"/>
      <p:bldP spid="24" grpId="0"/>
      <p:bldP spid="25" grpId="0"/>
      <p:bldP spid="26" grpId="0"/>
      <p:bldP spid="27" grpId="0" build="p"/>
      <p:bldP spid="2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583" y="186695"/>
            <a:ext cx="8456084" cy="1477006"/>
          </a:xfrm>
        </p:spPr>
        <p:txBody>
          <a:bodyPr>
            <a:normAutofit/>
          </a:bodyPr>
          <a:lstStyle/>
          <a:p>
            <a:r>
              <a:rPr lang="en-US" sz="4000" b="1" dirty="0">
                <a:solidFill>
                  <a:srgbClr val="FF0000"/>
                </a:solidFill>
                <a:latin typeface="Comic Sans MS"/>
                <a:cs typeface="Comic Sans MS"/>
              </a:rPr>
              <a:t>Nash equilibrium</a:t>
            </a:r>
            <a:endParaRPr lang="en-US" sz="2800" b="1" dirty="0">
              <a:solidFill>
                <a:srgbClr val="008000"/>
              </a:solidFill>
              <a:latin typeface="Comic Sans MS"/>
              <a:cs typeface="Comic Sans MS"/>
            </a:endParaRPr>
          </a:p>
        </p:txBody>
      </p:sp>
      <p:sp>
        <p:nvSpPr>
          <p:cNvPr id="3" name="Rectangle 3"/>
          <p:cNvSpPr>
            <a:spLocks noGrp="1" noChangeArrowheads="1"/>
          </p:cNvSpPr>
          <p:nvPr>
            <p:ph type="subTitle" idx="1"/>
          </p:nvPr>
        </p:nvSpPr>
        <p:spPr>
          <a:xfrm>
            <a:off x="139700" y="1600200"/>
            <a:ext cx="8894234" cy="5156200"/>
          </a:xfrm>
        </p:spPr>
        <p:txBody>
          <a:bodyPr>
            <a:normAutofit fontScale="92500"/>
          </a:bodyPr>
          <a:lstStyle/>
          <a:p>
            <a:pPr algn="l">
              <a:lnSpc>
                <a:spcPct val="110000"/>
              </a:lnSpc>
            </a:pPr>
            <a:r>
              <a:rPr lang="en-US" sz="2600" b="1" dirty="0">
                <a:solidFill>
                  <a:srgbClr val="660066"/>
                </a:solidFill>
                <a:latin typeface="Comic Sans MS" charset="0"/>
                <a:ea typeface="ＭＳ Ｐゴシック" charset="0"/>
                <a:cs typeface="ＭＳ Ｐゴシック" charset="0"/>
              </a:rPr>
              <a:t>2-player Game</a:t>
            </a:r>
            <a:r>
              <a:rPr lang="en-US" sz="2600" b="1" dirty="0">
                <a:solidFill>
                  <a:srgbClr val="000000"/>
                </a:solidFill>
                <a:latin typeface="Comic Sans MS" charset="0"/>
                <a:ea typeface="ＭＳ Ｐゴシック" charset="0"/>
                <a:cs typeface="ＭＳ Ｐゴシック" charset="0"/>
              </a:rPr>
              <a:t>:</a:t>
            </a:r>
            <a:r>
              <a:rPr lang="en-US" sz="2600" b="1" dirty="0">
                <a:solidFill>
                  <a:srgbClr val="FF0000"/>
                </a:solidFill>
                <a:latin typeface="Comic Sans MS" charset="0"/>
                <a:ea typeface="ＭＳ Ｐゴシック" charset="0"/>
                <a:cs typeface="ＭＳ Ｐゴシック" charset="0"/>
              </a:rPr>
              <a:t> A</a:t>
            </a:r>
            <a:r>
              <a:rPr lang="en-US" sz="2600" b="1" dirty="0">
                <a:solidFill>
                  <a:srgbClr val="000000"/>
                </a:solidFill>
                <a:latin typeface="Comic Sans MS" charset="0"/>
                <a:ea typeface="ＭＳ Ｐゴシック" charset="0"/>
                <a:cs typeface="ＭＳ Ｐゴシック" charset="0"/>
              </a:rPr>
              <a:t>,</a:t>
            </a:r>
            <a:r>
              <a:rPr lang="en-US" sz="2600" b="1" dirty="0">
                <a:solidFill>
                  <a:srgbClr val="FF0000"/>
                </a:solidFill>
                <a:latin typeface="Comic Sans MS" charset="0"/>
                <a:ea typeface="ＭＳ Ｐゴシック" charset="0"/>
                <a:cs typeface="ＭＳ Ｐゴシック" charset="0"/>
              </a:rPr>
              <a:t>B</a:t>
            </a:r>
            <a:r>
              <a:rPr lang="en-US" sz="2600" b="1" dirty="0">
                <a:solidFill>
                  <a:srgbClr val="000000"/>
                </a:solidFill>
                <a:latin typeface="Comic Sans MS" charset="0"/>
                <a:ea typeface="ＭＳ Ｐゴシック" charset="0"/>
                <a:cs typeface="ＭＳ Ｐゴシック" charset="0"/>
              </a:rPr>
              <a:t> </a:t>
            </a:r>
            <a:r>
              <a:rPr lang="en-US" sz="2600" b="1" dirty="0" err="1">
                <a:solidFill>
                  <a:srgbClr val="0000FF"/>
                </a:solidFill>
                <a:latin typeface="Comic Sans MS" charset="0"/>
                <a:ea typeface="ＭＳ Ｐゴシック" charset="0"/>
                <a:cs typeface="ＭＳ Ｐゴシック" charset="0"/>
              </a:rPr>
              <a:t>n</a:t>
            </a:r>
            <a:r>
              <a:rPr lang="en-US" sz="2600" b="1" dirty="0" err="1">
                <a:solidFill>
                  <a:srgbClr val="000000"/>
                </a:solidFill>
                <a:latin typeface="Comic Sans MS" charset="0"/>
                <a:ea typeface="ＭＳ Ｐゴシック" charset="0"/>
                <a:cs typeface="ＭＳ Ｐゴシック" charset="0"/>
              </a:rPr>
              <a:t>x</a:t>
            </a:r>
            <a:r>
              <a:rPr lang="en-US" sz="2600" b="1" dirty="0" err="1">
                <a:solidFill>
                  <a:srgbClr val="0000FF"/>
                </a:solidFill>
                <a:latin typeface="Comic Sans MS" charset="0"/>
                <a:ea typeface="ＭＳ Ｐゴシック" charset="0"/>
                <a:cs typeface="ＭＳ Ｐゴシック" charset="0"/>
              </a:rPr>
              <a:t>n</a:t>
            </a:r>
            <a:r>
              <a:rPr lang="en-US" sz="2600" b="1" dirty="0">
                <a:solidFill>
                  <a:srgbClr val="000000"/>
                </a:solidFill>
                <a:latin typeface="Comic Sans MS" charset="0"/>
                <a:ea typeface="ＭＳ Ｐゴシック" charset="0"/>
                <a:cs typeface="ＭＳ Ｐゴシック" charset="0"/>
              </a:rPr>
              <a:t> real (payoff) matrices</a:t>
            </a:r>
          </a:p>
          <a:p>
            <a:pPr algn="l">
              <a:lnSpc>
                <a:spcPct val="110000"/>
              </a:lnSpc>
            </a:pPr>
            <a:r>
              <a:rPr lang="en-US" sz="2600" b="1" dirty="0">
                <a:solidFill>
                  <a:srgbClr val="0000FF"/>
                </a:solidFill>
                <a:latin typeface="Comic Sans MS" charset="0"/>
                <a:ea typeface="ＭＳ Ｐゴシック" charset="0"/>
                <a:cs typeface="ＭＳ Ｐゴシック" charset="0"/>
              </a:rPr>
              <a:t>Compute</a:t>
            </a:r>
            <a:r>
              <a:rPr lang="en-US" sz="2600" b="1" dirty="0">
                <a:solidFill>
                  <a:srgbClr val="000000"/>
                </a:solidFill>
                <a:latin typeface="Comic Sans MS" charset="0"/>
                <a:ea typeface="ＭＳ Ｐゴシック" charset="0"/>
                <a:cs typeface="ＭＳ Ｐゴシック" charset="0"/>
              </a:rPr>
              <a:t> a </a:t>
            </a:r>
            <a:r>
              <a:rPr lang="en-US" sz="2600" b="1" dirty="0">
                <a:solidFill>
                  <a:srgbClr val="660066"/>
                </a:solidFill>
                <a:latin typeface="Comic Sans MS" charset="0"/>
                <a:ea typeface="ＭＳ Ｐゴシック" charset="0"/>
                <a:cs typeface="ＭＳ Ｐゴシック" charset="0"/>
              </a:rPr>
              <a:t>Nash equilibrium</a:t>
            </a:r>
            <a:r>
              <a:rPr lang="en-US" sz="2600" b="1" dirty="0">
                <a:solidFill>
                  <a:srgbClr val="000000"/>
                </a:solidFill>
                <a:latin typeface="Comic Sans MS" charset="0"/>
                <a:ea typeface="ＭＳ Ｐゴシック" charset="0"/>
                <a:cs typeface="ＭＳ Ｐゴシック" charset="0"/>
              </a:rPr>
              <a:t>: probability distributions p*,q* on </a:t>
            </a:r>
            <a:r>
              <a:rPr lang="en-US" sz="2600" b="1" dirty="0" err="1">
                <a:solidFill>
                  <a:srgbClr val="000000"/>
                </a:solidFill>
                <a:latin typeface="Comic Sans MS" charset="0"/>
                <a:ea typeface="ＭＳ Ｐゴシック" charset="0"/>
                <a:cs typeface="ＭＳ Ｐゴシック" charset="0"/>
              </a:rPr>
              <a:t>R</a:t>
            </a:r>
            <a:r>
              <a:rPr lang="en-US" sz="2600" b="1" baseline="30000" dirty="0" err="1">
                <a:solidFill>
                  <a:srgbClr val="0000FF"/>
                </a:solidFill>
                <a:latin typeface="Comic Sans MS" charset="0"/>
                <a:ea typeface="ＭＳ Ｐゴシック" charset="0"/>
                <a:cs typeface="ＭＳ Ｐゴシック" charset="0"/>
              </a:rPr>
              <a:t>n</a:t>
            </a:r>
            <a:r>
              <a:rPr lang="en-US" sz="2600" b="1" dirty="0">
                <a:solidFill>
                  <a:schemeClr val="tx1"/>
                </a:solidFill>
                <a:latin typeface="Comic Sans MS" charset="0"/>
                <a:ea typeface="ＭＳ Ｐゴシック" charset="0"/>
                <a:cs typeface="ＭＳ Ｐゴシック" charset="0"/>
              </a:rPr>
              <a:t> such that </a:t>
            </a:r>
            <a:r>
              <a:rPr lang="en-US" sz="2600" b="1" dirty="0">
                <a:solidFill>
                  <a:srgbClr val="000000"/>
                </a:solidFill>
                <a:latin typeface="Comic Sans MS" charset="0"/>
                <a:ea typeface="ＭＳ Ｐゴシック" charset="0"/>
                <a:cs typeface="ＭＳ Ｐゴシック" charset="0"/>
              </a:rPr>
              <a:t>each best response to other:</a:t>
            </a:r>
          </a:p>
          <a:p>
            <a:pPr algn="l">
              <a:lnSpc>
                <a:spcPct val="110000"/>
              </a:lnSpc>
            </a:pPr>
            <a:r>
              <a:rPr lang="en-US" sz="2600" b="1" dirty="0">
                <a:solidFill>
                  <a:schemeClr val="tx1"/>
                </a:solidFill>
                <a:latin typeface="Comic Sans MS" charset="0"/>
                <a:ea typeface="ＭＳ Ｐゴシック" charset="0"/>
                <a:cs typeface="ＭＳ Ｐゴシック" charset="0"/>
              </a:rPr>
              <a:t>  for all </a:t>
            </a:r>
            <a:r>
              <a:rPr lang="en-US" sz="2600" b="1" dirty="0" err="1">
                <a:solidFill>
                  <a:srgbClr val="008000"/>
                </a:solidFill>
                <a:latin typeface="Comic Sans MS" charset="0"/>
                <a:ea typeface="ＭＳ Ｐゴシック" charset="0"/>
                <a:cs typeface="ＭＳ Ｐゴシック" charset="0"/>
              </a:rPr>
              <a:t>p</a:t>
            </a:r>
            <a:r>
              <a:rPr lang="en-US" sz="2600" b="1" dirty="0" err="1">
                <a:solidFill>
                  <a:schemeClr val="tx1"/>
                </a:solidFill>
                <a:latin typeface="Comic Sans MS" charset="0"/>
                <a:ea typeface="ＭＳ Ｐゴシック" charset="0"/>
                <a:cs typeface="ＭＳ Ｐゴシック" charset="0"/>
              </a:rPr>
              <a:t>,</a:t>
            </a:r>
            <a:r>
              <a:rPr lang="en-US" sz="2600" b="1" dirty="0" err="1">
                <a:solidFill>
                  <a:srgbClr val="008000"/>
                </a:solidFill>
                <a:latin typeface="Comic Sans MS" charset="0"/>
                <a:ea typeface="ＭＳ Ｐゴシック" charset="0"/>
                <a:cs typeface="ＭＳ Ｐゴシック" charset="0"/>
              </a:rPr>
              <a:t>q</a:t>
            </a:r>
            <a:r>
              <a:rPr lang="en-US" sz="2600" b="1" dirty="0">
                <a:solidFill>
                  <a:schemeClr val="tx1"/>
                </a:solidFill>
                <a:latin typeface="Comic Sans MS" charset="0"/>
                <a:ea typeface="ＭＳ Ｐゴシック" charset="0"/>
                <a:cs typeface="ＭＳ Ｐゴシック" charset="0"/>
              </a:rPr>
              <a:t>      </a:t>
            </a:r>
            <a:r>
              <a:rPr lang="en-US" sz="2600" b="1" dirty="0">
                <a:solidFill>
                  <a:srgbClr val="000000"/>
                </a:solidFill>
                <a:latin typeface="Comic Sans MS" charset="0"/>
                <a:ea typeface="ＭＳ Ｐゴシック" charset="0"/>
                <a:cs typeface="ＭＳ Ｐゴシック" charset="0"/>
              </a:rPr>
              <a:t>p*</a:t>
            </a:r>
            <a:r>
              <a:rPr lang="en-US" sz="2600" b="1" dirty="0" err="1">
                <a:solidFill>
                  <a:srgbClr val="FF0000"/>
                </a:solidFill>
                <a:latin typeface="Comic Sans MS" charset="0"/>
                <a:ea typeface="ＭＳ Ｐゴシック" charset="0"/>
                <a:cs typeface="ＭＳ Ｐゴシック" charset="0"/>
              </a:rPr>
              <a:t>A</a:t>
            </a:r>
            <a:r>
              <a:rPr lang="en-US" sz="2600" b="1" dirty="0" err="1">
                <a:solidFill>
                  <a:srgbClr val="000000"/>
                </a:solidFill>
                <a:latin typeface="Comic Sans MS" charset="0"/>
                <a:ea typeface="ＭＳ Ｐゴシック" charset="0"/>
                <a:cs typeface="ＭＳ Ｐゴシック" charset="0"/>
              </a:rPr>
              <a:t>q</a:t>
            </a:r>
            <a:r>
              <a:rPr lang="en-US" sz="2600" b="1" dirty="0">
                <a:solidFill>
                  <a:srgbClr val="000000"/>
                </a:solidFill>
                <a:latin typeface="Comic Sans MS" charset="0"/>
                <a:ea typeface="ＭＳ Ｐゴシック" charset="0"/>
                <a:cs typeface="ＭＳ Ｐゴシック" charset="0"/>
              </a:rPr>
              <a:t>*</a:t>
            </a:r>
            <a:r>
              <a:rPr lang="en-US" sz="2600" b="1" dirty="0">
                <a:solidFill>
                  <a:schemeClr val="tx1"/>
                </a:solidFill>
                <a:latin typeface="Comic Sans MS" charset="0"/>
                <a:ea typeface="ＭＳ Ｐゴシック" charset="0"/>
                <a:cs typeface="ＭＳ Ｐゴシック" charset="0"/>
              </a:rPr>
              <a:t>≥</a:t>
            </a:r>
            <a:r>
              <a:rPr lang="en-US" sz="2600" b="1" dirty="0" err="1">
                <a:solidFill>
                  <a:srgbClr val="008000"/>
                </a:solidFill>
                <a:latin typeface="Comic Sans MS" charset="0"/>
                <a:ea typeface="ＭＳ Ｐゴシック" charset="0"/>
                <a:cs typeface="ＭＳ Ｐゴシック" charset="0"/>
              </a:rPr>
              <a:t>p</a:t>
            </a:r>
            <a:r>
              <a:rPr lang="en-US" sz="2600" b="1" dirty="0" err="1">
                <a:solidFill>
                  <a:srgbClr val="FF0000"/>
                </a:solidFill>
                <a:latin typeface="Comic Sans MS" charset="0"/>
                <a:ea typeface="ＭＳ Ｐゴシック" charset="0"/>
                <a:cs typeface="ＭＳ Ｐゴシック" charset="0"/>
              </a:rPr>
              <a:t>A</a:t>
            </a:r>
            <a:r>
              <a:rPr lang="en-US" sz="2600" b="1" dirty="0" err="1">
                <a:solidFill>
                  <a:srgbClr val="000000"/>
                </a:solidFill>
                <a:latin typeface="Comic Sans MS" charset="0"/>
                <a:ea typeface="ＭＳ Ｐゴシック" charset="0"/>
                <a:cs typeface="ＭＳ Ｐゴシック" charset="0"/>
              </a:rPr>
              <a:t>q</a:t>
            </a:r>
            <a:r>
              <a:rPr lang="en-US" sz="2600" b="1" dirty="0">
                <a:solidFill>
                  <a:srgbClr val="000000"/>
                </a:solidFill>
                <a:latin typeface="Comic Sans MS" charset="0"/>
                <a:ea typeface="ＭＳ Ｐゴシック" charset="0"/>
                <a:cs typeface="ＭＳ Ｐゴシック" charset="0"/>
              </a:rPr>
              <a:t>*,  p*</a:t>
            </a:r>
            <a:r>
              <a:rPr lang="en-US" sz="2600" b="1" dirty="0" err="1">
                <a:solidFill>
                  <a:srgbClr val="FF0000"/>
                </a:solidFill>
                <a:latin typeface="Comic Sans MS" charset="0"/>
                <a:ea typeface="ＭＳ Ｐゴシック" charset="0"/>
                <a:cs typeface="ＭＳ Ｐゴシック" charset="0"/>
              </a:rPr>
              <a:t>B</a:t>
            </a:r>
            <a:r>
              <a:rPr lang="en-US" sz="2600" b="1" dirty="0" err="1">
                <a:solidFill>
                  <a:srgbClr val="000000"/>
                </a:solidFill>
                <a:latin typeface="Comic Sans MS" charset="0"/>
                <a:ea typeface="ＭＳ Ｐゴシック" charset="0"/>
                <a:cs typeface="ＭＳ Ｐゴシック" charset="0"/>
              </a:rPr>
              <a:t>q</a:t>
            </a:r>
            <a:r>
              <a:rPr lang="en-US" sz="2600" b="1" dirty="0">
                <a:solidFill>
                  <a:srgbClr val="000000"/>
                </a:solidFill>
                <a:latin typeface="Comic Sans MS" charset="0"/>
                <a:ea typeface="ＭＳ Ｐゴシック" charset="0"/>
                <a:cs typeface="ＭＳ Ｐゴシック" charset="0"/>
              </a:rPr>
              <a:t>*</a:t>
            </a:r>
            <a:r>
              <a:rPr lang="en-US" sz="2600" b="1" dirty="0">
                <a:solidFill>
                  <a:schemeClr val="tx1"/>
                </a:solidFill>
                <a:latin typeface="Comic Sans MS" charset="0"/>
                <a:ea typeface="ＭＳ Ｐゴシック" charset="0"/>
                <a:cs typeface="ＭＳ Ｐゴシック" charset="0"/>
              </a:rPr>
              <a:t>≥</a:t>
            </a:r>
            <a:r>
              <a:rPr lang="en-US" sz="2600" b="1" dirty="0">
                <a:solidFill>
                  <a:srgbClr val="000000"/>
                </a:solidFill>
                <a:latin typeface="Comic Sans MS" charset="0"/>
                <a:ea typeface="ＭＳ Ｐゴシック" charset="0"/>
                <a:cs typeface="ＭＳ Ｐゴシック" charset="0"/>
              </a:rPr>
              <a:t>p*</a:t>
            </a:r>
            <a:r>
              <a:rPr lang="en-US" sz="2600" b="1" dirty="0" err="1">
                <a:solidFill>
                  <a:srgbClr val="FF0000"/>
                </a:solidFill>
                <a:latin typeface="Comic Sans MS" charset="0"/>
                <a:ea typeface="ＭＳ Ｐゴシック" charset="0"/>
                <a:cs typeface="ＭＳ Ｐゴシック" charset="0"/>
              </a:rPr>
              <a:t>B</a:t>
            </a:r>
            <a:r>
              <a:rPr lang="en-US" sz="2600" b="1" dirty="0" err="1">
                <a:solidFill>
                  <a:srgbClr val="008000"/>
                </a:solidFill>
                <a:latin typeface="Comic Sans MS" charset="0"/>
                <a:ea typeface="ＭＳ Ｐゴシック" charset="0"/>
                <a:cs typeface="ＭＳ Ｐゴシック" charset="0"/>
              </a:rPr>
              <a:t>q</a:t>
            </a:r>
            <a:endParaRPr lang="en-US" sz="2600" b="1" dirty="0">
              <a:solidFill>
                <a:srgbClr val="008000"/>
              </a:solidFill>
              <a:latin typeface="Comic Sans MS" charset="0"/>
              <a:ea typeface="ＭＳ Ｐゴシック" charset="0"/>
              <a:cs typeface="ＭＳ Ｐゴシック" charset="0"/>
            </a:endParaRPr>
          </a:p>
          <a:p>
            <a:pPr algn="l">
              <a:lnSpc>
                <a:spcPct val="110000"/>
              </a:lnSpc>
            </a:pPr>
            <a:r>
              <a:rPr lang="en-US" sz="2600" b="1" dirty="0">
                <a:solidFill>
                  <a:srgbClr val="0000FF"/>
                </a:solidFill>
                <a:latin typeface="Comic Sans MS" charset="0"/>
                <a:ea typeface="ＭＳ Ｐゴシック" charset="0"/>
                <a:cs typeface="ＭＳ Ｐゴシック" charset="0"/>
              </a:rPr>
              <a:t>Alternate best response</a:t>
            </a:r>
          </a:p>
          <a:p>
            <a:pPr algn="l">
              <a:lnSpc>
                <a:spcPct val="110000"/>
              </a:lnSpc>
            </a:pPr>
            <a:r>
              <a:rPr lang="en-US" sz="2600" b="1" dirty="0">
                <a:solidFill>
                  <a:schemeClr val="tx1"/>
                </a:solidFill>
                <a:latin typeface="Comic Sans MS" charset="0"/>
                <a:ea typeface="ＭＳ Ｐゴシック" charset="0"/>
                <a:cs typeface="ＭＳ Ｐゴシック" charset="0"/>
              </a:rPr>
              <a:t>p</a:t>
            </a:r>
            <a:r>
              <a:rPr lang="en-US" sz="2600" b="1" baseline="-25000" dirty="0">
                <a:solidFill>
                  <a:schemeClr val="tx1"/>
                </a:solidFill>
                <a:latin typeface="Comic Sans MS" charset="0"/>
                <a:ea typeface="ＭＳ Ｐゴシック" charset="0"/>
                <a:cs typeface="ＭＳ Ｐゴシック" charset="0"/>
              </a:rPr>
              <a:t>1 </a:t>
            </a:r>
            <a:r>
              <a:rPr lang="en-US" sz="2600" b="1" dirty="0">
                <a:solidFill>
                  <a:schemeClr val="tx1"/>
                </a:solidFill>
                <a:latin typeface="Comic Sans MS" charset="0"/>
                <a:ea typeface="ＭＳ Ｐゴシック" charset="0"/>
                <a:cs typeface="ＭＳ Ｐゴシック" charset="0"/>
              </a:rPr>
              <a:t>q</a:t>
            </a:r>
            <a:r>
              <a:rPr lang="en-US" sz="2600" b="1" baseline="-25000" dirty="0">
                <a:solidFill>
                  <a:schemeClr val="tx1"/>
                </a:solidFill>
                <a:latin typeface="Comic Sans MS" charset="0"/>
                <a:ea typeface="ＭＳ Ｐゴシック" charset="0"/>
                <a:cs typeface="ＭＳ Ｐゴシック" charset="0"/>
              </a:rPr>
              <a:t>1 </a:t>
            </a:r>
            <a:r>
              <a:rPr lang="en-US" sz="2600" b="1" dirty="0">
                <a:solidFill>
                  <a:schemeClr val="tx1"/>
                </a:solidFill>
                <a:latin typeface="Comic Sans MS" charset="0"/>
                <a:ea typeface="ＭＳ Ｐゴシック" charset="0"/>
                <a:cs typeface="ＭＳ Ｐゴシック" charset="0"/>
              </a:rPr>
              <a:t>p</a:t>
            </a:r>
            <a:r>
              <a:rPr lang="en-US" sz="2600" b="1" baseline="-25000" dirty="0">
                <a:solidFill>
                  <a:schemeClr val="tx1"/>
                </a:solidFill>
                <a:latin typeface="Comic Sans MS" charset="0"/>
                <a:ea typeface="ＭＳ Ｐゴシック" charset="0"/>
                <a:cs typeface="ＭＳ Ｐゴシック" charset="0"/>
              </a:rPr>
              <a:t>2</a:t>
            </a:r>
            <a:r>
              <a:rPr lang="en-US" sz="2600" b="1" dirty="0">
                <a:solidFill>
                  <a:schemeClr val="tx1"/>
                </a:solidFill>
                <a:latin typeface="Comic Sans MS" charset="0"/>
                <a:ea typeface="ＭＳ Ｐゴシック" charset="0"/>
                <a:cs typeface="ＭＳ Ｐゴシック" charset="0"/>
              </a:rPr>
              <a:t> q</a:t>
            </a:r>
            <a:r>
              <a:rPr lang="en-US" sz="2600" b="1" baseline="-25000" dirty="0">
                <a:solidFill>
                  <a:schemeClr val="tx1"/>
                </a:solidFill>
                <a:latin typeface="Comic Sans MS" charset="0"/>
                <a:ea typeface="ＭＳ Ｐゴシック" charset="0"/>
                <a:cs typeface="ＭＳ Ｐゴシック" charset="0"/>
              </a:rPr>
              <a:t>2 </a:t>
            </a:r>
            <a:r>
              <a:rPr lang="en-US" sz="2600" b="1" dirty="0">
                <a:solidFill>
                  <a:schemeClr val="tx1"/>
                </a:solidFill>
                <a:latin typeface="Comic Sans MS" charset="0"/>
                <a:ea typeface="ＭＳ Ｐゴシック" charset="0"/>
                <a:cs typeface="ＭＳ Ｐゴシック" charset="0"/>
              </a:rPr>
              <a:t>p</a:t>
            </a:r>
            <a:r>
              <a:rPr lang="en-US" sz="2600" b="1" baseline="-25000" dirty="0">
                <a:solidFill>
                  <a:schemeClr val="tx1"/>
                </a:solidFill>
                <a:latin typeface="Comic Sans MS" charset="0"/>
                <a:ea typeface="ＭＳ Ｐゴシック" charset="0"/>
                <a:cs typeface="ＭＳ Ｐゴシック" charset="0"/>
              </a:rPr>
              <a:t>3 </a:t>
            </a:r>
            <a:r>
              <a:rPr lang="en-US" sz="2600" b="1" dirty="0">
                <a:solidFill>
                  <a:schemeClr val="tx1"/>
                </a:solidFill>
                <a:latin typeface="Comic Sans MS" charset="0"/>
                <a:ea typeface="ＭＳ Ｐゴシック" charset="0"/>
                <a:cs typeface="ＭＳ Ｐゴシック" charset="0"/>
              </a:rPr>
              <a:t>q</a:t>
            </a:r>
            <a:r>
              <a:rPr lang="en-US" sz="2600" b="1" baseline="-25000" dirty="0">
                <a:solidFill>
                  <a:schemeClr val="tx1"/>
                </a:solidFill>
                <a:latin typeface="Comic Sans MS" charset="0"/>
                <a:ea typeface="ＭＳ Ｐゴシック" charset="0"/>
                <a:cs typeface="ＭＳ Ｐゴシック" charset="0"/>
              </a:rPr>
              <a:t>3 </a:t>
            </a:r>
            <a:r>
              <a:rPr lang="en-US" sz="2600" b="1" dirty="0">
                <a:solidFill>
                  <a:schemeClr val="tx1"/>
                </a:solidFill>
                <a:latin typeface="Comic Sans MS" charset="0"/>
                <a:ea typeface="ＭＳ Ｐゴシック" charset="0"/>
                <a:cs typeface="ＭＳ Ｐゴシック" charset="0"/>
              </a:rPr>
              <a:t>p</a:t>
            </a:r>
            <a:r>
              <a:rPr lang="en-US" sz="2600" b="1" baseline="-25000" dirty="0">
                <a:solidFill>
                  <a:schemeClr val="tx1"/>
                </a:solidFill>
                <a:latin typeface="Comic Sans MS" charset="0"/>
                <a:ea typeface="ＭＳ Ｐゴシック" charset="0"/>
                <a:cs typeface="ＭＳ Ｐゴシック" charset="0"/>
              </a:rPr>
              <a:t>4</a:t>
            </a:r>
            <a:r>
              <a:rPr lang="en-US" sz="2600" b="1" dirty="0">
                <a:solidFill>
                  <a:schemeClr val="tx1"/>
                </a:solidFill>
                <a:latin typeface="Comic Sans MS" charset="0"/>
                <a:ea typeface="ＭＳ Ｐゴシック" charset="0"/>
                <a:cs typeface="ＭＳ Ｐゴシック" charset="0"/>
              </a:rPr>
              <a:t> ……   </a:t>
            </a:r>
            <a:r>
              <a:rPr lang="en-US" sz="2600" b="1" dirty="0">
                <a:solidFill>
                  <a:srgbClr val="800000"/>
                </a:solidFill>
                <a:latin typeface="Comic Sans MS" charset="0"/>
                <a:ea typeface="ＭＳ Ｐゴシック" charset="0"/>
                <a:cs typeface="ＭＳ Ｐゴシック" charset="0"/>
              </a:rPr>
              <a:t>(each step easy) </a:t>
            </a:r>
            <a:endParaRPr lang="en-US" sz="2600" b="1" baseline="-25000" dirty="0">
              <a:solidFill>
                <a:srgbClr val="800000"/>
              </a:solidFill>
              <a:latin typeface="Comic Sans MS" charset="0"/>
              <a:ea typeface="ＭＳ Ｐゴシック" charset="0"/>
              <a:cs typeface="ＭＳ Ｐゴシック" charset="0"/>
            </a:endParaRPr>
          </a:p>
          <a:p>
            <a:pPr marL="457200" indent="-457200" algn="l">
              <a:lnSpc>
                <a:spcPct val="110000"/>
              </a:lnSpc>
              <a:buFontTx/>
              <a:buChar char="-"/>
            </a:pPr>
            <a:r>
              <a:rPr lang="en-US" sz="2600" b="1" dirty="0">
                <a:solidFill>
                  <a:schemeClr val="tx1"/>
                </a:solidFill>
                <a:latin typeface="Comic Sans MS" charset="0"/>
                <a:ea typeface="ＭＳ Ｐゴシック" charset="0"/>
                <a:cs typeface="ＭＳ Ｐゴシック" charset="0"/>
              </a:rPr>
              <a:t>q</a:t>
            </a:r>
            <a:r>
              <a:rPr lang="en-US" sz="2600" b="1" baseline="-25000" dirty="0">
                <a:solidFill>
                  <a:schemeClr val="tx1"/>
                </a:solidFill>
                <a:latin typeface="Comic Sans MS" charset="0"/>
                <a:ea typeface="ＭＳ Ｐゴシック" charset="0"/>
                <a:cs typeface="ＭＳ Ｐゴシック" charset="0"/>
              </a:rPr>
              <a:t>i   </a:t>
            </a:r>
            <a:r>
              <a:rPr lang="en-US" sz="2600" b="1" dirty="0">
                <a:solidFill>
                  <a:schemeClr val="tx1"/>
                </a:solidFill>
                <a:latin typeface="Comic Sans MS" charset="0"/>
                <a:ea typeface="ＭＳ Ｐゴシック" charset="0"/>
                <a:cs typeface="ＭＳ Ｐゴシック" charset="0"/>
              </a:rPr>
              <a:t>“best response” to</a:t>
            </a:r>
            <a:r>
              <a:rPr lang="en-US" sz="2600" b="1" baseline="-25000" dirty="0">
                <a:solidFill>
                  <a:schemeClr val="tx1"/>
                </a:solidFill>
                <a:latin typeface="Comic Sans MS" charset="0"/>
                <a:ea typeface="ＭＳ Ｐゴシック" charset="0"/>
                <a:cs typeface="ＭＳ Ｐゴシック" charset="0"/>
              </a:rPr>
              <a:t> </a:t>
            </a:r>
            <a:r>
              <a:rPr lang="en-US" sz="2600" b="1" dirty="0">
                <a:solidFill>
                  <a:schemeClr val="tx1"/>
                </a:solidFill>
                <a:latin typeface="Comic Sans MS" charset="0"/>
                <a:ea typeface="ＭＳ Ｐゴシック" charset="0"/>
                <a:cs typeface="ＭＳ Ｐゴシック" charset="0"/>
              </a:rPr>
              <a:t>p</a:t>
            </a:r>
            <a:r>
              <a:rPr lang="en-US" sz="2600" b="1" baseline="-25000" dirty="0">
                <a:solidFill>
                  <a:schemeClr val="tx1"/>
                </a:solidFill>
                <a:latin typeface="Comic Sans MS" charset="0"/>
                <a:ea typeface="ＭＳ Ｐゴシック" charset="0"/>
                <a:cs typeface="ＭＳ Ｐゴシック" charset="0"/>
              </a:rPr>
              <a:t>i</a:t>
            </a:r>
          </a:p>
          <a:p>
            <a:pPr marL="457200" indent="-457200" algn="l">
              <a:lnSpc>
                <a:spcPct val="110000"/>
              </a:lnSpc>
              <a:buFontTx/>
              <a:buChar char="-"/>
            </a:pPr>
            <a:r>
              <a:rPr lang="en-US" sz="2600" b="1" dirty="0">
                <a:solidFill>
                  <a:schemeClr val="tx1"/>
                </a:solidFill>
                <a:latin typeface="Comic Sans MS" charset="0"/>
                <a:ea typeface="ＭＳ Ｐゴシック" charset="0"/>
                <a:cs typeface="ＭＳ Ｐゴシック" charset="0"/>
              </a:rPr>
              <a:t>p</a:t>
            </a:r>
            <a:r>
              <a:rPr lang="en-US" sz="2600" b="1" baseline="-25000" dirty="0">
                <a:solidFill>
                  <a:schemeClr val="tx1"/>
                </a:solidFill>
                <a:latin typeface="Comic Sans MS" charset="0"/>
                <a:ea typeface="ＭＳ Ｐゴシック" charset="0"/>
                <a:cs typeface="ＭＳ Ｐゴシック" charset="0"/>
              </a:rPr>
              <a:t>i+1 </a:t>
            </a:r>
            <a:r>
              <a:rPr lang="en-US" sz="2600" b="1" dirty="0">
                <a:solidFill>
                  <a:schemeClr val="tx1"/>
                </a:solidFill>
                <a:latin typeface="Comic Sans MS" charset="0"/>
                <a:ea typeface="ＭＳ Ｐゴシック" charset="0"/>
                <a:cs typeface="ＭＳ Ｐゴシック" charset="0"/>
              </a:rPr>
              <a:t>“best response” to</a:t>
            </a:r>
            <a:r>
              <a:rPr lang="en-US" sz="2600" b="1" baseline="-25000" dirty="0">
                <a:solidFill>
                  <a:schemeClr val="tx1"/>
                </a:solidFill>
                <a:latin typeface="Comic Sans MS" charset="0"/>
                <a:ea typeface="ＭＳ Ｐゴシック" charset="0"/>
                <a:cs typeface="ＭＳ Ｐゴシック" charset="0"/>
              </a:rPr>
              <a:t> </a:t>
            </a:r>
            <a:r>
              <a:rPr lang="en-US" sz="2600" b="1" dirty="0">
                <a:solidFill>
                  <a:schemeClr val="tx1"/>
                </a:solidFill>
                <a:latin typeface="Comic Sans MS" charset="0"/>
                <a:ea typeface="ＭＳ Ｐゴシック" charset="0"/>
                <a:cs typeface="ＭＳ Ｐゴシック" charset="0"/>
              </a:rPr>
              <a:t>q</a:t>
            </a:r>
            <a:r>
              <a:rPr lang="en-US" sz="2600" b="1" baseline="-25000" dirty="0">
                <a:solidFill>
                  <a:schemeClr val="tx1"/>
                </a:solidFill>
                <a:latin typeface="Comic Sans MS" charset="0"/>
                <a:ea typeface="ＭＳ Ｐゴシック" charset="0"/>
                <a:cs typeface="ＭＳ Ｐゴシック" charset="0"/>
              </a:rPr>
              <a:t>i</a:t>
            </a:r>
          </a:p>
          <a:p>
            <a:pPr algn="l">
              <a:lnSpc>
                <a:spcPct val="110000"/>
              </a:lnSpc>
            </a:pPr>
            <a:endParaRPr lang="en-US" sz="2600" b="1" dirty="0">
              <a:solidFill>
                <a:schemeClr val="tx1"/>
              </a:solidFill>
              <a:latin typeface="Comic Sans MS" charset="0"/>
              <a:ea typeface="ＭＳ Ｐゴシック" charset="0"/>
              <a:cs typeface="ＭＳ Ｐゴシック" charset="0"/>
            </a:endParaRPr>
          </a:p>
          <a:p>
            <a:pPr algn="l">
              <a:lnSpc>
                <a:spcPct val="110000"/>
              </a:lnSpc>
            </a:pPr>
            <a:r>
              <a:rPr lang="en-US" sz="2600" b="1" dirty="0">
                <a:solidFill>
                  <a:schemeClr val="tx1"/>
                </a:solidFill>
                <a:latin typeface="Comic Sans MS" charset="0"/>
                <a:ea typeface="ＭＳ Ｐゴシック" charset="0"/>
                <a:cs typeface="ＭＳ Ｐゴシック" charset="0"/>
              </a:rPr>
              <a:t>Not always converges. Sometimes requires </a:t>
            </a:r>
            <a:r>
              <a:rPr lang="en-US" sz="2600" b="1" dirty="0" err="1">
                <a:solidFill>
                  <a:srgbClr val="008000"/>
                </a:solidFill>
                <a:latin typeface="Comic Sans MS" charset="0"/>
                <a:ea typeface="ＭＳ Ｐゴシック" charset="0"/>
                <a:cs typeface="ＭＳ Ｐゴシック" charset="0"/>
              </a:rPr>
              <a:t>exp</a:t>
            </a:r>
            <a:r>
              <a:rPr lang="en-US" sz="2600" b="1" dirty="0">
                <a:solidFill>
                  <a:schemeClr val="tx1"/>
                </a:solidFill>
                <a:latin typeface="Comic Sans MS" charset="0"/>
                <a:ea typeface="ＭＳ Ｐゴシック" charset="0"/>
                <a:cs typeface="ＭＳ Ｐゴシック" charset="0"/>
              </a:rPr>
              <a:t>(</a:t>
            </a:r>
            <a:r>
              <a:rPr lang="en-US" sz="2600" b="1" dirty="0">
                <a:solidFill>
                  <a:srgbClr val="0000FF"/>
                </a:solidFill>
                <a:latin typeface="Comic Sans MS" charset="0"/>
                <a:ea typeface="ＭＳ Ｐゴシック" charset="0"/>
                <a:cs typeface="ＭＳ Ｐゴシック" charset="0"/>
              </a:rPr>
              <a:t>n</a:t>
            </a:r>
            <a:r>
              <a:rPr lang="en-US" sz="2600" b="1" dirty="0">
                <a:solidFill>
                  <a:schemeClr val="tx1"/>
                </a:solidFill>
                <a:latin typeface="Comic Sans MS" charset="0"/>
                <a:ea typeface="ＭＳ Ｐゴシック" charset="0"/>
                <a:cs typeface="ＭＳ Ｐゴシック" charset="0"/>
              </a:rPr>
              <a:t>) steps. </a:t>
            </a:r>
          </a:p>
          <a:p>
            <a:pPr algn="l">
              <a:lnSpc>
                <a:spcPct val="110000"/>
              </a:lnSpc>
            </a:pPr>
            <a:r>
              <a:rPr lang="en-US" sz="2400" b="1" dirty="0">
                <a:solidFill>
                  <a:srgbClr val="FF0000"/>
                </a:solidFill>
                <a:latin typeface="Comic Sans MS" charset="0"/>
                <a:ea typeface="ＭＳ Ｐゴシック" charset="0"/>
                <a:cs typeface="ＭＳ Ｐゴシック" charset="0"/>
              </a:rPr>
              <a:t>Open: </a:t>
            </a:r>
            <a:r>
              <a:rPr lang="en-US" sz="2400" b="1" dirty="0">
                <a:solidFill>
                  <a:schemeClr val="tx1"/>
                </a:solidFill>
                <a:latin typeface="Comic Sans MS" charset="0"/>
                <a:ea typeface="ＭＳ Ｐゴシック" charset="0"/>
                <a:cs typeface="ＭＳ Ｐゴシック" charset="0"/>
              </a:rPr>
              <a:t>Faster algorithm? </a:t>
            </a:r>
            <a:r>
              <a:rPr lang="en-US" sz="2400" b="1" dirty="0">
                <a:solidFill>
                  <a:srgbClr val="008000"/>
                </a:solidFill>
                <a:latin typeface="Comic Sans MS" charset="0"/>
                <a:ea typeface="ＭＳ Ｐゴシック" charset="0"/>
                <a:cs typeface="ＭＳ Ｐゴシック" charset="0"/>
              </a:rPr>
              <a:t>k</a:t>
            </a:r>
            <a:r>
              <a:rPr lang="en-US" sz="2400" b="1" dirty="0">
                <a:solidFill>
                  <a:schemeClr val="tx1"/>
                </a:solidFill>
                <a:latin typeface="Comic Sans MS" charset="0"/>
                <a:ea typeface="ＭＳ Ｐゴシック" charset="0"/>
                <a:cs typeface="ＭＳ Ｐゴシック" charset="0"/>
              </a:rPr>
              <a:t> players? </a:t>
            </a:r>
          </a:p>
          <a:p>
            <a:pPr algn="l">
              <a:lnSpc>
                <a:spcPct val="110000"/>
              </a:lnSpc>
            </a:pPr>
            <a:endParaRPr lang="en-US" sz="2600" b="1" baseline="-25000" dirty="0">
              <a:solidFill>
                <a:schemeClr val="tx1"/>
              </a:solidFill>
              <a:latin typeface="Comic Sans MS" charset="0"/>
              <a:ea typeface="ＭＳ Ｐゴシック" charset="0"/>
              <a:cs typeface="ＭＳ Ｐゴシック" charset="0"/>
            </a:endParaRPr>
          </a:p>
          <a:p>
            <a:pPr algn="l">
              <a:lnSpc>
                <a:spcPct val="110000"/>
              </a:lnSpc>
            </a:pPr>
            <a:endParaRPr lang="en-US" sz="2600" b="1" baseline="-25000" dirty="0">
              <a:solidFill>
                <a:schemeClr val="tx1"/>
              </a:solidFill>
              <a:latin typeface="Comic Sans MS" charset="0"/>
              <a:ea typeface="ＭＳ Ｐゴシック" charset="0"/>
              <a:cs typeface="ＭＳ Ｐゴシック" charset="0"/>
            </a:endParaRPr>
          </a:p>
          <a:p>
            <a:pPr algn="l" eaLnBrk="1" hangingPunct="1">
              <a:lnSpc>
                <a:spcPct val="110000"/>
              </a:lnSpc>
            </a:pPr>
            <a:endParaRPr lang="en-US" sz="2600" b="1" dirty="0">
              <a:solidFill>
                <a:srgbClr val="008000"/>
              </a:solidFill>
              <a:latin typeface="Comic Sans MS" charset="0"/>
              <a:ea typeface="ＭＳ Ｐゴシック" charset="0"/>
              <a:cs typeface="ＭＳ Ｐゴシック" charset="0"/>
            </a:endParaRPr>
          </a:p>
          <a:p>
            <a:pPr algn="l" eaLnBrk="1" hangingPunct="1">
              <a:lnSpc>
                <a:spcPct val="110000"/>
              </a:lnSpc>
            </a:pPr>
            <a:endParaRPr lang="en-US" sz="2600" b="1" dirty="0">
              <a:solidFill>
                <a:srgbClr val="008000"/>
              </a:solidFill>
              <a:latin typeface="Comic Sans MS" charset="0"/>
              <a:ea typeface="ＭＳ Ｐゴシック" charset="0"/>
              <a:cs typeface="ＭＳ Ｐゴシック" charset="0"/>
            </a:endParaRPr>
          </a:p>
          <a:p>
            <a:pPr algn="l" eaLnBrk="1" hangingPunct="1">
              <a:lnSpc>
                <a:spcPct val="110000"/>
              </a:lnSpc>
            </a:pPr>
            <a:endParaRPr lang="en-US" sz="2600" b="1" dirty="0">
              <a:solidFill>
                <a:srgbClr val="000000"/>
              </a:solidFill>
              <a:latin typeface="Comic Sans MS" charset="0"/>
              <a:ea typeface="ＭＳ Ｐゴシック" charset="0"/>
              <a:cs typeface="ＭＳ Ｐゴシック" charset="0"/>
            </a:endParaRPr>
          </a:p>
          <a:p>
            <a:pPr algn="l"/>
            <a:endParaRPr lang="en-US" sz="2400" b="1" dirty="0">
              <a:solidFill>
                <a:srgbClr val="008000"/>
              </a:solidFill>
              <a:latin typeface="Comic Sans MS" charset="0"/>
              <a:ea typeface="ＭＳ Ｐゴシック" charset="0"/>
              <a:cs typeface="ＭＳ Ｐゴシック" charset="0"/>
            </a:endParaRPr>
          </a:p>
          <a:p>
            <a:pPr algn="l"/>
            <a:endParaRPr lang="en-US" sz="2600" b="1" dirty="0">
              <a:solidFill>
                <a:srgbClr val="000000"/>
              </a:solidFill>
              <a:latin typeface="Comic Sans MS" charset="0"/>
              <a:ea typeface="ＭＳ Ｐゴシック" charset="0"/>
              <a:cs typeface="ＭＳ Ｐゴシック" charset="0"/>
            </a:endParaRPr>
          </a:p>
          <a:p>
            <a:pPr algn="l"/>
            <a:endParaRPr lang="en-US" sz="2600" b="1" dirty="0">
              <a:solidFill>
                <a:srgbClr val="008000"/>
              </a:solidFill>
              <a:latin typeface="Comic Sans MS" charset="0"/>
              <a:ea typeface="ＭＳ Ｐゴシック" charset="0"/>
              <a:cs typeface="ＭＳ Ｐゴシック" charset="0"/>
            </a:endParaRPr>
          </a:p>
          <a:p>
            <a:pPr algn="l"/>
            <a:endParaRPr lang="en-US" b="1" dirty="0">
              <a:solidFill>
                <a:srgbClr val="008000"/>
              </a:solidFill>
              <a:latin typeface="Comic Sans MS" charset="0"/>
              <a:ea typeface="ＭＳ Ｐゴシック" charset="0"/>
              <a:cs typeface="ＭＳ Ｐゴシック" charset="0"/>
            </a:endParaRPr>
          </a:p>
          <a:p>
            <a:pPr lvl="0" algn="l"/>
            <a:endParaRPr lang="en-US" b="1" dirty="0">
              <a:solidFill>
                <a:srgbClr val="008000"/>
              </a:solidFill>
              <a:latin typeface="Comic Sans MS" charset="0"/>
              <a:ea typeface="ＭＳ Ｐゴシック" charset="0"/>
              <a:cs typeface="ＭＳ Ｐゴシック" charset="0"/>
            </a:endParaRPr>
          </a:p>
          <a:p>
            <a:pPr algn="l" eaLnBrk="1" hangingPunct="1"/>
            <a:endParaRPr lang="en-US" b="1" dirty="0">
              <a:solidFill>
                <a:srgbClr val="008000"/>
              </a:solidFill>
              <a:latin typeface="Comic Sans MS" charset="0"/>
              <a:ea typeface="ＭＳ Ｐゴシック" charset="0"/>
              <a:cs typeface="ＭＳ Ｐゴシック" charset="0"/>
            </a:endParaRPr>
          </a:p>
          <a:p>
            <a:pPr eaLnBrk="1" hangingPunct="1"/>
            <a:endParaRPr lang="en-US" b="1" dirty="0">
              <a:latin typeface="Comic Sans MS" charset="0"/>
              <a:ea typeface="ＭＳ Ｐゴシック" charset="0"/>
              <a:cs typeface="ＭＳ Ｐゴシック" charset="0"/>
            </a:endParaRPr>
          </a:p>
          <a:p>
            <a:pPr eaLnBrk="1" hangingPunct="1"/>
            <a:endParaRPr lang="en-US" dirty="0">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05684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583" y="186695"/>
            <a:ext cx="8456084" cy="1477006"/>
          </a:xfrm>
        </p:spPr>
        <p:txBody>
          <a:bodyPr>
            <a:normAutofit/>
          </a:bodyPr>
          <a:lstStyle/>
          <a:p>
            <a:r>
              <a:rPr lang="en-US" sz="4000" b="1" dirty="0">
                <a:solidFill>
                  <a:srgbClr val="FF0000"/>
                </a:solidFill>
                <a:latin typeface="Comic Sans MS"/>
                <a:cs typeface="Comic Sans MS"/>
              </a:rPr>
              <a:t>Gibbs sampling / Metropolis alg.</a:t>
            </a:r>
            <a:endParaRPr lang="en-US" sz="2800" b="1" dirty="0">
              <a:solidFill>
                <a:srgbClr val="008000"/>
              </a:solidFill>
              <a:latin typeface="Comic Sans MS"/>
              <a:cs typeface="Comic Sans MS"/>
            </a:endParaRPr>
          </a:p>
        </p:txBody>
      </p:sp>
      <p:sp>
        <p:nvSpPr>
          <p:cNvPr id="3" name="Rectangle 3"/>
          <p:cNvSpPr>
            <a:spLocks noGrp="1" noChangeArrowheads="1"/>
          </p:cNvSpPr>
          <p:nvPr>
            <p:ph type="subTitle" idx="1"/>
          </p:nvPr>
        </p:nvSpPr>
        <p:spPr>
          <a:xfrm>
            <a:off x="139700" y="1689100"/>
            <a:ext cx="8894234" cy="5168900"/>
          </a:xfrm>
        </p:spPr>
        <p:txBody>
          <a:bodyPr>
            <a:normAutofit/>
          </a:bodyPr>
          <a:lstStyle/>
          <a:p>
            <a:pPr algn="l">
              <a:lnSpc>
                <a:spcPct val="110000"/>
              </a:lnSpc>
            </a:pPr>
            <a:r>
              <a:rPr lang="el-GR" sz="2800" b="1" dirty="0">
                <a:solidFill>
                  <a:srgbClr val="0000FF"/>
                </a:solidFill>
                <a:latin typeface="Lucida Grande"/>
                <a:ea typeface="Lucida Grande"/>
                <a:cs typeface="Lucida Grande"/>
              </a:rPr>
              <a:t>μ</a:t>
            </a:r>
            <a:r>
              <a:rPr lang="en-US" sz="2800" b="1" dirty="0">
                <a:solidFill>
                  <a:srgbClr val="000000"/>
                </a:solidFill>
                <a:latin typeface="Comic Sans MS" charset="0"/>
                <a:ea typeface="ＭＳ Ｐゴシック" charset="0"/>
                <a:cs typeface="ＭＳ Ｐゴシック" charset="0"/>
              </a:rPr>
              <a:t> probability distribution on </a:t>
            </a:r>
            <a:r>
              <a:rPr lang="en-US" sz="2800" b="1" dirty="0">
                <a:solidFill>
                  <a:srgbClr val="FF0000"/>
                </a:solidFill>
                <a:latin typeface="Comic Sans MS" charset="0"/>
                <a:ea typeface="ＭＳ Ｐゴシック" charset="0"/>
                <a:cs typeface="ＭＳ Ｐゴシック" charset="0"/>
              </a:rPr>
              <a:t>P</a:t>
            </a:r>
            <a:r>
              <a:rPr lang="en-US" sz="2800" b="1" baseline="-25000" dirty="0">
                <a:solidFill>
                  <a:srgbClr val="FF0000"/>
                </a:solidFill>
                <a:latin typeface="Comic Sans MS" charset="0"/>
                <a:ea typeface="ＭＳ Ｐゴシック" charset="0"/>
                <a:cs typeface="ＭＳ Ｐゴシック" charset="0"/>
              </a:rPr>
              <a:t>1</a:t>
            </a:r>
            <a:r>
              <a:rPr lang="en-US" sz="2800" b="1" dirty="0">
                <a:solidFill>
                  <a:srgbClr val="000000"/>
                </a:solidFill>
                <a:latin typeface="Comic Sans MS" charset="0"/>
                <a:ea typeface="ＭＳ Ｐゴシック" charset="0"/>
                <a:cs typeface="ＭＳ Ｐゴシック" charset="0"/>
              </a:rPr>
              <a:t>×</a:t>
            </a:r>
            <a:r>
              <a:rPr lang="en-US" sz="2800" b="1" dirty="0">
                <a:solidFill>
                  <a:srgbClr val="FF0000"/>
                </a:solidFill>
                <a:latin typeface="Comic Sans MS" charset="0"/>
                <a:ea typeface="ＭＳ Ｐゴシック" charset="0"/>
                <a:cs typeface="ＭＳ Ｐゴシック" charset="0"/>
              </a:rPr>
              <a:t>P</a:t>
            </a:r>
            <a:r>
              <a:rPr lang="en-US" sz="2800" b="1" baseline="-25000" dirty="0">
                <a:solidFill>
                  <a:srgbClr val="FF0000"/>
                </a:solidFill>
                <a:latin typeface="Comic Sans MS" charset="0"/>
                <a:ea typeface="ＭＳ Ｐゴシック" charset="0"/>
                <a:cs typeface="ＭＳ Ｐゴシック" charset="0"/>
              </a:rPr>
              <a:t>2</a:t>
            </a:r>
            <a:r>
              <a:rPr lang="en-US" sz="2800" b="1" dirty="0">
                <a:solidFill>
                  <a:srgbClr val="000000"/>
                </a:solidFill>
                <a:latin typeface="Comic Sans MS" charset="0"/>
                <a:ea typeface="ＭＳ Ｐゴシック" charset="0"/>
                <a:cs typeface="ＭＳ Ｐゴシック" charset="0"/>
              </a:rPr>
              <a:t>×…</a:t>
            </a:r>
            <a:r>
              <a:rPr lang="en-US" sz="2800" b="1" dirty="0" err="1">
                <a:solidFill>
                  <a:srgbClr val="FF0000"/>
                </a:solidFill>
                <a:latin typeface="Comic Sans MS" charset="0"/>
                <a:ea typeface="ＭＳ Ｐゴシック" charset="0"/>
                <a:cs typeface="ＭＳ Ｐゴシック" charset="0"/>
              </a:rPr>
              <a:t>P</a:t>
            </a:r>
            <a:r>
              <a:rPr lang="en-US" sz="2800" b="1" baseline="-25000" dirty="0" err="1">
                <a:solidFill>
                  <a:srgbClr val="FF0000"/>
                </a:solidFill>
                <a:latin typeface="Comic Sans MS" charset="0"/>
                <a:ea typeface="ＭＳ Ｐゴシック" charset="0"/>
                <a:cs typeface="ＭＳ Ｐゴシック" charset="0"/>
              </a:rPr>
              <a:t>k</a:t>
            </a:r>
            <a:r>
              <a:rPr lang="en-US" sz="2800" b="1" dirty="0">
                <a:solidFill>
                  <a:srgbClr val="000000"/>
                </a:solidFill>
                <a:latin typeface="Comic Sans MS" charset="0"/>
                <a:ea typeface="ＭＳ Ｐゴシック" charset="0"/>
                <a:cs typeface="ＭＳ Ｐゴシック" charset="0"/>
              </a:rPr>
              <a:t> </a:t>
            </a:r>
          </a:p>
          <a:p>
            <a:pPr algn="l">
              <a:lnSpc>
                <a:spcPct val="110000"/>
              </a:lnSpc>
            </a:pPr>
            <a:r>
              <a:rPr lang="en-US" sz="2800" b="1" dirty="0">
                <a:solidFill>
                  <a:srgbClr val="0000FF"/>
                </a:solidFill>
                <a:latin typeface="Comic Sans MS" charset="0"/>
                <a:ea typeface="ＭＳ Ｐゴシック" charset="0"/>
                <a:cs typeface="ＭＳ Ｐゴシック" charset="0"/>
              </a:rPr>
              <a:t>Sample</a:t>
            </a:r>
            <a:r>
              <a:rPr lang="en-US" sz="2800" b="1" dirty="0">
                <a:solidFill>
                  <a:srgbClr val="000000"/>
                </a:solidFill>
                <a:latin typeface="Comic Sans MS" charset="0"/>
                <a:ea typeface="ＭＳ Ｐゴシック" charset="0"/>
                <a:cs typeface="ＭＳ Ｐゴシック" charset="0"/>
              </a:rPr>
              <a:t> </a:t>
            </a:r>
            <a:r>
              <a:rPr lang="en-US" sz="2800" b="1" dirty="0">
                <a:solidFill>
                  <a:srgbClr val="FF0000"/>
                </a:solidFill>
                <a:latin typeface="Comic Sans MS" charset="0"/>
                <a:ea typeface="ＭＳ Ｐゴシック" charset="0"/>
                <a:cs typeface="ＭＳ Ｐゴシック" charset="0"/>
              </a:rPr>
              <a:t>p </a:t>
            </a:r>
            <a:r>
              <a:rPr lang="en-US" sz="2800" b="1" dirty="0">
                <a:solidFill>
                  <a:srgbClr val="000000"/>
                </a:solidFill>
                <a:latin typeface="Comic Sans MS" charset="0"/>
                <a:ea typeface="ＭＳ Ｐゴシック" charset="0"/>
                <a:cs typeface="ＭＳ Ｐゴシック" charset="0"/>
              </a:rPr>
              <a:t>from </a:t>
            </a:r>
            <a:r>
              <a:rPr lang="el-GR" sz="2800" b="1" dirty="0">
                <a:solidFill>
                  <a:srgbClr val="0000FF"/>
                </a:solidFill>
                <a:latin typeface="Lucida Grande"/>
                <a:ea typeface="Lucida Grande"/>
                <a:cs typeface="Lucida Grande"/>
              </a:rPr>
              <a:t>μ</a:t>
            </a:r>
            <a:endParaRPr lang="en-US" sz="2800" b="1" dirty="0">
              <a:solidFill>
                <a:srgbClr val="000000"/>
              </a:solidFill>
              <a:latin typeface="Comic Sans MS" charset="0"/>
              <a:ea typeface="ＭＳ Ｐゴシック" charset="0"/>
              <a:cs typeface="ＭＳ Ｐゴシック" charset="0"/>
            </a:endParaRPr>
          </a:p>
          <a:p>
            <a:pPr algn="l">
              <a:lnSpc>
                <a:spcPct val="110000"/>
              </a:lnSpc>
            </a:pPr>
            <a:endParaRPr lang="en-US" sz="2800" b="1" dirty="0">
              <a:solidFill>
                <a:srgbClr val="000000"/>
              </a:solidFill>
              <a:latin typeface="Comic Sans MS" charset="0"/>
              <a:ea typeface="ＭＳ Ｐゴシック" charset="0"/>
              <a:cs typeface="ＭＳ Ｐゴシック" charset="0"/>
            </a:endParaRPr>
          </a:p>
          <a:p>
            <a:pPr algn="l">
              <a:lnSpc>
                <a:spcPct val="110000"/>
              </a:lnSpc>
            </a:pPr>
            <a:endParaRPr lang="en-US" sz="2800" b="1" dirty="0">
              <a:solidFill>
                <a:srgbClr val="008000"/>
              </a:solidFill>
              <a:latin typeface="Comic Sans MS" charset="0"/>
              <a:ea typeface="ＭＳ Ｐゴシック" charset="0"/>
              <a:cs typeface="ＭＳ Ｐゴシック" charset="0"/>
            </a:endParaRPr>
          </a:p>
          <a:p>
            <a:pPr algn="l">
              <a:lnSpc>
                <a:spcPct val="110000"/>
              </a:lnSpc>
            </a:pPr>
            <a:endParaRPr lang="en-US" sz="2800" b="1" dirty="0">
              <a:solidFill>
                <a:srgbClr val="008000"/>
              </a:solidFill>
              <a:latin typeface="Comic Sans MS" charset="0"/>
              <a:ea typeface="ＭＳ Ｐゴシック" charset="0"/>
              <a:cs typeface="ＭＳ Ｐゴシック" charset="0"/>
            </a:endParaRPr>
          </a:p>
          <a:p>
            <a:pPr algn="l">
              <a:lnSpc>
                <a:spcPct val="110000"/>
              </a:lnSpc>
            </a:pPr>
            <a:endParaRPr lang="en-US" sz="2800" b="1" dirty="0">
              <a:solidFill>
                <a:srgbClr val="008000"/>
              </a:solidFill>
              <a:latin typeface="Comic Sans MS" charset="0"/>
              <a:ea typeface="ＭＳ Ｐゴシック" charset="0"/>
              <a:cs typeface="ＭＳ Ｐゴシック" charset="0"/>
            </a:endParaRPr>
          </a:p>
          <a:p>
            <a:pPr algn="l">
              <a:lnSpc>
                <a:spcPct val="110000"/>
              </a:lnSpc>
            </a:pPr>
            <a:r>
              <a:rPr lang="en-US" sz="2800" b="1" dirty="0">
                <a:solidFill>
                  <a:srgbClr val="008000"/>
                </a:solidFill>
                <a:latin typeface="Comic Sans MS" charset="0"/>
                <a:ea typeface="ＭＳ Ｐゴシック" charset="0"/>
                <a:cs typeface="ＭＳ Ｐゴシック" charset="0"/>
              </a:rPr>
              <a:t>Alternate: conditional sample of one coordinate given the others  </a:t>
            </a:r>
            <a:r>
              <a:rPr lang="en-US" sz="2800" b="1" dirty="0">
                <a:solidFill>
                  <a:srgbClr val="800000"/>
                </a:solidFill>
                <a:latin typeface="Comic Sans MS" charset="0"/>
                <a:ea typeface="ＭＳ Ｐゴシック" charset="0"/>
                <a:cs typeface="ＭＳ Ｐゴシック" charset="0"/>
              </a:rPr>
              <a:t>(each step easy) </a:t>
            </a:r>
            <a:endParaRPr lang="en-US" sz="2800" b="1" baseline="-25000" dirty="0">
              <a:solidFill>
                <a:schemeClr val="tx1"/>
              </a:solidFill>
              <a:latin typeface="Comic Sans MS" charset="0"/>
              <a:ea typeface="ＭＳ Ｐゴシック" charset="0"/>
              <a:cs typeface="ＭＳ Ｐゴシック" charset="0"/>
            </a:endParaRPr>
          </a:p>
          <a:p>
            <a:pPr algn="l">
              <a:lnSpc>
                <a:spcPct val="110000"/>
              </a:lnSpc>
            </a:pPr>
            <a:r>
              <a:rPr lang="en-US" sz="2800" b="1" dirty="0">
                <a:solidFill>
                  <a:srgbClr val="FF0000"/>
                </a:solidFill>
                <a:latin typeface="Comic Sans MS" charset="0"/>
                <a:ea typeface="ＭＳ Ｐゴシック" charset="0"/>
                <a:cs typeface="ＭＳ Ｐゴシック" charset="0"/>
              </a:rPr>
              <a:t>Open</a:t>
            </a:r>
            <a:r>
              <a:rPr lang="en-US" sz="2800" b="1" dirty="0">
                <a:solidFill>
                  <a:srgbClr val="000000"/>
                </a:solidFill>
                <a:latin typeface="Comic Sans MS" charset="0"/>
                <a:ea typeface="ＭＳ Ｐゴシック" charset="0"/>
                <a:cs typeface="ＭＳ Ｐゴシック" charset="0"/>
              </a:rPr>
              <a:t>: Fast convergence criteria</a:t>
            </a:r>
            <a:endParaRPr lang="en-US" sz="2800" b="1" dirty="0">
              <a:solidFill>
                <a:schemeClr val="tx1"/>
              </a:solidFill>
              <a:latin typeface="Comic Sans MS" charset="0"/>
              <a:ea typeface="ＭＳ Ｐゴシック" charset="0"/>
              <a:cs typeface="ＭＳ Ｐゴシック" charset="0"/>
            </a:endParaRPr>
          </a:p>
          <a:p>
            <a:pPr algn="l">
              <a:lnSpc>
                <a:spcPct val="110000"/>
              </a:lnSpc>
            </a:pPr>
            <a:endParaRPr lang="en-US" sz="2600" b="1" baseline="-25000" dirty="0">
              <a:solidFill>
                <a:schemeClr val="tx1"/>
              </a:solidFill>
              <a:latin typeface="Comic Sans MS" charset="0"/>
              <a:ea typeface="ＭＳ Ｐゴシック" charset="0"/>
              <a:cs typeface="ＭＳ Ｐゴシック" charset="0"/>
            </a:endParaRPr>
          </a:p>
          <a:p>
            <a:pPr algn="l" eaLnBrk="1" hangingPunct="1">
              <a:lnSpc>
                <a:spcPct val="110000"/>
              </a:lnSpc>
            </a:pPr>
            <a:endParaRPr lang="en-US" sz="2600" b="1" dirty="0">
              <a:solidFill>
                <a:srgbClr val="008000"/>
              </a:solidFill>
              <a:latin typeface="Comic Sans MS" charset="0"/>
              <a:ea typeface="ＭＳ Ｐゴシック" charset="0"/>
              <a:cs typeface="ＭＳ Ｐゴシック" charset="0"/>
            </a:endParaRPr>
          </a:p>
          <a:p>
            <a:pPr algn="l" eaLnBrk="1" hangingPunct="1">
              <a:lnSpc>
                <a:spcPct val="110000"/>
              </a:lnSpc>
            </a:pPr>
            <a:endParaRPr lang="en-US" sz="2600" b="1" dirty="0">
              <a:solidFill>
                <a:srgbClr val="008000"/>
              </a:solidFill>
              <a:latin typeface="Comic Sans MS" charset="0"/>
              <a:ea typeface="ＭＳ Ｐゴシック" charset="0"/>
              <a:cs typeface="ＭＳ Ｐゴシック" charset="0"/>
            </a:endParaRPr>
          </a:p>
          <a:p>
            <a:pPr algn="l" eaLnBrk="1" hangingPunct="1">
              <a:lnSpc>
                <a:spcPct val="110000"/>
              </a:lnSpc>
            </a:pPr>
            <a:endParaRPr lang="en-US" sz="2600" b="1" dirty="0">
              <a:solidFill>
                <a:srgbClr val="000000"/>
              </a:solidFill>
              <a:latin typeface="Comic Sans MS" charset="0"/>
              <a:ea typeface="ＭＳ Ｐゴシック" charset="0"/>
              <a:cs typeface="ＭＳ Ｐゴシック" charset="0"/>
            </a:endParaRPr>
          </a:p>
          <a:p>
            <a:pPr algn="l"/>
            <a:endParaRPr lang="en-US" sz="2400" b="1" dirty="0">
              <a:solidFill>
                <a:srgbClr val="008000"/>
              </a:solidFill>
              <a:latin typeface="Comic Sans MS" charset="0"/>
              <a:ea typeface="ＭＳ Ｐゴシック" charset="0"/>
              <a:cs typeface="ＭＳ Ｐゴシック" charset="0"/>
            </a:endParaRPr>
          </a:p>
          <a:p>
            <a:pPr algn="l"/>
            <a:endParaRPr lang="en-US" sz="2600" b="1" dirty="0">
              <a:solidFill>
                <a:srgbClr val="000000"/>
              </a:solidFill>
              <a:latin typeface="Comic Sans MS" charset="0"/>
              <a:ea typeface="ＭＳ Ｐゴシック" charset="0"/>
              <a:cs typeface="ＭＳ Ｐゴシック" charset="0"/>
            </a:endParaRPr>
          </a:p>
          <a:p>
            <a:pPr algn="l"/>
            <a:endParaRPr lang="en-US" sz="2600" b="1" dirty="0">
              <a:solidFill>
                <a:srgbClr val="008000"/>
              </a:solidFill>
              <a:latin typeface="Comic Sans MS" charset="0"/>
              <a:ea typeface="ＭＳ Ｐゴシック" charset="0"/>
              <a:cs typeface="ＭＳ Ｐゴシック" charset="0"/>
            </a:endParaRPr>
          </a:p>
          <a:p>
            <a:pPr algn="l"/>
            <a:endParaRPr lang="en-US" b="1" dirty="0">
              <a:solidFill>
                <a:srgbClr val="008000"/>
              </a:solidFill>
              <a:latin typeface="Comic Sans MS" charset="0"/>
              <a:ea typeface="ＭＳ Ｐゴシック" charset="0"/>
              <a:cs typeface="ＭＳ Ｐゴシック" charset="0"/>
            </a:endParaRPr>
          </a:p>
          <a:p>
            <a:pPr lvl="0" algn="l"/>
            <a:endParaRPr lang="en-US" b="1" dirty="0">
              <a:solidFill>
                <a:srgbClr val="008000"/>
              </a:solidFill>
              <a:latin typeface="Comic Sans MS" charset="0"/>
              <a:ea typeface="ＭＳ Ｐゴシック" charset="0"/>
              <a:cs typeface="ＭＳ Ｐゴシック" charset="0"/>
            </a:endParaRPr>
          </a:p>
          <a:p>
            <a:pPr algn="l" eaLnBrk="1" hangingPunct="1"/>
            <a:endParaRPr lang="en-US" b="1" dirty="0">
              <a:solidFill>
                <a:srgbClr val="008000"/>
              </a:solidFill>
              <a:latin typeface="Comic Sans MS" charset="0"/>
              <a:ea typeface="ＭＳ Ｐゴシック" charset="0"/>
              <a:cs typeface="ＭＳ Ｐゴシック" charset="0"/>
            </a:endParaRPr>
          </a:p>
          <a:p>
            <a:pPr eaLnBrk="1" hangingPunct="1"/>
            <a:endParaRPr lang="en-US" b="1" dirty="0">
              <a:latin typeface="Comic Sans MS" charset="0"/>
              <a:ea typeface="ＭＳ Ｐゴシック" charset="0"/>
              <a:cs typeface="ＭＳ Ｐゴシック" charset="0"/>
            </a:endParaRPr>
          </a:p>
          <a:p>
            <a:pPr eaLnBrk="1" hangingPunct="1"/>
            <a:endParaRPr lang="en-US" dirty="0">
              <a:latin typeface="Comic Sans MS" charset="0"/>
              <a:ea typeface="ＭＳ Ｐゴシック" charset="0"/>
              <a:cs typeface="ＭＳ Ｐゴシック" charset="0"/>
            </a:endParaRPr>
          </a:p>
        </p:txBody>
      </p:sp>
      <p:pic>
        <p:nvPicPr>
          <p:cNvPr id="6" name="Picture 5"/>
          <p:cNvPicPr>
            <a:picLocks noChangeAspect="1"/>
          </p:cNvPicPr>
          <p:nvPr/>
        </p:nvPicPr>
        <p:blipFill>
          <a:blip r:embed="rId3"/>
          <a:stretch>
            <a:fillRect/>
          </a:stretch>
        </p:blipFill>
        <p:spPr>
          <a:xfrm>
            <a:off x="5511800" y="2377460"/>
            <a:ext cx="3022600" cy="3022600"/>
          </a:xfrm>
          <a:prstGeom prst="rect">
            <a:avLst/>
          </a:prstGeom>
        </p:spPr>
      </p:pic>
      <p:sp>
        <p:nvSpPr>
          <p:cNvPr id="7" name="Oval 6"/>
          <p:cNvSpPr>
            <a:spLocks noChangeAspect="1"/>
          </p:cNvSpPr>
          <p:nvPr/>
        </p:nvSpPr>
        <p:spPr>
          <a:xfrm>
            <a:off x="8539480" y="2385090"/>
            <a:ext cx="172720" cy="172720"/>
          </a:xfrm>
          <a:prstGeom prst="ellipse">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8128010" y="2385090"/>
            <a:ext cx="172720" cy="172720"/>
          </a:xfrm>
          <a:prstGeom prst="ellipse">
            <a:avLst/>
          </a:prstGeom>
          <a:solidFill>
            <a:srgbClr val="FF0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539480" y="2740690"/>
            <a:ext cx="172720" cy="172720"/>
          </a:xfrm>
          <a:prstGeom prst="ellipse">
            <a:avLst/>
          </a:prstGeom>
          <a:solidFill>
            <a:srgbClr val="008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8128010" y="2740690"/>
            <a:ext cx="172720" cy="172720"/>
          </a:xfrm>
          <a:prstGeom prst="ellipse">
            <a:avLst/>
          </a:prstGeom>
          <a:solidFill>
            <a:srgbClr val="0000FF"/>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939280" y="2438430"/>
            <a:ext cx="172720" cy="172720"/>
          </a:xfrm>
          <a:prstGeom prst="ellipse">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7581910" y="3573810"/>
            <a:ext cx="172720" cy="172720"/>
          </a:xfrm>
          <a:prstGeom prst="ellipse">
            <a:avLst/>
          </a:prstGeom>
          <a:solidFill>
            <a:srgbClr val="FF0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8237230" y="3375690"/>
            <a:ext cx="172720" cy="172720"/>
          </a:xfrm>
          <a:prstGeom prst="ellipse">
            <a:avLst/>
          </a:prstGeom>
          <a:solidFill>
            <a:srgbClr val="008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5618480" y="3375690"/>
            <a:ext cx="172720" cy="172720"/>
          </a:xfrm>
          <a:prstGeom prst="ellipse">
            <a:avLst/>
          </a:prstGeom>
          <a:solidFill>
            <a:srgbClr val="008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6520180" y="4353590"/>
            <a:ext cx="172720" cy="172720"/>
          </a:xfrm>
          <a:prstGeom prst="ellipse">
            <a:avLst/>
          </a:prstGeom>
          <a:solidFill>
            <a:srgbClr val="008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332980" y="4353590"/>
            <a:ext cx="172720" cy="172720"/>
          </a:xfrm>
          <a:prstGeom prst="ellipse">
            <a:avLst/>
          </a:prstGeom>
          <a:solidFill>
            <a:srgbClr val="008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34110" y="4899690"/>
            <a:ext cx="172720" cy="172720"/>
          </a:xfrm>
          <a:prstGeom prst="ellipse">
            <a:avLst/>
          </a:prstGeom>
          <a:solidFill>
            <a:srgbClr val="FF0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6939280" y="2438430"/>
            <a:ext cx="172720" cy="172720"/>
          </a:xfrm>
          <a:prstGeom prst="ellipse">
            <a:avLst/>
          </a:prstGeom>
          <a:solidFill>
            <a:srgbClr val="FF0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8237230" y="3375690"/>
            <a:ext cx="172720" cy="172720"/>
          </a:xfrm>
          <a:prstGeom prst="ellipse">
            <a:avLst/>
          </a:prstGeom>
          <a:solidFill>
            <a:srgbClr val="0080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741930" y="4899690"/>
            <a:ext cx="172720" cy="172720"/>
          </a:xfrm>
          <a:prstGeom prst="ellipse">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26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ctrTitle"/>
          </p:nvPr>
        </p:nvSpPr>
        <p:spPr>
          <a:xfrm>
            <a:off x="381000" y="1600200"/>
            <a:ext cx="8445500" cy="2051050"/>
          </a:xfrm>
        </p:spPr>
        <p:txBody>
          <a:bodyPr/>
          <a:lstStyle/>
          <a:p>
            <a:r>
              <a:rPr lang="en-US" sz="3600" b="1" dirty="0">
                <a:solidFill>
                  <a:srgbClr val="FF0000"/>
                </a:solidFill>
                <a:latin typeface="Comic Sans MS" charset="0"/>
                <a:ea typeface="ＭＳ Ｐゴシック" charset="0"/>
                <a:cs typeface="ＭＳ Ｐゴシック" charset="0"/>
              </a:rPr>
              <a:t>Analysis (+optimization): </a:t>
            </a:r>
            <a:br>
              <a:rPr lang="en-US" sz="3600" b="1" dirty="0">
                <a:solidFill>
                  <a:srgbClr val="FF0000"/>
                </a:solidFill>
                <a:latin typeface="Comic Sans MS" charset="0"/>
                <a:ea typeface="ＭＳ Ｐゴシック" charset="0"/>
                <a:cs typeface="ＭＳ Ｐゴシック" charset="0"/>
              </a:rPr>
            </a:br>
            <a:r>
              <a:rPr lang="en-US" sz="3600" b="1" dirty="0" err="1">
                <a:solidFill>
                  <a:srgbClr val="FF0000"/>
                </a:solidFill>
                <a:latin typeface="Comic Sans MS" charset="0"/>
                <a:ea typeface="ＭＳ Ｐゴシック" charset="0"/>
                <a:cs typeface="ＭＳ Ｐゴシック" charset="0"/>
              </a:rPr>
              <a:t>Brascamp-Lieb</a:t>
            </a:r>
            <a:r>
              <a:rPr lang="en-US" sz="3600" b="1" dirty="0">
                <a:solidFill>
                  <a:srgbClr val="FF0000"/>
                </a:solidFill>
                <a:latin typeface="Comic Sans MS" charset="0"/>
                <a:ea typeface="ＭＳ Ｐゴシック" charset="0"/>
                <a:cs typeface="ＭＳ Ｐゴシック" charset="0"/>
              </a:rPr>
              <a:t> Inequalities 😎</a:t>
            </a:r>
          </a:p>
        </p:txBody>
      </p:sp>
    </p:spTree>
    <p:extLst>
      <p:ext uri="{BB962C8B-B14F-4D97-AF65-F5344CB8AC3E}">
        <p14:creationId xmlns:p14="http://schemas.microsoft.com/office/powerpoint/2010/main" val="18913786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09C439E-8B26-8640-AE0F-DCDD2DF7D094}"/>
              </a:ext>
            </a:extLst>
          </p:cNvPr>
          <p:cNvSpPr txBox="1">
            <a:spLocks noChangeArrowheads="1"/>
          </p:cNvSpPr>
          <p:nvPr/>
        </p:nvSpPr>
        <p:spPr bwMode="auto">
          <a:xfrm>
            <a:off x="101903" y="6025195"/>
            <a:ext cx="2971081" cy="497058"/>
          </a:xfrm>
          <a:prstGeom prst="rect">
            <a:avLst/>
          </a:prstGeom>
          <a:solidFill>
            <a:srgbClr val="FFFF00"/>
          </a:solidFill>
          <a:ln>
            <a:noFill/>
          </a:ln>
        </p:spPr>
        <p:txBody>
          <a:bodyPr wrap="squar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a:lnSpc>
                <a:spcPct val="120000"/>
              </a:lnSpc>
            </a:pPr>
            <a:endParaRPr lang="en-US" altLang="en-US" sz="2000" b="1" dirty="0">
              <a:solidFill>
                <a:srgbClr val="FF0000"/>
              </a:solidFill>
            </a:endParaRPr>
          </a:p>
        </p:txBody>
      </p:sp>
      <p:sp>
        <p:nvSpPr>
          <p:cNvPr id="2" name="Title 1"/>
          <p:cNvSpPr>
            <a:spLocks noGrp="1"/>
          </p:cNvSpPr>
          <p:nvPr>
            <p:ph type="ctrTitle"/>
          </p:nvPr>
        </p:nvSpPr>
        <p:spPr>
          <a:xfrm>
            <a:off x="264583" y="-370961"/>
            <a:ext cx="8456084" cy="1477006"/>
          </a:xfrm>
        </p:spPr>
        <p:txBody>
          <a:bodyPr>
            <a:normAutofit fontScale="90000"/>
          </a:bodyPr>
          <a:lstStyle/>
          <a:p>
            <a:pPr algn="l"/>
            <a:br>
              <a:rPr lang="en-US" sz="4000" b="1" dirty="0">
                <a:solidFill>
                  <a:srgbClr val="FF0000"/>
                </a:solidFill>
                <a:latin typeface="Comic Sans MS"/>
                <a:cs typeface="Comic Sans MS"/>
              </a:rPr>
            </a:br>
            <a:r>
              <a:rPr lang="en-US" sz="4000" b="1" dirty="0">
                <a:solidFill>
                  <a:srgbClr val="FF0000"/>
                </a:solidFill>
                <a:latin typeface="Comic Sans MS"/>
                <a:cs typeface="Comic Sans MS"/>
              </a:rPr>
              <a:t> </a:t>
            </a:r>
            <a:r>
              <a:rPr lang="en-US" sz="3600" b="1" dirty="0" err="1">
                <a:solidFill>
                  <a:srgbClr val="FF0000"/>
                </a:solidFill>
                <a:latin typeface="Comic Sans MS"/>
                <a:cs typeface="Comic Sans MS"/>
              </a:rPr>
              <a:t>Brascamp-Lieb</a:t>
            </a:r>
            <a:r>
              <a:rPr lang="en-US" sz="3600" b="1" dirty="0">
                <a:solidFill>
                  <a:srgbClr val="FF0000"/>
                </a:solidFill>
                <a:latin typeface="Comic Sans MS"/>
                <a:cs typeface="Comic Sans MS"/>
              </a:rPr>
              <a:t> Inequalities </a:t>
            </a:r>
            <a:r>
              <a:rPr lang="en-US" sz="2800" b="1" dirty="0">
                <a:solidFill>
                  <a:srgbClr val="008000"/>
                </a:solidFill>
                <a:latin typeface="Comic Sans MS"/>
                <a:cs typeface="Comic Sans MS"/>
              </a:rPr>
              <a:t>[BL’76,Lieb’90]</a:t>
            </a:r>
            <a:br>
              <a:rPr lang="en-US" sz="2800" b="1" dirty="0">
                <a:solidFill>
                  <a:srgbClr val="008000"/>
                </a:solidFill>
                <a:latin typeface="Comic Sans MS"/>
                <a:cs typeface="Comic Sans MS"/>
              </a:rPr>
            </a:br>
            <a:endParaRPr lang="en-US" sz="2800" b="1" dirty="0">
              <a:solidFill>
                <a:srgbClr val="008000"/>
              </a:solidFill>
              <a:latin typeface="Comic Sans MS"/>
              <a:cs typeface="Comic Sans MS"/>
            </a:endParaRPr>
          </a:p>
        </p:txBody>
      </p:sp>
      <mc:AlternateContent xmlns:mc="http://schemas.openxmlformats.org/markup-compatibility/2006">
        <mc:Choice xmlns:a14="http://schemas.microsoft.com/office/drawing/2010/main" Requires="a14">
          <p:sp>
            <p:nvSpPr>
              <p:cNvPr id="14" name="TextBox 13"/>
              <p:cNvSpPr txBox="1"/>
              <p:nvPr/>
            </p:nvSpPr>
            <p:spPr>
              <a:xfrm>
                <a:off x="106020" y="2315016"/>
                <a:ext cx="8921075" cy="4296882"/>
              </a:xfrm>
              <a:prstGeom prst="rect">
                <a:avLst/>
              </a:prstGeom>
              <a:noFill/>
            </p:spPr>
            <p:txBody>
              <a:bodyPr wrap="square" rtlCol="0">
                <a:spAutoFit/>
              </a:bodyPr>
              <a:lstStyle/>
              <a:p>
                <a:pPr>
                  <a:lnSpc>
                    <a:spcPct val="120000"/>
                  </a:lnSpc>
                </a:pPr>
                <a:r>
                  <a:rPr lang="en-US" altLang="en-US" sz="2400" b="1" dirty="0">
                    <a:solidFill>
                      <a:srgbClr val="008000"/>
                    </a:solidFill>
                    <a:latin typeface="Comic Sans MS" panose="030F0902030302020204" pitchFamily="66" charset="0"/>
                  </a:rPr>
                  <a:t>[</a:t>
                </a:r>
                <a:r>
                  <a:rPr lang="en-US" altLang="en-US" sz="2400" b="1" dirty="0" err="1">
                    <a:solidFill>
                      <a:srgbClr val="008000"/>
                    </a:solidFill>
                    <a:latin typeface="Comic Sans MS" panose="030F0902030302020204" pitchFamily="66" charset="0"/>
                  </a:rPr>
                  <a:t>H</a:t>
                </a:r>
                <a:r>
                  <a:rPr lang="en-US" sz="2400" b="1" dirty="0" err="1">
                    <a:solidFill>
                      <a:srgbClr val="008000"/>
                    </a:solidFill>
                    <a:latin typeface="Comic Sans MS"/>
                    <a:cs typeface="Comic Sans MS"/>
                  </a:rPr>
                  <a:t>ö</a:t>
                </a:r>
                <a:r>
                  <a:rPr lang="en-US" altLang="en-US" sz="2400" b="1" dirty="0" err="1">
                    <a:solidFill>
                      <a:srgbClr val="008000"/>
                    </a:solidFill>
                    <a:latin typeface="Comic Sans MS" panose="030F0902030302020204" pitchFamily="66" charset="0"/>
                  </a:rPr>
                  <a:t>lder</a:t>
                </a:r>
                <a:r>
                  <a:rPr lang="en-US" altLang="en-US" sz="2400" b="1" dirty="0">
                    <a:solidFill>
                      <a:srgbClr val="008000"/>
                    </a:solidFill>
                    <a:latin typeface="Comic Sans MS" panose="030F0902030302020204" pitchFamily="66" charset="0"/>
                  </a:rPr>
                  <a:t>]   </a:t>
                </a:r>
                <a:r>
                  <a:rPr lang="en-US" altLang="en-US" sz="2400" b="1" dirty="0">
                    <a:latin typeface="Comic Sans MS" panose="030F0902030302020204" pitchFamily="66" charset="0"/>
                  </a:rPr>
                  <a:t>∫</a:t>
                </a:r>
                <a:r>
                  <a:rPr lang="en-US" altLang="en-US" sz="2400" b="1" baseline="-25000" dirty="0" err="1">
                    <a:solidFill>
                      <a:srgbClr val="0000FF"/>
                    </a:solidFill>
                    <a:latin typeface="Comic Sans MS" panose="030F0902030302020204" pitchFamily="66" charset="0"/>
                  </a:rPr>
                  <a:t>x</a:t>
                </a:r>
                <a:r>
                  <a:rPr lang="en-US" altLang="en-US" sz="2400" baseline="-25000" dirty="0" err="1">
                    <a:latin typeface="Comic Sans MS" panose="030F0902030302020204" pitchFamily="66" charset="0"/>
                    <a:sym typeface="Symbol" pitchFamily="2" charset="2"/>
                  </a:rPr>
                  <a:t></a:t>
                </a:r>
                <a:r>
                  <a:rPr lang="en-US" altLang="en-US" sz="2400" b="1" baseline="-25000" dirty="0" err="1">
                    <a:solidFill>
                      <a:srgbClr val="0000FF"/>
                    </a:solidFill>
                    <a:latin typeface="Comic Sans MS" panose="030F0902030302020204" pitchFamily="66" charset="0"/>
                  </a:rPr>
                  <a:t>R</a:t>
                </a:r>
                <a:r>
                  <a:rPr lang="en-US" altLang="en-US" sz="2400" b="1" baseline="-25000" dirty="0">
                    <a:solidFill>
                      <a:srgbClr val="0000FF"/>
                    </a:solidFill>
                    <a:latin typeface="Comic Sans MS" panose="030F0902030302020204" pitchFamily="66" charset="0"/>
                  </a:rPr>
                  <a:t> </a:t>
                </a:r>
                <a:r>
                  <a:rPr lang="en-US" altLang="en-US" sz="2400" b="1" dirty="0">
                    <a:solidFill>
                      <a:srgbClr val="800000"/>
                    </a:solidFill>
                    <a:latin typeface="Comic Sans MS" panose="030F0902030302020204" pitchFamily="66" charset="0"/>
                  </a:rPr>
                  <a:t>f</a:t>
                </a:r>
                <a:r>
                  <a:rPr lang="en-US" altLang="en-US" sz="2400" b="1" baseline="-25000" dirty="0">
                    <a:solidFill>
                      <a:srgbClr val="800000"/>
                    </a:solidFill>
                    <a:latin typeface="Comic Sans MS" panose="030F0902030302020204" pitchFamily="66" charset="0"/>
                  </a:rPr>
                  <a:t>1</a:t>
                </a:r>
                <a:r>
                  <a:rPr lang="en-US" altLang="en-US" sz="2400" dirty="0">
                    <a:latin typeface="Comic Sans MS" panose="030F0902030302020204" pitchFamily="66" charset="0"/>
                  </a:rPr>
                  <a:t>(</a:t>
                </a:r>
                <a:r>
                  <a:rPr lang="en-US" altLang="en-US" sz="2400" b="1" dirty="0">
                    <a:solidFill>
                      <a:srgbClr val="0000FF"/>
                    </a:solidFill>
                    <a:latin typeface="Comic Sans MS" panose="030F0902030302020204" pitchFamily="66" charset="0"/>
                  </a:rPr>
                  <a:t>x</a:t>
                </a:r>
                <a:r>
                  <a:rPr lang="en-US" altLang="en-US" sz="2400" dirty="0">
                    <a:latin typeface="Comic Sans MS" panose="030F0902030302020204" pitchFamily="66" charset="0"/>
                  </a:rPr>
                  <a:t>)</a:t>
                </a:r>
                <a:r>
                  <a:rPr lang="en-US" altLang="en-US" sz="2400" b="1" dirty="0">
                    <a:solidFill>
                      <a:srgbClr val="800000"/>
                    </a:solidFill>
                    <a:latin typeface="Comic Sans MS" panose="030F0902030302020204" pitchFamily="66" charset="0"/>
                  </a:rPr>
                  <a:t>f</a:t>
                </a:r>
                <a:r>
                  <a:rPr lang="en-US" altLang="en-US" sz="2400" b="1" baseline="-25000" dirty="0">
                    <a:solidFill>
                      <a:srgbClr val="800000"/>
                    </a:solidFill>
                    <a:latin typeface="Comic Sans MS" panose="030F0902030302020204" pitchFamily="66" charset="0"/>
                  </a:rPr>
                  <a:t>2</a:t>
                </a:r>
                <a:r>
                  <a:rPr lang="en-US" altLang="en-US" sz="2400" dirty="0">
                    <a:latin typeface="Comic Sans MS" panose="030F0902030302020204" pitchFamily="66" charset="0"/>
                  </a:rPr>
                  <a:t>(</a:t>
                </a:r>
                <a:r>
                  <a:rPr lang="en-US" altLang="en-US" sz="2400" b="1" dirty="0">
                    <a:solidFill>
                      <a:srgbClr val="0000FF"/>
                    </a:solidFill>
                    <a:latin typeface="Comic Sans MS" panose="030F0902030302020204" pitchFamily="66" charset="0"/>
                  </a:rPr>
                  <a:t>x</a:t>
                </a:r>
                <a:r>
                  <a:rPr lang="en-US" altLang="en-US" sz="2400" dirty="0">
                    <a:latin typeface="Comic Sans MS" panose="030F0902030302020204" pitchFamily="66" charset="0"/>
                  </a:rPr>
                  <a:t>)   </a:t>
                </a:r>
                <a:r>
                  <a:rPr lang="en-US" altLang="en-US" sz="2400" b="1" dirty="0">
                    <a:latin typeface="Comic Sans MS" panose="030F0902030302020204" pitchFamily="66" charset="0"/>
                  </a:rPr>
                  <a:t>≤ </a:t>
                </a:r>
                <a:r>
                  <a:rPr lang="en-US" altLang="en-US" sz="2400" b="1" dirty="0">
                    <a:solidFill>
                      <a:srgbClr val="FF33CC"/>
                    </a:solidFill>
                    <a:latin typeface="Comic Sans MS" panose="030F0902030302020204" pitchFamily="66" charset="0"/>
                  </a:rPr>
                  <a:t>1 </a:t>
                </a:r>
                <a:r>
                  <a:rPr lang="en-US" altLang="en-US" sz="2400" b="1" dirty="0">
                    <a:latin typeface="Comic Sans MS" panose="030F0902030302020204" pitchFamily="66" charset="0"/>
                  </a:rPr>
                  <a:t>|</a:t>
                </a:r>
                <a:r>
                  <a:rPr lang="en-US" altLang="en-US" sz="2400" b="1" dirty="0">
                    <a:solidFill>
                      <a:srgbClr val="800000"/>
                    </a:solidFill>
                    <a:latin typeface="Comic Sans MS" panose="030F0902030302020204" pitchFamily="66" charset="0"/>
                  </a:rPr>
                  <a:t>f</a:t>
                </a:r>
                <a:r>
                  <a:rPr lang="en-US" altLang="en-US" sz="2400" b="1" baseline="-25000" dirty="0">
                    <a:solidFill>
                      <a:srgbClr val="800000"/>
                    </a:solidFill>
                    <a:latin typeface="Comic Sans MS" panose="030F0902030302020204" pitchFamily="66" charset="0"/>
                  </a:rPr>
                  <a:t>1</a:t>
                </a:r>
                <a:r>
                  <a:rPr lang="en-US" altLang="en-US" sz="2400" b="1" dirty="0">
                    <a:latin typeface="Comic Sans MS" panose="030F0902030302020204" pitchFamily="66" charset="0"/>
                  </a:rPr>
                  <a:t>|</a:t>
                </a:r>
                <a:r>
                  <a:rPr lang="en-US" altLang="en-US" sz="2400" b="1" baseline="-25000" dirty="0">
                    <a:solidFill>
                      <a:srgbClr val="FF0000"/>
                    </a:solidFill>
                    <a:latin typeface="Comic Sans MS" panose="030F0902030302020204" pitchFamily="66" charset="0"/>
                  </a:rPr>
                  <a:t>1/p1</a:t>
                </a:r>
                <a:r>
                  <a:rPr lang="en-US" altLang="en-US" sz="2400" b="1" dirty="0">
                    <a:latin typeface="Comic Sans MS" panose="030F0902030302020204" pitchFamily="66" charset="0"/>
                  </a:rPr>
                  <a:t>|</a:t>
                </a:r>
                <a:r>
                  <a:rPr lang="en-US" altLang="en-US" sz="2400" b="1" dirty="0">
                    <a:solidFill>
                      <a:srgbClr val="800000"/>
                    </a:solidFill>
                    <a:latin typeface="Comic Sans MS" panose="030F0902030302020204" pitchFamily="66" charset="0"/>
                  </a:rPr>
                  <a:t>f</a:t>
                </a:r>
                <a:r>
                  <a:rPr lang="en-US" altLang="en-US" sz="2400" b="1" baseline="-25000" dirty="0">
                    <a:solidFill>
                      <a:srgbClr val="800000"/>
                    </a:solidFill>
                    <a:latin typeface="Comic Sans MS" panose="030F0902030302020204" pitchFamily="66" charset="0"/>
                  </a:rPr>
                  <a:t>2</a:t>
                </a:r>
                <a:r>
                  <a:rPr lang="en-US" altLang="en-US" sz="2400" b="1" dirty="0">
                    <a:latin typeface="Comic Sans MS" panose="030F0902030302020204" pitchFamily="66" charset="0"/>
                  </a:rPr>
                  <a:t>|</a:t>
                </a:r>
                <a:r>
                  <a:rPr lang="en-US" altLang="en-US" sz="2400" b="1" baseline="-25000" dirty="0">
                    <a:solidFill>
                      <a:srgbClr val="FF0000"/>
                    </a:solidFill>
                    <a:latin typeface="Comic Sans MS" panose="030F0902030302020204" pitchFamily="66" charset="0"/>
                  </a:rPr>
                  <a:t>1/p2  </a:t>
                </a:r>
              </a:p>
              <a:p>
                <a:pPr>
                  <a:lnSpc>
                    <a:spcPct val="120000"/>
                  </a:lnSpc>
                </a:pPr>
                <a:endParaRPr lang="en-US" sz="2400" b="1" baseline="-25000" dirty="0">
                  <a:solidFill>
                    <a:srgbClr val="FF0000"/>
                  </a:solidFill>
                  <a:latin typeface="Comic Sans MS" panose="030F0902030302020204" pitchFamily="66" charset="0"/>
                  <a:cs typeface="Comic Sans MS"/>
                </a:endParaRPr>
              </a:p>
              <a:p>
                <a:pPr>
                  <a:lnSpc>
                    <a:spcPct val="120000"/>
                  </a:lnSpc>
                </a:pPr>
                <a:r>
                  <a:rPr lang="en-US" altLang="en-US" sz="2400" b="1" dirty="0">
                    <a:solidFill>
                      <a:srgbClr val="008000"/>
                    </a:solidFill>
                    <a:latin typeface="Comic Sans MS" panose="030F0902030302020204" pitchFamily="66" charset="0"/>
                  </a:rPr>
                  <a:t>[BL]       </a:t>
                </a:r>
                <a:r>
                  <a:rPr lang="en-US" altLang="en-US" sz="2400" b="1" dirty="0">
                    <a:latin typeface="Comic Sans MS" panose="030F0902030302020204" pitchFamily="66" charset="0"/>
                  </a:rPr>
                  <a:t>∫</a:t>
                </a:r>
                <a:r>
                  <a:rPr lang="en-US" altLang="en-US" sz="2400" b="1" baseline="-25000" dirty="0" err="1">
                    <a:solidFill>
                      <a:srgbClr val="0000FF"/>
                    </a:solidFill>
                    <a:latin typeface="Comic Sans MS" panose="030F0902030302020204" pitchFamily="66" charset="0"/>
                  </a:rPr>
                  <a:t>x</a:t>
                </a:r>
                <a:r>
                  <a:rPr lang="en-US" altLang="en-US" sz="2400" baseline="-25000" dirty="0" err="1">
                    <a:latin typeface="Comic Sans MS" panose="030F0902030302020204" pitchFamily="66" charset="0"/>
                    <a:sym typeface="Symbol" pitchFamily="2" charset="2"/>
                  </a:rPr>
                  <a:t></a:t>
                </a:r>
                <a:r>
                  <a:rPr lang="en-US" altLang="en-US" sz="2400" b="1" baseline="-25000" dirty="0" err="1">
                    <a:solidFill>
                      <a:srgbClr val="0000FF"/>
                    </a:solidFill>
                    <a:latin typeface="Comic Sans MS" panose="030F0902030302020204" pitchFamily="66" charset="0"/>
                  </a:rPr>
                  <a:t>R</a:t>
                </a:r>
                <a:r>
                  <a:rPr lang="en-US" altLang="en-US" sz="2000" b="1" dirty="0" err="1">
                    <a:solidFill>
                      <a:srgbClr val="0000FF"/>
                    </a:solidFill>
                    <a:latin typeface="Comic Sans MS" panose="030F0902030302020204" pitchFamily="66" charset="0"/>
                  </a:rPr>
                  <a:t>n</a:t>
                </a:r>
                <a:r>
                  <a:rPr lang="en-US" altLang="en-US" sz="2400" b="1" baseline="-25000" dirty="0">
                    <a:solidFill>
                      <a:srgbClr val="0000FF"/>
                    </a:solidFill>
                    <a:latin typeface="Comic Sans MS" panose="030F0902030302020204" pitchFamily="66" charset="0"/>
                  </a:rPr>
                  <a:t> </a:t>
                </a:r>
                <a:r>
                  <a:rPr lang="en-US" altLang="en-US" sz="2400" b="1" dirty="0">
                    <a:latin typeface="Comic Sans MS" panose="030F0902030302020204" pitchFamily="66" charset="0"/>
                  </a:rPr>
                  <a:t>∏</a:t>
                </a:r>
                <a:r>
                  <a:rPr lang="en-US" altLang="en-US" sz="2400" b="1" baseline="-25000" dirty="0">
                    <a:solidFill>
                      <a:srgbClr val="800000"/>
                    </a:solidFill>
                    <a:latin typeface="Comic Sans MS" panose="030F0902030302020204" pitchFamily="66" charset="0"/>
                  </a:rPr>
                  <a:t>j </a:t>
                </a:r>
                <a:r>
                  <a:rPr lang="en-US" altLang="en-US" sz="2400" b="1" dirty="0">
                    <a:solidFill>
                      <a:srgbClr val="800000"/>
                    </a:solidFill>
                    <a:latin typeface="Comic Sans MS" panose="030F0902030302020204" pitchFamily="66" charset="0"/>
                  </a:rPr>
                  <a:t>f</a:t>
                </a:r>
                <a:r>
                  <a:rPr lang="en-US" altLang="en-US" sz="2400" b="1" baseline="-25000" dirty="0">
                    <a:solidFill>
                      <a:srgbClr val="800000"/>
                    </a:solidFill>
                    <a:latin typeface="Comic Sans MS" panose="030F0902030302020204" pitchFamily="66" charset="0"/>
                  </a:rPr>
                  <a:t>j</a:t>
                </a:r>
                <a:r>
                  <a:rPr lang="en-US" altLang="en-US" sz="2400" dirty="0">
                    <a:latin typeface="Comic Sans MS" panose="030F0902030302020204" pitchFamily="66" charset="0"/>
                  </a:rPr>
                  <a:t>(</a:t>
                </a:r>
                <a:r>
                  <a:rPr lang="en-US" altLang="en-US" sz="2400" b="1" dirty="0" err="1">
                    <a:solidFill>
                      <a:srgbClr val="800000"/>
                    </a:solidFill>
                    <a:latin typeface="Comic Sans MS" panose="030F0902030302020204" pitchFamily="66" charset="0"/>
                  </a:rPr>
                  <a:t>B</a:t>
                </a:r>
                <a:r>
                  <a:rPr lang="en-US" altLang="en-US" sz="2400" b="1" baseline="-25000" dirty="0" err="1">
                    <a:solidFill>
                      <a:srgbClr val="800000"/>
                    </a:solidFill>
                    <a:latin typeface="Comic Sans MS" panose="030F0902030302020204" pitchFamily="66" charset="0"/>
                  </a:rPr>
                  <a:t>j</a:t>
                </a:r>
                <a:r>
                  <a:rPr lang="en-US" altLang="en-US" sz="2400" dirty="0">
                    <a:latin typeface="Comic Sans MS" panose="030F0902030302020204" pitchFamily="66" charset="0"/>
                  </a:rPr>
                  <a:t>(</a:t>
                </a:r>
                <a:r>
                  <a:rPr lang="en-US" altLang="en-US" sz="2400" b="1" dirty="0">
                    <a:solidFill>
                      <a:srgbClr val="0000FF"/>
                    </a:solidFill>
                    <a:latin typeface="Comic Sans MS" panose="030F0902030302020204" pitchFamily="66" charset="0"/>
                  </a:rPr>
                  <a:t>x</a:t>
                </a:r>
                <a:r>
                  <a:rPr lang="en-US" altLang="en-US" sz="2400" dirty="0">
                    <a:latin typeface="Comic Sans MS" panose="030F0902030302020204" pitchFamily="66" charset="0"/>
                  </a:rPr>
                  <a:t>))   </a:t>
                </a:r>
                <a:r>
                  <a:rPr lang="en-US" altLang="en-US" sz="2400" b="1" dirty="0">
                    <a:latin typeface="Comic Sans MS" panose="030F0902030302020204" pitchFamily="66" charset="0"/>
                  </a:rPr>
                  <a:t>≤</a:t>
                </a:r>
                <a:r>
                  <a:rPr lang="en-US" altLang="en-US" sz="2400" dirty="0">
                    <a:latin typeface="Comic Sans MS" panose="030F0902030302020204" pitchFamily="66" charset="0"/>
                  </a:rPr>
                  <a:t>  </a:t>
                </a:r>
                <a:r>
                  <a:rPr lang="en-US" altLang="en-US" sz="2400" b="1" dirty="0">
                    <a:solidFill>
                      <a:srgbClr val="FF33CC"/>
                    </a:solidFill>
                    <a:latin typeface="Comic Sans MS" panose="030F0902030302020204" pitchFamily="66" charset="0"/>
                  </a:rPr>
                  <a:t>C</a:t>
                </a:r>
                <a:r>
                  <a:rPr lang="en-US" altLang="en-US" sz="2400" b="1" dirty="0">
                    <a:latin typeface="Comic Sans MS" panose="030F0902030302020204" pitchFamily="66" charset="0"/>
                  </a:rPr>
                  <a:t> ∏</a:t>
                </a:r>
                <a:r>
                  <a:rPr lang="en-US" altLang="en-US" sz="2400" b="1" baseline="-25000" dirty="0">
                    <a:solidFill>
                      <a:srgbClr val="800000"/>
                    </a:solidFill>
                    <a:latin typeface="Comic Sans MS" panose="030F0902030302020204" pitchFamily="66" charset="0"/>
                  </a:rPr>
                  <a:t>j</a:t>
                </a:r>
                <a:r>
                  <a:rPr lang="en-US" altLang="en-US" sz="2400" b="1" dirty="0">
                    <a:latin typeface="Comic Sans MS" panose="030F0902030302020204" pitchFamily="66" charset="0"/>
                  </a:rPr>
                  <a:t> |</a:t>
                </a:r>
                <a:r>
                  <a:rPr lang="en-US" altLang="en-US" sz="2400" b="1" dirty="0">
                    <a:solidFill>
                      <a:srgbClr val="800000"/>
                    </a:solidFill>
                    <a:latin typeface="Comic Sans MS" panose="030F0902030302020204" pitchFamily="66" charset="0"/>
                  </a:rPr>
                  <a:t>f</a:t>
                </a:r>
                <a:r>
                  <a:rPr lang="en-US" altLang="en-US" sz="2400" b="1" baseline="-25000" dirty="0">
                    <a:solidFill>
                      <a:srgbClr val="800000"/>
                    </a:solidFill>
                    <a:latin typeface="Comic Sans MS" panose="030F0902030302020204" pitchFamily="66" charset="0"/>
                  </a:rPr>
                  <a:t>j</a:t>
                </a:r>
                <a:r>
                  <a:rPr lang="en-US" altLang="en-US" sz="2400" b="1" dirty="0">
                    <a:latin typeface="Comic Sans MS" panose="030F0902030302020204" pitchFamily="66" charset="0"/>
                  </a:rPr>
                  <a:t>|</a:t>
                </a:r>
                <a:r>
                  <a:rPr lang="en-US" altLang="en-US" sz="2400" b="1" baseline="-25000" dirty="0">
                    <a:solidFill>
                      <a:srgbClr val="FF0000"/>
                    </a:solidFill>
                    <a:latin typeface="Comic Sans MS" panose="030F0902030302020204" pitchFamily="66" charset="0"/>
                  </a:rPr>
                  <a:t>1/</a:t>
                </a:r>
                <a:r>
                  <a:rPr lang="en-US" altLang="en-US" sz="2400" b="1" baseline="-25000" dirty="0" err="1">
                    <a:solidFill>
                      <a:srgbClr val="FF0000"/>
                    </a:solidFill>
                    <a:latin typeface="Comic Sans MS" panose="030F0902030302020204" pitchFamily="66" charset="0"/>
                  </a:rPr>
                  <a:t>pj</a:t>
                </a:r>
                <a:r>
                  <a:rPr lang="en-US" altLang="en-US" sz="2400" b="1" baseline="-25000" dirty="0">
                    <a:solidFill>
                      <a:srgbClr val="FF0000"/>
                    </a:solidFill>
                    <a:latin typeface="Comic Sans MS" panose="030F0902030302020204" pitchFamily="66" charset="0"/>
                  </a:rPr>
                  <a:t>   </a:t>
                </a:r>
                <a:r>
                  <a:rPr lang="en-US" altLang="en-US" sz="2400" b="1" dirty="0">
                    <a:latin typeface="Comic Sans MS" panose="030F0902030302020204" pitchFamily="66" charset="0"/>
                  </a:rPr>
                  <a:t>?</a:t>
                </a:r>
                <a:endParaRPr lang="en-US" sz="2400" b="1" dirty="0">
                  <a:latin typeface="Comic Sans MS" panose="030F0902030302020204" pitchFamily="66" charset="0"/>
                  <a:cs typeface="Comic Sans MS"/>
                </a:endParaRPr>
              </a:p>
              <a:p>
                <a:pPr>
                  <a:lnSpc>
                    <a:spcPct val="120000"/>
                  </a:lnSpc>
                </a:pPr>
                <a:endParaRPr lang="en-US" sz="2400" b="1" dirty="0">
                  <a:solidFill>
                    <a:srgbClr val="0000FF"/>
                  </a:solidFill>
                  <a:latin typeface="Comic Sans MS"/>
                  <a:cs typeface="Comic Sans MS"/>
                </a:endParaRPr>
              </a:p>
              <a:p>
                <a:pPr>
                  <a:lnSpc>
                    <a:spcPct val="120000"/>
                  </a:lnSpc>
                </a:pPr>
                <a:r>
                  <a:rPr lang="en-US" sz="2400" b="1" dirty="0">
                    <a:solidFill>
                      <a:schemeClr val="accent6">
                        <a:lumMod val="50000"/>
                      </a:schemeClr>
                    </a:solidFill>
                    <a:latin typeface="Comic Sans MS"/>
                    <a:cs typeface="Comic Sans MS"/>
                  </a:rPr>
                  <a:t>B</a:t>
                </a:r>
                <a:r>
                  <a:rPr lang="en-US" sz="2400" b="1" dirty="0">
                    <a:solidFill>
                      <a:srgbClr val="0000FF"/>
                    </a:solidFill>
                    <a:latin typeface="Comic Sans MS"/>
                    <a:cs typeface="Comic Sans MS"/>
                  </a:rPr>
                  <a:t> </a:t>
                </a:r>
                <a:r>
                  <a:rPr lang="en-US" sz="2400" b="1" dirty="0">
                    <a:solidFill>
                      <a:srgbClr val="000000"/>
                    </a:solidFill>
                    <a:latin typeface="Comic Sans MS"/>
                    <a:cs typeface="Comic Sans MS"/>
                  </a:rPr>
                  <a:t>= (</a:t>
                </a:r>
                <a:r>
                  <a:rPr lang="en-US" sz="2400" b="1" dirty="0">
                    <a:solidFill>
                      <a:srgbClr val="800000"/>
                    </a:solidFill>
                    <a:latin typeface="Comic Sans MS"/>
                    <a:cs typeface="Comic Sans MS"/>
                  </a:rPr>
                  <a:t>B</a:t>
                </a:r>
                <a:r>
                  <a:rPr lang="en-US" sz="2400" b="1" baseline="-25000" dirty="0">
                    <a:solidFill>
                      <a:srgbClr val="800000"/>
                    </a:solidFill>
                    <a:latin typeface="Comic Sans MS"/>
                    <a:cs typeface="Comic Sans MS"/>
                  </a:rPr>
                  <a:t>1</a:t>
                </a:r>
                <a:r>
                  <a:rPr lang="en-US" sz="2400" b="1" dirty="0">
                    <a:solidFill>
                      <a:srgbClr val="000000"/>
                    </a:solidFill>
                    <a:latin typeface="Comic Sans MS"/>
                    <a:cs typeface="Comic Sans MS"/>
                  </a:rPr>
                  <a:t>,</a:t>
                </a:r>
                <a:r>
                  <a:rPr lang="en-US" sz="2400" b="1" dirty="0">
                    <a:solidFill>
                      <a:srgbClr val="800000"/>
                    </a:solidFill>
                    <a:latin typeface="Comic Sans MS"/>
                    <a:cs typeface="Comic Sans MS"/>
                  </a:rPr>
                  <a:t>B</a:t>
                </a:r>
                <a:r>
                  <a:rPr lang="en-US" sz="2400" b="1" baseline="-25000" dirty="0">
                    <a:solidFill>
                      <a:srgbClr val="800000"/>
                    </a:solidFill>
                    <a:latin typeface="Comic Sans MS"/>
                    <a:cs typeface="Comic Sans MS"/>
                  </a:rPr>
                  <a:t>2</a:t>
                </a:r>
                <a:r>
                  <a:rPr lang="en-US" sz="2400" b="1" dirty="0">
                    <a:latin typeface="Comic Sans MS"/>
                    <a:cs typeface="Comic Sans MS"/>
                  </a:rPr>
                  <a:t>,…,</a:t>
                </a:r>
                <a:r>
                  <a:rPr lang="en-US" sz="2400" b="1" dirty="0" err="1">
                    <a:solidFill>
                      <a:srgbClr val="800000"/>
                    </a:solidFill>
                    <a:latin typeface="Comic Sans MS"/>
                    <a:cs typeface="Comic Sans MS"/>
                  </a:rPr>
                  <a:t>B</a:t>
                </a:r>
                <a:r>
                  <a:rPr lang="en-US" sz="2400" b="1" baseline="-25000" dirty="0" err="1">
                    <a:solidFill>
                      <a:srgbClr val="800000"/>
                    </a:solidFill>
                    <a:latin typeface="Comic Sans MS"/>
                    <a:cs typeface="Comic Sans MS"/>
                  </a:rPr>
                  <a:t>m</a:t>
                </a:r>
                <a:r>
                  <a:rPr lang="en-US" sz="2400" b="1" dirty="0">
                    <a:solidFill>
                      <a:srgbClr val="000000"/>
                    </a:solidFill>
                    <a:latin typeface="Comic Sans MS"/>
                    <a:cs typeface="Comic Sans MS"/>
                  </a:rPr>
                  <a:t>)  </a:t>
                </a:r>
                <a:r>
                  <a:rPr lang="en-US" sz="2400" b="1" dirty="0" err="1">
                    <a:solidFill>
                      <a:srgbClr val="800000"/>
                    </a:solidFill>
                    <a:latin typeface="Comic Sans MS"/>
                    <a:cs typeface="Comic Sans MS"/>
                  </a:rPr>
                  <a:t>B</a:t>
                </a:r>
                <a:r>
                  <a:rPr lang="en-US" sz="2400" b="1" baseline="-25000" dirty="0" err="1">
                    <a:solidFill>
                      <a:srgbClr val="800000"/>
                    </a:solidFill>
                    <a:latin typeface="Comic Sans MS"/>
                    <a:cs typeface="Comic Sans MS"/>
                  </a:rPr>
                  <a:t>j</a:t>
                </a:r>
                <a:r>
                  <a:rPr lang="en-US" sz="2400" b="1" dirty="0" err="1">
                    <a:solidFill>
                      <a:srgbClr val="000000"/>
                    </a:solidFill>
                    <a:latin typeface="Comic Sans MS"/>
                    <a:cs typeface="Comic Sans MS"/>
                  </a:rPr>
                  <a:t>:</a:t>
                </a:r>
                <a:r>
                  <a:rPr lang="en-US" sz="2400" b="1" dirty="0" err="1">
                    <a:solidFill>
                      <a:srgbClr val="0000FF"/>
                    </a:solidFill>
                    <a:latin typeface="Comic Sans MS"/>
                    <a:cs typeface="Comic Sans MS"/>
                  </a:rPr>
                  <a:t>R</a:t>
                </a:r>
                <a:r>
                  <a:rPr lang="en-US" sz="3600" b="1" baseline="30000" dirty="0" err="1">
                    <a:solidFill>
                      <a:srgbClr val="0000FF"/>
                    </a:solidFill>
                    <a:latin typeface="Comic Sans MS"/>
                    <a:cs typeface="Comic Sans MS"/>
                  </a:rPr>
                  <a:t>n</a:t>
                </a:r>
                <a:r>
                  <a:rPr lang="en-US" sz="2400" b="1" dirty="0" err="1">
                    <a:solidFill>
                      <a:srgbClr val="000000"/>
                    </a:solidFill>
                    <a:latin typeface="Comic Sans MS"/>
                    <a:cs typeface="Comic Sans MS"/>
                    <a:sym typeface="Wingdings"/>
                  </a:rPr>
                  <a:t></a:t>
                </a:r>
                <a:r>
                  <a:rPr lang="en-US" sz="2400" b="1" dirty="0" err="1">
                    <a:solidFill>
                      <a:srgbClr val="0000FF"/>
                    </a:solidFill>
                    <a:latin typeface="Comic Sans MS"/>
                    <a:cs typeface="Comic Sans MS"/>
                  </a:rPr>
                  <a:t>R</a:t>
                </a:r>
                <a:r>
                  <a:rPr lang="en-US" sz="3600" b="1" baseline="30000" dirty="0" err="1">
                    <a:solidFill>
                      <a:srgbClr val="0000FF"/>
                    </a:solidFill>
                    <a:latin typeface="Comic Sans MS"/>
                    <a:cs typeface="Comic Sans MS"/>
                  </a:rPr>
                  <a:t>n</a:t>
                </a:r>
                <a:r>
                  <a:rPr lang="en-US" sz="2800" b="1" baseline="30000" dirty="0" err="1">
                    <a:solidFill>
                      <a:srgbClr val="0000FF"/>
                    </a:solidFill>
                    <a:latin typeface="Comic Sans MS"/>
                    <a:cs typeface="Comic Sans MS"/>
                  </a:rPr>
                  <a:t>j</a:t>
                </a:r>
                <a:r>
                  <a:rPr lang="en-US" sz="2800" b="1" baseline="30000" dirty="0">
                    <a:solidFill>
                      <a:srgbClr val="0000FF"/>
                    </a:solidFill>
                    <a:latin typeface="Comic Sans MS"/>
                    <a:cs typeface="Comic Sans MS"/>
                  </a:rPr>
                  <a:t>  </a:t>
                </a:r>
              </a:p>
              <a:p>
                <a:pPr>
                  <a:lnSpc>
                    <a:spcPct val="120000"/>
                  </a:lnSpc>
                </a:pPr>
                <a:r>
                  <a:rPr lang="en-US" altLang="en-US" sz="2400" b="1" dirty="0">
                    <a:solidFill>
                      <a:srgbClr val="FF0000"/>
                    </a:solidFill>
                    <a:latin typeface="Comic Sans MS" panose="030F0902030302020204" pitchFamily="66" charset="0"/>
                  </a:rPr>
                  <a:t>p</a:t>
                </a:r>
                <a:r>
                  <a:rPr lang="en-US" altLang="en-US" sz="2400" b="1" dirty="0">
                    <a:solidFill>
                      <a:srgbClr val="0000FF"/>
                    </a:solidFill>
                    <a:latin typeface="Comic Sans MS" panose="030F0902030302020204" pitchFamily="66" charset="0"/>
                  </a:rPr>
                  <a:t> </a:t>
                </a:r>
                <a:r>
                  <a:rPr lang="en-US" altLang="en-US" sz="2400" b="1" dirty="0">
                    <a:solidFill>
                      <a:srgbClr val="000000"/>
                    </a:solidFill>
                    <a:latin typeface="Comic Sans MS" panose="030F0902030302020204" pitchFamily="66" charset="0"/>
                  </a:rPr>
                  <a:t>=  (</a:t>
                </a:r>
                <a:r>
                  <a:rPr lang="en-US" altLang="en-US" sz="2400" b="1" dirty="0">
                    <a:solidFill>
                      <a:srgbClr val="FF0000"/>
                    </a:solidFill>
                    <a:latin typeface="Comic Sans MS" panose="030F0902030302020204" pitchFamily="66" charset="0"/>
                  </a:rPr>
                  <a:t>p</a:t>
                </a:r>
                <a:r>
                  <a:rPr lang="en-US" altLang="en-US" sz="2400" b="1" baseline="-25000" dirty="0">
                    <a:solidFill>
                      <a:srgbClr val="FF0000"/>
                    </a:solidFill>
                    <a:latin typeface="Comic Sans MS" panose="030F0902030302020204" pitchFamily="66" charset="0"/>
                  </a:rPr>
                  <a:t>1</a:t>
                </a:r>
                <a:r>
                  <a:rPr lang="en-US" altLang="en-US" sz="2400" b="1" dirty="0">
                    <a:solidFill>
                      <a:srgbClr val="000000"/>
                    </a:solidFill>
                    <a:latin typeface="Comic Sans MS" panose="030F0902030302020204" pitchFamily="66" charset="0"/>
                  </a:rPr>
                  <a:t>,</a:t>
                </a:r>
                <a:r>
                  <a:rPr lang="en-US" altLang="en-US" sz="2400" b="1" dirty="0">
                    <a:solidFill>
                      <a:srgbClr val="FF0000"/>
                    </a:solidFill>
                    <a:latin typeface="Comic Sans MS" panose="030F0902030302020204" pitchFamily="66" charset="0"/>
                  </a:rPr>
                  <a:t>p</a:t>
                </a:r>
                <a:r>
                  <a:rPr lang="en-US" altLang="en-US" sz="2400" b="1" baseline="-25000" dirty="0">
                    <a:solidFill>
                      <a:srgbClr val="FF0000"/>
                    </a:solidFill>
                    <a:latin typeface="Comic Sans MS" panose="030F0902030302020204" pitchFamily="66" charset="0"/>
                  </a:rPr>
                  <a:t>2</a:t>
                </a:r>
                <a:r>
                  <a:rPr lang="en-US" altLang="en-US" sz="2400" b="1" dirty="0">
                    <a:solidFill>
                      <a:srgbClr val="000000"/>
                    </a:solidFill>
                    <a:latin typeface="Comic Sans MS" panose="030F0902030302020204" pitchFamily="66" charset="0"/>
                  </a:rPr>
                  <a:t>,…,</a:t>
                </a:r>
                <a:r>
                  <a:rPr lang="en-US" altLang="en-US" sz="2400" b="1" dirty="0">
                    <a:solidFill>
                      <a:srgbClr val="FF0000"/>
                    </a:solidFill>
                    <a:latin typeface="Comic Sans MS" panose="030F0902030302020204" pitchFamily="66" charset="0"/>
                  </a:rPr>
                  <a:t>p</a:t>
                </a:r>
                <a:r>
                  <a:rPr lang="en-US" altLang="en-US" sz="2400" b="1" baseline="-25000" dirty="0">
                    <a:solidFill>
                      <a:srgbClr val="FF0000"/>
                    </a:solidFill>
                    <a:latin typeface="Comic Sans MS" panose="030F0902030302020204" pitchFamily="66" charset="0"/>
                  </a:rPr>
                  <a:t>m</a:t>
                </a:r>
                <a:r>
                  <a:rPr lang="en-US" altLang="en-US" sz="2400" b="1" dirty="0">
                    <a:solidFill>
                      <a:srgbClr val="000000"/>
                    </a:solidFill>
                    <a:latin typeface="Comic Sans MS" panose="030F0902030302020204" pitchFamily="66" charset="0"/>
                  </a:rPr>
                  <a:t>)  </a:t>
                </a:r>
                <a:r>
                  <a:rPr lang="en-US" altLang="en-US" sz="2400" b="1" dirty="0" err="1">
                    <a:solidFill>
                      <a:srgbClr val="FF0000"/>
                    </a:solidFill>
                    <a:latin typeface="Comic Sans MS" panose="030F0902030302020204" pitchFamily="66" charset="0"/>
                  </a:rPr>
                  <a:t>p</a:t>
                </a:r>
                <a:r>
                  <a:rPr lang="en-US" altLang="en-US" sz="2400" b="1" baseline="-25000" dirty="0" err="1">
                    <a:solidFill>
                      <a:srgbClr val="FF0000"/>
                    </a:solidFill>
                    <a:latin typeface="Comic Sans MS" panose="030F0902030302020204" pitchFamily="66" charset="0"/>
                  </a:rPr>
                  <a:t>j</a:t>
                </a:r>
                <a:r>
                  <a:rPr lang="en-US" altLang="en-US" sz="2400" b="1" baseline="-25000" dirty="0">
                    <a:solidFill>
                      <a:srgbClr val="800000"/>
                    </a:solidFill>
                    <a:latin typeface="Comic Sans MS" panose="030F0902030302020204" pitchFamily="66" charset="0"/>
                  </a:rPr>
                  <a:t> </a:t>
                </a:r>
                <a:r>
                  <a:rPr lang="en-US" altLang="en-US" sz="2400" b="1" dirty="0">
                    <a:solidFill>
                      <a:srgbClr val="000000"/>
                    </a:solidFill>
                    <a:latin typeface="Comic Sans MS" panose="030F0902030302020204" pitchFamily="66" charset="0"/>
                  </a:rPr>
                  <a:t>≥0</a:t>
                </a:r>
                <a:r>
                  <a:rPr lang="en-US" sz="2400" b="1" dirty="0">
                    <a:latin typeface="Comic Sans MS" panose="030F0902030302020204" pitchFamily="66" charset="0"/>
                  </a:rPr>
                  <a:t>  </a:t>
                </a:r>
              </a:p>
              <a:p>
                <a:pPr>
                  <a:lnSpc>
                    <a:spcPct val="120000"/>
                  </a:lnSpc>
                </a:pPr>
                <a:r>
                  <a:rPr lang="en-US" altLang="en-US" sz="2800" b="1" dirty="0">
                    <a:solidFill>
                      <a:srgbClr val="FF33CC"/>
                    </a:solidFill>
                    <a:latin typeface="Comic Sans MS" panose="030F0902030302020204" pitchFamily="66" charset="0"/>
                    <a:ea typeface="ＭＳ Ｐゴシック" panose="020B0600070205080204" pitchFamily="34" charset="-128"/>
                  </a:rPr>
                  <a:t>C</a:t>
                </a:r>
                <a:r>
                  <a:rPr lang="en-US" altLang="en-US" sz="2800" b="1" dirty="0">
                    <a:solidFill>
                      <a:srgbClr val="000000"/>
                    </a:solidFill>
                    <a:latin typeface="Comic Sans MS" panose="030F0902030302020204" pitchFamily="66" charset="0"/>
                    <a:ea typeface="ＭＳ Ｐゴシック" panose="020B0600070205080204" pitchFamily="34" charset="-128"/>
                  </a:rPr>
                  <a:t>&lt;∞,</a:t>
                </a:r>
                <a:r>
                  <a:rPr lang="en-US" sz="2400" b="1" dirty="0"/>
                  <a:t>        </a:t>
                </a:r>
                <a:r>
                  <a:rPr lang="en-US" altLang="en-US" sz="2400" b="1" dirty="0">
                    <a:solidFill>
                      <a:srgbClr val="FF0000"/>
                    </a:solidFill>
                    <a:latin typeface="Comic Sans MS" panose="030F0902030302020204" pitchFamily="66" charset="0"/>
                    <a:sym typeface="Symbol" pitchFamily="2" charset="2"/>
                  </a:rPr>
                  <a:t></a:t>
                </a:r>
                <a:r>
                  <a:rPr lang="en-US" altLang="en-US" sz="2400" b="1" dirty="0">
                    <a:solidFill>
                      <a:srgbClr val="0000FF"/>
                    </a:solidFill>
                    <a:latin typeface="Comic Sans MS" panose="030F0902030302020204" pitchFamily="66" charset="0"/>
                  </a:rPr>
                  <a:t>f </a:t>
                </a:r>
                <a:r>
                  <a:rPr lang="en-US" altLang="en-US" sz="2400" b="1" dirty="0">
                    <a:solidFill>
                      <a:srgbClr val="000000"/>
                    </a:solidFill>
                    <a:latin typeface="Comic Sans MS" panose="030F0902030302020204" pitchFamily="66" charset="0"/>
                  </a:rPr>
                  <a:t>= (</a:t>
                </a:r>
                <a:r>
                  <a:rPr lang="en-US" altLang="en-US" sz="2400" b="1" dirty="0">
                    <a:solidFill>
                      <a:srgbClr val="800000"/>
                    </a:solidFill>
                    <a:latin typeface="Comic Sans MS" panose="030F0902030302020204" pitchFamily="66" charset="0"/>
                  </a:rPr>
                  <a:t>f</a:t>
                </a:r>
                <a:r>
                  <a:rPr lang="en-US" altLang="en-US" sz="2400" b="1" baseline="-25000" dirty="0">
                    <a:solidFill>
                      <a:srgbClr val="800000"/>
                    </a:solidFill>
                    <a:latin typeface="Comic Sans MS" panose="030F0902030302020204" pitchFamily="66" charset="0"/>
                  </a:rPr>
                  <a:t>1</a:t>
                </a:r>
                <a:r>
                  <a:rPr lang="en-US" altLang="en-US" sz="2400" b="1" dirty="0">
                    <a:solidFill>
                      <a:srgbClr val="000000"/>
                    </a:solidFill>
                    <a:latin typeface="Comic Sans MS" panose="030F0902030302020204" pitchFamily="66" charset="0"/>
                  </a:rPr>
                  <a:t>,</a:t>
                </a:r>
                <a:r>
                  <a:rPr lang="en-US" altLang="en-US" sz="2400" b="1" dirty="0">
                    <a:solidFill>
                      <a:srgbClr val="800000"/>
                    </a:solidFill>
                    <a:latin typeface="Comic Sans MS" panose="030F0902030302020204" pitchFamily="66" charset="0"/>
                  </a:rPr>
                  <a:t>f</a:t>
                </a:r>
                <a:r>
                  <a:rPr lang="en-US" altLang="en-US" sz="2400" b="1" baseline="-25000" dirty="0">
                    <a:solidFill>
                      <a:srgbClr val="800000"/>
                    </a:solidFill>
                    <a:latin typeface="Comic Sans MS" panose="030F0902030302020204" pitchFamily="66" charset="0"/>
                  </a:rPr>
                  <a:t>2</a:t>
                </a:r>
                <a:r>
                  <a:rPr lang="en-US" altLang="en-US" sz="2400" b="1" dirty="0">
                    <a:solidFill>
                      <a:srgbClr val="000000"/>
                    </a:solidFill>
                    <a:latin typeface="Comic Sans MS" panose="030F0902030302020204" pitchFamily="66" charset="0"/>
                  </a:rPr>
                  <a:t>,…,</a:t>
                </a:r>
                <a:r>
                  <a:rPr lang="en-US" altLang="en-US" sz="2400" b="1" dirty="0" err="1">
                    <a:solidFill>
                      <a:srgbClr val="800000"/>
                    </a:solidFill>
                    <a:latin typeface="Comic Sans MS" panose="030F0902030302020204" pitchFamily="66" charset="0"/>
                  </a:rPr>
                  <a:t>f</a:t>
                </a:r>
                <a:r>
                  <a:rPr lang="en-US" altLang="en-US" sz="2400" b="1" baseline="-25000" dirty="0" err="1">
                    <a:solidFill>
                      <a:srgbClr val="800000"/>
                    </a:solidFill>
                    <a:latin typeface="Comic Sans MS" panose="030F0902030302020204" pitchFamily="66" charset="0"/>
                  </a:rPr>
                  <a:t>m</a:t>
                </a:r>
                <a:r>
                  <a:rPr lang="en-US" altLang="en-US" sz="2400" b="1" dirty="0">
                    <a:solidFill>
                      <a:srgbClr val="000000"/>
                    </a:solidFill>
                    <a:latin typeface="Comic Sans MS" panose="030F0902030302020204" pitchFamily="66" charset="0"/>
                  </a:rPr>
                  <a:t>)      ( </a:t>
                </a:r>
                <a:r>
                  <a:rPr lang="en-US" altLang="en-US" sz="2400" b="1" dirty="0" err="1">
                    <a:solidFill>
                      <a:srgbClr val="800000"/>
                    </a:solidFill>
                    <a:latin typeface="Comic Sans MS" panose="030F0902030302020204" pitchFamily="66" charset="0"/>
                  </a:rPr>
                  <a:t>f</a:t>
                </a:r>
                <a:r>
                  <a:rPr lang="en-US" altLang="en-US" sz="2400" b="1" baseline="-25000" dirty="0" err="1">
                    <a:solidFill>
                      <a:srgbClr val="800000"/>
                    </a:solidFill>
                    <a:latin typeface="Comic Sans MS" panose="030F0902030302020204" pitchFamily="66" charset="0"/>
                  </a:rPr>
                  <a:t>j</a:t>
                </a:r>
                <a:r>
                  <a:rPr lang="en-US" altLang="en-US" sz="2400" b="1" dirty="0" err="1">
                    <a:solidFill>
                      <a:srgbClr val="000000"/>
                    </a:solidFill>
                    <a:latin typeface="Comic Sans MS" panose="030F0902030302020204" pitchFamily="66" charset="0"/>
                  </a:rPr>
                  <a:t>:</a:t>
                </a:r>
                <a:r>
                  <a:rPr lang="en-US" altLang="en-US" sz="2400" b="1" dirty="0" err="1">
                    <a:solidFill>
                      <a:srgbClr val="0000FF"/>
                    </a:solidFill>
                    <a:latin typeface="Comic Sans MS" panose="030F0902030302020204" pitchFamily="66" charset="0"/>
                  </a:rPr>
                  <a:t>R</a:t>
                </a:r>
                <a:r>
                  <a:rPr lang="en-US" altLang="en-US" sz="2400" b="1" baseline="30000" dirty="0" err="1">
                    <a:solidFill>
                      <a:srgbClr val="0000FF"/>
                    </a:solidFill>
                    <a:latin typeface="Comic Sans MS" panose="030F0902030302020204" pitchFamily="66" charset="0"/>
                  </a:rPr>
                  <a:t>nj</a:t>
                </a:r>
                <a:r>
                  <a:rPr lang="en-US" altLang="en-US" sz="2400" b="1" baseline="30000" dirty="0">
                    <a:solidFill>
                      <a:srgbClr val="0000FF"/>
                    </a:solidFill>
                    <a:latin typeface="Comic Sans MS" panose="030F0902030302020204" pitchFamily="66" charset="0"/>
                  </a:rPr>
                  <a:t> </a:t>
                </a:r>
                <a:r>
                  <a:rPr lang="en-US" altLang="en-US" sz="2400" b="1" dirty="0">
                    <a:solidFill>
                      <a:srgbClr val="000000"/>
                    </a:solidFill>
                    <a:latin typeface="Comic Sans MS" panose="030F0902030302020204" pitchFamily="66" charset="0"/>
                    <a:sym typeface="Wingdings" pitchFamily="2" charset="2"/>
                  </a:rPr>
                  <a:t></a:t>
                </a:r>
                <a:r>
                  <a:rPr lang="en-US" altLang="en-US" sz="2400" b="1" dirty="0">
                    <a:solidFill>
                      <a:srgbClr val="0000FF"/>
                    </a:solidFill>
                    <a:latin typeface="Comic Sans MS" panose="030F0902030302020204" pitchFamily="66" charset="0"/>
                  </a:rPr>
                  <a:t>R</a:t>
                </a:r>
                <a:r>
                  <a:rPr lang="en-US" altLang="en-US" sz="2400" b="1" baseline="30000" dirty="0">
                    <a:solidFill>
                      <a:srgbClr val="0000FF"/>
                    </a:solidFill>
                    <a:latin typeface="Comic Sans MS" panose="030F0902030302020204" pitchFamily="66" charset="0"/>
                  </a:rPr>
                  <a:t>+</a:t>
                </a:r>
                <a:r>
                  <a:rPr lang="en-US" altLang="en-US" sz="2400" b="1" dirty="0">
                    <a:solidFill>
                      <a:srgbClr val="0000FF"/>
                    </a:solidFill>
                    <a:latin typeface="Comic Sans MS" panose="030F0902030302020204" pitchFamily="66" charset="0"/>
                  </a:rPr>
                  <a:t> </a:t>
                </a:r>
                <a:r>
                  <a:rPr lang="en-US" altLang="en-US" sz="2400" b="1" dirty="0">
                    <a:solidFill>
                      <a:srgbClr val="000000"/>
                    </a:solidFill>
                    <a:latin typeface="Comic Sans MS" panose="030F0902030302020204" pitchFamily="66" charset="0"/>
                  </a:rPr>
                  <a:t>integrable )</a:t>
                </a:r>
              </a:p>
              <a:p>
                <a:pPr>
                  <a:lnSpc>
                    <a:spcPct val="150000"/>
                  </a:lnSpc>
                </a:pPr>
                <a:r>
                  <a:rPr lang="en-US" altLang="en-US" sz="2400" b="1" dirty="0">
                    <a:solidFill>
                      <a:srgbClr val="FF0000"/>
                    </a:solidFill>
                    <a:latin typeface="Comic Sans MS" panose="030F0902030302020204" pitchFamily="66" charset="0"/>
                  </a:rPr>
                  <a:t>Feasibility</a:t>
                </a:r>
                <a:r>
                  <a:rPr lang="en-US" altLang="en-US" sz="2400" b="1" dirty="0">
                    <a:solidFill>
                      <a:srgbClr val="000000"/>
                    </a:solidFill>
                    <a:latin typeface="Comic Sans MS" panose="030F0902030302020204" pitchFamily="66" charset="0"/>
                  </a:rPr>
                  <a:t>: </a:t>
                </a:r>
                <a14:m>
                  <m:oMath xmlns:m="http://schemas.openxmlformats.org/officeDocument/2006/math">
                    <m:r>
                      <a:rPr lang="en-US" altLang="en-US" sz="2400" b="1" i="1" smtClean="0">
                        <a:solidFill>
                          <a:srgbClr val="000000"/>
                        </a:solidFill>
                        <a:latin typeface="Cambria Math" panose="02040503050406030204" pitchFamily="18" charset="0"/>
                        <a:ea typeface="Cambria Math" panose="02040503050406030204" pitchFamily="18" charset="0"/>
                      </a:rPr>
                      <m:t>∃</m:t>
                    </m:r>
                  </m:oMath>
                </a14:m>
                <a:r>
                  <a:rPr lang="en-US" altLang="en-US" sz="2400" b="1" dirty="0">
                    <a:solidFill>
                      <a:srgbClr val="FF33CC"/>
                    </a:solidFill>
                    <a:latin typeface="Comic Sans MS" panose="030F0902030302020204" pitchFamily="66" charset="0"/>
                    <a:ea typeface="ＭＳ Ｐゴシック" panose="020B0600070205080204" pitchFamily="34" charset="-128"/>
                  </a:rPr>
                  <a:t>C</a:t>
                </a:r>
                <a:r>
                  <a:rPr lang="en-US" altLang="en-US" sz="2400" b="1" dirty="0">
                    <a:solidFill>
                      <a:srgbClr val="000000"/>
                    </a:solidFill>
                    <a:latin typeface="Comic Sans MS" panose="030F0902030302020204" pitchFamily="66" charset="0"/>
                  </a:rPr>
                  <a:t>? </a:t>
                </a:r>
                <a:r>
                  <a:rPr lang="en-US" altLang="en-US" sz="2400" b="1" dirty="0">
                    <a:solidFill>
                      <a:srgbClr val="FF0000"/>
                    </a:solidFill>
                    <a:latin typeface="Comic Sans MS" panose="030F0902030302020204" pitchFamily="66" charset="0"/>
                  </a:rPr>
                  <a:t>Optimality</a:t>
                </a:r>
                <a:r>
                  <a:rPr lang="en-US" altLang="en-US" sz="2400" b="1" dirty="0">
                    <a:solidFill>
                      <a:srgbClr val="000000"/>
                    </a:solidFill>
                    <a:latin typeface="Comic Sans MS" panose="030F0902030302020204" pitchFamily="66" charset="0"/>
                  </a:rPr>
                  <a:t>: </a:t>
                </a:r>
                <a:r>
                  <a:rPr lang="en-US" altLang="en-US" sz="2400" b="1" dirty="0" err="1">
                    <a:solidFill>
                      <a:srgbClr val="000000"/>
                    </a:solidFill>
                    <a:latin typeface="Comic Sans MS" panose="030F0902030302020204" pitchFamily="66" charset="0"/>
                  </a:rPr>
                  <a:t>inf</a:t>
                </a:r>
                <a:r>
                  <a:rPr lang="en-US" altLang="en-US" sz="2400" b="1" dirty="0">
                    <a:solidFill>
                      <a:srgbClr val="000000"/>
                    </a:solidFill>
                    <a:latin typeface="Comic Sans MS" panose="030F0902030302020204" pitchFamily="66" charset="0"/>
                  </a:rPr>
                  <a:t> </a:t>
                </a:r>
                <a:r>
                  <a:rPr lang="en-US" altLang="en-US" sz="2400" b="1" dirty="0">
                    <a:solidFill>
                      <a:srgbClr val="FF33CC"/>
                    </a:solidFill>
                    <a:latin typeface="Comic Sans MS" panose="030F0902030302020204" pitchFamily="66" charset="0"/>
                    <a:ea typeface="ＭＳ Ｐゴシック" panose="020B0600070205080204" pitchFamily="34" charset="-128"/>
                  </a:rPr>
                  <a:t>C </a:t>
                </a:r>
                <a:r>
                  <a:rPr lang="en-US" altLang="en-US" sz="2400" b="1" dirty="0">
                    <a:solidFill>
                      <a:srgbClr val="000000"/>
                    </a:solidFill>
                    <a:latin typeface="Comic Sans MS" panose="030F0902030302020204" pitchFamily="66" charset="0"/>
                  </a:rPr>
                  <a:t>= BL</a:t>
                </a:r>
                <a:r>
                  <a:rPr lang="en-US" sz="2400" b="1" dirty="0">
                    <a:solidFill>
                      <a:srgbClr val="000000"/>
                    </a:solidFill>
                    <a:latin typeface="Comic Sans MS"/>
                    <a:cs typeface="Comic Sans MS"/>
                  </a:rPr>
                  <a:t>(</a:t>
                </a:r>
                <a:r>
                  <a:rPr lang="en-US" sz="2400" b="1" dirty="0" err="1">
                    <a:solidFill>
                      <a:srgbClr val="0000FF"/>
                    </a:solidFill>
                    <a:latin typeface="Comic Sans MS"/>
                    <a:cs typeface="Comic Sans MS"/>
                  </a:rPr>
                  <a:t>B</a:t>
                </a:r>
                <a:r>
                  <a:rPr lang="en-US" sz="2400" b="1" dirty="0" err="1">
                    <a:latin typeface="Comic Sans MS"/>
                    <a:cs typeface="Comic Sans MS"/>
                  </a:rPr>
                  <a:t>,</a:t>
                </a:r>
                <a:r>
                  <a:rPr lang="en-US" sz="2400" b="1" dirty="0" err="1">
                    <a:solidFill>
                      <a:srgbClr val="0000FF"/>
                    </a:solidFill>
                    <a:latin typeface="Comic Sans MS"/>
                    <a:cs typeface="Comic Sans MS"/>
                  </a:rPr>
                  <a:t>p</a:t>
                </a:r>
                <a:r>
                  <a:rPr lang="en-US" sz="2400" b="1" dirty="0">
                    <a:solidFill>
                      <a:srgbClr val="000000"/>
                    </a:solidFill>
                    <a:latin typeface="Comic Sans MS"/>
                    <a:cs typeface="Comic Sans MS"/>
                  </a:rPr>
                  <a:t>)? </a:t>
                </a:r>
                <a:r>
                  <a:rPr lang="en-US" altLang="en-US" sz="2400" b="1" dirty="0">
                    <a:solidFill>
                      <a:srgbClr val="FF0000"/>
                    </a:solidFill>
                    <a:latin typeface="Comic Sans MS" panose="030F0902030302020204" pitchFamily="66" charset="0"/>
                  </a:rPr>
                  <a:t>Continuity</a:t>
                </a:r>
                <a:r>
                  <a:rPr lang="en-US" sz="2400" b="1" dirty="0">
                    <a:solidFill>
                      <a:srgbClr val="000000"/>
                    </a:solidFill>
                    <a:latin typeface="Comic Sans MS"/>
                    <a:cs typeface="Comic Sans MS"/>
                  </a:rPr>
                  <a:t>…?</a:t>
                </a:r>
              </a:p>
              <a:p>
                <a:pPr>
                  <a:lnSpc>
                    <a:spcPct val="150000"/>
                  </a:lnSpc>
                </a:pPr>
                <a:r>
                  <a:rPr lang="en-US" altLang="en-US" sz="2400" b="1" dirty="0">
                    <a:solidFill>
                      <a:srgbClr val="008000"/>
                    </a:solidFill>
                    <a:latin typeface="Comic Sans MS" panose="030F0902030302020204" pitchFamily="66" charset="0"/>
                  </a:rPr>
                  <a:t>[GGRW’16]   </a:t>
                </a:r>
                <a:r>
                  <a:rPr lang="en-US" altLang="en-US" sz="2400" b="1" dirty="0">
                    <a:latin typeface="Comic Sans MS" panose="030F0902030302020204" pitchFamily="66" charset="0"/>
                  </a:rPr>
                  <a:t>in </a:t>
                </a:r>
                <a:r>
                  <a:rPr lang="en-US" altLang="en-US" sz="2400" b="1" dirty="0">
                    <a:solidFill>
                      <a:srgbClr val="FF0000"/>
                    </a:solidFill>
                    <a:latin typeface="Comic Sans MS" panose="030F0902030302020204" pitchFamily="66" charset="0"/>
                  </a:rPr>
                  <a:t>P</a:t>
                </a:r>
              </a:p>
            </p:txBody>
          </p:sp>
        </mc:Choice>
        <mc:Fallback>
          <p:sp>
            <p:nvSpPr>
              <p:cNvPr id="14" name="TextBox 13"/>
              <p:cNvSpPr txBox="1">
                <a:spLocks noRot="1" noChangeAspect="1" noMove="1" noResize="1" noEditPoints="1" noAdjustHandles="1" noChangeArrowheads="1" noChangeShapeType="1" noTextEdit="1"/>
              </p:cNvSpPr>
              <p:nvPr/>
            </p:nvSpPr>
            <p:spPr>
              <a:xfrm>
                <a:off x="106020" y="2315016"/>
                <a:ext cx="8921075" cy="4296882"/>
              </a:xfrm>
              <a:prstGeom prst="rect">
                <a:avLst/>
              </a:prstGeom>
              <a:blipFill>
                <a:blip r:embed="rId3"/>
                <a:stretch>
                  <a:fillRect l="-1136"/>
                </a:stretch>
              </a:blipFill>
            </p:spPr>
            <p:txBody>
              <a:bodyPr/>
              <a:lstStyle/>
              <a:p>
                <a:r>
                  <a:rPr lang="en-US">
                    <a:noFill/>
                  </a:rPr>
                  <a:t> </a:t>
                </a:r>
              </a:p>
            </p:txBody>
          </p:sp>
        </mc:Fallback>
      </mc:AlternateContent>
      <p:sp>
        <p:nvSpPr>
          <p:cNvPr id="4" name="Rounded Rectangular Callout 3"/>
          <p:cNvSpPr/>
          <p:nvPr/>
        </p:nvSpPr>
        <p:spPr>
          <a:xfrm>
            <a:off x="5233473" y="3867967"/>
            <a:ext cx="1725083" cy="907157"/>
          </a:xfrm>
          <a:prstGeom prst="wedgeRoundRectCallout">
            <a:avLst>
              <a:gd name="adj1" fmla="val -93714"/>
              <a:gd name="adj2" fmla="val -2560"/>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000000"/>
                </a:solidFill>
                <a:latin typeface="Comic Sans MS"/>
                <a:cs typeface="Comic Sans MS"/>
              </a:rPr>
              <a:t>(</a:t>
            </a:r>
            <a:r>
              <a:rPr lang="en-US" sz="2800" b="1" dirty="0" err="1">
                <a:solidFill>
                  <a:srgbClr val="0000FF"/>
                </a:solidFill>
                <a:latin typeface="Comic Sans MS"/>
                <a:cs typeface="Comic Sans MS"/>
              </a:rPr>
              <a:t>B</a:t>
            </a:r>
            <a:r>
              <a:rPr lang="en-US" sz="2800" b="1" dirty="0" err="1">
                <a:solidFill>
                  <a:schemeClr val="tx1"/>
                </a:solidFill>
                <a:latin typeface="Comic Sans MS"/>
                <a:cs typeface="Comic Sans MS"/>
              </a:rPr>
              <a:t>,</a:t>
            </a:r>
            <a:r>
              <a:rPr lang="en-US" sz="2800" b="1" dirty="0" err="1">
                <a:solidFill>
                  <a:srgbClr val="0000FF"/>
                </a:solidFill>
                <a:latin typeface="Comic Sans MS"/>
                <a:cs typeface="Comic Sans MS"/>
              </a:rPr>
              <a:t>p</a:t>
            </a:r>
            <a:r>
              <a:rPr lang="en-US" sz="2800" b="1" dirty="0">
                <a:solidFill>
                  <a:srgbClr val="000000"/>
                </a:solidFill>
                <a:latin typeface="Comic Sans MS"/>
                <a:cs typeface="Comic Sans MS"/>
              </a:rPr>
              <a:t>):</a:t>
            </a:r>
          </a:p>
          <a:p>
            <a:pPr algn="ctr"/>
            <a:r>
              <a:rPr lang="en-US" sz="2800" b="1" dirty="0">
                <a:solidFill>
                  <a:srgbClr val="008000"/>
                </a:solidFill>
                <a:latin typeface="Comic Sans MS"/>
                <a:cs typeface="Comic Sans MS"/>
              </a:rPr>
              <a:t>BL </a:t>
            </a:r>
            <a:r>
              <a:rPr lang="en-US" sz="2800" b="1" dirty="0">
                <a:solidFill>
                  <a:schemeClr val="tx1"/>
                </a:solidFill>
                <a:latin typeface="Comic Sans MS"/>
                <a:cs typeface="Comic Sans MS"/>
              </a:rPr>
              <a:t>data</a:t>
            </a:r>
            <a:r>
              <a:rPr lang="en-US" sz="2800" b="1" dirty="0">
                <a:solidFill>
                  <a:srgbClr val="000000"/>
                </a:solidFill>
                <a:latin typeface="Comic Sans MS"/>
                <a:cs typeface="Comic Sans MS"/>
              </a:rPr>
              <a:t> </a:t>
            </a:r>
          </a:p>
        </p:txBody>
      </p:sp>
      <p:sp>
        <p:nvSpPr>
          <p:cNvPr id="3" name="TextBox 2"/>
          <p:cNvSpPr txBox="1"/>
          <p:nvPr/>
        </p:nvSpPr>
        <p:spPr>
          <a:xfrm>
            <a:off x="992172" y="800910"/>
            <a:ext cx="6312947" cy="1477328"/>
          </a:xfrm>
          <a:prstGeom prst="rect">
            <a:avLst/>
          </a:prstGeom>
          <a:noFill/>
        </p:spPr>
        <p:txBody>
          <a:bodyPr wrap="none" rtlCol="0">
            <a:spAutoFit/>
          </a:bodyPr>
          <a:lstStyle/>
          <a:p>
            <a:r>
              <a:rPr lang="en-US" b="1" dirty="0">
                <a:solidFill>
                  <a:srgbClr val="008000"/>
                </a:solidFill>
                <a:latin typeface="Comic Sans MS"/>
                <a:cs typeface="Comic Sans MS"/>
              </a:rPr>
              <a:t>Cauchy-</a:t>
            </a:r>
            <a:r>
              <a:rPr lang="en-US" b="1" dirty="0" err="1">
                <a:solidFill>
                  <a:srgbClr val="008000"/>
                </a:solidFill>
                <a:latin typeface="Comic Sans MS"/>
                <a:cs typeface="Comic Sans MS"/>
              </a:rPr>
              <a:t>Schwarz</a:t>
            </a:r>
            <a:r>
              <a:rPr lang="en-US" b="1" dirty="0" err="1">
                <a:latin typeface="Comic Sans MS"/>
                <a:cs typeface="Comic Sans MS"/>
              </a:rPr>
              <a:t>,</a:t>
            </a:r>
            <a:r>
              <a:rPr lang="en-US" b="1" dirty="0" err="1">
                <a:solidFill>
                  <a:srgbClr val="008000"/>
                </a:solidFill>
                <a:latin typeface="Comic Sans MS"/>
                <a:cs typeface="Comic Sans MS"/>
              </a:rPr>
              <a:t>Hölder</a:t>
            </a:r>
            <a:r>
              <a:rPr lang="en-US" b="1" dirty="0">
                <a:latin typeface="Comic Sans MS"/>
                <a:cs typeface="Comic Sans MS"/>
              </a:rPr>
              <a:t>       </a:t>
            </a:r>
            <a:r>
              <a:rPr lang="en-US" b="1" dirty="0" err="1">
                <a:solidFill>
                  <a:srgbClr val="008000"/>
                </a:solidFill>
                <a:latin typeface="Comic Sans MS"/>
                <a:cs typeface="Comic Sans MS"/>
              </a:rPr>
              <a:t>Precopa-Leindler</a:t>
            </a:r>
            <a:endParaRPr lang="en-US" b="1" dirty="0">
              <a:solidFill>
                <a:srgbClr val="008000"/>
              </a:solidFill>
              <a:latin typeface="Comic Sans MS"/>
              <a:cs typeface="Comic Sans MS"/>
            </a:endParaRPr>
          </a:p>
          <a:p>
            <a:r>
              <a:rPr lang="en-US" b="1" dirty="0">
                <a:solidFill>
                  <a:srgbClr val="008000"/>
                </a:solidFill>
                <a:latin typeface="Comic Sans MS"/>
                <a:cs typeface="Comic Sans MS"/>
              </a:rPr>
              <a:t>Loomis-Whitney</a:t>
            </a:r>
            <a:r>
              <a:rPr lang="en-US" b="1" dirty="0">
                <a:latin typeface="Comic Sans MS"/>
                <a:cs typeface="Comic Sans MS"/>
              </a:rPr>
              <a:t>                </a:t>
            </a:r>
            <a:r>
              <a:rPr lang="en-US" b="1" dirty="0">
                <a:solidFill>
                  <a:srgbClr val="008000"/>
                </a:solidFill>
                <a:latin typeface="Comic Sans MS"/>
                <a:cs typeface="Comic Sans MS"/>
              </a:rPr>
              <a:t>Nelson</a:t>
            </a:r>
            <a:r>
              <a:rPr lang="en-US" b="1" dirty="0">
                <a:latin typeface="Comic Sans MS"/>
                <a:cs typeface="Comic Sans MS"/>
              </a:rPr>
              <a:t> </a:t>
            </a:r>
            <a:r>
              <a:rPr lang="en-US" b="1" dirty="0" err="1">
                <a:latin typeface="Comic Sans MS"/>
                <a:cs typeface="Comic Sans MS"/>
              </a:rPr>
              <a:t>Hypercontractive</a:t>
            </a:r>
            <a:endParaRPr lang="en-US" b="1" dirty="0">
              <a:latin typeface="Comic Sans MS"/>
              <a:cs typeface="Comic Sans MS"/>
            </a:endParaRPr>
          </a:p>
          <a:p>
            <a:r>
              <a:rPr lang="en-US" b="1" dirty="0">
                <a:solidFill>
                  <a:srgbClr val="008000"/>
                </a:solidFill>
                <a:latin typeface="Comic Sans MS"/>
                <a:cs typeface="Comic Sans MS"/>
              </a:rPr>
              <a:t>Young’s</a:t>
            </a:r>
            <a:r>
              <a:rPr lang="en-US" b="1" dirty="0">
                <a:latin typeface="Comic Sans MS"/>
                <a:cs typeface="Comic Sans MS"/>
              </a:rPr>
              <a:t> convolution             </a:t>
            </a:r>
            <a:r>
              <a:rPr lang="en-US" b="1" dirty="0" err="1">
                <a:solidFill>
                  <a:srgbClr val="008000"/>
                </a:solidFill>
                <a:latin typeface="Comic Sans MS"/>
                <a:cs typeface="Comic Sans MS"/>
              </a:rPr>
              <a:t>Brunn-Minkowski</a:t>
            </a:r>
            <a:endParaRPr lang="en-US" b="1" dirty="0">
              <a:solidFill>
                <a:srgbClr val="008000"/>
              </a:solidFill>
              <a:latin typeface="Comic Sans MS"/>
              <a:cs typeface="Comic Sans MS"/>
            </a:endParaRPr>
          </a:p>
          <a:p>
            <a:r>
              <a:rPr lang="en-US" b="1" dirty="0" err="1">
                <a:solidFill>
                  <a:srgbClr val="008000"/>
                </a:solidFill>
                <a:latin typeface="Comic Sans MS"/>
                <a:cs typeface="Comic Sans MS"/>
              </a:rPr>
              <a:t>Lieb’s</a:t>
            </a:r>
            <a:r>
              <a:rPr lang="en-US" b="1" dirty="0">
                <a:solidFill>
                  <a:srgbClr val="008000"/>
                </a:solidFill>
                <a:latin typeface="Comic Sans MS"/>
                <a:cs typeface="Comic Sans MS"/>
              </a:rPr>
              <a:t> </a:t>
            </a:r>
            <a:r>
              <a:rPr lang="en-US" b="1" dirty="0">
                <a:solidFill>
                  <a:srgbClr val="660066"/>
                </a:solidFill>
                <a:latin typeface="Comic Sans MS"/>
                <a:cs typeface="Comic Sans MS"/>
              </a:rPr>
              <a:t>Non-commutative</a:t>
            </a:r>
            <a:r>
              <a:rPr lang="en-US" b="1" dirty="0">
                <a:latin typeface="Comic Sans MS"/>
                <a:cs typeface="Comic Sans MS"/>
              </a:rPr>
              <a:t> </a:t>
            </a:r>
            <a:r>
              <a:rPr lang="en-US" b="1" dirty="0">
                <a:solidFill>
                  <a:srgbClr val="008000"/>
                </a:solidFill>
                <a:latin typeface="Comic Sans MS"/>
                <a:cs typeface="Comic Sans MS"/>
              </a:rPr>
              <a:t>BL    </a:t>
            </a:r>
            <a:r>
              <a:rPr lang="en-US" b="1" dirty="0" err="1">
                <a:solidFill>
                  <a:srgbClr val="008000"/>
                </a:solidFill>
                <a:latin typeface="Comic Sans MS"/>
                <a:cs typeface="Comic Sans MS"/>
              </a:rPr>
              <a:t>Barthe</a:t>
            </a:r>
            <a:r>
              <a:rPr lang="en-US" b="1" dirty="0">
                <a:solidFill>
                  <a:srgbClr val="008000"/>
                </a:solidFill>
                <a:latin typeface="Comic Sans MS"/>
                <a:cs typeface="Comic Sans MS"/>
              </a:rPr>
              <a:t> </a:t>
            </a:r>
            <a:r>
              <a:rPr lang="en-US" b="1" dirty="0">
                <a:solidFill>
                  <a:srgbClr val="660066"/>
                </a:solidFill>
                <a:latin typeface="Comic Sans MS"/>
                <a:cs typeface="Comic Sans MS"/>
              </a:rPr>
              <a:t>Reverse</a:t>
            </a:r>
            <a:r>
              <a:rPr lang="en-US" b="1" dirty="0">
                <a:latin typeface="Comic Sans MS"/>
                <a:cs typeface="Comic Sans MS"/>
              </a:rPr>
              <a:t> </a:t>
            </a:r>
            <a:r>
              <a:rPr lang="en-US" b="1" dirty="0">
                <a:solidFill>
                  <a:srgbClr val="008000"/>
                </a:solidFill>
                <a:latin typeface="Comic Sans MS"/>
                <a:cs typeface="Comic Sans MS"/>
              </a:rPr>
              <a:t>BL </a:t>
            </a:r>
          </a:p>
          <a:p>
            <a:r>
              <a:rPr lang="en-US" b="1" dirty="0">
                <a:solidFill>
                  <a:srgbClr val="008000"/>
                </a:solidFill>
                <a:latin typeface="Comic Sans MS"/>
                <a:cs typeface="Comic Sans MS"/>
              </a:rPr>
              <a:t>Bennett-Bez </a:t>
            </a:r>
            <a:r>
              <a:rPr lang="en-US" b="1" dirty="0">
                <a:solidFill>
                  <a:srgbClr val="660066"/>
                </a:solidFill>
                <a:latin typeface="Comic Sans MS"/>
                <a:cs typeface="Comic Sans MS"/>
              </a:rPr>
              <a:t>Nonlinear</a:t>
            </a:r>
            <a:r>
              <a:rPr lang="en-US" b="1" dirty="0">
                <a:latin typeface="Comic Sans MS"/>
                <a:cs typeface="Comic Sans MS"/>
              </a:rPr>
              <a:t> </a:t>
            </a:r>
            <a:r>
              <a:rPr lang="en-US" b="1" dirty="0">
                <a:solidFill>
                  <a:srgbClr val="008000"/>
                </a:solidFill>
                <a:latin typeface="Comic Sans MS"/>
                <a:cs typeface="Comic Sans MS"/>
              </a:rPr>
              <a:t>BL     </a:t>
            </a:r>
            <a:r>
              <a:rPr lang="en-US" b="1" dirty="0">
                <a:latin typeface="Comic Sans MS"/>
                <a:cs typeface="Comic Sans MS"/>
              </a:rPr>
              <a:t>Quantitative </a:t>
            </a:r>
            <a:r>
              <a:rPr lang="en-US" b="1" dirty="0" err="1">
                <a:solidFill>
                  <a:srgbClr val="008000"/>
                </a:solidFill>
                <a:latin typeface="Comic Sans MS"/>
                <a:cs typeface="Comic Sans MS"/>
              </a:rPr>
              <a:t>Helly</a:t>
            </a:r>
            <a:r>
              <a:rPr lang="en-US" b="1" dirty="0">
                <a:latin typeface="Comic Sans MS"/>
                <a:cs typeface="Comic Sans MS"/>
              </a:rPr>
              <a:t> </a:t>
            </a:r>
          </a:p>
        </p:txBody>
      </p:sp>
      <p:sp>
        <p:nvSpPr>
          <p:cNvPr id="8" name="TextBox 7">
            <a:extLst>
              <a:ext uri="{FF2B5EF4-FFF2-40B4-BE49-F238E27FC236}">
                <a16:creationId xmlns:a16="http://schemas.microsoft.com/office/drawing/2014/main" id="{046BCDB2-98BF-C84E-95F8-466C79AAD2BB}"/>
              </a:ext>
            </a:extLst>
          </p:cNvPr>
          <p:cNvSpPr txBox="1">
            <a:spLocks noChangeArrowheads="1"/>
          </p:cNvSpPr>
          <p:nvPr/>
        </p:nvSpPr>
        <p:spPr bwMode="auto">
          <a:xfrm>
            <a:off x="7118664" y="2342281"/>
            <a:ext cx="1904314" cy="433708"/>
          </a:xfrm>
          <a:prstGeom prst="rect">
            <a:avLst/>
          </a:prstGeom>
          <a:solidFill>
            <a:srgbClr val="00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a:lnSpc>
                <a:spcPct val="120000"/>
              </a:lnSpc>
            </a:pPr>
            <a:r>
              <a:rPr lang="en-US" altLang="en-US" sz="2000" b="1" dirty="0">
                <a:solidFill>
                  <a:srgbClr val="FF0000"/>
                </a:solidFill>
              </a:rPr>
              <a:t>p</a:t>
            </a:r>
            <a:r>
              <a:rPr lang="en-US" altLang="en-US" sz="2000" b="1" baseline="-25000" dirty="0">
                <a:solidFill>
                  <a:srgbClr val="FF0000"/>
                </a:solidFill>
              </a:rPr>
              <a:t>1</a:t>
            </a:r>
            <a:r>
              <a:rPr lang="en-US" altLang="en-US" sz="2000" b="1" dirty="0"/>
              <a:t>+</a:t>
            </a:r>
            <a:r>
              <a:rPr lang="en-US" altLang="en-US" sz="2000" b="1" dirty="0">
                <a:solidFill>
                  <a:srgbClr val="FF0000"/>
                </a:solidFill>
              </a:rPr>
              <a:t>p</a:t>
            </a:r>
            <a:r>
              <a:rPr lang="en-US" altLang="en-US" sz="2000" b="1" baseline="-25000" dirty="0">
                <a:solidFill>
                  <a:srgbClr val="FF0000"/>
                </a:solidFill>
              </a:rPr>
              <a:t>2</a:t>
            </a:r>
            <a:r>
              <a:rPr lang="en-US" altLang="en-US" sz="2000" b="1" dirty="0"/>
              <a:t>=</a:t>
            </a:r>
            <a:r>
              <a:rPr lang="en-US" altLang="en-US" sz="2000" b="1" dirty="0">
                <a:solidFill>
                  <a:srgbClr val="FF0000"/>
                </a:solidFill>
              </a:rPr>
              <a:t>1, p</a:t>
            </a:r>
            <a:r>
              <a:rPr lang="en-US" altLang="en-US" sz="2000" b="1" baseline="-25000" dirty="0">
                <a:solidFill>
                  <a:srgbClr val="FF0000"/>
                </a:solidFill>
              </a:rPr>
              <a:t>i</a:t>
            </a:r>
            <a:r>
              <a:rPr lang="en-US" altLang="en-US" sz="2000" b="1" dirty="0"/>
              <a:t>≥</a:t>
            </a:r>
            <a:r>
              <a:rPr lang="en-US" altLang="en-US" sz="2000" b="1" dirty="0">
                <a:solidFill>
                  <a:srgbClr val="FF0000"/>
                </a:solidFill>
              </a:rPr>
              <a:t>0</a:t>
            </a:r>
          </a:p>
        </p:txBody>
      </p:sp>
      <p:sp>
        <p:nvSpPr>
          <p:cNvPr id="10" name="TextBox 9">
            <a:extLst>
              <a:ext uri="{FF2B5EF4-FFF2-40B4-BE49-F238E27FC236}">
                <a16:creationId xmlns:a16="http://schemas.microsoft.com/office/drawing/2014/main" id="{6D9D2D96-DAAB-684C-A35B-B26D5AB4A3FE}"/>
              </a:ext>
            </a:extLst>
          </p:cNvPr>
          <p:cNvSpPr txBox="1">
            <a:spLocks noChangeArrowheads="1"/>
          </p:cNvSpPr>
          <p:nvPr/>
        </p:nvSpPr>
        <p:spPr bwMode="auto">
          <a:xfrm>
            <a:off x="1465729" y="3047192"/>
            <a:ext cx="5773957" cy="604964"/>
          </a:xfrm>
          <a:prstGeom prst="rect">
            <a:avLst/>
          </a:prstGeom>
          <a:solidFill>
            <a:schemeClr val="bg2">
              <a:lumMod val="75000"/>
              <a:alpha val="50195"/>
            </a:schemeClr>
          </a:solidFill>
          <a:ln>
            <a:noFill/>
          </a:ln>
        </p:spPr>
        <p:txBody>
          <a:bodyPr wrap="squar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a:lnSpc>
                <a:spcPct val="120000"/>
              </a:lnSpc>
            </a:pPr>
            <a:endParaRPr lang="en-US" altLang="en-US" sz="2000" b="1" dirty="0">
              <a:solidFill>
                <a:srgbClr val="FF0000"/>
              </a:solidFill>
            </a:endParaRPr>
          </a:p>
        </p:txBody>
      </p:sp>
      <p:sp>
        <p:nvSpPr>
          <p:cNvPr id="11" name="TextBox 10">
            <a:extLst>
              <a:ext uri="{FF2B5EF4-FFF2-40B4-BE49-F238E27FC236}">
                <a16:creationId xmlns:a16="http://schemas.microsoft.com/office/drawing/2014/main" id="{3658F704-CF48-1E48-9EA4-0F310EBF71F9}"/>
              </a:ext>
            </a:extLst>
          </p:cNvPr>
          <p:cNvSpPr txBox="1">
            <a:spLocks noChangeArrowheads="1"/>
          </p:cNvSpPr>
          <p:nvPr/>
        </p:nvSpPr>
        <p:spPr bwMode="auto">
          <a:xfrm>
            <a:off x="106020" y="5342132"/>
            <a:ext cx="8916958" cy="718025"/>
          </a:xfrm>
          <a:prstGeom prst="rect">
            <a:avLst/>
          </a:prstGeom>
          <a:solidFill>
            <a:schemeClr val="bg2">
              <a:lumMod val="75000"/>
              <a:alpha val="50195"/>
            </a:schemeClr>
          </a:solidFill>
          <a:ln>
            <a:noFill/>
          </a:ln>
        </p:spPr>
        <p:txBody>
          <a:bodyPr wrap="squar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a:lnSpc>
                <a:spcPct val="120000"/>
              </a:lnSpc>
            </a:pPr>
            <a:endParaRPr lang="en-US" altLang="en-US" sz="2000" b="1" dirty="0">
              <a:solidFill>
                <a:srgbClr val="FF0000"/>
              </a:solidFill>
            </a:endParaRPr>
          </a:p>
        </p:txBody>
      </p:sp>
      <p:sp>
        <p:nvSpPr>
          <p:cNvPr id="15" name="Cloud 14">
            <a:extLst>
              <a:ext uri="{FF2B5EF4-FFF2-40B4-BE49-F238E27FC236}">
                <a16:creationId xmlns:a16="http://schemas.microsoft.com/office/drawing/2014/main" id="{4501B4EE-80C8-CE43-98DB-7CCA6249E8DD}"/>
              </a:ext>
            </a:extLst>
          </p:cNvPr>
          <p:cNvSpPr/>
          <p:nvPr/>
        </p:nvSpPr>
        <p:spPr>
          <a:xfrm>
            <a:off x="3833505" y="6038629"/>
            <a:ext cx="3462165" cy="751163"/>
          </a:xfrm>
          <a:prstGeom prst="cloud">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latin typeface="Comic Sans MS" panose="030F0902030302020204" pitchFamily="66" charset="0"/>
              </a:rPr>
              <a:t>Applications ???</a:t>
            </a:r>
          </a:p>
        </p:txBody>
      </p:sp>
    </p:spTree>
    <p:extLst>
      <p:ext uri="{BB962C8B-B14F-4D97-AF65-F5344CB8AC3E}">
        <p14:creationId xmlns:p14="http://schemas.microsoft.com/office/powerpoint/2010/main" val="138376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uiExpand="1" build="p"/>
      <p:bldP spid="4" grpId="0" animBg="1"/>
      <p:bldP spid="8" grpId="0" animBg="1"/>
      <p:bldP spid="10" grpId="0" animBg="1"/>
      <p:bldP spid="11" grpId="0" animBg="1"/>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F35D1CA-59A8-A644-B89D-3D331347A0D7}"/>
              </a:ext>
            </a:extLst>
          </p:cNvPr>
          <p:cNvSpPr txBox="1">
            <a:spLocks noChangeArrowheads="1"/>
          </p:cNvSpPr>
          <p:nvPr/>
        </p:nvSpPr>
        <p:spPr bwMode="auto">
          <a:xfrm>
            <a:off x="304800" y="4038600"/>
            <a:ext cx="2057400" cy="533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44034" name="Title 1">
            <a:extLst>
              <a:ext uri="{FF2B5EF4-FFF2-40B4-BE49-F238E27FC236}">
                <a16:creationId xmlns:a16="http://schemas.microsoft.com/office/drawing/2014/main" id="{1A7768B8-D77D-3444-B508-03ECADC2655E}"/>
              </a:ext>
            </a:extLst>
          </p:cNvPr>
          <p:cNvSpPr>
            <a:spLocks noGrp="1"/>
          </p:cNvSpPr>
          <p:nvPr>
            <p:ph type="ctrTitle"/>
          </p:nvPr>
        </p:nvSpPr>
        <p:spPr>
          <a:xfrm>
            <a:off x="265113" y="-228600"/>
            <a:ext cx="8455025" cy="1476375"/>
          </a:xfrm>
        </p:spPr>
        <p:txBody>
          <a:bodyPr/>
          <a:lstStyle/>
          <a:p>
            <a:r>
              <a:rPr lang="en-US" altLang="en-US" sz="3200" b="1">
                <a:solidFill>
                  <a:srgbClr val="FF0000"/>
                </a:solidFill>
                <a:latin typeface="Comic Sans MS" panose="030F0902030302020204" pitchFamily="66" charset="0"/>
                <a:ea typeface="ＭＳ Ｐゴシック" panose="020B0600070205080204" pitchFamily="34" charset="-128"/>
              </a:rPr>
              <a:t>BL-constant  </a:t>
            </a:r>
            <a:r>
              <a:rPr lang="en-US" altLang="en-US" sz="2800" b="1">
                <a:solidFill>
                  <a:srgbClr val="008000"/>
                </a:solidFill>
                <a:latin typeface="Comic Sans MS" panose="030F0902030302020204" pitchFamily="66" charset="0"/>
                <a:ea typeface="ＭＳ Ｐゴシック" panose="020B0600070205080204" pitchFamily="34" charset="-128"/>
              </a:rPr>
              <a:t>[Lieb’90]</a:t>
            </a:r>
          </a:p>
        </p:txBody>
      </p:sp>
      <p:sp>
        <p:nvSpPr>
          <p:cNvPr id="4" name="TextBox 3">
            <a:extLst>
              <a:ext uri="{FF2B5EF4-FFF2-40B4-BE49-F238E27FC236}">
                <a16:creationId xmlns:a16="http://schemas.microsoft.com/office/drawing/2014/main" id="{D22BB676-860B-0C4F-A0FD-1434576E630C}"/>
              </a:ext>
            </a:extLst>
          </p:cNvPr>
          <p:cNvSpPr txBox="1">
            <a:spLocks noChangeArrowheads="1"/>
          </p:cNvSpPr>
          <p:nvPr/>
        </p:nvSpPr>
        <p:spPr bwMode="auto">
          <a:xfrm>
            <a:off x="2286000" y="40386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FF33CC"/>
                </a:solidFill>
              </a:rPr>
              <a:t>BL</a:t>
            </a:r>
            <a:r>
              <a:rPr lang="en-US" altLang="en-US" sz="2800" b="1">
                <a:solidFill>
                  <a:srgbClr val="000000"/>
                </a:solidFill>
              </a:rPr>
              <a:t>(</a:t>
            </a:r>
            <a:r>
              <a:rPr lang="en-US" altLang="en-US" sz="2800" b="1">
                <a:solidFill>
                  <a:srgbClr val="800000"/>
                </a:solidFill>
              </a:rPr>
              <a:t>B</a:t>
            </a:r>
            <a:r>
              <a:rPr lang="en-US" altLang="en-US" sz="2800" b="1">
                <a:solidFill>
                  <a:srgbClr val="000000"/>
                </a:solidFill>
              </a:rPr>
              <a:t>,</a:t>
            </a:r>
            <a:r>
              <a:rPr lang="en-US" altLang="en-US" sz="2800" b="1">
                <a:solidFill>
                  <a:srgbClr val="FF0000"/>
                </a:solidFill>
              </a:rPr>
              <a:t>p</a:t>
            </a:r>
            <a:r>
              <a:rPr lang="en-US" altLang="en-US" sz="2800" b="1">
                <a:solidFill>
                  <a:srgbClr val="000000"/>
                </a:solidFill>
              </a:rPr>
              <a:t>)</a:t>
            </a:r>
            <a:r>
              <a:rPr lang="en-US" altLang="en-US" sz="2800" b="1" baseline="30000">
                <a:solidFill>
                  <a:srgbClr val="000000"/>
                </a:solidFill>
              </a:rPr>
              <a:t>2</a:t>
            </a:r>
            <a:r>
              <a:rPr lang="en-US" altLang="en-US" sz="2800" b="1">
                <a:solidFill>
                  <a:srgbClr val="FF33CC"/>
                </a:solidFill>
              </a:rPr>
              <a:t> </a:t>
            </a:r>
            <a:r>
              <a:rPr lang="en-US" altLang="en-US" sz="2800" b="1">
                <a:solidFill>
                  <a:srgbClr val="000000"/>
                </a:solidFill>
              </a:rPr>
              <a:t>= </a:t>
            </a:r>
            <a:endParaRPr lang="en-US" altLang="en-US" sz="2800"/>
          </a:p>
        </p:txBody>
      </p:sp>
      <p:cxnSp>
        <p:nvCxnSpPr>
          <p:cNvPr id="5" name="Straight Connector 4">
            <a:extLst>
              <a:ext uri="{FF2B5EF4-FFF2-40B4-BE49-F238E27FC236}">
                <a16:creationId xmlns:a16="http://schemas.microsoft.com/office/drawing/2014/main" id="{F9B49076-0898-5B43-84AA-E152356B952B}"/>
              </a:ext>
            </a:extLst>
          </p:cNvPr>
          <p:cNvCxnSpPr>
            <a:cxnSpLocks noChangeShapeType="1"/>
          </p:cNvCxnSpPr>
          <p:nvPr/>
        </p:nvCxnSpPr>
        <p:spPr bwMode="auto">
          <a:xfrm>
            <a:off x="5486400" y="4419600"/>
            <a:ext cx="3048000"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E4F2D906-7126-3E49-9626-F2F9586B9090}"/>
              </a:ext>
            </a:extLst>
          </p:cNvPr>
          <p:cNvSpPr txBox="1">
            <a:spLocks noChangeArrowheads="1"/>
          </p:cNvSpPr>
          <p:nvPr/>
        </p:nvSpPr>
        <p:spPr bwMode="auto">
          <a:xfrm>
            <a:off x="4343400" y="3657600"/>
            <a:ext cx="48053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algn="l">
              <a:lnSpc>
                <a:spcPct val="140000"/>
              </a:lnSpc>
            </a:pPr>
            <a:r>
              <a:rPr lang="en-US" altLang="en-US" sz="2800" b="1"/>
              <a:t> sup     ∏</a:t>
            </a:r>
            <a:r>
              <a:rPr lang="en-US" altLang="en-US" sz="2800" b="1" baseline="-25000">
                <a:solidFill>
                  <a:srgbClr val="800000"/>
                </a:solidFill>
              </a:rPr>
              <a:t>j</a:t>
            </a:r>
            <a:r>
              <a:rPr lang="en-US" altLang="en-US" sz="2800" b="1"/>
              <a:t> det(</a:t>
            </a:r>
            <a:r>
              <a:rPr lang="en-US" altLang="en-US" sz="2800" b="1">
                <a:solidFill>
                  <a:srgbClr val="008000"/>
                </a:solidFill>
              </a:rPr>
              <a:t>A</a:t>
            </a:r>
            <a:r>
              <a:rPr lang="en-US" altLang="en-US" sz="2800" b="1" baseline="-25000">
                <a:solidFill>
                  <a:srgbClr val="008000"/>
                </a:solidFill>
              </a:rPr>
              <a:t>j</a:t>
            </a:r>
            <a:r>
              <a:rPr lang="en-US" altLang="en-US" sz="2800" b="1"/>
              <a:t>)</a:t>
            </a:r>
            <a:r>
              <a:rPr lang="en-US" altLang="en-US" sz="3600" b="1" baseline="30000">
                <a:solidFill>
                  <a:srgbClr val="FF0000"/>
                </a:solidFill>
              </a:rPr>
              <a:t>p</a:t>
            </a:r>
            <a:r>
              <a:rPr lang="en-US" altLang="en-US" sz="2800" b="1" baseline="30000">
                <a:solidFill>
                  <a:srgbClr val="FF0000"/>
                </a:solidFill>
              </a:rPr>
              <a:t>j</a:t>
            </a:r>
            <a:r>
              <a:rPr lang="en-US" altLang="en-US" sz="2800"/>
              <a:t> </a:t>
            </a:r>
          </a:p>
          <a:p>
            <a:pPr algn="l">
              <a:lnSpc>
                <a:spcPct val="140000"/>
              </a:lnSpc>
            </a:pPr>
            <a:r>
              <a:rPr lang="en-US" altLang="en-US" sz="2800" b="1">
                <a:solidFill>
                  <a:srgbClr val="008000"/>
                </a:solidFill>
              </a:rPr>
              <a:t>A</a:t>
            </a:r>
            <a:r>
              <a:rPr lang="en-US" altLang="en-US" sz="2800" b="1" baseline="-25000">
                <a:solidFill>
                  <a:srgbClr val="008000"/>
                </a:solidFill>
              </a:rPr>
              <a:t>j</a:t>
            </a:r>
            <a:r>
              <a:rPr lang="en-US" altLang="en-US" sz="2800" b="1"/>
              <a:t>&gt;0  det(</a:t>
            </a:r>
            <a:r>
              <a:rPr lang="en-US" altLang="en-US" sz="2800"/>
              <a:t>∑</a:t>
            </a:r>
            <a:r>
              <a:rPr lang="en-US" altLang="en-US" sz="2800" b="1" baseline="-25000">
                <a:solidFill>
                  <a:srgbClr val="800000"/>
                </a:solidFill>
              </a:rPr>
              <a:t>j </a:t>
            </a:r>
            <a:r>
              <a:rPr lang="en-US" altLang="en-US" sz="2800" b="1">
                <a:solidFill>
                  <a:srgbClr val="FF0000"/>
                </a:solidFill>
              </a:rPr>
              <a:t>p</a:t>
            </a:r>
            <a:r>
              <a:rPr lang="en-US" altLang="en-US" sz="2000" b="1" baseline="-25000">
                <a:solidFill>
                  <a:srgbClr val="FF0000"/>
                </a:solidFill>
              </a:rPr>
              <a:t>j </a:t>
            </a:r>
            <a:r>
              <a:rPr lang="en-US" altLang="en-US" sz="2800" b="1">
                <a:solidFill>
                  <a:srgbClr val="800000"/>
                </a:solidFill>
              </a:rPr>
              <a:t>B</a:t>
            </a:r>
            <a:r>
              <a:rPr lang="en-US" altLang="en-US" sz="2800" b="1" baseline="-25000">
                <a:solidFill>
                  <a:srgbClr val="800000"/>
                </a:solidFill>
              </a:rPr>
              <a:t>j</a:t>
            </a:r>
            <a:r>
              <a:rPr lang="en-US" altLang="en-US" sz="2800" b="1" baseline="30000">
                <a:solidFill>
                  <a:srgbClr val="800000"/>
                </a:solidFill>
              </a:rPr>
              <a:t>t</a:t>
            </a:r>
            <a:r>
              <a:rPr lang="en-US" altLang="en-US" sz="2800" b="1">
                <a:solidFill>
                  <a:srgbClr val="008000"/>
                </a:solidFill>
              </a:rPr>
              <a:t>A</a:t>
            </a:r>
            <a:r>
              <a:rPr lang="en-US" altLang="en-US" sz="2800" b="1" baseline="-25000">
                <a:solidFill>
                  <a:srgbClr val="008000"/>
                </a:solidFill>
              </a:rPr>
              <a:t>j</a:t>
            </a:r>
            <a:r>
              <a:rPr lang="en-US" altLang="en-US" sz="2800" b="1">
                <a:solidFill>
                  <a:srgbClr val="800000"/>
                </a:solidFill>
              </a:rPr>
              <a:t>B</a:t>
            </a:r>
            <a:r>
              <a:rPr lang="en-US" altLang="en-US" sz="2800" b="1" baseline="-25000">
                <a:solidFill>
                  <a:srgbClr val="800000"/>
                </a:solidFill>
              </a:rPr>
              <a:t>j</a:t>
            </a:r>
            <a:r>
              <a:rPr lang="en-US" altLang="en-US" sz="2800" b="1"/>
              <a:t>)</a:t>
            </a:r>
          </a:p>
        </p:txBody>
      </p:sp>
      <p:sp>
        <p:nvSpPr>
          <p:cNvPr id="13" name="TextBox 12">
            <a:extLst>
              <a:ext uri="{FF2B5EF4-FFF2-40B4-BE49-F238E27FC236}">
                <a16:creationId xmlns:a16="http://schemas.microsoft.com/office/drawing/2014/main" id="{87519F9B-7614-7E4C-95AE-6D172D980DB6}"/>
              </a:ext>
            </a:extLst>
          </p:cNvPr>
          <p:cNvSpPr txBox="1">
            <a:spLocks noChangeArrowheads="1"/>
          </p:cNvSpPr>
          <p:nvPr/>
        </p:nvSpPr>
        <p:spPr bwMode="auto">
          <a:xfrm>
            <a:off x="0" y="990600"/>
            <a:ext cx="9144000" cy="246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algn="l">
              <a:lnSpc>
                <a:spcPct val="120000"/>
              </a:lnSpc>
            </a:pPr>
            <a:r>
              <a:rPr lang="en-US" altLang="en-US" sz="2400" b="1" dirty="0">
                <a:solidFill>
                  <a:srgbClr val="000000"/>
                </a:solidFill>
              </a:rPr>
              <a:t>Input </a:t>
            </a:r>
            <a:r>
              <a:rPr lang="en-US" altLang="en-US" sz="2400" b="1" dirty="0">
                <a:solidFill>
                  <a:srgbClr val="0000FF"/>
                </a:solidFill>
              </a:rPr>
              <a:t>            </a:t>
            </a:r>
            <a:r>
              <a:rPr lang="en-US" altLang="en-US" sz="2400" b="1" dirty="0">
                <a:solidFill>
                  <a:srgbClr val="800000"/>
                </a:solidFill>
              </a:rPr>
              <a:t>B</a:t>
            </a:r>
            <a:r>
              <a:rPr lang="en-US" altLang="en-US" sz="2400" b="1" dirty="0">
                <a:solidFill>
                  <a:srgbClr val="0000FF"/>
                </a:solidFill>
              </a:rPr>
              <a:t> </a:t>
            </a:r>
            <a:r>
              <a:rPr lang="en-US" altLang="en-US" sz="2400" b="1" dirty="0">
                <a:solidFill>
                  <a:srgbClr val="000000"/>
                </a:solidFill>
              </a:rPr>
              <a:t>= (</a:t>
            </a:r>
            <a:r>
              <a:rPr lang="en-US" altLang="en-US" sz="2400" b="1" dirty="0">
                <a:solidFill>
                  <a:srgbClr val="800000"/>
                </a:solidFill>
              </a:rPr>
              <a:t>B</a:t>
            </a:r>
            <a:r>
              <a:rPr lang="en-US" altLang="en-US" sz="2400" b="1" baseline="-25000" dirty="0">
                <a:solidFill>
                  <a:srgbClr val="800000"/>
                </a:solidFill>
              </a:rPr>
              <a:t>1</a:t>
            </a:r>
            <a:r>
              <a:rPr lang="en-US" altLang="en-US" sz="2400" b="1" dirty="0">
                <a:solidFill>
                  <a:srgbClr val="000000"/>
                </a:solidFill>
              </a:rPr>
              <a:t>,</a:t>
            </a:r>
            <a:r>
              <a:rPr lang="en-US" altLang="en-US" sz="2400" b="1" dirty="0">
                <a:solidFill>
                  <a:srgbClr val="800000"/>
                </a:solidFill>
              </a:rPr>
              <a:t>B</a:t>
            </a:r>
            <a:r>
              <a:rPr lang="en-US" altLang="en-US" sz="2400" b="1" baseline="-25000" dirty="0">
                <a:solidFill>
                  <a:srgbClr val="800000"/>
                </a:solidFill>
              </a:rPr>
              <a:t>2</a:t>
            </a:r>
            <a:r>
              <a:rPr lang="en-US" altLang="en-US" sz="2400" b="1" dirty="0"/>
              <a:t>,…,</a:t>
            </a:r>
            <a:r>
              <a:rPr lang="en-US" altLang="en-US" sz="2400" b="1" dirty="0" err="1">
                <a:solidFill>
                  <a:srgbClr val="800000"/>
                </a:solidFill>
              </a:rPr>
              <a:t>B</a:t>
            </a:r>
            <a:r>
              <a:rPr lang="en-US" altLang="en-US" sz="2400" b="1" baseline="-25000" dirty="0" err="1">
                <a:solidFill>
                  <a:srgbClr val="800000"/>
                </a:solidFill>
              </a:rPr>
              <a:t>m</a:t>
            </a:r>
            <a:r>
              <a:rPr lang="en-US" altLang="en-US" sz="2400" b="1" dirty="0">
                <a:solidFill>
                  <a:srgbClr val="000000"/>
                </a:solidFill>
              </a:rPr>
              <a:t>)  </a:t>
            </a:r>
            <a:r>
              <a:rPr lang="en-US" altLang="en-US" sz="2400" b="1" dirty="0" err="1">
                <a:solidFill>
                  <a:srgbClr val="800000"/>
                </a:solidFill>
              </a:rPr>
              <a:t>B</a:t>
            </a:r>
            <a:r>
              <a:rPr lang="en-US" altLang="en-US" sz="2400" b="1" baseline="-25000" dirty="0" err="1">
                <a:solidFill>
                  <a:srgbClr val="800000"/>
                </a:solidFill>
              </a:rPr>
              <a:t>j</a:t>
            </a:r>
            <a:r>
              <a:rPr lang="en-US" altLang="en-US" sz="2400" b="1" dirty="0" err="1">
                <a:solidFill>
                  <a:srgbClr val="000000"/>
                </a:solidFill>
              </a:rPr>
              <a:t>:</a:t>
            </a:r>
            <a:r>
              <a:rPr lang="en-US" altLang="en-US" sz="2400" b="1" dirty="0" err="1">
                <a:solidFill>
                  <a:srgbClr val="0000FF"/>
                </a:solidFill>
              </a:rPr>
              <a:t>R</a:t>
            </a:r>
            <a:r>
              <a:rPr lang="en-US" altLang="en-US" sz="3600" b="1" baseline="30000" dirty="0" err="1">
                <a:solidFill>
                  <a:srgbClr val="0000FF"/>
                </a:solidFill>
              </a:rPr>
              <a:t>n</a:t>
            </a:r>
            <a:r>
              <a:rPr lang="en-US" altLang="en-US" sz="2400" b="1" dirty="0" err="1">
                <a:solidFill>
                  <a:srgbClr val="000000"/>
                </a:solidFill>
                <a:sym typeface="Wingdings" pitchFamily="2" charset="2"/>
              </a:rPr>
              <a:t></a:t>
            </a:r>
            <a:r>
              <a:rPr lang="en-US" altLang="en-US" sz="2400" b="1" dirty="0" err="1">
                <a:solidFill>
                  <a:srgbClr val="0000FF"/>
                </a:solidFill>
              </a:rPr>
              <a:t>R</a:t>
            </a:r>
            <a:r>
              <a:rPr lang="en-US" altLang="en-US" sz="3600" b="1" baseline="30000" dirty="0" err="1">
                <a:solidFill>
                  <a:srgbClr val="0000FF"/>
                </a:solidFill>
              </a:rPr>
              <a:t>n</a:t>
            </a:r>
            <a:r>
              <a:rPr lang="en-US" altLang="en-US" sz="2800" b="1" baseline="30000" dirty="0" err="1">
                <a:solidFill>
                  <a:srgbClr val="0000FF"/>
                </a:solidFill>
              </a:rPr>
              <a:t>j</a:t>
            </a:r>
            <a:r>
              <a:rPr lang="en-US" altLang="en-US" sz="2800" b="1" baseline="30000" dirty="0">
                <a:solidFill>
                  <a:srgbClr val="0000FF"/>
                </a:solidFill>
              </a:rPr>
              <a:t>  </a:t>
            </a:r>
          </a:p>
          <a:p>
            <a:pPr algn="l">
              <a:lnSpc>
                <a:spcPct val="120000"/>
              </a:lnSpc>
            </a:pPr>
            <a:r>
              <a:rPr lang="en-US" altLang="en-US" sz="2400" b="1" dirty="0">
                <a:solidFill>
                  <a:srgbClr val="000000"/>
                </a:solidFill>
              </a:rPr>
              <a:t>(</a:t>
            </a:r>
            <a:r>
              <a:rPr lang="en-US" altLang="en-US" sz="2400" b="1" dirty="0">
                <a:solidFill>
                  <a:srgbClr val="008000"/>
                </a:solidFill>
              </a:rPr>
              <a:t>BL </a:t>
            </a:r>
            <a:r>
              <a:rPr lang="en-US" altLang="en-US" sz="2400" b="1" dirty="0"/>
              <a:t>data)</a:t>
            </a:r>
            <a:r>
              <a:rPr lang="en-US" altLang="en-US" sz="2400" b="1" dirty="0">
                <a:solidFill>
                  <a:srgbClr val="000000"/>
                </a:solidFill>
              </a:rPr>
              <a:t>         </a:t>
            </a:r>
            <a:r>
              <a:rPr lang="en-US" altLang="en-US" sz="2400" b="1" dirty="0">
                <a:solidFill>
                  <a:srgbClr val="FF0000"/>
                </a:solidFill>
              </a:rPr>
              <a:t>p</a:t>
            </a:r>
            <a:r>
              <a:rPr lang="en-US" altLang="en-US" sz="2400" b="1" dirty="0">
                <a:solidFill>
                  <a:srgbClr val="0000FF"/>
                </a:solidFill>
              </a:rPr>
              <a:t> </a:t>
            </a:r>
            <a:r>
              <a:rPr lang="en-US" altLang="en-US" sz="2400" b="1" dirty="0">
                <a:solidFill>
                  <a:srgbClr val="000000"/>
                </a:solidFill>
              </a:rPr>
              <a:t>=  (</a:t>
            </a:r>
            <a:r>
              <a:rPr lang="en-US" altLang="en-US" sz="2400" b="1" dirty="0">
                <a:solidFill>
                  <a:srgbClr val="FF0000"/>
                </a:solidFill>
              </a:rPr>
              <a:t>p</a:t>
            </a:r>
            <a:r>
              <a:rPr lang="en-US" altLang="en-US" sz="2400" b="1" baseline="-25000" dirty="0">
                <a:solidFill>
                  <a:srgbClr val="FF0000"/>
                </a:solidFill>
              </a:rPr>
              <a:t>1</a:t>
            </a:r>
            <a:r>
              <a:rPr lang="en-US" altLang="en-US" sz="2400" b="1" dirty="0">
                <a:solidFill>
                  <a:srgbClr val="000000"/>
                </a:solidFill>
              </a:rPr>
              <a:t>,</a:t>
            </a:r>
            <a:r>
              <a:rPr lang="en-US" altLang="en-US" sz="2400" b="1" dirty="0">
                <a:solidFill>
                  <a:srgbClr val="FF0000"/>
                </a:solidFill>
              </a:rPr>
              <a:t>p</a:t>
            </a:r>
            <a:r>
              <a:rPr lang="en-US" altLang="en-US" sz="2400" b="1" baseline="-25000" dirty="0">
                <a:solidFill>
                  <a:srgbClr val="FF0000"/>
                </a:solidFill>
              </a:rPr>
              <a:t>2</a:t>
            </a:r>
            <a:r>
              <a:rPr lang="en-US" altLang="en-US" sz="2400" b="1" dirty="0">
                <a:solidFill>
                  <a:srgbClr val="000000"/>
                </a:solidFill>
              </a:rPr>
              <a:t>,…,</a:t>
            </a:r>
            <a:r>
              <a:rPr lang="en-US" altLang="en-US" sz="2400" b="1" dirty="0">
                <a:solidFill>
                  <a:srgbClr val="FF0000"/>
                </a:solidFill>
              </a:rPr>
              <a:t>p</a:t>
            </a:r>
            <a:r>
              <a:rPr lang="en-US" altLang="en-US" sz="2400" b="1" baseline="-25000" dirty="0">
                <a:solidFill>
                  <a:srgbClr val="FF0000"/>
                </a:solidFill>
              </a:rPr>
              <a:t>m</a:t>
            </a:r>
            <a:r>
              <a:rPr lang="en-US" altLang="en-US" sz="2400" b="1" dirty="0">
                <a:solidFill>
                  <a:srgbClr val="000000"/>
                </a:solidFill>
              </a:rPr>
              <a:t>)  </a:t>
            </a:r>
            <a:r>
              <a:rPr lang="en-US" altLang="en-US" sz="2400" b="1" dirty="0" err="1">
                <a:solidFill>
                  <a:srgbClr val="FF0000"/>
                </a:solidFill>
              </a:rPr>
              <a:t>p</a:t>
            </a:r>
            <a:r>
              <a:rPr lang="en-US" altLang="en-US" sz="2400" b="1" baseline="-25000" dirty="0" err="1">
                <a:solidFill>
                  <a:srgbClr val="FF0000"/>
                </a:solidFill>
              </a:rPr>
              <a:t>j</a:t>
            </a:r>
            <a:r>
              <a:rPr lang="en-US" altLang="en-US" sz="2400" b="1" baseline="-25000" dirty="0">
                <a:solidFill>
                  <a:srgbClr val="800000"/>
                </a:solidFill>
              </a:rPr>
              <a:t> </a:t>
            </a:r>
            <a:r>
              <a:rPr lang="en-US" altLang="en-US" sz="2400" b="1" dirty="0">
                <a:solidFill>
                  <a:srgbClr val="000000"/>
                </a:solidFill>
              </a:rPr>
              <a:t>≥0</a:t>
            </a:r>
            <a:r>
              <a:rPr lang="en-US" altLang="en-US" sz="2800" b="1" dirty="0"/>
              <a:t>   </a:t>
            </a:r>
          </a:p>
          <a:p>
            <a:pPr algn="l">
              <a:lnSpc>
                <a:spcPct val="120000"/>
              </a:lnSpc>
            </a:pPr>
            <a:r>
              <a:rPr lang="en-US" altLang="en-US" sz="2800" b="1" dirty="0"/>
              <a:t> </a:t>
            </a:r>
            <a:r>
              <a:rPr lang="en-US" altLang="en-US" sz="3600" b="1" dirty="0"/>
              <a:t>∫</a:t>
            </a:r>
            <a:r>
              <a:rPr lang="en-US" altLang="en-US" sz="2800" b="1" baseline="-25000" dirty="0" err="1">
                <a:solidFill>
                  <a:srgbClr val="0000FF"/>
                </a:solidFill>
              </a:rPr>
              <a:t>x</a:t>
            </a:r>
            <a:r>
              <a:rPr lang="en-US" altLang="en-US" sz="2800" baseline="-25000" dirty="0" err="1">
                <a:sym typeface="Symbol" pitchFamily="2" charset="2"/>
              </a:rPr>
              <a:t></a:t>
            </a:r>
            <a:r>
              <a:rPr lang="en-US" altLang="en-US" sz="2800" b="1" baseline="-25000" dirty="0" err="1">
                <a:solidFill>
                  <a:srgbClr val="0000FF"/>
                </a:solidFill>
              </a:rPr>
              <a:t>R</a:t>
            </a:r>
            <a:r>
              <a:rPr lang="en-US" altLang="en-US" sz="2000" b="1" dirty="0" err="1">
                <a:solidFill>
                  <a:srgbClr val="0000FF"/>
                </a:solidFill>
              </a:rPr>
              <a:t>n</a:t>
            </a:r>
            <a:r>
              <a:rPr lang="en-US" altLang="en-US" sz="4000" b="1" baseline="-25000" dirty="0">
                <a:solidFill>
                  <a:srgbClr val="0000FF"/>
                </a:solidFill>
              </a:rPr>
              <a:t> </a:t>
            </a:r>
            <a:r>
              <a:rPr lang="en-US" altLang="en-US" sz="2800" b="1" dirty="0"/>
              <a:t>∏</a:t>
            </a:r>
            <a:r>
              <a:rPr lang="en-US" altLang="en-US" sz="2800" b="1" baseline="-25000" dirty="0">
                <a:solidFill>
                  <a:srgbClr val="800000"/>
                </a:solidFill>
              </a:rPr>
              <a:t>j </a:t>
            </a:r>
            <a:r>
              <a:rPr lang="en-US" altLang="en-US" sz="2800" b="1" dirty="0">
                <a:solidFill>
                  <a:srgbClr val="800000"/>
                </a:solidFill>
              </a:rPr>
              <a:t>f</a:t>
            </a:r>
            <a:r>
              <a:rPr lang="en-US" altLang="en-US" sz="2800" b="1" baseline="-25000" dirty="0">
                <a:solidFill>
                  <a:srgbClr val="800000"/>
                </a:solidFill>
              </a:rPr>
              <a:t>j</a:t>
            </a:r>
            <a:r>
              <a:rPr lang="en-US" altLang="en-US" sz="2800" dirty="0"/>
              <a:t>(</a:t>
            </a:r>
            <a:r>
              <a:rPr lang="en-US" altLang="en-US" sz="2800" b="1" dirty="0" err="1">
                <a:solidFill>
                  <a:srgbClr val="800000"/>
                </a:solidFill>
              </a:rPr>
              <a:t>B</a:t>
            </a:r>
            <a:r>
              <a:rPr lang="en-US" altLang="en-US" sz="2800" b="1" baseline="-25000" dirty="0" err="1">
                <a:solidFill>
                  <a:srgbClr val="800000"/>
                </a:solidFill>
              </a:rPr>
              <a:t>j</a:t>
            </a:r>
            <a:r>
              <a:rPr lang="en-US" altLang="en-US" sz="2800" dirty="0"/>
              <a:t>(</a:t>
            </a:r>
            <a:r>
              <a:rPr lang="en-US" altLang="en-US" sz="2800" b="1" dirty="0">
                <a:solidFill>
                  <a:srgbClr val="0000FF"/>
                </a:solidFill>
              </a:rPr>
              <a:t>x</a:t>
            </a:r>
            <a:r>
              <a:rPr lang="en-US" altLang="en-US" sz="2800" dirty="0"/>
              <a:t>)) </a:t>
            </a:r>
            <a:r>
              <a:rPr lang="en-US" altLang="en-US" sz="2800" b="1" dirty="0"/>
              <a:t>≤</a:t>
            </a:r>
            <a:r>
              <a:rPr lang="en-US" altLang="en-US" sz="2800" dirty="0"/>
              <a:t>  </a:t>
            </a:r>
            <a:r>
              <a:rPr lang="en-US" altLang="en-US" sz="2800" b="1" dirty="0">
                <a:solidFill>
                  <a:srgbClr val="FF33CC"/>
                </a:solidFill>
              </a:rPr>
              <a:t>C</a:t>
            </a:r>
            <a:r>
              <a:rPr lang="en-US" altLang="en-US" sz="2800" b="1" dirty="0"/>
              <a:t> ∏</a:t>
            </a:r>
            <a:r>
              <a:rPr lang="en-US" altLang="en-US" sz="2800" b="1" baseline="-25000" dirty="0">
                <a:solidFill>
                  <a:srgbClr val="800000"/>
                </a:solidFill>
              </a:rPr>
              <a:t>j</a:t>
            </a:r>
            <a:r>
              <a:rPr lang="en-US" altLang="en-US" sz="2800" b="1" dirty="0"/>
              <a:t> |</a:t>
            </a:r>
            <a:r>
              <a:rPr lang="en-US" altLang="en-US" sz="2800" b="1" dirty="0">
                <a:solidFill>
                  <a:srgbClr val="800000"/>
                </a:solidFill>
              </a:rPr>
              <a:t>f</a:t>
            </a:r>
            <a:r>
              <a:rPr lang="en-US" altLang="en-US" sz="2800" b="1" baseline="-25000" dirty="0">
                <a:solidFill>
                  <a:srgbClr val="800000"/>
                </a:solidFill>
              </a:rPr>
              <a:t>j</a:t>
            </a:r>
            <a:r>
              <a:rPr lang="en-US" altLang="en-US" sz="2800" b="1" dirty="0"/>
              <a:t>|</a:t>
            </a:r>
            <a:r>
              <a:rPr lang="en-US" altLang="en-US" sz="2800" b="1" baseline="-25000" dirty="0">
                <a:solidFill>
                  <a:srgbClr val="FF0000"/>
                </a:solidFill>
              </a:rPr>
              <a:t>1/</a:t>
            </a:r>
            <a:r>
              <a:rPr lang="en-US" altLang="en-US" sz="3600" b="1" baseline="-25000" dirty="0" err="1">
                <a:solidFill>
                  <a:srgbClr val="FF0000"/>
                </a:solidFill>
              </a:rPr>
              <a:t>p</a:t>
            </a:r>
            <a:r>
              <a:rPr lang="en-US" altLang="en-US" sz="2800" b="1" baseline="-25000" dirty="0" err="1">
                <a:solidFill>
                  <a:srgbClr val="FF0000"/>
                </a:solidFill>
              </a:rPr>
              <a:t>j</a:t>
            </a:r>
            <a:r>
              <a:rPr lang="en-US" altLang="en-US" sz="2800" dirty="0"/>
              <a:t>        </a:t>
            </a:r>
            <a:r>
              <a:rPr lang="en-US" altLang="en-US" sz="2800" b="1" dirty="0">
                <a:solidFill>
                  <a:srgbClr val="000000"/>
                </a:solidFill>
                <a:sym typeface="Symbol" pitchFamily="2" charset="2"/>
              </a:rPr>
              <a:t></a:t>
            </a:r>
            <a:r>
              <a:rPr lang="en-US" altLang="en-US" sz="2800" b="1" dirty="0">
                <a:solidFill>
                  <a:srgbClr val="800000"/>
                </a:solidFill>
              </a:rPr>
              <a:t>f</a:t>
            </a:r>
            <a:r>
              <a:rPr lang="en-US" altLang="en-US" sz="2800" b="1" baseline="-25000" dirty="0">
                <a:solidFill>
                  <a:srgbClr val="800000"/>
                </a:solidFill>
              </a:rPr>
              <a:t>i</a:t>
            </a:r>
            <a:endParaRPr lang="en-US" altLang="en-US" sz="2400" b="1" dirty="0">
              <a:solidFill>
                <a:srgbClr val="000000"/>
              </a:solidFill>
            </a:endParaRPr>
          </a:p>
          <a:p>
            <a:pPr>
              <a:lnSpc>
                <a:spcPct val="200000"/>
              </a:lnSpc>
            </a:pPr>
            <a:r>
              <a:rPr lang="en-US" altLang="en-US" sz="2800" b="1" dirty="0">
                <a:solidFill>
                  <a:srgbClr val="008000"/>
                </a:solidFill>
              </a:rPr>
              <a:t>[Lieb’90] </a:t>
            </a:r>
            <a:r>
              <a:rPr lang="en-US" altLang="en-US" sz="2800" b="1" dirty="0">
                <a:solidFill>
                  <a:srgbClr val="FF33CC"/>
                </a:solidFill>
              </a:rPr>
              <a:t>BL</a:t>
            </a:r>
            <a:r>
              <a:rPr lang="en-US" altLang="en-US" sz="2800" b="1" dirty="0">
                <a:solidFill>
                  <a:srgbClr val="000000"/>
                </a:solidFill>
              </a:rPr>
              <a:t>(</a:t>
            </a:r>
            <a:r>
              <a:rPr lang="en-US" altLang="en-US" sz="2800" b="1" dirty="0" err="1">
                <a:solidFill>
                  <a:srgbClr val="800000"/>
                </a:solidFill>
              </a:rPr>
              <a:t>B</a:t>
            </a:r>
            <a:r>
              <a:rPr lang="en-US" altLang="en-US" sz="2800" b="1" dirty="0" err="1">
                <a:solidFill>
                  <a:srgbClr val="000000"/>
                </a:solidFill>
              </a:rPr>
              <a:t>,</a:t>
            </a:r>
            <a:r>
              <a:rPr lang="en-US" altLang="en-US" sz="2800" b="1" dirty="0" err="1">
                <a:solidFill>
                  <a:srgbClr val="FF0000"/>
                </a:solidFill>
              </a:rPr>
              <a:t>p</a:t>
            </a:r>
            <a:r>
              <a:rPr lang="en-US" altLang="en-US" sz="2800" b="1" dirty="0">
                <a:solidFill>
                  <a:srgbClr val="000000"/>
                </a:solidFill>
              </a:rPr>
              <a:t>)</a:t>
            </a:r>
            <a:r>
              <a:rPr lang="en-US" altLang="en-US" sz="2800" b="1" baseline="30000" dirty="0">
                <a:solidFill>
                  <a:srgbClr val="000000"/>
                </a:solidFill>
              </a:rPr>
              <a:t> </a:t>
            </a:r>
            <a:r>
              <a:rPr lang="en-US" altLang="en-US" sz="2800" b="1" dirty="0">
                <a:solidFill>
                  <a:srgbClr val="000000"/>
                </a:solidFill>
              </a:rPr>
              <a:t>optimized when </a:t>
            </a:r>
            <a:r>
              <a:rPr lang="en-US" altLang="en-US" sz="2800" b="1" dirty="0">
                <a:solidFill>
                  <a:srgbClr val="800000"/>
                </a:solidFill>
              </a:rPr>
              <a:t>f</a:t>
            </a:r>
            <a:r>
              <a:rPr lang="en-US" altLang="en-US" sz="2800" b="1" baseline="-25000" dirty="0">
                <a:solidFill>
                  <a:srgbClr val="800000"/>
                </a:solidFill>
              </a:rPr>
              <a:t>j</a:t>
            </a:r>
            <a:r>
              <a:rPr lang="en-US" altLang="en-US" sz="2800" b="1" dirty="0">
                <a:solidFill>
                  <a:srgbClr val="000000"/>
                </a:solidFill>
              </a:rPr>
              <a:t> are Gaussian </a:t>
            </a:r>
            <a:r>
              <a:rPr lang="en-US" sz="2800" b="1" dirty="0">
                <a:solidFill>
                  <a:srgbClr val="FF0000"/>
                </a:solidFill>
                <a:latin typeface="Comic Sans MS" charset="0"/>
                <a:ea typeface="ＭＳ Ｐゴシック" charset="0"/>
                <a:cs typeface="ＭＳ Ｐゴシック" charset="0"/>
              </a:rPr>
              <a:t>😎</a:t>
            </a:r>
            <a:r>
              <a:rPr lang="en-US" altLang="en-US" sz="2800" b="1" dirty="0">
                <a:solidFill>
                  <a:srgbClr val="000000"/>
                </a:solidFill>
              </a:rPr>
              <a:t> </a:t>
            </a:r>
            <a:endParaRPr lang="en-US" altLang="en-US" sz="2800" dirty="0"/>
          </a:p>
        </p:txBody>
      </p:sp>
      <p:sp>
        <p:nvSpPr>
          <p:cNvPr id="7" name="TextBox 6">
            <a:extLst>
              <a:ext uri="{FF2B5EF4-FFF2-40B4-BE49-F238E27FC236}">
                <a16:creationId xmlns:a16="http://schemas.microsoft.com/office/drawing/2014/main" id="{4384A52F-B95E-1548-9D50-A688F124099C}"/>
              </a:ext>
            </a:extLst>
          </p:cNvPr>
          <p:cNvSpPr txBox="1">
            <a:spLocks noChangeArrowheads="1"/>
          </p:cNvSpPr>
          <p:nvPr/>
        </p:nvSpPr>
        <p:spPr bwMode="auto">
          <a:xfrm>
            <a:off x="192088" y="4038600"/>
            <a:ext cx="2155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t> 1/cap(</a:t>
            </a:r>
            <a:r>
              <a:rPr lang="en-US" altLang="en-US" sz="2800" b="1">
                <a:solidFill>
                  <a:srgbClr val="800000"/>
                </a:solidFill>
              </a:rPr>
              <a:t>L</a:t>
            </a:r>
            <a:r>
              <a:rPr lang="en-US" altLang="en-US" sz="2800" b="1"/>
              <a:t>) =</a:t>
            </a:r>
          </a:p>
        </p:txBody>
      </p:sp>
      <p:sp>
        <p:nvSpPr>
          <p:cNvPr id="14" name="TextBox 13">
            <a:extLst>
              <a:ext uri="{FF2B5EF4-FFF2-40B4-BE49-F238E27FC236}">
                <a16:creationId xmlns:a16="http://schemas.microsoft.com/office/drawing/2014/main" id="{757AACFC-A867-8542-8D35-9F6BA9613DF9}"/>
              </a:ext>
            </a:extLst>
          </p:cNvPr>
          <p:cNvSpPr txBox="1">
            <a:spLocks noChangeArrowheads="1"/>
          </p:cNvSpPr>
          <p:nvPr/>
        </p:nvSpPr>
        <p:spPr bwMode="auto">
          <a:xfrm>
            <a:off x="152400" y="4953000"/>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0000"/>
                </a:solidFill>
              </a:rPr>
              <a:t>for some </a:t>
            </a:r>
            <a:r>
              <a:rPr lang="en-US" altLang="en-US" sz="2800" b="1">
                <a:solidFill>
                  <a:srgbClr val="0000FF"/>
                </a:solidFill>
              </a:rPr>
              <a:t>completely positive operator </a:t>
            </a:r>
            <a:r>
              <a:rPr lang="en-US" altLang="en-US" sz="2800" b="1">
                <a:solidFill>
                  <a:srgbClr val="800000"/>
                </a:solidFill>
              </a:rPr>
              <a:t>L</a:t>
            </a:r>
            <a:r>
              <a:rPr lang="en-US" altLang="en-US" sz="2800" b="1">
                <a:solidFill>
                  <a:srgbClr val="0000FF"/>
                </a:solidFill>
              </a:rPr>
              <a:t> </a:t>
            </a:r>
            <a:r>
              <a:rPr lang="en-US" altLang="en-US" sz="2800" b="1">
                <a:solidFill>
                  <a:srgbClr val="000000"/>
                </a:solidFill>
                <a:sym typeface="Wingdings" pitchFamily="2" charset="2"/>
              </a:rPr>
              <a:t> (</a:t>
            </a:r>
            <a:r>
              <a:rPr lang="en-US" altLang="en-US" sz="2800" b="1">
                <a:solidFill>
                  <a:srgbClr val="800000"/>
                </a:solidFill>
              </a:rPr>
              <a:t>B</a:t>
            </a:r>
            <a:r>
              <a:rPr lang="en-US" altLang="en-US" sz="2800" b="1">
                <a:solidFill>
                  <a:srgbClr val="000000"/>
                </a:solidFill>
              </a:rPr>
              <a:t>,</a:t>
            </a:r>
            <a:r>
              <a:rPr lang="en-US" altLang="en-US" sz="2800" b="1">
                <a:solidFill>
                  <a:srgbClr val="FF0000"/>
                </a:solidFill>
              </a:rPr>
              <a:t>p</a:t>
            </a:r>
            <a:r>
              <a:rPr lang="en-US" altLang="en-US" sz="2800" b="1">
                <a:solidFill>
                  <a:srgbClr val="000000"/>
                </a:solidFill>
              </a:rPr>
              <a:t>) </a:t>
            </a:r>
          </a:p>
        </p:txBody>
      </p:sp>
      <p:sp>
        <p:nvSpPr>
          <p:cNvPr id="18" name="Rounded Rectangular Callout 17">
            <a:extLst>
              <a:ext uri="{FF2B5EF4-FFF2-40B4-BE49-F238E27FC236}">
                <a16:creationId xmlns:a16="http://schemas.microsoft.com/office/drawing/2014/main" id="{BD587762-E90C-2A43-9158-C7894AE35326}"/>
              </a:ext>
            </a:extLst>
          </p:cNvPr>
          <p:cNvSpPr>
            <a:spLocks noChangeArrowheads="1"/>
          </p:cNvSpPr>
          <p:nvPr/>
        </p:nvSpPr>
        <p:spPr bwMode="auto">
          <a:xfrm>
            <a:off x="3028950" y="5618163"/>
            <a:ext cx="1762125" cy="1082675"/>
          </a:xfrm>
          <a:prstGeom prst="wedgeRoundRectCallout">
            <a:avLst>
              <a:gd name="adj1" fmla="val 50296"/>
              <a:gd name="adj2" fmla="val -11565"/>
              <a:gd name="adj3" fmla="val 16667"/>
            </a:avLst>
          </a:prstGeom>
          <a:solidFill>
            <a:srgbClr val="FFFF00"/>
          </a:solidFill>
          <a:ln w="9525">
            <a:solidFill>
              <a:srgbClr val="FF9700"/>
            </a:solidFill>
            <a:miter lim="800000"/>
            <a:headEnd/>
            <a:tailEnd/>
          </a:ln>
          <a:effectLst>
            <a:outerShdw blurRad="40000" dist="23000" dir="5400000" rotWithShape="0">
              <a:srgbClr val="808080">
                <a:alpha val="34999"/>
              </a:srgbClr>
            </a:outerShdw>
          </a:effectLst>
        </p:spPr>
        <p:txBody>
          <a:bodyPr anchor="ctr"/>
          <a:lstStyle/>
          <a:p>
            <a:pPr>
              <a:defRPr/>
            </a:pPr>
            <a:r>
              <a:rPr lang="en-US" sz="2000" b="1" dirty="0">
                <a:solidFill>
                  <a:srgbClr val="FF0000"/>
                </a:solidFill>
                <a:latin typeface="+mn-lt"/>
                <a:ea typeface="+mn-ea"/>
              </a:rPr>
              <a:t>Quiver</a:t>
            </a:r>
          </a:p>
          <a:p>
            <a:pPr>
              <a:defRPr/>
            </a:pPr>
            <a:endParaRPr lang="en-US" sz="2000" b="1" dirty="0">
              <a:solidFill>
                <a:srgbClr val="FF0000"/>
              </a:solidFill>
              <a:latin typeface="+mn-lt"/>
              <a:ea typeface="+mn-ea"/>
            </a:endParaRPr>
          </a:p>
          <a:p>
            <a:pPr>
              <a:defRPr/>
            </a:pPr>
            <a:r>
              <a:rPr lang="en-US" sz="2000" b="1" dirty="0">
                <a:solidFill>
                  <a:srgbClr val="FF0000"/>
                </a:solidFill>
                <a:latin typeface="+mn-lt"/>
                <a:ea typeface="+mn-ea"/>
              </a:rPr>
              <a:t>reduction</a:t>
            </a:r>
          </a:p>
        </p:txBody>
      </p:sp>
      <p:grpSp>
        <p:nvGrpSpPr>
          <p:cNvPr id="19" name="Group 18">
            <a:extLst>
              <a:ext uri="{FF2B5EF4-FFF2-40B4-BE49-F238E27FC236}">
                <a16:creationId xmlns:a16="http://schemas.microsoft.com/office/drawing/2014/main" id="{3E85E3DF-19CB-0A4A-AD17-F3268467AC51}"/>
              </a:ext>
            </a:extLst>
          </p:cNvPr>
          <p:cNvGrpSpPr>
            <a:grpSpLocks/>
          </p:cNvGrpSpPr>
          <p:nvPr/>
        </p:nvGrpSpPr>
        <p:grpSpPr bwMode="auto">
          <a:xfrm>
            <a:off x="5257800" y="5334000"/>
            <a:ext cx="2362200" cy="1508125"/>
            <a:chOff x="1513417" y="2484737"/>
            <a:chExt cx="3714750" cy="2938168"/>
          </a:xfrm>
        </p:grpSpPr>
        <p:sp>
          <p:nvSpPr>
            <p:cNvPr id="20" name="Freeform 19">
              <a:extLst>
                <a:ext uri="{FF2B5EF4-FFF2-40B4-BE49-F238E27FC236}">
                  <a16:creationId xmlns:a16="http://schemas.microsoft.com/office/drawing/2014/main" id="{667B857D-BD42-E149-A3B2-347711B8B7C4}"/>
                </a:ext>
              </a:extLst>
            </p:cNvPr>
            <p:cNvSpPr>
              <a:spLocks/>
            </p:cNvSpPr>
            <p:nvPr/>
          </p:nvSpPr>
          <p:spPr bwMode="auto">
            <a:xfrm>
              <a:off x="1513417" y="2868245"/>
              <a:ext cx="3682297" cy="1280423"/>
            </a:xfrm>
            <a:custGeom>
              <a:avLst/>
              <a:gdLst/>
              <a:ahLst/>
              <a:cxnLst/>
              <a:rect l="0" t="0" r="r" b="b"/>
              <a:pathLst>
                <a:path w="3683057" h="1280584">
                  <a:moveTo>
                    <a:pt x="0" y="1280584"/>
                  </a:moveTo>
                  <a:cubicBezTo>
                    <a:pt x="3528" y="1255889"/>
                    <a:pt x="3415" y="1230393"/>
                    <a:pt x="10583" y="1206500"/>
                  </a:cubicBezTo>
                  <a:cubicBezTo>
                    <a:pt x="13166" y="1197890"/>
                    <a:pt x="63457" y="1132485"/>
                    <a:pt x="63500" y="1132417"/>
                  </a:cubicBezTo>
                  <a:cubicBezTo>
                    <a:pt x="111594" y="1055466"/>
                    <a:pt x="62010" y="1125311"/>
                    <a:pt x="95250" y="1047750"/>
                  </a:cubicBezTo>
                  <a:cubicBezTo>
                    <a:pt x="100260" y="1036059"/>
                    <a:pt x="110728" y="1027377"/>
                    <a:pt x="116416" y="1016000"/>
                  </a:cubicBezTo>
                  <a:cubicBezTo>
                    <a:pt x="124912" y="999008"/>
                    <a:pt x="131575" y="981107"/>
                    <a:pt x="137583" y="963084"/>
                  </a:cubicBezTo>
                  <a:cubicBezTo>
                    <a:pt x="139937" y="956022"/>
                    <a:pt x="151952" y="899196"/>
                    <a:pt x="158750" y="889000"/>
                  </a:cubicBezTo>
                  <a:cubicBezTo>
                    <a:pt x="167052" y="876547"/>
                    <a:pt x="179917" y="867833"/>
                    <a:pt x="190500" y="857250"/>
                  </a:cubicBezTo>
                  <a:cubicBezTo>
                    <a:pt x="194028" y="846667"/>
                    <a:pt x="195548" y="835186"/>
                    <a:pt x="201083" y="825500"/>
                  </a:cubicBezTo>
                  <a:cubicBezTo>
                    <a:pt x="220897" y="790826"/>
                    <a:pt x="285480" y="725161"/>
                    <a:pt x="306916" y="709084"/>
                  </a:cubicBezTo>
                  <a:cubicBezTo>
                    <a:pt x="321027" y="698501"/>
                    <a:pt x="335857" y="688813"/>
                    <a:pt x="349250" y="677334"/>
                  </a:cubicBezTo>
                  <a:cubicBezTo>
                    <a:pt x="470619" y="573305"/>
                    <a:pt x="304181" y="711819"/>
                    <a:pt x="402166" y="613834"/>
                  </a:cubicBezTo>
                  <a:cubicBezTo>
                    <a:pt x="414639" y="601361"/>
                    <a:pt x="430146" y="592336"/>
                    <a:pt x="444500" y="582084"/>
                  </a:cubicBezTo>
                  <a:cubicBezTo>
                    <a:pt x="454850" y="574691"/>
                    <a:pt x="467256" y="569911"/>
                    <a:pt x="476250" y="560917"/>
                  </a:cubicBezTo>
                  <a:cubicBezTo>
                    <a:pt x="515252" y="521915"/>
                    <a:pt x="500870" y="509225"/>
                    <a:pt x="550333" y="476250"/>
                  </a:cubicBezTo>
                  <a:cubicBezTo>
                    <a:pt x="562982" y="467817"/>
                    <a:pt x="614956" y="451182"/>
                    <a:pt x="635000" y="444500"/>
                  </a:cubicBezTo>
                  <a:cubicBezTo>
                    <a:pt x="645583" y="430389"/>
                    <a:pt x="653199" y="413459"/>
                    <a:pt x="666750" y="402167"/>
                  </a:cubicBezTo>
                  <a:cubicBezTo>
                    <a:pt x="675320" y="395025"/>
                    <a:pt x="688748" y="397002"/>
                    <a:pt x="698500" y="391584"/>
                  </a:cubicBezTo>
                  <a:cubicBezTo>
                    <a:pt x="720738" y="379230"/>
                    <a:pt x="739246" y="360627"/>
                    <a:pt x="762000" y="349250"/>
                  </a:cubicBezTo>
                  <a:cubicBezTo>
                    <a:pt x="776111" y="342195"/>
                    <a:pt x="790635" y="335911"/>
                    <a:pt x="804333" y="328084"/>
                  </a:cubicBezTo>
                  <a:cubicBezTo>
                    <a:pt x="815377" y="321773"/>
                    <a:pt x="824706" y="312605"/>
                    <a:pt x="836083" y="306917"/>
                  </a:cubicBezTo>
                  <a:cubicBezTo>
                    <a:pt x="846061" y="301928"/>
                    <a:pt x="857250" y="299862"/>
                    <a:pt x="867833" y="296334"/>
                  </a:cubicBezTo>
                  <a:lnTo>
                    <a:pt x="963083" y="232834"/>
                  </a:lnTo>
                  <a:cubicBezTo>
                    <a:pt x="973666" y="225778"/>
                    <a:pt x="985839" y="220661"/>
                    <a:pt x="994833" y="211667"/>
                  </a:cubicBezTo>
                  <a:cubicBezTo>
                    <a:pt x="1005416" y="201084"/>
                    <a:pt x="1013588" y="187343"/>
                    <a:pt x="1026583" y="179917"/>
                  </a:cubicBezTo>
                  <a:cubicBezTo>
                    <a:pt x="1039212" y="172701"/>
                    <a:pt x="1054805" y="172862"/>
                    <a:pt x="1068916" y="169334"/>
                  </a:cubicBezTo>
                  <a:cubicBezTo>
                    <a:pt x="1209335" y="99125"/>
                    <a:pt x="1033983" y="184306"/>
                    <a:pt x="1143000" y="137584"/>
                  </a:cubicBezTo>
                  <a:cubicBezTo>
                    <a:pt x="1220482" y="104377"/>
                    <a:pt x="1149616" y="125346"/>
                    <a:pt x="1227666" y="105834"/>
                  </a:cubicBezTo>
                  <a:cubicBezTo>
                    <a:pt x="1241777" y="98778"/>
                    <a:pt x="1255351" y="90526"/>
                    <a:pt x="1270000" y="84667"/>
                  </a:cubicBezTo>
                  <a:cubicBezTo>
                    <a:pt x="1344844" y="54729"/>
                    <a:pt x="1313455" y="71631"/>
                    <a:pt x="1375833" y="52917"/>
                  </a:cubicBezTo>
                  <a:cubicBezTo>
                    <a:pt x="1397204" y="46506"/>
                    <a:pt x="1417246" y="34905"/>
                    <a:pt x="1439333" y="31750"/>
                  </a:cubicBezTo>
                  <a:cubicBezTo>
                    <a:pt x="1464027" y="28222"/>
                    <a:pt x="1488810" y="25268"/>
                    <a:pt x="1513416" y="21167"/>
                  </a:cubicBezTo>
                  <a:cubicBezTo>
                    <a:pt x="1531160" y="18210"/>
                    <a:pt x="1548484" y="12815"/>
                    <a:pt x="1566333" y="10584"/>
                  </a:cubicBezTo>
                  <a:cubicBezTo>
                    <a:pt x="1604998" y="5751"/>
                    <a:pt x="1643944" y="3528"/>
                    <a:pt x="1682750" y="0"/>
                  </a:cubicBezTo>
                  <a:cubicBezTo>
                    <a:pt x="1756833" y="3528"/>
                    <a:pt x="1831286" y="2394"/>
                    <a:pt x="1905000" y="10584"/>
                  </a:cubicBezTo>
                  <a:cubicBezTo>
                    <a:pt x="1948366" y="15402"/>
                    <a:pt x="1973364" y="36859"/>
                    <a:pt x="2010833" y="52917"/>
                  </a:cubicBezTo>
                  <a:cubicBezTo>
                    <a:pt x="2021087" y="57311"/>
                    <a:pt x="2031644" y="61312"/>
                    <a:pt x="2042583" y="63500"/>
                  </a:cubicBezTo>
                  <a:cubicBezTo>
                    <a:pt x="2084667" y="71917"/>
                    <a:pt x="2169583" y="84667"/>
                    <a:pt x="2169583" y="84667"/>
                  </a:cubicBezTo>
                  <a:cubicBezTo>
                    <a:pt x="2183694" y="91723"/>
                    <a:pt x="2197415" y="99619"/>
                    <a:pt x="2211916" y="105834"/>
                  </a:cubicBezTo>
                  <a:cubicBezTo>
                    <a:pt x="2264088" y="128194"/>
                    <a:pt x="2308243" y="121798"/>
                    <a:pt x="2370666" y="127000"/>
                  </a:cubicBezTo>
                  <a:cubicBezTo>
                    <a:pt x="2381249" y="130528"/>
                    <a:pt x="2391526" y="135164"/>
                    <a:pt x="2402416" y="137584"/>
                  </a:cubicBezTo>
                  <a:cubicBezTo>
                    <a:pt x="2423364" y="142239"/>
                    <a:pt x="2445362" y="142001"/>
                    <a:pt x="2465916" y="148167"/>
                  </a:cubicBezTo>
                  <a:cubicBezTo>
                    <a:pt x="2481028" y="152700"/>
                    <a:pt x="2493478" y="163794"/>
                    <a:pt x="2508250" y="169334"/>
                  </a:cubicBezTo>
                  <a:cubicBezTo>
                    <a:pt x="2521869" y="174441"/>
                    <a:pt x="2536472" y="176389"/>
                    <a:pt x="2550583" y="179917"/>
                  </a:cubicBezTo>
                  <a:cubicBezTo>
                    <a:pt x="2631485" y="220369"/>
                    <a:pt x="2551000" y="185313"/>
                    <a:pt x="2656416" y="211667"/>
                  </a:cubicBezTo>
                  <a:cubicBezTo>
                    <a:pt x="2678061" y="217078"/>
                    <a:pt x="2719916" y="232834"/>
                    <a:pt x="2719916" y="232834"/>
                  </a:cubicBezTo>
                  <a:cubicBezTo>
                    <a:pt x="2726972" y="246945"/>
                    <a:pt x="2728963" y="265067"/>
                    <a:pt x="2741083" y="275167"/>
                  </a:cubicBezTo>
                  <a:cubicBezTo>
                    <a:pt x="2752257" y="284479"/>
                    <a:pt x="2770047" y="280020"/>
                    <a:pt x="2783416" y="285750"/>
                  </a:cubicBezTo>
                  <a:cubicBezTo>
                    <a:pt x="2795107" y="290761"/>
                    <a:pt x="2804583" y="299861"/>
                    <a:pt x="2815166" y="306917"/>
                  </a:cubicBezTo>
                  <a:cubicBezTo>
                    <a:pt x="2830784" y="330344"/>
                    <a:pt x="2843637" y="354120"/>
                    <a:pt x="2868083" y="370417"/>
                  </a:cubicBezTo>
                  <a:cubicBezTo>
                    <a:pt x="2877365" y="376605"/>
                    <a:pt x="2889579" y="376606"/>
                    <a:pt x="2899833" y="381000"/>
                  </a:cubicBezTo>
                  <a:cubicBezTo>
                    <a:pt x="2977314" y="414206"/>
                    <a:pt x="2906449" y="393238"/>
                    <a:pt x="2984500" y="412750"/>
                  </a:cubicBezTo>
                  <a:cubicBezTo>
                    <a:pt x="2995083" y="426861"/>
                    <a:pt x="3003066" y="443365"/>
                    <a:pt x="3016250" y="455084"/>
                  </a:cubicBezTo>
                  <a:cubicBezTo>
                    <a:pt x="3090508" y="521092"/>
                    <a:pt x="3059901" y="478159"/>
                    <a:pt x="3132666" y="518584"/>
                  </a:cubicBezTo>
                  <a:cubicBezTo>
                    <a:pt x="3175819" y="542558"/>
                    <a:pt x="3167070" y="551660"/>
                    <a:pt x="3206750" y="571500"/>
                  </a:cubicBezTo>
                  <a:cubicBezTo>
                    <a:pt x="3294383" y="615317"/>
                    <a:pt x="3179260" y="542592"/>
                    <a:pt x="3270250" y="603250"/>
                  </a:cubicBezTo>
                  <a:cubicBezTo>
                    <a:pt x="3326690" y="687912"/>
                    <a:pt x="3252614" y="585615"/>
                    <a:pt x="3323166" y="656167"/>
                  </a:cubicBezTo>
                  <a:cubicBezTo>
                    <a:pt x="3332160" y="665161"/>
                    <a:pt x="3335883" y="678410"/>
                    <a:pt x="3344333" y="687917"/>
                  </a:cubicBezTo>
                  <a:cubicBezTo>
                    <a:pt x="3364220" y="710290"/>
                    <a:pt x="3386666" y="730250"/>
                    <a:pt x="3407833" y="751417"/>
                  </a:cubicBezTo>
                  <a:cubicBezTo>
                    <a:pt x="3418416" y="762000"/>
                    <a:pt x="3427130" y="774865"/>
                    <a:pt x="3439583" y="783167"/>
                  </a:cubicBezTo>
                  <a:cubicBezTo>
                    <a:pt x="3477757" y="808617"/>
                    <a:pt x="3505836" y="824339"/>
                    <a:pt x="3534833" y="867834"/>
                  </a:cubicBezTo>
                  <a:cubicBezTo>
                    <a:pt x="3548944" y="889001"/>
                    <a:pt x="3569121" y="907200"/>
                    <a:pt x="3577166" y="931334"/>
                  </a:cubicBezTo>
                  <a:lnTo>
                    <a:pt x="3619500" y="1058334"/>
                  </a:lnTo>
                  <a:lnTo>
                    <a:pt x="3630083" y="1090084"/>
                  </a:lnTo>
                  <a:cubicBezTo>
                    <a:pt x="3633611" y="1100667"/>
                    <a:pt x="3634478" y="1112552"/>
                    <a:pt x="3640666" y="1121834"/>
                  </a:cubicBezTo>
                  <a:lnTo>
                    <a:pt x="3661833" y="1153584"/>
                  </a:lnTo>
                  <a:cubicBezTo>
                    <a:pt x="3685231" y="1223777"/>
                    <a:pt x="3683000" y="1194772"/>
                    <a:pt x="3683000" y="1238250"/>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1" name="Freeform 20">
              <a:extLst>
                <a:ext uri="{FF2B5EF4-FFF2-40B4-BE49-F238E27FC236}">
                  <a16:creationId xmlns:a16="http://schemas.microsoft.com/office/drawing/2014/main" id="{13E38C9D-D491-4F48-B6E9-4E4ED356D920}"/>
                </a:ext>
              </a:extLst>
            </p:cNvPr>
            <p:cNvSpPr>
              <a:spLocks/>
            </p:cNvSpPr>
            <p:nvPr/>
          </p:nvSpPr>
          <p:spPr bwMode="auto">
            <a:xfrm rot="10800000">
              <a:off x="1523403" y="4139390"/>
              <a:ext cx="3704764" cy="603097"/>
            </a:xfrm>
            <a:custGeom>
              <a:avLst/>
              <a:gdLst>
                <a:gd name="T0" fmla="*/ 0 w 3704167"/>
                <a:gd name="T1" fmla="*/ 603097 h 603250"/>
                <a:gd name="T2" fmla="*/ 42340 w 3704167"/>
                <a:gd name="T3" fmla="*/ 550193 h 603250"/>
                <a:gd name="T4" fmla="*/ 116436 w 3704167"/>
                <a:gd name="T5" fmla="*/ 476129 h 603250"/>
                <a:gd name="T6" fmla="*/ 158776 w 3704167"/>
                <a:gd name="T7" fmla="*/ 433807 h 603250"/>
                <a:gd name="T8" fmla="*/ 179946 w 3704167"/>
                <a:gd name="T9" fmla="*/ 402065 h 603250"/>
                <a:gd name="T10" fmla="*/ 211701 w 3704167"/>
                <a:gd name="T11" fmla="*/ 380903 h 603250"/>
                <a:gd name="T12" fmla="*/ 232871 w 3704167"/>
                <a:gd name="T13" fmla="*/ 349161 h 603250"/>
                <a:gd name="T14" fmla="*/ 296381 w 3704167"/>
                <a:gd name="T15" fmla="*/ 328000 h 603250"/>
                <a:gd name="T16" fmla="*/ 306966 w 3704167"/>
                <a:gd name="T17" fmla="*/ 296258 h 603250"/>
                <a:gd name="T18" fmla="*/ 338722 w 3704167"/>
                <a:gd name="T19" fmla="*/ 285678 h 603250"/>
                <a:gd name="T20" fmla="*/ 370477 w 3704167"/>
                <a:gd name="T21" fmla="*/ 264516 h 603250"/>
                <a:gd name="T22" fmla="*/ 433987 w 3704167"/>
                <a:gd name="T23" fmla="*/ 243355 h 603250"/>
                <a:gd name="T24" fmla="*/ 529252 w 3704167"/>
                <a:gd name="T25" fmla="*/ 179871 h 603250"/>
                <a:gd name="T26" fmla="*/ 561007 w 3704167"/>
                <a:gd name="T27" fmla="*/ 158710 h 603250"/>
                <a:gd name="T28" fmla="*/ 592763 w 3704167"/>
                <a:gd name="T29" fmla="*/ 148129 h 603250"/>
                <a:gd name="T30" fmla="*/ 656273 w 3704167"/>
                <a:gd name="T31" fmla="*/ 116387 h 603250"/>
                <a:gd name="T32" fmla="*/ 688028 w 3704167"/>
                <a:gd name="T33" fmla="*/ 95226 h 603250"/>
                <a:gd name="T34" fmla="*/ 751538 w 3704167"/>
                <a:gd name="T35" fmla="*/ 74064 h 603250"/>
                <a:gd name="T36" fmla="*/ 825633 w 3704167"/>
                <a:gd name="T37" fmla="*/ 42322 h 603250"/>
                <a:gd name="T38" fmla="*/ 889143 w 3704167"/>
                <a:gd name="T39" fmla="*/ 31742 h 603250"/>
                <a:gd name="T40" fmla="*/ 1047919 w 3704167"/>
                <a:gd name="T41" fmla="*/ 0 h 603250"/>
                <a:gd name="T42" fmla="*/ 2011157 w 3704167"/>
                <a:gd name="T43" fmla="*/ 10580 h 603250"/>
                <a:gd name="T44" fmla="*/ 2127593 w 3704167"/>
                <a:gd name="T45" fmla="*/ 31742 h 603250"/>
                <a:gd name="T46" fmla="*/ 2392218 w 3704167"/>
                <a:gd name="T47" fmla="*/ 42322 h 603250"/>
                <a:gd name="T48" fmla="*/ 2423974 w 3704167"/>
                <a:gd name="T49" fmla="*/ 74064 h 603250"/>
                <a:gd name="T50" fmla="*/ 2455729 w 3704167"/>
                <a:gd name="T51" fmla="*/ 84646 h 603250"/>
                <a:gd name="T52" fmla="*/ 2646259 w 3704167"/>
                <a:gd name="T53" fmla="*/ 105806 h 603250"/>
                <a:gd name="T54" fmla="*/ 2783866 w 3704167"/>
                <a:gd name="T55" fmla="*/ 126968 h 603250"/>
                <a:gd name="T56" fmla="*/ 2815621 w 3704167"/>
                <a:gd name="T57" fmla="*/ 137548 h 603250"/>
                <a:gd name="T58" fmla="*/ 2847376 w 3704167"/>
                <a:gd name="T59" fmla="*/ 169290 h 603250"/>
                <a:gd name="T60" fmla="*/ 2910886 w 3704167"/>
                <a:gd name="T61" fmla="*/ 190452 h 603250"/>
                <a:gd name="T62" fmla="*/ 2984981 w 3704167"/>
                <a:gd name="T63" fmla="*/ 222194 h 603250"/>
                <a:gd name="T64" fmla="*/ 3027321 w 3704167"/>
                <a:gd name="T65" fmla="*/ 243355 h 603250"/>
                <a:gd name="T66" fmla="*/ 3101417 w 3704167"/>
                <a:gd name="T67" fmla="*/ 253936 h 603250"/>
                <a:gd name="T68" fmla="*/ 3154341 w 3704167"/>
                <a:gd name="T69" fmla="*/ 264516 h 603250"/>
                <a:gd name="T70" fmla="*/ 3217852 w 3704167"/>
                <a:gd name="T71" fmla="*/ 285678 h 603250"/>
                <a:gd name="T72" fmla="*/ 3249607 w 3704167"/>
                <a:gd name="T73" fmla="*/ 296258 h 603250"/>
                <a:gd name="T74" fmla="*/ 3334287 w 3704167"/>
                <a:gd name="T75" fmla="*/ 349161 h 603250"/>
                <a:gd name="T76" fmla="*/ 3366042 w 3704167"/>
                <a:gd name="T77" fmla="*/ 359742 h 603250"/>
                <a:gd name="T78" fmla="*/ 3429553 w 3704167"/>
                <a:gd name="T79" fmla="*/ 391484 h 603250"/>
                <a:gd name="T80" fmla="*/ 3493063 w 3704167"/>
                <a:gd name="T81" fmla="*/ 423226 h 603250"/>
                <a:gd name="T82" fmla="*/ 3588328 w 3704167"/>
                <a:gd name="T83" fmla="*/ 476129 h 603250"/>
                <a:gd name="T84" fmla="*/ 3641254 w 3704167"/>
                <a:gd name="T85" fmla="*/ 529033 h 603250"/>
                <a:gd name="T86" fmla="*/ 3673009 w 3704167"/>
                <a:gd name="T87" fmla="*/ 560775 h 603250"/>
                <a:gd name="T88" fmla="*/ 3704764 w 3704167"/>
                <a:gd name="T89" fmla="*/ 560775 h 6032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04167" h="603250">
                  <a:moveTo>
                    <a:pt x="0" y="603250"/>
                  </a:moveTo>
                  <a:cubicBezTo>
                    <a:pt x="14111" y="585611"/>
                    <a:pt x="29047" y="568601"/>
                    <a:pt x="42333" y="550333"/>
                  </a:cubicBezTo>
                  <a:cubicBezTo>
                    <a:pt x="96677" y="475610"/>
                    <a:pt x="57980" y="495728"/>
                    <a:pt x="116417" y="476250"/>
                  </a:cubicBezTo>
                  <a:cubicBezTo>
                    <a:pt x="139507" y="406978"/>
                    <a:pt x="107437" y="474967"/>
                    <a:pt x="158750" y="433917"/>
                  </a:cubicBezTo>
                  <a:cubicBezTo>
                    <a:pt x="168682" y="425971"/>
                    <a:pt x="170923" y="411161"/>
                    <a:pt x="179917" y="402167"/>
                  </a:cubicBezTo>
                  <a:cubicBezTo>
                    <a:pt x="188911" y="393173"/>
                    <a:pt x="201084" y="388056"/>
                    <a:pt x="211667" y="381000"/>
                  </a:cubicBezTo>
                  <a:cubicBezTo>
                    <a:pt x="218722" y="370417"/>
                    <a:pt x="222047" y="355991"/>
                    <a:pt x="232833" y="349250"/>
                  </a:cubicBezTo>
                  <a:cubicBezTo>
                    <a:pt x="251753" y="337425"/>
                    <a:pt x="296333" y="328083"/>
                    <a:pt x="296333" y="328083"/>
                  </a:cubicBezTo>
                  <a:cubicBezTo>
                    <a:pt x="299861" y="317500"/>
                    <a:pt x="299029" y="304221"/>
                    <a:pt x="306917" y="296333"/>
                  </a:cubicBezTo>
                  <a:cubicBezTo>
                    <a:pt x="314805" y="288445"/>
                    <a:pt x="328689" y="290739"/>
                    <a:pt x="338667" y="285750"/>
                  </a:cubicBezTo>
                  <a:cubicBezTo>
                    <a:pt x="350044" y="280062"/>
                    <a:pt x="358794" y="269749"/>
                    <a:pt x="370417" y="264583"/>
                  </a:cubicBezTo>
                  <a:cubicBezTo>
                    <a:pt x="390806" y="255521"/>
                    <a:pt x="433917" y="243417"/>
                    <a:pt x="433917" y="243417"/>
                  </a:cubicBezTo>
                  <a:lnTo>
                    <a:pt x="529167" y="179917"/>
                  </a:lnTo>
                  <a:cubicBezTo>
                    <a:pt x="539750" y="172861"/>
                    <a:pt x="548850" y="162772"/>
                    <a:pt x="560917" y="158750"/>
                  </a:cubicBezTo>
                  <a:lnTo>
                    <a:pt x="592667" y="148167"/>
                  </a:lnTo>
                  <a:cubicBezTo>
                    <a:pt x="683659" y="87505"/>
                    <a:pt x="568533" y="160234"/>
                    <a:pt x="656167" y="116417"/>
                  </a:cubicBezTo>
                  <a:cubicBezTo>
                    <a:pt x="667544" y="110729"/>
                    <a:pt x="676294" y="100416"/>
                    <a:pt x="687917" y="95250"/>
                  </a:cubicBezTo>
                  <a:cubicBezTo>
                    <a:pt x="708306" y="86188"/>
                    <a:pt x="731461" y="84061"/>
                    <a:pt x="751417" y="74083"/>
                  </a:cubicBezTo>
                  <a:cubicBezTo>
                    <a:pt x="777296" y="61144"/>
                    <a:pt x="797474" y="48561"/>
                    <a:pt x="825500" y="42333"/>
                  </a:cubicBezTo>
                  <a:cubicBezTo>
                    <a:pt x="846448" y="37678"/>
                    <a:pt x="868182" y="36954"/>
                    <a:pt x="889000" y="31750"/>
                  </a:cubicBezTo>
                  <a:cubicBezTo>
                    <a:pt x="1039092" y="-5773"/>
                    <a:pt x="849736" y="22001"/>
                    <a:pt x="1047750" y="0"/>
                  </a:cubicBezTo>
                  <a:lnTo>
                    <a:pt x="2010833" y="10583"/>
                  </a:lnTo>
                  <a:cubicBezTo>
                    <a:pt x="2089837" y="12212"/>
                    <a:pt x="2055168" y="26945"/>
                    <a:pt x="2127250" y="31750"/>
                  </a:cubicBezTo>
                  <a:cubicBezTo>
                    <a:pt x="2215319" y="37621"/>
                    <a:pt x="2303639" y="38805"/>
                    <a:pt x="2391833" y="42333"/>
                  </a:cubicBezTo>
                  <a:cubicBezTo>
                    <a:pt x="2402416" y="52916"/>
                    <a:pt x="2411130" y="65781"/>
                    <a:pt x="2423583" y="74083"/>
                  </a:cubicBezTo>
                  <a:cubicBezTo>
                    <a:pt x="2432865" y="80271"/>
                    <a:pt x="2444443" y="82247"/>
                    <a:pt x="2455333" y="84667"/>
                  </a:cubicBezTo>
                  <a:cubicBezTo>
                    <a:pt x="2523042" y="99714"/>
                    <a:pt x="2572067" y="98456"/>
                    <a:pt x="2645833" y="105833"/>
                  </a:cubicBezTo>
                  <a:cubicBezTo>
                    <a:pt x="2688667" y="110116"/>
                    <a:pt x="2740356" y="116235"/>
                    <a:pt x="2783417" y="127000"/>
                  </a:cubicBezTo>
                  <a:cubicBezTo>
                    <a:pt x="2794240" y="129706"/>
                    <a:pt x="2804584" y="134055"/>
                    <a:pt x="2815167" y="137583"/>
                  </a:cubicBezTo>
                  <a:cubicBezTo>
                    <a:pt x="2825750" y="148166"/>
                    <a:pt x="2833833" y="162064"/>
                    <a:pt x="2846917" y="169333"/>
                  </a:cubicBezTo>
                  <a:cubicBezTo>
                    <a:pt x="2866421" y="180169"/>
                    <a:pt x="2910417" y="190500"/>
                    <a:pt x="2910417" y="190500"/>
                  </a:cubicBezTo>
                  <a:cubicBezTo>
                    <a:pt x="2974761" y="233396"/>
                    <a:pt x="2906395" y="192960"/>
                    <a:pt x="2984500" y="222250"/>
                  </a:cubicBezTo>
                  <a:cubicBezTo>
                    <a:pt x="2999272" y="227790"/>
                    <a:pt x="3011612" y="239266"/>
                    <a:pt x="3026833" y="243417"/>
                  </a:cubicBezTo>
                  <a:cubicBezTo>
                    <a:pt x="3050899" y="249981"/>
                    <a:pt x="3076311" y="249899"/>
                    <a:pt x="3100917" y="254000"/>
                  </a:cubicBezTo>
                  <a:cubicBezTo>
                    <a:pt x="3118660" y="256957"/>
                    <a:pt x="3136479" y="259850"/>
                    <a:pt x="3153833" y="264583"/>
                  </a:cubicBezTo>
                  <a:cubicBezTo>
                    <a:pt x="3175358" y="270454"/>
                    <a:pt x="3196166" y="278694"/>
                    <a:pt x="3217333" y="285750"/>
                  </a:cubicBezTo>
                  <a:lnTo>
                    <a:pt x="3249083" y="296333"/>
                  </a:lnTo>
                  <a:cubicBezTo>
                    <a:pt x="3282626" y="346647"/>
                    <a:pt x="3258183" y="324061"/>
                    <a:pt x="3333750" y="349250"/>
                  </a:cubicBezTo>
                  <a:lnTo>
                    <a:pt x="3365500" y="359833"/>
                  </a:lnTo>
                  <a:cubicBezTo>
                    <a:pt x="3456492" y="420495"/>
                    <a:pt x="3341366" y="347766"/>
                    <a:pt x="3429000" y="391583"/>
                  </a:cubicBezTo>
                  <a:cubicBezTo>
                    <a:pt x="3511064" y="432615"/>
                    <a:pt x="3412696" y="396732"/>
                    <a:pt x="3492500" y="423333"/>
                  </a:cubicBezTo>
                  <a:cubicBezTo>
                    <a:pt x="3565282" y="471855"/>
                    <a:pt x="3531866" y="457623"/>
                    <a:pt x="3587750" y="476250"/>
                  </a:cubicBezTo>
                  <a:cubicBezTo>
                    <a:pt x="3626556" y="534458"/>
                    <a:pt x="3587750" y="485069"/>
                    <a:pt x="3640667" y="529167"/>
                  </a:cubicBezTo>
                  <a:cubicBezTo>
                    <a:pt x="3652165" y="538749"/>
                    <a:pt x="3659030" y="554224"/>
                    <a:pt x="3672417" y="560917"/>
                  </a:cubicBezTo>
                  <a:cubicBezTo>
                    <a:pt x="3681883" y="565650"/>
                    <a:pt x="3693584" y="560917"/>
                    <a:pt x="3704167" y="560917"/>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2" name="Freeform 21">
              <a:extLst>
                <a:ext uri="{FF2B5EF4-FFF2-40B4-BE49-F238E27FC236}">
                  <a16:creationId xmlns:a16="http://schemas.microsoft.com/office/drawing/2014/main" id="{3F497A81-C1E8-9C43-92C1-593121A25BAD}"/>
                </a:ext>
              </a:extLst>
            </p:cNvPr>
            <p:cNvSpPr>
              <a:spLocks/>
            </p:cNvSpPr>
            <p:nvPr/>
          </p:nvSpPr>
          <p:spPr bwMode="auto">
            <a:xfrm>
              <a:off x="1518410" y="3539386"/>
              <a:ext cx="3702268" cy="603097"/>
            </a:xfrm>
            <a:custGeom>
              <a:avLst/>
              <a:gdLst>
                <a:gd name="T0" fmla="*/ 0 w 3704167"/>
                <a:gd name="T1" fmla="*/ 603097 h 603250"/>
                <a:gd name="T2" fmla="*/ 42311 w 3704167"/>
                <a:gd name="T3" fmla="*/ 550193 h 603250"/>
                <a:gd name="T4" fmla="*/ 116357 w 3704167"/>
                <a:gd name="T5" fmla="*/ 476129 h 603250"/>
                <a:gd name="T6" fmla="*/ 158669 w 3704167"/>
                <a:gd name="T7" fmla="*/ 433807 h 603250"/>
                <a:gd name="T8" fmla="*/ 179825 w 3704167"/>
                <a:gd name="T9" fmla="*/ 402065 h 603250"/>
                <a:gd name="T10" fmla="*/ 211558 w 3704167"/>
                <a:gd name="T11" fmla="*/ 380903 h 603250"/>
                <a:gd name="T12" fmla="*/ 232714 w 3704167"/>
                <a:gd name="T13" fmla="*/ 349161 h 603250"/>
                <a:gd name="T14" fmla="*/ 296181 w 3704167"/>
                <a:gd name="T15" fmla="*/ 328000 h 603250"/>
                <a:gd name="T16" fmla="*/ 306760 w 3704167"/>
                <a:gd name="T17" fmla="*/ 296258 h 603250"/>
                <a:gd name="T18" fmla="*/ 338493 w 3704167"/>
                <a:gd name="T19" fmla="*/ 285678 h 603250"/>
                <a:gd name="T20" fmla="*/ 370227 w 3704167"/>
                <a:gd name="T21" fmla="*/ 264516 h 603250"/>
                <a:gd name="T22" fmla="*/ 433695 w 3704167"/>
                <a:gd name="T23" fmla="*/ 243355 h 603250"/>
                <a:gd name="T24" fmla="*/ 528896 w 3704167"/>
                <a:gd name="T25" fmla="*/ 179871 h 603250"/>
                <a:gd name="T26" fmla="*/ 560629 w 3704167"/>
                <a:gd name="T27" fmla="*/ 158710 h 603250"/>
                <a:gd name="T28" fmla="*/ 592363 w 3704167"/>
                <a:gd name="T29" fmla="*/ 148129 h 603250"/>
                <a:gd name="T30" fmla="*/ 655831 w 3704167"/>
                <a:gd name="T31" fmla="*/ 116387 h 603250"/>
                <a:gd name="T32" fmla="*/ 687564 w 3704167"/>
                <a:gd name="T33" fmla="*/ 95226 h 603250"/>
                <a:gd name="T34" fmla="*/ 751032 w 3704167"/>
                <a:gd name="T35" fmla="*/ 74064 h 603250"/>
                <a:gd name="T36" fmla="*/ 825077 w 3704167"/>
                <a:gd name="T37" fmla="*/ 42322 h 603250"/>
                <a:gd name="T38" fmla="*/ 888544 w 3704167"/>
                <a:gd name="T39" fmla="*/ 31742 h 603250"/>
                <a:gd name="T40" fmla="*/ 1047213 w 3704167"/>
                <a:gd name="T41" fmla="*/ 0 h 603250"/>
                <a:gd name="T42" fmla="*/ 2009802 w 3704167"/>
                <a:gd name="T43" fmla="*/ 10580 h 603250"/>
                <a:gd name="T44" fmla="*/ 2126159 w 3704167"/>
                <a:gd name="T45" fmla="*/ 31742 h 603250"/>
                <a:gd name="T46" fmla="*/ 2390607 w 3704167"/>
                <a:gd name="T47" fmla="*/ 42322 h 603250"/>
                <a:gd name="T48" fmla="*/ 2422341 w 3704167"/>
                <a:gd name="T49" fmla="*/ 74064 h 603250"/>
                <a:gd name="T50" fmla="*/ 2454074 w 3704167"/>
                <a:gd name="T51" fmla="*/ 84646 h 603250"/>
                <a:gd name="T52" fmla="*/ 2644477 w 3704167"/>
                <a:gd name="T53" fmla="*/ 105806 h 603250"/>
                <a:gd name="T54" fmla="*/ 2781990 w 3704167"/>
                <a:gd name="T55" fmla="*/ 126968 h 603250"/>
                <a:gd name="T56" fmla="*/ 2813724 w 3704167"/>
                <a:gd name="T57" fmla="*/ 137548 h 603250"/>
                <a:gd name="T58" fmla="*/ 2845457 w 3704167"/>
                <a:gd name="T59" fmla="*/ 169290 h 603250"/>
                <a:gd name="T60" fmla="*/ 2908925 w 3704167"/>
                <a:gd name="T61" fmla="*/ 190452 h 603250"/>
                <a:gd name="T62" fmla="*/ 2982970 w 3704167"/>
                <a:gd name="T63" fmla="*/ 222194 h 603250"/>
                <a:gd name="T64" fmla="*/ 3025281 w 3704167"/>
                <a:gd name="T65" fmla="*/ 243355 h 603250"/>
                <a:gd name="T66" fmla="*/ 3099327 w 3704167"/>
                <a:gd name="T67" fmla="*/ 253936 h 603250"/>
                <a:gd name="T68" fmla="*/ 3152216 w 3704167"/>
                <a:gd name="T69" fmla="*/ 264516 h 603250"/>
                <a:gd name="T70" fmla="*/ 3215684 w 3704167"/>
                <a:gd name="T71" fmla="*/ 285678 h 603250"/>
                <a:gd name="T72" fmla="*/ 3247417 w 3704167"/>
                <a:gd name="T73" fmla="*/ 296258 h 603250"/>
                <a:gd name="T74" fmla="*/ 3332041 w 3704167"/>
                <a:gd name="T75" fmla="*/ 349161 h 603250"/>
                <a:gd name="T76" fmla="*/ 3363775 w 3704167"/>
                <a:gd name="T77" fmla="*/ 359742 h 603250"/>
                <a:gd name="T78" fmla="*/ 3427242 w 3704167"/>
                <a:gd name="T79" fmla="*/ 391484 h 603250"/>
                <a:gd name="T80" fmla="*/ 3490710 w 3704167"/>
                <a:gd name="T81" fmla="*/ 423226 h 603250"/>
                <a:gd name="T82" fmla="*/ 3585911 w 3704167"/>
                <a:gd name="T83" fmla="*/ 476129 h 603250"/>
                <a:gd name="T84" fmla="*/ 3638801 w 3704167"/>
                <a:gd name="T85" fmla="*/ 529033 h 603250"/>
                <a:gd name="T86" fmla="*/ 3670534 w 3704167"/>
                <a:gd name="T87" fmla="*/ 560775 h 603250"/>
                <a:gd name="T88" fmla="*/ 3702268 w 3704167"/>
                <a:gd name="T89" fmla="*/ 560775 h 6032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04167" h="603250">
                  <a:moveTo>
                    <a:pt x="0" y="603250"/>
                  </a:moveTo>
                  <a:cubicBezTo>
                    <a:pt x="14111" y="585611"/>
                    <a:pt x="29047" y="568601"/>
                    <a:pt x="42333" y="550333"/>
                  </a:cubicBezTo>
                  <a:cubicBezTo>
                    <a:pt x="96677" y="475610"/>
                    <a:pt x="57980" y="495728"/>
                    <a:pt x="116417" y="476250"/>
                  </a:cubicBezTo>
                  <a:cubicBezTo>
                    <a:pt x="139507" y="406978"/>
                    <a:pt x="107437" y="474967"/>
                    <a:pt x="158750" y="433917"/>
                  </a:cubicBezTo>
                  <a:cubicBezTo>
                    <a:pt x="168682" y="425971"/>
                    <a:pt x="170923" y="411161"/>
                    <a:pt x="179917" y="402167"/>
                  </a:cubicBezTo>
                  <a:cubicBezTo>
                    <a:pt x="188911" y="393173"/>
                    <a:pt x="201084" y="388056"/>
                    <a:pt x="211667" y="381000"/>
                  </a:cubicBezTo>
                  <a:cubicBezTo>
                    <a:pt x="218722" y="370417"/>
                    <a:pt x="222047" y="355991"/>
                    <a:pt x="232833" y="349250"/>
                  </a:cubicBezTo>
                  <a:cubicBezTo>
                    <a:pt x="251753" y="337425"/>
                    <a:pt x="296333" y="328083"/>
                    <a:pt x="296333" y="328083"/>
                  </a:cubicBezTo>
                  <a:cubicBezTo>
                    <a:pt x="299861" y="317500"/>
                    <a:pt x="299029" y="304221"/>
                    <a:pt x="306917" y="296333"/>
                  </a:cubicBezTo>
                  <a:cubicBezTo>
                    <a:pt x="314805" y="288445"/>
                    <a:pt x="328689" y="290739"/>
                    <a:pt x="338667" y="285750"/>
                  </a:cubicBezTo>
                  <a:cubicBezTo>
                    <a:pt x="350044" y="280062"/>
                    <a:pt x="358794" y="269749"/>
                    <a:pt x="370417" y="264583"/>
                  </a:cubicBezTo>
                  <a:cubicBezTo>
                    <a:pt x="390806" y="255521"/>
                    <a:pt x="433917" y="243417"/>
                    <a:pt x="433917" y="243417"/>
                  </a:cubicBezTo>
                  <a:lnTo>
                    <a:pt x="529167" y="179917"/>
                  </a:lnTo>
                  <a:cubicBezTo>
                    <a:pt x="539750" y="172861"/>
                    <a:pt x="548850" y="162772"/>
                    <a:pt x="560917" y="158750"/>
                  </a:cubicBezTo>
                  <a:lnTo>
                    <a:pt x="592667" y="148167"/>
                  </a:lnTo>
                  <a:cubicBezTo>
                    <a:pt x="683659" y="87505"/>
                    <a:pt x="568533" y="160234"/>
                    <a:pt x="656167" y="116417"/>
                  </a:cubicBezTo>
                  <a:cubicBezTo>
                    <a:pt x="667544" y="110729"/>
                    <a:pt x="676294" y="100416"/>
                    <a:pt x="687917" y="95250"/>
                  </a:cubicBezTo>
                  <a:cubicBezTo>
                    <a:pt x="708306" y="86188"/>
                    <a:pt x="731461" y="84061"/>
                    <a:pt x="751417" y="74083"/>
                  </a:cubicBezTo>
                  <a:cubicBezTo>
                    <a:pt x="777296" y="61144"/>
                    <a:pt x="797474" y="48561"/>
                    <a:pt x="825500" y="42333"/>
                  </a:cubicBezTo>
                  <a:cubicBezTo>
                    <a:pt x="846448" y="37678"/>
                    <a:pt x="868182" y="36954"/>
                    <a:pt x="889000" y="31750"/>
                  </a:cubicBezTo>
                  <a:cubicBezTo>
                    <a:pt x="1039092" y="-5773"/>
                    <a:pt x="849736" y="22001"/>
                    <a:pt x="1047750" y="0"/>
                  </a:cubicBezTo>
                  <a:lnTo>
                    <a:pt x="2010833" y="10583"/>
                  </a:lnTo>
                  <a:cubicBezTo>
                    <a:pt x="2089837" y="12212"/>
                    <a:pt x="2055168" y="26945"/>
                    <a:pt x="2127250" y="31750"/>
                  </a:cubicBezTo>
                  <a:cubicBezTo>
                    <a:pt x="2215319" y="37621"/>
                    <a:pt x="2303639" y="38805"/>
                    <a:pt x="2391833" y="42333"/>
                  </a:cubicBezTo>
                  <a:cubicBezTo>
                    <a:pt x="2402416" y="52916"/>
                    <a:pt x="2411130" y="65781"/>
                    <a:pt x="2423583" y="74083"/>
                  </a:cubicBezTo>
                  <a:cubicBezTo>
                    <a:pt x="2432865" y="80271"/>
                    <a:pt x="2444443" y="82247"/>
                    <a:pt x="2455333" y="84667"/>
                  </a:cubicBezTo>
                  <a:cubicBezTo>
                    <a:pt x="2523042" y="99714"/>
                    <a:pt x="2572067" y="98456"/>
                    <a:pt x="2645833" y="105833"/>
                  </a:cubicBezTo>
                  <a:cubicBezTo>
                    <a:pt x="2688667" y="110116"/>
                    <a:pt x="2740356" y="116235"/>
                    <a:pt x="2783417" y="127000"/>
                  </a:cubicBezTo>
                  <a:cubicBezTo>
                    <a:pt x="2794240" y="129706"/>
                    <a:pt x="2804584" y="134055"/>
                    <a:pt x="2815167" y="137583"/>
                  </a:cubicBezTo>
                  <a:cubicBezTo>
                    <a:pt x="2825750" y="148166"/>
                    <a:pt x="2833833" y="162064"/>
                    <a:pt x="2846917" y="169333"/>
                  </a:cubicBezTo>
                  <a:cubicBezTo>
                    <a:pt x="2866421" y="180169"/>
                    <a:pt x="2910417" y="190500"/>
                    <a:pt x="2910417" y="190500"/>
                  </a:cubicBezTo>
                  <a:cubicBezTo>
                    <a:pt x="2974761" y="233396"/>
                    <a:pt x="2906395" y="192960"/>
                    <a:pt x="2984500" y="222250"/>
                  </a:cubicBezTo>
                  <a:cubicBezTo>
                    <a:pt x="2999272" y="227790"/>
                    <a:pt x="3011612" y="239266"/>
                    <a:pt x="3026833" y="243417"/>
                  </a:cubicBezTo>
                  <a:cubicBezTo>
                    <a:pt x="3050899" y="249981"/>
                    <a:pt x="3076311" y="249899"/>
                    <a:pt x="3100917" y="254000"/>
                  </a:cubicBezTo>
                  <a:cubicBezTo>
                    <a:pt x="3118660" y="256957"/>
                    <a:pt x="3136479" y="259850"/>
                    <a:pt x="3153833" y="264583"/>
                  </a:cubicBezTo>
                  <a:cubicBezTo>
                    <a:pt x="3175358" y="270454"/>
                    <a:pt x="3196166" y="278694"/>
                    <a:pt x="3217333" y="285750"/>
                  </a:cubicBezTo>
                  <a:lnTo>
                    <a:pt x="3249083" y="296333"/>
                  </a:lnTo>
                  <a:cubicBezTo>
                    <a:pt x="3282626" y="346647"/>
                    <a:pt x="3258183" y="324061"/>
                    <a:pt x="3333750" y="349250"/>
                  </a:cubicBezTo>
                  <a:lnTo>
                    <a:pt x="3365500" y="359833"/>
                  </a:lnTo>
                  <a:cubicBezTo>
                    <a:pt x="3456492" y="420495"/>
                    <a:pt x="3341366" y="347766"/>
                    <a:pt x="3429000" y="391583"/>
                  </a:cubicBezTo>
                  <a:cubicBezTo>
                    <a:pt x="3511064" y="432615"/>
                    <a:pt x="3412696" y="396732"/>
                    <a:pt x="3492500" y="423333"/>
                  </a:cubicBezTo>
                  <a:cubicBezTo>
                    <a:pt x="3565282" y="471855"/>
                    <a:pt x="3531866" y="457623"/>
                    <a:pt x="3587750" y="476250"/>
                  </a:cubicBezTo>
                  <a:cubicBezTo>
                    <a:pt x="3626556" y="534458"/>
                    <a:pt x="3587750" y="485069"/>
                    <a:pt x="3640667" y="529167"/>
                  </a:cubicBezTo>
                  <a:cubicBezTo>
                    <a:pt x="3652165" y="538749"/>
                    <a:pt x="3659030" y="554224"/>
                    <a:pt x="3672417" y="560917"/>
                  </a:cubicBezTo>
                  <a:cubicBezTo>
                    <a:pt x="3681883" y="565650"/>
                    <a:pt x="3693584" y="560917"/>
                    <a:pt x="3704167" y="560917"/>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3" name="Freeform 22">
              <a:extLst>
                <a:ext uri="{FF2B5EF4-FFF2-40B4-BE49-F238E27FC236}">
                  <a16:creationId xmlns:a16="http://schemas.microsoft.com/office/drawing/2014/main" id="{16E23E3C-3AC1-9B45-968D-54BEB5BA11E9}"/>
                </a:ext>
              </a:extLst>
            </p:cNvPr>
            <p:cNvSpPr>
              <a:spLocks/>
            </p:cNvSpPr>
            <p:nvPr/>
          </p:nvSpPr>
          <p:spPr bwMode="auto">
            <a:xfrm rot="10800000">
              <a:off x="1545872" y="4142482"/>
              <a:ext cx="3682295" cy="1280423"/>
            </a:xfrm>
            <a:custGeom>
              <a:avLst/>
              <a:gdLst/>
              <a:ahLst/>
              <a:cxnLst/>
              <a:rect l="0" t="0" r="r" b="b"/>
              <a:pathLst>
                <a:path w="3683057" h="1280584">
                  <a:moveTo>
                    <a:pt x="0" y="1280584"/>
                  </a:moveTo>
                  <a:cubicBezTo>
                    <a:pt x="3528" y="1255889"/>
                    <a:pt x="3415" y="1230393"/>
                    <a:pt x="10583" y="1206500"/>
                  </a:cubicBezTo>
                  <a:cubicBezTo>
                    <a:pt x="13166" y="1197890"/>
                    <a:pt x="63457" y="1132485"/>
                    <a:pt x="63500" y="1132417"/>
                  </a:cubicBezTo>
                  <a:cubicBezTo>
                    <a:pt x="111594" y="1055466"/>
                    <a:pt x="62010" y="1125311"/>
                    <a:pt x="95250" y="1047750"/>
                  </a:cubicBezTo>
                  <a:cubicBezTo>
                    <a:pt x="100260" y="1036059"/>
                    <a:pt x="110728" y="1027377"/>
                    <a:pt x="116416" y="1016000"/>
                  </a:cubicBezTo>
                  <a:cubicBezTo>
                    <a:pt x="124912" y="999008"/>
                    <a:pt x="131575" y="981107"/>
                    <a:pt x="137583" y="963084"/>
                  </a:cubicBezTo>
                  <a:cubicBezTo>
                    <a:pt x="139937" y="956022"/>
                    <a:pt x="151952" y="899196"/>
                    <a:pt x="158750" y="889000"/>
                  </a:cubicBezTo>
                  <a:cubicBezTo>
                    <a:pt x="167052" y="876547"/>
                    <a:pt x="179917" y="867833"/>
                    <a:pt x="190500" y="857250"/>
                  </a:cubicBezTo>
                  <a:cubicBezTo>
                    <a:pt x="194028" y="846667"/>
                    <a:pt x="195548" y="835186"/>
                    <a:pt x="201083" y="825500"/>
                  </a:cubicBezTo>
                  <a:cubicBezTo>
                    <a:pt x="220897" y="790826"/>
                    <a:pt x="285480" y="725161"/>
                    <a:pt x="306916" y="709084"/>
                  </a:cubicBezTo>
                  <a:cubicBezTo>
                    <a:pt x="321027" y="698501"/>
                    <a:pt x="335857" y="688813"/>
                    <a:pt x="349250" y="677334"/>
                  </a:cubicBezTo>
                  <a:cubicBezTo>
                    <a:pt x="470619" y="573305"/>
                    <a:pt x="304181" y="711819"/>
                    <a:pt x="402166" y="613834"/>
                  </a:cubicBezTo>
                  <a:cubicBezTo>
                    <a:pt x="414639" y="601361"/>
                    <a:pt x="430146" y="592336"/>
                    <a:pt x="444500" y="582084"/>
                  </a:cubicBezTo>
                  <a:cubicBezTo>
                    <a:pt x="454850" y="574691"/>
                    <a:pt x="467256" y="569911"/>
                    <a:pt x="476250" y="560917"/>
                  </a:cubicBezTo>
                  <a:cubicBezTo>
                    <a:pt x="515252" y="521915"/>
                    <a:pt x="500870" y="509225"/>
                    <a:pt x="550333" y="476250"/>
                  </a:cubicBezTo>
                  <a:cubicBezTo>
                    <a:pt x="562982" y="467817"/>
                    <a:pt x="614956" y="451182"/>
                    <a:pt x="635000" y="444500"/>
                  </a:cubicBezTo>
                  <a:cubicBezTo>
                    <a:pt x="645583" y="430389"/>
                    <a:pt x="653199" y="413459"/>
                    <a:pt x="666750" y="402167"/>
                  </a:cubicBezTo>
                  <a:cubicBezTo>
                    <a:pt x="675320" y="395025"/>
                    <a:pt x="688748" y="397002"/>
                    <a:pt x="698500" y="391584"/>
                  </a:cubicBezTo>
                  <a:cubicBezTo>
                    <a:pt x="720738" y="379230"/>
                    <a:pt x="739246" y="360627"/>
                    <a:pt x="762000" y="349250"/>
                  </a:cubicBezTo>
                  <a:cubicBezTo>
                    <a:pt x="776111" y="342195"/>
                    <a:pt x="790635" y="335911"/>
                    <a:pt x="804333" y="328084"/>
                  </a:cubicBezTo>
                  <a:cubicBezTo>
                    <a:pt x="815377" y="321773"/>
                    <a:pt x="824706" y="312605"/>
                    <a:pt x="836083" y="306917"/>
                  </a:cubicBezTo>
                  <a:cubicBezTo>
                    <a:pt x="846061" y="301928"/>
                    <a:pt x="857250" y="299862"/>
                    <a:pt x="867833" y="296334"/>
                  </a:cubicBezTo>
                  <a:lnTo>
                    <a:pt x="963083" y="232834"/>
                  </a:lnTo>
                  <a:cubicBezTo>
                    <a:pt x="973666" y="225778"/>
                    <a:pt x="985839" y="220661"/>
                    <a:pt x="994833" y="211667"/>
                  </a:cubicBezTo>
                  <a:cubicBezTo>
                    <a:pt x="1005416" y="201084"/>
                    <a:pt x="1013588" y="187343"/>
                    <a:pt x="1026583" y="179917"/>
                  </a:cubicBezTo>
                  <a:cubicBezTo>
                    <a:pt x="1039212" y="172701"/>
                    <a:pt x="1054805" y="172862"/>
                    <a:pt x="1068916" y="169334"/>
                  </a:cubicBezTo>
                  <a:cubicBezTo>
                    <a:pt x="1209335" y="99125"/>
                    <a:pt x="1033983" y="184306"/>
                    <a:pt x="1143000" y="137584"/>
                  </a:cubicBezTo>
                  <a:cubicBezTo>
                    <a:pt x="1220482" y="104377"/>
                    <a:pt x="1149616" y="125346"/>
                    <a:pt x="1227666" y="105834"/>
                  </a:cubicBezTo>
                  <a:cubicBezTo>
                    <a:pt x="1241777" y="98778"/>
                    <a:pt x="1255351" y="90526"/>
                    <a:pt x="1270000" y="84667"/>
                  </a:cubicBezTo>
                  <a:cubicBezTo>
                    <a:pt x="1344844" y="54729"/>
                    <a:pt x="1313455" y="71631"/>
                    <a:pt x="1375833" y="52917"/>
                  </a:cubicBezTo>
                  <a:cubicBezTo>
                    <a:pt x="1397204" y="46506"/>
                    <a:pt x="1417246" y="34905"/>
                    <a:pt x="1439333" y="31750"/>
                  </a:cubicBezTo>
                  <a:cubicBezTo>
                    <a:pt x="1464027" y="28222"/>
                    <a:pt x="1488810" y="25268"/>
                    <a:pt x="1513416" y="21167"/>
                  </a:cubicBezTo>
                  <a:cubicBezTo>
                    <a:pt x="1531160" y="18210"/>
                    <a:pt x="1548484" y="12815"/>
                    <a:pt x="1566333" y="10584"/>
                  </a:cubicBezTo>
                  <a:cubicBezTo>
                    <a:pt x="1604998" y="5751"/>
                    <a:pt x="1643944" y="3528"/>
                    <a:pt x="1682750" y="0"/>
                  </a:cubicBezTo>
                  <a:cubicBezTo>
                    <a:pt x="1756833" y="3528"/>
                    <a:pt x="1831286" y="2394"/>
                    <a:pt x="1905000" y="10584"/>
                  </a:cubicBezTo>
                  <a:cubicBezTo>
                    <a:pt x="1948366" y="15402"/>
                    <a:pt x="1973364" y="36859"/>
                    <a:pt x="2010833" y="52917"/>
                  </a:cubicBezTo>
                  <a:cubicBezTo>
                    <a:pt x="2021087" y="57311"/>
                    <a:pt x="2031644" y="61312"/>
                    <a:pt x="2042583" y="63500"/>
                  </a:cubicBezTo>
                  <a:cubicBezTo>
                    <a:pt x="2084667" y="71917"/>
                    <a:pt x="2169583" y="84667"/>
                    <a:pt x="2169583" y="84667"/>
                  </a:cubicBezTo>
                  <a:cubicBezTo>
                    <a:pt x="2183694" y="91723"/>
                    <a:pt x="2197415" y="99619"/>
                    <a:pt x="2211916" y="105834"/>
                  </a:cubicBezTo>
                  <a:cubicBezTo>
                    <a:pt x="2264088" y="128194"/>
                    <a:pt x="2308243" y="121798"/>
                    <a:pt x="2370666" y="127000"/>
                  </a:cubicBezTo>
                  <a:cubicBezTo>
                    <a:pt x="2381249" y="130528"/>
                    <a:pt x="2391526" y="135164"/>
                    <a:pt x="2402416" y="137584"/>
                  </a:cubicBezTo>
                  <a:cubicBezTo>
                    <a:pt x="2423364" y="142239"/>
                    <a:pt x="2445362" y="142001"/>
                    <a:pt x="2465916" y="148167"/>
                  </a:cubicBezTo>
                  <a:cubicBezTo>
                    <a:pt x="2481028" y="152700"/>
                    <a:pt x="2493478" y="163794"/>
                    <a:pt x="2508250" y="169334"/>
                  </a:cubicBezTo>
                  <a:cubicBezTo>
                    <a:pt x="2521869" y="174441"/>
                    <a:pt x="2536472" y="176389"/>
                    <a:pt x="2550583" y="179917"/>
                  </a:cubicBezTo>
                  <a:cubicBezTo>
                    <a:pt x="2631485" y="220369"/>
                    <a:pt x="2551000" y="185313"/>
                    <a:pt x="2656416" y="211667"/>
                  </a:cubicBezTo>
                  <a:cubicBezTo>
                    <a:pt x="2678061" y="217078"/>
                    <a:pt x="2719916" y="232834"/>
                    <a:pt x="2719916" y="232834"/>
                  </a:cubicBezTo>
                  <a:cubicBezTo>
                    <a:pt x="2726972" y="246945"/>
                    <a:pt x="2728963" y="265067"/>
                    <a:pt x="2741083" y="275167"/>
                  </a:cubicBezTo>
                  <a:cubicBezTo>
                    <a:pt x="2752257" y="284479"/>
                    <a:pt x="2770047" y="280020"/>
                    <a:pt x="2783416" y="285750"/>
                  </a:cubicBezTo>
                  <a:cubicBezTo>
                    <a:pt x="2795107" y="290761"/>
                    <a:pt x="2804583" y="299861"/>
                    <a:pt x="2815166" y="306917"/>
                  </a:cubicBezTo>
                  <a:cubicBezTo>
                    <a:pt x="2830784" y="330344"/>
                    <a:pt x="2843637" y="354120"/>
                    <a:pt x="2868083" y="370417"/>
                  </a:cubicBezTo>
                  <a:cubicBezTo>
                    <a:pt x="2877365" y="376605"/>
                    <a:pt x="2889579" y="376606"/>
                    <a:pt x="2899833" y="381000"/>
                  </a:cubicBezTo>
                  <a:cubicBezTo>
                    <a:pt x="2977314" y="414206"/>
                    <a:pt x="2906449" y="393238"/>
                    <a:pt x="2984500" y="412750"/>
                  </a:cubicBezTo>
                  <a:cubicBezTo>
                    <a:pt x="2995083" y="426861"/>
                    <a:pt x="3003066" y="443365"/>
                    <a:pt x="3016250" y="455084"/>
                  </a:cubicBezTo>
                  <a:cubicBezTo>
                    <a:pt x="3090508" y="521092"/>
                    <a:pt x="3059901" y="478159"/>
                    <a:pt x="3132666" y="518584"/>
                  </a:cubicBezTo>
                  <a:cubicBezTo>
                    <a:pt x="3175819" y="542558"/>
                    <a:pt x="3167070" y="551660"/>
                    <a:pt x="3206750" y="571500"/>
                  </a:cubicBezTo>
                  <a:cubicBezTo>
                    <a:pt x="3294383" y="615317"/>
                    <a:pt x="3179260" y="542592"/>
                    <a:pt x="3270250" y="603250"/>
                  </a:cubicBezTo>
                  <a:cubicBezTo>
                    <a:pt x="3326690" y="687912"/>
                    <a:pt x="3252614" y="585615"/>
                    <a:pt x="3323166" y="656167"/>
                  </a:cubicBezTo>
                  <a:cubicBezTo>
                    <a:pt x="3332160" y="665161"/>
                    <a:pt x="3335883" y="678410"/>
                    <a:pt x="3344333" y="687917"/>
                  </a:cubicBezTo>
                  <a:cubicBezTo>
                    <a:pt x="3364220" y="710290"/>
                    <a:pt x="3386666" y="730250"/>
                    <a:pt x="3407833" y="751417"/>
                  </a:cubicBezTo>
                  <a:cubicBezTo>
                    <a:pt x="3418416" y="762000"/>
                    <a:pt x="3427130" y="774865"/>
                    <a:pt x="3439583" y="783167"/>
                  </a:cubicBezTo>
                  <a:cubicBezTo>
                    <a:pt x="3477757" y="808617"/>
                    <a:pt x="3505836" y="824339"/>
                    <a:pt x="3534833" y="867834"/>
                  </a:cubicBezTo>
                  <a:cubicBezTo>
                    <a:pt x="3548944" y="889001"/>
                    <a:pt x="3569121" y="907200"/>
                    <a:pt x="3577166" y="931334"/>
                  </a:cubicBezTo>
                  <a:lnTo>
                    <a:pt x="3619500" y="1058334"/>
                  </a:lnTo>
                  <a:lnTo>
                    <a:pt x="3630083" y="1090084"/>
                  </a:lnTo>
                  <a:cubicBezTo>
                    <a:pt x="3633611" y="1100667"/>
                    <a:pt x="3634478" y="1112552"/>
                    <a:pt x="3640666" y="1121834"/>
                  </a:cubicBezTo>
                  <a:lnTo>
                    <a:pt x="3661833" y="1153584"/>
                  </a:lnTo>
                  <a:cubicBezTo>
                    <a:pt x="3685231" y="1223777"/>
                    <a:pt x="3683000" y="1194772"/>
                    <a:pt x="3683000" y="1238250"/>
                  </a:cubicBezTo>
                </a:path>
              </a:pathLst>
            </a:custGeom>
            <a:noFill/>
            <a:ln w="25400" cap="flat" cmpd="sng">
              <a:solidFill>
                <a:schemeClr val="tx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cxnSp>
          <p:nvCxnSpPr>
            <p:cNvPr id="24" name="Straight Connector 23">
              <a:extLst>
                <a:ext uri="{FF2B5EF4-FFF2-40B4-BE49-F238E27FC236}">
                  <a16:creationId xmlns:a16="http://schemas.microsoft.com/office/drawing/2014/main" id="{D9307C5C-FE22-BF40-BD5A-4FF0F0ADB6A3}"/>
                </a:ext>
              </a:extLst>
            </p:cNvPr>
            <p:cNvCxnSpPr>
              <a:cxnSpLocks noChangeShapeType="1"/>
              <a:stCxn id="20" idx="0"/>
              <a:endCxn id="23" idx="0"/>
            </p:cNvCxnSpPr>
            <p:nvPr/>
          </p:nvCxnSpPr>
          <p:spPr bwMode="auto">
            <a:xfrm flipV="1">
              <a:off x="1513417" y="4142482"/>
              <a:ext cx="3714750" cy="6186"/>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 name="Isosceles Triangle 24">
              <a:extLst>
                <a:ext uri="{FF2B5EF4-FFF2-40B4-BE49-F238E27FC236}">
                  <a16:creationId xmlns:a16="http://schemas.microsoft.com/office/drawing/2014/main" id="{B9E816B3-C3C3-B245-8832-59B1DE5717A4}"/>
                </a:ext>
              </a:extLst>
            </p:cNvPr>
            <p:cNvSpPr>
              <a:spLocks noChangeArrowheads="1"/>
            </p:cNvSpPr>
            <p:nvPr/>
          </p:nvSpPr>
          <p:spPr bwMode="auto">
            <a:xfrm rot="6600000">
              <a:off x="4734943" y="3677081"/>
              <a:ext cx="170103" cy="401933"/>
            </a:xfrm>
            <a:prstGeom prst="triangle">
              <a:avLst>
                <a:gd name="adj" fmla="val 50000"/>
              </a:avLst>
            </a:prstGeom>
            <a:solidFill>
              <a:schemeClr val="tx1"/>
            </a:solidFill>
            <a:ln w="9525">
              <a:solidFill>
                <a:srgbClr val="FF9700"/>
              </a:solidFill>
              <a:miter lim="800000"/>
              <a:headEnd/>
              <a:tailEnd/>
            </a:ln>
            <a:effectLst>
              <a:outerShdw blurRad="40000" dist="23000" dir="5400000" rotWithShape="0">
                <a:srgbClr val="808080">
                  <a:alpha val="34999"/>
                </a:srgbClr>
              </a:outerShdw>
            </a:effectLst>
          </p:spPr>
          <p:txBody>
            <a:bodyPr anchor="ctr"/>
            <a:lstStyle/>
            <a:p>
              <a:pPr>
                <a:defRPr/>
              </a:pPr>
              <a:endParaRPr lang="en-US">
                <a:solidFill>
                  <a:schemeClr val="lt1"/>
                </a:solidFill>
                <a:latin typeface="+mn-lt"/>
                <a:ea typeface="+mn-ea"/>
              </a:endParaRPr>
            </a:p>
          </p:txBody>
        </p:sp>
        <p:sp>
          <p:nvSpPr>
            <p:cNvPr id="26" name="Isosceles Triangle 25">
              <a:extLst>
                <a:ext uri="{FF2B5EF4-FFF2-40B4-BE49-F238E27FC236}">
                  <a16:creationId xmlns:a16="http://schemas.microsoft.com/office/drawing/2014/main" id="{E1D6B5CA-249B-3043-A6E8-0685B35D750E}"/>
                </a:ext>
              </a:extLst>
            </p:cNvPr>
            <p:cNvSpPr>
              <a:spLocks noChangeArrowheads="1"/>
            </p:cNvSpPr>
            <p:nvPr/>
          </p:nvSpPr>
          <p:spPr bwMode="auto">
            <a:xfrm rot="5400000">
              <a:off x="4666586" y="3935332"/>
              <a:ext cx="167012" cy="401933"/>
            </a:xfrm>
            <a:prstGeom prst="triangle">
              <a:avLst>
                <a:gd name="adj" fmla="val 50000"/>
              </a:avLst>
            </a:prstGeom>
            <a:solidFill>
              <a:schemeClr val="tx1"/>
            </a:solidFill>
            <a:ln w="9525">
              <a:solidFill>
                <a:srgbClr val="FF9700"/>
              </a:solidFill>
              <a:miter lim="800000"/>
              <a:headEnd/>
              <a:tailEnd/>
            </a:ln>
            <a:effectLst>
              <a:outerShdw blurRad="40000" dist="23000" dir="5400000" rotWithShape="0">
                <a:srgbClr val="808080">
                  <a:alpha val="34999"/>
                </a:srgbClr>
              </a:outerShdw>
            </a:effectLst>
          </p:spPr>
          <p:txBody>
            <a:bodyPr anchor="ctr"/>
            <a:lstStyle/>
            <a:p>
              <a:pPr>
                <a:defRPr/>
              </a:pPr>
              <a:endParaRPr lang="en-US">
                <a:solidFill>
                  <a:schemeClr val="lt1"/>
                </a:solidFill>
                <a:latin typeface="+mn-lt"/>
                <a:ea typeface="+mn-ea"/>
              </a:endParaRPr>
            </a:p>
          </p:txBody>
        </p:sp>
        <p:sp>
          <p:nvSpPr>
            <p:cNvPr id="27" name="Isosceles Triangle 26">
              <a:extLst>
                <a:ext uri="{FF2B5EF4-FFF2-40B4-BE49-F238E27FC236}">
                  <a16:creationId xmlns:a16="http://schemas.microsoft.com/office/drawing/2014/main" id="{485B312F-7FDD-6942-B74A-053B80EE4698}"/>
                </a:ext>
              </a:extLst>
            </p:cNvPr>
            <p:cNvSpPr>
              <a:spLocks noChangeArrowheads="1"/>
            </p:cNvSpPr>
            <p:nvPr/>
          </p:nvSpPr>
          <p:spPr bwMode="auto">
            <a:xfrm rot="7860000">
              <a:off x="4824814" y="3408008"/>
              <a:ext cx="170105" cy="401933"/>
            </a:xfrm>
            <a:prstGeom prst="triangle">
              <a:avLst>
                <a:gd name="adj" fmla="val 50000"/>
              </a:avLst>
            </a:prstGeom>
            <a:solidFill>
              <a:schemeClr val="tx1"/>
            </a:solidFill>
            <a:ln w="9525">
              <a:solidFill>
                <a:srgbClr val="FF9700"/>
              </a:solidFill>
              <a:miter lim="800000"/>
              <a:headEnd/>
              <a:tailEnd/>
            </a:ln>
            <a:effectLst>
              <a:outerShdw blurRad="40000" dist="23000" dir="5400000" rotWithShape="0">
                <a:srgbClr val="808080">
                  <a:alpha val="34999"/>
                </a:srgbClr>
              </a:outerShdw>
            </a:effectLst>
          </p:spPr>
          <p:txBody>
            <a:bodyPr anchor="ctr"/>
            <a:lstStyle/>
            <a:p>
              <a:pPr>
                <a:defRPr/>
              </a:pPr>
              <a:endParaRPr lang="en-US">
                <a:solidFill>
                  <a:schemeClr val="lt1"/>
                </a:solidFill>
                <a:latin typeface="+mn-lt"/>
                <a:ea typeface="+mn-ea"/>
              </a:endParaRPr>
            </a:p>
          </p:txBody>
        </p:sp>
        <p:sp>
          <p:nvSpPr>
            <p:cNvPr id="28" name="Isosceles Triangle 27">
              <a:extLst>
                <a:ext uri="{FF2B5EF4-FFF2-40B4-BE49-F238E27FC236}">
                  <a16:creationId xmlns:a16="http://schemas.microsoft.com/office/drawing/2014/main" id="{794862B5-6534-2742-9009-BA1484585787}"/>
                </a:ext>
              </a:extLst>
            </p:cNvPr>
            <p:cNvSpPr>
              <a:spLocks noChangeArrowheads="1"/>
            </p:cNvSpPr>
            <p:nvPr/>
          </p:nvSpPr>
          <p:spPr bwMode="auto">
            <a:xfrm rot="3780000">
              <a:off x="4691551" y="4309561"/>
              <a:ext cx="167012" cy="401933"/>
            </a:xfrm>
            <a:prstGeom prst="triangle">
              <a:avLst>
                <a:gd name="adj" fmla="val 50000"/>
              </a:avLst>
            </a:prstGeom>
            <a:solidFill>
              <a:schemeClr val="tx1"/>
            </a:solidFill>
            <a:ln w="9525">
              <a:solidFill>
                <a:srgbClr val="FF9700"/>
              </a:solidFill>
              <a:miter lim="800000"/>
              <a:headEnd/>
              <a:tailEnd/>
            </a:ln>
            <a:effectLst>
              <a:outerShdw blurRad="40000" dist="23000" dir="5400000" rotWithShape="0">
                <a:srgbClr val="808080">
                  <a:alpha val="34999"/>
                </a:srgbClr>
              </a:outerShdw>
            </a:effectLst>
          </p:spPr>
          <p:txBody>
            <a:bodyPr anchor="ctr"/>
            <a:lstStyle/>
            <a:p>
              <a:pPr>
                <a:defRPr/>
              </a:pPr>
              <a:endParaRPr lang="en-US">
                <a:solidFill>
                  <a:schemeClr val="lt1"/>
                </a:solidFill>
                <a:latin typeface="+mn-lt"/>
                <a:ea typeface="+mn-ea"/>
              </a:endParaRPr>
            </a:p>
          </p:txBody>
        </p:sp>
        <p:sp>
          <p:nvSpPr>
            <p:cNvPr id="29" name="Isosceles Triangle 28">
              <a:extLst>
                <a:ext uri="{FF2B5EF4-FFF2-40B4-BE49-F238E27FC236}">
                  <a16:creationId xmlns:a16="http://schemas.microsoft.com/office/drawing/2014/main" id="{B16948A9-98B2-CB4F-9278-5BAC02891195}"/>
                </a:ext>
              </a:extLst>
            </p:cNvPr>
            <p:cNvSpPr>
              <a:spLocks noChangeArrowheads="1"/>
            </p:cNvSpPr>
            <p:nvPr/>
          </p:nvSpPr>
          <p:spPr bwMode="auto">
            <a:xfrm rot="2700000">
              <a:off x="4799851" y="4567810"/>
              <a:ext cx="170103" cy="401933"/>
            </a:xfrm>
            <a:prstGeom prst="triangle">
              <a:avLst>
                <a:gd name="adj" fmla="val 50000"/>
              </a:avLst>
            </a:prstGeom>
            <a:solidFill>
              <a:schemeClr val="tx1"/>
            </a:solidFill>
            <a:ln w="9525">
              <a:solidFill>
                <a:srgbClr val="FF9700"/>
              </a:solidFill>
              <a:miter lim="800000"/>
              <a:headEnd/>
              <a:tailEnd/>
            </a:ln>
            <a:effectLst>
              <a:outerShdw blurRad="40000" dist="23000" dir="5400000" rotWithShape="0">
                <a:srgbClr val="808080">
                  <a:alpha val="34999"/>
                </a:srgbClr>
              </a:outerShdw>
            </a:effectLst>
          </p:spPr>
          <p:txBody>
            <a:bodyPr anchor="ctr"/>
            <a:lstStyle/>
            <a:p>
              <a:pPr>
                <a:defRPr/>
              </a:pPr>
              <a:endParaRPr lang="en-US">
                <a:solidFill>
                  <a:schemeClr val="lt1"/>
                </a:solidFill>
                <a:latin typeface="+mn-lt"/>
                <a:ea typeface="+mn-ea"/>
              </a:endParaRPr>
            </a:p>
          </p:txBody>
        </p:sp>
        <p:sp>
          <p:nvSpPr>
            <p:cNvPr id="44063" name="TextBox 29">
              <a:extLst>
                <a:ext uri="{FF2B5EF4-FFF2-40B4-BE49-F238E27FC236}">
                  <a16:creationId xmlns:a16="http://schemas.microsoft.com/office/drawing/2014/main" id="{89C0AC1D-163E-7042-891D-A8448694DB2A}"/>
                </a:ext>
              </a:extLst>
            </p:cNvPr>
            <p:cNvSpPr txBox="1">
              <a:spLocks noChangeArrowheads="1"/>
            </p:cNvSpPr>
            <p:nvPr/>
          </p:nvSpPr>
          <p:spPr bwMode="auto">
            <a:xfrm>
              <a:off x="3354916" y="2484737"/>
              <a:ext cx="535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800000"/>
                  </a:solidFill>
                </a:rPr>
                <a:t>A</a:t>
              </a:r>
              <a:r>
                <a:rPr lang="en-US" altLang="en-US" sz="2400" b="1" baseline="-25000">
                  <a:solidFill>
                    <a:srgbClr val="800000"/>
                  </a:solidFill>
                </a:rPr>
                <a:t>1</a:t>
              </a:r>
              <a:endParaRPr lang="en-US" altLang="en-US"/>
            </a:p>
          </p:txBody>
        </p:sp>
        <p:sp>
          <p:nvSpPr>
            <p:cNvPr id="44064" name="TextBox 30">
              <a:extLst>
                <a:ext uri="{FF2B5EF4-FFF2-40B4-BE49-F238E27FC236}">
                  <a16:creationId xmlns:a16="http://schemas.microsoft.com/office/drawing/2014/main" id="{4F6BECF4-D3F7-4F41-8B27-35214990159E}"/>
                </a:ext>
              </a:extLst>
            </p:cNvPr>
            <p:cNvSpPr txBox="1">
              <a:spLocks noChangeArrowheads="1"/>
            </p:cNvSpPr>
            <p:nvPr/>
          </p:nvSpPr>
          <p:spPr bwMode="auto">
            <a:xfrm>
              <a:off x="3348571" y="3123955"/>
              <a:ext cx="535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800000"/>
                  </a:solidFill>
                </a:rPr>
                <a:t>A</a:t>
              </a:r>
              <a:r>
                <a:rPr lang="en-US" altLang="en-US" sz="2400" b="1" baseline="-25000">
                  <a:solidFill>
                    <a:srgbClr val="800000"/>
                  </a:solidFill>
                </a:rPr>
                <a:t>2</a:t>
              </a:r>
              <a:endParaRPr lang="en-US" altLang="en-US"/>
            </a:p>
          </p:txBody>
        </p:sp>
        <p:sp>
          <p:nvSpPr>
            <p:cNvPr id="44065" name="TextBox 31">
              <a:extLst>
                <a:ext uri="{FF2B5EF4-FFF2-40B4-BE49-F238E27FC236}">
                  <a16:creationId xmlns:a16="http://schemas.microsoft.com/office/drawing/2014/main" id="{EE9DB314-5C5B-B447-AE23-0A1A010B8DA0}"/>
                </a:ext>
              </a:extLst>
            </p:cNvPr>
            <p:cNvSpPr txBox="1">
              <a:spLocks noChangeArrowheads="1"/>
            </p:cNvSpPr>
            <p:nvPr/>
          </p:nvSpPr>
          <p:spPr bwMode="auto">
            <a:xfrm>
              <a:off x="3350678" y="3697394"/>
              <a:ext cx="535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800000"/>
                  </a:solidFill>
                </a:rPr>
                <a:t>A</a:t>
              </a:r>
              <a:r>
                <a:rPr lang="en-US" altLang="en-US" sz="2400" b="1" baseline="-25000">
                  <a:solidFill>
                    <a:srgbClr val="800000"/>
                  </a:solidFill>
                </a:rPr>
                <a:t>3</a:t>
              </a:r>
              <a:endParaRPr lang="en-US" altLang="en-US"/>
            </a:p>
          </p:txBody>
        </p:sp>
        <p:sp>
          <p:nvSpPr>
            <p:cNvPr id="44066" name="TextBox 32">
              <a:extLst>
                <a:ext uri="{FF2B5EF4-FFF2-40B4-BE49-F238E27FC236}">
                  <a16:creationId xmlns:a16="http://schemas.microsoft.com/office/drawing/2014/main" id="{7AABD7C8-0A49-CD46-930B-E21D8264CF04}"/>
                </a:ext>
              </a:extLst>
            </p:cNvPr>
            <p:cNvSpPr txBox="1">
              <a:spLocks noChangeArrowheads="1"/>
            </p:cNvSpPr>
            <p:nvPr/>
          </p:nvSpPr>
          <p:spPr bwMode="auto">
            <a:xfrm>
              <a:off x="3354916" y="4294280"/>
              <a:ext cx="5437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800000"/>
                  </a:solidFill>
                </a:rPr>
                <a:t>A</a:t>
              </a:r>
              <a:r>
                <a:rPr lang="en-US" altLang="en-US" sz="2400" b="1" baseline="-25000">
                  <a:solidFill>
                    <a:srgbClr val="800000"/>
                  </a:solidFill>
                </a:rPr>
                <a:t>4</a:t>
              </a:r>
              <a:endParaRPr lang="en-US" altLang="en-US"/>
            </a:p>
          </p:txBody>
        </p:sp>
        <p:sp>
          <p:nvSpPr>
            <p:cNvPr id="44067" name="TextBox 33">
              <a:extLst>
                <a:ext uri="{FF2B5EF4-FFF2-40B4-BE49-F238E27FC236}">
                  <a16:creationId xmlns:a16="http://schemas.microsoft.com/office/drawing/2014/main" id="{84910F5F-FC4D-0349-93B2-6998FF7A9182}"/>
                </a:ext>
              </a:extLst>
            </p:cNvPr>
            <p:cNvSpPr txBox="1">
              <a:spLocks noChangeArrowheads="1"/>
            </p:cNvSpPr>
            <p:nvPr/>
          </p:nvSpPr>
          <p:spPr bwMode="auto">
            <a:xfrm>
              <a:off x="3348571" y="4961240"/>
              <a:ext cx="535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800000"/>
                  </a:solidFill>
                </a:rPr>
                <a:t>A</a:t>
              </a:r>
              <a:r>
                <a:rPr lang="en-US" altLang="en-US" sz="2400" b="1" baseline="-25000">
                  <a:solidFill>
                    <a:srgbClr val="800000"/>
                  </a:solidFill>
                </a:rPr>
                <a:t>5</a:t>
              </a:r>
              <a:endParaRPr lang="en-US" altLang="en-US"/>
            </a:p>
          </p:txBody>
        </p:sp>
      </p:grpSp>
      <p:grpSp>
        <p:nvGrpSpPr>
          <p:cNvPr id="35" name="Group 34">
            <a:extLst>
              <a:ext uri="{FF2B5EF4-FFF2-40B4-BE49-F238E27FC236}">
                <a16:creationId xmlns:a16="http://schemas.microsoft.com/office/drawing/2014/main" id="{88BC9F3E-A37D-664A-97F3-01B9DE9D9D84}"/>
              </a:ext>
            </a:extLst>
          </p:cNvPr>
          <p:cNvGrpSpPr>
            <a:grpSpLocks/>
          </p:cNvGrpSpPr>
          <p:nvPr/>
        </p:nvGrpSpPr>
        <p:grpSpPr bwMode="auto">
          <a:xfrm>
            <a:off x="914400" y="5416550"/>
            <a:ext cx="1773238" cy="1381125"/>
            <a:chOff x="5979513" y="1053857"/>
            <a:chExt cx="1852154" cy="1409373"/>
          </a:xfrm>
        </p:grpSpPr>
        <p:cxnSp>
          <p:nvCxnSpPr>
            <p:cNvPr id="36" name="Straight Arrow Connector 35">
              <a:extLst>
                <a:ext uri="{FF2B5EF4-FFF2-40B4-BE49-F238E27FC236}">
                  <a16:creationId xmlns:a16="http://schemas.microsoft.com/office/drawing/2014/main" id="{7390C2EC-38AB-2043-BFA2-0ED357E1D2A2}"/>
                </a:ext>
              </a:extLst>
            </p:cNvPr>
            <p:cNvCxnSpPr>
              <a:cxnSpLocks noChangeShapeType="1"/>
            </p:cNvCxnSpPr>
            <p:nvPr/>
          </p:nvCxnSpPr>
          <p:spPr bwMode="auto">
            <a:xfrm>
              <a:off x="5979513" y="1925400"/>
              <a:ext cx="1852154" cy="361254"/>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 name="Straight Arrow Connector 36">
              <a:extLst>
                <a:ext uri="{FF2B5EF4-FFF2-40B4-BE49-F238E27FC236}">
                  <a16:creationId xmlns:a16="http://schemas.microsoft.com/office/drawing/2014/main" id="{24097854-6343-904F-BA1C-65A8D6FAA5C3}"/>
                </a:ext>
              </a:extLst>
            </p:cNvPr>
            <p:cNvCxnSpPr>
              <a:cxnSpLocks noChangeShapeType="1"/>
            </p:cNvCxnSpPr>
            <p:nvPr/>
          </p:nvCxnSpPr>
          <p:spPr bwMode="auto">
            <a:xfrm flipV="1">
              <a:off x="5979513" y="1586827"/>
              <a:ext cx="1852154" cy="338573"/>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8" name="Straight Arrow Connector 37">
              <a:extLst>
                <a:ext uri="{FF2B5EF4-FFF2-40B4-BE49-F238E27FC236}">
                  <a16:creationId xmlns:a16="http://schemas.microsoft.com/office/drawing/2014/main" id="{F36D0520-F297-B047-947B-3A2E020A6F43}"/>
                </a:ext>
              </a:extLst>
            </p:cNvPr>
            <p:cNvCxnSpPr>
              <a:cxnSpLocks noChangeShapeType="1"/>
            </p:cNvCxnSpPr>
            <p:nvPr/>
          </p:nvCxnSpPr>
          <p:spPr bwMode="auto">
            <a:xfrm flipV="1">
              <a:off x="5979513" y="1175355"/>
              <a:ext cx="1830598" cy="75004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4050" name="TextBox 38">
              <a:extLst>
                <a:ext uri="{FF2B5EF4-FFF2-40B4-BE49-F238E27FC236}">
                  <a16:creationId xmlns:a16="http://schemas.microsoft.com/office/drawing/2014/main" id="{12BF4994-B1D7-7C43-9CDA-02AE2E944580}"/>
                </a:ext>
              </a:extLst>
            </p:cNvPr>
            <p:cNvSpPr txBox="1">
              <a:spLocks noChangeArrowheads="1"/>
            </p:cNvSpPr>
            <p:nvPr/>
          </p:nvSpPr>
          <p:spPr bwMode="auto">
            <a:xfrm>
              <a:off x="7151655" y="1053857"/>
              <a:ext cx="5039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800000"/>
                  </a:solidFill>
                </a:rPr>
                <a:t>B</a:t>
              </a:r>
              <a:r>
                <a:rPr lang="en-US" altLang="en-US" sz="2400" b="1" baseline="-25000">
                  <a:solidFill>
                    <a:srgbClr val="800000"/>
                  </a:solidFill>
                </a:rPr>
                <a:t>1</a:t>
              </a:r>
              <a:endParaRPr lang="en-US" altLang="en-US"/>
            </a:p>
          </p:txBody>
        </p:sp>
        <p:sp>
          <p:nvSpPr>
            <p:cNvPr id="44051" name="TextBox 39">
              <a:extLst>
                <a:ext uri="{FF2B5EF4-FFF2-40B4-BE49-F238E27FC236}">
                  <a16:creationId xmlns:a16="http://schemas.microsoft.com/office/drawing/2014/main" id="{6F651442-7596-2A4B-9630-A1EC3778086A}"/>
                </a:ext>
              </a:extLst>
            </p:cNvPr>
            <p:cNvSpPr txBox="1">
              <a:spLocks noChangeArrowheads="1"/>
            </p:cNvSpPr>
            <p:nvPr/>
          </p:nvSpPr>
          <p:spPr bwMode="auto">
            <a:xfrm>
              <a:off x="7147442" y="1388633"/>
              <a:ext cx="5039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800000"/>
                  </a:solidFill>
                </a:rPr>
                <a:t>B</a:t>
              </a:r>
              <a:r>
                <a:rPr lang="en-US" altLang="en-US" sz="2400" b="1" baseline="-25000">
                  <a:solidFill>
                    <a:srgbClr val="800000"/>
                  </a:solidFill>
                </a:rPr>
                <a:t>2</a:t>
              </a:r>
              <a:endParaRPr lang="en-US" altLang="en-US"/>
            </a:p>
          </p:txBody>
        </p:sp>
        <p:sp>
          <p:nvSpPr>
            <p:cNvPr id="44052" name="TextBox 40">
              <a:extLst>
                <a:ext uri="{FF2B5EF4-FFF2-40B4-BE49-F238E27FC236}">
                  <a16:creationId xmlns:a16="http://schemas.microsoft.com/office/drawing/2014/main" id="{215B17AD-89B0-A54F-8B65-B98AE367A825}"/>
                </a:ext>
              </a:extLst>
            </p:cNvPr>
            <p:cNvSpPr txBox="1">
              <a:spLocks noChangeArrowheads="1"/>
            </p:cNvSpPr>
            <p:nvPr/>
          </p:nvSpPr>
          <p:spPr bwMode="auto">
            <a:xfrm>
              <a:off x="7151655" y="2001565"/>
              <a:ext cx="505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800000"/>
                  </a:solidFill>
                </a:rPr>
                <a:t>B</a:t>
              </a:r>
              <a:r>
                <a:rPr lang="en-US" altLang="en-US" sz="2400" b="1" baseline="-25000">
                  <a:solidFill>
                    <a:srgbClr val="800000"/>
                  </a:solidFill>
                </a:rPr>
                <a:t>3</a:t>
              </a:r>
              <a:endParaRPr lang="en-US" altLang="en-US"/>
            </a:p>
          </p:txBody>
        </p:sp>
      </p:grpSp>
      <p:cxnSp>
        <p:nvCxnSpPr>
          <p:cNvPr id="42" name="Straight Arrow Connector 41">
            <a:extLst>
              <a:ext uri="{FF2B5EF4-FFF2-40B4-BE49-F238E27FC236}">
                <a16:creationId xmlns:a16="http://schemas.microsoft.com/office/drawing/2014/main" id="{2ACD96A8-2D11-FA47-801D-8011AB292A91}"/>
              </a:ext>
            </a:extLst>
          </p:cNvPr>
          <p:cNvCxnSpPr>
            <a:cxnSpLocks noChangeShapeType="1"/>
          </p:cNvCxnSpPr>
          <p:nvPr/>
        </p:nvCxnSpPr>
        <p:spPr bwMode="auto">
          <a:xfrm>
            <a:off x="4191000" y="6172200"/>
            <a:ext cx="871538" cy="23813"/>
          </a:xfrm>
          <a:prstGeom prst="straightConnector1">
            <a:avLst/>
          </a:prstGeom>
          <a:noFill/>
          <a:ln w="889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0" name="Rounded Rectangular Callout 39">
            <a:extLst>
              <a:ext uri="{FF2B5EF4-FFF2-40B4-BE49-F238E27FC236}">
                <a16:creationId xmlns:a16="http://schemas.microsoft.com/office/drawing/2014/main" id="{79ABC3A5-068A-034A-B2E8-9908ECE6BD79}"/>
              </a:ext>
            </a:extLst>
          </p:cNvPr>
          <p:cNvSpPr>
            <a:spLocks noChangeArrowheads="1"/>
          </p:cNvSpPr>
          <p:nvPr/>
        </p:nvSpPr>
        <p:spPr bwMode="auto">
          <a:xfrm>
            <a:off x="8102600" y="3581400"/>
            <a:ext cx="1066800" cy="628650"/>
          </a:xfrm>
          <a:prstGeom prst="wedgeRoundRectCallout">
            <a:avLst>
              <a:gd name="adj1" fmla="val -54884"/>
              <a:gd name="adj2" fmla="val 73472"/>
              <a:gd name="adj3" fmla="val 16667"/>
            </a:avLst>
          </a:prstGeom>
          <a:solidFill>
            <a:srgbClr val="FFFF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eaLnBrk="1" fontAlgn="auto" hangingPunct="1">
              <a:spcBef>
                <a:spcPts val="0"/>
              </a:spcBef>
              <a:spcAft>
                <a:spcPts val="0"/>
              </a:spcAft>
              <a:defRPr/>
            </a:pPr>
            <a:r>
              <a:rPr lang="en-US" sz="2000" b="1" kern="0" dirty="0">
                <a:solidFill>
                  <a:sysClr val="windowText" lastClr="000000"/>
                </a:solidFill>
                <a:latin typeface="Calibri"/>
                <a:ea typeface="+mn-ea"/>
              </a:rPr>
              <a:t>Non-</a:t>
            </a:r>
          </a:p>
          <a:p>
            <a:pPr eaLnBrk="1" fontAlgn="auto" hangingPunct="1">
              <a:spcBef>
                <a:spcPts val="0"/>
              </a:spcBef>
              <a:spcAft>
                <a:spcPts val="0"/>
              </a:spcAft>
              <a:defRPr/>
            </a:pPr>
            <a:r>
              <a:rPr lang="en-US" sz="2000" b="1" kern="0" dirty="0">
                <a:solidFill>
                  <a:sysClr val="windowText" lastClr="000000"/>
                </a:solidFill>
                <a:latin typeface="Calibri"/>
                <a:ea typeface="+mn-ea"/>
              </a:rPr>
              <a:t>convex</a:t>
            </a:r>
            <a:endParaRPr lang="en-US" sz="2000" b="1" kern="0" dirty="0">
              <a:solidFill>
                <a:srgbClr val="008000"/>
              </a:solidFill>
              <a:latin typeface="Calibri"/>
              <a:ea typeface="+mn-ea"/>
            </a:endParaRPr>
          </a:p>
        </p:txBody>
      </p:sp>
    </p:spTree>
    <p:extLst>
      <p:ext uri="{BB962C8B-B14F-4D97-AF65-F5344CB8AC3E}">
        <p14:creationId xmlns:p14="http://schemas.microsoft.com/office/powerpoint/2010/main" val="73932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4" grpId="0"/>
      <p:bldP spid="6" grpId="0" build="p"/>
      <p:bldP spid="13" grpId="0" build="p"/>
      <p:bldP spid="7" grpId="0"/>
      <p:bldP spid="14" grpId="0"/>
      <p:bldP spid="18" grpId="0" animBg="1"/>
      <p:bldP spid="4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FBCED3A-61F5-044F-A1A3-D12436014C47}"/>
              </a:ext>
            </a:extLst>
          </p:cNvPr>
          <p:cNvSpPr txBox="1">
            <a:spLocks noChangeArrowheads="1"/>
          </p:cNvSpPr>
          <p:nvPr/>
        </p:nvSpPr>
        <p:spPr bwMode="auto">
          <a:xfrm>
            <a:off x="1066800" y="4495800"/>
            <a:ext cx="7924800" cy="1828800"/>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7409" name="Title 1">
            <a:extLst>
              <a:ext uri="{FF2B5EF4-FFF2-40B4-BE49-F238E27FC236}">
                <a16:creationId xmlns:a16="http://schemas.microsoft.com/office/drawing/2014/main" id="{8360E11E-EEA0-184B-BA1B-6FEB8D48D6F0}"/>
              </a:ext>
            </a:extLst>
          </p:cNvPr>
          <p:cNvSpPr>
            <a:spLocks noGrp="1"/>
          </p:cNvSpPr>
          <p:nvPr>
            <p:ph type="ctrTitle"/>
          </p:nvPr>
        </p:nvSpPr>
        <p:spPr>
          <a:xfrm>
            <a:off x="265113" y="-90488"/>
            <a:ext cx="8455025" cy="1476376"/>
          </a:xfrm>
        </p:spPr>
        <p:txBody>
          <a:bodyPr/>
          <a:lstStyle/>
          <a:p>
            <a:r>
              <a:rPr lang="en-US" altLang="en-US" sz="3200" b="1">
                <a:solidFill>
                  <a:srgbClr val="FF0000"/>
                </a:solidFill>
                <a:latin typeface="Comic Sans MS" panose="030F0902030302020204" pitchFamily="66" charset="0"/>
                <a:ea typeface="ＭＳ Ｐゴシック" panose="020B0600070205080204" pitchFamily="34" charset="-128"/>
              </a:rPr>
              <a:t>Feasibility</a:t>
            </a:r>
            <a:r>
              <a:rPr lang="en-US" altLang="en-US" sz="3200" b="1">
                <a:solidFill>
                  <a:schemeClr val="tx1"/>
                </a:solidFill>
                <a:latin typeface="Comic Sans MS" panose="030F0902030302020204" pitchFamily="66" charset="0"/>
                <a:ea typeface="ＭＳ Ｐゴシック" panose="020B0600070205080204" pitchFamily="34" charset="-128"/>
              </a:rPr>
              <a:t>: </a:t>
            </a:r>
            <a:r>
              <a:rPr lang="en-US" altLang="en-US" sz="3200" b="1">
                <a:solidFill>
                  <a:srgbClr val="FF33CC"/>
                </a:solidFill>
                <a:latin typeface="Comic Sans MS" panose="030F0902030302020204" pitchFamily="66" charset="0"/>
                <a:ea typeface="ＭＳ Ｐゴシック" panose="020B0600070205080204" pitchFamily="34" charset="-128"/>
              </a:rPr>
              <a:t>C</a:t>
            </a:r>
            <a:r>
              <a:rPr lang="en-US" altLang="en-US" sz="3200" b="1">
                <a:solidFill>
                  <a:schemeClr val="tx1"/>
                </a:solidFill>
                <a:latin typeface="Comic Sans MS" panose="030F0902030302020204" pitchFamily="66" charset="0"/>
                <a:ea typeface="ＭＳ Ｐゴシック" panose="020B0600070205080204" pitchFamily="34" charset="-128"/>
              </a:rPr>
              <a:t>&lt;∞ </a:t>
            </a:r>
            <a:r>
              <a:rPr lang="en-US" altLang="en-US" sz="3200" b="1">
                <a:solidFill>
                  <a:srgbClr val="FF33CC"/>
                </a:solidFill>
                <a:ea typeface="ＭＳ Ｐゴシック" panose="020B0600070205080204" pitchFamily="34" charset="-128"/>
              </a:rPr>
              <a:t>     </a:t>
            </a:r>
            <a:br>
              <a:rPr lang="en-US" altLang="en-US" sz="3200" b="1">
                <a:solidFill>
                  <a:srgbClr val="FF33CC"/>
                </a:solidFill>
                <a:ea typeface="ＭＳ Ｐゴシック" panose="020B0600070205080204" pitchFamily="34" charset="-128"/>
              </a:rPr>
            </a:br>
            <a:r>
              <a:rPr lang="en-US" altLang="en-US" sz="2800" b="1">
                <a:solidFill>
                  <a:srgbClr val="008000"/>
                </a:solidFill>
                <a:latin typeface="Comic Sans MS" panose="030F0902030302020204" pitchFamily="66" charset="0"/>
                <a:ea typeface="ＭＳ Ｐゴシック" panose="020B0600070205080204" pitchFamily="34" charset="-128"/>
              </a:rPr>
              <a:t>[Bennett-Carbery-Christ-Tao’08]</a:t>
            </a:r>
          </a:p>
        </p:txBody>
      </p:sp>
      <p:sp>
        <p:nvSpPr>
          <p:cNvPr id="13" name="TextBox 12">
            <a:extLst>
              <a:ext uri="{FF2B5EF4-FFF2-40B4-BE49-F238E27FC236}">
                <a16:creationId xmlns:a16="http://schemas.microsoft.com/office/drawing/2014/main" id="{61242C98-BB3B-264F-8D09-F16ABEFFBCFA}"/>
              </a:ext>
            </a:extLst>
          </p:cNvPr>
          <p:cNvSpPr txBox="1">
            <a:spLocks noChangeArrowheads="1"/>
          </p:cNvSpPr>
          <p:nvPr/>
        </p:nvSpPr>
        <p:spPr bwMode="auto">
          <a:xfrm>
            <a:off x="152400" y="1389063"/>
            <a:ext cx="8991600" cy="543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algn="l">
              <a:lnSpc>
                <a:spcPct val="120000"/>
              </a:lnSpc>
            </a:pPr>
            <a:r>
              <a:rPr lang="en-US" altLang="en-US" sz="2400" b="1" dirty="0">
                <a:solidFill>
                  <a:srgbClr val="000000"/>
                </a:solidFill>
              </a:rPr>
              <a:t>Input </a:t>
            </a:r>
            <a:r>
              <a:rPr lang="en-US" altLang="en-US" sz="2400" b="1" dirty="0">
                <a:solidFill>
                  <a:srgbClr val="0000FF"/>
                </a:solidFill>
              </a:rPr>
              <a:t>            </a:t>
            </a:r>
            <a:r>
              <a:rPr lang="en-US" altLang="en-US" sz="2400" b="1" dirty="0">
                <a:solidFill>
                  <a:srgbClr val="800000"/>
                </a:solidFill>
              </a:rPr>
              <a:t>B</a:t>
            </a:r>
            <a:r>
              <a:rPr lang="en-US" altLang="en-US" sz="2400" b="1" dirty="0">
                <a:solidFill>
                  <a:srgbClr val="0000FF"/>
                </a:solidFill>
              </a:rPr>
              <a:t> </a:t>
            </a:r>
            <a:r>
              <a:rPr lang="en-US" altLang="en-US" sz="2400" b="1" dirty="0">
                <a:solidFill>
                  <a:srgbClr val="000000"/>
                </a:solidFill>
              </a:rPr>
              <a:t>= (</a:t>
            </a:r>
            <a:r>
              <a:rPr lang="en-US" altLang="en-US" sz="2400" b="1" dirty="0">
                <a:solidFill>
                  <a:srgbClr val="800000"/>
                </a:solidFill>
              </a:rPr>
              <a:t>B</a:t>
            </a:r>
            <a:r>
              <a:rPr lang="en-US" altLang="en-US" sz="2400" b="1" baseline="-25000" dirty="0">
                <a:solidFill>
                  <a:srgbClr val="800000"/>
                </a:solidFill>
              </a:rPr>
              <a:t>1</a:t>
            </a:r>
            <a:r>
              <a:rPr lang="en-US" altLang="en-US" sz="2400" b="1" dirty="0">
                <a:solidFill>
                  <a:srgbClr val="000000"/>
                </a:solidFill>
              </a:rPr>
              <a:t>,</a:t>
            </a:r>
            <a:r>
              <a:rPr lang="en-US" altLang="en-US" sz="2400" b="1" dirty="0">
                <a:solidFill>
                  <a:srgbClr val="800000"/>
                </a:solidFill>
              </a:rPr>
              <a:t>B</a:t>
            </a:r>
            <a:r>
              <a:rPr lang="en-US" altLang="en-US" sz="2400" b="1" baseline="-25000" dirty="0">
                <a:solidFill>
                  <a:srgbClr val="800000"/>
                </a:solidFill>
              </a:rPr>
              <a:t>2</a:t>
            </a:r>
            <a:r>
              <a:rPr lang="en-US" altLang="en-US" sz="2400" b="1" dirty="0"/>
              <a:t>,…,</a:t>
            </a:r>
            <a:r>
              <a:rPr lang="en-US" altLang="en-US" sz="2400" b="1" dirty="0" err="1">
                <a:solidFill>
                  <a:srgbClr val="800000"/>
                </a:solidFill>
              </a:rPr>
              <a:t>B</a:t>
            </a:r>
            <a:r>
              <a:rPr lang="en-US" altLang="en-US" sz="2400" b="1" baseline="-25000" dirty="0" err="1">
                <a:solidFill>
                  <a:srgbClr val="800000"/>
                </a:solidFill>
              </a:rPr>
              <a:t>m</a:t>
            </a:r>
            <a:r>
              <a:rPr lang="en-US" altLang="en-US" sz="2400" b="1" dirty="0">
                <a:solidFill>
                  <a:srgbClr val="000000"/>
                </a:solidFill>
              </a:rPr>
              <a:t>)  </a:t>
            </a:r>
            <a:r>
              <a:rPr lang="en-US" altLang="en-US" sz="2400" b="1" dirty="0" err="1">
                <a:solidFill>
                  <a:srgbClr val="800000"/>
                </a:solidFill>
              </a:rPr>
              <a:t>B</a:t>
            </a:r>
            <a:r>
              <a:rPr lang="en-US" altLang="en-US" sz="2400" b="1" baseline="-25000" dirty="0" err="1">
                <a:solidFill>
                  <a:srgbClr val="800000"/>
                </a:solidFill>
              </a:rPr>
              <a:t>j</a:t>
            </a:r>
            <a:r>
              <a:rPr lang="en-US" altLang="en-US" sz="2400" b="1" dirty="0" err="1">
                <a:solidFill>
                  <a:srgbClr val="000000"/>
                </a:solidFill>
              </a:rPr>
              <a:t>:</a:t>
            </a:r>
            <a:r>
              <a:rPr lang="en-US" altLang="en-US" sz="2400" b="1" dirty="0" err="1">
                <a:solidFill>
                  <a:srgbClr val="0000FF"/>
                </a:solidFill>
              </a:rPr>
              <a:t>R</a:t>
            </a:r>
            <a:r>
              <a:rPr lang="en-US" altLang="en-US" sz="3600" b="1" baseline="30000" dirty="0" err="1">
                <a:solidFill>
                  <a:srgbClr val="0000FF"/>
                </a:solidFill>
              </a:rPr>
              <a:t>n</a:t>
            </a:r>
            <a:r>
              <a:rPr lang="en-US" altLang="en-US" sz="2400" b="1" dirty="0" err="1">
                <a:solidFill>
                  <a:srgbClr val="000000"/>
                </a:solidFill>
                <a:sym typeface="Wingdings" pitchFamily="2" charset="2"/>
              </a:rPr>
              <a:t></a:t>
            </a:r>
            <a:r>
              <a:rPr lang="en-US" altLang="en-US" sz="2400" b="1" dirty="0" err="1">
                <a:solidFill>
                  <a:srgbClr val="0000FF"/>
                </a:solidFill>
              </a:rPr>
              <a:t>R</a:t>
            </a:r>
            <a:r>
              <a:rPr lang="en-US" altLang="en-US" sz="3600" b="1" baseline="30000" dirty="0" err="1">
                <a:solidFill>
                  <a:srgbClr val="0000FF"/>
                </a:solidFill>
              </a:rPr>
              <a:t>n</a:t>
            </a:r>
            <a:r>
              <a:rPr lang="en-US" altLang="en-US" sz="2800" b="1" baseline="30000" dirty="0" err="1">
                <a:solidFill>
                  <a:srgbClr val="0000FF"/>
                </a:solidFill>
              </a:rPr>
              <a:t>j</a:t>
            </a:r>
            <a:r>
              <a:rPr lang="en-US" altLang="en-US" sz="2800" b="1" baseline="30000" dirty="0">
                <a:solidFill>
                  <a:srgbClr val="0000FF"/>
                </a:solidFill>
              </a:rPr>
              <a:t>  </a:t>
            </a:r>
          </a:p>
          <a:p>
            <a:pPr algn="l">
              <a:lnSpc>
                <a:spcPct val="120000"/>
              </a:lnSpc>
            </a:pPr>
            <a:r>
              <a:rPr lang="en-US" altLang="en-US" sz="2400" b="1" dirty="0">
                <a:solidFill>
                  <a:srgbClr val="000000"/>
                </a:solidFill>
              </a:rPr>
              <a:t>(</a:t>
            </a:r>
            <a:r>
              <a:rPr lang="en-US" altLang="en-US" sz="2400" b="1" dirty="0">
                <a:solidFill>
                  <a:srgbClr val="008000"/>
                </a:solidFill>
              </a:rPr>
              <a:t>BL </a:t>
            </a:r>
            <a:r>
              <a:rPr lang="en-US" altLang="en-US" sz="2400" b="1" dirty="0"/>
              <a:t>data)</a:t>
            </a:r>
            <a:r>
              <a:rPr lang="en-US" altLang="en-US" sz="2400" b="1" dirty="0">
                <a:solidFill>
                  <a:srgbClr val="000000"/>
                </a:solidFill>
              </a:rPr>
              <a:t>         </a:t>
            </a:r>
            <a:r>
              <a:rPr lang="en-US" altLang="en-US" sz="2400" b="1" dirty="0">
                <a:solidFill>
                  <a:srgbClr val="FF0000"/>
                </a:solidFill>
              </a:rPr>
              <a:t>p</a:t>
            </a:r>
            <a:r>
              <a:rPr lang="en-US" altLang="en-US" sz="2400" b="1" dirty="0">
                <a:solidFill>
                  <a:srgbClr val="0000FF"/>
                </a:solidFill>
              </a:rPr>
              <a:t> </a:t>
            </a:r>
            <a:r>
              <a:rPr lang="en-US" altLang="en-US" sz="2400" b="1" dirty="0">
                <a:solidFill>
                  <a:srgbClr val="000000"/>
                </a:solidFill>
              </a:rPr>
              <a:t>=  (</a:t>
            </a:r>
            <a:r>
              <a:rPr lang="en-US" altLang="en-US" sz="2400" b="1" dirty="0">
                <a:solidFill>
                  <a:srgbClr val="FF0000"/>
                </a:solidFill>
              </a:rPr>
              <a:t>p</a:t>
            </a:r>
            <a:r>
              <a:rPr lang="en-US" altLang="en-US" sz="2400" b="1" baseline="-25000" dirty="0">
                <a:solidFill>
                  <a:srgbClr val="660066"/>
                </a:solidFill>
              </a:rPr>
              <a:t>1</a:t>
            </a:r>
            <a:r>
              <a:rPr lang="en-US" altLang="en-US" sz="2400" b="1" dirty="0">
                <a:solidFill>
                  <a:srgbClr val="000000"/>
                </a:solidFill>
              </a:rPr>
              <a:t>,</a:t>
            </a:r>
            <a:r>
              <a:rPr lang="en-US" altLang="en-US" sz="2400" b="1" dirty="0">
                <a:solidFill>
                  <a:srgbClr val="FF0000"/>
                </a:solidFill>
              </a:rPr>
              <a:t>p</a:t>
            </a:r>
            <a:r>
              <a:rPr lang="en-US" altLang="en-US" sz="2400" b="1" baseline="-25000" dirty="0">
                <a:solidFill>
                  <a:srgbClr val="660066"/>
                </a:solidFill>
              </a:rPr>
              <a:t>2</a:t>
            </a:r>
            <a:r>
              <a:rPr lang="en-US" altLang="en-US" sz="2400" b="1" dirty="0">
                <a:solidFill>
                  <a:srgbClr val="000000"/>
                </a:solidFill>
              </a:rPr>
              <a:t>,…,</a:t>
            </a:r>
            <a:r>
              <a:rPr lang="en-US" altLang="en-US" sz="2400" b="1" dirty="0">
                <a:solidFill>
                  <a:srgbClr val="FF0000"/>
                </a:solidFill>
              </a:rPr>
              <a:t>p</a:t>
            </a:r>
            <a:r>
              <a:rPr lang="en-US" altLang="en-US" sz="2400" b="1" baseline="-25000" dirty="0">
                <a:solidFill>
                  <a:srgbClr val="660066"/>
                </a:solidFill>
              </a:rPr>
              <a:t>m</a:t>
            </a:r>
            <a:r>
              <a:rPr lang="en-US" altLang="en-US" sz="2400" b="1" dirty="0">
                <a:solidFill>
                  <a:srgbClr val="000000"/>
                </a:solidFill>
              </a:rPr>
              <a:t>)  </a:t>
            </a:r>
            <a:r>
              <a:rPr lang="en-US" altLang="en-US" sz="2400" b="1" dirty="0" err="1">
                <a:solidFill>
                  <a:srgbClr val="FF0000"/>
                </a:solidFill>
              </a:rPr>
              <a:t>p</a:t>
            </a:r>
            <a:r>
              <a:rPr lang="en-US" altLang="en-US" sz="2400" b="1" baseline="-25000" dirty="0" err="1">
                <a:solidFill>
                  <a:srgbClr val="660066"/>
                </a:solidFill>
              </a:rPr>
              <a:t>j</a:t>
            </a:r>
            <a:r>
              <a:rPr lang="en-US" altLang="en-US" sz="2400" b="1" baseline="-25000" dirty="0">
                <a:solidFill>
                  <a:srgbClr val="800000"/>
                </a:solidFill>
              </a:rPr>
              <a:t> </a:t>
            </a:r>
            <a:r>
              <a:rPr lang="en-US" altLang="en-US" sz="2400" b="1" dirty="0">
                <a:solidFill>
                  <a:srgbClr val="000000"/>
                </a:solidFill>
              </a:rPr>
              <a:t>≥0</a:t>
            </a:r>
            <a:r>
              <a:rPr lang="en-US" altLang="en-US" sz="2800" b="1" dirty="0"/>
              <a:t>   </a:t>
            </a:r>
          </a:p>
          <a:p>
            <a:pPr algn="l">
              <a:lnSpc>
                <a:spcPct val="110000"/>
              </a:lnSpc>
            </a:pPr>
            <a:r>
              <a:rPr lang="en-US" altLang="en-US" sz="2800" b="1" dirty="0"/>
              <a:t>  </a:t>
            </a:r>
            <a:r>
              <a:rPr lang="en-US" altLang="en-US" sz="3600" b="1" dirty="0"/>
              <a:t>∫</a:t>
            </a:r>
            <a:r>
              <a:rPr lang="en-US" altLang="en-US" sz="2800" b="1" baseline="-25000" dirty="0" err="1">
                <a:solidFill>
                  <a:srgbClr val="0000FF"/>
                </a:solidFill>
              </a:rPr>
              <a:t>x</a:t>
            </a:r>
            <a:r>
              <a:rPr lang="en-US" altLang="en-US" sz="2800" baseline="-25000" dirty="0" err="1">
                <a:sym typeface="Symbol" pitchFamily="2" charset="2"/>
              </a:rPr>
              <a:t></a:t>
            </a:r>
            <a:r>
              <a:rPr lang="en-US" altLang="en-US" sz="2800" b="1" baseline="-25000" dirty="0" err="1">
                <a:solidFill>
                  <a:srgbClr val="0000FF"/>
                </a:solidFill>
              </a:rPr>
              <a:t>R</a:t>
            </a:r>
            <a:r>
              <a:rPr lang="en-US" altLang="en-US" sz="2000" b="1" dirty="0" err="1">
                <a:solidFill>
                  <a:srgbClr val="0000FF"/>
                </a:solidFill>
              </a:rPr>
              <a:t>n</a:t>
            </a:r>
            <a:r>
              <a:rPr lang="en-US" altLang="en-US" sz="4000" b="1" baseline="-25000" dirty="0">
                <a:solidFill>
                  <a:srgbClr val="0000FF"/>
                </a:solidFill>
              </a:rPr>
              <a:t> </a:t>
            </a:r>
            <a:r>
              <a:rPr lang="en-US" altLang="en-US" sz="2800" b="1" dirty="0"/>
              <a:t>∏</a:t>
            </a:r>
            <a:r>
              <a:rPr lang="en-US" altLang="en-US" sz="2800" b="1" baseline="-25000" dirty="0">
                <a:solidFill>
                  <a:srgbClr val="800000"/>
                </a:solidFill>
              </a:rPr>
              <a:t>j </a:t>
            </a:r>
            <a:r>
              <a:rPr lang="en-US" altLang="en-US" sz="2800" b="1" dirty="0">
                <a:solidFill>
                  <a:srgbClr val="800000"/>
                </a:solidFill>
              </a:rPr>
              <a:t>f</a:t>
            </a:r>
            <a:r>
              <a:rPr lang="en-US" altLang="en-US" sz="2800" b="1" baseline="-25000" dirty="0">
                <a:solidFill>
                  <a:srgbClr val="800000"/>
                </a:solidFill>
              </a:rPr>
              <a:t>j</a:t>
            </a:r>
            <a:r>
              <a:rPr lang="en-US" altLang="en-US" sz="2800" dirty="0"/>
              <a:t>(</a:t>
            </a:r>
            <a:r>
              <a:rPr lang="en-US" altLang="en-US" sz="2800" b="1" dirty="0" err="1">
                <a:solidFill>
                  <a:srgbClr val="800000"/>
                </a:solidFill>
              </a:rPr>
              <a:t>B</a:t>
            </a:r>
            <a:r>
              <a:rPr lang="en-US" altLang="en-US" sz="2800" b="1" baseline="-25000" dirty="0" err="1">
                <a:solidFill>
                  <a:srgbClr val="800000"/>
                </a:solidFill>
              </a:rPr>
              <a:t>j</a:t>
            </a:r>
            <a:r>
              <a:rPr lang="en-US" altLang="en-US" sz="2800" dirty="0"/>
              <a:t>(</a:t>
            </a:r>
            <a:r>
              <a:rPr lang="en-US" altLang="en-US" sz="2800" b="1" dirty="0">
                <a:solidFill>
                  <a:srgbClr val="0000FF"/>
                </a:solidFill>
              </a:rPr>
              <a:t>x</a:t>
            </a:r>
            <a:r>
              <a:rPr lang="en-US" altLang="en-US" sz="2800" dirty="0"/>
              <a:t>)) </a:t>
            </a:r>
            <a:r>
              <a:rPr lang="en-US" altLang="en-US" sz="2800" b="1" dirty="0"/>
              <a:t>≤</a:t>
            </a:r>
            <a:r>
              <a:rPr lang="en-US" altLang="en-US" sz="2800" dirty="0"/>
              <a:t>  </a:t>
            </a:r>
            <a:r>
              <a:rPr lang="en-US" altLang="en-US" sz="2800" b="1" dirty="0">
                <a:solidFill>
                  <a:srgbClr val="FF33CC"/>
                </a:solidFill>
              </a:rPr>
              <a:t>C</a:t>
            </a:r>
            <a:r>
              <a:rPr lang="en-US" altLang="en-US" sz="2800" b="1" dirty="0"/>
              <a:t> ∏</a:t>
            </a:r>
            <a:r>
              <a:rPr lang="en-US" altLang="en-US" sz="2800" b="1" baseline="-25000" dirty="0">
                <a:solidFill>
                  <a:srgbClr val="800000"/>
                </a:solidFill>
              </a:rPr>
              <a:t>j</a:t>
            </a:r>
            <a:r>
              <a:rPr lang="en-US" altLang="en-US" sz="2800" b="1" dirty="0"/>
              <a:t> |</a:t>
            </a:r>
            <a:r>
              <a:rPr lang="en-US" altLang="en-US" sz="2800" b="1" dirty="0">
                <a:solidFill>
                  <a:srgbClr val="800000"/>
                </a:solidFill>
              </a:rPr>
              <a:t>f</a:t>
            </a:r>
            <a:r>
              <a:rPr lang="en-US" altLang="en-US" sz="2800" b="1" baseline="-25000" dirty="0">
                <a:solidFill>
                  <a:srgbClr val="800000"/>
                </a:solidFill>
              </a:rPr>
              <a:t>j</a:t>
            </a:r>
            <a:r>
              <a:rPr lang="en-US" altLang="en-US" sz="2800" b="1" dirty="0"/>
              <a:t>|</a:t>
            </a:r>
            <a:r>
              <a:rPr lang="en-US" altLang="en-US" sz="2800" b="1" baseline="-25000" dirty="0">
                <a:solidFill>
                  <a:srgbClr val="FF0000"/>
                </a:solidFill>
              </a:rPr>
              <a:t>1/</a:t>
            </a:r>
            <a:r>
              <a:rPr lang="en-US" altLang="en-US" sz="3600" b="1" baseline="-25000" dirty="0" err="1">
                <a:solidFill>
                  <a:srgbClr val="FF0000"/>
                </a:solidFill>
              </a:rPr>
              <a:t>p</a:t>
            </a:r>
            <a:r>
              <a:rPr lang="en-US" altLang="en-US" sz="2800" b="1" baseline="-25000" dirty="0" err="1">
                <a:solidFill>
                  <a:srgbClr val="660066"/>
                </a:solidFill>
              </a:rPr>
              <a:t>j</a:t>
            </a:r>
            <a:r>
              <a:rPr lang="en-US" altLang="en-US" sz="2800" dirty="0"/>
              <a:t>       </a:t>
            </a:r>
            <a:r>
              <a:rPr lang="en-US" altLang="en-US" sz="2800" b="1" dirty="0">
                <a:solidFill>
                  <a:srgbClr val="000000"/>
                </a:solidFill>
                <a:sym typeface="Symbol" pitchFamily="2" charset="2"/>
              </a:rPr>
              <a:t></a:t>
            </a:r>
            <a:r>
              <a:rPr lang="en-US" altLang="en-US" sz="2800" b="1" dirty="0">
                <a:solidFill>
                  <a:srgbClr val="800000"/>
                </a:solidFill>
              </a:rPr>
              <a:t>f</a:t>
            </a:r>
            <a:r>
              <a:rPr lang="en-US" altLang="en-US" sz="2800" b="1" baseline="-25000" dirty="0">
                <a:solidFill>
                  <a:srgbClr val="800000"/>
                </a:solidFill>
              </a:rPr>
              <a:t>i</a:t>
            </a:r>
            <a:endParaRPr lang="en-US" altLang="en-US" sz="2400" b="1" dirty="0">
              <a:solidFill>
                <a:srgbClr val="000000"/>
              </a:solidFill>
            </a:endParaRPr>
          </a:p>
          <a:p>
            <a:pPr algn="l">
              <a:lnSpc>
                <a:spcPct val="110000"/>
              </a:lnSpc>
            </a:pPr>
            <a:endParaRPr lang="en-US" altLang="en-US" sz="2800" b="1" dirty="0">
              <a:solidFill>
                <a:srgbClr val="008000"/>
              </a:solidFill>
            </a:endParaRPr>
          </a:p>
          <a:p>
            <a:pPr algn="l">
              <a:lnSpc>
                <a:spcPct val="110000"/>
              </a:lnSpc>
            </a:pPr>
            <a:endParaRPr lang="en-US" altLang="en-US" sz="2800" b="1" dirty="0">
              <a:solidFill>
                <a:srgbClr val="008000"/>
              </a:solidFill>
            </a:endParaRPr>
          </a:p>
          <a:p>
            <a:pPr>
              <a:lnSpc>
                <a:spcPct val="110000"/>
              </a:lnSpc>
            </a:pPr>
            <a:r>
              <a:rPr lang="en-US" altLang="en-US" sz="2800" b="1" dirty="0">
                <a:solidFill>
                  <a:srgbClr val="008000"/>
                </a:solidFill>
              </a:rPr>
              <a:t>[BCCT’08] </a:t>
            </a:r>
            <a:r>
              <a:rPr lang="en-US" altLang="en-US" sz="2800" b="1" dirty="0">
                <a:solidFill>
                  <a:srgbClr val="FF33CC"/>
                </a:solidFill>
              </a:rPr>
              <a:t>C</a:t>
            </a:r>
            <a:r>
              <a:rPr lang="en-US" altLang="en-US" sz="2800" b="1" dirty="0"/>
              <a:t>&lt;∞ </a:t>
            </a:r>
            <a:r>
              <a:rPr lang="en-US" altLang="en-US" sz="2800" b="1" dirty="0" err="1">
                <a:solidFill>
                  <a:srgbClr val="000000"/>
                </a:solidFill>
              </a:rPr>
              <a:t>iff</a:t>
            </a:r>
            <a:r>
              <a:rPr lang="en-US" altLang="en-US" sz="2800" b="1" dirty="0">
                <a:solidFill>
                  <a:srgbClr val="000000"/>
                </a:solidFill>
              </a:rPr>
              <a:t>  </a:t>
            </a:r>
            <a:r>
              <a:rPr lang="en-US" altLang="en-US" sz="2800" b="1" dirty="0">
                <a:solidFill>
                  <a:srgbClr val="FF0000"/>
                </a:solidFill>
              </a:rPr>
              <a:t>p </a:t>
            </a:r>
            <a:r>
              <a:rPr lang="en-US" altLang="en-US" sz="2800" dirty="0">
                <a:sym typeface="Symbol" pitchFamily="2" charset="2"/>
              </a:rPr>
              <a:t> </a:t>
            </a:r>
            <a:r>
              <a:rPr lang="en-US" altLang="en-US" sz="2800" b="1" dirty="0"/>
              <a:t>P</a:t>
            </a:r>
            <a:r>
              <a:rPr lang="en-US" altLang="en-US" sz="2800" b="1" baseline="-25000" dirty="0">
                <a:solidFill>
                  <a:srgbClr val="800000"/>
                </a:solidFill>
              </a:rPr>
              <a:t>B   </a:t>
            </a:r>
            <a:r>
              <a:rPr lang="en-US" altLang="en-US" sz="2800" b="1" dirty="0">
                <a:solidFill>
                  <a:srgbClr val="000000"/>
                </a:solidFill>
              </a:rPr>
              <a:t>(the</a:t>
            </a:r>
            <a:r>
              <a:rPr lang="en-US" altLang="en-US" sz="2800" b="1" dirty="0">
                <a:solidFill>
                  <a:srgbClr val="008000"/>
                </a:solidFill>
              </a:rPr>
              <a:t> BL</a:t>
            </a:r>
            <a:r>
              <a:rPr lang="en-US" altLang="en-US" sz="2800" b="1" dirty="0">
                <a:solidFill>
                  <a:srgbClr val="000000"/>
                </a:solidFill>
              </a:rPr>
              <a:t> Polytope of </a:t>
            </a:r>
            <a:r>
              <a:rPr lang="en-US" altLang="en-US" sz="2800" b="1" dirty="0">
                <a:solidFill>
                  <a:srgbClr val="800000"/>
                </a:solidFill>
              </a:rPr>
              <a:t>B</a:t>
            </a:r>
            <a:r>
              <a:rPr lang="en-US" altLang="en-US" sz="2800" b="1" dirty="0">
                <a:solidFill>
                  <a:srgbClr val="000000"/>
                </a:solidFill>
              </a:rPr>
              <a:t>)</a:t>
            </a:r>
          </a:p>
          <a:p>
            <a:pPr algn="l">
              <a:lnSpc>
                <a:spcPct val="140000"/>
              </a:lnSpc>
            </a:pPr>
            <a:r>
              <a:rPr lang="en-US" altLang="en-US" sz="2800" b="1" dirty="0"/>
              <a:t>P</a:t>
            </a:r>
            <a:r>
              <a:rPr lang="en-US" altLang="en-US" sz="2800" b="1" baseline="-25000" dirty="0">
                <a:solidFill>
                  <a:srgbClr val="800000"/>
                </a:solidFill>
              </a:rPr>
              <a:t>B</a:t>
            </a:r>
            <a:r>
              <a:rPr lang="en-US" altLang="en-US" sz="2800" b="1" dirty="0"/>
              <a:t>:</a:t>
            </a:r>
            <a:r>
              <a:rPr lang="en-US" altLang="en-US" sz="2800" b="1" baseline="-25000" dirty="0">
                <a:solidFill>
                  <a:srgbClr val="800000"/>
                </a:solidFill>
              </a:rPr>
              <a:t>     </a:t>
            </a:r>
            <a:r>
              <a:rPr lang="en-US" altLang="en-US" sz="2800" dirty="0"/>
              <a:t>∑</a:t>
            </a:r>
            <a:r>
              <a:rPr lang="en-US" altLang="en-US" sz="2800" b="1" baseline="-25000" dirty="0">
                <a:solidFill>
                  <a:srgbClr val="660066"/>
                </a:solidFill>
              </a:rPr>
              <a:t>j</a:t>
            </a:r>
            <a:r>
              <a:rPr lang="en-US" altLang="en-US" sz="2800" b="1" baseline="-25000" dirty="0">
                <a:solidFill>
                  <a:srgbClr val="FF0000"/>
                </a:solidFill>
              </a:rPr>
              <a:t> </a:t>
            </a:r>
            <a:r>
              <a:rPr lang="en-US" altLang="en-US" sz="2800" b="1" dirty="0" err="1">
                <a:solidFill>
                  <a:srgbClr val="FF0000"/>
                </a:solidFill>
              </a:rPr>
              <a:t>p</a:t>
            </a:r>
            <a:r>
              <a:rPr lang="en-US" altLang="en-US" sz="2800" b="1" baseline="-25000" dirty="0" err="1">
                <a:solidFill>
                  <a:srgbClr val="660066"/>
                </a:solidFill>
              </a:rPr>
              <a:t>j</a:t>
            </a:r>
            <a:r>
              <a:rPr lang="en-US" altLang="en-US" sz="2800" b="1" baseline="-25000" dirty="0">
                <a:solidFill>
                  <a:srgbClr val="FF0000"/>
                </a:solidFill>
              </a:rPr>
              <a:t> </a:t>
            </a:r>
            <a:r>
              <a:rPr lang="en-US" altLang="en-US" sz="2800" b="1" dirty="0" err="1">
                <a:solidFill>
                  <a:srgbClr val="0000FF"/>
                </a:solidFill>
              </a:rPr>
              <a:t>n</a:t>
            </a:r>
            <a:r>
              <a:rPr lang="en-US" altLang="en-US" sz="2000" b="1" baseline="-25000" dirty="0" err="1">
                <a:solidFill>
                  <a:srgbClr val="0000FF"/>
                </a:solidFill>
              </a:rPr>
              <a:t>j</a:t>
            </a:r>
            <a:r>
              <a:rPr lang="en-US" altLang="en-US" sz="2000" b="1" baseline="-25000" dirty="0">
                <a:solidFill>
                  <a:srgbClr val="0000FF"/>
                </a:solidFill>
              </a:rPr>
              <a:t> </a:t>
            </a:r>
            <a:r>
              <a:rPr lang="en-US" altLang="en-US" sz="2800" b="1" dirty="0"/>
              <a:t>= </a:t>
            </a:r>
            <a:r>
              <a:rPr lang="en-US" altLang="en-US" sz="2800" b="1" dirty="0">
                <a:solidFill>
                  <a:srgbClr val="0000FF"/>
                </a:solidFill>
              </a:rPr>
              <a:t>n</a:t>
            </a:r>
            <a:endParaRPr lang="en-US" altLang="en-US" sz="2800" dirty="0">
              <a:solidFill>
                <a:srgbClr val="000000"/>
              </a:solidFill>
            </a:endParaRPr>
          </a:p>
          <a:p>
            <a:pPr algn="l">
              <a:lnSpc>
                <a:spcPct val="140000"/>
              </a:lnSpc>
            </a:pPr>
            <a:r>
              <a:rPr lang="en-US" altLang="en-US" sz="2800" b="1" baseline="-25000" dirty="0">
                <a:solidFill>
                  <a:srgbClr val="800000"/>
                </a:solidFill>
              </a:rPr>
              <a:t>          </a:t>
            </a:r>
            <a:r>
              <a:rPr lang="en-US" altLang="en-US" sz="2800" dirty="0"/>
              <a:t>∑</a:t>
            </a:r>
            <a:r>
              <a:rPr lang="en-US" altLang="en-US" sz="2800" b="1" baseline="-25000" dirty="0">
                <a:solidFill>
                  <a:srgbClr val="660066"/>
                </a:solidFill>
              </a:rPr>
              <a:t>j</a:t>
            </a:r>
            <a:r>
              <a:rPr lang="en-US" altLang="en-US" sz="2800" b="1" baseline="-25000" dirty="0"/>
              <a:t> </a:t>
            </a:r>
            <a:r>
              <a:rPr lang="en-US" altLang="en-US" sz="2800" b="1" dirty="0" err="1">
                <a:solidFill>
                  <a:srgbClr val="FF0000"/>
                </a:solidFill>
              </a:rPr>
              <a:t>p</a:t>
            </a:r>
            <a:r>
              <a:rPr lang="en-US" altLang="en-US" sz="2800" b="1" baseline="-25000" dirty="0" err="1">
                <a:solidFill>
                  <a:srgbClr val="660066"/>
                </a:solidFill>
              </a:rPr>
              <a:t>j</a:t>
            </a:r>
            <a:r>
              <a:rPr lang="en-US" altLang="en-US" sz="2800" b="1" baseline="-25000" dirty="0">
                <a:solidFill>
                  <a:srgbClr val="FF0000"/>
                </a:solidFill>
              </a:rPr>
              <a:t> </a:t>
            </a:r>
            <a:r>
              <a:rPr lang="en-US" altLang="en-US" sz="2800" b="1" dirty="0"/>
              <a:t>dim(</a:t>
            </a:r>
            <a:r>
              <a:rPr lang="en-US" altLang="en-US" sz="2800" b="1" dirty="0" err="1">
                <a:solidFill>
                  <a:srgbClr val="800000"/>
                </a:solidFill>
              </a:rPr>
              <a:t>B</a:t>
            </a:r>
            <a:r>
              <a:rPr lang="en-US" altLang="en-US" sz="2800" b="1" baseline="-25000" dirty="0" err="1">
                <a:solidFill>
                  <a:srgbClr val="800000"/>
                </a:solidFill>
              </a:rPr>
              <a:t>j</a:t>
            </a:r>
            <a:r>
              <a:rPr lang="en-US" altLang="en-US" sz="2800" b="1" dirty="0" err="1">
                <a:solidFill>
                  <a:srgbClr val="0000FF"/>
                </a:solidFill>
              </a:rPr>
              <a:t>V</a:t>
            </a:r>
            <a:r>
              <a:rPr lang="en-US" altLang="en-US" sz="2800" b="1" dirty="0">
                <a:solidFill>
                  <a:srgbClr val="000000"/>
                </a:solidFill>
              </a:rPr>
              <a:t>) ≥ </a:t>
            </a:r>
            <a:r>
              <a:rPr lang="en-US" altLang="en-US" sz="2800" b="1" dirty="0"/>
              <a:t>dim(</a:t>
            </a:r>
            <a:r>
              <a:rPr lang="en-US" altLang="en-US" sz="2800" b="1" dirty="0">
                <a:solidFill>
                  <a:srgbClr val="0000FF"/>
                </a:solidFill>
              </a:rPr>
              <a:t>V</a:t>
            </a:r>
            <a:r>
              <a:rPr lang="en-US" altLang="en-US" sz="2800" b="1" dirty="0">
                <a:solidFill>
                  <a:srgbClr val="000000"/>
                </a:solidFill>
              </a:rPr>
              <a:t>)   </a:t>
            </a:r>
            <a:r>
              <a:rPr lang="en-US" altLang="en-US" sz="2800" b="1" dirty="0">
                <a:solidFill>
                  <a:srgbClr val="000000"/>
                </a:solidFill>
                <a:sym typeface="Symbol" pitchFamily="2" charset="2"/>
              </a:rPr>
              <a:t>subspace </a:t>
            </a:r>
            <a:r>
              <a:rPr lang="en-US" altLang="en-US" sz="2800" b="1" dirty="0">
                <a:solidFill>
                  <a:srgbClr val="0000FF"/>
                </a:solidFill>
                <a:sym typeface="Symbol" pitchFamily="2" charset="2"/>
              </a:rPr>
              <a:t>V</a:t>
            </a:r>
            <a:r>
              <a:rPr lang="en-US" altLang="en-US" sz="2800" dirty="0">
                <a:sym typeface="Symbol" pitchFamily="2" charset="2"/>
              </a:rPr>
              <a:t> </a:t>
            </a:r>
            <a:r>
              <a:rPr lang="en-US" altLang="en-US" sz="2800" b="1" dirty="0">
                <a:sym typeface="Symbol" pitchFamily="2" charset="2"/>
              </a:rPr>
              <a:t>in</a:t>
            </a:r>
            <a:r>
              <a:rPr lang="en-US" altLang="en-US" sz="2800" b="1" dirty="0">
                <a:solidFill>
                  <a:srgbClr val="000000"/>
                </a:solidFill>
                <a:sym typeface="Symbol" pitchFamily="2" charset="2"/>
              </a:rPr>
              <a:t> </a:t>
            </a:r>
            <a:r>
              <a:rPr lang="en-US" altLang="en-US" sz="2800" b="1" dirty="0">
                <a:solidFill>
                  <a:srgbClr val="0000FF"/>
                </a:solidFill>
              </a:rPr>
              <a:t>R</a:t>
            </a:r>
            <a:r>
              <a:rPr lang="en-US" altLang="en-US" sz="2800" b="1" baseline="30000" dirty="0">
                <a:solidFill>
                  <a:srgbClr val="660066"/>
                </a:solidFill>
              </a:rPr>
              <a:t>m</a:t>
            </a:r>
            <a:endParaRPr lang="en-US" altLang="en-US" sz="2800" dirty="0">
              <a:solidFill>
                <a:srgbClr val="660066"/>
              </a:solidFill>
            </a:endParaRPr>
          </a:p>
          <a:p>
            <a:pPr algn="l">
              <a:lnSpc>
                <a:spcPct val="140000"/>
              </a:lnSpc>
            </a:pPr>
            <a:r>
              <a:rPr lang="en-US" altLang="en-US" sz="2800" b="1" baseline="-25000" dirty="0">
                <a:solidFill>
                  <a:srgbClr val="800000"/>
                </a:solidFill>
              </a:rPr>
              <a:t>          </a:t>
            </a:r>
            <a:r>
              <a:rPr lang="en-US" altLang="en-US" sz="2800" b="1" dirty="0" err="1">
                <a:solidFill>
                  <a:srgbClr val="FF0000"/>
                </a:solidFill>
              </a:rPr>
              <a:t>p</a:t>
            </a:r>
            <a:r>
              <a:rPr lang="en-US" altLang="en-US" sz="2800" b="1" baseline="-25000" dirty="0" err="1">
                <a:solidFill>
                  <a:srgbClr val="660066"/>
                </a:solidFill>
              </a:rPr>
              <a:t>j</a:t>
            </a:r>
            <a:r>
              <a:rPr lang="en-US" altLang="en-US" sz="2800" b="1" baseline="-25000" dirty="0">
                <a:solidFill>
                  <a:srgbClr val="800000"/>
                </a:solidFill>
              </a:rPr>
              <a:t> </a:t>
            </a:r>
            <a:r>
              <a:rPr lang="en-US" altLang="en-US" sz="2800" b="1" dirty="0">
                <a:solidFill>
                  <a:srgbClr val="000000"/>
                </a:solidFill>
              </a:rPr>
              <a:t>≥0</a:t>
            </a:r>
            <a:endParaRPr lang="en-US" altLang="en-US" sz="2800" dirty="0">
              <a:solidFill>
                <a:srgbClr val="000000"/>
              </a:solidFill>
            </a:endParaRPr>
          </a:p>
          <a:p>
            <a:pPr algn="l">
              <a:lnSpc>
                <a:spcPct val="140000"/>
              </a:lnSpc>
            </a:pPr>
            <a:r>
              <a:rPr lang="en-US" altLang="en-US" sz="2800" b="1" dirty="0">
                <a:solidFill>
                  <a:srgbClr val="000000"/>
                </a:solidFill>
              </a:rPr>
              <a:t>(Exponentially many inequalities)</a:t>
            </a:r>
          </a:p>
        </p:txBody>
      </p:sp>
      <p:sp>
        <p:nvSpPr>
          <p:cNvPr id="6" name="Rounded Rectangular Callout 5">
            <a:extLst>
              <a:ext uri="{FF2B5EF4-FFF2-40B4-BE49-F238E27FC236}">
                <a16:creationId xmlns:a16="http://schemas.microsoft.com/office/drawing/2014/main" id="{8F8C4B68-C0DA-0245-BCC6-FE74B75A5302}"/>
              </a:ext>
            </a:extLst>
          </p:cNvPr>
          <p:cNvSpPr>
            <a:spLocks noChangeArrowheads="1"/>
          </p:cNvSpPr>
          <p:nvPr/>
        </p:nvSpPr>
        <p:spPr bwMode="auto">
          <a:xfrm>
            <a:off x="6477000" y="5910470"/>
            <a:ext cx="1487557" cy="890380"/>
          </a:xfrm>
          <a:prstGeom prst="wedgeRoundRectCallout">
            <a:avLst>
              <a:gd name="adj1" fmla="val -84648"/>
              <a:gd name="adj2" fmla="val -51810"/>
              <a:gd name="adj3" fmla="val 16667"/>
            </a:avLst>
          </a:prstGeom>
          <a:solidFill>
            <a:srgbClr val="FFFF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eaLnBrk="1" fontAlgn="auto" hangingPunct="1">
              <a:spcBef>
                <a:spcPts val="0"/>
              </a:spcBef>
              <a:spcAft>
                <a:spcPts val="0"/>
              </a:spcAft>
              <a:defRPr/>
            </a:pPr>
            <a:r>
              <a:rPr lang="en-US" sz="2000" b="1" kern="0" dirty="0">
                <a:solidFill>
                  <a:sysClr val="windowText" lastClr="000000"/>
                </a:solidFill>
                <a:latin typeface="Calibri"/>
                <a:ea typeface="+mn-ea"/>
              </a:rPr>
              <a:t>Rank non-decreasing</a:t>
            </a:r>
            <a:endParaRPr lang="en-US" sz="2000" b="1" kern="0" dirty="0">
              <a:solidFill>
                <a:srgbClr val="008000"/>
              </a:solidFill>
              <a:latin typeface="Calibri"/>
              <a:ea typeface="+mn-ea"/>
            </a:endParaRPr>
          </a:p>
        </p:txBody>
      </p:sp>
      <p:sp>
        <p:nvSpPr>
          <p:cNvPr id="7" name="Rounded Rectangular Callout 6">
            <a:extLst>
              <a:ext uri="{FF2B5EF4-FFF2-40B4-BE49-F238E27FC236}">
                <a16:creationId xmlns:a16="http://schemas.microsoft.com/office/drawing/2014/main" id="{7E48C7AF-1CCC-3C4A-916E-E67FF9EE9114}"/>
              </a:ext>
            </a:extLst>
          </p:cNvPr>
          <p:cNvSpPr>
            <a:spLocks noChangeArrowheads="1"/>
          </p:cNvSpPr>
          <p:nvPr/>
        </p:nvSpPr>
        <p:spPr bwMode="auto">
          <a:xfrm>
            <a:off x="7504043" y="2898085"/>
            <a:ext cx="1487557" cy="890380"/>
          </a:xfrm>
          <a:prstGeom prst="wedgeRoundRectCallout">
            <a:avLst>
              <a:gd name="adj1" fmla="val -111374"/>
              <a:gd name="adj2" fmla="val 64283"/>
              <a:gd name="adj3" fmla="val 16667"/>
            </a:avLst>
          </a:prstGeom>
          <a:solidFill>
            <a:srgbClr val="FFFF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eaLnBrk="1" fontAlgn="auto" hangingPunct="1">
              <a:spcBef>
                <a:spcPts val="0"/>
              </a:spcBef>
              <a:spcAft>
                <a:spcPts val="0"/>
              </a:spcAft>
              <a:defRPr/>
            </a:pPr>
            <a:r>
              <a:rPr lang="en-US" sz="2000" b="1" kern="0" dirty="0">
                <a:solidFill>
                  <a:sysClr val="windowText" lastClr="000000"/>
                </a:solidFill>
                <a:latin typeface="Calibri"/>
                <a:ea typeface="+mn-ea"/>
              </a:rPr>
              <a:t>Moment</a:t>
            </a:r>
          </a:p>
          <a:p>
            <a:pPr eaLnBrk="1" fontAlgn="auto" hangingPunct="1">
              <a:spcBef>
                <a:spcPts val="0"/>
              </a:spcBef>
              <a:spcAft>
                <a:spcPts val="0"/>
              </a:spcAft>
              <a:defRPr/>
            </a:pPr>
            <a:r>
              <a:rPr lang="en-US" sz="2000" b="1" kern="0" dirty="0">
                <a:solidFill>
                  <a:sysClr val="windowText" lastClr="000000"/>
                </a:solidFill>
                <a:latin typeface="Calibri"/>
              </a:rPr>
              <a:t>Polytope😎</a:t>
            </a:r>
            <a:endParaRPr lang="en-US" sz="2000" b="1" kern="0" dirty="0">
              <a:solidFill>
                <a:srgbClr val="008000"/>
              </a:solidFill>
              <a:latin typeface="Calibri"/>
              <a:ea typeface="+mn-ea"/>
            </a:endParaRPr>
          </a:p>
        </p:txBody>
      </p:sp>
      <p:sp>
        <p:nvSpPr>
          <p:cNvPr id="9" name="Cloud 8">
            <a:extLst>
              <a:ext uri="{FF2B5EF4-FFF2-40B4-BE49-F238E27FC236}">
                <a16:creationId xmlns:a16="http://schemas.microsoft.com/office/drawing/2014/main" id="{1684FB14-47BF-0C4D-8D45-93FA0C77E38A}"/>
              </a:ext>
            </a:extLst>
          </p:cNvPr>
          <p:cNvSpPr/>
          <p:nvPr/>
        </p:nvSpPr>
        <p:spPr>
          <a:xfrm>
            <a:off x="2435011" y="3037302"/>
            <a:ext cx="3462165" cy="751163"/>
          </a:xfrm>
          <a:prstGeom prst="cloud">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latin typeface="Comic Sans MS" panose="030F0902030302020204" pitchFamily="66" charset="0"/>
              </a:rPr>
              <a:t>Applications ???</a:t>
            </a:r>
          </a:p>
        </p:txBody>
      </p:sp>
    </p:spTree>
    <p:extLst>
      <p:ext uri="{BB962C8B-B14F-4D97-AF65-F5344CB8AC3E}">
        <p14:creationId xmlns:p14="http://schemas.microsoft.com/office/powerpoint/2010/main" val="4236678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p"/>
      <p:bldP spid="6" grpId="0" animBg="1"/>
      <p:bldP spid="7"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B80309D3-A6B8-A242-9DC7-282ACA56E514}"/>
              </a:ext>
            </a:extLst>
          </p:cNvPr>
          <p:cNvSpPr>
            <a:spLocks noGrp="1"/>
          </p:cNvSpPr>
          <p:nvPr>
            <p:ph type="ctrTitle"/>
          </p:nvPr>
        </p:nvSpPr>
        <p:spPr>
          <a:xfrm>
            <a:off x="265113" y="-90488"/>
            <a:ext cx="8455025" cy="1476376"/>
          </a:xfrm>
        </p:spPr>
        <p:txBody>
          <a:bodyPr/>
          <a:lstStyle/>
          <a:p>
            <a:r>
              <a:rPr lang="en-US" altLang="en-US" sz="3200" b="1">
                <a:solidFill>
                  <a:srgbClr val="FF0000"/>
                </a:solidFill>
                <a:latin typeface="Comic Sans MS" panose="030F0902030302020204" pitchFamily="66" charset="0"/>
                <a:ea typeface="ＭＳ Ｐゴシック" panose="020B0600070205080204" pitchFamily="34" charset="-128"/>
              </a:rPr>
              <a:t>Optimization: </a:t>
            </a:r>
            <a:r>
              <a:rPr lang="en-US" altLang="en-US" sz="3200" b="1">
                <a:solidFill>
                  <a:srgbClr val="0000FF"/>
                </a:solidFill>
                <a:latin typeface="Comic Sans MS" panose="030F0902030302020204" pitchFamily="66" charset="0"/>
                <a:ea typeface="ＭＳ Ｐゴシック" panose="020B0600070205080204" pitchFamily="34" charset="-128"/>
              </a:rPr>
              <a:t>linear programs with </a:t>
            </a:r>
            <a:br>
              <a:rPr lang="en-US" altLang="en-US" sz="3200" b="1">
                <a:solidFill>
                  <a:srgbClr val="0000FF"/>
                </a:solidFill>
                <a:latin typeface="Comic Sans MS" panose="030F0902030302020204" pitchFamily="66" charset="0"/>
                <a:ea typeface="ＭＳ Ｐゴシック" panose="020B0600070205080204" pitchFamily="34" charset="-128"/>
              </a:rPr>
            </a:br>
            <a:r>
              <a:rPr lang="en-US" altLang="en-US" sz="3200" b="1">
                <a:solidFill>
                  <a:srgbClr val="0000FF"/>
                </a:solidFill>
                <a:latin typeface="Comic Sans MS" panose="030F0902030302020204" pitchFamily="66" charset="0"/>
                <a:ea typeface="ＭＳ Ｐゴシック" panose="020B0600070205080204" pitchFamily="34" charset="-128"/>
              </a:rPr>
              <a:t>exponentially many inequalities</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83BED507-E008-4B4D-B315-BE2720635056}"/>
                  </a:ext>
                </a:extLst>
              </p:cNvPr>
              <p:cNvSpPr txBox="1">
                <a:spLocks noChangeArrowheads="1"/>
              </p:cNvSpPr>
              <p:nvPr/>
            </p:nvSpPr>
            <p:spPr bwMode="auto">
              <a:xfrm>
                <a:off x="152400" y="1392238"/>
                <a:ext cx="8991600" cy="5111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algn="l">
                  <a:lnSpc>
                    <a:spcPct val="130000"/>
                  </a:lnSpc>
                </a:pPr>
                <a:r>
                  <a:rPr lang="en-US" altLang="en-US" sz="2800" b="1" dirty="0">
                    <a:solidFill>
                      <a:srgbClr val="008000"/>
                    </a:solidFill>
                  </a:rPr>
                  <a:t>BL polytopes capture Matroids</a:t>
                </a:r>
              </a:p>
              <a:p>
                <a:pPr algn="l">
                  <a:lnSpc>
                    <a:spcPct val="130000"/>
                  </a:lnSpc>
                </a:pPr>
                <a:r>
                  <a:rPr lang="en-US" altLang="en-US" sz="2800" b="1" dirty="0">
                    <a:solidFill>
                      <a:srgbClr val="FF9900"/>
                    </a:solidFill>
                  </a:rPr>
                  <a:t>M</a:t>
                </a:r>
                <a:r>
                  <a:rPr lang="en-US" altLang="en-US" sz="2800" b="1" dirty="0"/>
                  <a:t> = {v</a:t>
                </a:r>
                <a:r>
                  <a:rPr lang="en-US" altLang="en-US" sz="2800" b="1" baseline="-25000" dirty="0">
                    <a:solidFill>
                      <a:srgbClr val="660066"/>
                    </a:solidFill>
                  </a:rPr>
                  <a:t>1</a:t>
                </a:r>
                <a:r>
                  <a:rPr lang="en-US" altLang="en-US" sz="2800" b="1" dirty="0"/>
                  <a:t>, v</a:t>
                </a:r>
                <a:r>
                  <a:rPr lang="en-US" altLang="en-US" sz="2800" b="1" baseline="-25000" dirty="0">
                    <a:solidFill>
                      <a:srgbClr val="660066"/>
                    </a:solidFill>
                  </a:rPr>
                  <a:t>2</a:t>
                </a:r>
                <a:r>
                  <a:rPr lang="en-US" altLang="en-US" sz="2800" b="1" dirty="0"/>
                  <a:t>,…… </a:t>
                </a:r>
                <a:r>
                  <a:rPr lang="en-US" altLang="en-US" sz="2800" b="1" dirty="0" err="1"/>
                  <a:t>v</a:t>
                </a:r>
                <a:r>
                  <a:rPr lang="en-US" altLang="en-US" sz="2800" b="1" baseline="-25000" dirty="0" err="1">
                    <a:solidFill>
                      <a:srgbClr val="660066"/>
                    </a:solidFill>
                  </a:rPr>
                  <a:t>m</a:t>
                </a:r>
                <a:r>
                  <a:rPr lang="en-US" altLang="en-US" sz="2800" b="1" dirty="0"/>
                  <a:t>}    </a:t>
                </a:r>
                <a:r>
                  <a:rPr lang="en-US" altLang="en-US" sz="2800" b="1" dirty="0" err="1"/>
                  <a:t>v</a:t>
                </a:r>
                <a:r>
                  <a:rPr lang="en-US" altLang="en-US" sz="2800" b="1" baseline="-25000" dirty="0" err="1">
                    <a:solidFill>
                      <a:srgbClr val="660066"/>
                    </a:solidFill>
                  </a:rPr>
                  <a:t>j</a:t>
                </a:r>
                <a:r>
                  <a:rPr lang="en-US" altLang="en-US" sz="2800" dirty="0" err="1">
                    <a:sym typeface="Symbol" pitchFamily="2" charset="2"/>
                  </a:rPr>
                  <a:t></a:t>
                </a:r>
                <a:r>
                  <a:rPr lang="en-US" altLang="en-US" sz="2800" b="1" dirty="0" err="1">
                    <a:solidFill>
                      <a:srgbClr val="0000FF"/>
                    </a:solidFill>
                  </a:rPr>
                  <a:t>R</a:t>
                </a:r>
                <a:r>
                  <a:rPr lang="en-US" altLang="en-US" sz="2800" b="1" baseline="30000" dirty="0" err="1">
                    <a:solidFill>
                      <a:srgbClr val="0000FF"/>
                    </a:solidFill>
                  </a:rPr>
                  <a:t>n</a:t>
                </a:r>
                <a:endParaRPr lang="en-US" altLang="en-US" sz="2800" b="1" baseline="30000" dirty="0">
                  <a:solidFill>
                    <a:srgbClr val="0000FF"/>
                  </a:solidFill>
                </a:endParaRPr>
              </a:p>
              <a:p>
                <a:pPr algn="l">
                  <a:lnSpc>
                    <a:spcPct val="130000"/>
                  </a:lnSpc>
                </a:pPr>
                <a:r>
                  <a:rPr lang="en-US" altLang="en-US" sz="2800" b="1" dirty="0"/>
                  <a:t>      V</a:t>
                </a:r>
                <a:r>
                  <a:rPr lang="en-US" altLang="en-US" sz="2800" b="1" baseline="-25000" dirty="0">
                    <a:solidFill>
                      <a:srgbClr val="660066"/>
                    </a:solidFill>
                  </a:rPr>
                  <a:t>J</a:t>
                </a:r>
                <a:r>
                  <a:rPr lang="en-US" altLang="en-US" sz="2800" b="1" dirty="0"/>
                  <a:t> = {</a:t>
                </a:r>
                <a:r>
                  <a:rPr lang="en-US" altLang="en-US" sz="2800" b="1" dirty="0" err="1"/>
                  <a:t>v</a:t>
                </a:r>
                <a:r>
                  <a:rPr lang="en-US" altLang="en-US" sz="2800" b="1" baseline="-25000" dirty="0" err="1">
                    <a:solidFill>
                      <a:srgbClr val="660066"/>
                    </a:solidFill>
                  </a:rPr>
                  <a:t>j</a:t>
                </a:r>
                <a:r>
                  <a:rPr lang="en-US" altLang="en-US" sz="2800" b="1" dirty="0"/>
                  <a:t> : </a:t>
                </a:r>
                <a:r>
                  <a:rPr lang="en-US" altLang="en-US" sz="2800" b="1" dirty="0" err="1">
                    <a:solidFill>
                      <a:srgbClr val="660066"/>
                    </a:solidFill>
                  </a:rPr>
                  <a:t>j</a:t>
                </a:r>
                <a:r>
                  <a:rPr lang="en-US" altLang="en-US" sz="2800" dirty="0" err="1">
                    <a:sym typeface="Symbol" pitchFamily="2" charset="2"/>
                  </a:rPr>
                  <a:t></a:t>
                </a:r>
                <a:r>
                  <a:rPr lang="en-US" altLang="en-US" sz="2800" b="1" dirty="0" err="1">
                    <a:solidFill>
                      <a:srgbClr val="660066"/>
                    </a:solidFill>
                  </a:rPr>
                  <a:t>J</a:t>
                </a:r>
                <a:r>
                  <a:rPr lang="en-US" altLang="en-US" sz="2800" b="1" dirty="0"/>
                  <a:t>}</a:t>
                </a:r>
              </a:p>
              <a:p>
                <a:pPr algn="l">
                  <a:lnSpc>
                    <a:spcPct val="130000"/>
                  </a:lnSpc>
                </a:pPr>
                <a:r>
                  <a:rPr lang="en-US" altLang="en-US" sz="2800" b="1" dirty="0"/>
                  <a:t> P</a:t>
                </a:r>
                <a:r>
                  <a:rPr lang="en-US" altLang="en-US" sz="2800" b="1" baseline="-25000" dirty="0">
                    <a:solidFill>
                      <a:schemeClr val="accent1"/>
                    </a:solidFill>
                  </a:rPr>
                  <a:t>M</a:t>
                </a:r>
                <a:r>
                  <a:rPr lang="en-US" altLang="en-US" sz="2800" b="1" dirty="0"/>
                  <a:t>  =  conv {1</a:t>
                </a:r>
                <a:r>
                  <a:rPr lang="en-US" altLang="en-US" sz="2800" b="1" baseline="-25000" dirty="0">
                    <a:solidFill>
                      <a:srgbClr val="660066"/>
                    </a:solidFill>
                  </a:rPr>
                  <a:t>J</a:t>
                </a:r>
                <a:r>
                  <a:rPr lang="en-US" altLang="en-US" sz="2800" b="1" dirty="0"/>
                  <a:t>:</a:t>
                </a:r>
                <a:r>
                  <a:rPr lang="en-US" altLang="en-US" sz="2800" b="1" dirty="0">
                    <a:solidFill>
                      <a:srgbClr val="0000FF"/>
                    </a:solidFill>
                  </a:rPr>
                  <a:t> </a:t>
                </a:r>
                <a:r>
                  <a:rPr lang="en-US" altLang="en-US" sz="2800" b="1" dirty="0">
                    <a:solidFill>
                      <a:srgbClr val="000000"/>
                    </a:solidFill>
                  </a:rPr>
                  <a:t>V</a:t>
                </a:r>
                <a:r>
                  <a:rPr lang="en-US" altLang="en-US" sz="2800" b="1" baseline="-25000" dirty="0">
                    <a:solidFill>
                      <a:srgbClr val="660066"/>
                    </a:solidFill>
                  </a:rPr>
                  <a:t>J</a:t>
                </a:r>
                <a:r>
                  <a:rPr lang="en-US" altLang="en-US" sz="2800" b="1" dirty="0">
                    <a:solidFill>
                      <a:srgbClr val="000000"/>
                    </a:solidFill>
                  </a:rPr>
                  <a:t> is a basis} </a:t>
                </a:r>
                <a:r>
                  <a:rPr lang="en-US" altLang="en-US" sz="2800" b="1" dirty="0">
                    <a:solidFill>
                      <a:srgbClr val="000000"/>
                    </a:solidFill>
                    <a:sym typeface="Symbol" pitchFamily="2" charset="2"/>
                  </a:rPr>
                  <a:t> </a:t>
                </a:r>
                <a:r>
                  <a:rPr lang="en-US" altLang="en-US" sz="2800" b="1" dirty="0">
                    <a:solidFill>
                      <a:srgbClr val="0000FF"/>
                    </a:solidFill>
                  </a:rPr>
                  <a:t>R</a:t>
                </a:r>
                <a:r>
                  <a:rPr lang="en-US" altLang="en-US" sz="2800" b="1" baseline="30000" dirty="0">
                    <a:solidFill>
                      <a:srgbClr val="660066"/>
                    </a:solidFill>
                  </a:rPr>
                  <a:t>m</a:t>
                </a:r>
                <a:r>
                  <a:rPr lang="en-US" altLang="en-US" sz="2800" b="1" baseline="30000" dirty="0">
                    <a:solidFill>
                      <a:srgbClr val="0000FF"/>
                    </a:solidFill>
                  </a:rPr>
                  <a:t> </a:t>
                </a:r>
                <a:endParaRPr lang="en-US" altLang="en-US" sz="2800" b="1" dirty="0">
                  <a:solidFill>
                    <a:srgbClr val="000000"/>
                  </a:solidFill>
                </a:endParaRPr>
              </a:p>
              <a:p>
                <a:pPr algn="l">
                  <a:lnSpc>
                    <a:spcPct val="130000"/>
                  </a:lnSpc>
                </a:pPr>
                <a:r>
                  <a:rPr lang="en-US" altLang="en-US" sz="2800" b="1" dirty="0">
                    <a:solidFill>
                      <a:srgbClr val="000000"/>
                    </a:solidFill>
                  </a:rPr>
                  <a:t>     =  { </a:t>
                </a:r>
                <a:r>
                  <a:rPr lang="en-US" altLang="en-US" sz="2800" b="1" dirty="0" err="1">
                    <a:solidFill>
                      <a:srgbClr val="FF0000"/>
                    </a:solidFill>
                  </a:rPr>
                  <a:t>p</a:t>
                </a:r>
                <a:r>
                  <a:rPr lang="en-US" altLang="en-US" sz="2800" dirty="0" err="1">
                    <a:sym typeface="Symbol" pitchFamily="2" charset="2"/>
                  </a:rPr>
                  <a:t></a:t>
                </a:r>
                <a:r>
                  <a:rPr lang="en-US" altLang="en-US" sz="2800" b="1" dirty="0" err="1">
                    <a:solidFill>
                      <a:srgbClr val="0000FF"/>
                    </a:solidFill>
                  </a:rPr>
                  <a:t>R</a:t>
                </a:r>
                <a:r>
                  <a:rPr lang="en-US" altLang="en-US" sz="2800" b="1" baseline="30000" dirty="0" err="1">
                    <a:solidFill>
                      <a:srgbClr val="660066"/>
                    </a:solidFill>
                  </a:rPr>
                  <a:t>m</a:t>
                </a:r>
                <a:r>
                  <a:rPr lang="en-US" altLang="en-US" sz="2800" b="1" dirty="0">
                    <a:solidFill>
                      <a:srgbClr val="0000FF"/>
                    </a:solidFill>
                  </a:rPr>
                  <a:t>:    </a:t>
                </a:r>
                <a:r>
                  <a:rPr lang="en-US" altLang="en-US" sz="2800" dirty="0"/>
                  <a:t>∑</a:t>
                </a:r>
                <a:r>
                  <a:rPr lang="en-US" altLang="en-US" sz="2800" b="1" baseline="-25000" dirty="0" err="1">
                    <a:solidFill>
                      <a:srgbClr val="800000"/>
                    </a:solidFill>
                  </a:rPr>
                  <a:t>j</a:t>
                </a:r>
                <a14:m>
                  <m:oMath xmlns:m="http://schemas.openxmlformats.org/officeDocument/2006/math">
                    <m:r>
                      <a:rPr lang="en-US" altLang="en-US" sz="2800" b="1" i="1" baseline="-25000" dirty="0" smtClean="0">
                        <a:latin typeface="Cambria Math" panose="02040503050406030204" pitchFamily="18" charset="0"/>
                        <a:ea typeface="Cambria Math" panose="02040503050406030204" pitchFamily="18" charset="0"/>
                      </a:rPr>
                      <m:t>∈</m:t>
                    </m:r>
                  </m:oMath>
                </a14:m>
                <a:r>
                  <a:rPr lang="en-US" altLang="en-US" sz="2800" b="1" baseline="-25000" dirty="0" err="1">
                    <a:solidFill>
                      <a:srgbClr val="800000"/>
                    </a:solidFill>
                  </a:rPr>
                  <a:t>J</a:t>
                </a:r>
                <a:r>
                  <a:rPr lang="en-US" altLang="en-US" sz="2800" b="1" baseline="-25000" dirty="0">
                    <a:solidFill>
                      <a:srgbClr val="800000"/>
                    </a:solidFill>
                  </a:rPr>
                  <a:t> </a:t>
                </a:r>
                <a:r>
                  <a:rPr lang="en-US" altLang="en-US" sz="2800" b="1" dirty="0" err="1">
                    <a:solidFill>
                      <a:srgbClr val="FF0000"/>
                    </a:solidFill>
                  </a:rPr>
                  <a:t>p</a:t>
                </a:r>
                <a:r>
                  <a:rPr lang="en-US" altLang="en-US" sz="2000" b="1" baseline="-25000" dirty="0" err="1">
                    <a:solidFill>
                      <a:srgbClr val="660066"/>
                    </a:solidFill>
                  </a:rPr>
                  <a:t>j</a:t>
                </a:r>
                <a:r>
                  <a:rPr lang="en-US" altLang="en-US" sz="2000" b="1" baseline="-25000" dirty="0">
                    <a:solidFill>
                      <a:srgbClr val="FF0000"/>
                    </a:solidFill>
                  </a:rPr>
                  <a:t> </a:t>
                </a:r>
                <a:r>
                  <a:rPr lang="en-US" altLang="en-US" sz="2800" b="1" dirty="0">
                    <a:solidFill>
                      <a:srgbClr val="000000"/>
                    </a:solidFill>
                  </a:rPr>
                  <a:t>≤ dim(V</a:t>
                </a:r>
                <a:r>
                  <a:rPr lang="en-US" altLang="en-US" sz="2800" b="1" baseline="-25000" dirty="0">
                    <a:solidFill>
                      <a:srgbClr val="660066"/>
                    </a:solidFill>
                  </a:rPr>
                  <a:t>J</a:t>
                </a:r>
                <a:r>
                  <a:rPr lang="en-US" altLang="en-US" sz="2800" b="1" dirty="0">
                    <a:solidFill>
                      <a:srgbClr val="000000"/>
                    </a:solidFill>
                  </a:rPr>
                  <a:t>)  </a:t>
                </a:r>
                <a:r>
                  <a:rPr lang="en-US" altLang="en-US" sz="2800" b="1" dirty="0">
                    <a:solidFill>
                      <a:srgbClr val="660066"/>
                    </a:solidFill>
                  </a:rPr>
                  <a:t>J</a:t>
                </a:r>
                <a:r>
                  <a:rPr lang="en-US" altLang="en-US" sz="2800" b="1" dirty="0">
                    <a:solidFill>
                      <a:srgbClr val="000000"/>
                    </a:solidFill>
                    <a:sym typeface="Symbol" pitchFamily="2" charset="2"/>
                  </a:rPr>
                  <a:t>[</a:t>
                </a:r>
                <a:r>
                  <a:rPr lang="en-US" altLang="en-US" sz="2800" b="1" dirty="0">
                    <a:solidFill>
                      <a:srgbClr val="660066"/>
                    </a:solidFill>
                    <a:sym typeface="Symbol" pitchFamily="2" charset="2"/>
                  </a:rPr>
                  <a:t>m</a:t>
                </a:r>
                <a:r>
                  <a:rPr lang="en-US" altLang="en-US" sz="2800" b="1" dirty="0">
                    <a:solidFill>
                      <a:srgbClr val="000000"/>
                    </a:solidFill>
                    <a:sym typeface="Symbol" pitchFamily="2" charset="2"/>
                  </a:rPr>
                  <a:t>]</a:t>
                </a:r>
              </a:p>
              <a:p>
                <a:pPr algn="l">
                  <a:lnSpc>
                    <a:spcPct val="130000"/>
                  </a:lnSpc>
                </a:pPr>
                <a:r>
                  <a:rPr lang="en-US" altLang="en-US" sz="2800" b="1" dirty="0">
                    <a:solidFill>
                      <a:srgbClr val="000000"/>
                    </a:solidFill>
                    <a:sym typeface="Symbol" pitchFamily="2" charset="2"/>
                  </a:rPr>
                  <a:t>                     </a:t>
                </a:r>
                <a:r>
                  <a:rPr lang="en-US" altLang="en-US" sz="2800" b="1" dirty="0" err="1">
                    <a:solidFill>
                      <a:srgbClr val="FF0000"/>
                    </a:solidFill>
                  </a:rPr>
                  <a:t>p</a:t>
                </a:r>
                <a:r>
                  <a:rPr lang="en-US" altLang="en-US" sz="2000" b="1" baseline="-25000" dirty="0" err="1">
                    <a:solidFill>
                      <a:srgbClr val="660066"/>
                    </a:solidFill>
                  </a:rPr>
                  <a:t>j</a:t>
                </a:r>
                <a:r>
                  <a:rPr lang="en-US" altLang="en-US" sz="2000" b="1" baseline="-25000" dirty="0">
                    <a:solidFill>
                      <a:srgbClr val="FF0000"/>
                    </a:solidFill>
                  </a:rPr>
                  <a:t> </a:t>
                </a:r>
                <a:r>
                  <a:rPr lang="en-US" altLang="en-US" sz="2800" b="1" dirty="0">
                    <a:solidFill>
                      <a:srgbClr val="000000"/>
                    </a:solidFill>
                  </a:rPr>
                  <a:t>≥ 0           </a:t>
                </a:r>
                <a:r>
                  <a:rPr lang="en-US" altLang="en-US" sz="2800" b="1" dirty="0">
                    <a:solidFill>
                      <a:srgbClr val="660066"/>
                    </a:solidFill>
                  </a:rPr>
                  <a:t> j</a:t>
                </a:r>
                <a:r>
                  <a:rPr lang="en-US" altLang="en-US" sz="2800" dirty="0">
                    <a:sym typeface="Symbol" pitchFamily="2" charset="2"/>
                  </a:rPr>
                  <a:t></a:t>
                </a:r>
                <a:r>
                  <a:rPr lang="en-US" altLang="en-US" sz="2800" b="1" dirty="0"/>
                  <a:t>[</a:t>
                </a:r>
                <a:r>
                  <a:rPr lang="en-US" altLang="en-US" sz="2800" b="1" dirty="0">
                    <a:solidFill>
                      <a:srgbClr val="660066"/>
                    </a:solidFill>
                  </a:rPr>
                  <a:t>m</a:t>
                </a:r>
                <a:r>
                  <a:rPr lang="en-US" altLang="en-US" sz="2800" b="1" dirty="0"/>
                  <a:t>]</a:t>
                </a:r>
                <a:r>
                  <a:rPr lang="en-US" altLang="en-US" sz="2800" b="1" dirty="0">
                    <a:solidFill>
                      <a:srgbClr val="000000"/>
                    </a:solidFill>
                  </a:rPr>
                  <a:t>  } </a:t>
                </a:r>
              </a:p>
              <a:p>
                <a:pPr algn="l">
                  <a:lnSpc>
                    <a:spcPct val="130000"/>
                  </a:lnSpc>
                </a:pPr>
                <a:endParaRPr lang="en-US" altLang="en-US" sz="2800" b="1" dirty="0">
                  <a:solidFill>
                    <a:srgbClr val="800000"/>
                  </a:solidFill>
                </a:endParaRPr>
              </a:p>
              <a:p>
                <a:pPr algn="l">
                  <a:lnSpc>
                    <a:spcPct val="130000"/>
                  </a:lnSpc>
                </a:pPr>
                <a:r>
                  <a:rPr lang="en-US" altLang="en-US" sz="2800" b="1" dirty="0" err="1">
                    <a:solidFill>
                      <a:srgbClr val="800000"/>
                    </a:solidFill>
                  </a:rPr>
                  <a:t>B</a:t>
                </a:r>
                <a:r>
                  <a:rPr lang="en-US" altLang="en-US" sz="2800" b="1" baseline="-25000" dirty="0" err="1">
                    <a:solidFill>
                      <a:srgbClr val="660066"/>
                    </a:solidFill>
                  </a:rPr>
                  <a:t>j</a:t>
                </a:r>
                <a:r>
                  <a:rPr lang="en-US" altLang="en-US" sz="2800" b="1" dirty="0" err="1">
                    <a:solidFill>
                      <a:srgbClr val="000000"/>
                    </a:solidFill>
                  </a:rPr>
                  <a:t>:</a:t>
                </a:r>
                <a:r>
                  <a:rPr lang="en-US" altLang="en-US" sz="2800" b="1" dirty="0" err="1">
                    <a:solidFill>
                      <a:srgbClr val="0000FF"/>
                    </a:solidFill>
                  </a:rPr>
                  <a:t>R</a:t>
                </a:r>
                <a:r>
                  <a:rPr lang="en-US" altLang="en-US" sz="4000" b="1" baseline="30000" dirty="0" err="1">
                    <a:solidFill>
                      <a:srgbClr val="0000FF"/>
                    </a:solidFill>
                  </a:rPr>
                  <a:t>n</a:t>
                </a:r>
                <a:r>
                  <a:rPr lang="en-US" altLang="en-US" sz="2800" b="1" dirty="0" err="1">
                    <a:solidFill>
                      <a:srgbClr val="000000"/>
                    </a:solidFill>
                    <a:sym typeface="Wingdings" pitchFamily="2" charset="2"/>
                  </a:rPr>
                  <a:t></a:t>
                </a:r>
                <a:r>
                  <a:rPr lang="en-US" altLang="en-US" sz="2800" b="1" dirty="0" err="1">
                    <a:solidFill>
                      <a:srgbClr val="0000FF"/>
                    </a:solidFill>
                  </a:rPr>
                  <a:t>R</a:t>
                </a:r>
                <a:r>
                  <a:rPr lang="en-US" altLang="en-US" sz="2800" b="1" dirty="0">
                    <a:solidFill>
                      <a:srgbClr val="0000FF"/>
                    </a:solidFill>
                  </a:rPr>
                  <a:t>   </a:t>
                </a:r>
                <a:r>
                  <a:rPr lang="en-US" altLang="en-US" sz="2800" b="1" dirty="0" err="1">
                    <a:solidFill>
                      <a:srgbClr val="800000"/>
                    </a:solidFill>
                  </a:rPr>
                  <a:t>B</a:t>
                </a:r>
                <a:r>
                  <a:rPr lang="en-US" altLang="en-US" sz="2800" b="1" baseline="-25000" dirty="0" err="1">
                    <a:solidFill>
                      <a:srgbClr val="660066"/>
                    </a:solidFill>
                  </a:rPr>
                  <a:t>j</a:t>
                </a:r>
                <a:r>
                  <a:rPr lang="en-US" altLang="en-US" sz="2800" b="1" dirty="0" err="1">
                    <a:solidFill>
                      <a:srgbClr val="000000"/>
                    </a:solidFill>
                  </a:rPr>
                  <a:t>x</a:t>
                </a:r>
                <a:r>
                  <a:rPr lang="en-US" altLang="en-US" sz="2800" b="1" dirty="0">
                    <a:solidFill>
                      <a:srgbClr val="000000"/>
                    </a:solidFill>
                  </a:rPr>
                  <a:t>=&lt;</a:t>
                </a:r>
                <a:r>
                  <a:rPr lang="en-US" altLang="en-US" sz="2800" b="1" dirty="0" err="1"/>
                  <a:t>v</a:t>
                </a:r>
                <a:r>
                  <a:rPr lang="en-US" altLang="en-US" sz="2800" b="1" baseline="-25000" dirty="0" err="1">
                    <a:solidFill>
                      <a:srgbClr val="660066"/>
                    </a:solidFill>
                  </a:rPr>
                  <a:t>j</a:t>
                </a:r>
                <a:r>
                  <a:rPr lang="en-US" altLang="en-US" sz="2800" b="1" dirty="0" err="1">
                    <a:solidFill>
                      <a:srgbClr val="000000"/>
                    </a:solidFill>
                  </a:rPr>
                  <a:t>,x</a:t>
                </a:r>
                <a:r>
                  <a:rPr lang="en-US" altLang="en-US" sz="2800" b="1" dirty="0">
                    <a:solidFill>
                      <a:srgbClr val="000000"/>
                    </a:solidFill>
                  </a:rPr>
                  <a:t>&gt;             </a:t>
                </a:r>
                <a:r>
                  <a:rPr lang="en-US" altLang="en-US" sz="2800" b="1" dirty="0">
                    <a:solidFill>
                      <a:srgbClr val="660066"/>
                    </a:solidFill>
                  </a:rPr>
                  <a:t>j</a:t>
                </a:r>
                <a:r>
                  <a:rPr lang="en-US" altLang="en-US" sz="2800" dirty="0">
                    <a:sym typeface="Symbol" pitchFamily="2" charset="2"/>
                  </a:rPr>
                  <a:t></a:t>
                </a:r>
                <a:r>
                  <a:rPr lang="en-US" altLang="en-US" sz="2800" b="1" dirty="0"/>
                  <a:t>[</a:t>
                </a:r>
                <a:r>
                  <a:rPr lang="en-US" altLang="en-US" sz="2800" b="1" dirty="0">
                    <a:solidFill>
                      <a:srgbClr val="660066"/>
                    </a:solidFill>
                  </a:rPr>
                  <a:t>m</a:t>
                </a:r>
                <a:r>
                  <a:rPr lang="en-US" altLang="en-US" sz="2800" b="1" dirty="0"/>
                  <a:t>]</a:t>
                </a:r>
                <a:endParaRPr lang="en-US" altLang="en-US" sz="2800" b="1" dirty="0">
                  <a:solidFill>
                    <a:srgbClr val="000000"/>
                  </a:solidFill>
                </a:endParaRPr>
              </a:p>
              <a:p>
                <a:pPr algn="l">
                  <a:lnSpc>
                    <a:spcPct val="130000"/>
                  </a:lnSpc>
                </a:pPr>
                <a:r>
                  <a:rPr lang="en-US" altLang="en-US" sz="2800" b="1" dirty="0">
                    <a:solidFill>
                      <a:srgbClr val="008000"/>
                    </a:solidFill>
                  </a:rPr>
                  <a:t>[Fact] </a:t>
                </a:r>
                <a:r>
                  <a:rPr lang="en-US" altLang="en-US" sz="2800" b="1" dirty="0">
                    <a:solidFill>
                      <a:srgbClr val="000000"/>
                    </a:solidFill>
                  </a:rPr>
                  <a:t>P</a:t>
                </a:r>
                <a:r>
                  <a:rPr lang="en-US" altLang="en-US" sz="2800" b="1" baseline="-25000" dirty="0">
                    <a:solidFill>
                      <a:srgbClr val="800000"/>
                    </a:solidFill>
                  </a:rPr>
                  <a:t>B</a:t>
                </a:r>
                <a:r>
                  <a:rPr lang="en-US" altLang="en-US" sz="2800" b="1" dirty="0">
                    <a:solidFill>
                      <a:srgbClr val="000000"/>
                    </a:solidFill>
                  </a:rPr>
                  <a:t> = P</a:t>
                </a:r>
                <a:r>
                  <a:rPr lang="en-US" altLang="en-US" sz="2800" b="1" baseline="-25000" dirty="0">
                    <a:solidFill>
                      <a:srgbClr val="FF9900"/>
                    </a:solidFill>
                  </a:rPr>
                  <a:t>M</a:t>
                </a:r>
              </a:p>
            </p:txBody>
          </p:sp>
        </mc:Choice>
        <mc:Fallback>
          <p:sp>
            <p:nvSpPr>
              <p:cNvPr id="13" name="TextBox 12">
                <a:extLst>
                  <a:ext uri="{FF2B5EF4-FFF2-40B4-BE49-F238E27FC236}">
                    <a16:creationId xmlns:a16="http://schemas.microsoft.com/office/drawing/2014/main" id="{83BED507-E008-4B4D-B315-BE2720635056}"/>
                  </a:ext>
                </a:extLst>
              </p:cNvPr>
              <p:cNvSpPr txBox="1">
                <a:spLocks noRot="1" noChangeAspect="1" noMove="1" noResize="1" noEditPoints="1" noAdjustHandles="1" noChangeArrowheads="1" noChangeShapeType="1" noTextEdit="1"/>
              </p:cNvSpPr>
              <p:nvPr/>
            </p:nvSpPr>
            <p:spPr bwMode="auto">
              <a:xfrm>
                <a:off x="152400" y="1392238"/>
                <a:ext cx="8991600" cy="5111750"/>
              </a:xfrm>
              <a:prstGeom prst="rect">
                <a:avLst/>
              </a:prstGeom>
              <a:blipFill>
                <a:blip r:embed="rId3"/>
                <a:stretch>
                  <a:fillRect l="-1554" b="-1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TextBox 4">
            <a:extLst>
              <a:ext uri="{FF2B5EF4-FFF2-40B4-BE49-F238E27FC236}">
                <a16:creationId xmlns:a16="http://schemas.microsoft.com/office/drawing/2014/main" id="{918136CC-6922-1A49-94F0-52C6FD1617A7}"/>
              </a:ext>
            </a:extLst>
          </p:cNvPr>
          <p:cNvSpPr txBox="1"/>
          <p:nvPr/>
        </p:nvSpPr>
        <p:spPr>
          <a:xfrm>
            <a:off x="1371600" y="3671094"/>
            <a:ext cx="6324600" cy="1219200"/>
          </a:xfrm>
          <a:prstGeom prst="rect">
            <a:avLst/>
          </a:prstGeom>
          <a:noFill/>
          <a:ln w="76200">
            <a:solidFill>
              <a:schemeClr val="tx2"/>
            </a:solidFill>
          </a:ln>
        </p:spPr>
        <p:txBody>
          <a:bodyPr>
            <a:spAutoFit/>
          </a:bodyPr>
          <a:lstStyle/>
          <a:p>
            <a:pPr algn="l" defTabSz="457200" eaLnBrk="1" fontAlgn="auto" hangingPunct="1">
              <a:spcBef>
                <a:spcPts val="0"/>
              </a:spcBef>
              <a:spcAft>
                <a:spcPts val="0"/>
              </a:spcAft>
              <a:defRPr/>
            </a:pPr>
            <a:endParaRPr lang="en-US" sz="1800" dirty="0">
              <a:solidFill>
                <a:prstClr val="black"/>
              </a:solidFill>
              <a:latin typeface="Calibri"/>
              <a:ea typeface="+mn-ea"/>
            </a:endParaRPr>
          </a:p>
        </p:txBody>
      </p:sp>
      <p:sp>
        <p:nvSpPr>
          <p:cNvPr id="6" name="Rounded Rectangular Callout 5">
            <a:extLst>
              <a:ext uri="{FF2B5EF4-FFF2-40B4-BE49-F238E27FC236}">
                <a16:creationId xmlns:a16="http://schemas.microsoft.com/office/drawing/2014/main" id="{9410CF57-C7E5-DC4F-ABEF-205C0FAF9DD8}"/>
              </a:ext>
            </a:extLst>
          </p:cNvPr>
          <p:cNvSpPr>
            <a:spLocks noChangeArrowheads="1"/>
          </p:cNvSpPr>
          <p:nvPr/>
        </p:nvSpPr>
        <p:spPr bwMode="auto">
          <a:xfrm>
            <a:off x="6477000" y="2438400"/>
            <a:ext cx="2438400" cy="609600"/>
          </a:xfrm>
          <a:prstGeom prst="wedgeRoundRectCallout">
            <a:avLst>
              <a:gd name="adj1" fmla="val -7708"/>
              <a:gd name="adj2" fmla="val 173750"/>
              <a:gd name="adj3" fmla="val 16667"/>
            </a:avLst>
          </a:prstGeom>
          <a:solidFill>
            <a:srgbClr val="FFFF00"/>
          </a:solidFill>
          <a:ln w="9525">
            <a:solidFill>
              <a:srgbClr val="FF9700"/>
            </a:solidFill>
            <a:miter lim="800000"/>
            <a:headEnd/>
            <a:tailEnd/>
          </a:ln>
          <a:effectLst>
            <a:outerShdw blurRad="40000" dist="23000" dir="5400000" rotWithShape="0">
              <a:srgbClr val="808080">
                <a:alpha val="34999"/>
              </a:srgbClr>
            </a:outerShdw>
          </a:effectLst>
        </p:spPr>
        <p:txBody>
          <a:bodyPr anchor="ctr"/>
          <a:lstStyle/>
          <a:p>
            <a:pPr defTabSz="457200" eaLnBrk="1" fontAlgn="auto" hangingPunct="1">
              <a:spcBef>
                <a:spcPts val="0"/>
              </a:spcBef>
              <a:spcAft>
                <a:spcPts val="0"/>
              </a:spcAft>
              <a:defRPr/>
            </a:pPr>
            <a:r>
              <a:rPr lang="en-US" sz="1800" b="1" dirty="0">
                <a:solidFill>
                  <a:srgbClr val="000000"/>
                </a:solidFill>
                <a:latin typeface="Comic Sans MS"/>
                <a:ea typeface="+mn-ea"/>
                <a:cs typeface="Comic Sans MS"/>
              </a:rPr>
              <a:t>Exponentially many</a:t>
            </a:r>
          </a:p>
          <a:p>
            <a:pPr defTabSz="457200" eaLnBrk="1" fontAlgn="auto" hangingPunct="1">
              <a:spcBef>
                <a:spcPts val="0"/>
              </a:spcBef>
              <a:spcAft>
                <a:spcPts val="0"/>
              </a:spcAft>
              <a:defRPr/>
            </a:pPr>
            <a:r>
              <a:rPr lang="en-US" sz="1800" b="1" dirty="0">
                <a:solidFill>
                  <a:srgbClr val="000000"/>
                </a:solidFill>
                <a:latin typeface="Comic Sans MS"/>
                <a:ea typeface="+mn-ea"/>
                <a:cs typeface="Comic Sans MS"/>
              </a:rPr>
              <a:t>Inequalities </a:t>
            </a:r>
            <a:endParaRPr lang="en-US" sz="2000" b="1" dirty="0">
              <a:solidFill>
                <a:srgbClr val="000000"/>
              </a:solidFill>
              <a:latin typeface="Calibri"/>
              <a:ea typeface="+mn-ea"/>
            </a:endParaRPr>
          </a:p>
        </p:txBody>
      </p:sp>
    </p:spTree>
    <p:extLst>
      <p:ext uri="{BB962C8B-B14F-4D97-AF65-F5344CB8AC3E}">
        <p14:creationId xmlns:p14="http://schemas.microsoft.com/office/powerpoint/2010/main" val="2137335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1E9F2EE3-ECF2-FE4B-A254-3F42799A4E11}"/>
              </a:ext>
            </a:extLst>
          </p:cNvPr>
          <p:cNvSpPr>
            <a:spLocks noGrp="1"/>
          </p:cNvSpPr>
          <p:nvPr>
            <p:ph type="ctrTitle"/>
          </p:nvPr>
        </p:nvSpPr>
        <p:spPr>
          <a:xfrm>
            <a:off x="265113" y="-90488"/>
            <a:ext cx="8455025" cy="1476376"/>
          </a:xfrm>
        </p:spPr>
        <p:txBody>
          <a:bodyPr/>
          <a:lstStyle/>
          <a:p>
            <a:r>
              <a:rPr lang="en-US" altLang="en-US" sz="3200" b="1">
                <a:solidFill>
                  <a:srgbClr val="FF0000"/>
                </a:solidFill>
                <a:latin typeface="Comic Sans MS" panose="030F0902030302020204" pitchFamily="66" charset="0"/>
                <a:ea typeface="ＭＳ Ｐゴシック" panose="020B0600070205080204" pitchFamily="34" charset="-128"/>
              </a:rPr>
              <a:t>Optimization: </a:t>
            </a:r>
            <a:r>
              <a:rPr lang="en-US" altLang="en-US" sz="3200" b="1">
                <a:solidFill>
                  <a:srgbClr val="0000FF"/>
                </a:solidFill>
                <a:latin typeface="Comic Sans MS" panose="030F0902030302020204" pitchFamily="66" charset="0"/>
                <a:ea typeface="ＭＳ Ｐゴシック" panose="020B0600070205080204" pitchFamily="34" charset="-128"/>
              </a:rPr>
              <a:t>linear programs with </a:t>
            </a:r>
            <a:br>
              <a:rPr lang="en-US" altLang="en-US" sz="3200" b="1">
                <a:solidFill>
                  <a:srgbClr val="0000FF"/>
                </a:solidFill>
                <a:latin typeface="Comic Sans MS" panose="030F0902030302020204" pitchFamily="66" charset="0"/>
                <a:ea typeface="ＭＳ Ｐゴシック" panose="020B0600070205080204" pitchFamily="34" charset="-128"/>
              </a:rPr>
            </a:br>
            <a:r>
              <a:rPr lang="en-US" altLang="en-US" sz="3200" b="1">
                <a:solidFill>
                  <a:srgbClr val="0000FF"/>
                </a:solidFill>
                <a:latin typeface="Comic Sans MS" panose="030F0902030302020204" pitchFamily="66" charset="0"/>
                <a:ea typeface="ＭＳ Ｐゴシック" panose="020B0600070205080204" pitchFamily="34" charset="-128"/>
              </a:rPr>
              <a:t>exponentially many inequalities</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4FC0558F-E5C5-4146-BB61-12C61E0F943C}"/>
                  </a:ext>
                </a:extLst>
              </p:cNvPr>
              <p:cNvSpPr txBox="1">
                <a:spLocks noChangeArrowheads="1"/>
              </p:cNvSpPr>
              <p:nvPr/>
            </p:nvSpPr>
            <p:spPr bwMode="auto">
              <a:xfrm>
                <a:off x="152400" y="1033463"/>
                <a:ext cx="8991600" cy="5672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algn="l">
                  <a:lnSpc>
                    <a:spcPct val="130000"/>
                  </a:lnSpc>
                </a:pPr>
                <a:r>
                  <a:rPr lang="en-US" altLang="en-US" sz="2800" b="1" dirty="0">
                    <a:solidFill>
                      <a:srgbClr val="008000"/>
                    </a:solidFill>
                  </a:rPr>
                  <a:t>BL polytopes capture Matroid Intersection</a:t>
                </a:r>
              </a:p>
              <a:p>
                <a:pPr algn="l">
                  <a:lnSpc>
                    <a:spcPct val="130000"/>
                  </a:lnSpc>
                </a:pPr>
                <a:r>
                  <a:rPr lang="en-US" altLang="en-US" sz="2800" b="1" dirty="0">
                    <a:solidFill>
                      <a:srgbClr val="FF9900"/>
                    </a:solidFill>
                  </a:rPr>
                  <a:t>M</a:t>
                </a:r>
                <a:r>
                  <a:rPr lang="en-US" altLang="en-US" sz="2800" b="1" dirty="0"/>
                  <a:t> = {v</a:t>
                </a:r>
                <a:r>
                  <a:rPr lang="en-US" altLang="en-US" sz="2800" b="1" baseline="-25000" dirty="0">
                    <a:solidFill>
                      <a:srgbClr val="660066"/>
                    </a:solidFill>
                  </a:rPr>
                  <a:t>1</a:t>
                </a:r>
                <a:r>
                  <a:rPr lang="en-US" altLang="en-US" sz="2800" b="1" dirty="0"/>
                  <a:t>, v</a:t>
                </a:r>
                <a:r>
                  <a:rPr lang="en-US" altLang="en-US" sz="2800" b="1" baseline="-25000" dirty="0">
                    <a:solidFill>
                      <a:srgbClr val="660066"/>
                    </a:solidFill>
                  </a:rPr>
                  <a:t>2</a:t>
                </a:r>
                <a:r>
                  <a:rPr lang="en-US" altLang="en-US" sz="2800" b="1" dirty="0"/>
                  <a:t>,…… </a:t>
                </a:r>
                <a:r>
                  <a:rPr lang="en-US" altLang="en-US" sz="2800" b="1" dirty="0" err="1"/>
                  <a:t>v</a:t>
                </a:r>
                <a:r>
                  <a:rPr lang="en-US" altLang="en-US" sz="2800" b="1" baseline="-25000" dirty="0" err="1">
                    <a:solidFill>
                      <a:srgbClr val="660066"/>
                    </a:solidFill>
                  </a:rPr>
                  <a:t>m</a:t>
                </a:r>
                <a:r>
                  <a:rPr lang="en-US" altLang="en-US" sz="2800" b="1" dirty="0"/>
                  <a:t>}      </a:t>
                </a:r>
                <a:r>
                  <a:rPr lang="en-US" altLang="en-US" sz="2800" b="1" dirty="0" err="1"/>
                  <a:t>v</a:t>
                </a:r>
                <a:r>
                  <a:rPr lang="en-US" altLang="en-US" sz="2800" b="1" baseline="-25000" dirty="0" err="1">
                    <a:solidFill>
                      <a:srgbClr val="660066"/>
                    </a:solidFill>
                  </a:rPr>
                  <a:t>j</a:t>
                </a:r>
                <a:r>
                  <a:rPr lang="en-US" altLang="en-US" sz="2800" dirty="0" err="1">
                    <a:sym typeface="Symbol" pitchFamily="2" charset="2"/>
                  </a:rPr>
                  <a:t></a:t>
                </a:r>
                <a:r>
                  <a:rPr lang="en-US" altLang="en-US" sz="2800" b="1" dirty="0" err="1">
                    <a:solidFill>
                      <a:srgbClr val="0000FF"/>
                    </a:solidFill>
                  </a:rPr>
                  <a:t>R</a:t>
                </a:r>
                <a:r>
                  <a:rPr lang="en-US" altLang="en-US" sz="2800" b="1" baseline="30000" dirty="0" err="1">
                    <a:solidFill>
                      <a:srgbClr val="0000FF"/>
                    </a:solidFill>
                  </a:rPr>
                  <a:t>n</a:t>
                </a:r>
                <a:endParaRPr lang="en-US" altLang="en-US" sz="2800" b="1" baseline="30000" dirty="0">
                  <a:solidFill>
                    <a:srgbClr val="0000FF"/>
                  </a:solidFill>
                </a:endParaRPr>
              </a:p>
              <a:p>
                <a:pPr algn="l">
                  <a:lnSpc>
                    <a:spcPct val="130000"/>
                  </a:lnSpc>
                </a:pPr>
                <a:r>
                  <a:rPr lang="en-US" altLang="en-US" sz="2800" b="1" dirty="0">
                    <a:solidFill>
                      <a:srgbClr val="FF9900"/>
                    </a:solidFill>
                  </a:rPr>
                  <a:t>N</a:t>
                </a:r>
                <a:r>
                  <a:rPr lang="en-US" altLang="en-US" sz="2800" b="1" dirty="0"/>
                  <a:t> = {u</a:t>
                </a:r>
                <a:r>
                  <a:rPr lang="en-US" altLang="en-US" sz="2800" b="1" baseline="-25000" dirty="0">
                    <a:solidFill>
                      <a:srgbClr val="660066"/>
                    </a:solidFill>
                  </a:rPr>
                  <a:t>1</a:t>
                </a:r>
                <a:r>
                  <a:rPr lang="en-US" altLang="en-US" sz="2800" b="1" dirty="0"/>
                  <a:t>, u</a:t>
                </a:r>
                <a:r>
                  <a:rPr lang="en-US" altLang="en-US" sz="2800" b="1" baseline="-25000" dirty="0">
                    <a:solidFill>
                      <a:srgbClr val="660066"/>
                    </a:solidFill>
                  </a:rPr>
                  <a:t>2</a:t>
                </a:r>
                <a:r>
                  <a:rPr lang="en-US" altLang="en-US" sz="2800" b="1" dirty="0"/>
                  <a:t>,…… u</a:t>
                </a:r>
                <a:r>
                  <a:rPr lang="en-US" altLang="en-US" sz="2800" b="1" baseline="-25000" dirty="0">
                    <a:solidFill>
                      <a:srgbClr val="660066"/>
                    </a:solidFill>
                  </a:rPr>
                  <a:t>m</a:t>
                </a:r>
                <a:r>
                  <a:rPr lang="en-US" altLang="en-US" sz="2800" b="1" dirty="0"/>
                  <a:t>}      </a:t>
                </a:r>
                <a:r>
                  <a:rPr lang="en-US" altLang="en-US" sz="2800" b="1" dirty="0" err="1"/>
                  <a:t>u</a:t>
                </a:r>
                <a:r>
                  <a:rPr lang="en-US" altLang="en-US" sz="2800" b="1" baseline="-25000" dirty="0" err="1">
                    <a:solidFill>
                      <a:srgbClr val="660066"/>
                    </a:solidFill>
                  </a:rPr>
                  <a:t>j</a:t>
                </a:r>
                <a:r>
                  <a:rPr lang="en-US" altLang="en-US" sz="2800" dirty="0" err="1">
                    <a:sym typeface="Symbol" pitchFamily="2" charset="2"/>
                  </a:rPr>
                  <a:t></a:t>
                </a:r>
                <a:r>
                  <a:rPr lang="en-US" altLang="en-US" sz="2800" b="1" dirty="0" err="1">
                    <a:solidFill>
                      <a:srgbClr val="0000FF"/>
                    </a:solidFill>
                  </a:rPr>
                  <a:t>R</a:t>
                </a:r>
                <a:r>
                  <a:rPr lang="en-US" altLang="en-US" sz="2800" b="1" baseline="30000" dirty="0" err="1">
                    <a:solidFill>
                      <a:srgbClr val="0000FF"/>
                    </a:solidFill>
                  </a:rPr>
                  <a:t>n</a:t>
                </a:r>
                <a:endParaRPr lang="en-US" altLang="en-US" sz="2800" b="1" dirty="0"/>
              </a:p>
              <a:p>
                <a:pPr algn="l">
                  <a:lnSpc>
                    <a:spcPct val="130000"/>
                  </a:lnSpc>
                </a:pPr>
                <a:r>
                  <a:rPr lang="en-US" altLang="en-US" sz="2800" b="1" dirty="0"/>
                  <a:t>     P</a:t>
                </a:r>
                <a:r>
                  <a:rPr lang="en-US" altLang="en-US" sz="2800" b="1" baseline="-25000" dirty="0">
                    <a:solidFill>
                      <a:schemeClr val="accent1"/>
                    </a:solidFill>
                  </a:rPr>
                  <a:t>M</a:t>
                </a:r>
                <a:r>
                  <a:rPr lang="en-US" altLang="en-US" sz="2800" b="1" baseline="-25000" dirty="0">
                    <a:solidFill>
                      <a:srgbClr val="000000"/>
                    </a:solidFill>
                  </a:rPr>
                  <a:t>,</a:t>
                </a:r>
                <a:r>
                  <a:rPr lang="en-US" altLang="en-US" sz="2800" b="1" baseline="-25000" dirty="0">
                    <a:solidFill>
                      <a:schemeClr val="accent1"/>
                    </a:solidFill>
                  </a:rPr>
                  <a:t>N</a:t>
                </a:r>
                <a:r>
                  <a:rPr lang="en-US" altLang="en-US" sz="2800" b="1" dirty="0"/>
                  <a:t> =  conv {1</a:t>
                </a:r>
                <a:r>
                  <a:rPr lang="en-US" altLang="en-US" sz="2800" b="1" baseline="-25000" dirty="0">
                    <a:solidFill>
                      <a:srgbClr val="660066"/>
                    </a:solidFill>
                  </a:rPr>
                  <a:t>J</a:t>
                </a:r>
                <a:r>
                  <a:rPr lang="en-US" altLang="en-US" sz="2800" b="1" dirty="0"/>
                  <a:t>:</a:t>
                </a:r>
                <a:r>
                  <a:rPr lang="en-US" altLang="en-US" sz="2800" b="1" dirty="0">
                    <a:solidFill>
                      <a:srgbClr val="0000FF"/>
                    </a:solidFill>
                  </a:rPr>
                  <a:t> </a:t>
                </a:r>
                <a:r>
                  <a:rPr lang="en-US" altLang="en-US" sz="2800" b="1" dirty="0">
                    <a:solidFill>
                      <a:srgbClr val="000000"/>
                    </a:solidFill>
                  </a:rPr>
                  <a:t>V</a:t>
                </a:r>
                <a:r>
                  <a:rPr lang="en-US" altLang="en-US" sz="2800" b="1" baseline="-25000" dirty="0">
                    <a:solidFill>
                      <a:srgbClr val="660066"/>
                    </a:solidFill>
                  </a:rPr>
                  <a:t>J</a:t>
                </a:r>
                <a:r>
                  <a:rPr lang="en-US" altLang="en-US" sz="2800" b="1" dirty="0">
                    <a:solidFill>
                      <a:srgbClr val="000000"/>
                    </a:solidFill>
                  </a:rPr>
                  <a:t>,U</a:t>
                </a:r>
                <a:r>
                  <a:rPr lang="en-US" altLang="en-US" sz="2800" b="1" baseline="-25000" dirty="0">
                    <a:solidFill>
                      <a:srgbClr val="660066"/>
                    </a:solidFill>
                  </a:rPr>
                  <a:t>J</a:t>
                </a:r>
                <a:r>
                  <a:rPr lang="en-US" altLang="en-US" sz="2800" b="1" dirty="0">
                    <a:solidFill>
                      <a:srgbClr val="000000"/>
                    </a:solidFill>
                  </a:rPr>
                  <a:t> are bases} </a:t>
                </a:r>
                <a:r>
                  <a:rPr lang="en-US" altLang="en-US" sz="2800" b="1" dirty="0">
                    <a:solidFill>
                      <a:srgbClr val="000000"/>
                    </a:solidFill>
                    <a:sym typeface="Symbol" pitchFamily="2" charset="2"/>
                  </a:rPr>
                  <a:t> </a:t>
                </a:r>
                <a:r>
                  <a:rPr lang="en-US" altLang="en-US" sz="2800" b="1" dirty="0">
                    <a:solidFill>
                      <a:srgbClr val="0000FF"/>
                    </a:solidFill>
                  </a:rPr>
                  <a:t>R</a:t>
                </a:r>
                <a:r>
                  <a:rPr lang="en-US" altLang="en-US" sz="2800" b="1" baseline="30000" dirty="0">
                    <a:solidFill>
                      <a:srgbClr val="660066"/>
                    </a:solidFill>
                  </a:rPr>
                  <a:t>m</a:t>
                </a:r>
                <a:r>
                  <a:rPr lang="en-US" altLang="en-US" sz="2800" b="1" baseline="30000" dirty="0">
                    <a:solidFill>
                      <a:srgbClr val="0000FF"/>
                    </a:solidFill>
                  </a:rPr>
                  <a:t> </a:t>
                </a:r>
                <a:endParaRPr lang="en-US" altLang="en-US" sz="2800" b="1" dirty="0">
                  <a:solidFill>
                    <a:srgbClr val="000000"/>
                  </a:solidFill>
                </a:endParaRPr>
              </a:p>
              <a:p>
                <a:pPr>
                  <a:lnSpc>
                    <a:spcPct val="130000"/>
                  </a:lnSpc>
                </a:pPr>
                <a:r>
                  <a:rPr lang="en-US" altLang="en-US" sz="2800" b="1" dirty="0">
                    <a:solidFill>
                      <a:srgbClr val="008000"/>
                    </a:solidFill>
                  </a:rPr>
                  <a:t>[Edmonds]</a:t>
                </a:r>
                <a:r>
                  <a:rPr lang="en-US" altLang="en-US" sz="2800" b="1" dirty="0">
                    <a:solidFill>
                      <a:srgbClr val="000000"/>
                    </a:solidFill>
                  </a:rPr>
                  <a:t> = {</a:t>
                </a:r>
                <a:r>
                  <a:rPr lang="en-US" altLang="en-US" sz="2800" b="1" dirty="0" err="1">
                    <a:solidFill>
                      <a:srgbClr val="FF0000"/>
                    </a:solidFill>
                  </a:rPr>
                  <a:t>p</a:t>
                </a:r>
                <a:r>
                  <a:rPr lang="en-US" altLang="en-US" sz="2800" dirty="0" err="1">
                    <a:sym typeface="Symbol" pitchFamily="2" charset="2"/>
                  </a:rPr>
                  <a:t></a:t>
                </a:r>
                <a:r>
                  <a:rPr lang="en-US" altLang="en-US" sz="2800" b="1" dirty="0" err="1">
                    <a:solidFill>
                      <a:srgbClr val="0000FF"/>
                    </a:solidFill>
                  </a:rPr>
                  <a:t>R</a:t>
                </a:r>
                <a:r>
                  <a:rPr lang="en-US" altLang="en-US" sz="2800" b="1" baseline="30000" dirty="0" err="1">
                    <a:solidFill>
                      <a:srgbClr val="660066"/>
                    </a:solidFill>
                  </a:rPr>
                  <a:t>m</a:t>
                </a:r>
                <a:r>
                  <a:rPr lang="en-US" altLang="en-US" sz="2800" b="1" dirty="0">
                    <a:solidFill>
                      <a:srgbClr val="0000FF"/>
                    </a:solidFill>
                  </a:rPr>
                  <a:t>:    </a:t>
                </a:r>
                <a:r>
                  <a:rPr lang="en-US" altLang="en-US" sz="2800" dirty="0"/>
                  <a:t>∑</a:t>
                </a:r>
                <a:r>
                  <a:rPr lang="en-US" altLang="en-US" sz="2800" b="1" baseline="-25000" dirty="0">
                    <a:solidFill>
                      <a:srgbClr val="800000"/>
                    </a:solidFill>
                  </a:rPr>
                  <a:t>j</a:t>
                </a:r>
                <a14:m>
                  <m:oMath xmlns:m="http://schemas.openxmlformats.org/officeDocument/2006/math">
                    <m:r>
                      <a:rPr lang="en-US" altLang="en-US" sz="2800" b="1" i="1" baseline="-25000" dirty="0">
                        <a:latin typeface="Cambria Math" panose="02040503050406030204" pitchFamily="18" charset="0"/>
                        <a:ea typeface="Cambria Math" panose="02040503050406030204" pitchFamily="18" charset="0"/>
                      </a:rPr>
                      <m:t>∈</m:t>
                    </m:r>
                  </m:oMath>
                </a14:m>
                <a:r>
                  <a:rPr lang="en-US" altLang="en-US" sz="2800" b="1" baseline="-25000" dirty="0" err="1">
                    <a:solidFill>
                      <a:srgbClr val="800000"/>
                    </a:solidFill>
                  </a:rPr>
                  <a:t>J</a:t>
                </a:r>
                <a:r>
                  <a:rPr lang="en-US" altLang="en-US" sz="2800" b="1" baseline="-25000" dirty="0">
                    <a:solidFill>
                      <a:srgbClr val="800000"/>
                    </a:solidFill>
                  </a:rPr>
                  <a:t> </a:t>
                </a:r>
                <a:r>
                  <a:rPr lang="en-US" altLang="en-US" sz="2800" b="1" dirty="0" err="1">
                    <a:solidFill>
                      <a:srgbClr val="FF0000"/>
                    </a:solidFill>
                  </a:rPr>
                  <a:t>p</a:t>
                </a:r>
                <a:r>
                  <a:rPr lang="en-US" altLang="en-US" sz="2000" b="1" baseline="-25000" dirty="0" err="1">
                    <a:solidFill>
                      <a:srgbClr val="660066"/>
                    </a:solidFill>
                  </a:rPr>
                  <a:t>j</a:t>
                </a:r>
                <a:r>
                  <a:rPr lang="en-US" altLang="en-US" sz="2000" b="1" baseline="-25000" dirty="0">
                    <a:solidFill>
                      <a:srgbClr val="FF0000"/>
                    </a:solidFill>
                  </a:rPr>
                  <a:t> </a:t>
                </a:r>
                <a:r>
                  <a:rPr lang="en-US" altLang="en-US" sz="2800" b="1" dirty="0">
                    <a:solidFill>
                      <a:srgbClr val="000000"/>
                    </a:solidFill>
                  </a:rPr>
                  <a:t>≤ dim(V</a:t>
                </a:r>
                <a:r>
                  <a:rPr lang="en-US" altLang="en-US" sz="2800" b="1" baseline="-25000" dirty="0">
                    <a:solidFill>
                      <a:srgbClr val="660066"/>
                    </a:solidFill>
                  </a:rPr>
                  <a:t>J</a:t>
                </a:r>
                <a:r>
                  <a:rPr lang="en-US" altLang="en-US" sz="2800" b="1" dirty="0">
                    <a:solidFill>
                      <a:srgbClr val="000000"/>
                    </a:solidFill>
                  </a:rPr>
                  <a:t>)  </a:t>
                </a:r>
                <a:r>
                  <a:rPr lang="en-US" altLang="en-US" sz="2800" b="1" dirty="0">
                    <a:solidFill>
                      <a:srgbClr val="660066"/>
                    </a:solidFill>
                  </a:rPr>
                  <a:t>J</a:t>
                </a:r>
                <a:r>
                  <a:rPr lang="en-US" altLang="en-US" sz="2800" b="1" dirty="0">
                    <a:solidFill>
                      <a:srgbClr val="000000"/>
                    </a:solidFill>
                    <a:sym typeface="Symbol" pitchFamily="2" charset="2"/>
                  </a:rPr>
                  <a:t>[</a:t>
                </a:r>
                <a:r>
                  <a:rPr lang="en-US" altLang="en-US" sz="2800" b="1" dirty="0">
                    <a:solidFill>
                      <a:srgbClr val="660066"/>
                    </a:solidFill>
                    <a:sym typeface="Symbol" pitchFamily="2" charset="2"/>
                  </a:rPr>
                  <a:t>m</a:t>
                </a:r>
                <a:r>
                  <a:rPr lang="en-US" altLang="en-US" sz="2800" b="1" dirty="0">
                    <a:solidFill>
                      <a:srgbClr val="000000"/>
                    </a:solidFill>
                    <a:sym typeface="Symbol" pitchFamily="2" charset="2"/>
                  </a:rPr>
                  <a:t>]</a:t>
                </a:r>
              </a:p>
              <a:p>
                <a:pPr>
                  <a:lnSpc>
                    <a:spcPct val="130000"/>
                  </a:lnSpc>
                </a:pPr>
                <a:r>
                  <a:rPr lang="en-US" altLang="en-US" sz="2800" b="1" dirty="0">
                    <a:solidFill>
                      <a:srgbClr val="000000"/>
                    </a:solidFill>
                    <a:sym typeface="Symbol" pitchFamily="2" charset="2"/>
                  </a:rPr>
                  <a:t>                          </a:t>
                </a:r>
                <a:r>
                  <a:rPr lang="en-US" altLang="en-US" sz="2800" dirty="0"/>
                  <a:t>∑</a:t>
                </a:r>
                <a:r>
                  <a:rPr lang="en-US" altLang="en-US" sz="2800" b="1" baseline="-25000" dirty="0">
                    <a:solidFill>
                      <a:srgbClr val="800000"/>
                    </a:solidFill>
                  </a:rPr>
                  <a:t>j</a:t>
                </a:r>
                <a14:m>
                  <m:oMath xmlns:m="http://schemas.openxmlformats.org/officeDocument/2006/math">
                    <m:r>
                      <a:rPr lang="en-US" altLang="en-US" sz="2800" b="1" i="1" baseline="-25000" dirty="0">
                        <a:latin typeface="Cambria Math" panose="02040503050406030204" pitchFamily="18" charset="0"/>
                        <a:ea typeface="Cambria Math" panose="02040503050406030204" pitchFamily="18" charset="0"/>
                      </a:rPr>
                      <m:t>∈</m:t>
                    </m:r>
                  </m:oMath>
                </a14:m>
                <a:r>
                  <a:rPr lang="en-US" altLang="en-US" sz="2800" b="1" baseline="-25000" dirty="0" err="1">
                    <a:solidFill>
                      <a:srgbClr val="800000"/>
                    </a:solidFill>
                  </a:rPr>
                  <a:t>J</a:t>
                </a:r>
                <a:r>
                  <a:rPr lang="en-US" altLang="en-US" sz="2800" b="1" baseline="-25000" dirty="0">
                    <a:solidFill>
                      <a:srgbClr val="800000"/>
                    </a:solidFill>
                  </a:rPr>
                  <a:t> </a:t>
                </a:r>
                <a:r>
                  <a:rPr lang="en-US" altLang="en-US" sz="2800" b="1" dirty="0" err="1">
                    <a:solidFill>
                      <a:srgbClr val="FF0000"/>
                    </a:solidFill>
                  </a:rPr>
                  <a:t>p</a:t>
                </a:r>
                <a:r>
                  <a:rPr lang="en-US" altLang="en-US" sz="2000" b="1" baseline="-25000" dirty="0" err="1">
                    <a:solidFill>
                      <a:srgbClr val="660066"/>
                    </a:solidFill>
                  </a:rPr>
                  <a:t>j</a:t>
                </a:r>
                <a:r>
                  <a:rPr lang="en-US" altLang="en-US" sz="2000" b="1" baseline="-25000" dirty="0">
                    <a:solidFill>
                      <a:srgbClr val="FF0000"/>
                    </a:solidFill>
                  </a:rPr>
                  <a:t> </a:t>
                </a:r>
                <a:r>
                  <a:rPr lang="en-US" altLang="en-US" sz="2800" b="1" dirty="0">
                    <a:solidFill>
                      <a:srgbClr val="000000"/>
                    </a:solidFill>
                  </a:rPr>
                  <a:t>≤ dim(U</a:t>
                </a:r>
                <a:r>
                  <a:rPr lang="en-US" altLang="en-US" sz="2800" b="1" baseline="-25000" dirty="0">
                    <a:solidFill>
                      <a:srgbClr val="660066"/>
                    </a:solidFill>
                  </a:rPr>
                  <a:t>J</a:t>
                </a:r>
                <a:r>
                  <a:rPr lang="en-US" altLang="en-US" sz="2800" b="1" dirty="0">
                    <a:solidFill>
                      <a:srgbClr val="000000"/>
                    </a:solidFill>
                  </a:rPr>
                  <a:t>)  </a:t>
                </a:r>
                <a:r>
                  <a:rPr lang="en-US" altLang="en-US" sz="2800" b="1" dirty="0">
                    <a:solidFill>
                      <a:srgbClr val="660066"/>
                    </a:solidFill>
                  </a:rPr>
                  <a:t>J</a:t>
                </a:r>
                <a:r>
                  <a:rPr lang="en-US" altLang="en-US" sz="2800" b="1" dirty="0">
                    <a:solidFill>
                      <a:srgbClr val="000000"/>
                    </a:solidFill>
                    <a:sym typeface="Symbol" pitchFamily="2" charset="2"/>
                  </a:rPr>
                  <a:t>[</a:t>
                </a:r>
                <a:r>
                  <a:rPr lang="en-US" altLang="en-US" sz="2800" b="1" dirty="0">
                    <a:solidFill>
                      <a:srgbClr val="660066"/>
                    </a:solidFill>
                    <a:sym typeface="Symbol" pitchFamily="2" charset="2"/>
                  </a:rPr>
                  <a:t>m</a:t>
                </a:r>
                <a:r>
                  <a:rPr lang="en-US" altLang="en-US" sz="2800" b="1" dirty="0">
                    <a:solidFill>
                      <a:srgbClr val="000000"/>
                    </a:solidFill>
                    <a:sym typeface="Symbol" pitchFamily="2" charset="2"/>
                  </a:rPr>
                  <a:t>]   </a:t>
                </a:r>
              </a:p>
              <a:p>
                <a:pPr algn="l">
                  <a:lnSpc>
                    <a:spcPct val="130000"/>
                  </a:lnSpc>
                </a:pPr>
                <a:r>
                  <a:rPr lang="en-US" altLang="en-US" sz="2800" b="1" dirty="0">
                    <a:solidFill>
                      <a:srgbClr val="000000"/>
                    </a:solidFill>
                    <a:sym typeface="Symbol" pitchFamily="2" charset="2"/>
                  </a:rPr>
                  <a:t>                          </a:t>
                </a:r>
                <a:r>
                  <a:rPr lang="en-US" altLang="en-US" sz="2800" b="1" dirty="0" err="1">
                    <a:solidFill>
                      <a:srgbClr val="FF0000"/>
                    </a:solidFill>
                  </a:rPr>
                  <a:t>p</a:t>
                </a:r>
                <a:r>
                  <a:rPr lang="en-US" altLang="en-US" sz="2000" b="1" baseline="-25000" dirty="0" err="1">
                    <a:solidFill>
                      <a:srgbClr val="660066"/>
                    </a:solidFill>
                  </a:rPr>
                  <a:t>j</a:t>
                </a:r>
                <a:r>
                  <a:rPr lang="en-US" altLang="en-US" sz="2000" b="1" baseline="-25000" dirty="0">
                    <a:solidFill>
                      <a:srgbClr val="FF0000"/>
                    </a:solidFill>
                  </a:rPr>
                  <a:t> </a:t>
                </a:r>
                <a:r>
                  <a:rPr lang="en-US" altLang="en-US" sz="2800" b="1" dirty="0">
                    <a:solidFill>
                      <a:srgbClr val="000000"/>
                    </a:solidFill>
                  </a:rPr>
                  <a:t>≥ 0           </a:t>
                </a:r>
                <a:r>
                  <a:rPr lang="en-US" altLang="en-US" sz="2800" b="1" dirty="0">
                    <a:solidFill>
                      <a:srgbClr val="660066"/>
                    </a:solidFill>
                  </a:rPr>
                  <a:t> j</a:t>
                </a:r>
                <a:r>
                  <a:rPr lang="en-US" altLang="en-US" sz="2800" dirty="0">
                    <a:sym typeface="Symbol" pitchFamily="2" charset="2"/>
                  </a:rPr>
                  <a:t></a:t>
                </a:r>
                <a:r>
                  <a:rPr lang="en-US" altLang="en-US" sz="2800" b="1" dirty="0"/>
                  <a:t>[</a:t>
                </a:r>
                <a:r>
                  <a:rPr lang="en-US" altLang="en-US" sz="2800" b="1" dirty="0">
                    <a:solidFill>
                      <a:srgbClr val="660066"/>
                    </a:solidFill>
                  </a:rPr>
                  <a:t>m</a:t>
                </a:r>
                <a:r>
                  <a:rPr lang="en-US" altLang="en-US" sz="2800" b="1" dirty="0"/>
                  <a:t>]</a:t>
                </a:r>
                <a:r>
                  <a:rPr lang="en-US" altLang="en-US" sz="2800" b="1" dirty="0">
                    <a:solidFill>
                      <a:srgbClr val="000000"/>
                    </a:solidFill>
                  </a:rPr>
                  <a:t> } </a:t>
                </a:r>
              </a:p>
              <a:p>
                <a:pPr algn="l">
                  <a:lnSpc>
                    <a:spcPct val="130000"/>
                  </a:lnSpc>
                </a:pPr>
                <a:endParaRPr lang="en-US" altLang="en-US" sz="2800" b="1" dirty="0">
                  <a:solidFill>
                    <a:srgbClr val="800000"/>
                  </a:solidFill>
                </a:endParaRPr>
              </a:p>
              <a:p>
                <a:pPr algn="l">
                  <a:lnSpc>
                    <a:spcPct val="130000"/>
                  </a:lnSpc>
                </a:pPr>
                <a:r>
                  <a:rPr lang="en-US" altLang="en-US" sz="2800" b="1" dirty="0">
                    <a:solidFill>
                      <a:srgbClr val="800000"/>
                    </a:solidFill>
                  </a:rPr>
                  <a:t>B</a:t>
                </a:r>
                <a:r>
                  <a:rPr lang="en-US" altLang="en-US" sz="2800" b="1" baseline="-25000" dirty="0">
                    <a:solidFill>
                      <a:srgbClr val="660066"/>
                    </a:solidFill>
                  </a:rPr>
                  <a:t>j</a:t>
                </a:r>
                <a:r>
                  <a:rPr lang="en-US" altLang="en-US" sz="2800" b="1" dirty="0">
                    <a:solidFill>
                      <a:srgbClr val="000000"/>
                    </a:solidFill>
                  </a:rPr>
                  <a:t>:</a:t>
                </a:r>
                <a:r>
                  <a:rPr lang="en-US" altLang="en-US" sz="2800" b="1" dirty="0">
                    <a:solidFill>
                      <a:srgbClr val="0000FF"/>
                    </a:solidFill>
                  </a:rPr>
                  <a:t>R</a:t>
                </a:r>
                <a:r>
                  <a:rPr lang="en-US" altLang="en-US" sz="2800" b="1" baseline="30000" dirty="0">
                    <a:solidFill>
                      <a:srgbClr val="0000FF"/>
                    </a:solidFill>
                  </a:rPr>
                  <a:t>2n</a:t>
                </a:r>
                <a:r>
                  <a:rPr lang="en-US" altLang="en-US" sz="2800" b="1" dirty="0">
                    <a:solidFill>
                      <a:srgbClr val="000000"/>
                    </a:solidFill>
                    <a:sym typeface="Wingdings" pitchFamily="2" charset="2"/>
                  </a:rPr>
                  <a:t></a:t>
                </a:r>
                <a:r>
                  <a:rPr lang="en-US" altLang="en-US" sz="2800" b="1" dirty="0">
                    <a:solidFill>
                      <a:srgbClr val="0000FF"/>
                    </a:solidFill>
                  </a:rPr>
                  <a:t>R</a:t>
                </a:r>
                <a:r>
                  <a:rPr lang="en-US" altLang="en-US" sz="2800" b="1" baseline="30000" dirty="0">
                    <a:solidFill>
                      <a:srgbClr val="0000FF"/>
                    </a:solidFill>
                  </a:rPr>
                  <a:t>2</a:t>
                </a:r>
                <a:r>
                  <a:rPr lang="en-US" altLang="en-US" sz="2800" b="1" dirty="0">
                    <a:solidFill>
                      <a:srgbClr val="0000FF"/>
                    </a:solidFill>
                  </a:rPr>
                  <a:t>   </a:t>
                </a:r>
                <a:r>
                  <a:rPr lang="en-US" altLang="en-US" sz="2800" b="1" dirty="0" err="1">
                    <a:solidFill>
                      <a:srgbClr val="800000"/>
                    </a:solidFill>
                  </a:rPr>
                  <a:t>B</a:t>
                </a:r>
                <a:r>
                  <a:rPr lang="en-US" altLang="en-US" sz="2800" b="1" baseline="-25000" dirty="0" err="1">
                    <a:solidFill>
                      <a:srgbClr val="660066"/>
                    </a:solidFill>
                  </a:rPr>
                  <a:t>j</a:t>
                </a:r>
                <a:r>
                  <a:rPr lang="en-US" altLang="en-US" sz="2800" b="1" dirty="0" err="1">
                    <a:solidFill>
                      <a:srgbClr val="000000"/>
                    </a:solidFill>
                  </a:rPr>
                  <a:t>x</a:t>
                </a:r>
                <a:r>
                  <a:rPr lang="en-US" altLang="en-US" sz="2800" b="1" dirty="0">
                    <a:solidFill>
                      <a:srgbClr val="000000"/>
                    </a:solidFill>
                  </a:rPr>
                  <a:t>=&lt;</a:t>
                </a:r>
                <a:r>
                  <a:rPr lang="en-US" altLang="en-US" sz="2800" b="1" dirty="0" err="1"/>
                  <a:t>v</a:t>
                </a:r>
                <a:r>
                  <a:rPr lang="en-US" altLang="en-US" sz="2800" b="1" baseline="-25000" dirty="0" err="1">
                    <a:solidFill>
                      <a:srgbClr val="660066"/>
                    </a:solidFill>
                  </a:rPr>
                  <a:t>j</a:t>
                </a:r>
                <a:r>
                  <a:rPr lang="en-US" altLang="en-US" sz="2800" b="1" dirty="0" err="1">
                    <a:solidFill>
                      <a:srgbClr val="000000"/>
                    </a:solidFill>
                  </a:rPr>
                  <a:t>,x</a:t>
                </a:r>
                <a:r>
                  <a:rPr lang="en-US" altLang="en-US" sz="2800" b="1" baseline="-25000" dirty="0" err="1">
                    <a:solidFill>
                      <a:srgbClr val="FF33CC"/>
                    </a:solidFill>
                  </a:rPr>
                  <a:t>L</a:t>
                </a:r>
                <a:r>
                  <a:rPr lang="en-US" altLang="en-US" sz="2800" b="1" dirty="0">
                    <a:solidFill>
                      <a:srgbClr val="000000"/>
                    </a:solidFill>
                  </a:rPr>
                  <a:t>&gt;,&lt;</a:t>
                </a:r>
                <a:r>
                  <a:rPr lang="en-US" altLang="en-US" sz="2800" b="1" dirty="0" err="1"/>
                  <a:t>u</a:t>
                </a:r>
                <a:r>
                  <a:rPr lang="en-US" altLang="en-US" sz="2800" b="1" baseline="-25000" dirty="0" err="1">
                    <a:solidFill>
                      <a:srgbClr val="660066"/>
                    </a:solidFill>
                  </a:rPr>
                  <a:t>j</a:t>
                </a:r>
                <a:r>
                  <a:rPr lang="en-US" altLang="en-US" sz="2800" b="1" dirty="0" err="1">
                    <a:solidFill>
                      <a:srgbClr val="000000"/>
                    </a:solidFill>
                  </a:rPr>
                  <a:t>,x</a:t>
                </a:r>
                <a:r>
                  <a:rPr lang="en-US" altLang="en-US" sz="2800" b="1" baseline="-25000" dirty="0" err="1">
                    <a:solidFill>
                      <a:srgbClr val="FF33CC"/>
                    </a:solidFill>
                  </a:rPr>
                  <a:t>R</a:t>
                </a:r>
                <a:r>
                  <a:rPr lang="en-US" altLang="en-US" sz="2800" b="1" dirty="0">
                    <a:solidFill>
                      <a:srgbClr val="000000"/>
                    </a:solidFill>
                  </a:rPr>
                  <a:t>&gt;          </a:t>
                </a:r>
                <a:r>
                  <a:rPr lang="en-US" altLang="en-US" sz="2800" b="1" dirty="0">
                    <a:solidFill>
                      <a:srgbClr val="660066"/>
                    </a:solidFill>
                  </a:rPr>
                  <a:t>j</a:t>
                </a:r>
                <a:r>
                  <a:rPr lang="en-US" altLang="en-US" sz="2800" dirty="0">
                    <a:sym typeface="Symbol" pitchFamily="2" charset="2"/>
                  </a:rPr>
                  <a:t></a:t>
                </a:r>
                <a:r>
                  <a:rPr lang="en-US" altLang="en-US" sz="2800" b="1" dirty="0"/>
                  <a:t>[</a:t>
                </a:r>
                <a:r>
                  <a:rPr lang="en-US" altLang="en-US" sz="2800" b="1" dirty="0">
                    <a:solidFill>
                      <a:srgbClr val="660066"/>
                    </a:solidFill>
                  </a:rPr>
                  <a:t>m</a:t>
                </a:r>
                <a:r>
                  <a:rPr lang="en-US" altLang="en-US" sz="2800" b="1" dirty="0"/>
                  <a:t>]</a:t>
                </a:r>
                <a:endParaRPr lang="en-US" altLang="en-US" sz="2800" b="1" dirty="0">
                  <a:solidFill>
                    <a:srgbClr val="000000"/>
                  </a:solidFill>
                </a:endParaRPr>
              </a:p>
              <a:p>
                <a:pPr algn="l">
                  <a:lnSpc>
                    <a:spcPct val="130000"/>
                  </a:lnSpc>
                </a:pPr>
                <a:r>
                  <a:rPr lang="en-US" altLang="en-US" sz="2800" b="1" dirty="0">
                    <a:solidFill>
                      <a:srgbClr val="008000"/>
                    </a:solidFill>
                  </a:rPr>
                  <a:t>[</a:t>
                </a:r>
                <a:r>
                  <a:rPr lang="en-US" altLang="en-US" sz="2800" b="1" dirty="0" err="1">
                    <a:solidFill>
                      <a:srgbClr val="008000"/>
                    </a:solidFill>
                  </a:rPr>
                  <a:t>Vishnoi</a:t>
                </a:r>
                <a:r>
                  <a:rPr lang="en-US" altLang="en-US" sz="2800" b="1" dirty="0">
                    <a:solidFill>
                      <a:srgbClr val="008000"/>
                    </a:solidFill>
                  </a:rPr>
                  <a:t>] </a:t>
                </a:r>
                <a:r>
                  <a:rPr lang="en-US" altLang="en-US" sz="2800" b="1" dirty="0">
                    <a:solidFill>
                      <a:srgbClr val="000000"/>
                    </a:solidFill>
                  </a:rPr>
                  <a:t>P</a:t>
                </a:r>
                <a:r>
                  <a:rPr lang="en-US" altLang="en-US" sz="2800" b="1" baseline="-25000" dirty="0">
                    <a:solidFill>
                      <a:srgbClr val="800000"/>
                    </a:solidFill>
                  </a:rPr>
                  <a:t>B</a:t>
                </a:r>
                <a:r>
                  <a:rPr lang="en-US" altLang="en-US" sz="2800" b="1" dirty="0">
                    <a:solidFill>
                      <a:srgbClr val="000000"/>
                    </a:solidFill>
                  </a:rPr>
                  <a:t> = P</a:t>
                </a:r>
                <a:r>
                  <a:rPr lang="en-US" altLang="en-US" sz="2800" b="1" baseline="-25000" dirty="0">
                    <a:solidFill>
                      <a:srgbClr val="FF9900"/>
                    </a:solidFill>
                  </a:rPr>
                  <a:t>M</a:t>
                </a:r>
                <a:r>
                  <a:rPr lang="en-US" altLang="en-US" sz="2800" b="1" baseline="-25000" dirty="0"/>
                  <a:t>,</a:t>
                </a:r>
                <a:r>
                  <a:rPr lang="en-US" altLang="en-US" sz="2800" b="1" baseline="-25000" dirty="0">
                    <a:solidFill>
                      <a:srgbClr val="FF9900"/>
                    </a:solidFill>
                  </a:rPr>
                  <a:t>N</a:t>
                </a:r>
              </a:p>
            </p:txBody>
          </p:sp>
        </mc:Choice>
        <mc:Fallback>
          <p:sp>
            <p:nvSpPr>
              <p:cNvPr id="13" name="TextBox 12">
                <a:extLst>
                  <a:ext uri="{FF2B5EF4-FFF2-40B4-BE49-F238E27FC236}">
                    <a16:creationId xmlns:a16="http://schemas.microsoft.com/office/drawing/2014/main" id="{4FC0558F-E5C5-4146-BB61-12C61E0F943C}"/>
                  </a:ext>
                </a:extLst>
              </p:cNvPr>
              <p:cNvSpPr txBox="1">
                <a:spLocks noRot="1" noChangeAspect="1" noMove="1" noResize="1" noEditPoints="1" noAdjustHandles="1" noChangeArrowheads="1" noChangeShapeType="1" noTextEdit="1"/>
              </p:cNvSpPr>
              <p:nvPr/>
            </p:nvSpPr>
            <p:spPr bwMode="auto">
              <a:xfrm>
                <a:off x="152400" y="1033463"/>
                <a:ext cx="8991600" cy="5672137"/>
              </a:xfrm>
              <a:prstGeom prst="rect">
                <a:avLst/>
              </a:prstGeom>
              <a:blipFill>
                <a:blip r:embed="rId3"/>
                <a:stretch>
                  <a:fillRect l="-1554" b="-15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Box 3">
            <a:extLst>
              <a:ext uri="{FF2B5EF4-FFF2-40B4-BE49-F238E27FC236}">
                <a16:creationId xmlns:a16="http://schemas.microsoft.com/office/drawing/2014/main" id="{BC4E0F00-C215-6844-A594-342543A1E57D}"/>
              </a:ext>
            </a:extLst>
          </p:cNvPr>
          <p:cNvSpPr txBox="1"/>
          <p:nvPr/>
        </p:nvSpPr>
        <p:spPr>
          <a:xfrm>
            <a:off x="2427517" y="3369129"/>
            <a:ext cx="6019800" cy="1676400"/>
          </a:xfrm>
          <a:prstGeom prst="rect">
            <a:avLst/>
          </a:prstGeom>
          <a:noFill/>
          <a:ln w="76200">
            <a:solidFill>
              <a:schemeClr val="tx2"/>
            </a:solidFill>
          </a:ln>
        </p:spPr>
        <p:txBody>
          <a:bodyPr>
            <a:spAutoFit/>
          </a:bodyPr>
          <a:lstStyle/>
          <a:p>
            <a:pPr algn="l" defTabSz="457200" eaLnBrk="1" fontAlgn="auto" hangingPunct="1">
              <a:spcBef>
                <a:spcPts val="0"/>
              </a:spcBef>
              <a:spcAft>
                <a:spcPts val="0"/>
              </a:spcAft>
              <a:defRPr/>
            </a:pPr>
            <a:endParaRPr lang="en-US" sz="1800" dirty="0">
              <a:solidFill>
                <a:prstClr val="black"/>
              </a:solidFill>
              <a:latin typeface="Calibri"/>
              <a:ea typeface="+mn-ea"/>
            </a:endParaRPr>
          </a:p>
        </p:txBody>
      </p:sp>
      <p:sp>
        <p:nvSpPr>
          <p:cNvPr id="5" name="Rounded Rectangular Callout 4">
            <a:extLst>
              <a:ext uri="{FF2B5EF4-FFF2-40B4-BE49-F238E27FC236}">
                <a16:creationId xmlns:a16="http://schemas.microsoft.com/office/drawing/2014/main" id="{9BF5F555-EA19-BF4E-A9D8-3D5F8C6E7917}"/>
              </a:ext>
            </a:extLst>
          </p:cNvPr>
          <p:cNvSpPr>
            <a:spLocks noChangeArrowheads="1"/>
          </p:cNvSpPr>
          <p:nvPr/>
        </p:nvSpPr>
        <p:spPr bwMode="auto">
          <a:xfrm>
            <a:off x="6132443" y="1919288"/>
            <a:ext cx="2438400" cy="609600"/>
          </a:xfrm>
          <a:prstGeom prst="wedgeRoundRectCallout">
            <a:avLst>
              <a:gd name="adj1" fmla="val -7708"/>
              <a:gd name="adj2" fmla="val 173750"/>
              <a:gd name="adj3" fmla="val 16667"/>
            </a:avLst>
          </a:prstGeom>
          <a:solidFill>
            <a:srgbClr val="FFFF00"/>
          </a:solidFill>
          <a:ln w="9525">
            <a:solidFill>
              <a:srgbClr val="FF9700"/>
            </a:solidFill>
            <a:miter lim="800000"/>
            <a:headEnd/>
            <a:tailEnd/>
          </a:ln>
          <a:effectLst>
            <a:outerShdw blurRad="40000" dist="23000" dir="5400000" rotWithShape="0">
              <a:srgbClr val="808080">
                <a:alpha val="34999"/>
              </a:srgbClr>
            </a:outerShdw>
          </a:effectLst>
        </p:spPr>
        <p:txBody>
          <a:bodyPr anchor="ctr"/>
          <a:lstStyle/>
          <a:p>
            <a:pPr defTabSz="457200" eaLnBrk="1" fontAlgn="auto" hangingPunct="1">
              <a:spcBef>
                <a:spcPts val="0"/>
              </a:spcBef>
              <a:spcAft>
                <a:spcPts val="0"/>
              </a:spcAft>
              <a:defRPr/>
            </a:pPr>
            <a:r>
              <a:rPr lang="en-US" sz="1800" b="1" dirty="0">
                <a:solidFill>
                  <a:srgbClr val="000000"/>
                </a:solidFill>
                <a:latin typeface="Comic Sans MS"/>
                <a:ea typeface="+mn-ea"/>
                <a:cs typeface="Comic Sans MS"/>
              </a:rPr>
              <a:t>Exponentially many</a:t>
            </a:r>
          </a:p>
          <a:p>
            <a:pPr defTabSz="457200" eaLnBrk="1" fontAlgn="auto" hangingPunct="1">
              <a:spcBef>
                <a:spcPts val="0"/>
              </a:spcBef>
              <a:spcAft>
                <a:spcPts val="0"/>
              </a:spcAft>
              <a:defRPr/>
            </a:pPr>
            <a:r>
              <a:rPr lang="en-US" sz="1800" b="1" dirty="0">
                <a:solidFill>
                  <a:srgbClr val="000000"/>
                </a:solidFill>
                <a:latin typeface="Comic Sans MS"/>
                <a:ea typeface="+mn-ea"/>
                <a:cs typeface="Comic Sans MS"/>
              </a:rPr>
              <a:t>Inequalities </a:t>
            </a:r>
            <a:endParaRPr lang="en-US" sz="2000" b="1" dirty="0">
              <a:solidFill>
                <a:srgbClr val="000000"/>
              </a:solidFill>
              <a:latin typeface="Calibri"/>
              <a:ea typeface="+mn-ea"/>
            </a:endParaRPr>
          </a:p>
        </p:txBody>
      </p:sp>
    </p:spTree>
    <p:extLst>
      <p:ext uri="{BB962C8B-B14F-4D97-AF65-F5344CB8AC3E}">
        <p14:creationId xmlns:p14="http://schemas.microsoft.com/office/powerpoint/2010/main" val="2110491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81000" y="-211308"/>
            <a:ext cx="8445500" cy="2050702"/>
          </a:xfrm>
        </p:spPr>
        <p:txBody>
          <a:bodyPr>
            <a:normAutofit/>
          </a:bodyPr>
          <a:lstStyle/>
          <a:p>
            <a:pPr algn="l">
              <a:lnSpc>
                <a:spcPct val="120000"/>
              </a:lnSpc>
            </a:pPr>
            <a:r>
              <a:rPr lang="en-US" sz="3600" b="1" dirty="0">
                <a:solidFill>
                  <a:srgbClr val="FF0000"/>
                </a:solidFill>
                <a:latin typeface="Comic Sans MS" charset="0"/>
                <a:ea typeface="ＭＳ Ｐゴシック" charset="0"/>
                <a:cs typeface="ＭＳ Ｐゴシック" charset="0"/>
              </a:rPr>
              <a:t>     6 areas, 6 problems </a:t>
            </a:r>
            <a:r>
              <a:rPr lang="en-US" sz="2400" b="1" dirty="0">
                <a:solidFill>
                  <a:srgbClr val="008000"/>
                </a:solidFill>
                <a:latin typeface="Comic Sans MS"/>
                <a:cs typeface="Comic Sans MS"/>
              </a:rPr>
              <a:t>[GGOW’15’16]</a:t>
            </a:r>
            <a:br>
              <a:rPr lang="en-US" sz="3600" b="1" dirty="0">
                <a:solidFill>
                  <a:srgbClr val="FF0000"/>
                </a:solidFill>
                <a:latin typeface="Comic Sans MS" charset="0"/>
                <a:ea typeface="ＭＳ Ｐゴシック" charset="0"/>
                <a:cs typeface="ＭＳ Ｐゴシック" charset="0"/>
              </a:rPr>
            </a:br>
            <a:r>
              <a:rPr lang="en-US" sz="3600" b="1" dirty="0">
                <a:solidFill>
                  <a:srgbClr val="FF0000"/>
                </a:solidFill>
                <a:latin typeface="Comic Sans MS" charset="0"/>
                <a:ea typeface="ＭＳ Ｐゴシック" charset="0"/>
                <a:cs typeface="ＭＳ Ｐゴシック" charset="0"/>
              </a:rPr>
              <a:t> </a:t>
            </a:r>
            <a:r>
              <a:rPr lang="en-US" sz="2800" b="1" dirty="0">
                <a:solidFill>
                  <a:srgbClr val="0000FF"/>
                </a:solidFill>
                <a:latin typeface="Comic Sans MS"/>
                <a:cs typeface="Comic Sans MS"/>
              </a:rPr>
              <a:t>L</a:t>
            </a:r>
            <a:r>
              <a:rPr lang="en-US" sz="2800" b="1" dirty="0">
                <a:solidFill>
                  <a:srgbClr val="000000"/>
                </a:solidFill>
                <a:latin typeface="Comic Sans MS"/>
                <a:cs typeface="Comic Sans MS"/>
              </a:rPr>
              <a:t>=(</a:t>
            </a:r>
            <a:r>
              <a:rPr lang="en-US" sz="2800" b="1" dirty="0">
                <a:solidFill>
                  <a:srgbClr val="0000FF"/>
                </a:solidFill>
                <a:latin typeface="Comic Sans MS"/>
                <a:cs typeface="Comic Sans MS"/>
              </a:rPr>
              <a:t>A</a:t>
            </a:r>
            <a:r>
              <a:rPr lang="en-US" sz="2800" b="1" baseline="-25000" dirty="0">
                <a:solidFill>
                  <a:srgbClr val="0000FF"/>
                </a:solidFill>
                <a:latin typeface="Comic Sans MS"/>
                <a:cs typeface="Comic Sans MS"/>
              </a:rPr>
              <a:t>1</a:t>
            </a:r>
            <a:r>
              <a:rPr lang="en-US" sz="2800" b="1" dirty="0">
                <a:latin typeface="Comic Sans MS"/>
                <a:cs typeface="Comic Sans MS"/>
              </a:rPr>
              <a:t>,</a:t>
            </a:r>
            <a:r>
              <a:rPr lang="en-US" sz="2800" b="1" dirty="0">
                <a:solidFill>
                  <a:srgbClr val="0000FF"/>
                </a:solidFill>
                <a:latin typeface="Comic Sans MS"/>
                <a:cs typeface="Comic Sans MS"/>
              </a:rPr>
              <a:t>A</a:t>
            </a:r>
            <a:r>
              <a:rPr lang="en-US" sz="2800" b="1" baseline="-25000" dirty="0">
                <a:solidFill>
                  <a:srgbClr val="0000FF"/>
                </a:solidFill>
                <a:latin typeface="Comic Sans MS"/>
                <a:cs typeface="Comic Sans MS"/>
              </a:rPr>
              <a:t>2</a:t>
            </a:r>
            <a:r>
              <a:rPr lang="en-US" sz="2800" b="1" dirty="0">
                <a:solidFill>
                  <a:srgbClr val="000000"/>
                </a:solidFill>
                <a:latin typeface="Comic Sans MS"/>
                <a:cs typeface="Comic Sans MS"/>
              </a:rPr>
              <a:t>,…,</a:t>
            </a:r>
            <a:r>
              <a:rPr lang="en-US" sz="2800" b="1" dirty="0">
                <a:solidFill>
                  <a:srgbClr val="0000FF"/>
                </a:solidFill>
                <a:latin typeface="Comic Sans MS"/>
                <a:cs typeface="Comic Sans MS"/>
              </a:rPr>
              <a:t>A</a:t>
            </a:r>
            <a:r>
              <a:rPr lang="en-US" sz="2800" b="1" baseline="-25000" dirty="0">
                <a:solidFill>
                  <a:srgbClr val="0000FF"/>
                </a:solidFill>
                <a:latin typeface="Comic Sans MS"/>
                <a:cs typeface="Comic Sans MS"/>
              </a:rPr>
              <a:t>m</a:t>
            </a:r>
            <a:r>
              <a:rPr lang="en-US" sz="2800" b="1" dirty="0">
                <a:solidFill>
                  <a:srgbClr val="000000"/>
                </a:solidFill>
                <a:latin typeface="Comic Sans MS"/>
                <a:cs typeface="Comic Sans MS"/>
              </a:rPr>
              <a:t>),</a:t>
            </a:r>
            <a:r>
              <a:rPr lang="en-US" sz="2800" b="1" dirty="0">
                <a:solidFill>
                  <a:srgbClr val="0000FF"/>
                </a:solidFill>
                <a:latin typeface="Comic Sans MS"/>
                <a:cs typeface="Comic Sans MS"/>
              </a:rPr>
              <a:t> A</a:t>
            </a:r>
            <a:r>
              <a:rPr lang="en-US" sz="2800" b="1" baseline="-25000" dirty="0">
                <a:solidFill>
                  <a:srgbClr val="0000FF"/>
                </a:solidFill>
                <a:latin typeface="Comic Sans MS"/>
                <a:cs typeface="Comic Sans MS"/>
              </a:rPr>
              <a:t>i </a:t>
            </a:r>
            <a:r>
              <a:rPr lang="en-US" sz="2800" dirty="0">
                <a:sym typeface="Symbol" charset="0"/>
              </a:rPr>
              <a:t> </a:t>
            </a:r>
            <a:r>
              <a:rPr lang="en-US" sz="2800" b="1" dirty="0" err="1">
                <a:solidFill>
                  <a:srgbClr val="000000"/>
                </a:solidFill>
                <a:latin typeface="Comic Sans MS"/>
                <a:cs typeface="Comic Sans MS"/>
              </a:rPr>
              <a:t>Mat</a:t>
            </a:r>
            <a:r>
              <a:rPr lang="en-US" sz="2800" b="1" baseline="-25000" dirty="0" err="1">
                <a:solidFill>
                  <a:srgbClr val="0000FF"/>
                </a:solidFill>
                <a:latin typeface="Comic Sans MS"/>
                <a:cs typeface="Comic Sans MS"/>
              </a:rPr>
              <a:t>n</a:t>
            </a:r>
            <a:r>
              <a:rPr lang="en-US" sz="2800" b="1" dirty="0">
                <a:solidFill>
                  <a:srgbClr val="000000"/>
                </a:solidFill>
                <a:latin typeface="Comic Sans MS"/>
                <a:cs typeface="Comic Sans MS"/>
              </a:rPr>
              <a:t>(</a:t>
            </a:r>
            <a:r>
              <a:rPr lang="en-US" sz="2800" b="1" dirty="0">
                <a:solidFill>
                  <a:srgbClr val="0000FF"/>
                </a:solidFill>
                <a:latin typeface="Comic Sans MS"/>
                <a:cs typeface="Comic Sans MS"/>
              </a:rPr>
              <a:t>F</a:t>
            </a:r>
            <a:r>
              <a:rPr lang="en-US" sz="2800" b="1" dirty="0">
                <a:solidFill>
                  <a:srgbClr val="000000"/>
                </a:solidFill>
                <a:latin typeface="Comic Sans MS"/>
                <a:cs typeface="Comic Sans MS"/>
              </a:rPr>
              <a:t>)     (e.g. </a:t>
            </a:r>
            <a:r>
              <a:rPr lang="en-US" sz="2800" b="1" dirty="0">
                <a:solidFill>
                  <a:srgbClr val="0000FF"/>
                </a:solidFill>
                <a:latin typeface="Comic Sans MS"/>
                <a:cs typeface="Comic Sans MS"/>
              </a:rPr>
              <a:t>F</a:t>
            </a:r>
            <a:r>
              <a:rPr lang="en-US" sz="2800" b="1" dirty="0">
                <a:solidFill>
                  <a:srgbClr val="000000"/>
                </a:solidFill>
                <a:latin typeface="Comic Sans MS"/>
                <a:cs typeface="Comic Sans MS"/>
              </a:rPr>
              <a:t>=</a:t>
            </a:r>
            <a:r>
              <a:rPr lang="en-US" sz="2800" b="1" dirty="0">
                <a:solidFill>
                  <a:srgbClr val="0000FF"/>
                </a:solidFill>
                <a:latin typeface="Comic Sans MS"/>
                <a:cs typeface="Comic Sans MS"/>
              </a:rPr>
              <a:t>Q</a:t>
            </a:r>
            <a:r>
              <a:rPr lang="en-US" sz="2800" b="1" dirty="0">
                <a:solidFill>
                  <a:srgbClr val="000000"/>
                </a:solidFill>
                <a:latin typeface="Comic Sans MS"/>
                <a:cs typeface="Comic Sans MS"/>
              </a:rPr>
              <a:t>)</a:t>
            </a:r>
            <a:endParaRPr lang="en-US" sz="2800" b="1" dirty="0">
              <a:solidFill>
                <a:srgbClr val="FF0000"/>
              </a:solidFill>
              <a:latin typeface="Comic Sans MS" charset="0"/>
              <a:ea typeface="ＭＳ Ｐゴシック" charset="0"/>
              <a:cs typeface="ＭＳ Ｐゴシック" charset="0"/>
            </a:endParaRPr>
          </a:p>
        </p:txBody>
      </p:sp>
      <mc:AlternateContent xmlns:mc="http://schemas.openxmlformats.org/markup-compatibility/2006">
        <mc:Choice xmlns:a14="http://schemas.microsoft.com/office/drawing/2010/main" Requires="a14">
          <p:sp>
            <p:nvSpPr>
              <p:cNvPr id="5" name="Rectangle 3"/>
              <p:cNvSpPr>
                <a:spLocks noGrp="1" noChangeArrowheads="1"/>
              </p:cNvSpPr>
              <p:nvPr>
                <p:ph type="subTitle" idx="1"/>
              </p:nvPr>
            </p:nvSpPr>
            <p:spPr>
              <a:xfrm>
                <a:off x="139700" y="1652962"/>
                <a:ext cx="8877300" cy="5090738"/>
              </a:xfrm>
            </p:spPr>
            <p:txBody>
              <a:bodyPr>
                <a:normAutofit lnSpcReduction="10000"/>
              </a:bodyPr>
              <a:lstStyle/>
              <a:p>
                <a:pPr algn="l" eaLnBrk="1" hangingPunct="1">
                  <a:lnSpc>
                    <a:spcPct val="110000"/>
                  </a:lnSpc>
                </a:pPr>
                <a:r>
                  <a:rPr lang="en-US" sz="2300" b="1" dirty="0">
                    <a:solidFill>
                      <a:srgbClr val="008000"/>
                    </a:solidFill>
                    <a:latin typeface="Comic Sans MS" charset="0"/>
                    <a:ea typeface="ＭＳ Ｐゴシック" charset="0"/>
                    <a:cs typeface="ＭＳ Ｐゴシック" charset="0"/>
                  </a:rPr>
                  <a:t>Non-commutative Algebra  </a:t>
                </a:r>
                <a:r>
                  <a:rPr lang="en-US" sz="2300" b="1" dirty="0">
                    <a:solidFill>
                      <a:srgbClr val="660066"/>
                    </a:solidFill>
                    <a:latin typeface="Comic Sans MS"/>
                    <a:cs typeface="Comic Sans MS"/>
                  </a:rPr>
                  <a:t>x</a:t>
                </a:r>
                <a:r>
                  <a:rPr lang="en-US" sz="2300" b="1" baseline="-25000" dirty="0">
                    <a:solidFill>
                      <a:srgbClr val="660066"/>
                    </a:solidFill>
                    <a:latin typeface="Comic Sans MS"/>
                    <a:cs typeface="Comic Sans MS"/>
                  </a:rPr>
                  <a:t>i </a:t>
                </a:r>
                <a:r>
                  <a:rPr lang="en-US" sz="2300" b="1" dirty="0">
                    <a:solidFill>
                      <a:srgbClr val="000000"/>
                    </a:solidFill>
                    <a:latin typeface="Comic Sans MS"/>
                    <a:cs typeface="Comic Sans MS"/>
                  </a:rPr>
                  <a:t>non-commutative variables</a:t>
                </a:r>
              </a:p>
              <a:p>
                <a:pPr algn="l">
                  <a:lnSpc>
                    <a:spcPct val="110000"/>
                  </a:lnSpc>
                </a:pPr>
                <a:r>
                  <a:rPr lang="en-US" sz="2300" b="1" dirty="0">
                    <a:solidFill>
                      <a:srgbClr val="0000FF"/>
                    </a:solidFill>
                    <a:latin typeface="Comic Sans MS"/>
                    <a:cs typeface="Comic Sans MS"/>
                  </a:rPr>
                  <a:t>L</a:t>
                </a:r>
                <a:r>
                  <a:rPr lang="en-US" sz="2300" b="1" dirty="0">
                    <a:solidFill>
                      <a:schemeClr val="tx1"/>
                    </a:solidFill>
                    <a:latin typeface="Comic Sans MS"/>
                    <a:cs typeface="Comic Sans MS"/>
                  </a:rPr>
                  <a:t>(</a:t>
                </a:r>
                <a:r>
                  <a:rPr lang="en-US" sz="2300" b="1" dirty="0">
                    <a:solidFill>
                      <a:srgbClr val="660066"/>
                    </a:solidFill>
                    <a:latin typeface="Comic Sans MS"/>
                    <a:cs typeface="Comic Sans MS"/>
                  </a:rPr>
                  <a:t>x</a:t>
                </a:r>
                <a:r>
                  <a:rPr lang="en-US" sz="2300" b="1" dirty="0">
                    <a:solidFill>
                      <a:schemeClr val="tx1"/>
                    </a:solidFill>
                    <a:latin typeface="Comic Sans MS"/>
                    <a:cs typeface="Comic Sans MS"/>
                  </a:rPr>
                  <a:t>) </a:t>
                </a:r>
                <a:r>
                  <a:rPr lang="en-US" sz="2300" b="1" dirty="0">
                    <a:solidFill>
                      <a:schemeClr val="tx1"/>
                    </a:solidFill>
                    <a:latin typeface="Comic Sans MS"/>
                    <a:cs typeface="Comic Sans MS"/>
                    <a:sym typeface="Wingdings" pitchFamily="2" charset="2"/>
                  </a:rPr>
                  <a:t>  </a:t>
                </a:r>
                <a:r>
                  <a:rPr lang="en-US" sz="2000" b="1" dirty="0">
                    <a:solidFill>
                      <a:srgbClr val="000000"/>
                    </a:solidFill>
                    <a:latin typeface="Comic Sans MS"/>
                    <a:cs typeface="Comic Sans MS"/>
                  </a:rPr>
                  <a:t>(</a:t>
                </a:r>
                <a:r>
                  <a:rPr lang="en-US" sz="2000" b="1" dirty="0">
                    <a:solidFill>
                      <a:schemeClr val="accent6">
                        <a:lumMod val="50000"/>
                      </a:schemeClr>
                    </a:solidFill>
                    <a:latin typeface="Comic Sans MS"/>
                    <a:cs typeface="Comic Sans MS"/>
                  </a:rPr>
                  <a:t>x</a:t>
                </a:r>
                <a:r>
                  <a:rPr lang="en-US" sz="2000" b="1" baseline="30000" dirty="0">
                    <a:solidFill>
                      <a:srgbClr val="000000"/>
                    </a:solidFill>
                    <a:latin typeface="Comic Sans MS"/>
                    <a:cs typeface="Comic Sans MS"/>
                  </a:rPr>
                  <a:t> </a:t>
                </a:r>
                <a:r>
                  <a:rPr lang="en-US" sz="2000" b="1" dirty="0">
                    <a:solidFill>
                      <a:srgbClr val="000000"/>
                    </a:solidFill>
                    <a:latin typeface="Comic Sans MS"/>
                    <a:cs typeface="Comic Sans MS"/>
                  </a:rPr>
                  <a:t>+</a:t>
                </a:r>
                <a:r>
                  <a:rPr lang="en-US" sz="2000" b="1" baseline="-25000" dirty="0">
                    <a:solidFill>
                      <a:srgbClr val="0000FF"/>
                    </a:solidFill>
                    <a:latin typeface="Comic Sans MS"/>
                    <a:cs typeface="Comic Sans MS"/>
                  </a:rPr>
                  <a:t> </a:t>
                </a:r>
                <a:r>
                  <a:rPr lang="en-US" sz="2000" b="1" dirty="0">
                    <a:solidFill>
                      <a:schemeClr val="accent6">
                        <a:lumMod val="50000"/>
                      </a:schemeClr>
                    </a:solidFill>
                    <a:latin typeface="Comic Sans MS"/>
                    <a:cs typeface="Comic Sans MS"/>
                  </a:rPr>
                  <a:t>xy</a:t>
                </a:r>
                <a:r>
                  <a:rPr lang="en-US" sz="2000" b="1" baseline="30000" dirty="0">
                    <a:solidFill>
                      <a:srgbClr val="000000"/>
                    </a:solidFill>
                    <a:latin typeface="Comic Sans MS"/>
                    <a:cs typeface="Comic Sans MS"/>
                  </a:rPr>
                  <a:t>-</a:t>
                </a:r>
                <a:r>
                  <a:rPr lang="en-US" sz="1800" b="1" baseline="30000" dirty="0">
                    <a:solidFill>
                      <a:srgbClr val="000000"/>
                    </a:solidFill>
                    <a:latin typeface="Comic Sans MS"/>
                    <a:cs typeface="Comic Sans MS"/>
                  </a:rPr>
                  <a:t>1</a:t>
                </a:r>
                <a:r>
                  <a:rPr lang="en-US" sz="2000" b="1" dirty="0">
                    <a:solidFill>
                      <a:schemeClr val="accent6">
                        <a:lumMod val="50000"/>
                      </a:schemeClr>
                    </a:solidFill>
                    <a:latin typeface="Comic Sans MS"/>
                    <a:cs typeface="Comic Sans MS"/>
                  </a:rPr>
                  <a:t>x</a:t>
                </a:r>
                <a:r>
                  <a:rPr lang="en-US" sz="2000" b="1" dirty="0">
                    <a:latin typeface="Comic Sans MS"/>
                    <a:cs typeface="Comic Sans MS"/>
                  </a:rPr>
                  <a:t>)</a:t>
                </a:r>
                <a:r>
                  <a:rPr lang="en-US" sz="2000" b="1" baseline="30000" dirty="0">
                    <a:solidFill>
                      <a:srgbClr val="000000"/>
                    </a:solidFill>
                    <a:latin typeface="Comic Sans MS"/>
                    <a:cs typeface="Comic Sans MS"/>
                  </a:rPr>
                  <a:t>-</a:t>
                </a:r>
                <a:r>
                  <a:rPr lang="en-US" sz="1800" b="1" baseline="30000" dirty="0">
                    <a:solidFill>
                      <a:srgbClr val="000000"/>
                    </a:solidFill>
                    <a:latin typeface="Comic Sans MS"/>
                    <a:cs typeface="Comic Sans MS"/>
                  </a:rPr>
                  <a:t>1</a:t>
                </a:r>
                <a:r>
                  <a:rPr lang="en-US" sz="2000" b="1" dirty="0">
                    <a:solidFill>
                      <a:srgbClr val="0000FF"/>
                    </a:solidFill>
                    <a:latin typeface="Comic Sans MS"/>
                    <a:cs typeface="Comic Sans MS"/>
                  </a:rPr>
                  <a:t> </a:t>
                </a:r>
                <a:r>
                  <a:rPr lang="en-US" sz="2000" b="1" dirty="0">
                    <a:solidFill>
                      <a:srgbClr val="000000"/>
                    </a:solidFill>
                    <a:latin typeface="Comic Sans MS"/>
                    <a:cs typeface="Comic Sans MS"/>
                  </a:rPr>
                  <a:t>- (</a:t>
                </a:r>
                <a:r>
                  <a:rPr lang="en-US" sz="2000" b="1" dirty="0">
                    <a:solidFill>
                      <a:schemeClr val="accent6">
                        <a:lumMod val="50000"/>
                      </a:schemeClr>
                    </a:solidFill>
                    <a:latin typeface="Comic Sans MS"/>
                    <a:cs typeface="Comic Sans MS"/>
                  </a:rPr>
                  <a:t>x</a:t>
                </a:r>
                <a:r>
                  <a:rPr lang="en-US" sz="2000" b="1" baseline="30000" dirty="0">
                    <a:solidFill>
                      <a:srgbClr val="000000"/>
                    </a:solidFill>
                    <a:latin typeface="Comic Sans MS"/>
                    <a:cs typeface="Comic Sans MS"/>
                  </a:rPr>
                  <a:t> </a:t>
                </a:r>
                <a:r>
                  <a:rPr lang="en-US" sz="2000" b="1" dirty="0">
                    <a:solidFill>
                      <a:srgbClr val="000000"/>
                    </a:solidFill>
                    <a:latin typeface="Comic Sans MS"/>
                    <a:cs typeface="Comic Sans MS"/>
                  </a:rPr>
                  <a:t>+</a:t>
                </a:r>
                <a:r>
                  <a:rPr lang="en-US" sz="2000" b="1" baseline="-25000" dirty="0">
                    <a:solidFill>
                      <a:srgbClr val="0000FF"/>
                    </a:solidFill>
                    <a:latin typeface="Comic Sans MS"/>
                    <a:cs typeface="Comic Sans MS"/>
                  </a:rPr>
                  <a:t> </a:t>
                </a:r>
                <a:r>
                  <a:rPr lang="en-US" sz="2000" b="1" dirty="0">
                    <a:solidFill>
                      <a:schemeClr val="accent6">
                        <a:lumMod val="50000"/>
                      </a:schemeClr>
                    </a:solidFill>
                    <a:latin typeface="Comic Sans MS"/>
                    <a:cs typeface="Comic Sans MS"/>
                  </a:rPr>
                  <a:t>y</a:t>
                </a:r>
                <a:r>
                  <a:rPr lang="en-US" sz="2000" b="1" dirty="0">
                    <a:latin typeface="Comic Sans MS"/>
                    <a:cs typeface="Comic Sans MS"/>
                  </a:rPr>
                  <a:t>)</a:t>
                </a:r>
                <a:r>
                  <a:rPr lang="en-US" sz="2000" b="1" baseline="30000" dirty="0">
                    <a:solidFill>
                      <a:srgbClr val="000000"/>
                    </a:solidFill>
                    <a:latin typeface="Comic Sans MS"/>
                    <a:cs typeface="Comic Sans MS"/>
                  </a:rPr>
                  <a:t>-</a:t>
                </a:r>
                <a:r>
                  <a:rPr lang="en-US" sz="1800" b="1" baseline="30000" dirty="0">
                    <a:solidFill>
                      <a:srgbClr val="000000"/>
                    </a:solidFill>
                    <a:latin typeface="Comic Sans MS"/>
                    <a:cs typeface="Comic Sans MS"/>
                  </a:rPr>
                  <a:t>1</a:t>
                </a:r>
                <a:r>
                  <a:rPr lang="en-US" sz="2000" b="1" dirty="0">
                    <a:solidFill>
                      <a:srgbClr val="0000FF"/>
                    </a:solidFill>
                    <a:latin typeface="Comic Sans MS"/>
                    <a:cs typeface="Comic Sans MS"/>
                  </a:rPr>
                  <a:t> </a:t>
                </a:r>
                <a:r>
                  <a:rPr lang="en-US" sz="2000" b="1" dirty="0">
                    <a:solidFill>
                      <a:srgbClr val="000000"/>
                    </a:solidFill>
                    <a:latin typeface="Comic Sans MS"/>
                    <a:cs typeface="Comic Sans MS"/>
                  </a:rPr>
                  <a:t>+ </a:t>
                </a:r>
                <a:r>
                  <a:rPr lang="en-US" sz="2000" b="1" dirty="0">
                    <a:solidFill>
                      <a:schemeClr val="accent6">
                        <a:lumMod val="50000"/>
                      </a:schemeClr>
                    </a:solidFill>
                    <a:latin typeface="Comic Sans MS"/>
                    <a:cs typeface="Comic Sans MS"/>
                  </a:rPr>
                  <a:t>x</a:t>
                </a:r>
                <a:r>
                  <a:rPr lang="en-US" sz="2000" b="1" baseline="30000" dirty="0">
                    <a:solidFill>
                      <a:srgbClr val="000000"/>
                    </a:solidFill>
                    <a:latin typeface="Comic Sans MS"/>
                    <a:cs typeface="Comic Sans MS"/>
                  </a:rPr>
                  <a:t>-</a:t>
                </a:r>
                <a:r>
                  <a:rPr lang="en-US" sz="1800" b="1" baseline="30000" dirty="0">
                    <a:solidFill>
                      <a:srgbClr val="000000"/>
                    </a:solidFill>
                    <a:latin typeface="Comic Sans MS"/>
                    <a:cs typeface="Comic Sans MS"/>
                  </a:rPr>
                  <a:t>1   </a:t>
                </a:r>
                <a:r>
                  <a:rPr lang="en-US" sz="1800" b="1" dirty="0">
                    <a:solidFill>
                      <a:srgbClr val="000000"/>
                    </a:solidFill>
                    <a:latin typeface="Comic Sans MS"/>
                    <a:cs typeface="Comic Sans MS"/>
                  </a:rPr>
                  <a:t>(rational expression)</a:t>
                </a:r>
              </a:p>
              <a:p>
                <a:pPr algn="l">
                  <a:lnSpc>
                    <a:spcPct val="110000"/>
                  </a:lnSpc>
                </a:pPr>
                <a:r>
                  <a:rPr lang="en-US" sz="2300" b="1" dirty="0">
                    <a:solidFill>
                      <a:srgbClr val="FF0000"/>
                    </a:solidFill>
                    <a:latin typeface="Comic Sans MS" charset="0"/>
                    <a:ea typeface="ＭＳ Ｐゴシック" charset="0"/>
                    <a:cs typeface="ＭＳ Ｐゴシック" charset="0"/>
                  </a:rPr>
                  <a:t>Q4: </a:t>
                </a:r>
                <a:r>
                  <a:rPr lang="en-US" sz="2300" b="1" dirty="0">
                    <a:solidFill>
                      <a:srgbClr val="0000FF"/>
                    </a:solidFill>
                    <a:latin typeface="Comic Sans MS"/>
                    <a:cs typeface="Comic Sans MS"/>
                  </a:rPr>
                  <a:t>L</a:t>
                </a:r>
                <a:r>
                  <a:rPr lang="en-US" sz="2300" b="1" dirty="0">
                    <a:solidFill>
                      <a:schemeClr val="tx1"/>
                    </a:solidFill>
                    <a:latin typeface="Comic Sans MS"/>
                    <a:cs typeface="Comic Sans MS"/>
                  </a:rPr>
                  <a:t>(</a:t>
                </a:r>
                <a:r>
                  <a:rPr lang="en-US" sz="2300" b="1" dirty="0">
                    <a:solidFill>
                      <a:srgbClr val="660066"/>
                    </a:solidFill>
                    <a:latin typeface="Comic Sans MS"/>
                    <a:cs typeface="Comic Sans MS"/>
                  </a:rPr>
                  <a:t>x</a:t>
                </a:r>
                <a:r>
                  <a:rPr lang="en-US" sz="2300" b="1" dirty="0">
                    <a:solidFill>
                      <a:schemeClr val="tx1"/>
                    </a:solidFill>
                    <a:latin typeface="Comic Sans MS"/>
                    <a:cs typeface="Comic Sans MS"/>
                  </a:rPr>
                  <a:t>) </a:t>
                </a:r>
                <a:r>
                  <a:rPr lang="en-US" sz="2300" b="1" dirty="0">
                    <a:solidFill>
                      <a:prstClr val="black"/>
                    </a:solidFill>
                    <a:latin typeface="Comic Sans MS"/>
                    <a:cs typeface="Comic Sans MS"/>
                  </a:rPr>
                  <a:t>= 0 in </a:t>
                </a:r>
                <a:r>
                  <a:rPr lang="en-US" sz="2300" b="1" dirty="0">
                    <a:solidFill>
                      <a:srgbClr val="0000FF"/>
                    </a:solidFill>
                    <a:latin typeface="Comic Sans MS"/>
                    <a:cs typeface="Comic Sans MS"/>
                  </a:rPr>
                  <a:t>F</a:t>
                </a:r>
                <a:r>
                  <a:rPr lang="en-US" sz="2300" b="1" dirty="0">
                    <a:solidFill>
                      <a:prstClr val="black"/>
                    </a:solidFill>
                    <a:latin typeface="Comic Sans MS"/>
                    <a:cs typeface="Comic Sans MS"/>
                  </a:rPr>
                  <a:t>&lt;(</a:t>
                </a:r>
                <a:r>
                  <a:rPr lang="en-US" sz="2300" b="1" dirty="0">
                    <a:solidFill>
                      <a:srgbClr val="660066"/>
                    </a:solidFill>
                    <a:latin typeface="Comic Sans MS"/>
                    <a:cs typeface="Comic Sans MS"/>
                  </a:rPr>
                  <a:t>x</a:t>
                </a:r>
                <a:r>
                  <a:rPr lang="en-US" sz="2300" b="1" dirty="0">
                    <a:solidFill>
                      <a:prstClr val="black"/>
                    </a:solidFill>
                    <a:latin typeface="Comic Sans MS"/>
                    <a:cs typeface="Comic Sans MS"/>
                  </a:rPr>
                  <a:t>)&gt; </a:t>
                </a:r>
                <a:r>
                  <a:rPr lang="en-US" sz="2300" b="1" dirty="0">
                    <a:solidFill>
                      <a:srgbClr val="FF0000"/>
                    </a:solidFill>
                    <a:latin typeface="Comic Sans MS"/>
                    <a:cs typeface="Comic Sans MS"/>
                  </a:rPr>
                  <a:t>?</a:t>
                </a:r>
                <a:r>
                  <a:rPr lang="en-US" sz="2300" b="1" dirty="0">
                    <a:solidFill>
                      <a:prstClr val="black"/>
                    </a:solidFill>
                    <a:latin typeface="Comic Sans MS"/>
                    <a:cs typeface="Comic Sans MS"/>
                  </a:rPr>
                  <a:t> </a:t>
                </a:r>
              </a:p>
              <a:p>
                <a:pPr algn="l">
                  <a:lnSpc>
                    <a:spcPct val="110000"/>
                  </a:lnSpc>
                </a:pPr>
                <a:r>
                  <a:rPr lang="en-US" sz="2300" b="1" dirty="0">
                    <a:solidFill>
                      <a:prstClr val="black"/>
                    </a:solidFill>
                    <a:latin typeface="Comic Sans MS"/>
                    <a:cs typeface="Comic Sans MS"/>
                  </a:rPr>
                  <a:t>[word problem for non-commutative fields]</a:t>
                </a:r>
                <a:endParaRPr lang="en-US" sz="2300" b="1" dirty="0">
                  <a:solidFill>
                    <a:srgbClr val="FF0000"/>
                  </a:solidFill>
                  <a:latin typeface="Comic Sans MS" charset="0"/>
                  <a:ea typeface="ＭＳ Ｐゴシック" charset="0"/>
                  <a:cs typeface="ＭＳ Ｐゴシック" charset="0"/>
                </a:endParaRPr>
              </a:p>
              <a:p>
                <a:pPr algn="l">
                  <a:lnSpc>
                    <a:spcPct val="110000"/>
                  </a:lnSpc>
                </a:pPr>
                <a:endParaRPr lang="en-US" sz="2300" b="1" baseline="-25000" dirty="0">
                  <a:solidFill>
                    <a:srgbClr val="000000"/>
                  </a:solidFill>
                  <a:latin typeface="Comic Sans MS" charset="0"/>
                  <a:ea typeface="ＭＳ Ｐゴシック" charset="0"/>
                  <a:cs typeface="ＭＳ Ｐゴシック" charset="0"/>
                </a:endParaRPr>
              </a:p>
              <a:p>
                <a:pPr algn="l">
                  <a:lnSpc>
                    <a:spcPct val="110000"/>
                  </a:lnSpc>
                </a:pPr>
                <a:r>
                  <a:rPr lang="en-US" sz="2300" b="1" dirty="0">
                    <a:solidFill>
                      <a:srgbClr val="008000"/>
                    </a:solidFill>
                    <a:latin typeface="Comic Sans MS" charset="0"/>
                    <a:ea typeface="ＭＳ Ｐゴシック" charset="0"/>
                    <a:cs typeface="ＭＳ Ｐゴシック" charset="0"/>
                  </a:rPr>
                  <a:t>Invariant Theory </a:t>
                </a:r>
              </a:p>
              <a:p>
                <a:pPr algn="l">
                  <a:lnSpc>
                    <a:spcPct val="110000"/>
                  </a:lnSpc>
                </a:pPr>
                <a:r>
                  <a:rPr lang="en-US" sz="2300" b="1" dirty="0">
                    <a:solidFill>
                      <a:srgbClr val="0000FF"/>
                    </a:solidFill>
                    <a:latin typeface="Comic Sans MS"/>
                    <a:cs typeface="Comic Sans MS"/>
                  </a:rPr>
                  <a:t>L </a:t>
                </a:r>
                <a:r>
                  <a:rPr lang="en-US" sz="2300" b="1" dirty="0">
                    <a:solidFill>
                      <a:srgbClr val="000000"/>
                    </a:solidFill>
                    <a:latin typeface="Comic Sans MS"/>
                    <a:cs typeface="Comic Sans MS"/>
                  </a:rPr>
                  <a:t>orbit under the action of </a:t>
                </a:r>
                <a:r>
                  <a:rPr lang="en-US" sz="2300" b="1" dirty="0">
                    <a:solidFill>
                      <a:srgbClr val="0000FF"/>
                    </a:solidFill>
                    <a:latin typeface="Comic Sans MS"/>
                    <a:cs typeface="Comic Sans MS"/>
                  </a:rPr>
                  <a:t>G</a:t>
                </a:r>
                <a:r>
                  <a:rPr lang="en-US" sz="2300" b="1" dirty="0">
                    <a:solidFill>
                      <a:srgbClr val="000000"/>
                    </a:solidFill>
                    <a:latin typeface="Comic Sans MS"/>
                    <a:cs typeface="Comic Sans MS"/>
                  </a:rPr>
                  <a:t> = </a:t>
                </a:r>
                <a:r>
                  <a:rPr lang="en-US" sz="2300" b="1" dirty="0" err="1">
                    <a:solidFill>
                      <a:srgbClr val="000000"/>
                    </a:solidFill>
                    <a:latin typeface="Comic Sans MS"/>
                    <a:cs typeface="Comic Sans MS"/>
                  </a:rPr>
                  <a:t>SL</a:t>
                </a:r>
                <a:r>
                  <a:rPr lang="en-US" sz="2300" b="1" baseline="-25000" dirty="0" err="1">
                    <a:solidFill>
                      <a:srgbClr val="0000FF"/>
                    </a:solidFill>
                    <a:latin typeface="Comic Sans MS"/>
                    <a:cs typeface="Comic Sans MS"/>
                  </a:rPr>
                  <a:t>n</a:t>
                </a:r>
                <a:r>
                  <a:rPr lang="en-US" sz="2300" b="1" dirty="0">
                    <a:solidFill>
                      <a:srgbClr val="000000"/>
                    </a:solidFill>
                    <a:latin typeface="Comic Sans MS"/>
                    <a:cs typeface="Comic Sans MS"/>
                  </a:rPr>
                  <a:t>(</a:t>
                </a:r>
                <a:r>
                  <a:rPr lang="en-US" sz="2300" b="1" dirty="0">
                    <a:solidFill>
                      <a:srgbClr val="0000FF"/>
                    </a:solidFill>
                    <a:latin typeface="Comic Sans MS"/>
                    <a:cs typeface="Comic Sans MS"/>
                  </a:rPr>
                  <a:t>F</a:t>
                </a:r>
                <a:r>
                  <a:rPr lang="en-US" sz="2300" b="1" dirty="0">
                    <a:solidFill>
                      <a:srgbClr val="000000"/>
                    </a:solidFill>
                    <a:latin typeface="Comic Sans MS"/>
                    <a:cs typeface="Comic Sans MS"/>
                  </a:rPr>
                  <a:t>)×</a:t>
                </a:r>
                <a:r>
                  <a:rPr lang="en-US" sz="2300" b="1" dirty="0" err="1">
                    <a:solidFill>
                      <a:srgbClr val="000000"/>
                    </a:solidFill>
                    <a:latin typeface="Comic Sans MS"/>
                    <a:cs typeface="Comic Sans MS"/>
                  </a:rPr>
                  <a:t>SL</a:t>
                </a:r>
                <a:r>
                  <a:rPr lang="en-US" sz="2300" b="1" baseline="-25000" dirty="0" err="1">
                    <a:solidFill>
                      <a:srgbClr val="0000FF"/>
                    </a:solidFill>
                    <a:latin typeface="Comic Sans MS"/>
                    <a:cs typeface="Comic Sans MS"/>
                  </a:rPr>
                  <a:t>n</a:t>
                </a:r>
                <a:r>
                  <a:rPr lang="en-US" sz="2300" b="1" dirty="0">
                    <a:solidFill>
                      <a:srgbClr val="000000"/>
                    </a:solidFill>
                    <a:latin typeface="Comic Sans MS"/>
                    <a:cs typeface="Comic Sans MS"/>
                  </a:rPr>
                  <a:t>(</a:t>
                </a:r>
                <a:r>
                  <a:rPr lang="en-US" sz="2300" b="1" dirty="0">
                    <a:solidFill>
                      <a:srgbClr val="0000FF"/>
                    </a:solidFill>
                    <a:latin typeface="Comic Sans MS"/>
                    <a:cs typeface="Comic Sans MS"/>
                  </a:rPr>
                  <a:t>F</a:t>
                </a:r>
                <a:r>
                  <a:rPr lang="en-US" sz="2300" b="1" dirty="0">
                    <a:solidFill>
                      <a:srgbClr val="000000"/>
                    </a:solidFill>
                    <a:latin typeface="Comic Sans MS"/>
                    <a:cs typeface="Comic Sans MS"/>
                  </a:rPr>
                  <a:t>)</a:t>
                </a:r>
                <a:endParaRPr lang="en-US" sz="2300" b="1" dirty="0">
                  <a:solidFill>
                    <a:srgbClr val="008000"/>
                  </a:solidFill>
                  <a:latin typeface="Comic Sans MS" charset="0"/>
                  <a:ea typeface="ＭＳ Ｐゴシック" charset="0"/>
                  <a:cs typeface="ＭＳ Ｐゴシック" charset="0"/>
                </a:endParaRPr>
              </a:p>
              <a:p>
                <a:pPr algn="l">
                  <a:lnSpc>
                    <a:spcPct val="110000"/>
                  </a:lnSpc>
                </a:pPr>
                <a:r>
                  <a:rPr lang="en-US" sz="2300" b="1" dirty="0">
                    <a:solidFill>
                      <a:srgbClr val="FF0000"/>
                    </a:solidFill>
                    <a:latin typeface="Comic Sans MS" charset="0"/>
                    <a:ea typeface="ＭＳ Ｐゴシック" charset="0"/>
                    <a:cs typeface="ＭＳ Ｐゴシック" charset="0"/>
                  </a:rPr>
                  <a:t>Q5: </a:t>
                </a:r>
                <a:r>
                  <a:rPr lang="en-US" sz="2300" b="1" dirty="0">
                    <a:solidFill>
                      <a:srgbClr val="000000"/>
                    </a:solidFill>
                    <a:latin typeface="Comic Sans MS" charset="0"/>
                    <a:ea typeface="ＭＳ Ｐゴシック" charset="0"/>
                    <a:cs typeface="ＭＳ Ｐゴシック" charset="0"/>
                  </a:rPr>
                  <a:t>Is</a:t>
                </a:r>
                <a:r>
                  <a:rPr lang="en-US" sz="2300" b="1" dirty="0">
                    <a:solidFill>
                      <a:srgbClr val="FF0000"/>
                    </a:solidFill>
                    <a:latin typeface="Comic Sans MS" charset="0"/>
                    <a:ea typeface="ＭＳ Ｐゴシック" charset="0"/>
                    <a:cs typeface="ＭＳ Ｐゴシック" charset="0"/>
                  </a:rPr>
                  <a:t> </a:t>
                </a:r>
                <a:r>
                  <a:rPr lang="en-US" sz="2300" b="1" dirty="0">
                    <a:solidFill>
                      <a:schemeClr val="tx1"/>
                    </a:solidFill>
                    <a:latin typeface="Comic Sans MS" charset="0"/>
                    <a:ea typeface="ＭＳ Ｐゴシック" charset="0"/>
                    <a:cs typeface="ＭＳ Ｐゴシック" charset="0"/>
                  </a:rPr>
                  <a:t>0 </a:t>
                </a:r>
                <a:r>
                  <a:rPr lang="en-US" sz="2400" dirty="0">
                    <a:sym typeface="Symbol" charset="0"/>
                  </a:rPr>
                  <a:t></a:t>
                </a:r>
                <a:r>
                  <a:rPr lang="en-US" sz="2300" b="1" dirty="0">
                    <a:solidFill>
                      <a:srgbClr val="FF0000"/>
                    </a:solidFill>
                    <a:latin typeface="Comic Sans MS" charset="0"/>
                    <a:ea typeface="ＭＳ Ｐゴシック" charset="0"/>
                    <a:cs typeface="ＭＳ Ｐゴシック" charset="0"/>
                  </a:rPr>
                  <a:t> </a:t>
                </a:r>
                <a:r>
                  <a:rPr lang="en-US" sz="2300" b="1" u="sng" dirty="0">
                    <a:solidFill>
                      <a:srgbClr val="000000"/>
                    </a:solidFill>
                    <a:latin typeface="Comic Sans MS"/>
                    <a:cs typeface="Comic Sans MS"/>
                  </a:rPr>
                  <a:t>O</a:t>
                </a:r>
                <a:r>
                  <a:rPr lang="en-US" sz="2300" b="1" baseline="-25000" dirty="0">
                    <a:solidFill>
                      <a:srgbClr val="0000FF"/>
                    </a:solidFill>
                    <a:latin typeface="Comic Sans MS"/>
                    <a:cs typeface="Comic Sans MS"/>
                  </a:rPr>
                  <a:t>G</a:t>
                </a:r>
                <a:r>
                  <a:rPr lang="en-US" sz="2300" b="1" u="sng" dirty="0">
                    <a:solidFill>
                      <a:srgbClr val="000000"/>
                    </a:solidFill>
                    <a:latin typeface="Comic Sans MS"/>
                    <a:cs typeface="Comic Sans MS"/>
                  </a:rPr>
                  <a:t>(</a:t>
                </a:r>
                <a:r>
                  <a:rPr lang="en-US" sz="2300" b="1" u="sng" dirty="0">
                    <a:solidFill>
                      <a:srgbClr val="0000FF"/>
                    </a:solidFill>
                    <a:latin typeface="Comic Sans MS"/>
                    <a:cs typeface="Comic Sans MS"/>
                  </a:rPr>
                  <a:t>L</a:t>
                </a:r>
                <a:r>
                  <a:rPr lang="en-US" sz="2300" b="1" u="sng" dirty="0">
                    <a:solidFill>
                      <a:srgbClr val="000000"/>
                    </a:solidFill>
                    <a:latin typeface="Comic Sans MS"/>
                    <a:cs typeface="Comic Sans MS"/>
                  </a:rPr>
                  <a:t>)</a:t>
                </a:r>
                <a:r>
                  <a:rPr lang="en-US" sz="2300" b="1" dirty="0">
                    <a:solidFill>
                      <a:srgbClr val="000000"/>
                    </a:solidFill>
                    <a:latin typeface="Comic Sans MS"/>
                    <a:cs typeface="Comic Sans MS"/>
                  </a:rPr>
                  <a:t> </a:t>
                </a:r>
                <a:r>
                  <a:rPr lang="en-US" sz="2300" b="1" dirty="0">
                    <a:solidFill>
                      <a:srgbClr val="FF0000"/>
                    </a:solidFill>
                    <a:latin typeface="Comic Sans MS"/>
                    <a:cs typeface="Comic Sans MS"/>
                  </a:rPr>
                  <a:t>?</a:t>
                </a:r>
                <a:r>
                  <a:rPr lang="en-US" sz="2300" b="1" dirty="0">
                    <a:solidFill>
                      <a:srgbClr val="000000"/>
                    </a:solidFill>
                    <a:latin typeface="Comic Sans MS"/>
                    <a:cs typeface="Comic Sans MS"/>
                  </a:rPr>
                  <a:t>     [null cone problem]</a:t>
                </a:r>
                <a:endParaRPr lang="en-US" sz="2300" b="1" dirty="0">
                  <a:solidFill>
                    <a:srgbClr val="000000"/>
                  </a:solidFill>
                  <a:latin typeface="Comic Sans MS" charset="0"/>
                  <a:ea typeface="ＭＳ Ｐゴシック" charset="0"/>
                  <a:cs typeface="ＭＳ Ｐゴシック" charset="0"/>
                </a:endParaRPr>
              </a:p>
              <a:p>
                <a:pPr algn="l">
                  <a:lnSpc>
                    <a:spcPct val="110000"/>
                  </a:lnSpc>
                </a:pPr>
                <a:endParaRPr lang="en-US" sz="2300" b="1" dirty="0">
                  <a:solidFill>
                    <a:srgbClr val="000000"/>
                  </a:solidFill>
                  <a:latin typeface="Comic Sans MS" charset="0"/>
                  <a:ea typeface="ＭＳ Ｐゴシック" charset="0"/>
                  <a:cs typeface="ＭＳ Ｐゴシック" charset="0"/>
                </a:endParaRPr>
              </a:p>
              <a:p>
                <a:pPr lvl="0" algn="l">
                  <a:lnSpc>
                    <a:spcPct val="110000"/>
                  </a:lnSpc>
                </a:pPr>
                <a:r>
                  <a:rPr lang="en-US" sz="2300" b="1" dirty="0">
                    <a:solidFill>
                      <a:srgbClr val="008000"/>
                    </a:solidFill>
                    <a:latin typeface="Comic Sans MS" charset="0"/>
                    <a:ea typeface="ＭＳ Ｐゴシック" charset="0"/>
                    <a:cs typeface="ＭＳ Ｐゴシック" charset="0"/>
                  </a:rPr>
                  <a:t>Analysis </a:t>
                </a:r>
                <a:r>
                  <a:rPr lang="en-US" sz="2500" b="1" dirty="0">
                    <a:solidFill>
                      <a:srgbClr val="0000FF"/>
                    </a:solidFill>
                    <a:latin typeface="Comic Sans MS"/>
                    <a:cs typeface="Comic Sans MS"/>
                  </a:rPr>
                  <a:t>A</a:t>
                </a:r>
                <a:r>
                  <a:rPr lang="en-US" sz="2500" b="1" baseline="-25000" dirty="0">
                    <a:solidFill>
                      <a:srgbClr val="0000FF"/>
                    </a:solidFill>
                    <a:latin typeface="Comic Sans MS"/>
                    <a:cs typeface="Comic Sans MS"/>
                  </a:rPr>
                  <a:t>i</a:t>
                </a:r>
                <a:r>
                  <a:rPr lang="en-US" sz="2500" b="1" dirty="0">
                    <a:solidFill>
                      <a:srgbClr val="000000"/>
                    </a:solidFill>
                    <a:latin typeface="Comic Sans MS"/>
                    <a:cs typeface="Comic Sans MS"/>
                  </a:rPr>
                  <a:t>: </a:t>
                </a:r>
                <a:r>
                  <a:rPr lang="en-US" sz="2500" b="1" dirty="0" err="1">
                    <a:solidFill>
                      <a:srgbClr val="0000FF"/>
                    </a:solidFill>
                    <a:latin typeface="Comic Sans MS"/>
                    <a:cs typeface="Comic Sans MS"/>
                  </a:rPr>
                  <a:t>R</a:t>
                </a:r>
                <a:r>
                  <a:rPr lang="en-US" sz="2500" b="1" baseline="30000" dirty="0" err="1">
                    <a:solidFill>
                      <a:srgbClr val="0000FF"/>
                    </a:solidFill>
                    <a:latin typeface="Comic Sans MS"/>
                    <a:cs typeface="Comic Sans MS"/>
                  </a:rPr>
                  <a:t>n</a:t>
                </a:r>
                <a:r>
                  <a:rPr lang="en-US" sz="2500" b="1" dirty="0">
                    <a:solidFill>
                      <a:srgbClr val="0000FF"/>
                    </a:solidFill>
                    <a:latin typeface="Comic Sans MS"/>
                    <a:cs typeface="Comic Sans MS"/>
                  </a:rPr>
                  <a:t> </a:t>
                </a:r>
                <a:r>
                  <a:rPr lang="en-US" sz="2500" b="1" dirty="0">
                    <a:solidFill>
                      <a:prstClr val="black"/>
                    </a:solidFill>
                    <a:latin typeface="Comic Sans MS"/>
                    <a:cs typeface="Comic Sans MS"/>
                    <a:sym typeface="Wingdings"/>
                  </a:rPr>
                  <a:t></a:t>
                </a:r>
                <a:r>
                  <a:rPr lang="en-US" sz="2500" b="1" dirty="0">
                    <a:solidFill>
                      <a:srgbClr val="0000FF"/>
                    </a:solidFill>
                    <a:latin typeface="Comic Sans MS"/>
                    <a:cs typeface="Comic Sans MS"/>
                    <a:sym typeface="Wingdings"/>
                  </a:rPr>
                  <a:t> </a:t>
                </a:r>
                <a:r>
                  <a:rPr lang="en-US" sz="2500" b="1" dirty="0" err="1">
                    <a:solidFill>
                      <a:srgbClr val="0000FF"/>
                    </a:solidFill>
                    <a:latin typeface="Comic Sans MS"/>
                    <a:cs typeface="Comic Sans MS"/>
                    <a:sym typeface="Wingdings"/>
                  </a:rPr>
                  <a:t>R</a:t>
                </a:r>
                <a:r>
                  <a:rPr lang="en-US" sz="2500" b="1" baseline="30000" dirty="0" err="1">
                    <a:solidFill>
                      <a:srgbClr val="0000FF"/>
                    </a:solidFill>
                    <a:latin typeface="Comic Sans MS"/>
                    <a:cs typeface="Comic Sans MS"/>
                    <a:sym typeface="Wingdings"/>
                  </a:rPr>
                  <a:t>n</a:t>
                </a:r>
                <a:r>
                  <a:rPr lang="en-US" sz="2500" b="1" baseline="30000" dirty="0">
                    <a:solidFill>
                      <a:srgbClr val="0000FF"/>
                    </a:solidFill>
                    <a:latin typeface="Comic Sans MS"/>
                    <a:cs typeface="Comic Sans MS"/>
                    <a:sym typeface="Wingdings"/>
                  </a:rPr>
                  <a:t>   </a:t>
                </a:r>
                <a:r>
                  <a:rPr lang="en-US" sz="2300" b="1" dirty="0">
                    <a:solidFill>
                      <a:srgbClr val="000000"/>
                    </a:solidFill>
                    <a:latin typeface="Comic Sans MS"/>
                    <a:cs typeface="Comic Sans MS"/>
                  </a:rPr>
                  <a:t>linear maps</a:t>
                </a:r>
                <a:endParaRPr lang="en-US" sz="2300" b="1" baseline="30000" dirty="0">
                  <a:solidFill>
                    <a:srgbClr val="008000"/>
                  </a:solidFill>
                  <a:latin typeface="Comic Sans MS" charset="0"/>
                  <a:ea typeface="ＭＳ Ｐゴシック" charset="0"/>
                  <a:cs typeface="ＭＳ Ｐゴシック" charset="0"/>
                </a:endParaRPr>
              </a:p>
              <a:p>
                <a:pPr algn="l">
                  <a:lnSpc>
                    <a:spcPct val="110000"/>
                  </a:lnSpc>
                </a:pPr>
                <a:r>
                  <a:rPr lang="en-US" sz="2300" b="1" dirty="0">
                    <a:solidFill>
                      <a:srgbClr val="FF0000"/>
                    </a:solidFill>
                    <a:latin typeface="Comic Sans MS" charset="0"/>
                    <a:ea typeface="ＭＳ Ｐゴシック" charset="0"/>
                    <a:cs typeface="ＭＳ Ｐゴシック" charset="0"/>
                  </a:rPr>
                  <a:t>Q6: </a:t>
                </a:r>
                <a:r>
                  <a:rPr lang="en-US" sz="2300" b="1" dirty="0">
                    <a:solidFill>
                      <a:srgbClr val="000000"/>
                    </a:solidFill>
                    <a:latin typeface="Comic Sans MS" charset="0"/>
                    <a:ea typeface="ＭＳ Ｐゴシック" charset="0"/>
                    <a:cs typeface="ＭＳ Ｐゴシック" charset="0"/>
                  </a:rPr>
                  <a:t> </a:t>
                </a:r>
                <a:r>
                  <a:rPr lang="en-US" sz="2300" b="1" dirty="0">
                    <a:solidFill>
                      <a:schemeClr val="tx1"/>
                    </a:solidFill>
                    <a:latin typeface="Comic Sans MS" charset="0"/>
                    <a:ea typeface="ＭＳ Ｐゴシック" charset="0"/>
                    <a:cs typeface="ＭＳ Ｐゴシック" charset="0"/>
                  </a:rPr>
                  <a:t> </a:t>
                </a:r>
                <a14:m>
                  <m:oMath xmlns:m="http://schemas.openxmlformats.org/officeDocument/2006/math">
                    <m:r>
                      <a:rPr lang="en-US" sz="2300" b="1" i="1">
                        <a:solidFill>
                          <a:schemeClr val="tx1"/>
                        </a:solidFill>
                        <a:latin typeface="Cambria Math" panose="02040503050406030204" pitchFamily="18" charset="0"/>
                        <a:ea typeface="Cambria Math" panose="02040503050406030204" pitchFamily="18" charset="0"/>
                        <a:cs typeface="ＭＳ Ｐゴシック" charset="0"/>
                      </a:rPr>
                      <m:t>∃</m:t>
                    </m:r>
                  </m:oMath>
                </a14:m>
                <a:r>
                  <a:rPr lang="en-US" sz="2300" b="1" dirty="0">
                    <a:solidFill>
                      <a:srgbClr val="800000"/>
                    </a:solidFill>
                    <a:latin typeface="Comic Sans MS"/>
                    <a:cs typeface="Comic Sans MS"/>
                  </a:rPr>
                  <a:t>C</a:t>
                </a:r>
                <a:r>
                  <a:rPr lang="en-US" sz="2300" b="1" dirty="0">
                    <a:solidFill>
                      <a:srgbClr val="000000"/>
                    </a:solidFill>
                    <a:latin typeface="Comic Sans MS"/>
                    <a:cs typeface="Comic Sans MS"/>
                  </a:rPr>
                  <a:t>&lt;∞ </a:t>
                </a:r>
                <a:r>
                  <a:rPr lang="en-US" sz="2300" b="1" dirty="0">
                    <a:solidFill>
                      <a:schemeClr val="tx1"/>
                    </a:solidFill>
                    <a:latin typeface="Comic Sans MS" charset="0"/>
                    <a:ea typeface="ＭＳ Ｐゴシック" charset="0"/>
                    <a:cs typeface="ＭＳ Ｐゴシック" charset="0"/>
                    <a:sym typeface="Symbol" charset="0"/>
                  </a:rPr>
                  <a:t></a:t>
                </a:r>
                <a:r>
                  <a:rPr lang="en-US" sz="2300" b="1" dirty="0" err="1">
                    <a:solidFill>
                      <a:srgbClr val="800000"/>
                    </a:solidFill>
                    <a:latin typeface="Comic Sans MS"/>
                    <a:cs typeface="Comic Sans MS"/>
                  </a:rPr>
                  <a:t>f</a:t>
                </a:r>
                <a:r>
                  <a:rPr lang="en-US" sz="2300" b="1" baseline="-25000" dirty="0" err="1">
                    <a:solidFill>
                      <a:srgbClr val="800000"/>
                    </a:solidFill>
                    <a:latin typeface="Comic Sans MS"/>
                    <a:cs typeface="Comic Sans MS"/>
                  </a:rPr>
                  <a:t>i</a:t>
                </a:r>
                <a:r>
                  <a:rPr lang="en-US" sz="2300" b="1" dirty="0" err="1">
                    <a:solidFill>
                      <a:srgbClr val="000000"/>
                    </a:solidFill>
                    <a:latin typeface="Comic Sans MS"/>
                    <a:cs typeface="Comic Sans MS"/>
                  </a:rPr>
                  <a:t>:</a:t>
                </a:r>
                <a:r>
                  <a:rPr lang="en-US" sz="2300" b="1" dirty="0" err="1">
                    <a:solidFill>
                      <a:srgbClr val="0000FF"/>
                    </a:solidFill>
                    <a:latin typeface="Comic Sans MS"/>
                    <a:cs typeface="Comic Sans MS"/>
                  </a:rPr>
                  <a:t>R</a:t>
                </a:r>
                <a:r>
                  <a:rPr lang="en-US" sz="2300" b="1" baseline="30000" dirty="0" err="1">
                    <a:solidFill>
                      <a:srgbClr val="0000FF"/>
                    </a:solidFill>
                    <a:latin typeface="Comic Sans MS"/>
                    <a:cs typeface="Comic Sans MS"/>
                  </a:rPr>
                  <a:t>n</a:t>
                </a:r>
                <a:r>
                  <a:rPr lang="en-US" sz="2300" b="1" dirty="0" err="1">
                    <a:solidFill>
                      <a:prstClr val="black"/>
                    </a:solidFill>
                    <a:latin typeface="Comic Sans MS"/>
                    <a:cs typeface="Comic Sans MS"/>
                    <a:sym typeface="Wingdings"/>
                  </a:rPr>
                  <a:t></a:t>
                </a:r>
                <a:r>
                  <a:rPr lang="en-US" sz="2300" b="1" dirty="0" err="1">
                    <a:solidFill>
                      <a:srgbClr val="0000FF"/>
                    </a:solidFill>
                    <a:latin typeface="Comic Sans MS"/>
                    <a:cs typeface="Comic Sans MS"/>
                    <a:sym typeface="Wingdings"/>
                  </a:rPr>
                  <a:t>R</a:t>
                </a:r>
                <a:r>
                  <a:rPr lang="en-US" sz="2300" b="1" baseline="-25000" dirty="0">
                    <a:solidFill>
                      <a:srgbClr val="0000FF"/>
                    </a:solidFill>
                    <a:latin typeface="Comic Sans MS"/>
                    <a:cs typeface="Comic Sans MS"/>
                    <a:sym typeface="Wingdings"/>
                  </a:rPr>
                  <a:t>+</a:t>
                </a:r>
                <a:r>
                  <a:rPr lang="en-US" sz="2300" b="1" baseline="30000" dirty="0">
                    <a:solidFill>
                      <a:srgbClr val="0000FF"/>
                    </a:solidFill>
                    <a:latin typeface="Comic Sans MS"/>
                    <a:cs typeface="Comic Sans MS"/>
                    <a:sym typeface="Wingdings"/>
                  </a:rPr>
                  <a:t> </a:t>
                </a:r>
                <a:r>
                  <a:rPr lang="en-US" sz="2300" b="1" dirty="0">
                    <a:solidFill>
                      <a:srgbClr val="000000"/>
                    </a:solidFill>
                    <a:latin typeface="Comic Sans MS"/>
                    <a:cs typeface="Comic Sans MS"/>
                  </a:rPr>
                  <a:t> </a:t>
                </a:r>
                <a:r>
                  <a:rPr lang="en-US" sz="2300" b="1" dirty="0">
                    <a:solidFill>
                      <a:srgbClr val="FF0000"/>
                    </a:solidFill>
                    <a:latin typeface="Comic Sans MS" charset="0"/>
                    <a:ea typeface="ＭＳ Ｐゴシック" charset="0"/>
                    <a:cs typeface="ＭＳ Ｐゴシック" charset="0"/>
                  </a:rPr>
                  <a:t> </a:t>
                </a:r>
                <a:r>
                  <a:rPr lang="en-US" sz="2300" b="1" dirty="0">
                    <a:solidFill>
                      <a:schemeClr val="tx1"/>
                    </a:solidFill>
                  </a:rPr>
                  <a:t>∫</a:t>
                </a:r>
                <a:r>
                  <a:rPr lang="en-US" sz="2300" b="1" baseline="-25000" dirty="0" err="1">
                    <a:solidFill>
                      <a:srgbClr val="660066"/>
                    </a:solidFill>
                    <a:latin typeface="Comic Sans MS"/>
                    <a:cs typeface="Comic Sans MS"/>
                  </a:rPr>
                  <a:t>x</a:t>
                </a:r>
                <a:r>
                  <a:rPr lang="en-US" sz="2300" baseline="-25000" dirty="0" err="1">
                    <a:solidFill>
                      <a:srgbClr val="000000"/>
                    </a:solidFill>
                    <a:sym typeface="Symbol" charset="0"/>
                  </a:rPr>
                  <a:t></a:t>
                </a:r>
                <a:r>
                  <a:rPr lang="en-US" sz="2300" b="1" baseline="-25000" dirty="0" err="1">
                    <a:solidFill>
                      <a:srgbClr val="0000FF"/>
                    </a:solidFill>
                    <a:latin typeface="Comic Sans MS"/>
                    <a:cs typeface="Comic Sans MS"/>
                  </a:rPr>
                  <a:t>R</a:t>
                </a:r>
                <a:r>
                  <a:rPr lang="en-US" sz="2300" b="1" dirty="0" err="1">
                    <a:solidFill>
                      <a:srgbClr val="0000FF"/>
                    </a:solidFill>
                    <a:latin typeface="Comic Sans MS"/>
                    <a:cs typeface="Comic Sans MS"/>
                  </a:rPr>
                  <a:t>n</a:t>
                </a:r>
                <a:r>
                  <a:rPr lang="en-US" sz="2300" b="1" baseline="-25000" dirty="0">
                    <a:solidFill>
                      <a:srgbClr val="0000FF"/>
                    </a:solidFill>
                    <a:latin typeface="Comic Sans MS"/>
                    <a:cs typeface="Comic Sans MS"/>
                  </a:rPr>
                  <a:t> </a:t>
                </a:r>
                <a:r>
                  <a:rPr lang="en-US" sz="2300" b="1" dirty="0">
                    <a:solidFill>
                      <a:srgbClr val="000000"/>
                    </a:solidFill>
                  </a:rPr>
                  <a:t>(∏</a:t>
                </a:r>
                <a:r>
                  <a:rPr lang="en-US" sz="2300" b="1" baseline="-25000" dirty="0" err="1">
                    <a:solidFill>
                      <a:srgbClr val="0000FF"/>
                    </a:solidFill>
                    <a:latin typeface="Comic Sans MS"/>
                    <a:cs typeface="Comic Sans MS"/>
                  </a:rPr>
                  <a:t>i</a:t>
                </a:r>
                <a:r>
                  <a:rPr lang="en-US" sz="2300" b="1" baseline="-25000" dirty="0">
                    <a:solidFill>
                      <a:srgbClr val="800000"/>
                    </a:solidFill>
                    <a:latin typeface="Comic Sans MS"/>
                    <a:cs typeface="Comic Sans MS"/>
                  </a:rPr>
                  <a:t> </a:t>
                </a:r>
                <a:r>
                  <a:rPr lang="en-US" sz="2300" b="1" dirty="0">
                    <a:solidFill>
                      <a:srgbClr val="800000"/>
                    </a:solidFill>
                    <a:latin typeface="Comic Sans MS"/>
                    <a:cs typeface="Comic Sans MS"/>
                  </a:rPr>
                  <a:t>f</a:t>
                </a:r>
                <a:r>
                  <a:rPr lang="en-US" sz="2300" b="1" baseline="-25000" dirty="0">
                    <a:solidFill>
                      <a:srgbClr val="800000"/>
                    </a:solidFill>
                    <a:latin typeface="Comic Sans MS"/>
                    <a:cs typeface="Comic Sans MS"/>
                  </a:rPr>
                  <a:t>i</a:t>
                </a:r>
                <a:r>
                  <a:rPr lang="en-US" sz="2300" dirty="0"/>
                  <a:t>(</a:t>
                </a:r>
                <a:r>
                  <a:rPr lang="en-US" sz="2300" b="1" dirty="0">
                    <a:solidFill>
                      <a:srgbClr val="0000FF"/>
                    </a:solidFill>
                    <a:latin typeface="Comic Sans MS"/>
                    <a:cs typeface="Comic Sans MS"/>
                  </a:rPr>
                  <a:t>A</a:t>
                </a:r>
                <a:r>
                  <a:rPr lang="en-US" sz="2300" b="1" baseline="-25000" dirty="0">
                    <a:solidFill>
                      <a:srgbClr val="0000FF"/>
                    </a:solidFill>
                    <a:latin typeface="Comic Sans MS"/>
                    <a:cs typeface="Comic Sans MS"/>
                  </a:rPr>
                  <a:t>i</a:t>
                </a:r>
                <a:r>
                  <a:rPr lang="en-US" sz="2300" b="1" dirty="0">
                    <a:solidFill>
                      <a:srgbClr val="660066"/>
                    </a:solidFill>
                    <a:latin typeface="Comic Sans MS"/>
                    <a:cs typeface="Comic Sans MS"/>
                  </a:rPr>
                  <a:t>x</a:t>
                </a:r>
                <a:r>
                  <a:rPr lang="en-US" sz="2300" dirty="0">
                    <a:solidFill>
                      <a:srgbClr val="000000"/>
                    </a:solidFill>
                  </a:rPr>
                  <a:t>)</a:t>
                </a:r>
                <a:r>
                  <a:rPr lang="en-US" sz="2300" b="1" dirty="0">
                    <a:solidFill>
                      <a:srgbClr val="000000"/>
                    </a:solidFill>
                  </a:rPr>
                  <a:t>)</a:t>
                </a:r>
                <a:r>
                  <a:rPr lang="en-US" sz="2300" dirty="0"/>
                  <a:t> </a:t>
                </a:r>
                <a:r>
                  <a:rPr lang="en-US" sz="2300" b="1" dirty="0">
                    <a:solidFill>
                      <a:srgbClr val="000000"/>
                    </a:solidFill>
                  </a:rPr>
                  <a:t>≤</a:t>
                </a:r>
                <a:r>
                  <a:rPr lang="en-US" sz="2300" dirty="0"/>
                  <a:t>  </a:t>
                </a:r>
                <a:r>
                  <a:rPr lang="en-US" sz="2300" b="1" dirty="0">
                    <a:solidFill>
                      <a:srgbClr val="800000"/>
                    </a:solidFill>
                    <a:latin typeface="Comic Sans MS"/>
                    <a:cs typeface="Comic Sans MS"/>
                  </a:rPr>
                  <a:t>C</a:t>
                </a:r>
                <a:r>
                  <a:rPr lang="en-US" sz="2300" b="1" dirty="0"/>
                  <a:t> </a:t>
                </a:r>
                <a:r>
                  <a:rPr lang="en-US" sz="2300" b="1" dirty="0">
                    <a:solidFill>
                      <a:srgbClr val="000000"/>
                    </a:solidFill>
                  </a:rPr>
                  <a:t>∏</a:t>
                </a:r>
                <a:r>
                  <a:rPr lang="en-US" sz="2300" b="1" baseline="-25000" dirty="0">
                    <a:solidFill>
                      <a:srgbClr val="0000FF"/>
                    </a:solidFill>
                    <a:latin typeface="Comic Sans MS"/>
                    <a:cs typeface="Comic Sans MS"/>
                  </a:rPr>
                  <a:t>j</a:t>
                </a:r>
                <a:r>
                  <a:rPr lang="en-US" sz="2300" b="1" dirty="0"/>
                  <a:t> </a:t>
                </a:r>
                <a:r>
                  <a:rPr lang="en-US" sz="2300" b="1" dirty="0">
                    <a:solidFill>
                      <a:srgbClr val="000000"/>
                    </a:solidFill>
                    <a:latin typeface="Comic Sans MS"/>
                    <a:cs typeface="Comic Sans MS"/>
                  </a:rPr>
                  <a:t>|</a:t>
                </a:r>
                <a:r>
                  <a:rPr lang="en-US" sz="2300" b="1" dirty="0" err="1">
                    <a:solidFill>
                      <a:srgbClr val="800000"/>
                    </a:solidFill>
                    <a:latin typeface="Comic Sans MS"/>
                    <a:cs typeface="Comic Sans MS"/>
                  </a:rPr>
                  <a:t>f</a:t>
                </a:r>
                <a:r>
                  <a:rPr lang="en-US" sz="2300" b="1" baseline="-25000" dirty="0" err="1">
                    <a:solidFill>
                      <a:srgbClr val="800000"/>
                    </a:solidFill>
                    <a:latin typeface="Comic Sans MS"/>
                    <a:cs typeface="Comic Sans MS"/>
                  </a:rPr>
                  <a:t>i</a:t>
                </a:r>
                <a:r>
                  <a:rPr lang="en-US" sz="2300" b="1" dirty="0" err="1">
                    <a:solidFill>
                      <a:srgbClr val="000000"/>
                    </a:solidFill>
                    <a:latin typeface="Comic Sans MS"/>
                    <a:cs typeface="Comic Sans MS"/>
                  </a:rPr>
                  <a:t>|</a:t>
                </a:r>
                <a:r>
                  <a:rPr lang="en-US" sz="2300" b="1" baseline="-25000" dirty="0" err="1">
                    <a:solidFill>
                      <a:srgbClr val="0000FF"/>
                    </a:solidFill>
                    <a:latin typeface="Comic Sans MS"/>
                    <a:cs typeface="Comic Sans MS"/>
                  </a:rPr>
                  <a:t>m</a:t>
                </a:r>
                <a:r>
                  <a:rPr lang="en-US" sz="2300" dirty="0"/>
                  <a:t> </a:t>
                </a:r>
                <a:r>
                  <a:rPr lang="en-US" sz="2300" b="1" dirty="0">
                    <a:solidFill>
                      <a:prstClr val="black"/>
                    </a:solidFill>
                    <a:latin typeface="Comic Sans MS" charset="0"/>
                    <a:ea typeface="ＭＳ Ｐゴシック" charset="0"/>
                    <a:cs typeface="ＭＳ Ｐゴシック" charset="0"/>
                  </a:rPr>
                  <a:t> </a:t>
                </a:r>
                <a:r>
                  <a:rPr lang="en-US" sz="2300" b="1" dirty="0">
                    <a:solidFill>
                      <a:srgbClr val="FF0000"/>
                    </a:solidFill>
                    <a:latin typeface="Comic Sans MS" charset="0"/>
                    <a:ea typeface="ＭＳ Ｐゴシック" charset="0"/>
                    <a:cs typeface="ＭＳ Ｐゴシック" charset="0"/>
                  </a:rPr>
                  <a:t>?</a:t>
                </a:r>
              </a:p>
              <a:p>
                <a:pPr lvl="0" algn="l">
                  <a:lnSpc>
                    <a:spcPct val="110000"/>
                  </a:lnSpc>
                </a:pPr>
                <a:r>
                  <a:rPr lang="en-US" sz="2300" b="1" dirty="0">
                    <a:solidFill>
                      <a:prstClr val="black"/>
                    </a:solidFill>
                    <a:latin typeface="Comic Sans MS"/>
                    <a:cs typeface="Comic Sans MS"/>
                  </a:rPr>
                  <a:t>[</a:t>
                </a:r>
                <a:r>
                  <a:rPr lang="en-US" sz="2300" b="1" dirty="0" err="1">
                    <a:solidFill>
                      <a:prstClr val="black"/>
                    </a:solidFill>
                    <a:latin typeface="Comic Sans MS"/>
                    <a:cs typeface="Comic Sans MS"/>
                  </a:rPr>
                  <a:t>Brascamp-Lieb</a:t>
                </a:r>
                <a:r>
                  <a:rPr lang="en-US" sz="2300" b="1" dirty="0">
                    <a:solidFill>
                      <a:prstClr val="black"/>
                    </a:solidFill>
                    <a:latin typeface="Comic Sans MS"/>
                    <a:cs typeface="Comic Sans MS"/>
                  </a:rPr>
                  <a:t> </a:t>
                </a:r>
                <a:r>
                  <a:rPr lang="en-US" sz="2300" b="1" dirty="0" err="1">
                    <a:solidFill>
                      <a:prstClr val="black"/>
                    </a:solidFill>
                    <a:latin typeface="Comic Sans MS"/>
                    <a:cs typeface="Comic Sans MS"/>
                  </a:rPr>
                  <a:t>ineq</a:t>
                </a:r>
                <a:r>
                  <a:rPr lang="en-US" sz="2300" b="1" dirty="0">
                    <a:solidFill>
                      <a:prstClr val="black"/>
                    </a:solidFill>
                    <a:latin typeface="Comic Sans MS"/>
                    <a:cs typeface="Comic Sans MS"/>
                  </a:rPr>
                  <a:t>: </a:t>
                </a:r>
                <a:r>
                  <a:rPr lang="en-US" sz="2300" b="1" dirty="0">
                    <a:solidFill>
                      <a:srgbClr val="0000FF"/>
                    </a:solidFill>
                    <a:latin typeface="Comic Sans MS"/>
                    <a:cs typeface="Comic Sans MS"/>
                  </a:rPr>
                  <a:t>m</a:t>
                </a:r>
                <a:r>
                  <a:rPr lang="en-US" sz="2300" b="1" dirty="0">
                    <a:solidFill>
                      <a:prstClr val="black"/>
                    </a:solidFill>
                    <a:latin typeface="Comic Sans MS"/>
                    <a:cs typeface="Comic Sans MS"/>
                  </a:rPr>
                  <a:t>=2,</a:t>
                </a:r>
                <a:r>
                  <a:rPr lang="en-US" sz="2300" b="1" dirty="0">
                    <a:solidFill>
                      <a:srgbClr val="0000FF"/>
                    </a:solidFill>
                    <a:latin typeface="Comic Sans MS"/>
                    <a:cs typeface="Comic Sans MS"/>
                  </a:rPr>
                  <a:t>n</a:t>
                </a:r>
                <a:r>
                  <a:rPr lang="en-US" sz="2300" b="1" dirty="0">
                    <a:solidFill>
                      <a:prstClr val="black"/>
                    </a:solidFill>
                    <a:latin typeface="Comic Sans MS"/>
                    <a:cs typeface="Comic Sans MS"/>
                  </a:rPr>
                  <a:t>=1,</a:t>
                </a:r>
                <a:r>
                  <a:rPr lang="en-US" sz="2400" b="1" dirty="0">
                    <a:solidFill>
                      <a:srgbClr val="0000FF"/>
                    </a:solidFill>
                    <a:latin typeface="Comic Sans MS"/>
                    <a:cs typeface="Comic Sans MS"/>
                  </a:rPr>
                  <a:t>A</a:t>
                </a:r>
                <a:r>
                  <a:rPr lang="en-US" sz="2400" b="1" baseline="-25000" dirty="0">
                    <a:solidFill>
                      <a:srgbClr val="0000FF"/>
                    </a:solidFill>
                    <a:latin typeface="Comic Sans MS"/>
                    <a:cs typeface="Comic Sans MS"/>
                  </a:rPr>
                  <a:t>i</a:t>
                </a:r>
                <a:r>
                  <a:rPr lang="en-US" sz="2300" b="1" dirty="0">
                    <a:solidFill>
                      <a:prstClr val="black"/>
                    </a:solidFill>
                    <a:latin typeface="Comic Sans MS"/>
                    <a:cs typeface="Comic Sans MS"/>
                  </a:rPr>
                  <a:t>=1,</a:t>
                </a:r>
                <a:r>
                  <a:rPr lang="en-US" sz="2300" b="1" dirty="0">
                    <a:solidFill>
                      <a:srgbClr val="800000"/>
                    </a:solidFill>
                    <a:latin typeface="Comic Sans MS"/>
                    <a:cs typeface="Comic Sans MS"/>
                  </a:rPr>
                  <a:t>C</a:t>
                </a:r>
                <a:r>
                  <a:rPr lang="en-US" sz="2300" b="1" dirty="0">
                    <a:solidFill>
                      <a:prstClr val="black"/>
                    </a:solidFill>
                    <a:latin typeface="Comic Sans MS"/>
                    <a:cs typeface="Comic Sans MS"/>
                  </a:rPr>
                  <a:t>=1, Cauchy-Schwarz]</a:t>
                </a:r>
                <a:endParaRPr lang="en-US" sz="2300" b="1" dirty="0">
                  <a:solidFill>
                    <a:srgbClr val="FF0000"/>
                  </a:solidFill>
                  <a:latin typeface="Comic Sans MS" charset="0"/>
                  <a:ea typeface="ＭＳ Ｐゴシック" charset="0"/>
                  <a:cs typeface="ＭＳ Ｐゴシック" charset="0"/>
                </a:endParaRPr>
              </a:p>
              <a:p>
                <a:pPr algn="l">
                  <a:lnSpc>
                    <a:spcPct val="110000"/>
                  </a:lnSpc>
                </a:pPr>
                <a:endParaRPr lang="en-US" sz="2600" b="1" dirty="0">
                  <a:solidFill>
                    <a:srgbClr val="000000"/>
                  </a:solidFill>
                  <a:latin typeface="Comic Sans MS" charset="0"/>
                  <a:ea typeface="ＭＳ Ｐゴシック" charset="0"/>
                  <a:cs typeface="ＭＳ Ｐゴシック" charset="0"/>
                </a:endParaRPr>
              </a:p>
              <a:p>
                <a:pPr algn="l">
                  <a:lnSpc>
                    <a:spcPct val="110000"/>
                  </a:lnSpc>
                </a:pPr>
                <a:endParaRPr lang="en-US" sz="2600" b="1" dirty="0">
                  <a:solidFill>
                    <a:srgbClr val="008000"/>
                  </a:solidFill>
                  <a:latin typeface="Comic Sans MS" charset="0"/>
                  <a:ea typeface="ＭＳ Ｐゴシック" charset="0"/>
                  <a:cs typeface="ＭＳ Ｐゴシック" charset="0"/>
                </a:endParaRPr>
              </a:p>
              <a:p>
                <a:pPr algn="l">
                  <a:lnSpc>
                    <a:spcPct val="110000"/>
                  </a:lnSpc>
                </a:pPr>
                <a:endParaRPr lang="en-US" b="1" dirty="0">
                  <a:solidFill>
                    <a:srgbClr val="008000"/>
                  </a:solidFill>
                  <a:latin typeface="Comic Sans MS" charset="0"/>
                  <a:ea typeface="ＭＳ Ｐゴシック" charset="0"/>
                  <a:cs typeface="ＭＳ Ｐゴシック" charset="0"/>
                </a:endParaRPr>
              </a:p>
              <a:p>
                <a:pPr lvl="0" algn="l">
                  <a:lnSpc>
                    <a:spcPct val="110000"/>
                  </a:lnSpc>
                </a:pPr>
                <a:endParaRPr lang="en-US" b="1" dirty="0">
                  <a:solidFill>
                    <a:srgbClr val="008000"/>
                  </a:solidFill>
                  <a:latin typeface="Comic Sans MS" charset="0"/>
                  <a:ea typeface="ＭＳ Ｐゴシック" charset="0"/>
                  <a:cs typeface="ＭＳ Ｐゴシック" charset="0"/>
                </a:endParaRPr>
              </a:p>
              <a:p>
                <a:pPr algn="l" eaLnBrk="1" hangingPunct="1">
                  <a:lnSpc>
                    <a:spcPct val="110000"/>
                  </a:lnSpc>
                </a:pPr>
                <a:endParaRPr lang="en-US" b="1" dirty="0">
                  <a:solidFill>
                    <a:srgbClr val="008000"/>
                  </a:solidFill>
                  <a:latin typeface="Comic Sans MS" charset="0"/>
                  <a:ea typeface="ＭＳ Ｐゴシック" charset="0"/>
                  <a:cs typeface="ＭＳ Ｐゴシック" charset="0"/>
                </a:endParaRPr>
              </a:p>
              <a:p>
                <a:pPr eaLnBrk="1" hangingPunct="1">
                  <a:lnSpc>
                    <a:spcPct val="110000"/>
                  </a:lnSpc>
                </a:pPr>
                <a:endParaRPr lang="en-US" b="1" dirty="0">
                  <a:latin typeface="Comic Sans MS" charset="0"/>
                  <a:ea typeface="ＭＳ Ｐゴシック" charset="0"/>
                  <a:cs typeface="ＭＳ Ｐゴシック" charset="0"/>
                </a:endParaRPr>
              </a:p>
              <a:p>
                <a:pPr eaLnBrk="1" hangingPunct="1">
                  <a:lnSpc>
                    <a:spcPct val="110000"/>
                  </a:lnSpc>
                </a:pPr>
                <a:endParaRPr lang="en-US" dirty="0">
                  <a:latin typeface="Comic Sans MS" charset="0"/>
                  <a:ea typeface="ＭＳ Ｐゴシック" charset="0"/>
                  <a:cs typeface="ＭＳ Ｐゴシック" charset="0"/>
                </a:endParaRPr>
              </a:p>
            </p:txBody>
          </p:sp>
        </mc:Choice>
        <mc:Fallback>
          <p:sp>
            <p:nvSpPr>
              <p:cNvPr id="5" name="Rectangle 3"/>
              <p:cNvSpPr>
                <a:spLocks noGrp="1" noRot="1" noChangeAspect="1" noMove="1" noResize="1" noEditPoints="1" noAdjustHandles="1" noChangeArrowheads="1" noChangeShapeType="1" noTextEdit="1"/>
              </p:cNvSpPr>
              <p:nvPr>
                <p:ph type="subTitle" idx="1"/>
              </p:nvPr>
            </p:nvSpPr>
            <p:spPr>
              <a:xfrm>
                <a:off x="139700" y="1652962"/>
                <a:ext cx="8877300" cy="5090738"/>
              </a:xfrm>
              <a:blipFill>
                <a:blip r:embed="rId3"/>
                <a:stretch>
                  <a:fillRect l="-1000" t="-746" b="-995"/>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893682456"/>
              </p:ext>
            </p:extLst>
          </p:nvPr>
        </p:nvGraphicFramePr>
        <p:xfrm>
          <a:off x="967647" y="2139950"/>
          <a:ext cx="114300" cy="165100"/>
        </p:xfrm>
        <a:graphic>
          <a:graphicData uri="http://schemas.openxmlformats.org/presentationml/2006/ole">
            <mc:AlternateContent xmlns:mc="http://schemas.openxmlformats.org/markup-compatibility/2006">
              <mc:Choice xmlns:v="urn:schemas-microsoft-com:vml" Requires="v">
                <p:oleObj spid="_x0000_s2120" name="Equation" r:id="rId4" imgW="114300" imgH="165100" progId="Equation.3">
                  <p:embed/>
                </p:oleObj>
              </mc:Choice>
              <mc:Fallback>
                <p:oleObj name="Equation" r:id="rId4" imgW="114300" imgH="165100" progId="Equation.3">
                  <p:embed/>
                  <p:pic>
                    <p:nvPicPr>
                      <p:cNvPr id="0" name=""/>
                      <p:cNvPicPr/>
                      <p:nvPr/>
                    </p:nvPicPr>
                    <p:blipFill>
                      <a:blip r:embed="rId5"/>
                      <a:stretch>
                        <a:fillRect/>
                      </a:stretch>
                    </p:blipFill>
                    <p:spPr>
                      <a:xfrm>
                        <a:off x="967647" y="2139950"/>
                        <a:ext cx="114300" cy="165100"/>
                      </a:xfrm>
                      <a:prstGeom prst="rect">
                        <a:avLst/>
                      </a:prstGeom>
                    </p:spPr>
                  </p:pic>
                </p:oleObj>
              </mc:Fallback>
            </mc:AlternateContent>
          </a:graphicData>
        </a:graphic>
      </p:graphicFrame>
    </p:spTree>
    <p:extLst>
      <p:ext uri="{BB962C8B-B14F-4D97-AF65-F5344CB8AC3E}">
        <p14:creationId xmlns:p14="http://schemas.microsoft.com/office/powerpoint/2010/main" val="274053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6AD927-74DA-C743-8A2E-82B0479E79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965200"/>
            <a:ext cx="203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itle 1">
            <a:extLst>
              <a:ext uri="{FF2B5EF4-FFF2-40B4-BE49-F238E27FC236}">
                <a16:creationId xmlns:a16="http://schemas.microsoft.com/office/drawing/2014/main" id="{C07AC1E7-4902-1B4D-BD47-A6614FD7A4E7}"/>
              </a:ext>
            </a:extLst>
          </p:cNvPr>
          <p:cNvSpPr>
            <a:spLocks noGrp="1"/>
          </p:cNvSpPr>
          <p:nvPr>
            <p:ph type="ctrTitle"/>
          </p:nvPr>
        </p:nvSpPr>
        <p:spPr>
          <a:xfrm>
            <a:off x="265113" y="-90488"/>
            <a:ext cx="8455025" cy="1476376"/>
          </a:xfrm>
        </p:spPr>
        <p:txBody>
          <a:bodyPr/>
          <a:lstStyle/>
          <a:p>
            <a:r>
              <a:rPr lang="en-US" altLang="en-US" sz="3200" b="1">
                <a:solidFill>
                  <a:srgbClr val="FF0000"/>
                </a:solidFill>
                <a:latin typeface="Comic Sans MS" panose="030F0902030302020204" pitchFamily="66" charset="0"/>
                <a:ea typeface="ＭＳ Ｐゴシック" panose="020B0600070205080204" pitchFamily="34" charset="-128"/>
              </a:rPr>
              <a:t>Optimization: </a:t>
            </a:r>
            <a:r>
              <a:rPr lang="en-US" altLang="en-US" sz="3200" b="1">
                <a:solidFill>
                  <a:srgbClr val="0000FF"/>
                </a:solidFill>
                <a:latin typeface="Comic Sans MS" panose="030F0902030302020204" pitchFamily="66" charset="0"/>
                <a:ea typeface="ＭＳ Ｐゴシック" panose="020B0600070205080204" pitchFamily="34" charset="-128"/>
              </a:rPr>
              <a:t>linear programs with </a:t>
            </a:r>
            <a:br>
              <a:rPr lang="en-US" altLang="en-US" sz="3200" b="1">
                <a:solidFill>
                  <a:srgbClr val="0000FF"/>
                </a:solidFill>
                <a:latin typeface="Comic Sans MS" panose="030F0902030302020204" pitchFamily="66" charset="0"/>
                <a:ea typeface="ＭＳ Ｐゴシック" panose="020B0600070205080204" pitchFamily="34" charset="-128"/>
              </a:rPr>
            </a:br>
            <a:r>
              <a:rPr lang="en-US" altLang="en-US" sz="3200" b="1">
                <a:solidFill>
                  <a:srgbClr val="0000FF"/>
                </a:solidFill>
                <a:latin typeface="Comic Sans MS" panose="030F0902030302020204" pitchFamily="66" charset="0"/>
                <a:ea typeface="ＭＳ Ｐゴシック" panose="020B0600070205080204" pitchFamily="34" charset="-128"/>
              </a:rPr>
              <a:t>exponentially many inequalities</a:t>
            </a:r>
          </a:p>
        </p:txBody>
      </p:sp>
      <p:sp>
        <p:nvSpPr>
          <p:cNvPr id="13" name="TextBox 12">
            <a:extLst>
              <a:ext uri="{FF2B5EF4-FFF2-40B4-BE49-F238E27FC236}">
                <a16:creationId xmlns:a16="http://schemas.microsoft.com/office/drawing/2014/main" id="{17787EC9-8146-8C4E-9240-AD79EFB8FFBD}"/>
              </a:ext>
            </a:extLst>
          </p:cNvPr>
          <p:cNvSpPr txBox="1">
            <a:spLocks noChangeArrowheads="1"/>
          </p:cNvSpPr>
          <p:nvPr/>
        </p:nvSpPr>
        <p:spPr bwMode="auto">
          <a:xfrm>
            <a:off x="152400" y="1033463"/>
            <a:ext cx="8991600"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panose="030F0902030302020204" pitchFamily="66" charset="0"/>
                <a:ea typeface="ＭＳ Ｐゴシック" panose="020B0600070205080204" pitchFamily="34" charset="-128"/>
              </a:defRPr>
            </a:lvl1pPr>
            <a:lvl2pPr marL="742950" indent="-285750">
              <a:defRPr sz="3200">
                <a:solidFill>
                  <a:schemeClr val="tx1"/>
                </a:solidFill>
                <a:latin typeface="Comic Sans MS" panose="030F0902030302020204" pitchFamily="66" charset="0"/>
                <a:ea typeface="ＭＳ Ｐゴシック" panose="020B0600070205080204" pitchFamily="34" charset="-128"/>
              </a:defRPr>
            </a:lvl2pPr>
            <a:lvl3pPr marL="1143000" indent="-228600">
              <a:defRPr sz="3200">
                <a:solidFill>
                  <a:schemeClr val="tx1"/>
                </a:solidFill>
                <a:latin typeface="Comic Sans MS" panose="030F0902030302020204" pitchFamily="66" charset="0"/>
                <a:ea typeface="ＭＳ Ｐゴシック" panose="020B0600070205080204" pitchFamily="34" charset="-128"/>
              </a:defRPr>
            </a:lvl3pPr>
            <a:lvl4pPr marL="1600200" indent="-228600">
              <a:defRPr sz="3200">
                <a:solidFill>
                  <a:schemeClr val="tx1"/>
                </a:solidFill>
                <a:latin typeface="Comic Sans MS" panose="030F0902030302020204" pitchFamily="66" charset="0"/>
                <a:ea typeface="ＭＳ Ｐゴシック" panose="020B0600070205080204" pitchFamily="34" charset="-128"/>
              </a:defRPr>
            </a:lvl4pPr>
            <a:lvl5pPr marL="2057400" indent="-228600">
              <a:defRPr sz="3200">
                <a:solidFill>
                  <a:schemeClr val="tx1"/>
                </a:solidFill>
                <a:latin typeface="Comic Sans MS" panose="030F0902030302020204" pitchFamily="66" charset="0"/>
                <a:ea typeface="ＭＳ Ｐゴシック" panose="020B0600070205080204" pitchFamily="34" charset="-128"/>
              </a:defRPr>
            </a:lvl5pPr>
            <a:lvl6pPr marL="25146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6pPr>
            <a:lvl7pPr marL="29718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7pPr>
            <a:lvl8pPr marL="34290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8pPr>
            <a:lvl9pPr marL="3886200" indent="-228600" algn="ctr" eaLnBrk="0" fontAlgn="base" hangingPunct="0">
              <a:spcBef>
                <a:spcPct val="0"/>
              </a:spcBef>
              <a:spcAft>
                <a:spcPct val="0"/>
              </a:spcAft>
              <a:defRPr sz="3200">
                <a:solidFill>
                  <a:schemeClr val="tx1"/>
                </a:solidFill>
                <a:latin typeface="Comic Sans MS" panose="030F0902030302020204" pitchFamily="66" charset="0"/>
                <a:ea typeface="ＭＳ Ｐゴシック" panose="020B0600070205080204" pitchFamily="34" charset="-128"/>
              </a:defRPr>
            </a:lvl9pPr>
          </a:lstStyle>
          <a:p>
            <a:pPr algn="l">
              <a:lnSpc>
                <a:spcPct val="130000"/>
              </a:lnSpc>
            </a:pPr>
            <a:r>
              <a:rPr lang="en-US" altLang="en-US" sz="2800" b="1">
                <a:solidFill>
                  <a:srgbClr val="008000"/>
                </a:solidFill>
              </a:rPr>
              <a:t>General matching as BL polytopes??</a:t>
            </a:r>
          </a:p>
          <a:p>
            <a:pPr algn="l">
              <a:lnSpc>
                <a:spcPct val="130000"/>
              </a:lnSpc>
            </a:pPr>
            <a:r>
              <a:rPr lang="en-US" altLang="en-US" sz="2800" b="1">
                <a:solidFill>
                  <a:srgbClr val="FF9900"/>
                </a:solidFill>
              </a:rPr>
              <a:t>G</a:t>
            </a:r>
            <a:r>
              <a:rPr lang="en-US" altLang="en-US" sz="2800" b="1"/>
              <a:t> = (</a:t>
            </a:r>
            <a:r>
              <a:rPr lang="en-US" altLang="en-US" sz="2800" b="1">
                <a:solidFill>
                  <a:srgbClr val="0000FF"/>
                </a:solidFill>
              </a:rPr>
              <a:t>V</a:t>
            </a:r>
            <a:r>
              <a:rPr lang="en-US" altLang="en-US" sz="2800" b="1"/>
              <a:t>,</a:t>
            </a:r>
            <a:r>
              <a:rPr lang="en-US" altLang="en-US" sz="2800" b="1">
                <a:solidFill>
                  <a:srgbClr val="660066"/>
                </a:solidFill>
              </a:rPr>
              <a:t>E</a:t>
            </a:r>
            <a:r>
              <a:rPr lang="en-US" altLang="en-US" sz="2800" b="1"/>
              <a:t>)   |</a:t>
            </a:r>
            <a:r>
              <a:rPr lang="en-US" altLang="en-US" sz="2800" b="1">
                <a:solidFill>
                  <a:srgbClr val="0000FF"/>
                </a:solidFill>
              </a:rPr>
              <a:t>V</a:t>
            </a:r>
            <a:r>
              <a:rPr lang="en-US" altLang="en-US" sz="2800" b="1"/>
              <a:t>|=2</a:t>
            </a:r>
            <a:r>
              <a:rPr lang="en-US" altLang="en-US" sz="2800" b="1">
                <a:solidFill>
                  <a:srgbClr val="0000FF"/>
                </a:solidFill>
              </a:rPr>
              <a:t>n</a:t>
            </a:r>
            <a:r>
              <a:rPr lang="en-US" altLang="en-US" sz="2800" b="1"/>
              <a:t>, |</a:t>
            </a:r>
            <a:r>
              <a:rPr lang="en-US" altLang="en-US" sz="2800" b="1">
                <a:solidFill>
                  <a:srgbClr val="660066"/>
                </a:solidFill>
              </a:rPr>
              <a:t>E</a:t>
            </a:r>
            <a:r>
              <a:rPr lang="en-US" altLang="en-US" sz="2800" b="1"/>
              <a:t>|=</a:t>
            </a:r>
            <a:r>
              <a:rPr lang="en-US" altLang="en-US" sz="2800" b="1">
                <a:solidFill>
                  <a:srgbClr val="660066"/>
                </a:solidFill>
              </a:rPr>
              <a:t>m</a:t>
            </a:r>
          </a:p>
          <a:p>
            <a:pPr algn="l">
              <a:lnSpc>
                <a:spcPct val="130000"/>
              </a:lnSpc>
            </a:pPr>
            <a:endParaRPr lang="en-US" altLang="en-US" sz="2800" b="1"/>
          </a:p>
          <a:p>
            <a:pPr algn="l">
              <a:lnSpc>
                <a:spcPct val="130000"/>
              </a:lnSpc>
            </a:pPr>
            <a:r>
              <a:rPr lang="en-US" altLang="en-US" sz="2800" b="1"/>
              <a:t>P</a:t>
            </a:r>
            <a:r>
              <a:rPr lang="en-US" altLang="en-US" sz="2800" b="1" baseline="-25000">
                <a:solidFill>
                  <a:schemeClr val="accent1"/>
                </a:solidFill>
              </a:rPr>
              <a:t>G   </a:t>
            </a:r>
            <a:r>
              <a:rPr lang="en-US" altLang="en-US" sz="2800" b="1"/>
              <a:t>=  conv {1</a:t>
            </a:r>
            <a:r>
              <a:rPr lang="en-US" altLang="en-US" sz="2800" b="1" baseline="-25000">
                <a:solidFill>
                  <a:srgbClr val="660066"/>
                </a:solidFill>
              </a:rPr>
              <a:t>S</a:t>
            </a:r>
            <a:r>
              <a:rPr lang="en-US" altLang="en-US" sz="2800" b="1"/>
              <a:t>:</a:t>
            </a:r>
            <a:r>
              <a:rPr lang="en-US" altLang="en-US" sz="2800" b="1">
                <a:solidFill>
                  <a:srgbClr val="0000FF"/>
                </a:solidFill>
              </a:rPr>
              <a:t> </a:t>
            </a:r>
            <a:r>
              <a:rPr lang="en-US" altLang="en-US" sz="2800" b="1">
                <a:solidFill>
                  <a:srgbClr val="660066"/>
                </a:solidFill>
              </a:rPr>
              <a:t>S</a:t>
            </a:r>
            <a:r>
              <a:rPr lang="en-US" altLang="en-US" sz="2800" b="1">
                <a:solidFill>
                  <a:srgbClr val="000000"/>
                </a:solidFill>
                <a:sym typeface="Symbol" pitchFamily="2" charset="2"/>
              </a:rPr>
              <a:t></a:t>
            </a:r>
            <a:r>
              <a:rPr lang="en-US" altLang="en-US" sz="2800" b="1">
                <a:solidFill>
                  <a:srgbClr val="660066"/>
                </a:solidFill>
                <a:sym typeface="Symbol" pitchFamily="2" charset="2"/>
              </a:rPr>
              <a:t>E</a:t>
            </a:r>
            <a:r>
              <a:rPr lang="en-US" altLang="en-US" sz="2800" b="1">
                <a:solidFill>
                  <a:srgbClr val="000000"/>
                </a:solidFill>
                <a:sym typeface="Symbol" pitchFamily="2" charset="2"/>
              </a:rPr>
              <a:t> perfect matching</a:t>
            </a:r>
            <a:r>
              <a:rPr lang="en-US" altLang="en-US" sz="2800" b="1">
                <a:solidFill>
                  <a:srgbClr val="000000"/>
                </a:solidFill>
              </a:rPr>
              <a:t>} </a:t>
            </a:r>
            <a:r>
              <a:rPr lang="en-US" altLang="en-US" sz="2800" b="1">
                <a:solidFill>
                  <a:srgbClr val="000000"/>
                </a:solidFill>
                <a:sym typeface="Symbol" pitchFamily="2" charset="2"/>
              </a:rPr>
              <a:t> </a:t>
            </a:r>
            <a:r>
              <a:rPr lang="en-US" altLang="en-US" sz="2800" b="1">
                <a:solidFill>
                  <a:srgbClr val="0000FF"/>
                </a:solidFill>
              </a:rPr>
              <a:t>R</a:t>
            </a:r>
            <a:r>
              <a:rPr lang="en-US" altLang="en-US" sz="2800" b="1" baseline="30000">
                <a:solidFill>
                  <a:srgbClr val="660066"/>
                </a:solidFill>
              </a:rPr>
              <a:t>m</a:t>
            </a:r>
            <a:r>
              <a:rPr lang="en-US" altLang="en-US" sz="2800" b="1" baseline="30000">
                <a:solidFill>
                  <a:srgbClr val="0000FF"/>
                </a:solidFill>
              </a:rPr>
              <a:t> </a:t>
            </a:r>
            <a:endParaRPr lang="en-US" altLang="en-US" sz="2800" b="1">
              <a:solidFill>
                <a:srgbClr val="000000"/>
              </a:solidFill>
            </a:endParaRPr>
          </a:p>
          <a:p>
            <a:pPr algn="l">
              <a:lnSpc>
                <a:spcPct val="130000"/>
              </a:lnSpc>
            </a:pPr>
            <a:r>
              <a:rPr lang="en-US" altLang="en-US" sz="2800" b="1">
                <a:solidFill>
                  <a:srgbClr val="008000"/>
                </a:solidFill>
              </a:rPr>
              <a:t>[Edmonds]</a:t>
            </a:r>
            <a:r>
              <a:rPr lang="en-US" altLang="en-US" sz="2800" b="1">
                <a:solidFill>
                  <a:srgbClr val="000000"/>
                </a:solidFill>
              </a:rPr>
              <a:t> = {</a:t>
            </a:r>
            <a:r>
              <a:rPr lang="en-US" altLang="en-US" sz="2800" b="1">
                <a:solidFill>
                  <a:srgbClr val="FF0000"/>
                </a:solidFill>
              </a:rPr>
              <a:t>p</a:t>
            </a:r>
            <a:r>
              <a:rPr lang="en-US" altLang="en-US" sz="2800">
                <a:sym typeface="Symbol" pitchFamily="2" charset="2"/>
              </a:rPr>
              <a:t></a:t>
            </a:r>
            <a:r>
              <a:rPr lang="en-US" altLang="en-US" sz="2800" b="1">
                <a:solidFill>
                  <a:srgbClr val="0000FF"/>
                </a:solidFill>
              </a:rPr>
              <a:t>R</a:t>
            </a:r>
            <a:r>
              <a:rPr lang="en-US" altLang="en-US" sz="2800" b="1" baseline="30000">
                <a:solidFill>
                  <a:srgbClr val="660066"/>
                </a:solidFill>
              </a:rPr>
              <a:t>m</a:t>
            </a:r>
            <a:r>
              <a:rPr lang="en-US" altLang="en-US" sz="2800" b="1">
                <a:solidFill>
                  <a:srgbClr val="0000FF"/>
                </a:solidFill>
              </a:rPr>
              <a:t>:    </a:t>
            </a:r>
            <a:r>
              <a:rPr lang="en-US" altLang="en-US" sz="2800"/>
              <a:t>∑</a:t>
            </a:r>
            <a:r>
              <a:rPr lang="en-US" altLang="en-US" sz="2800" b="1" baseline="-25000">
                <a:solidFill>
                  <a:srgbClr val="800000"/>
                </a:solidFill>
              </a:rPr>
              <a:t>ij</a:t>
            </a:r>
            <a:r>
              <a:rPr lang="en-US" altLang="en-US" sz="2800" baseline="-25000">
                <a:sym typeface="Symbol" pitchFamily="2" charset="2"/>
              </a:rPr>
              <a:t></a:t>
            </a:r>
            <a:r>
              <a:rPr lang="en-US" altLang="en-US" sz="2800" b="1" baseline="-25000">
                <a:solidFill>
                  <a:srgbClr val="660066"/>
                </a:solidFill>
                <a:sym typeface="Symbol" pitchFamily="2" charset="2"/>
              </a:rPr>
              <a:t>E</a:t>
            </a:r>
            <a:r>
              <a:rPr lang="en-US" altLang="en-US" sz="2800" b="1" baseline="-25000">
                <a:solidFill>
                  <a:srgbClr val="800000"/>
                </a:solidFill>
              </a:rPr>
              <a:t> </a:t>
            </a:r>
            <a:r>
              <a:rPr lang="en-US" altLang="en-US" sz="2800" b="1">
                <a:solidFill>
                  <a:srgbClr val="FF0000"/>
                </a:solidFill>
              </a:rPr>
              <a:t>p</a:t>
            </a:r>
            <a:r>
              <a:rPr lang="en-US" altLang="en-US" sz="2000" b="1" baseline="-25000">
                <a:solidFill>
                  <a:srgbClr val="660066"/>
                </a:solidFill>
              </a:rPr>
              <a:t>ij</a:t>
            </a:r>
            <a:r>
              <a:rPr lang="en-US" altLang="en-US" sz="2000" b="1" baseline="-25000">
                <a:solidFill>
                  <a:srgbClr val="FF0000"/>
                </a:solidFill>
              </a:rPr>
              <a:t> </a:t>
            </a:r>
            <a:r>
              <a:rPr lang="en-US" altLang="en-US" sz="2800" b="1">
                <a:solidFill>
                  <a:srgbClr val="000000"/>
                </a:solidFill>
              </a:rPr>
              <a:t>=</a:t>
            </a:r>
            <a:r>
              <a:rPr lang="en-US" altLang="en-US" sz="2800" b="1">
                <a:solidFill>
                  <a:schemeClr val="tx2"/>
                </a:solidFill>
              </a:rPr>
              <a:t>n</a:t>
            </a:r>
            <a:r>
              <a:rPr lang="en-US" altLang="en-US" sz="2800" b="1">
                <a:solidFill>
                  <a:srgbClr val="000000"/>
                </a:solidFill>
              </a:rPr>
              <a:t> </a:t>
            </a:r>
          </a:p>
          <a:p>
            <a:pPr algn="l">
              <a:lnSpc>
                <a:spcPct val="130000"/>
              </a:lnSpc>
            </a:pPr>
            <a:r>
              <a:rPr lang="en-US" altLang="en-US" sz="2800"/>
              <a:t>                                      ∑</a:t>
            </a:r>
            <a:r>
              <a:rPr lang="en-US" altLang="en-US" sz="2800" b="1" baseline="-25000">
                <a:solidFill>
                  <a:srgbClr val="800000"/>
                </a:solidFill>
              </a:rPr>
              <a:t>i</a:t>
            </a:r>
            <a:r>
              <a:rPr lang="en-US" altLang="en-US" sz="2800" baseline="-25000">
                <a:sym typeface="Symbol" pitchFamily="2" charset="2"/>
              </a:rPr>
              <a:t></a:t>
            </a:r>
            <a:r>
              <a:rPr lang="en-US" altLang="en-US" sz="2800" b="1" baseline="-25000">
                <a:solidFill>
                  <a:srgbClr val="0000FF"/>
                </a:solidFill>
                <a:sym typeface="Symbol" pitchFamily="2" charset="2"/>
              </a:rPr>
              <a:t>S</a:t>
            </a:r>
            <a:r>
              <a:rPr lang="en-US" altLang="en-US" sz="2800" b="1" baseline="-25000">
                <a:solidFill>
                  <a:srgbClr val="800000"/>
                </a:solidFill>
              </a:rPr>
              <a:t> j</a:t>
            </a:r>
            <a:r>
              <a:rPr lang="en-US" altLang="en-US" sz="2800" baseline="-25000">
                <a:sym typeface="Symbol" pitchFamily="2" charset="2"/>
              </a:rPr>
              <a:t></a:t>
            </a:r>
            <a:r>
              <a:rPr lang="en-US" altLang="en-US" sz="2800" b="1" u="sng" baseline="-25000">
                <a:solidFill>
                  <a:srgbClr val="0000FF"/>
                </a:solidFill>
                <a:sym typeface="Symbol" pitchFamily="2" charset="2"/>
              </a:rPr>
              <a:t>S</a:t>
            </a:r>
            <a:r>
              <a:rPr lang="en-US" altLang="en-US" sz="2800" b="1" baseline="-25000">
                <a:solidFill>
                  <a:srgbClr val="800000"/>
                </a:solidFill>
              </a:rPr>
              <a:t>   </a:t>
            </a:r>
            <a:r>
              <a:rPr lang="en-US" altLang="en-US" sz="2800" b="1">
                <a:solidFill>
                  <a:srgbClr val="FF0000"/>
                </a:solidFill>
              </a:rPr>
              <a:t>p</a:t>
            </a:r>
            <a:r>
              <a:rPr lang="en-US" altLang="en-US" sz="2000" b="1" baseline="-25000">
                <a:solidFill>
                  <a:srgbClr val="660066"/>
                </a:solidFill>
              </a:rPr>
              <a:t>ij</a:t>
            </a:r>
            <a:r>
              <a:rPr lang="en-US" altLang="en-US" sz="2000" b="1" baseline="-25000">
                <a:solidFill>
                  <a:srgbClr val="FF0000"/>
                </a:solidFill>
              </a:rPr>
              <a:t> </a:t>
            </a:r>
            <a:r>
              <a:rPr lang="en-US" altLang="en-US" sz="2800" b="1">
                <a:solidFill>
                  <a:srgbClr val="000000"/>
                </a:solidFill>
              </a:rPr>
              <a:t>≥1  </a:t>
            </a:r>
            <a:r>
              <a:rPr lang="en-US" altLang="en-US" sz="2800" b="1">
                <a:solidFill>
                  <a:srgbClr val="0000FF"/>
                </a:solidFill>
              </a:rPr>
              <a:t>S</a:t>
            </a:r>
            <a:r>
              <a:rPr lang="en-US" altLang="en-US" sz="2800" b="1">
                <a:solidFill>
                  <a:srgbClr val="000000"/>
                </a:solidFill>
                <a:sym typeface="Symbol" pitchFamily="2" charset="2"/>
              </a:rPr>
              <a:t></a:t>
            </a:r>
            <a:r>
              <a:rPr lang="en-US" altLang="en-US" sz="2800" b="1">
                <a:solidFill>
                  <a:srgbClr val="0000FF"/>
                </a:solidFill>
                <a:sym typeface="Symbol" pitchFamily="2" charset="2"/>
              </a:rPr>
              <a:t>V odd</a:t>
            </a:r>
          </a:p>
          <a:p>
            <a:pPr algn="l">
              <a:lnSpc>
                <a:spcPct val="130000"/>
              </a:lnSpc>
            </a:pPr>
            <a:r>
              <a:rPr lang="en-US" altLang="en-US" sz="2800" b="1">
                <a:solidFill>
                  <a:srgbClr val="000000"/>
                </a:solidFill>
                <a:sym typeface="Symbol" pitchFamily="2" charset="2"/>
              </a:rPr>
              <a:t>                          </a:t>
            </a:r>
            <a:r>
              <a:rPr lang="en-US" altLang="en-US" sz="2800" b="1">
                <a:solidFill>
                  <a:srgbClr val="FF0000"/>
                </a:solidFill>
              </a:rPr>
              <a:t>p</a:t>
            </a:r>
            <a:r>
              <a:rPr lang="en-US" altLang="en-US" sz="2000" b="1" baseline="-25000">
                <a:solidFill>
                  <a:srgbClr val="660066"/>
                </a:solidFill>
              </a:rPr>
              <a:t>ij</a:t>
            </a:r>
            <a:r>
              <a:rPr lang="en-US" altLang="en-US" sz="2000" b="1" baseline="-25000">
                <a:solidFill>
                  <a:srgbClr val="FF0000"/>
                </a:solidFill>
              </a:rPr>
              <a:t> </a:t>
            </a:r>
            <a:r>
              <a:rPr lang="en-US" altLang="en-US" sz="2800" b="1">
                <a:solidFill>
                  <a:srgbClr val="000000"/>
                </a:solidFill>
              </a:rPr>
              <a:t>≥ 0           </a:t>
            </a:r>
            <a:r>
              <a:rPr lang="en-US" altLang="en-US" sz="2800" b="1">
                <a:solidFill>
                  <a:srgbClr val="660066"/>
                </a:solidFill>
              </a:rPr>
              <a:t> ij</a:t>
            </a:r>
            <a:r>
              <a:rPr lang="en-US" altLang="en-US" sz="2800">
                <a:sym typeface="Symbol" pitchFamily="2" charset="2"/>
              </a:rPr>
              <a:t></a:t>
            </a:r>
            <a:r>
              <a:rPr lang="en-US" altLang="en-US" sz="2800" b="1">
                <a:solidFill>
                  <a:srgbClr val="660066"/>
                </a:solidFill>
              </a:rPr>
              <a:t>E</a:t>
            </a:r>
            <a:r>
              <a:rPr lang="en-US" altLang="en-US" sz="2800" b="1">
                <a:solidFill>
                  <a:srgbClr val="000000"/>
                </a:solidFill>
              </a:rPr>
              <a:t> } </a:t>
            </a:r>
          </a:p>
          <a:p>
            <a:pPr algn="l">
              <a:lnSpc>
                <a:spcPct val="130000"/>
              </a:lnSpc>
            </a:pPr>
            <a:endParaRPr lang="en-US" altLang="en-US" sz="2800" b="1">
              <a:solidFill>
                <a:srgbClr val="800000"/>
              </a:solidFill>
            </a:endParaRPr>
          </a:p>
          <a:p>
            <a:pPr algn="l">
              <a:lnSpc>
                <a:spcPct val="130000"/>
              </a:lnSpc>
            </a:pPr>
            <a:r>
              <a:rPr lang="en-US" altLang="en-US" sz="2800" b="1">
                <a:solidFill>
                  <a:srgbClr val="800000"/>
                </a:solidFill>
              </a:rPr>
              <a:t>Is this a BL-polytope?</a:t>
            </a:r>
          </a:p>
          <a:p>
            <a:pPr algn="l">
              <a:lnSpc>
                <a:spcPct val="130000"/>
              </a:lnSpc>
            </a:pPr>
            <a:r>
              <a:rPr lang="en-US" altLang="en-US" sz="2800" b="1">
                <a:solidFill>
                  <a:srgbClr val="800000"/>
                </a:solidFill>
              </a:rPr>
              <a:t>Other nontrivial examples? Optimization?</a:t>
            </a:r>
          </a:p>
        </p:txBody>
      </p:sp>
      <p:sp>
        <p:nvSpPr>
          <p:cNvPr id="4" name="TextBox 3">
            <a:extLst>
              <a:ext uri="{FF2B5EF4-FFF2-40B4-BE49-F238E27FC236}">
                <a16:creationId xmlns:a16="http://schemas.microsoft.com/office/drawing/2014/main" id="{84B9F760-223F-3744-892A-5EDA86BA781F}"/>
              </a:ext>
            </a:extLst>
          </p:cNvPr>
          <p:cNvSpPr txBox="1"/>
          <p:nvPr/>
        </p:nvSpPr>
        <p:spPr>
          <a:xfrm>
            <a:off x="2438400" y="3352800"/>
            <a:ext cx="6172200" cy="1676400"/>
          </a:xfrm>
          <a:prstGeom prst="rect">
            <a:avLst/>
          </a:prstGeom>
          <a:noFill/>
          <a:ln w="76200">
            <a:solidFill>
              <a:schemeClr val="tx2"/>
            </a:solidFill>
          </a:ln>
        </p:spPr>
        <p:txBody>
          <a:bodyPr>
            <a:spAutoFit/>
          </a:bodyPr>
          <a:lstStyle/>
          <a:p>
            <a:pPr algn="l" defTabSz="457200" eaLnBrk="1" fontAlgn="auto" hangingPunct="1">
              <a:spcBef>
                <a:spcPts val="0"/>
              </a:spcBef>
              <a:spcAft>
                <a:spcPts val="0"/>
              </a:spcAft>
              <a:defRPr/>
            </a:pPr>
            <a:endParaRPr lang="en-US" sz="1800" dirty="0">
              <a:solidFill>
                <a:prstClr val="black"/>
              </a:solidFill>
              <a:latin typeface="Calibri"/>
              <a:ea typeface="+mn-ea"/>
            </a:endParaRPr>
          </a:p>
        </p:txBody>
      </p:sp>
      <p:grpSp>
        <p:nvGrpSpPr>
          <p:cNvPr id="7" name="Group 6">
            <a:extLst>
              <a:ext uri="{FF2B5EF4-FFF2-40B4-BE49-F238E27FC236}">
                <a16:creationId xmlns:a16="http://schemas.microsoft.com/office/drawing/2014/main" id="{5F9A0774-B9C5-AE45-B8A8-42E5495F32C5}"/>
              </a:ext>
            </a:extLst>
          </p:cNvPr>
          <p:cNvGrpSpPr>
            <a:grpSpLocks/>
          </p:cNvGrpSpPr>
          <p:nvPr/>
        </p:nvGrpSpPr>
        <p:grpSpPr bwMode="auto">
          <a:xfrm>
            <a:off x="7264400" y="1066800"/>
            <a:ext cx="1752600" cy="1676400"/>
            <a:chOff x="3733800" y="2514600"/>
            <a:chExt cx="1752600" cy="1676400"/>
          </a:xfrm>
        </p:grpSpPr>
        <p:cxnSp>
          <p:nvCxnSpPr>
            <p:cNvPr id="8" name="Straight Connector 7">
              <a:extLst>
                <a:ext uri="{FF2B5EF4-FFF2-40B4-BE49-F238E27FC236}">
                  <a16:creationId xmlns:a16="http://schemas.microsoft.com/office/drawing/2014/main" id="{FFC7FE59-3363-0F4A-87A9-0066E3A39E2A}"/>
                </a:ext>
              </a:extLst>
            </p:cNvPr>
            <p:cNvCxnSpPr>
              <a:cxnSpLocks noChangeShapeType="1"/>
            </p:cNvCxnSpPr>
            <p:nvPr/>
          </p:nvCxnSpPr>
          <p:spPr bwMode="auto">
            <a:xfrm flipV="1">
              <a:off x="4572000" y="2514600"/>
              <a:ext cx="0" cy="3810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Connector 8">
              <a:extLst>
                <a:ext uri="{FF2B5EF4-FFF2-40B4-BE49-F238E27FC236}">
                  <a16:creationId xmlns:a16="http://schemas.microsoft.com/office/drawing/2014/main" id="{D30671AA-C5E2-BD46-997B-202A6018B2C5}"/>
                </a:ext>
              </a:extLst>
            </p:cNvPr>
            <p:cNvCxnSpPr>
              <a:cxnSpLocks noChangeShapeType="1"/>
            </p:cNvCxnSpPr>
            <p:nvPr/>
          </p:nvCxnSpPr>
          <p:spPr bwMode="auto">
            <a:xfrm flipV="1">
              <a:off x="5029200" y="3124200"/>
              <a:ext cx="457200" cy="1524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031A891B-7929-CA43-B5E3-FE515D9CA51A}"/>
                </a:ext>
              </a:extLst>
            </p:cNvPr>
            <p:cNvCxnSpPr>
              <a:cxnSpLocks noChangeShapeType="1"/>
            </p:cNvCxnSpPr>
            <p:nvPr/>
          </p:nvCxnSpPr>
          <p:spPr bwMode="auto">
            <a:xfrm>
              <a:off x="4876800" y="3810000"/>
              <a:ext cx="228600" cy="3810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a:extLst>
                <a:ext uri="{FF2B5EF4-FFF2-40B4-BE49-F238E27FC236}">
                  <a16:creationId xmlns:a16="http://schemas.microsoft.com/office/drawing/2014/main" id="{90F25200-6E38-2540-8189-FC01023BF9B0}"/>
                </a:ext>
              </a:extLst>
            </p:cNvPr>
            <p:cNvCxnSpPr>
              <a:cxnSpLocks noChangeShapeType="1"/>
            </p:cNvCxnSpPr>
            <p:nvPr/>
          </p:nvCxnSpPr>
          <p:spPr bwMode="auto">
            <a:xfrm flipH="1">
              <a:off x="4038600" y="3810000"/>
              <a:ext cx="228600" cy="3048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a16="http://schemas.microsoft.com/office/drawing/2014/main" id="{1206966A-783A-0549-9944-92E29237785D}"/>
                </a:ext>
              </a:extLst>
            </p:cNvPr>
            <p:cNvCxnSpPr>
              <a:cxnSpLocks noChangeShapeType="1"/>
            </p:cNvCxnSpPr>
            <p:nvPr/>
          </p:nvCxnSpPr>
          <p:spPr bwMode="auto">
            <a:xfrm flipH="1" flipV="1">
              <a:off x="3733800" y="3124200"/>
              <a:ext cx="381000" cy="1524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669566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81000" y="-143673"/>
            <a:ext cx="8445500" cy="1462530"/>
          </a:xfrm>
        </p:spPr>
        <p:txBody>
          <a:bodyPr>
            <a:normAutofit/>
          </a:bodyPr>
          <a:lstStyle/>
          <a:p>
            <a:pPr eaLnBrk="1" hangingPunct="1"/>
            <a:r>
              <a:rPr lang="en-US" sz="3600" b="1" dirty="0">
                <a:solidFill>
                  <a:srgbClr val="0000FF"/>
                </a:solidFill>
                <a:latin typeface="Comic Sans MS" charset="0"/>
                <a:ea typeface="ＭＳ Ｐゴシック" charset="0"/>
                <a:cs typeface="ＭＳ Ｐゴシック" charset="0"/>
              </a:rPr>
              <a:t>Conclusions &amp; Open Problems</a:t>
            </a:r>
            <a:endParaRPr lang="en-US" sz="3600" b="1" dirty="0">
              <a:solidFill>
                <a:srgbClr val="660066"/>
              </a:solidFill>
              <a:latin typeface="Comic Sans MS" charset="0"/>
              <a:ea typeface="ＭＳ Ｐゴシック" charset="0"/>
              <a:cs typeface="ＭＳ Ｐゴシック" charset="0"/>
            </a:endParaRPr>
          </a:p>
        </p:txBody>
      </p:sp>
      <p:sp>
        <p:nvSpPr>
          <p:cNvPr id="3" name="TextBox 2"/>
          <p:cNvSpPr txBox="1"/>
          <p:nvPr/>
        </p:nvSpPr>
        <p:spPr>
          <a:xfrm>
            <a:off x="169332" y="1007179"/>
            <a:ext cx="8657167" cy="5744458"/>
          </a:xfrm>
          <a:prstGeom prst="rect">
            <a:avLst/>
          </a:prstGeom>
          <a:noFill/>
        </p:spPr>
        <p:txBody>
          <a:bodyPr wrap="square" rtlCol="0">
            <a:spAutoFit/>
          </a:bodyPr>
          <a:lstStyle/>
          <a:p>
            <a:pPr lvl="0">
              <a:lnSpc>
                <a:spcPct val="110000"/>
              </a:lnSpc>
              <a:spcBef>
                <a:spcPct val="20000"/>
              </a:spcBef>
            </a:pPr>
            <a:r>
              <a:rPr lang="en-US" sz="2700" b="1" dirty="0">
                <a:solidFill>
                  <a:srgbClr val="008000"/>
                </a:solidFill>
                <a:latin typeface="Comic Sans MS" charset="0"/>
                <a:ea typeface="ＭＳ Ｐゴシック" charset="0"/>
                <a:cs typeface="ＭＳ Ｐゴシック" charset="0"/>
              </a:rPr>
              <a:t>General themes</a:t>
            </a:r>
          </a:p>
          <a:p>
            <a:pPr lvl="0">
              <a:lnSpc>
                <a:spcPct val="110000"/>
              </a:lnSpc>
              <a:spcBef>
                <a:spcPct val="20000"/>
              </a:spcBef>
            </a:pPr>
            <a:r>
              <a:rPr lang="en-US" sz="2000" b="1" dirty="0">
                <a:solidFill>
                  <a:srgbClr val="000000"/>
                </a:solidFill>
                <a:latin typeface="Comic Sans MS" charset="0"/>
                <a:ea typeface="ＭＳ Ｐゴシック" charset="0"/>
                <a:cs typeface="ＭＳ Ｐゴシック" charset="0"/>
              </a:rPr>
              <a:t> </a:t>
            </a:r>
            <a:r>
              <a:rPr lang="en-US" sz="2600" b="1" dirty="0">
                <a:solidFill>
                  <a:srgbClr val="000000"/>
                </a:solidFill>
                <a:latin typeface="Comic Sans MS" charset="0"/>
                <a:ea typeface="ＭＳ Ｐゴシック" charset="0"/>
                <a:cs typeface="ＭＳ Ｐゴシック" charset="0"/>
              </a:rPr>
              <a:t>- Efficient algorithms interacts with Math</a:t>
            </a:r>
          </a:p>
          <a:p>
            <a:pPr lvl="0">
              <a:lnSpc>
                <a:spcPct val="110000"/>
              </a:lnSpc>
              <a:spcBef>
                <a:spcPct val="20000"/>
              </a:spcBef>
            </a:pPr>
            <a:r>
              <a:rPr lang="en-US" sz="2600" b="1" dirty="0">
                <a:solidFill>
                  <a:srgbClr val="000000"/>
                </a:solidFill>
                <a:latin typeface="Comic Sans MS" charset="0"/>
                <a:ea typeface="ＭＳ Ｐゴシック" charset="0"/>
                <a:cs typeface="ＭＳ Ｐゴシック" charset="0"/>
              </a:rPr>
              <a:t> - Alternate minimization &amp; Scaling algorithms</a:t>
            </a:r>
          </a:p>
          <a:p>
            <a:pPr lvl="0">
              <a:lnSpc>
                <a:spcPct val="110000"/>
              </a:lnSpc>
              <a:spcBef>
                <a:spcPct val="20000"/>
              </a:spcBef>
            </a:pPr>
            <a:r>
              <a:rPr lang="en-US" sz="2600" b="1" dirty="0">
                <a:solidFill>
                  <a:srgbClr val="000000"/>
                </a:solidFill>
                <a:latin typeface="Comic Sans MS" charset="0"/>
                <a:ea typeface="ＭＳ Ｐゴシック" charset="0"/>
                <a:cs typeface="ＭＳ Ｐゴシック" charset="0"/>
              </a:rPr>
              <a:t> - Many incarnations of Symbolic matrices </a:t>
            </a:r>
          </a:p>
          <a:p>
            <a:pPr lvl="0">
              <a:lnSpc>
                <a:spcPct val="110000"/>
              </a:lnSpc>
              <a:spcBef>
                <a:spcPct val="20000"/>
              </a:spcBef>
            </a:pPr>
            <a:r>
              <a:rPr lang="en-US" sz="2600" b="1" dirty="0">
                <a:solidFill>
                  <a:srgbClr val="000000"/>
                </a:solidFill>
                <a:latin typeface="Comic Sans MS" charset="0"/>
                <a:ea typeface="ＭＳ Ｐゴシック" charset="0"/>
                <a:cs typeface="ＭＳ Ｐゴシック" charset="0"/>
              </a:rPr>
              <a:t> - Analytic solutions to algebraic problems</a:t>
            </a:r>
          </a:p>
          <a:p>
            <a:pPr lvl="0">
              <a:lnSpc>
                <a:spcPct val="110000"/>
              </a:lnSpc>
              <a:spcBef>
                <a:spcPct val="20000"/>
              </a:spcBef>
            </a:pPr>
            <a:r>
              <a:rPr lang="en-US" sz="2600" b="1" dirty="0">
                <a:solidFill>
                  <a:srgbClr val="000000"/>
                </a:solidFill>
                <a:latin typeface="Comic Sans MS" charset="0"/>
                <a:ea typeface="ＭＳ Ｐゴシック" charset="0"/>
                <a:cs typeface="ＭＳ Ｐゴシック" charset="0"/>
              </a:rPr>
              <a:t> - Algebraic analysis of continuous algorithms</a:t>
            </a:r>
          </a:p>
          <a:p>
            <a:pPr lvl="0">
              <a:lnSpc>
                <a:spcPct val="110000"/>
              </a:lnSpc>
              <a:spcBef>
                <a:spcPct val="20000"/>
              </a:spcBef>
            </a:pPr>
            <a:r>
              <a:rPr lang="en-US" sz="2700" b="1" dirty="0">
                <a:solidFill>
                  <a:srgbClr val="008000"/>
                </a:solidFill>
                <a:latin typeface="Comic Sans MS" charset="0"/>
                <a:ea typeface="ＭＳ Ｐゴシック" charset="0"/>
                <a:cs typeface="ＭＳ Ｐゴシック" charset="0"/>
              </a:rPr>
              <a:t>Open Problems</a:t>
            </a:r>
            <a:endParaRPr lang="en-US" sz="2200" b="1" dirty="0">
              <a:solidFill>
                <a:srgbClr val="000000"/>
              </a:solidFill>
              <a:latin typeface="Comic Sans MS" charset="0"/>
              <a:ea typeface="ＭＳ Ｐゴシック" charset="0"/>
              <a:cs typeface="ＭＳ Ｐゴシック" charset="0"/>
            </a:endParaRPr>
          </a:p>
          <a:p>
            <a:pPr lvl="0">
              <a:lnSpc>
                <a:spcPct val="110000"/>
              </a:lnSpc>
              <a:spcBef>
                <a:spcPct val="20000"/>
              </a:spcBef>
            </a:pPr>
            <a:r>
              <a:rPr lang="en-US" sz="2200" b="1" dirty="0">
                <a:solidFill>
                  <a:srgbClr val="000000"/>
                </a:solidFill>
                <a:latin typeface="Comic Sans MS" charset="0"/>
                <a:ea typeface="ＭＳ Ｐゴシック" charset="0"/>
                <a:cs typeface="ＭＳ Ｐゴシック" charset="0"/>
              </a:rPr>
              <a:t> </a:t>
            </a:r>
            <a:r>
              <a:rPr lang="en-US" sz="2600" b="1" dirty="0">
                <a:solidFill>
                  <a:srgbClr val="000000"/>
                </a:solidFill>
                <a:latin typeface="Comic Sans MS" charset="0"/>
                <a:ea typeface="ＭＳ Ｐゴシック" charset="0"/>
                <a:cs typeface="ＭＳ Ｐゴシック" charset="0"/>
              </a:rPr>
              <a:t>- PIT, VP vs. VNP</a:t>
            </a:r>
          </a:p>
          <a:p>
            <a:pPr lvl="0">
              <a:lnSpc>
                <a:spcPct val="110000"/>
              </a:lnSpc>
              <a:spcBef>
                <a:spcPct val="20000"/>
              </a:spcBef>
            </a:pPr>
            <a:r>
              <a:rPr lang="en-US" sz="2600" b="1" dirty="0">
                <a:solidFill>
                  <a:srgbClr val="000000"/>
                </a:solidFill>
                <a:latin typeface="Comic Sans MS" charset="0"/>
                <a:ea typeface="ＭＳ Ｐゴシック" charset="0"/>
                <a:cs typeface="ＭＳ Ｐゴシック" charset="0"/>
              </a:rPr>
              <a:t> - Power of new algorithms for </a:t>
            </a:r>
            <a:r>
              <a:rPr lang="en-US" sz="2600" b="1" dirty="0" err="1">
                <a:solidFill>
                  <a:srgbClr val="000000"/>
                </a:solidFill>
                <a:latin typeface="Comic Sans MS" charset="0"/>
                <a:ea typeface="ＭＳ Ｐゴシック" charset="0"/>
                <a:cs typeface="ＭＳ Ｐゴシック" charset="0"/>
              </a:rPr>
              <a:t>Opt</a:t>
            </a:r>
            <a:r>
              <a:rPr lang="en-US" sz="2600" b="1" dirty="0">
                <a:solidFill>
                  <a:srgbClr val="000000"/>
                </a:solidFill>
                <a:latin typeface="Comic Sans MS" charset="0"/>
                <a:ea typeface="ＭＳ Ｐゴシック" charset="0"/>
                <a:cs typeface="ＭＳ Ｐゴシック" charset="0"/>
              </a:rPr>
              <a:t>, </a:t>
            </a:r>
            <a:r>
              <a:rPr lang="en-US" sz="2600" b="1" dirty="0" err="1">
                <a:solidFill>
                  <a:srgbClr val="000000"/>
                </a:solidFill>
                <a:latin typeface="Comic Sans MS" charset="0"/>
                <a:ea typeface="ＭＳ Ｐゴシック" charset="0"/>
                <a:cs typeface="ＭＳ Ｐゴシック" charset="0"/>
              </a:rPr>
              <a:t>Inv</a:t>
            </a:r>
            <a:r>
              <a:rPr lang="en-US" sz="2600" b="1" dirty="0">
                <a:solidFill>
                  <a:srgbClr val="000000"/>
                </a:solidFill>
                <a:latin typeface="Comic Sans MS" charset="0"/>
                <a:ea typeface="ＭＳ Ｐゴシック" charset="0"/>
                <a:cs typeface="ＭＳ Ｐゴシック" charset="0"/>
              </a:rPr>
              <a:t> Th,…</a:t>
            </a:r>
          </a:p>
          <a:p>
            <a:pPr lvl="0">
              <a:lnSpc>
                <a:spcPct val="110000"/>
              </a:lnSpc>
              <a:spcBef>
                <a:spcPct val="20000"/>
              </a:spcBef>
            </a:pPr>
            <a:r>
              <a:rPr lang="en-US" sz="2600" b="1" dirty="0">
                <a:solidFill>
                  <a:srgbClr val="000000"/>
                </a:solidFill>
                <a:latin typeface="Comic Sans MS" charset="0"/>
                <a:ea typeface="ＭＳ Ｐゴシック" charset="0"/>
                <a:cs typeface="ＭＳ Ｐゴシック" charset="0"/>
              </a:rPr>
              <a:t> - Better understanding of alternate minimization</a:t>
            </a:r>
          </a:p>
          <a:p>
            <a:pPr lvl="0">
              <a:lnSpc>
                <a:spcPct val="110000"/>
              </a:lnSpc>
              <a:spcBef>
                <a:spcPct val="20000"/>
              </a:spcBef>
            </a:pPr>
            <a:r>
              <a:rPr lang="en-US" sz="2600" b="1" dirty="0">
                <a:solidFill>
                  <a:srgbClr val="000000"/>
                </a:solidFill>
                <a:latin typeface="Comic Sans MS" charset="0"/>
                <a:ea typeface="ＭＳ Ｐゴシック" charset="0"/>
                <a:cs typeface="ＭＳ Ｐゴシック" charset="0"/>
              </a:rPr>
              <a:t> - More connections and their utilization</a:t>
            </a:r>
          </a:p>
        </p:txBody>
      </p:sp>
    </p:spTree>
    <p:extLst>
      <p:ext uri="{BB962C8B-B14F-4D97-AF65-F5344CB8AC3E}">
        <p14:creationId xmlns:p14="http://schemas.microsoft.com/office/powerpoint/2010/main" val="15091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81000" y="-211308"/>
            <a:ext cx="8445500" cy="2050702"/>
          </a:xfrm>
        </p:spPr>
        <p:txBody>
          <a:bodyPr>
            <a:normAutofit/>
          </a:bodyPr>
          <a:lstStyle/>
          <a:p>
            <a:r>
              <a:rPr lang="en-US" sz="3600" b="1" dirty="0">
                <a:solidFill>
                  <a:srgbClr val="FF0000"/>
                </a:solidFill>
                <a:latin typeface="Comic Sans MS" charset="0"/>
                <a:ea typeface="ＭＳ Ｐゴシック" charset="0"/>
                <a:cs typeface="ＭＳ Ｐゴシック" charset="0"/>
              </a:rPr>
              <a:t> 6 areas, 6 problems </a:t>
            </a:r>
            <a:r>
              <a:rPr lang="en-US" sz="2400" b="1" dirty="0">
                <a:solidFill>
                  <a:srgbClr val="008000"/>
                </a:solidFill>
                <a:latin typeface="Comic Sans MS"/>
                <a:cs typeface="Comic Sans MS"/>
              </a:rPr>
              <a:t>[GGOW’15’16]</a:t>
            </a:r>
            <a:br>
              <a:rPr lang="en-US" sz="3600" b="1" dirty="0">
                <a:solidFill>
                  <a:srgbClr val="FF0000"/>
                </a:solidFill>
                <a:latin typeface="Comic Sans MS" charset="0"/>
                <a:ea typeface="ＭＳ Ｐゴシック" charset="0"/>
                <a:cs typeface="ＭＳ Ｐゴシック" charset="0"/>
              </a:rPr>
            </a:br>
            <a:r>
              <a:rPr lang="en-US" sz="3600" b="1" dirty="0">
                <a:solidFill>
                  <a:srgbClr val="FF0000"/>
                </a:solidFill>
                <a:latin typeface="Comic Sans MS" charset="0"/>
                <a:ea typeface="ＭＳ Ｐゴシック" charset="0"/>
                <a:cs typeface="ＭＳ Ｐゴシック" charset="0"/>
              </a:rPr>
              <a:t> </a:t>
            </a:r>
            <a:r>
              <a:rPr lang="en-US" sz="2400" b="1" dirty="0">
                <a:solidFill>
                  <a:srgbClr val="0000FF"/>
                </a:solidFill>
                <a:latin typeface="Comic Sans MS"/>
                <a:cs typeface="Comic Sans MS"/>
              </a:rPr>
              <a:t>L</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A</a:t>
            </a:r>
            <a:r>
              <a:rPr lang="en-US" sz="2400" b="1" baseline="-25000" dirty="0">
                <a:solidFill>
                  <a:srgbClr val="0000FF"/>
                </a:solidFill>
                <a:latin typeface="Comic Sans MS"/>
                <a:cs typeface="Comic Sans MS"/>
              </a:rPr>
              <a:t>1</a:t>
            </a:r>
            <a:r>
              <a:rPr lang="en-US" sz="2400" b="1" dirty="0">
                <a:latin typeface="Comic Sans MS"/>
                <a:cs typeface="Comic Sans MS"/>
              </a:rPr>
              <a:t>,</a:t>
            </a:r>
            <a:r>
              <a:rPr lang="en-US" sz="2400" b="1" dirty="0">
                <a:solidFill>
                  <a:srgbClr val="0000FF"/>
                </a:solidFill>
                <a:latin typeface="Comic Sans MS"/>
                <a:cs typeface="Comic Sans MS"/>
              </a:rPr>
              <a:t>A</a:t>
            </a:r>
            <a:r>
              <a:rPr lang="en-US" sz="2400" b="1" baseline="-25000" dirty="0">
                <a:solidFill>
                  <a:srgbClr val="0000FF"/>
                </a:solidFill>
                <a:latin typeface="Comic Sans MS"/>
                <a:cs typeface="Comic Sans MS"/>
              </a:rPr>
              <a:t>2</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A</a:t>
            </a:r>
            <a:r>
              <a:rPr lang="en-US" sz="2400" b="1" baseline="-25000" dirty="0">
                <a:solidFill>
                  <a:srgbClr val="0000FF"/>
                </a:solidFill>
                <a:latin typeface="Comic Sans MS"/>
                <a:cs typeface="Comic Sans MS"/>
              </a:rPr>
              <a:t>m</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 A</a:t>
            </a:r>
            <a:r>
              <a:rPr lang="en-US" sz="2400" b="1" baseline="-25000" dirty="0">
                <a:solidFill>
                  <a:srgbClr val="0000FF"/>
                </a:solidFill>
                <a:latin typeface="Comic Sans MS"/>
                <a:cs typeface="Comic Sans MS"/>
              </a:rPr>
              <a:t>i </a:t>
            </a:r>
            <a:r>
              <a:rPr lang="en-US" sz="2400" dirty="0">
                <a:sym typeface="Symbol" charset="0"/>
              </a:rPr>
              <a:t> </a:t>
            </a:r>
            <a:r>
              <a:rPr lang="en-US" sz="2400" b="1" dirty="0" err="1">
                <a:solidFill>
                  <a:srgbClr val="000000"/>
                </a:solidFill>
                <a:latin typeface="Comic Sans MS"/>
                <a:cs typeface="Comic Sans MS"/>
              </a:rPr>
              <a:t>Mat</a:t>
            </a:r>
            <a:r>
              <a:rPr lang="en-US" sz="2400" b="1" baseline="-25000" dirty="0" err="1">
                <a:solidFill>
                  <a:srgbClr val="0000FF"/>
                </a:solidFill>
                <a:latin typeface="Comic Sans MS"/>
                <a:cs typeface="Comic Sans MS"/>
              </a:rPr>
              <a:t>n</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F</a:t>
            </a:r>
            <a:r>
              <a:rPr lang="en-US" sz="2400" b="1" dirty="0">
                <a:solidFill>
                  <a:srgbClr val="000000"/>
                </a:solidFill>
                <a:latin typeface="Comic Sans MS"/>
                <a:cs typeface="Comic Sans MS"/>
              </a:rPr>
              <a:t>)     (e.g. </a:t>
            </a:r>
            <a:r>
              <a:rPr lang="en-US" sz="2400" b="1" dirty="0">
                <a:solidFill>
                  <a:srgbClr val="0000FF"/>
                </a:solidFill>
                <a:latin typeface="Comic Sans MS"/>
                <a:cs typeface="Comic Sans MS"/>
              </a:rPr>
              <a:t>F</a:t>
            </a:r>
            <a:r>
              <a:rPr lang="en-US" sz="2400" b="1" dirty="0">
                <a:solidFill>
                  <a:srgbClr val="000000"/>
                </a:solidFill>
                <a:latin typeface="Comic Sans MS"/>
                <a:cs typeface="Comic Sans MS"/>
              </a:rPr>
              <a:t>=</a:t>
            </a:r>
            <a:r>
              <a:rPr lang="en-US" sz="2400" b="1" dirty="0">
                <a:solidFill>
                  <a:srgbClr val="0000FF"/>
                </a:solidFill>
                <a:latin typeface="Comic Sans MS"/>
                <a:cs typeface="Comic Sans MS"/>
              </a:rPr>
              <a:t>Q</a:t>
            </a:r>
            <a:r>
              <a:rPr lang="en-US" sz="2400" b="1" dirty="0">
                <a:solidFill>
                  <a:srgbClr val="000000"/>
                </a:solidFill>
                <a:latin typeface="Comic Sans MS"/>
                <a:cs typeface="Comic Sans MS"/>
              </a:rPr>
              <a:t>)</a:t>
            </a:r>
            <a:endParaRPr lang="en-US" sz="2400" b="1" dirty="0">
              <a:solidFill>
                <a:srgbClr val="FF0000"/>
              </a:solidFill>
              <a:latin typeface="Comic Sans MS" charset="0"/>
              <a:ea typeface="ＭＳ Ｐゴシック" charset="0"/>
              <a:cs typeface="ＭＳ Ｐゴシック" charset="0"/>
            </a:endParaRPr>
          </a:p>
        </p:txBody>
      </p:sp>
      <mc:AlternateContent xmlns:mc="http://schemas.openxmlformats.org/markup-compatibility/2006">
        <mc:Choice xmlns:a14="http://schemas.microsoft.com/office/drawing/2010/main" Requires="a14">
          <p:sp>
            <p:nvSpPr>
              <p:cNvPr id="5" name="Rectangle 3"/>
              <p:cNvSpPr>
                <a:spLocks noGrp="1" noChangeArrowheads="1"/>
              </p:cNvSpPr>
              <p:nvPr>
                <p:ph type="subTitle" idx="1"/>
              </p:nvPr>
            </p:nvSpPr>
            <p:spPr>
              <a:xfrm>
                <a:off x="139700" y="1322762"/>
                <a:ext cx="8877300" cy="5090738"/>
              </a:xfrm>
            </p:spPr>
            <p:txBody>
              <a:bodyPr>
                <a:normAutofit fontScale="92500" lnSpcReduction="10000"/>
              </a:bodyPr>
              <a:lstStyle/>
              <a:p>
                <a:pPr lvl="0" algn="l">
                  <a:lnSpc>
                    <a:spcPct val="130000"/>
                  </a:lnSpc>
                </a:pPr>
                <a:r>
                  <a:rPr lang="en-US" sz="2300" b="1" dirty="0">
                    <a:solidFill>
                      <a:srgbClr val="008000"/>
                    </a:solidFill>
                    <a:latin typeface="Comic Sans MS" charset="0"/>
                    <a:ea typeface="ＭＳ Ｐゴシック" charset="0"/>
                    <a:cs typeface="ＭＳ Ｐゴシック" charset="0"/>
                  </a:rPr>
                  <a:t>Linear algebra   </a:t>
                </a:r>
                <a:r>
                  <a:rPr lang="en-US" sz="2400" b="1" dirty="0">
                    <a:solidFill>
                      <a:srgbClr val="0000FF"/>
                    </a:solidFill>
                    <a:latin typeface="Comic Sans MS"/>
                    <a:cs typeface="Comic Sans MS"/>
                  </a:rPr>
                  <a:t>A</a:t>
                </a:r>
                <a:r>
                  <a:rPr lang="en-US" sz="2400" b="1" baseline="-25000" dirty="0">
                    <a:solidFill>
                      <a:srgbClr val="0000FF"/>
                    </a:solidFill>
                    <a:latin typeface="Comic Sans MS"/>
                    <a:cs typeface="Comic Sans MS"/>
                  </a:rPr>
                  <a:t>i</a:t>
                </a:r>
                <a:r>
                  <a:rPr lang="en-US" sz="2400" b="1" dirty="0">
                    <a:solidFill>
                      <a:srgbClr val="000000"/>
                    </a:solidFill>
                    <a:latin typeface="Comic Sans MS"/>
                    <a:cs typeface="Comic Sans MS"/>
                  </a:rPr>
                  <a:t>: </a:t>
                </a:r>
                <a:r>
                  <a:rPr lang="en-US" sz="2400" b="1" dirty="0" err="1">
                    <a:solidFill>
                      <a:srgbClr val="0000FF"/>
                    </a:solidFill>
                    <a:latin typeface="Comic Sans MS"/>
                    <a:cs typeface="Comic Sans MS"/>
                  </a:rPr>
                  <a:t>F</a:t>
                </a:r>
                <a:r>
                  <a:rPr lang="en-US" sz="2400" b="1" baseline="30000" dirty="0" err="1">
                    <a:solidFill>
                      <a:srgbClr val="0000FF"/>
                    </a:solidFill>
                    <a:latin typeface="Comic Sans MS"/>
                    <a:cs typeface="Comic Sans MS"/>
                  </a:rPr>
                  <a:t>n</a:t>
                </a:r>
                <a:r>
                  <a:rPr lang="en-US" sz="2400" b="1" dirty="0">
                    <a:solidFill>
                      <a:srgbClr val="0000FF"/>
                    </a:solidFill>
                    <a:latin typeface="Comic Sans MS"/>
                    <a:cs typeface="Comic Sans MS"/>
                  </a:rPr>
                  <a:t> </a:t>
                </a:r>
                <a:r>
                  <a:rPr lang="en-US" sz="2400" b="1" dirty="0">
                    <a:solidFill>
                      <a:schemeClr val="tx1"/>
                    </a:solidFill>
                    <a:latin typeface="Comic Sans MS"/>
                    <a:cs typeface="Comic Sans MS"/>
                    <a:sym typeface="Wingdings"/>
                  </a:rPr>
                  <a:t></a:t>
                </a:r>
                <a:r>
                  <a:rPr lang="en-US" sz="2400" b="1" dirty="0">
                    <a:solidFill>
                      <a:srgbClr val="0000FF"/>
                    </a:solidFill>
                    <a:latin typeface="Comic Sans MS"/>
                    <a:cs typeface="Comic Sans MS"/>
                    <a:sym typeface="Wingdings"/>
                  </a:rPr>
                  <a:t> </a:t>
                </a:r>
                <a:r>
                  <a:rPr lang="en-US" sz="2400" b="1" dirty="0" err="1">
                    <a:solidFill>
                      <a:srgbClr val="0000FF"/>
                    </a:solidFill>
                    <a:latin typeface="Comic Sans MS"/>
                    <a:cs typeface="Comic Sans MS"/>
                    <a:sym typeface="Wingdings"/>
                  </a:rPr>
                  <a:t>F</a:t>
                </a:r>
                <a:r>
                  <a:rPr lang="en-US" sz="2400" b="1" baseline="30000" dirty="0" err="1">
                    <a:solidFill>
                      <a:srgbClr val="0000FF"/>
                    </a:solidFill>
                    <a:latin typeface="Comic Sans MS"/>
                    <a:cs typeface="Comic Sans MS"/>
                    <a:sym typeface="Wingdings"/>
                  </a:rPr>
                  <a:t>n</a:t>
                </a:r>
                <a:r>
                  <a:rPr lang="en-US" sz="2400" b="1" baseline="30000" dirty="0">
                    <a:solidFill>
                      <a:srgbClr val="0000FF"/>
                    </a:solidFill>
                    <a:latin typeface="Comic Sans MS"/>
                    <a:cs typeface="Comic Sans MS"/>
                    <a:sym typeface="Wingdings"/>
                  </a:rPr>
                  <a:t>   </a:t>
                </a:r>
                <a:r>
                  <a:rPr lang="en-US" sz="2300" b="1" dirty="0">
                    <a:solidFill>
                      <a:srgbClr val="000000"/>
                    </a:solidFill>
                    <a:latin typeface="Comic Sans MS"/>
                    <a:cs typeface="Comic Sans MS"/>
                  </a:rPr>
                  <a:t>linear maps</a:t>
                </a:r>
                <a:endParaRPr lang="en-US" sz="2300" b="1" baseline="30000" dirty="0">
                  <a:solidFill>
                    <a:srgbClr val="008000"/>
                  </a:solidFill>
                  <a:latin typeface="Comic Sans MS" charset="0"/>
                  <a:ea typeface="ＭＳ Ｐゴシック" charset="0"/>
                  <a:cs typeface="ＭＳ Ｐゴシック" charset="0"/>
                </a:endParaRPr>
              </a:p>
              <a:p>
                <a:pPr lvl="0" algn="l">
                  <a:lnSpc>
                    <a:spcPct val="130000"/>
                  </a:lnSpc>
                  <a:spcBef>
                    <a:spcPts val="0"/>
                  </a:spcBef>
                </a:pPr>
                <a:r>
                  <a:rPr lang="en-US" sz="2300" b="1" dirty="0">
                    <a:solidFill>
                      <a:srgbClr val="FF0000"/>
                    </a:solidFill>
                    <a:latin typeface="Comic Sans MS" charset="0"/>
                    <a:ea typeface="ＭＳ Ｐゴシック" charset="0"/>
                    <a:cs typeface="ＭＳ Ｐゴシック" charset="0"/>
                  </a:rPr>
                  <a:t>Q1: </a:t>
                </a:r>
                <a:r>
                  <a:rPr lang="en-US" sz="2300" b="1" dirty="0">
                    <a:solidFill>
                      <a:schemeClr val="tx1"/>
                    </a:solidFill>
                    <a:latin typeface="Comic Sans MS" charset="0"/>
                    <a:ea typeface="ＭＳ Ｐゴシック" charset="0"/>
                    <a:cs typeface="ＭＳ Ｐゴシック" charset="0"/>
                  </a:rPr>
                  <a:t> </a:t>
                </a:r>
                <a14:m>
                  <m:oMath xmlns:m="http://schemas.openxmlformats.org/officeDocument/2006/math">
                    <m:r>
                      <a:rPr lang="en-US" sz="2300" b="1" i="1">
                        <a:solidFill>
                          <a:schemeClr val="tx1"/>
                        </a:solidFill>
                        <a:latin typeface="Cambria Math" panose="02040503050406030204" pitchFamily="18" charset="0"/>
                        <a:ea typeface="Cambria Math" panose="02040503050406030204" pitchFamily="18" charset="0"/>
                        <a:cs typeface="ＭＳ Ｐゴシック" charset="0"/>
                      </a:rPr>
                      <m:t>∃</m:t>
                    </m:r>
                  </m:oMath>
                </a14:m>
                <a:r>
                  <a:rPr lang="en-US" sz="2300" b="1" dirty="0">
                    <a:solidFill>
                      <a:prstClr val="black"/>
                    </a:solidFill>
                    <a:latin typeface="Comic Sans MS"/>
                    <a:cs typeface="Comic Sans MS"/>
                  </a:rPr>
                  <a:t> subspace </a:t>
                </a:r>
                <a:r>
                  <a:rPr lang="en-US" sz="2300" b="1" dirty="0">
                    <a:solidFill>
                      <a:srgbClr val="660066"/>
                    </a:solidFill>
                    <a:latin typeface="Comic Sans MS"/>
                    <a:cs typeface="Comic Sans MS"/>
                  </a:rPr>
                  <a:t>U</a:t>
                </a:r>
                <a:r>
                  <a:rPr lang="en-US" sz="2300" b="1" dirty="0">
                    <a:solidFill>
                      <a:prstClr val="black"/>
                    </a:solidFill>
                    <a:latin typeface="Comic Sans MS"/>
                    <a:cs typeface="Comic Sans MS"/>
                  </a:rPr>
                  <a:t> </a:t>
                </a:r>
                <a:r>
                  <a:rPr lang="en-US" sz="2300" b="1" dirty="0" err="1">
                    <a:solidFill>
                      <a:prstClr val="black"/>
                    </a:solidFill>
                    <a:latin typeface="Comic Sans MS"/>
                    <a:cs typeface="Comic Sans MS"/>
                  </a:rPr>
                  <a:t>s.t.</a:t>
                </a:r>
                <a:r>
                  <a:rPr lang="en-US" sz="2300" b="1" dirty="0">
                    <a:solidFill>
                      <a:prstClr val="black"/>
                    </a:solidFill>
                    <a:latin typeface="Comic Sans MS"/>
                    <a:cs typeface="Comic Sans MS"/>
                  </a:rPr>
                  <a:t> dim(span{</a:t>
                </a:r>
                <a:r>
                  <a:rPr lang="en-US" sz="2000" b="1" dirty="0" err="1">
                    <a:solidFill>
                      <a:srgbClr val="0000FF"/>
                    </a:solidFill>
                    <a:latin typeface="Comic Sans MS"/>
                    <a:cs typeface="Comic Sans MS"/>
                  </a:rPr>
                  <a:t>A</a:t>
                </a:r>
                <a:r>
                  <a:rPr lang="en-US" sz="2000" b="1" baseline="-25000" dirty="0" err="1">
                    <a:solidFill>
                      <a:srgbClr val="0000FF"/>
                    </a:solidFill>
                    <a:latin typeface="Comic Sans MS"/>
                    <a:cs typeface="Comic Sans MS"/>
                  </a:rPr>
                  <a:t>i</a:t>
                </a:r>
                <a:r>
                  <a:rPr lang="en-US" sz="2000" b="1" dirty="0" err="1">
                    <a:solidFill>
                      <a:srgbClr val="660066"/>
                    </a:solidFill>
                    <a:latin typeface="Comic Sans MS"/>
                    <a:cs typeface="Comic Sans MS"/>
                  </a:rPr>
                  <a:t>U</a:t>
                </a:r>
                <a:r>
                  <a:rPr lang="en-US" sz="2300" b="1" dirty="0">
                    <a:solidFill>
                      <a:prstClr val="black"/>
                    </a:solidFill>
                    <a:latin typeface="Comic Sans MS"/>
                    <a:cs typeface="Comic Sans MS"/>
                  </a:rPr>
                  <a:t>}</a:t>
                </a:r>
                <a:r>
                  <a:rPr lang="en-US" sz="2300" b="1" baseline="-25000" dirty="0" err="1">
                    <a:solidFill>
                      <a:srgbClr val="0000FF"/>
                    </a:solidFill>
                    <a:latin typeface="Comic Sans MS"/>
                    <a:cs typeface="Comic Sans MS"/>
                  </a:rPr>
                  <a:t>i</a:t>
                </a:r>
                <a:r>
                  <a:rPr lang="en-US" sz="2300" b="1" dirty="0">
                    <a:solidFill>
                      <a:prstClr val="black"/>
                    </a:solidFill>
                    <a:latin typeface="Comic Sans MS"/>
                    <a:cs typeface="Comic Sans MS"/>
                  </a:rPr>
                  <a:t>) &lt; dim(</a:t>
                </a:r>
                <a:r>
                  <a:rPr lang="en-US" sz="2300" b="1" dirty="0">
                    <a:solidFill>
                      <a:srgbClr val="660066"/>
                    </a:solidFill>
                    <a:latin typeface="Comic Sans MS"/>
                    <a:cs typeface="Comic Sans MS"/>
                  </a:rPr>
                  <a:t>U</a:t>
                </a:r>
                <a:r>
                  <a:rPr lang="en-US" sz="2300" b="1" dirty="0">
                    <a:solidFill>
                      <a:prstClr val="black"/>
                    </a:solidFill>
                    <a:latin typeface="Comic Sans MS"/>
                    <a:cs typeface="Comic Sans MS"/>
                  </a:rPr>
                  <a:t>) </a:t>
                </a:r>
                <a:r>
                  <a:rPr lang="en-US" sz="2300" b="1" dirty="0">
                    <a:solidFill>
                      <a:srgbClr val="FF0000"/>
                    </a:solidFill>
                    <a:latin typeface="Comic Sans MS"/>
                    <a:cs typeface="Comic Sans MS"/>
                  </a:rPr>
                  <a:t>?</a:t>
                </a:r>
                <a:endParaRPr lang="en-US" sz="2300" b="1" dirty="0">
                  <a:solidFill>
                    <a:srgbClr val="FF0000"/>
                  </a:solidFill>
                  <a:latin typeface="Comic Sans MS" charset="0"/>
                  <a:ea typeface="ＭＳ Ｐゴシック" charset="0"/>
                  <a:cs typeface="ＭＳ Ｐゴシック" charset="0"/>
                </a:endParaRPr>
              </a:p>
              <a:p>
                <a:pPr lvl="0" algn="l">
                  <a:lnSpc>
                    <a:spcPct val="130000"/>
                  </a:lnSpc>
                </a:pPr>
                <a:r>
                  <a:rPr lang="en-US" sz="2300" b="1" dirty="0">
                    <a:solidFill>
                      <a:srgbClr val="008000"/>
                    </a:solidFill>
                    <a:latin typeface="Comic Sans MS" charset="0"/>
                    <a:ea typeface="ＭＳ Ｐゴシック" charset="0"/>
                    <a:cs typeface="ＭＳ Ｐゴシック" charset="0"/>
                  </a:rPr>
                  <a:t>Arithmetic complexity theory: </a:t>
                </a:r>
                <a:r>
                  <a:rPr lang="en-US" sz="2300" b="1" dirty="0">
                    <a:solidFill>
                      <a:srgbClr val="0000FF"/>
                    </a:solidFill>
                    <a:latin typeface="Comic Sans MS"/>
                    <a:cs typeface="Comic Sans MS"/>
                  </a:rPr>
                  <a:t>A </a:t>
                </a:r>
                <a:r>
                  <a:rPr lang="en-US" sz="2300" b="1" dirty="0">
                    <a:solidFill>
                      <a:srgbClr val="000000"/>
                    </a:solidFill>
                    <a:latin typeface="Comic Sans MS"/>
                    <a:cs typeface="Comic Sans MS"/>
                  </a:rPr>
                  <a:t>describes a polynomial: </a:t>
                </a:r>
                <a:endParaRPr lang="en-US" sz="2300" b="1" dirty="0">
                  <a:solidFill>
                    <a:srgbClr val="008000"/>
                  </a:solidFill>
                  <a:latin typeface="Comic Sans MS" charset="0"/>
                  <a:ea typeface="ＭＳ Ｐゴシック" charset="0"/>
                  <a:cs typeface="ＭＳ Ｐゴシック" charset="0"/>
                </a:endParaRPr>
              </a:p>
              <a:p>
                <a:pPr algn="l">
                  <a:lnSpc>
                    <a:spcPct val="130000"/>
                  </a:lnSpc>
                  <a:spcBef>
                    <a:spcPts val="0"/>
                  </a:spcBef>
                </a:pPr>
                <a:r>
                  <a:rPr lang="en-US" sz="2300" b="1" dirty="0">
                    <a:solidFill>
                      <a:srgbClr val="FF0000"/>
                    </a:solidFill>
                    <a:latin typeface="Comic Sans MS" charset="0"/>
                    <a:ea typeface="ＭＳ Ｐゴシック" charset="0"/>
                    <a:cs typeface="ＭＳ Ｐゴシック" charset="0"/>
                  </a:rPr>
                  <a:t>Q2:  </a:t>
                </a:r>
                <a:r>
                  <a:rPr lang="en-US" sz="2300" b="1" dirty="0">
                    <a:solidFill>
                      <a:srgbClr val="0000FF"/>
                    </a:solidFill>
                    <a:latin typeface="Comic Sans MS"/>
                    <a:cs typeface="Comic Sans MS"/>
                  </a:rPr>
                  <a:t>L</a:t>
                </a:r>
                <a:r>
                  <a:rPr lang="en-US" sz="2300" b="1" dirty="0">
                    <a:solidFill>
                      <a:srgbClr val="000000"/>
                    </a:solidFill>
                    <a:latin typeface="Comic Sans MS"/>
                    <a:cs typeface="Comic Sans MS"/>
                  </a:rPr>
                  <a:t>(</a:t>
                </a:r>
                <a:r>
                  <a:rPr lang="en-US" sz="2300" b="1" dirty="0">
                    <a:solidFill>
                      <a:srgbClr val="660066"/>
                    </a:solidFill>
                    <a:latin typeface="Comic Sans MS"/>
                    <a:cs typeface="Comic Sans MS"/>
                  </a:rPr>
                  <a:t>X</a:t>
                </a:r>
                <a:r>
                  <a:rPr lang="en-US" sz="2300" b="1" dirty="0">
                    <a:solidFill>
                      <a:prstClr val="black"/>
                    </a:solidFill>
                    <a:latin typeface="Comic Sans MS"/>
                    <a:cs typeface="Comic Sans MS"/>
                  </a:rPr>
                  <a:t>) = </a:t>
                </a:r>
                <a:r>
                  <a:rPr lang="en-US" sz="2300" b="1" dirty="0" err="1">
                    <a:solidFill>
                      <a:prstClr val="black"/>
                    </a:solidFill>
                    <a:latin typeface="Comic Sans MS"/>
                    <a:cs typeface="Comic Sans MS"/>
                  </a:rPr>
                  <a:t>det</a:t>
                </a:r>
                <a:r>
                  <a:rPr lang="en-US" sz="2300" b="1" dirty="0">
                    <a:solidFill>
                      <a:prstClr val="black"/>
                    </a:solidFill>
                    <a:latin typeface="Comic Sans MS"/>
                    <a:cs typeface="Comic Sans MS"/>
                  </a:rPr>
                  <a:t>(</a:t>
                </a:r>
                <a:r>
                  <a:rPr lang="en-US" sz="2300" dirty="0">
                    <a:solidFill>
                      <a:prstClr val="black"/>
                    </a:solidFill>
                    <a:sym typeface="Symbol"/>
                  </a:rPr>
                  <a:t></a:t>
                </a:r>
                <a:r>
                  <a:rPr lang="en-US" sz="2300" b="1" baseline="-25000" dirty="0" err="1">
                    <a:solidFill>
                      <a:srgbClr val="0000FF"/>
                    </a:solidFill>
                    <a:latin typeface="Comic Sans MS"/>
                    <a:cs typeface="Comic Sans MS"/>
                  </a:rPr>
                  <a:t>i</a:t>
                </a:r>
                <a:r>
                  <a:rPr lang="en-US" sz="2300" b="1" dirty="0" err="1">
                    <a:solidFill>
                      <a:srgbClr val="0000FF"/>
                    </a:solidFill>
                    <a:latin typeface="Comic Sans MS"/>
                    <a:cs typeface="Comic Sans MS"/>
                  </a:rPr>
                  <a:t>A</a:t>
                </a:r>
                <a:r>
                  <a:rPr lang="en-US" sz="2300" b="1" baseline="-25000" dirty="0" err="1">
                    <a:solidFill>
                      <a:srgbClr val="0000FF"/>
                    </a:solidFill>
                    <a:latin typeface="Comic Sans MS"/>
                    <a:cs typeface="Comic Sans MS"/>
                  </a:rPr>
                  <a:t>i</a:t>
                </a:r>
                <a:r>
                  <a:rPr lang="en-US" sz="2300" b="1" dirty="0" err="1">
                    <a:solidFill>
                      <a:schemeClr val="tx1"/>
                    </a:solidFill>
                    <a:latin typeface="Comic Sans MS"/>
                    <a:cs typeface="Comic Sans MS"/>
                  </a:rPr>
                  <a:t>×</a:t>
                </a:r>
                <a:r>
                  <a:rPr lang="en-US" sz="2300" b="1" dirty="0" err="1">
                    <a:solidFill>
                      <a:srgbClr val="660066"/>
                    </a:solidFill>
                    <a:latin typeface="Comic Sans MS"/>
                    <a:cs typeface="Comic Sans MS"/>
                  </a:rPr>
                  <a:t>X</a:t>
                </a:r>
                <a:r>
                  <a:rPr lang="en-US" sz="2300" b="1" baseline="-25000" dirty="0" err="1">
                    <a:solidFill>
                      <a:srgbClr val="660066"/>
                    </a:solidFill>
                    <a:latin typeface="Comic Sans MS"/>
                    <a:cs typeface="Comic Sans MS"/>
                  </a:rPr>
                  <a:t>i</a:t>
                </a:r>
                <a:r>
                  <a:rPr lang="en-US" sz="2300" b="1" dirty="0">
                    <a:solidFill>
                      <a:srgbClr val="660066"/>
                    </a:solidFill>
                    <a:latin typeface="Comic Sans MS"/>
                    <a:cs typeface="Comic Sans MS"/>
                  </a:rPr>
                  <a:t>) </a:t>
                </a:r>
                <a:r>
                  <a:rPr lang="en-US" sz="2300" b="1" dirty="0">
                    <a:solidFill>
                      <a:prstClr val="black"/>
                    </a:solidFill>
                    <a:latin typeface="Comic Sans MS"/>
                    <a:cs typeface="Comic Sans MS"/>
                  </a:rPr>
                  <a:t>= 0 </a:t>
                </a:r>
                <a:r>
                  <a:rPr lang="en-US" sz="2300" b="1" dirty="0">
                    <a:solidFill>
                      <a:srgbClr val="FF0000"/>
                    </a:solidFill>
                    <a:latin typeface="Comic Sans MS"/>
                    <a:cs typeface="Comic Sans MS"/>
                  </a:rPr>
                  <a:t>?</a:t>
                </a:r>
                <a:endParaRPr lang="en-US" sz="2300" b="1" dirty="0">
                  <a:solidFill>
                    <a:srgbClr val="FF0000"/>
                  </a:solidFill>
                  <a:latin typeface="Comic Sans MS" charset="0"/>
                  <a:ea typeface="ＭＳ Ｐゴシック" charset="0"/>
                  <a:cs typeface="ＭＳ Ｐゴシック" charset="0"/>
                </a:endParaRPr>
              </a:p>
              <a:p>
                <a:pPr lvl="0" algn="l">
                  <a:lnSpc>
                    <a:spcPct val="130000"/>
                  </a:lnSpc>
                </a:pPr>
                <a:r>
                  <a:rPr lang="en-US" sz="2300" b="1" dirty="0">
                    <a:solidFill>
                      <a:srgbClr val="008000"/>
                    </a:solidFill>
                    <a:latin typeface="Comic Sans MS" charset="0"/>
                    <a:ea typeface="ＭＳ Ｐゴシック" charset="0"/>
                    <a:cs typeface="ＭＳ Ｐゴシック" charset="0"/>
                  </a:rPr>
                  <a:t>Quantum Information Theory </a:t>
                </a:r>
                <a:r>
                  <a:rPr lang="en-US" sz="2300" b="1" dirty="0">
                    <a:solidFill>
                      <a:srgbClr val="0000FF"/>
                    </a:solidFill>
                    <a:latin typeface="Comic Sans MS"/>
                    <a:cs typeface="Comic Sans MS"/>
                  </a:rPr>
                  <a:t>L </a:t>
                </a:r>
                <a:r>
                  <a:rPr lang="en-US" sz="2300" b="1" dirty="0">
                    <a:solidFill>
                      <a:srgbClr val="000000"/>
                    </a:solidFill>
                    <a:latin typeface="Comic Sans MS"/>
                    <a:cs typeface="Comic Sans MS"/>
                  </a:rPr>
                  <a:t>positive operator: </a:t>
                </a:r>
                <a:r>
                  <a:rPr lang="en-US" sz="2300" b="1" dirty="0">
                    <a:solidFill>
                      <a:srgbClr val="0000FF"/>
                    </a:solidFill>
                    <a:latin typeface="Comic Sans MS"/>
                    <a:cs typeface="Comic Sans MS"/>
                  </a:rPr>
                  <a:t>L</a:t>
                </a:r>
                <a:r>
                  <a:rPr lang="en-US" sz="2300" b="1" dirty="0">
                    <a:solidFill>
                      <a:srgbClr val="000000"/>
                    </a:solidFill>
                    <a:latin typeface="Comic Sans MS"/>
                    <a:cs typeface="Comic Sans MS"/>
                  </a:rPr>
                  <a:t>(</a:t>
                </a:r>
                <a:r>
                  <a:rPr lang="en-US" sz="2300" b="1" dirty="0">
                    <a:solidFill>
                      <a:srgbClr val="660066"/>
                    </a:solidFill>
                    <a:latin typeface="Comic Sans MS"/>
                    <a:cs typeface="Comic Sans MS"/>
                  </a:rPr>
                  <a:t>P</a:t>
                </a:r>
                <a:r>
                  <a:rPr lang="en-US" sz="2300" b="1" dirty="0">
                    <a:solidFill>
                      <a:prstClr val="black"/>
                    </a:solidFill>
                    <a:latin typeface="Comic Sans MS"/>
                    <a:cs typeface="Comic Sans MS"/>
                  </a:rPr>
                  <a:t>) = </a:t>
                </a:r>
                <a:r>
                  <a:rPr lang="en-US" sz="2300" dirty="0">
                    <a:solidFill>
                      <a:prstClr val="black"/>
                    </a:solidFill>
                    <a:sym typeface="Symbol"/>
                  </a:rPr>
                  <a:t></a:t>
                </a:r>
                <a:r>
                  <a:rPr lang="en-US" sz="2300" b="1" baseline="-25000" dirty="0" err="1">
                    <a:solidFill>
                      <a:srgbClr val="0000FF"/>
                    </a:solidFill>
                    <a:latin typeface="Comic Sans MS"/>
                    <a:cs typeface="Comic Sans MS"/>
                  </a:rPr>
                  <a:t>i</a:t>
                </a:r>
                <a:r>
                  <a:rPr lang="en-US" sz="2300" b="1" dirty="0" err="1">
                    <a:solidFill>
                      <a:srgbClr val="0000FF"/>
                    </a:solidFill>
                    <a:latin typeface="Comic Sans MS"/>
                    <a:cs typeface="Comic Sans MS"/>
                  </a:rPr>
                  <a:t>A</a:t>
                </a:r>
                <a:r>
                  <a:rPr lang="en-US" sz="2300" b="1" baseline="-25000" dirty="0" err="1">
                    <a:solidFill>
                      <a:srgbClr val="0000FF"/>
                    </a:solidFill>
                    <a:latin typeface="Comic Sans MS"/>
                    <a:cs typeface="Comic Sans MS"/>
                  </a:rPr>
                  <a:t>i</a:t>
                </a:r>
                <a:r>
                  <a:rPr lang="en-US" sz="2300" b="1" dirty="0" err="1">
                    <a:solidFill>
                      <a:srgbClr val="660066"/>
                    </a:solidFill>
                    <a:latin typeface="Comic Sans MS"/>
                    <a:cs typeface="Comic Sans MS"/>
                  </a:rPr>
                  <a:t>P</a:t>
                </a:r>
                <a:r>
                  <a:rPr lang="en-US" sz="2300" b="1" dirty="0" err="1">
                    <a:solidFill>
                      <a:srgbClr val="0000FF"/>
                    </a:solidFill>
                    <a:latin typeface="Comic Sans MS"/>
                    <a:cs typeface="Comic Sans MS"/>
                  </a:rPr>
                  <a:t>A</a:t>
                </a:r>
                <a:r>
                  <a:rPr lang="en-US" sz="2300" b="1" baseline="-25000" dirty="0" err="1">
                    <a:solidFill>
                      <a:srgbClr val="0000FF"/>
                    </a:solidFill>
                    <a:latin typeface="Comic Sans MS"/>
                    <a:cs typeface="Comic Sans MS"/>
                  </a:rPr>
                  <a:t>i</a:t>
                </a:r>
                <a:r>
                  <a:rPr lang="en-US" sz="2300" b="1" baseline="30000" dirty="0" err="1">
                    <a:solidFill>
                      <a:srgbClr val="0000FF"/>
                    </a:solidFill>
                    <a:latin typeface="Comic Sans MS"/>
                    <a:cs typeface="Comic Sans MS"/>
                  </a:rPr>
                  <a:t>t</a:t>
                </a:r>
                <a:endParaRPr lang="en-US" sz="2300" b="1" baseline="30000" dirty="0">
                  <a:solidFill>
                    <a:srgbClr val="0000FF"/>
                  </a:solidFill>
                  <a:latin typeface="Comic Sans MS"/>
                  <a:cs typeface="Comic Sans MS"/>
                </a:endParaRPr>
              </a:p>
              <a:p>
                <a:pPr lvl="0" algn="l">
                  <a:lnSpc>
                    <a:spcPct val="130000"/>
                  </a:lnSpc>
                  <a:spcBef>
                    <a:spcPts val="0"/>
                  </a:spcBef>
                </a:pPr>
                <a:r>
                  <a:rPr lang="en-US" sz="2300" b="1" dirty="0">
                    <a:solidFill>
                      <a:srgbClr val="FF0000"/>
                    </a:solidFill>
                    <a:latin typeface="Comic Sans MS" charset="0"/>
                    <a:ea typeface="ＭＳ Ｐゴシック" charset="0"/>
                    <a:cs typeface="ＭＳ Ｐゴシック" charset="0"/>
                  </a:rPr>
                  <a:t>Q3: </a:t>
                </a:r>
                <a:r>
                  <a:rPr lang="en-US" sz="2300" b="1" dirty="0" err="1">
                    <a:solidFill>
                      <a:prstClr val="black"/>
                    </a:solidFill>
                    <a:latin typeface="Comic Sans MS"/>
                    <a:cs typeface="Comic Sans MS"/>
                  </a:rPr>
                  <a:t>inf</a:t>
                </a:r>
                <a:r>
                  <a:rPr lang="en-US" sz="2300" b="1" baseline="-25000" dirty="0" err="1">
                    <a:solidFill>
                      <a:srgbClr val="660066"/>
                    </a:solidFill>
                    <a:latin typeface="Comic Sans MS"/>
                    <a:cs typeface="Comic Sans MS"/>
                  </a:rPr>
                  <a:t>P</a:t>
                </a:r>
                <a:r>
                  <a:rPr lang="en-US" sz="2300" b="1" baseline="-25000" dirty="0">
                    <a:solidFill>
                      <a:prstClr val="black"/>
                    </a:solidFill>
                    <a:latin typeface="Comic Sans MS"/>
                    <a:cs typeface="Comic Sans MS"/>
                  </a:rPr>
                  <a:t>&gt;0</a:t>
                </a:r>
                <a:r>
                  <a:rPr lang="en-US" sz="2300" b="1" dirty="0">
                    <a:solidFill>
                      <a:prstClr val="black"/>
                    </a:solidFill>
                    <a:latin typeface="Comic Sans MS"/>
                    <a:cs typeface="Comic Sans MS"/>
                  </a:rPr>
                  <a:t> </a:t>
                </a:r>
                <a:r>
                  <a:rPr lang="en-US" sz="2300" b="1" dirty="0" err="1">
                    <a:solidFill>
                      <a:prstClr val="black"/>
                    </a:solidFill>
                    <a:latin typeface="Comic Sans MS"/>
                    <a:cs typeface="Comic Sans MS"/>
                  </a:rPr>
                  <a:t>det</a:t>
                </a:r>
                <a:r>
                  <a:rPr lang="en-US" sz="2300" b="1" dirty="0">
                    <a:solidFill>
                      <a:prstClr val="black"/>
                    </a:solidFill>
                    <a:latin typeface="Comic Sans MS"/>
                    <a:cs typeface="Comic Sans MS"/>
                  </a:rPr>
                  <a:t>(</a:t>
                </a:r>
                <a:r>
                  <a:rPr lang="en-US" sz="2300" b="1" dirty="0">
                    <a:solidFill>
                      <a:srgbClr val="0000FF"/>
                    </a:solidFill>
                    <a:latin typeface="Comic Sans MS"/>
                    <a:cs typeface="Comic Sans MS"/>
                  </a:rPr>
                  <a:t>L</a:t>
                </a:r>
                <a:r>
                  <a:rPr lang="en-US" sz="2300" b="1" dirty="0">
                    <a:solidFill>
                      <a:srgbClr val="000000"/>
                    </a:solidFill>
                    <a:latin typeface="Comic Sans MS"/>
                    <a:cs typeface="Comic Sans MS"/>
                  </a:rPr>
                  <a:t>(</a:t>
                </a:r>
                <a:r>
                  <a:rPr lang="en-US" sz="2300" b="1" dirty="0">
                    <a:solidFill>
                      <a:srgbClr val="660066"/>
                    </a:solidFill>
                    <a:latin typeface="Comic Sans MS"/>
                    <a:cs typeface="Comic Sans MS"/>
                  </a:rPr>
                  <a:t>P</a:t>
                </a:r>
                <a:r>
                  <a:rPr lang="en-US" sz="2300" b="1" dirty="0">
                    <a:solidFill>
                      <a:prstClr val="black"/>
                    </a:solidFill>
                    <a:latin typeface="Comic Sans MS"/>
                    <a:cs typeface="Comic Sans MS"/>
                  </a:rPr>
                  <a:t>))/</a:t>
                </a:r>
                <a:r>
                  <a:rPr lang="en-US" sz="2300" b="1" dirty="0" err="1">
                    <a:solidFill>
                      <a:prstClr val="black"/>
                    </a:solidFill>
                    <a:latin typeface="Comic Sans MS"/>
                    <a:cs typeface="Comic Sans MS"/>
                  </a:rPr>
                  <a:t>det</a:t>
                </a:r>
                <a:r>
                  <a:rPr lang="en-US" sz="2300" b="1" dirty="0">
                    <a:solidFill>
                      <a:prstClr val="black"/>
                    </a:solidFill>
                    <a:latin typeface="Comic Sans MS"/>
                    <a:cs typeface="Comic Sans MS"/>
                  </a:rPr>
                  <a:t>(</a:t>
                </a:r>
                <a:r>
                  <a:rPr lang="en-US" sz="2300" b="1" dirty="0">
                    <a:solidFill>
                      <a:srgbClr val="660066"/>
                    </a:solidFill>
                    <a:latin typeface="Comic Sans MS"/>
                    <a:cs typeface="Comic Sans MS"/>
                  </a:rPr>
                  <a:t>P</a:t>
                </a:r>
                <a:r>
                  <a:rPr lang="en-US" sz="2300" b="1" dirty="0">
                    <a:solidFill>
                      <a:prstClr val="black"/>
                    </a:solidFill>
                    <a:latin typeface="Comic Sans MS"/>
                    <a:cs typeface="Comic Sans MS"/>
                  </a:rPr>
                  <a:t>) = 0 </a:t>
                </a:r>
                <a:r>
                  <a:rPr lang="en-US" sz="2300" b="1" dirty="0">
                    <a:solidFill>
                      <a:srgbClr val="FF0000"/>
                    </a:solidFill>
                    <a:latin typeface="Comic Sans MS"/>
                    <a:cs typeface="Comic Sans MS"/>
                  </a:rPr>
                  <a:t>?</a:t>
                </a:r>
                <a:endParaRPr lang="en-US" sz="2300" b="1" dirty="0">
                  <a:solidFill>
                    <a:srgbClr val="FF0000"/>
                  </a:solidFill>
                  <a:latin typeface="Comic Sans MS" charset="0"/>
                  <a:ea typeface="ＭＳ Ｐゴシック" charset="0"/>
                  <a:cs typeface="ＭＳ Ｐゴシック" charset="0"/>
                </a:endParaRPr>
              </a:p>
              <a:p>
                <a:pPr algn="l" eaLnBrk="1" hangingPunct="1">
                  <a:lnSpc>
                    <a:spcPct val="110000"/>
                  </a:lnSpc>
                </a:pPr>
                <a:r>
                  <a:rPr lang="en-US" sz="2300" b="1" dirty="0">
                    <a:solidFill>
                      <a:srgbClr val="008000"/>
                    </a:solidFill>
                    <a:latin typeface="Comic Sans MS" charset="0"/>
                    <a:ea typeface="ＭＳ Ｐゴシック" charset="0"/>
                    <a:cs typeface="ＭＳ Ｐゴシック" charset="0"/>
                  </a:rPr>
                  <a:t>Non-commutative Algebra  </a:t>
                </a:r>
              </a:p>
              <a:p>
                <a:pPr algn="l">
                  <a:lnSpc>
                    <a:spcPct val="110000"/>
                  </a:lnSpc>
                </a:pPr>
                <a:r>
                  <a:rPr lang="en-US" sz="2300" b="1" dirty="0">
                    <a:solidFill>
                      <a:srgbClr val="FF0000"/>
                    </a:solidFill>
                    <a:latin typeface="Comic Sans MS" charset="0"/>
                    <a:ea typeface="ＭＳ Ｐゴシック" charset="0"/>
                    <a:cs typeface="ＭＳ Ｐゴシック" charset="0"/>
                  </a:rPr>
                  <a:t>Q4: </a:t>
                </a:r>
                <a:r>
                  <a:rPr lang="en-US" sz="2300" b="1" dirty="0">
                    <a:solidFill>
                      <a:srgbClr val="000000"/>
                    </a:solidFill>
                    <a:latin typeface="Comic Sans MS" charset="0"/>
                    <a:ea typeface="ＭＳ Ｐゴシック" charset="0"/>
                    <a:cs typeface="ＭＳ Ｐゴシック" charset="0"/>
                  </a:rPr>
                  <a:t>Is</a:t>
                </a:r>
                <a:r>
                  <a:rPr lang="en-US" sz="2300" b="1" dirty="0">
                    <a:solidFill>
                      <a:srgbClr val="FF0000"/>
                    </a:solidFill>
                    <a:latin typeface="Comic Sans MS" charset="0"/>
                    <a:ea typeface="ＭＳ Ｐゴシック" charset="0"/>
                    <a:cs typeface="ＭＳ Ｐゴシック" charset="0"/>
                  </a:rPr>
                  <a:t> </a:t>
                </a:r>
                <a:r>
                  <a:rPr lang="en-US" sz="2300" b="1" dirty="0">
                    <a:solidFill>
                      <a:srgbClr val="0000FF"/>
                    </a:solidFill>
                    <a:latin typeface="Comic Sans MS"/>
                    <a:cs typeface="Comic Sans MS"/>
                  </a:rPr>
                  <a:t>L</a:t>
                </a:r>
                <a:r>
                  <a:rPr lang="en-US" sz="2300" b="1" dirty="0">
                    <a:solidFill>
                      <a:schemeClr val="tx1"/>
                    </a:solidFill>
                    <a:latin typeface="Comic Sans MS"/>
                    <a:cs typeface="Comic Sans MS"/>
                  </a:rPr>
                  <a:t>(</a:t>
                </a:r>
                <a:r>
                  <a:rPr lang="en-US" sz="2300" b="1" dirty="0">
                    <a:solidFill>
                      <a:srgbClr val="660066"/>
                    </a:solidFill>
                    <a:latin typeface="Comic Sans MS"/>
                    <a:cs typeface="Comic Sans MS"/>
                  </a:rPr>
                  <a:t>x</a:t>
                </a:r>
                <a:r>
                  <a:rPr lang="en-US" sz="2300" b="1" dirty="0">
                    <a:solidFill>
                      <a:schemeClr val="tx1"/>
                    </a:solidFill>
                    <a:latin typeface="Comic Sans MS"/>
                    <a:cs typeface="Comic Sans MS"/>
                  </a:rPr>
                  <a:t>)=</a:t>
                </a:r>
                <a:r>
                  <a:rPr lang="en-US" sz="2300" dirty="0">
                    <a:solidFill>
                      <a:prstClr val="black"/>
                    </a:solidFill>
                    <a:sym typeface="Symbol"/>
                  </a:rPr>
                  <a:t></a:t>
                </a:r>
                <a:r>
                  <a:rPr lang="en-US" sz="2300" b="1" baseline="-25000" dirty="0" err="1">
                    <a:solidFill>
                      <a:srgbClr val="0000FF"/>
                    </a:solidFill>
                    <a:latin typeface="Comic Sans MS"/>
                    <a:cs typeface="Comic Sans MS"/>
                  </a:rPr>
                  <a:t>i</a:t>
                </a:r>
                <a:r>
                  <a:rPr lang="en-US" sz="2300" b="1" dirty="0" err="1">
                    <a:solidFill>
                      <a:srgbClr val="0000FF"/>
                    </a:solidFill>
                    <a:latin typeface="Comic Sans MS"/>
                    <a:cs typeface="Comic Sans MS"/>
                  </a:rPr>
                  <a:t>A</a:t>
                </a:r>
                <a:r>
                  <a:rPr lang="en-US" sz="2300" b="1" baseline="-25000" dirty="0" err="1">
                    <a:solidFill>
                      <a:srgbClr val="0000FF"/>
                    </a:solidFill>
                    <a:latin typeface="Comic Sans MS"/>
                    <a:cs typeface="Comic Sans MS"/>
                  </a:rPr>
                  <a:t>i</a:t>
                </a:r>
                <a:r>
                  <a:rPr lang="en-US" sz="2300" b="1" dirty="0" err="1">
                    <a:solidFill>
                      <a:srgbClr val="660066"/>
                    </a:solidFill>
                    <a:latin typeface="Comic Sans MS"/>
                    <a:cs typeface="Comic Sans MS"/>
                  </a:rPr>
                  <a:t>x</a:t>
                </a:r>
                <a:r>
                  <a:rPr lang="en-US" sz="2300" b="1" baseline="-25000" dirty="0" err="1">
                    <a:solidFill>
                      <a:srgbClr val="660066"/>
                    </a:solidFill>
                    <a:latin typeface="Comic Sans MS"/>
                    <a:cs typeface="Comic Sans MS"/>
                  </a:rPr>
                  <a:t>i</a:t>
                </a:r>
                <a:r>
                  <a:rPr lang="en-US" sz="2300" b="1" baseline="-25000" dirty="0">
                    <a:solidFill>
                      <a:srgbClr val="660066"/>
                    </a:solidFill>
                    <a:latin typeface="Comic Sans MS"/>
                    <a:cs typeface="Comic Sans MS"/>
                  </a:rPr>
                  <a:t> </a:t>
                </a:r>
                <a:r>
                  <a:rPr lang="en-US" sz="2300" b="1" dirty="0">
                    <a:solidFill>
                      <a:schemeClr val="tx1"/>
                    </a:solidFill>
                    <a:latin typeface="Comic Sans MS"/>
                    <a:cs typeface="Comic Sans MS"/>
                  </a:rPr>
                  <a:t> </a:t>
                </a:r>
                <a:r>
                  <a:rPr lang="en-US" sz="2300" b="1" dirty="0">
                    <a:solidFill>
                      <a:prstClr val="black"/>
                    </a:solidFill>
                    <a:latin typeface="Comic Sans MS"/>
                    <a:cs typeface="Comic Sans MS"/>
                  </a:rPr>
                  <a:t>singular in </a:t>
                </a:r>
                <a:r>
                  <a:rPr lang="en-US" sz="2300" b="1" dirty="0">
                    <a:solidFill>
                      <a:srgbClr val="0000FF"/>
                    </a:solidFill>
                    <a:latin typeface="Comic Sans MS"/>
                    <a:cs typeface="Comic Sans MS"/>
                  </a:rPr>
                  <a:t>F</a:t>
                </a:r>
                <a:r>
                  <a:rPr lang="en-US" sz="2300" b="1" dirty="0">
                    <a:solidFill>
                      <a:prstClr val="black"/>
                    </a:solidFill>
                    <a:latin typeface="Comic Sans MS"/>
                    <a:cs typeface="Comic Sans MS"/>
                  </a:rPr>
                  <a:t>&lt;(</a:t>
                </a:r>
                <a:r>
                  <a:rPr lang="en-US" sz="2300" b="1" dirty="0">
                    <a:solidFill>
                      <a:srgbClr val="660066"/>
                    </a:solidFill>
                    <a:latin typeface="Comic Sans MS"/>
                    <a:cs typeface="Comic Sans MS"/>
                  </a:rPr>
                  <a:t>x</a:t>
                </a:r>
                <a:r>
                  <a:rPr lang="en-US" sz="2300" b="1" dirty="0">
                    <a:solidFill>
                      <a:prstClr val="black"/>
                    </a:solidFill>
                    <a:latin typeface="Comic Sans MS"/>
                    <a:cs typeface="Comic Sans MS"/>
                  </a:rPr>
                  <a:t>)&gt; </a:t>
                </a:r>
                <a:r>
                  <a:rPr lang="en-US" sz="2300" b="1" dirty="0">
                    <a:solidFill>
                      <a:srgbClr val="FF0000"/>
                    </a:solidFill>
                    <a:latin typeface="Comic Sans MS"/>
                    <a:cs typeface="Comic Sans MS"/>
                  </a:rPr>
                  <a:t>?</a:t>
                </a:r>
                <a:r>
                  <a:rPr lang="en-US" sz="2300" b="1" dirty="0">
                    <a:solidFill>
                      <a:prstClr val="black"/>
                    </a:solidFill>
                    <a:latin typeface="Comic Sans MS"/>
                    <a:cs typeface="Comic Sans MS"/>
                  </a:rPr>
                  <a:t>  [word problem]</a:t>
                </a:r>
              </a:p>
              <a:p>
                <a:pPr algn="l">
                  <a:lnSpc>
                    <a:spcPct val="110000"/>
                  </a:lnSpc>
                </a:pPr>
                <a:r>
                  <a:rPr lang="en-US" sz="2300" b="1" dirty="0">
                    <a:solidFill>
                      <a:srgbClr val="008000"/>
                    </a:solidFill>
                    <a:latin typeface="Comic Sans MS" charset="0"/>
                    <a:ea typeface="ＭＳ Ｐゴシック" charset="0"/>
                    <a:cs typeface="ＭＳ Ｐゴシック" charset="0"/>
                  </a:rPr>
                  <a:t>Invariant Theory </a:t>
                </a:r>
                <a:r>
                  <a:rPr lang="en-US" sz="2300" b="1" dirty="0">
                    <a:solidFill>
                      <a:srgbClr val="0000FF"/>
                    </a:solidFill>
                    <a:latin typeface="Comic Sans MS"/>
                    <a:cs typeface="Comic Sans MS"/>
                  </a:rPr>
                  <a:t>L </a:t>
                </a:r>
                <a:r>
                  <a:rPr lang="en-US" sz="2300" b="1" dirty="0">
                    <a:solidFill>
                      <a:srgbClr val="000000"/>
                    </a:solidFill>
                    <a:latin typeface="Comic Sans MS"/>
                    <a:cs typeface="Comic Sans MS"/>
                  </a:rPr>
                  <a:t>orbit of </a:t>
                </a:r>
                <a:r>
                  <a:rPr lang="en-US" sz="2300" b="1" dirty="0">
                    <a:solidFill>
                      <a:srgbClr val="0000FF"/>
                    </a:solidFill>
                    <a:latin typeface="Comic Sans MS"/>
                    <a:cs typeface="Comic Sans MS"/>
                  </a:rPr>
                  <a:t>G</a:t>
                </a:r>
                <a:r>
                  <a:rPr lang="en-US" sz="2300" b="1" dirty="0">
                    <a:solidFill>
                      <a:srgbClr val="000000"/>
                    </a:solidFill>
                    <a:latin typeface="Comic Sans MS"/>
                    <a:cs typeface="Comic Sans MS"/>
                  </a:rPr>
                  <a:t> = </a:t>
                </a:r>
                <a:r>
                  <a:rPr lang="en-US" sz="2300" b="1" dirty="0" err="1">
                    <a:solidFill>
                      <a:srgbClr val="000000"/>
                    </a:solidFill>
                    <a:latin typeface="Comic Sans MS"/>
                    <a:cs typeface="Comic Sans MS"/>
                  </a:rPr>
                  <a:t>SL</a:t>
                </a:r>
                <a:r>
                  <a:rPr lang="en-US" sz="2300" b="1" baseline="-25000" dirty="0" err="1">
                    <a:solidFill>
                      <a:srgbClr val="0000FF"/>
                    </a:solidFill>
                    <a:latin typeface="Comic Sans MS"/>
                    <a:cs typeface="Comic Sans MS"/>
                  </a:rPr>
                  <a:t>n</a:t>
                </a:r>
                <a:r>
                  <a:rPr lang="en-US" sz="2300" b="1" dirty="0">
                    <a:solidFill>
                      <a:srgbClr val="000000"/>
                    </a:solidFill>
                    <a:latin typeface="Comic Sans MS"/>
                    <a:cs typeface="Comic Sans MS"/>
                  </a:rPr>
                  <a:t>(</a:t>
                </a:r>
                <a:r>
                  <a:rPr lang="en-US" sz="2300" b="1" dirty="0">
                    <a:solidFill>
                      <a:srgbClr val="0000FF"/>
                    </a:solidFill>
                    <a:latin typeface="Comic Sans MS"/>
                    <a:cs typeface="Comic Sans MS"/>
                  </a:rPr>
                  <a:t>F</a:t>
                </a:r>
                <a:r>
                  <a:rPr lang="en-US" sz="2300" b="1" dirty="0">
                    <a:solidFill>
                      <a:srgbClr val="000000"/>
                    </a:solidFill>
                    <a:latin typeface="Comic Sans MS"/>
                    <a:cs typeface="Comic Sans MS"/>
                  </a:rPr>
                  <a:t>)×</a:t>
                </a:r>
                <a:r>
                  <a:rPr lang="en-US" sz="2300" b="1" dirty="0" err="1">
                    <a:solidFill>
                      <a:srgbClr val="000000"/>
                    </a:solidFill>
                    <a:latin typeface="Comic Sans MS"/>
                    <a:cs typeface="Comic Sans MS"/>
                  </a:rPr>
                  <a:t>SL</a:t>
                </a:r>
                <a:r>
                  <a:rPr lang="en-US" sz="2300" b="1" baseline="-25000" dirty="0" err="1">
                    <a:solidFill>
                      <a:srgbClr val="0000FF"/>
                    </a:solidFill>
                    <a:latin typeface="Comic Sans MS"/>
                    <a:cs typeface="Comic Sans MS"/>
                  </a:rPr>
                  <a:t>n</a:t>
                </a:r>
                <a:r>
                  <a:rPr lang="en-US" sz="2300" b="1" dirty="0">
                    <a:solidFill>
                      <a:srgbClr val="000000"/>
                    </a:solidFill>
                    <a:latin typeface="Comic Sans MS"/>
                    <a:cs typeface="Comic Sans MS"/>
                  </a:rPr>
                  <a:t>(</a:t>
                </a:r>
                <a:r>
                  <a:rPr lang="en-US" sz="2300" b="1" dirty="0">
                    <a:solidFill>
                      <a:srgbClr val="0000FF"/>
                    </a:solidFill>
                    <a:latin typeface="Comic Sans MS"/>
                    <a:cs typeface="Comic Sans MS"/>
                  </a:rPr>
                  <a:t>F</a:t>
                </a:r>
                <a:r>
                  <a:rPr lang="en-US" sz="2300" b="1" dirty="0">
                    <a:solidFill>
                      <a:srgbClr val="000000"/>
                    </a:solidFill>
                    <a:latin typeface="Comic Sans MS"/>
                    <a:cs typeface="Comic Sans MS"/>
                  </a:rPr>
                  <a:t>)</a:t>
                </a:r>
                <a:endParaRPr lang="en-US" sz="2300" b="1" dirty="0">
                  <a:solidFill>
                    <a:srgbClr val="008000"/>
                  </a:solidFill>
                  <a:latin typeface="Comic Sans MS" charset="0"/>
                  <a:ea typeface="ＭＳ Ｐゴシック" charset="0"/>
                  <a:cs typeface="ＭＳ Ｐゴシック" charset="0"/>
                </a:endParaRPr>
              </a:p>
              <a:p>
                <a:pPr algn="l">
                  <a:lnSpc>
                    <a:spcPct val="110000"/>
                  </a:lnSpc>
                </a:pPr>
                <a:r>
                  <a:rPr lang="en-US" sz="2300" b="1" dirty="0">
                    <a:solidFill>
                      <a:srgbClr val="FF0000"/>
                    </a:solidFill>
                    <a:latin typeface="Comic Sans MS" charset="0"/>
                    <a:ea typeface="ＭＳ Ｐゴシック" charset="0"/>
                    <a:cs typeface="ＭＳ Ｐゴシック" charset="0"/>
                  </a:rPr>
                  <a:t>Q5: </a:t>
                </a:r>
                <a:r>
                  <a:rPr lang="en-US" sz="2300" b="1" dirty="0">
                    <a:solidFill>
                      <a:srgbClr val="000000"/>
                    </a:solidFill>
                    <a:latin typeface="Comic Sans MS" charset="0"/>
                    <a:ea typeface="ＭＳ Ｐゴシック" charset="0"/>
                    <a:cs typeface="ＭＳ Ｐゴシック" charset="0"/>
                  </a:rPr>
                  <a:t>Is</a:t>
                </a:r>
                <a:r>
                  <a:rPr lang="en-US" sz="2300" b="1" dirty="0">
                    <a:solidFill>
                      <a:srgbClr val="FF0000"/>
                    </a:solidFill>
                    <a:latin typeface="Comic Sans MS" charset="0"/>
                    <a:ea typeface="ＭＳ Ｐゴシック" charset="0"/>
                    <a:cs typeface="ＭＳ Ｐゴシック" charset="0"/>
                  </a:rPr>
                  <a:t> </a:t>
                </a:r>
                <a:r>
                  <a:rPr lang="en-US" sz="2300" b="1" dirty="0">
                    <a:solidFill>
                      <a:schemeClr val="tx1"/>
                    </a:solidFill>
                    <a:latin typeface="Comic Sans MS" charset="0"/>
                    <a:ea typeface="ＭＳ Ｐゴシック" charset="0"/>
                    <a:cs typeface="ＭＳ Ｐゴシック" charset="0"/>
                  </a:rPr>
                  <a:t>0 </a:t>
                </a:r>
                <a:r>
                  <a:rPr lang="en-US" sz="2400" dirty="0">
                    <a:sym typeface="Symbol" charset="0"/>
                  </a:rPr>
                  <a:t></a:t>
                </a:r>
                <a:r>
                  <a:rPr lang="en-US" sz="2300" b="1" dirty="0">
                    <a:solidFill>
                      <a:srgbClr val="FF0000"/>
                    </a:solidFill>
                    <a:latin typeface="Comic Sans MS" charset="0"/>
                    <a:ea typeface="ＭＳ Ｐゴシック" charset="0"/>
                    <a:cs typeface="ＭＳ Ｐゴシック" charset="0"/>
                  </a:rPr>
                  <a:t> </a:t>
                </a:r>
                <a:r>
                  <a:rPr lang="en-US" sz="2300" b="1" u="sng" dirty="0">
                    <a:solidFill>
                      <a:srgbClr val="000000"/>
                    </a:solidFill>
                    <a:latin typeface="Comic Sans MS"/>
                    <a:cs typeface="Comic Sans MS"/>
                  </a:rPr>
                  <a:t>O</a:t>
                </a:r>
                <a:r>
                  <a:rPr lang="en-US" sz="2300" b="1" baseline="-25000" dirty="0">
                    <a:solidFill>
                      <a:srgbClr val="0000FF"/>
                    </a:solidFill>
                    <a:latin typeface="Comic Sans MS"/>
                    <a:cs typeface="Comic Sans MS"/>
                  </a:rPr>
                  <a:t>G</a:t>
                </a:r>
                <a:r>
                  <a:rPr lang="en-US" sz="2300" b="1" u="sng" dirty="0">
                    <a:solidFill>
                      <a:srgbClr val="000000"/>
                    </a:solidFill>
                    <a:latin typeface="Comic Sans MS"/>
                    <a:cs typeface="Comic Sans MS"/>
                  </a:rPr>
                  <a:t>(</a:t>
                </a:r>
                <a:r>
                  <a:rPr lang="en-US" sz="2300" b="1" u="sng" dirty="0">
                    <a:solidFill>
                      <a:srgbClr val="0000FF"/>
                    </a:solidFill>
                    <a:latin typeface="Comic Sans MS"/>
                    <a:cs typeface="Comic Sans MS"/>
                  </a:rPr>
                  <a:t>L</a:t>
                </a:r>
                <a:r>
                  <a:rPr lang="en-US" sz="2300" b="1" u="sng" dirty="0">
                    <a:solidFill>
                      <a:srgbClr val="000000"/>
                    </a:solidFill>
                    <a:latin typeface="Comic Sans MS"/>
                    <a:cs typeface="Comic Sans MS"/>
                  </a:rPr>
                  <a:t>)</a:t>
                </a:r>
                <a:r>
                  <a:rPr lang="en-US" sz="2300" b="1" dirty="0">
                    <a:solidFill>
                      <a:srgbClr val="000000"/>
                    </a:solidFill>
                    <a:latin typeface="Comic Sans MS"/>
                    <a:cs typeface="Comic Sans MS"/>
                  </a:rPr>
                  <a:t> </a:t>
                </a:r>
                <a:r>
                  <a:rPr lang="en-US" sz="2300" b="1" dirty="0">
                    <a:solidFill>
                      <a:srgbClr val="FF0000"/>
                    </a:solidFill>
                    <a:latin typeface="Comic Sans MS"/>
                    <a:cs typeface="Comic Sans MS"/>
                  </a:rPr>
                  <a:t>?</a:t>
                </a:r>
                <a:r>
                  <a:rPr lang="en-US" sz="2300" b="1" dirty="0">
                    <a:solidFill>
                      <a:srgbClr val="000000"/>
                    </a:solidFill>
                    <a:latin typeface="Comic Sans MS"/>
                    <a:cs typeface="Comic Sans MS"/>
                  </a:rPr>
                  <a:t>     [null cone problem]</a:t>
                </a:r>
                <a:endParaRPr lang="en-US" sz="2300" b="1" dirty="0">
                  <a:solidFill>
                    <a:srgbClr val="000000"/>
                  </a:solidFill>
                  <a:latin typeface="Comic Sans MS" charset="0"/>
                  <a:ea typeface="ＭＳ Ｐゴシック" charset="0"/>
                  <a:cs typeface="ＭＳ Ｐゴシック" charset="0"/>
                </a:endParaRPr>
              </a:p>
              <a:p>
                <a:pPr lvl="0" algn="l">
                  <a:lnSpc>
                    <a:spcPct val="110000"/>
                  </a:lnSpc>
                </a:pPr>
                <a:r>
                  <a:rPr lang="en-US" sz="2300" b="1" dirty="0">
                    <a:solidFill>
                      <a:srgbClr val="008000"/>
                    </a:solidFill>
                    <a:latin typeface="Comic Sans MS" charset="0"/>
                    <a:ea typeface="ＭＳ Ｐゴシック" charset="0"/>
                    <a:cs typeface="ＭＳ Ｐゴシック" charset="0"/>
                  </a:rPr>
                  <a:t>Analysis </a:t>
                </a:r>
                <a:r>
                  <a:rPr lang="en-US" sz="2500" b="1" dirty="0">
                    <a:solidFill>
                      <a:srgbClr val="0000FF"/>
                    </a:solidFill>
                    <a:latin typeface="Comic Sans MS"/>
                    <a:cs typeface="Comic Sans MS"/>
                  </a:rPr>
                  <a:t>A</a:t>
                </a:r>
                <a:r>
                  <a:rPr lang="en-US" sz="2500" b="1" baseline="-25000" dirty="0">
                    <a:solidFill>
                      <a:srgbClr val="0000FF"/>
                    </a:solidFill>
                    <a:latin typeface="Comic Sans MS"/>
                    <a:cs typeface="Comic Sans MS"/>
                  </a:rPr>
                  <a:t>i</a:t>
                </a:r>
                <a:r>
                  <a:rPr lang="en-US" sz="2500" b="1" dirty="0">
                    <a:solidFill>
                      <a:srgbClr val="000000"/>
                    </a:solidFill>
                    <a:latin typeface="Comic Sans MS"/>
                    <a:cs typeface="Comic Sans MS"/>
                  </a:rPr>
                  <a:t>: </a:t>
                </a:r>
                <a:r>
                  <a:rPr lang="en-US" sz="2500" b="1" dirty="0" err="1">
                    <a:solidFill>
                      <a:srgbClr val="0000FF"/>
                    </a:solidFill>
                    <a:latin typeface="Comic Sans MS"/>
                    <a:cs typeface="Comic Sans MS"/>
                  </a:rPr>
                  <a:t>R</a:t>
                </a:r>
                <a:r>
                  <a:rPr lang="en-US" sz="2500" b="1" baseline="30000" dirty="0" err="1">
                    <a:solidFill>
                      <a:srgbClr val="0000FF"/>
                    </a:solidFill>
                    <a:latin typeface="Comic Sans MS"/>
                    <a:cs typeface="Comic Sans MS"/>
                  </a:rPr>
                  <a:t>n</a:t>
                </a:r>
                <a:r>
                  <a:rPr lang="en-US" sz="2500" b="1" dirty="0">
                    <a:solidFill>
                      <a:srgbClr val="0000FF"/>
                    </a:solidFill>
                    <a:latin typeface="Comic Sans MS"/>
                    <a:cs typeface="Comic Sans MS"/>
                  </a:rPr>
                  <a:t> </a:t>
                </a:r>
                <a:r>
                  <a:rPr lang="en-US" sz="2500" b="1" dirty="0">
                    <a:solidFill>
                      <a:prstClr val="black"/>
                    </a:solidFill>
                    <a:latin typeface="Comic Sans MS"/>
                    <a:cs typeface="Comic Sans MS"/>
                    <a:sym typeface="Wingdings"/>
                  </a:rPr>
                  <a:t></a:t>
                </a:r>
                <a:r>
                  <a:rPr lang="en-US" sz="2500" b="1" dirty="0">
                    <a:solidFill>
                      <a:srgbClr val="0000FF"/>
                    </a:solidFill>
                    <a:latin typeface="Comic Sans MS"/>
                    <a:cs typeface="Comic Sans MS"/>
                    <a:sym typeface="Wingdings"/>
                  </a:rPr>
                  <a:t> </a:t>
                </a:r>
                <a:r>
                  <a:rPr lang="en-US" sz="2500" b="1" dirty="0" err="1">
                    <a:solidFill>
                      <a:srgbClr val="0000FF"/>
                    </a:solidFill>
                    <a:latin typeface="Comic Sans MS"/>
                    <a:cs typeface="Comic Sans MS"/>
                    <a:sym typeface="Wingdings"/>
                  </a:rPr>
                  <a:t>R</a:t>
                </a:r>
                <a:r>
                  <a:rPr lang="en-US" sz="2500" b="1" baseline="30000" dirty="0" err="1">
                    <a:solidFill>
                      <a:srgbClr val="0000FF"/>
                    </a:solidFill>
                    <a:latin typeface="Comic Sans MS"/>
                    <a:cs typeface="Comic Sans MS"/>
                    <a:sym typeface="Wingdings"/>
                  </a:rPr>
                  <a:t>n</a:t>
                </a:r>
                <a:r>
                  <a:rPr lang="en-US" sz="2500" b="1" baseline="30000" dirty="0">
                    <a:solidFill>
                      <a:srgbClr val="0000FF"/>
                    </a:solidFill>
                    <a:latin typeface="Comic Sans MS"/>
                    <a:cs typeface="Comic Sans MS"/>
                    <a:sym typeface="Wingdings"/>
                  </a:rPr>
                  <a:t>   </a:t>
                </a:r>
                <a:r>
                  <a:rPr lang="en-US" sz="2300" b="1" dirty="0">
                    <a:solidFill>
                      <a:srgbClr val="000000"/>
                    </a:solidFill>
                    <a:latin typeface="Comic Sans MS"/>
                    <a:cs typeface="Comic Sans MS"/>
                  </a:rPr>
                  <a:t>linear maps</a:t>
                </a:r>
                <a:endParaRPr lang="en-US" sz="2300" b="1" baseline="30000" dirty="0">
                  <a:solidFill>
                    <a:srgbClr val="008000"/>
                  </a:solidFill>
                  <a:latin typeface="Comic Sans MS" charset="0"/>
                  <a:ea typeface="ＭＳ Ｐゴシック" charset="0"/>
                  <a:cs typeface="ＭＳ Ｐゴシック" charset="0"/>
                </a:endParaRPr>
              </a:p>
              <a:p>
                <a:pPr algn="l">
                  <a:lnSpc>
                    <a:spcPct val="110000"/>
                  </a:lnSpc>
                </a:pPr>
                <a:r>
                  <a:rPr lang="en-US" sz="2300" b="1" dirty="0">
                    <a:solidFill>
                      <a:srgbClr val="FF0000"/>
                    </a:solidFill>
                    <a:latin typeface="Comic Sans MS" charset="0"/>
                    <a:ea typeface="ＭＳ Ｐゴシック" charset="0"/>
                    <a:cs typeface="ＭＳ Ｐゴシック" charset="0"/>
                  </a:rPr>
                  <a:t>Q6: </a:t>
                </a:r>
                <a:r>
                  <a:rPr lang="en-US" sz="2300" b="1" dirty="0">
                    <a:solidFill>
                      <a:srgbClr val="000000"/>
                    </a:solidFill>
                    <a:latin typeface="Comic Sans MS" charset="0"/>
                    <a:ea typeface="ＭＳ Ｐゴシック" charset="0"/>
                    <a:cs typeface="ＭＳ Ｐゴシック" charset="0"/>
                  </a:rPr>
                  <a:t> </a:t>
                </a:r>
                <a14:m>
                  <m:oMath xmlns:m="http://schemas.openxmlformats.org/officeDocument/2006/math">
                    <m:r>
                      <a:rPr lang="en-US" sz="2300" b="1" i="1">
                        <a:solidFill>
                          <a:schemeClr val="tx1"/>
                        </a:solidFill>
                        <a:latin typeface="Cambria Math" panose="02040503050406030204" pitchFamily="18" charset="0"/>
                        <a:ea typeface="Cambria Math" panose="02040503050406030204" pitchFamily="18" charset="0"/>
                        <a:cs typeface="ＭＳ Ｐゴシック" charset="0"/>
                      </a:rPr>
                      <m:t>∃</m:t>
                    </m:r>
                  </m:oMath>
                </a14:m>
                <a:r>
                  <a:rPr lang="en-US" sz="2300" b="1" dirty="0">
                    <a:solidFill>
                      <a:srgbClr val="800000"/>
                    </a:solidFill>
                    <a:latin typeface="Comic Sans MS"/>
                    <a:cs typeface="Comic Sans MS"/>
                  </a:rPr>
                  <a:t> C</a:t>
                </a:r>
                <a:r>
                  <a:rPr lang="en-US" sz="2300" b="1" dirty="0">
                    <a:solidFill>
                      <a:srgbClr val="000000"/>
                    </a:solidFill>
                    <a:latin typeface="Comic Sans MS"/>
                    <a:cs typeface="Comic Sans MS"/>
                  </a:rPr>
                  <a:t>&lt;∞ </a:t>
                </a:r>
                <a:r>
                  <a:rPr lang="en-US" sz="2300" b="1" dirty="0">
                    <a:solidFill>
                      <a:schemeClr val="tx1"/>
                    </a:solidFill>
                    <a:latin typeface="Comic Sans MS" charset="0"/>
                    <a:ea typeface="ＭＳ Ｐゴシック" charset="0"/>
                    <a:cs typeface="ＭＳ Ｐゴシック" charset="0"/>
                    <a:sym typeface="Symbol" charset="0"/>
                  </a:rPr>
                  <a:t></a:t>
                </a:r>
                <a:r>
                  <a:rPr lang="en-US" sz="2300" b="1" dirty="0" err="1">
                    <a:solidFill>
                      <a:srgbClr val="800000"/>
                    </a:solidFill>
                    <a:latin typeface="Comic Sans MS"/>
                    <a:cs typeface="Comic Sans MS"/>
                  </a:rPr>
                  <a:t>f</a:t>
                </a:r>
                <a:r>
                  <a:rPr lang="en-US" sz="2300" b="1" baseline="-25000" dirty="0" err="1">
                    <a:solidFill>
                      <a:srgbClr val="800000"/>
                    </a:solidFill>
                    <a:latin typeface="Comic Sans MS"/>
                    <a:cs typeface="Comic Sans MS"/>
                  </a:rPr>
                  <a:t>i</a:t>
                </a:r>
                <a:r>
                  <a:rPr lang="en-US" sz="2300" b="1" dirty="0" err="1">
                    <a:solidFill>
                      <a:srgbClr val="000000"/>
                    </a:solidFill>
                    <a:latin typeface="Comic Sans MS"/>
                    <a:cs typeface="Comic Sans MS"/>
                  </a:rPr>
                  <a:t>:</a:t>
                </a:r>
                <a:r>
                  <a:rPr lang="en-US" sz="2300" b="1" dirty="0" err="1">
                    <a:solidFill>
                      <a:srgbClr val="0000FF"/>
                    </a:solidFill>
                    <a:latin typeface="Comic Sans MS"/>
                    <a:cs typeface="Comic Sans MS"/>
                  </a:rPr>
                  <a:t>R</a:t>
                </a:r>
                <a:r>
                  <a:rPr lang="en-US" sz="2300" b="1" baseline="30000" dirty="0" err="1">
                    <a:solidFill>
                      <a:srgbClr val="0000FF"/>
                    </a:solidFill>
                    <a:latin typeface="Comic Sans MS"/>
                    <a:cs typeface="Comic Sans MS"/>
                  </a:rPr>
                  <a:t>n</a:t>
                </a:r>
                <a:r>
                  <a:rPr lang="en-US" sz="2300" b="1" dirty="0" err="1">
                    <a:solidFill>
                      <a:prstClr val="black"/>
                    </a:solidFill>
                    <a:latin typeface="Comic Sans MS"/>
                    <a:cs typeface="Comic Sans MS"/>
                    <a:sym typeface="Wingdings"/>
                  </a:rPr>
                  <a:t></a:t>
                </a:r>
                <a:r>
                  <a:rPr lang="en-US" sz="2300" b="1" dirty="0" err="1">
                    <a:solidFill>
                      <a:srgbClr val="0000FF"/>
                    </a:solidFill>
                    <a:latin typeface="Comic Sans MS"/>
                    <a:cs typeface="Comic Sans MS"/>
                    <a:sym typeface="Wingdings"/>
                  </a:rPr>
                  <a:t>R</a:t>
                </a:r>
                <a:r>
                  <a:rPr lang="en-US" sz="2300" b="1" baseline="-25000" dirty="0">
                    <a:solidFill>
                      <a:srgbClr val="0000FF"/>
                    </a:solidFill>
                    <a:latin typeface="Comic Sans MS"/>
                    <a:cs typeface="Comic Sans MS"/>
                    <a:sym typeface="Wingdings"/>
                  </a:rPr>
                  <a:t>+</a:t>
                </a:r>
                <a:r>
                  <a:rPr lang="en-US" sz="2300" b="1" baseline="30000" dirty="0">
                    <a:solidFill>
                      <a:srgbClr val="0000FF"/>
                    </a:solidFill>
                    <a:latin typeface="Comic Sans MS"/>
                    <a:cs typeface="Comic Sans MS"/>
                    <a:sym typeface="Wingdings"/>
                  </a:rPr>
                  <a:t> </a:t>
                </a:r>
                <a:r>
                  <a:rPr lang="en-US" sz="2300" b="1" dirty="0">
                    <a:solidFill>
                      <a:srgbClr val="000000"/>
                    </a:solidFill>
                    <a:latin typeface="Comic Sans MS"/>
                    <a:cs typeface="Comic Sans MS"/>
                  </a:rPr>
                  <a:t> </a:t>
                </a:r>
                <a:r>
                  <a:rPr lang="en-US" sz="2300" b="1" dirty="0">
                    <a:solidFill>
                      <a:srgbClr val="FF0000"/>
                    </a:solidFill>
                    <a:latin typeface="Comic Sans MS" charset="0"/>
                    <a:ea typeface="ＭＳ Ｐゴシック" charset="0"/>
                    <a:cs typeface="ＭＳ Ｐゴシック" charset="0"/>
                  </a:rPr>
                  <a:t> </a:t>
                </a:r>
                <a:r>
                  <a:rPr lang="en-US" sz="2300" b="1" dirty="0">
                    <a:solidFill>
                      <a:schemeClr val="tx1"/>
                    </a:solidFill>
                  </a:rPr>
                  <a:t>∫</a:t>
                </a:r>
                <a:r>
                  <a:rPr lang="en-US" sz="2300" b="1" baseline="-25000" dirty="0" err="1">
                    <a:solidFill>
                      <a:srgbClr val="660066"/>
                    </a:solidFill>
                    <a:latin typeface="Comic Sans MS"/>
                    <a:cs typeface="Comic Sans MS"/>
                  </a:rPr>
                  <a:t>x</a:t>
                </a:r>
                <a:r>
                  <a:rPr lang="en-US" sz="2300" baseline="-25000" dirty="0" err="1">
                    <a:solidFill>
                      <a:srgbClr val="000000"/>
                    </a:solidFill>
                    <a:sym typeface="Symbol" charset="0"/>
                  </a:rPr>
                  <a:t></a:t>
                </a:r>
                <a:r>
                  <a:rPr lang="en-US" sz="2300" b="1" baseline="-25000" dirty="0" err="1">
                    <a:solidFill>
                      <a:srgbClr val="0000FF"/>
                    </a:solidFill>
                    <a:latin typeface="Comic Sans MS"/>
                    <a:cs typeface="Comic Sans MS"/>
                  </a:rPr>
                  <a:t>R</a:t>
                </a:r>
                <a:r>
                  <a:rPr lang="en-US" sz="2300" b="1" dirty="0" err="1">
                    <a:solidFill>
                      <a:srgbClr val="0000FF"/>
                    </a:solidFill>
                    <a:latin typeface="Comic Sans MS"/>
                    <a:cs typeface="Comic Sans MS"/>
                  </a:rPr>
                  <a:t>n</a:t>
                </a:r>
                <a:r>
                  <a:rPr lang="en-US" sz="2300" b="1" baseline="-25000" dirty="0">
                    <a:solidFill>
                      <a:srgbClr val="0000FF"/>
                    </a:solidFill>
                    <a:latin typeface="Comic Sans MS"/>
                    <a:cs typeface="Comic Sans MS"/>
                  </a:rPr>
                  <a:t> </a:t>
                </a:r>
                <a:r>
                  <a:rPr lang="en-US" sz="2300" b="1" dirty="0">
                    <a:solidFill>
                      <a:srgbClr val="000000"/>
                    </a:solidFill>
                  </a:rPr>
                  <a:t>(∏</a:t>
                </a:r>
                <a:r>
                  <a:rPr lang="en-US" sz="2300" b="1" baseline="-25000" dirty="0" err="1">
                    <a:solidFill>
                      <a:srgbClr val="0000FF"/>
                    </a:solidFill>
                    <a:latin typeface="Comic Sans MS"/>
                    <a:cs typeface="Comic Sans MS"/>
                  </a:rPr>
                  <a:t>i</a:t>
                </a:r>
                <a:r>
                  <a:rPr lang="en-US" sz="2300" b="1" baseline="-25000" dirty="0">
                    <a:solidFill>
                      <a:srgbClr val="800000"/>
                    </a:solidFill>
                    <a:latin typeface="Comic Sans MS"/>
                    <a:cs typeface="Comic Sans MS"/>
                  </a:rPr>
                  <a:t> </a:t>
                </a:r>
                <a:r>
                  <a:rPr lang="en-US" sz="2300" b="1" dirty="0">
                    <a:solidFill>
                      <a:srgbClr val="800000"/>
                    </a:solidFill>
                    <a:latin typeface="Comic Sans MS"/>
                    <a:cs typeface="Comic Sans MS"/>
                  </a:rPr>
                  <a:t>f</a:t>
                </a:r>
                <a:r>
                  <a:rPr lang="en-US" sz="2300" b="1" baseline="-25000" dirty="0">
                    <a:solidFill>
                      <a:srgbClr val="800000"/>
                    </a:solidFill>
                    <a:latin typeface="Comic Sans MS"/>
                    <a:cs typeface="Comic Sans MS"/>
                  </a:rPr>
                  <a:t>i</a:t>
                </a:r>
                <a:r>
                  <a:rPr lang="en-US" sz="2300" dirty="0"/>
                  <a:t>(</a:t>
                </a:r>
                <a:r>
                  <a:rPr lang="en-US" sz="2300" b="1" dirty="0">
                    <a:solidFill>
                      <a:srgbClr val="0000FF"/>
                    </a:solidFill>
                    <a:latin typeface="Comic Sans MS"/>
                    <a:cs typeface="Comic Sans MS"/>
                  </a:rPr>
                  <a:t>A</a:t>
                </a:r>
                <a:r>
                  <a:rPr lang="en-US" sz="2300" b="1" baseline="-25000" dirty="0">
                    <a:solidFill>
                      <a:srgbClr val="0000FF"/>
                    </a:solidFill>
                    <a:latin typeface="Comic Sans MS"/>
                    <a:cs typeface="Comic Sans MS"/>
                  </a:rPr>
                  <a:t>i</a:t>
                </a:r>
                <a:r>
                  <a:rPr lang="en-US" sz="2300" b="1" dirty="0">
                    <a:solidFill>
                      <a:srgbClr val="660066"/>
                    </a:solidFill>
                    <a:latin typeface="Comic Sans MS"/>
                    <a:cs typeface="Comic Sans MS"/>
                  </a:rPr>
                  <a:t>x</a:t>
                </a:r>
                <a:r>
                  <a:rPr lang="en-US" sz="2300" dirty="0">
                    <a:solidFill>
                      <a:srgbClr val="000000"/>
                    </a:solidFill>
                  </a:rPr>
                  <a:t>)</a:t>
                </a:r>
                <a:r>
                  <a:rPr lang="en-US" sz="2300" b="1" dirty="0">
                    <a:solidFill>
                      <a:srgbClr val="000000"/>
                    </a:solidFill>
                  </a:rPr>
                  <a:t>)</a:t>
                </a:r>
                <a:r>
                  <a:rPr lang="en-US" sz="2300" dirty="0"/>
                  <a:t> </a:t>
                </a:r>
                <a:r>
                  <a:rPr lang="en-US" sz="2300" b="1" dirty="0">
                    <a:solidFill>
                      <a:srgbClr val="000000"/>
                    </a:solidFill>
                  </a:rPr>
                  <a:t>≤</a:t>
                </a:r>
                <a:r>
                  <a:rPr lang="en-US" sz="2300" dirty="0"/>
                  <a:t>  </a:t>
                </a:r>
                <a:r>
                  <a:rPr lang="en-US" sz="2300" b="1" dirty="0">
                    <a:solidFill>
                      <a:srgbClr val="800000"/>
                    </a:solidFill>
                    <a:latin typeface="Comic Sans MS"/>
                    <a:cs typeface="Comic Sans MS"/>
                  </a:rPr>
                  <a:t>C</a:t>
                </a:r>
                <a:r>
                  <a:rPr lang="en-US" sz="2300" b="1" dirty="0"/>
                  <a:t> </a:t>
                </a:r>
                <a:r>
                  <a:rPr lang="en-US" sz="2300" b="1" dirty="0">
                    <a:solidFill>
                      <a:srgbClr val="000000"/>
                    </a:solidFill>
                  </a:rPr>
                  <a:t>∏</a:t>
                </a:r>
                <a:r>
                  <a:rPr lang="en-US" sz="2300" b="1" baseline="-25000" dirty="0">
                    <a:solidFill>
                      <a:srgbClr val="0000FF"/>
                    </a:solidFill>
                    <a:latin typeface="Comic Sans MS"/>
                    <a:cs typeface="Comic Sans MS"/>
                  </a:rPr>
                  <a:t>j</a:t>
                </a:r>
                <a:r>
                  <a:rPr lang="en-US" sz="2300" b="1" dirty="0"/>
                  <a:t> </a:t>
                </a:r>
                <a:r>
                  <a:rPr lang="en-US" sz="2300" b="1" dirty="0">
                    <a:solidFill>
                      <a:srgbClr val="000000"/>
                    </a:solidFill>
                    <a:latin typeface="Comic Sans MS"/>
                    <a:cs typeface="Comic Sans MS"/>
                  </a:rPr>
                  <a:t>|</a:t>
                </a:r>
                <a:r>
                  <a:rPr lang="en-US" sz="2300" b="1" dirty="0" err="1">
                    <a:solidFill>
                      <a:srgbClr val="800000"/>
                    </a:solidFill>
                    <a:latin typeface="Comic Sans MS"/>
                    <a:cs typeface="Comic Sans MS"/>
                  </a:rPr>
                  <a:t>f</a:t>
                </a:r>
                <a:r>
                  <a:rPr lang="en-US" sz="2300" b="1" baseline="-25000" dirty="0" err="1">
                    <a:solidFill>
                      <a:srgbClr val="800000"/>
                    </a:solidFill>
                    <a:latin typeface="Comic Sans MS"/>
                    <a:cs typeface="Comic Sans MS"/>
                  </a:rPr>
                  <a:t>i</a:t>
                </a:r>
                <a:r>
                  <a:rPr lang="en-US" sz="2300" b="1" dirty="0" err="1">
                    <a:solidFill>
                      <a:srgbClr val="000000"/>
                    </a:solidFill>
                    <a:latin typeface="Comic Sans MS"/>
                    <a:cs typeface="Comic Sans MS"/>
                  </a:rPr>
                  <a:t>|</a:t>
                </a:r>
                <a:r>
                  <a:rPr lang="en-US" sz="2300" b="1" baseline="-25000" dirty="0" err="1">
                    <a:solidFill>
                      <a:srgbClr val="0000FF"/>
                    </a:solidFill>
                    <a:latin typeface="Comic Sans MS"/>
                    <a:cs typeface="Comic Sans MS"/>
                  </a:rPr>
                  <a:t>m</a:t>
                </a:r>
                <a:r>
                  <a:rPr lang="en-US" sz="2300" dirty="0"/>
                  <a:t> </a:t>
                </a:r>
                <a:r>
                  <a:rPr lang="en-US" sz="2300" b="1" dirty="0">
                    <a:solidFill>
                      <a:prstClr val="black"/>
                    </a:solidFill>
                    <a:latin typeface="Comic Sans MS" charset="0"/>
                    <a:ea typeface="ＭＳ Ｐゴシック" charset="0"/>
                    <a:cs typeface="ＭＳ Ｐゴシック" charset="0"/>
                  </a:rPr>
                  <a:t> </a:t>
                </a:r>
                <a:r>
                  <a:rPr lang="en-US" sz="2300" b="1" dirty="0">
                    <a:solidFill>
                      <a:srgbClr val="FF0000"/>
                    </a:solidFill>
                    <a:latin typeface="Comic Sans MS" charset="0"/>
                    <a:ea typeface="ＭＳ Ｐゴシック" charset="0"/>
                    <a:cs typeface="ＭＳ Ｐゴシック" charset="0"/>
                  </a:rPr>
                  <a:t>?</a:t>
                </a:r>
              </a:p>
              <a:p>
                <a:pPr algn="l">
                  <a:lnSpc>
                    <a:spcPct val="110000"/>
                  </a:lnSpc>
                </a:pPr>
                <a:endParaRPr lang="en-US" sz="2600" b="1" dirty="0">
                  <a:solidFill>
                    <a:srgbClr val="000000"/>
                  </a:solidFill>
                  <a:latin typeface="Comic Sans MS" charset="0"/>
                  <a:ea typeface="ＭＳ Ｐゴシック" charset="0"/>
                  <a:cs typeface="ＭＳ Ｐゴシック" charset="0"/>
                </a:endParaRPr>
              </a:p>
              <a:p>
                <a:pPr algn="l">
                  <a:lnSpc>
                    <a:spcPct val="110000"/>
                  </a:lnSpc>
                </a:pPr>
                <a:endParaRPr lang="en-US" sz="2600" b="1" dirty="0">
                  <a:solidFill>
                    <a:srgbClr val="008000"/>
                  </a:solidFill>
                  <a:latin typeface="Comic Sans MS" charset="0"/>
                  <a:ea typeface="ＭＳ Ｐゴシック" charset="0"/>
                  <a:cs typeface="ＭＳ Ｐゴシック" charset="0"/>
                </a:endParaRPr>
              </a:p>
              <a:p>
                <a:pPr algn="l">
                  <a:lnSpc>
                    <a:spcPct val="110000"/>
                  </a:lnSpc>
                </a:pPr>
                <a:endParaRPr lang="en-US" b="1" dirty="0">
                  <a:solidFill>
                    <a:srgbClr val="008000"/>
                  </a:solidFill>
                  <a:latin typeface="Comic Sans MS" charset="0"/>
                  <a:ea typeface="ＭＳ Ｐゴシック" charset="0"/>
                  <a:cs typeface="ＭＳ Ｐゴシック" charset="0"/>
                </a:endParaRPr>
              </a:p>
              <a:p>
                <a:pPr lvl="0" algn="l">
                  <a:lnSpc>
                    <a:spcPct val="110000"/>
                  </a:lnSpc>
                </a:pPr>
                <a:endParaRPr lang="en-US" b="1" dirty="0">
                  <a:solidFill>
                    <a:srgbClr val="008000"/>
                  </a:solidFill>
                  <a:latin typeface="Comic Sans MS" charset="0"/>
                  <a:ea typeface="ＭＳ Ｐゴシック" charset="0"/>
                  <a:cs typeface="ＭＳ Ｐゴシック" charset="0"/>
                </a:endParaRPr>
              </a:p>
              <a:p>
                <a:pPr algn="l" eaLnBrk="1" hangingPunct="1">
                  <a:lnSpc>
                    <a:spcPct val="110000"/>
                  </a:lnSpc>
                </a:pPr>
                <a:endParaRPr lang="en-US" b="1" dirty="0">
                  <a:solidFill>
                    <a:srgbClr val="008000"/>
                  </a:solidFill>
                  <a:latin typeface="Comic Sans MS" charset="0"/>
                  <a:ea typeface="ＭＳ Ｐゴシック" charset="0"/>
                  <a:cs typeface="ＭＳ Ｐゴシック" charset="0"/>
                </a:endParaRPr>
              </a:p>
              <a:p>
                <a:pPr eaLnBrk="1" hangingPunct="1">
                  <a:lnSpc>
                    <a:spcPct val="110000"/>
                  </a:lnSpc>
                </a:pPr>
                <a:endParaRPr lang="en-US" b="1" dirty="0">
                  <a:latin typeface="Comic Sans MS" charset="0"/>
                  <a:ea typeface="ＭＳ Ｐゴシック" charset="0"/>
                  <a:cs typeface="ＭＳ Ｐゴシック" charset="0"/>
                </a:endParaRPr>
              </a:p>
              <a:p>
                <a:pPr eaLnBrk="1" hangingPunct="1">
                  <a:lnSpc>
                    <a:spcPct val="110000"/>
                  </a:lnSpc>
                </a:pPr>
                <a:endParaRPr lang="en-US" dirty="0">
                  <a:latin typeface="Comic Sans MS" charset="0"/>
                  <a:ea typeface="ＭＳ Ｐゴシック" charset="0"/>
                  <a:cs typeface="ＭＳ Ｐゴシック" charset="0"/>
                </a:endParaRPr>
              </a:p>
            </p:txBody>
          </p:sp>
        </mc:Choice>
        <mc:Fallback>
          <p:sp>
            <p:nvSpPr>
              <p:cNvPr id="5" name="Rectangle 3"/>
              <p:cNvSpPr>
                <a:spLocks noGrp="1" noRot="1" noChangeAspect="1" noMove="1" noResize="1" noEditPoints="1" noAdjustHandles="1" noChangeArrowheads="1" noChangeShapeType="1" noTextEdit="1"/>
              </p:cNvSpPr>
              <p:nvPr>
                <p:ph type="subTitle" idx="1"/>
              </p:nvPr>
            </p:nvSpPr>
            <p:spPr>
              <a:xfrm>
                <a:off x="139700" y="1322762"/>
                <a:ext cx="8877300" cy="5090738"/>
              </a:xfrm>
              <a:blipFill>
                <a:blip r:embed="rId4"/>
                <a:stretch>
                  <a:fillRect l="-714"/>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617503252"/>
              </p:ext>
            </p:extLst>
          </p:nvPr>
        </p:nvGraphicFramePr>
        <p:xfrm>
          <a:off x="967647" y="2139950"/>
          <a:ext cx="114300" cy="165100"/>
        </p:xfrm>
        <a:graphic>
          <a:graphicData uri="http://schemas.openxmlformats.org/presentationml/2006/ole">
            <mc:AlternateContent xmlns:mc="http://schemas.openxmlformats.org/markup-compatibility/2006">
              <mc:Choice xmlns:v="urn:schemas-microsoft-com:vml" Requires="v">
                <p:oleObj spid="_x0000_s3152" name="Equation" r:id="rId5" imgW="114300" imgH="165100" progId="Equation.3">
                  <p:embed/>
                </p:oleObj>
              </mc:Choice>
              <mc:Fallback>
                <p:oleObj name="Equation" r:id="rId5" imgW="114300" imgH="165100" progId="Equation.3">
                  <p:embed/>
                  <p:pic>
                    <p:nvPicPr>
                      <p:cNvPr id="0" name=""/>
                      <p:cNvPicPr/>
                      <p:nvPr/>
                    </p:nvPicPr>
                    <p:blipFill>
                      <a:blip r:embed="rId6"/>
                      <a:stretch>
                        <a:fillRect/>
                      </a:stretch>
                    </p:blipFill>
                    <p:spPr>
                      <a:xfrm>
                        <a:off x="967647" y="2139950"/>
                        <a:ext cx="114300" cy="165100"/>
                      </a:xfrm>
                      <a:prstGeom prst="rect">
                        <a:avLst/>
                      </a:prstGeom>
                    </p:spPr>
                  </p:pic>
                </p:oleObj>
              </mc:Fallback>
            </mc:AlternateContent>
          </a:graphicData>
        </a:graphic>
      </p:graphicFrame>
      <p:sp>
        <p:nvSpPr>
          <p:cNvPr id="8" name="TextBox 7"/>
          <p:cNvSpPr txBox="1"/>
          <p:nvPr/>
        </p:nvSpPr>
        <p:spPr>
          <a:xfrm>
            <a:off x="114639" y="6307667"/>
            <a:ext cx="8711861" cy="461665"/>
          </a:xfrm>
          <a:prstGeom prst="rect">
            <a:avLst/>
          </a:prstGeom>
          <a:solidFill>
            <a:srgbClr val="FFFF00"/>
          </a:solidFill>
        </p:spPr>
        <p:txBody>
          <a:bodyPr wrap="square" rtlCol="0">
            <a:spAutoFit/>
          </a:bodyPr>
          <a:lstStyle/>
          <a:p>
            <a:r>
              <a:rPr lang="en-US" sz="2400" b="1" dirty="0">
                <a:solidFill>
                  <a:srgbClr val="008000"/>
                </a:solidFill>
                <a:latin typeface="Comic Sans MS"/>
                <a:cs typeface="Comic Sans MS"/>
              </a:rPr>
              <a:t>[</a:t>
            </a:r>
            <a:r>
              <a:rPr lang="en-US" sz="2400" b="1" dirty="0" err="1">
                <a:solidFill>
                  <a:srgbClr val="008000"/>
                </a:solidFill>
                <a:latin typeface="Comic Sans MS"/>
                <a:cs typeface="Comic Sans MS"/>
              </a:rPr>
              <a:t>Hilbert,Amitsur,Cohn,Lieb,Derksen</a:t>
            </a:r>
            <a:r>
              <a:rPr lang="en-US" sz="2400" b="1" dirty="0">
                <a:solidFill>
                  <a:srgbClr val="008000"/>
                </a:solidFill>
                <a:latin typeface="Comic Sans MS"/>
                <a:cs typeface="Comic Sans MS"/>
              </a:rPr>
              <a:t>,…] </a:t>
            </a:r>
            <a:r>
              <a:rPr lang="en-US" sz="2400" b="1" dirty="0">
                <a:solidFill>
                  <a:srgbClr val="FF0000"/>
                </a:solidFill>
                <a:latin typeface="Comic Sans MS" charset="0"/>
                <a:ea typeface="ＭＳ Ｐゴシック" charset="0"/>
                <a:cs typeface="ＭＳ Ｐゴシック" charset="0"/>
              </a:rPr>
              <a:t>Q1-5</a:t>
            </a:r>
            <a:r>
              <a:rPr lang="en-US" sz="2400" b="1" dirty="0">
                <a:solidFill>
                  <a:srgbClr val="008000"/>
                </a:solidFill>
                <a:latin typeface="Comic Sans MS"/>
                <a:cs typeface="Comic Sans MS"/>
              </a:rPr>
              <a:t> </a:t>
            </a:r>
            <a:r>
              <a:rPr lang="en-US" sz="2400" b="1" dirty="0">
                <a:solidFill>
                  <a:srgbClr val="000000"/>
                </a:solidFill>
                <a:latin typeface="Comic Sans MS"/>
                <a:cs typeface="Comic Sans MS"/>
              </a:rPr>
              <a:t>equivalent!</a:t>
            </a:r>
            <a:endParaRPr lang="en-US" sz="2400" b="1" i="1" dirty="0">
              <a:solidFill>
                <a:srgbClr val="0000FF"/>
              </a:solidFill>
            </a:endParaRPr>
          </a:p>
        </p:txBody>
      </p:sp>
      <p:sp>
        <p:nvSpPr>
          <p:cNvPr id="9" name="TextBox 8"/>
          <p:cNvSpPr txBox="1"/>
          <p:nvPr/>
        </p:nvSpPr>
        <p:spPr>
          <a:xfrm>
            <a:off x="5809919" y="4981686"/>
            <a:ext cx="3232142" cy="954107"/>
          </a:xfrm>
          <a:prstGeom prst="rect">
            <a:avLst/>
          </a:prstGeom>
          <a:solidFill>
            <a:srgbClr val="FFFF00"/>
          </a:solidFill>
        </p:spPr>
        <p:txBody>
          <a:bodyPr wrap="square" rtlCol="0">
            <a:spAutoFit/>
          </a:bodyPr>
          <a:lstStyle/>
          <a:p>
            <a:r>
              <a:rPr lang="en-US" sz="2400" b="1" dirty="0">
                <a:solidFill>
                  <a:srgbClr val="008000"/>
                </a:solidFill>
                <a:latin typeface="Comic Sans MS"/>
                <a:cs typeface="Comic Sans MS"/>
              </a:rPr>
              <a:t>[GGOW’15-16,</a:t>
            </a:r>
          </a:p>
          <a:p>
            <a:r>
              <a:rPr lang="en-US" sz="2400" b="1" dirty="0">
                <a:solidFill>
                  <a:srgbClr val="008000"/>
                </a:solidFill>
                <a:latin typeface="Comic Sans MS"/>
                <a:cs typeface="Comic Sans MS"/>
              </a:rPr>
              <a:t>IQS’16] </a:t>
            </a:r>
            <a:r>
              <a:rPr lang="en-US" sz="2400" b="1" dirty="0">
                <a:solidFill>
                  <a:srgbClr val="FF0000"/>
                </a:solidFill>
                <a:latin typeface="Comic Sans MS" charset="0"/>
                <a:ea typeface="ＭＳ Ｐゴシック" charset="0"/>
                <a:cs typeface="ＭＳ Ｐゴシック" charset="0"/>
              </a:rPr>
              <a:t>Q1-6 </a:t>
            </a:r>
            <a:r>
              <a:rPr lang="en-US" sz="2400" b="1" dirty="0">
                <a:solidFill>
                  <a:srgbClr val="000000"/>
                </a:solidFill>
                <a:latin typeface="Comic Sans MS"/>
                <a:cs typeface="Comic Sans MS"/>
              </a:rPr>
              <a:t>in </a:t>
            </a:r>
            <a:r>
              <a:rPr lang="en-US" sz="3200" b="1" dirty="0">
                <a:solidFill>
                  <a:srgbClr val="FF0000"/>
                </a:solidFill>
                <a:latin typeface="Comic Sans MS"/>
                <a:cs typeface="Comic Sans MS"/>
              </a:rPr>
              <a:t>P</a:t>
            </a:r>
            <a:endParaRPr lang="en-US" sz="3200" b="1" i="1" dirty="0">
              <a:solidFill>
                <a:srgbClr val="0000FF"/>
              </a:solidFill>
            </a:endParaRPr>
          </a:p>
        </p:txBody>
      </p:sp>
      <p:sp>
        <p:nvSpPr>
          <p:cNvPr id="3" name="Cloud 2">
            <a:extLst>
              <a:ext uri="{FF2B5EF4-FFF2-40B4-BE49-F238E27FC236}">
                <a16:creationId xmlns:a16="http://schemas.microsoft.com/office/drawing/2014/main" id="{06629A2D-3124-E746-AA8D-0DD579C42A78}"/>
              </a:ext>
            </a:extLst>
          </p:cNvPr>
          <p:cNvSpPr/>
          <p:nvPr/>
        </p:nvSpPr>
        <p:spPr>
          <a:xfrm>
            <a:off x="4603750" y="2255657"/>
            <a:ext cx="3834064" cy="2050702"/>
          </a:xfrm>
          <a:prstGeom prst="cloud">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rgbClr val="FF0000"/>
                </a:solidFill>
                <a:latin typeface="Comic Sans MS" panose="030F0902030302020204" pitchFamily="66" charset="0"/>
              </a:rPr>
              <a:t>- Symmetries</a:t>
            </a:r>
          </a:p>
          <a:p>
            <a:endParaRPr lang="en-US" sz="2400" b="1" dirty="0">
              <a:solidFill>
                <a:srgbClr val="FF0000"/>
              </a:solidFill>
              <a:latin typeface="Comic Sans MS" panose="030F0902030302020204" pitchFamily="66" charset="0"/>
            </a:endParaRPr>
          </a:p>
          <a:p>
            <a:r>
              <a:rPr lang="en-US" sz="2400" b="1" dirty="0">
                <a:solidFill>
                  <a:srgbClr val="FF0000"/>
                </a:solidFill>
                <a:latin typeface="Comic Sans MS" panose="030F0902030302020204" pitchFamily="66" charset="0"/>
              </a:rPr>
              <a:t>- Algorithms</a:t>
            </a:r>
          </a:p>
        </p:txBody>
      </p:sp>
    </p:spTree>
    <p:extLst>
      <p:ext uri="{BB962C8B-B14F-4D97-AF65-F5344CB8AC3E}">
        <p14:creationId xmlns:p14="http://schemas.microsoft.com/office/powerpoint/2010/main" val="326170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15900" y="1084092"/>
            <a:ext cx="8445500" cy="2050702"/>
          </a:xfrm>
        </p:spPr>
        <p:txBody>
          <a:bodyPr>
            <a:normAutofit/>
          </a:bodyPr>
          <a:lstStyle/>
          <a:p>
            <a:pPr>
              <a:lnSpc>
                <a:spcPct val="120000"/>
              </a:lnSpc>
            </a:pPr>
            <a:r>
              <a:rPr lang="en-US" sz="3600" b="1" dirty="0">
                <a:solidFill>
                  <a:srgbClr val="FF0000"/>
                </a:solidFill>
                <a:latin typeface="Comic Sans MS" charset="0"/>
                <a:ea typeface="ＭＳ Ｐゴシック" charset="0"/>
                <a:cs typeface="ＭＳ Ｐゴシック" charset="0"/>
              </a:rPr>
              <a:t>The problem(s)</a:t>
            </a:r>
            <a:endParaRPr lang="en-US" sz="2800" b="1" dirty="0">
              <a:solidFill>
                <a:srgbClr val="FF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1626188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None/>
          <a:tabLst/>
          <a:defRPr kumimoji="0" lang="en-US" sz="1400" b="0" i="0" u="none" strike="noStrike" cap="none" normalizeH="0" baseline="0">
            <a:ln>
              <a:noFill/>
            </a:ln>
            <a:solidFill>
              <a:schemeClr val="tx2"/>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None/>
          <a:tabLst/>
          <a:defRPr kumimoji="0" lang="en-US" sz="1400" b="0" i="0" u="none" strike="noStrike" cap="none" normalizeH="0" baseline="0">
            <a:ln>
              <a:noFill/>
            </a:ln>
            <a:solidFill>
              <a:schemeClr val="tx2"/>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8080"/>
        </a:dk2>
        <a:lt2>
          <a:srgbClr val="FFFF00"/>
        </a:lt2>
        <a:accent1>
          <a:srgbClr val="FF9900"/>
        </a:accent1>
        <a:accent2>
          <a:srgbClr val="00FFFF"/>
        </a:accent2>
        <a:accent3>
          <a:srgbClr val="AAC0C0"/>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238681</TotalTime>
  <Words>6709</Words>
  <Application>Microsoft Macintosh PowerPoint</Application>
  <PresentationFormat>On-screen Show (4:3)</PresentationFormat>
  <Paragraphs>1230</Paragraphs>
  <Slides>71</Slides>
  <Notes>39</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71</vt:i4>
      </vt:variant>
    </vt:vector>
  </HeadingPairs>
  <TitlesOfParts>
    <vt:vector size="86" baseType="lpstr">
      <vt:lpstr>Arial Unicode MS</vt:lpstr>
      <vt:lpstr>ＭＳ Ｐゴシック</vt:lpstr>
      <vt:lpstr>Arial</vt:lpstr>
      <vt:lpstr>Calibri</vt:lpstr>
      <vt:lpstr>Cambria Math</vt:lpstr>
      <vt:lpstr>Comic Sans MS</vt:lpstr>
      <vt:lpstr>Lucida Grande</vt:lpstr>
      <vt:lpstr>PT Mono</vt:lpstr>
      <vt:lpstr>Symbol</vt:lpstr>
      <vt:lpstr>Times New Roman</vt:lpstr>
      <vt:lpstr>Wingdings</vt:lpstr>
      <vt:lpstr>Office Theme</vt:lpstr>
      <vt:lpstr>1_Default Design</vt:lpstr>
      <vt:lpstr>1_Office Theme</vt:lpstr>
      <vt:lpstr>Equation</vt:lpstr>
      <vt:lpstr>Optimization, Complexity and Invariant Theory  (Operator scaling and beyond…)</vt:lpstr>
      <vt:lpstr>PowerPoint Presentation</vt:lpstr>
      <vt:lpstr>Computation is everywhere</vt:lpstr>
      <vt:lpstr>PowerPoint Presentation</vt:lpstr>
      <vt:lpstr>The unity of mathematics</vt:lpstr>
      <vt:lpstr>     6 areas, 6 problems [GGOW’15’16]  L=(A1,A2,…,Am), Ai  Matn(F)     (e.g. F=Q)</vt:lpstr>
      <vt:lpstr>     6 areas, 6 problems [GGOW’15’16]  L=(A1,A2,…,Am), Ai  Matn(F)     (e.g. F=Q)</vt:lpstr>
      <vt:lpstr> 6 areas, 6 problems [GGOW’15’16]  L=(A1,A2,…,Am), Ai  Matn(F)     (e.g. F=Q)</vt:lpstr>
      <vt:lpstr>The problem(s)</vt:lpstr>
      <vt:lpstr>Perfect Matchings (PMs)</vt:lpstr>
      <vt:lpstr>PMs &amp; symbolic matrices [Edmonds‘67]</vt:lpstr>
      <vt:lpstr>Symbolic matrices [Edmonds‘67]</vt:lpstr>
      <vt:lpstr>Arithmetic Complexity   VP  vs. VNP  Det vs. Per</vt:lpstr>
      <vt:lpstr>Representing polynomials</vt:lpstr>
      <vt:lpstr>Arithmetic complexity representing polynomials (&amp; rational functions)</vt:lpstr>
      <vt:lpstr>PowerPoint Presentation</vt:lpstr>
      <vt:lpstr>VP = VNP ? [Valiant’79] </vt:lpstr>
      <vt:lpstr>VP≠VNP?</vt:lpstr>
      <vt:lpstr>Proving  VP≠VNP</vt:lpstr>
      <vt:lpstr>Polynomial Identity Testing (PIT)   pseudo-randomness /de-randomization</vt:lpstr>
      <vt:lpstr>Proving algebraic identities</vt:lpstr>
      <vt:lpstr>Polynomial Identity Testing (PIT)                    (Word Problem)</vt:lpstr>
      <vt:lpstr>Symbolic matrices dual life</vt:lpstr>
      <vt:lpstr> The algorithm Alternate minimization</vt:lpstr>
      <vt:lpstr>Perfect Matchings (PMs)</vt:lpstr>
      <vt:lpstr>Matrix Scaling  [Sinkhorn’64,…]</vt:lpstr>
      <vt:lpstr>Scaling algorithm</vt:lpstr>
      <vt:lpstr>Scaling algorithm [Sinkhorn’64]</vt:lpstr>
      <vt:lpstr>Scaling algorithm</vt:lpstr>
      <vt:lpstr>Scaling algorithm</vt:lpstr>
      <vt:lpstr>Scaling algorithm </vt:lpstr>
      <vt:lpstr>Scaling algorithm </vt:lpstr>
      <vt:lpstr>Scaling algorithm </vt:lpstr>
      <vt:lpstr>Scaling algorithm </vt:lpstr>
      <vt:lpstr>Scaling algorithm</vt:lpstr>
      <vt:lpstr>Scaling algorithm</vt:lpstr>
      <vt:lpstr>Scaling algorithm</vt:lpstr>
      <vt:lpstr>Scaling algorithm</vt:lpstr>
      <vt:lpstr>Scaling algorithm</vt:lpstr>
      <vt:lpstr>Analysis of the algorithm 😎  [Linial-Samorodnitsky-W’01]</vt:lpstr>
      <vt:lpstr> Operator Scaling  [Gurvits’04]  [Garg,Gurvits,Oliveira,W’15]</vt:lpstr>
      <vt:lpstr>Operator Scaling [Gurvits ’04] a quantum leap</vt:lpstr>
      <vt:lpstr>The analogy [Gurvits ’04]</vt:lpstr>
      <vt:lpstr>Operator scaling algorithm  [Gurvits ’04, Garg-Gurvits-Olivera-W’15]</vt:lpstr>
      <vt:lpstr>6 areas, 6 problems [GGOW’15’16, IQS’16]   L=(A1,A2,…,Am), Ai  Matn(F)     (e.g. F=Q)</vt:lpstr>
      <vt:lpstr>     Universality of capacity                          key to alg analysis</vt:lpstr>
      <vt:lpstr>Non-commutative algebra </vt:lpstr>
      <vt:lpstr>Non-commutative algebra Word problem for free skew fields</vt:lpstr>
      <vt:lpstr>Invariant Theory 😎 symmetries, group actions, orbits, invariants</vt:lpstr>
      <vt:lpstr>Invariant theory (Left-Right action)</vt:lpstr>
      <vt:lpstr>Invariant theory  Left-Right action</vt:lpstr>
      <vt:lpstr> Unification/Generalization 😎 Alternate minimization over groups   Where does scaling come from?  [Burgisser-Garg-Olivera-Walter-W’17] [Burgisser-Franks-Garg-Olivera-Walter-W’18]  </vt:lpstr>
      <vt:lpstr> Unification: Linear group actions  [BGOWW’17]</vt:lpstr>
      <vt:lpstr> Alternate Minimization (and Scaling algorithms) over groups [BGOWW’17]</vt:lpstr>
      <vt:lpstr> Alt. Minimization and Scaling algorithms over groups [BGOWW’17]</vt:lpstr>
      <vt:lpstr> Alt. Minimization and Scaling Algorithms over groups [BGOWW’17]</vt:lpstr>
      <vt:lpstr> Alt. Minimization and Scaling algorithms over groups [BGOWW’17]</vt:lpstr>
      <vt:lpstr> Non-uniform scaling [BFGOWW’18] </vt:lpstr>
      <vt:lpstr>Better convergence analysis Beyond alternate minimization </vt:lpstr>
      <vt:lpstr> Alternate Minimization numerous other examples (statistics, optimization, machine learning,…)</vt:lpstr>
      <vt:lpstr>Distance between convex sets [von Neumann ’50]</vt:lpstr>
      <vt:lpstr>Nash equilibrium</vt:lpstr>
      <vt:lpstr>Gibbs sampling / Metropolis alg.</vt:lpstr>
      <vt:lpstr>Analysis (+optimization):  Brascamp-Lieb Inequalities 😎</vt:lpstr>
      <vt:lpstr>  Brascamp-Lieb Inequalities [BL’76,Lieb’90] </vt:lpstr>
      <vt:lpstr>BL-constant  [Lieb’90]</vt:lpstr>
      <vt:lpstr>Feasibility: C&lt;∞       [Bennett-Carbery-Christ-Tao’08]</vt:lpstr>
      <vt:lpstr>Optimization: linear programs with  exponentially many inequalities</vt:lpstr>
      <vt:lpstr>Optimization: linear programs with  exponentially many inequalities</vt:lpstr>
      <vt:lpstr>Optimization: linear programs with  exponentially many inequalities</vt:lpstr>
      <vt:lpstr>Conclusions &amp; Open Problems</vt:lpstr>
    </vt:vector>
  </TitlesOfParts>
  <Company>Institute for Advanced Study</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Univalent Foundations, 2012-13 Vladimir Voevodsky</dc:title>
  <dc:creator>Avi Wigderson</dc:creator>
  <cp:lastModifiedBy>Microsoft Office User</cp:lastModifiedBy>
  <cp:revision>721</cp:revision>
  <dcterms:created xsi:type="dcterms:W3CDTF">2012-05-04T10:25:56Z</dcterms:created>
  <dcterms:modified xsi:type="dcterms:W3CDTF">2018-06-04T12:54:21Z</dcterms:modified>
</cp:coreProperties>
</file>