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5.xml" ContentType="application/vnd.openxmlformats-officedocument.presentationml.notesSlide+xml"/>
  <Override PartName="/ppt/tags/tag155.xml" ContentType="application/vnd.openxmlformats-officedocument.presentationml.tags+xml"/>
  <Override PartName="/ppt/notesSlides/notesSlide16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0" r:id="rId3"/>
    <p:sldId id="290" r:id="rId4"/>
    <p:sldId id="281" r:id="rId5"/>
    <p:sldId id="288" r:id="rId6"/>
    <p:sldId id="289" r:id="rId7"/>
    <p:sldId id="300" r:id="rId8"/>
    <p:sldId id="295" r:id="rId9"/>
    <p:sldId id="328" r:id="rId10"/>
    <p:sldId id="329" r:id="rId11"/>
    <p:sldId id="318" r:id="rId12"/>
    <p:sldId id="298" r:id="rId13"/>
    <p:sldId id="330" r:id="rId14"/>
    <p:sldId id="301" r:id="rId15"/>
    <p:sldId id="314" r:id="rId16"/>
    <p:sldId id="315" r:id="rId17"/>
    <p:sldId id="316" r:id="rId18"/>
    <p:sldId id="317" r:id="rId19"/>
    <p:sldId id="282" r:id="rId20"/>
    <p:sldId id="266" r:id="rId21"/>
    <p:sldId id="302" r:id="rId22"/>
    <p:sldId id="303" r:id="rId23"/>
    <p:sldId id="304" r:id="rId24"/>
    <p:sldId id="283" r:id="rId25"/>
    <p:sldId id="322" r:id="rId26"/>
    <p:sldId id="323" r:id="rId27"/>
    <p:sldId id="309" r:id="rId28"/>
    <p:sldId id="284" r:id="rId29"/>
    <p:sldId id="312" r:id="rId30"/>
    <p:sldId id="313" r:id="rId31"/>
    <p:sldId id="287" r:id="rId32"/>
    <p:sldId id="327" r:id="rId33"/>
    <p:sldId id="285" r:id="rId34"/>
    <p:sldId id="319" r:id="rId35"/>
    <p:sldId id="320" r:id="rId36"/>
    <p:sldId id="321" r:id="rId37"/>
    <p:sldId id="324" r:id="rId38"/>
    <p:sldId id="325" r:id="rId39"/>
    <p:sldId id="326" r:id="rId40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FEF7F3B-BC70-F948-94CE-05B73AF5F55A}">
          <p14:sldIdLst>
            <p14:sldId id="256"/>
            <p14:sldId id="280"/>
            <p14:sldId id="290"/>
          </p14:sldIdLst>
        </p14:section>
        <p14:section name="Graph Partitioning" id="{852F4C83-2D5C-4E41-A35F-03CE64A89498}">
          <p14:sldIdLst>
            <p14:sldId id="281"/>
            <p14:sldId id="288"/>
            <p14:sldId id="289"/>
            <p14:sldId id="300"/>
            <p14:sldId id="295"/>
            <p14:sldId id="328"/>
            <p14:sldId id="329"/>
            <p14:sldId id="318"/>
            <p14:sldId id="298"/>
            <p14:sldId id="330"/>
            <p14:sldId id="301"/>
            <p14:sldId id="314"/>
            <p14:sldId id="315"/>
            <p14:sldId id="316"/>
            <p14:sldId id="317"/>
          </p14:sldIdLst>
        </p14:section>
        <p14:section name="Simulating random walks" id="{D738E81D-6834-714E-A6FA-C3D86C71332E}">
          <p14:sldIdLst>
            <p14:sldId id="282"/>
            <p14:sldId id="266"/>
            <p14:sldId id="302"/>
            <p14:sldId id="303"/>
            <p14:sldId id="304"/>
          </p14:sldIdLst>
        </p14:section>
        <p14:section name="Lanczos method" id="{516EAD80-8322-8B41-AFFC-0E4FC0D8142A}">
          <p14:sldIdLst>
            <p14:sldId id="283"/>
            <p14:sldId id="322"/>
            <p14:sldId id="323"/>
            <p14:sldId id="309"/>
          </p14:sldIdLst>
        </p14:section>
        <p14:section name="Approximate Inverse Computation" id="{67A2E065-65E6-EC46-BF4F-1DCA1E99D43B}">
          <p14:sldIdLst>
            <p14:sldId id="284"/>
            <p14:sldId id="312"/>
            <p14:sldId id="313"/>
          </p14:sldIdLst>
        </p14:section>
        <p14:section name="Conclusion" id="{4D379199-02A7-4744-A7B5-3B84EF015FAE}">
          <p14:sldIdLst>
            <p14:sldId id="287"/>
            <p14:sldId id="327"/>
            <p14:sldId id="285"/>
          </p14:sldIdLst>
        </p14:section>
        <p14:section name="Algorithm for Bal Sep" id="{6290015C-1033-B148-A3CD-C095291E2D5D}">
          <p14:sldIdLst/>
        </p14:section>
        <p14:section name="Extra slides" id="{41BF46FC-98E9-5042-8285-9504DF165079}">
          <p14:sldIdLst>
            <p14:sldId id="319"/>
            <p14:sldId id="320"/>
            <p14:sldId id="321"/>
            <p14:sldId id="324"/>
            <p14:sldId id="325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F0EF38"/>
    <a:srgbClr val="EEF001"/>
    <a:srgbClr val="919191"/>
    <a:srgbClr val="79A9ED"/>
    <a:srgbClr val="D20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04" autoAdjust="0"/>
  </p:normalViewPr>
  <p:slideViewPr>
    <p:cSldViewPr snapToGrid="0" snapToObjects="1">
      <p:cViewPr>
        <p:scale>
          <a:sx n="95" d="100"/>
          <a:sy n="95" d="100"/>
        </p:scale>
        <p:origin x="-1928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AB958-B13D-904D-8BBF-1CBCBEF2F19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DFFC-BD5B-8F4A-8EB9-4ECDFD712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E5A0D-7425-4748-B186-9DB0AC67E0D6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BD27-E8CA-9242-9CA7-E2976C49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you can repeat the whole procedure with W’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reason as to why Grover Search is optimal in quantum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to L2 and use </a:t>
            </a:r>
            <a:r>
              <a:rPr lang="en-US" dirty="0" err="1" smtClean="0"/>
              <a:t>legendre</a:t>
            </a:r>
            <a:r>
              <a:rPr lang="en-US" dirty="0" smtClean="0"/>
              <a:t> polynomials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Lanczos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Tackles exactly this problem - finds an approximation to f(B)v without knowing an approximation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0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Important for our result.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Error in each iteration cascades to the later iterations. The </a:t>
            </a:r>
            <a:r>
              <a:rPr lang="en-US" dirty="0" err="1" smtClean="0"/>
              <a:t>Krylov</a:t>
            </a:r>
            <a:r>
              <a:rPr lang="en-US" dirty="0" smtClean="0"/>
              <a:t> basis can be very far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0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approach is to bound the error in the output vector introduced by the error in each iteration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95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Iterative methods, they are approximate, In principle that should suffice because our goal is only approximate computation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conclude max flow result, combine multiplicative weight method and computation of electrical flows, number of iterations of m^{1/3}, fastest known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why ST is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suprrising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Reducing condition number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Vaidya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culminated in this work of ST, you can solve it without any dependence on condition number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[do some justice to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Spielman-Teng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Say that interior point methods, relate to linear system solvers, then concretely about the results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to L2 and use </a:t>
            </a:r>
            <a:r>
              <a:rPr lang="en-US" dirty="0" err="1" smtClean="0"/>
              <a:t>legendre</a:t>
            </a:r>
            <a:r>
              <a:rPr lang="en-US" dirty="0" smtClean="0"/>
              <a:t> polynomials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Lanczos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Tackles exactly this problem - finds an approximation to f(B)v without knowing an approximation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Graph partitioning -&gt; clustering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Can</a:t>
            </a:r>
            <a:r>
              <a:rPr lang="en-US" baseline="0" dirty="0" smtClean="0"/>
              <a:t> be used to partition a graph, we’ll see in a 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1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Cheeger</a:t>
            </a:r>
            <a:r>
              <a:rPr lang="en-US" dirty="0" smtClean="0"/>
              <a:t> can give us very small cuts</a:t>
            </a:r>
          </a:p>
          <a:p>
            <a:r>
              <a:rPr lang="en-US" dirty="0" err="1" smtClean="0"/>
              <a:t>Recurse</a:t>
            </a:r>
            <a:r>
              <a:rPr lang="en-US" dirty="0" smtClean="0"/>
              <a:t> until you find a balanced cut (or the union of the cuts found is balanced)</a:t>
            </a:r>
          </a:p>
          <a:p>
            <a:r>
              <a:rPr lang="en-US" dirty="0" smtClean="0"/>
              <a:t>Gives us what we want. Takes too much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all of these are faster because</a:t>
            </a:r>
            <a:r>
              <a:rPr lang="en-US" baseline="0" dirty="0" smtClean="0"/>
              <a:t> of the max-flow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all of these are faster because</a:t>
            </a:r>
            <a:r>
              <a:rPr lang="en-US" baseline="0" dirty="0" smtClean="0"/>
              <a:t> of the max-flow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We’ll need to simulate continuous time random walks – heat kernel random walks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Log^2 n random walks suffice to either find the cut or to certify that there is none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Say that even for this theorem, there was a poly(1/gamma) dependence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BD27-E8CA-9242-9CA7-E2976C4922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5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2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2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7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9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4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9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792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C754-C122-8A4B-9A64-587FDFBBB322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1DC79-ACD4-5D40-9EA6-20804539D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6.png"/><Relationship Id="rId24" Type="http://schemas.openxmlformats.org/officeDocument/2006/relationships/image" Target="../media/image10.png"/><Relationship Id="rId10" Type="http://schemas.openxmlformats.org/officeDocument/2006/relationships/tags" Target="../tags/tag58.xml"/><Relationship Id="rId11" Type="http://schemas.openxmlformats.org/officeDocument/2006/relationships/tags" Target="../tags/tag59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8.xml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tags" Target="../tags/tag54.xml"/><Relationship Id="rId7" Type="http://schemas.openxmlformats.org/officeDocument/2006/relationships/tags" Target="../tags/tag55.xml"/><Relationship Id="rId8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9.xml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4" Type="http://schemas.openxmlformats.org/officeDocument/2006/relationships/tags" Target="../tags/tag7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8.png"/><Relationship Id="rId9" Type="http://schemas.openxmlformats.org/officeDocument/2006/relationships/image" Target="../media/image46.png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46.png"/><Relationship Id="rId1" Type="http://schemas.openxmlformats.org/officeDocument/2006/relationships/tags" Target="../tags/tag76.xml"/><Relationship Id="rId2" Type="http://schemas.openxmlformats.org/officeDocument/2006/relationships/tags" Target="../tags/tag77.xml"/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6" Type="http://schemas.openxmlformats.org/officeDocument/2006/relationships/tags" Target="../tags/tag8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8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image" Target="../media/image46.png"/><Relationship Id="rId1" Type="http://schemas.openxmlformats.org/officeDocument/2006/relationships/tags" Target="../tags/tag82.xml"/><Relationship Id="rId2" Type="http://schemas.openxmlformats.org/officeDocument/2006/relationships/tags" Target="../tags/tag83.xml"/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tags" Target="../tags/tag86.xml"/><Relationship Id="rId6" Type="http://schemas.openxmlformats.org/officeDocument/2006/relationships/tags" Target="../tags/tag87.xml"/><Relationship Id="rId7" Type="http://schemas.openxmlformats.org/officeDocument/2006/relationships/tags" Target="../tags/tag88.xml"/><Relationship Id="rId8" Type="http://schemas.openxmlformats.org/officeDocument/2006/relationships/tags" Target="../tags/tag89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tags" Target="../tags/tag90.xml"/><Relationship Id="rId2" Type="http://schemas.openxmlformats.org/officeDocument/2006/relationships/tags" Target="../tags/tag91.xml"/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16.png"/><Relationship Id="rId14" Type="http://schemas.openxmlformats.org/officeDocument/2006/relationships/image" Target="../media/image63.png"/><Relationship Id="rId15" Type="http://schemas.openxmlformats.org/officeDocument/2006/relationships/image" Target="../media/image53.png"/><Relationship Id="rId1" Type="http://schemas.openxmlformats.org/officeDocument/2006/relationships/tags" Target="../tags/tag95.xml"/><Relationship Id="rId2" Type="http://schemas.openxmlformats.org/officeDocument/2006/relationships/tags" Target="../tags/tag96.xml"/><Relationship Id="rId3" Type="http://schemas.openxmlformats.org/officeDocument/2006/relationships/tags" Target="../tags/tag97.xml"/><Relationship Id="rId4" Type="http://schemas.openxmlformats.org/officeDocument/2006/relationships/tags" Target="../tags/tag98.xml"/><Relationship Id="rId5" Type="http://schemas.openxmlformats.org/officeDocument/2006/relationships/tags" Target="../tags/tag99.xml"/><Relationship Id="rId6" Type="http://schemas.openxmlformats.org/officeDocument/2006/relationships/tags" Target="../tags/tag100.xml"/><Relationship Id="rId7" Type="http://schemas.openxmlformats.org/officeDocument/2006/relationships/tags" Target="../tags/tag101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53.png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53.png"/><Relationship Id="rId16" Type="http://schemas.openxmlformats.org/officeDocument/2006/relationships/image" Target="../media/image70.png"/><Relationship Id="rId17" Type="http://schemas.openxmlformats.org/officeDocument/2006/relationships/image" Target="../media/image10.png"/><Relationship Id="rId1" Type="http://schemas.openxmlformats.org/officeDocument/2006/relationships/tags" Target="../tags/tag105.x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tags" Target="../tags/tag111.xml"/><Relationship Id="rId8" Type="http://schemas.openxmlformats.org/officeDocument/2006/relationships/tags" Target="../tags/tag112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tags" Target="../tags/tag113.xml"/><Relationship Id="rId2" Type="http://schemas.openxmlformats.org/officeDocument/2006/relationships/tags" Target="../tags/tag11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20" Type="http://schemas.openxmlformats.org/officeDocument/2006/relationships/image" Target="../media/image77.png"/><Relationship Id="rId21" Type="http://schemas.openxmlformats.org/officeDocument/2006/relationships/image" Target="../media/image78.png"/><Relationship Id="rId22" Type="http://schemas.openxmlformats.org/officeDocument/2006/relationships/image" Target="../media/image79.png"/><Relationship Id="rId23" Type="http://schemas.openxmlformats.org/officeDocument/2006/relationships/image" Target="../media/image80.png"/><Relationship Id="rId24" Type="http://schemas.openxmlformats.org/officeDocument/2006/relationships/image" Target="../media/image81.png"/><Relationship Id="rId25" Type="http://schemas.openxmlformats.org/officeDocument/2006/relationships/image" Target="../media/image82.png"/><Relationship Id="rId10" Type="http://schemas.openxmlformats.org/officeDocument/2006/relationships/tags" Target="../tags/tag124.xml"/><Relationship Id="rId11" Type="http://schemas.openxmlformats.org/officeDocument/2006/relationships/tags" Target="../tags/tag125.xml"/><Relationship Id="rId12" Type="http://schemas.openxmlformats.org/officeDocument/2006/relationships/tags" Target="../tags/tag126.xml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8" Type="http://schemas.openxmlformats.org/officeDocument/2006/relationships/image" Target="../media/image75.png"/><Relationship Id="rId19" Type="http://schemas.openxmlformats.org/officeDocument/2006/relationships/image" Target="../media/image76.png"/><Relationship Id="rId1" Type="http://schemas.openxmlformats.org/officeDocument/2006/relationships/tags" Target="../tags/tag115.xml"/><Relationship Id="rId2" Type="http://schemas.openxmlformats.org/officeDocument/2006/relationships/tags" Target="../tags/tag116.xml"/><Relationship Id="rId3" Type="http://schemas.openxmlformats.org/officeDocument/2006/relationships/tags" Target="../tags/tag117.xml"/><Relationship Id="rId4" Type="http://schemas.openxmlformats.org/officeDocument/2006/relationships/tags" Target="../tags/tag118.xml"/><Relationship Id="rId5" Type="http://schemas.openxmlformats.org/officeDocument/2006/relationships/tags" Target="../tags/tag119.xml"/><Relationship Id="rId6" Type="http://schemas.openxmlformats.org/officeDocument/2006/relationships/tags" Target="../tags/tag120.xml"/><Relationship Id="rId7" Type="http://schemas.openxmlformats.org/officeDocument/2006/relationships/tags" Target="../tags/tag121.xml"/><Relationship Id="rId8" Type="http://schemas.openxmlformats.org/officeDocument/2006/relationships/tags" Target="../tags/tag12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20" Type="http://schemas.openxmlformats.org/officeDocument/2006/relationships/image" Target="../media/image76.png"/><Relationship Id="rId10" Type="http://schemas.openxmlformats.org/officeDocument/2006/relationships/tags" Target="../tags/tag136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1" Type="http://schemas.openxmlformats.org/officeDocument/2006/relationships/tags" Target="../tags/tag127.xml"/><Relationship Id="rId2" Type="http://schemas.openxmlformats.org/officeDocument/2006/relationships/tags" Target="../tags/tag128.xml"/><Relationship Id="rId3" Type="http://schemas.openxmlformats.org/officeDocument/2006/relationships/tags" Target="../tags/tag129.xml"/><Relationship Id="rId4" Type="http://schemas.openxmlformats.org/officeDocument/2006/relationships/tags" Target="../tags/tag130.xml"/><Relationship Id="rId5" Type="http://schemas.openxmlformats.org/officeDocument/2006/relationships/tags" Target="../tags/tag131.xml"/><Relationship Id="rId6" Type="http://schemas.openxmlformats.org/officeDocument/2006/relationships/tags" Target="../tags/tag132.xml"/><Relationship Id="rId7" Type="http://schemas.openxmlformats.org/officeDocument/2006/relationships/tags" Target="../tags/tag133.xml"/><Relationship Id="rId8" Type="http://schemas.openxmlformats.org/officeDocument/2006/relationships/tags" Target="../tags/tag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" Type="http://schemas.openxmlformats.org/officeDocument/2006/relationships/tags" Target="../tags/tag137.xml"/><Relationship Id="rId2" Type="http://schemas.openxmlformats.org/officeDocument/2006/relationships/tags" Target="../tags/tag138.xml"/><Relationship Id="rId3" Type="http://schemas.openxmlformats.org/officeDocument/2006/relationships/tags" Target="../tags/tag139.xml"/><Relationship Id="rId4" Type="http://schemas.openxmlformats.org/officeDocument/2006/relationships/tags" Target="../tags/tag140.xml"/><Relationship Id="rId5" Type="http://schemas.openxmlformats.org/officeDocument/2006/relationships/tags" Target="../tags/tag14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Relationship Id="rId8" Type="http://schemas.openxmlformats.org/officeDocument/2006/relationships/image" Target="../media/image71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4.xml"/><Relationship Id="rId9" Type="http://schemas.openxmlformats.org/officeDocument/2006/relationships/image" Target="../media/image93.png"/><Relationship Id="rId10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5" Type="http://schemas.openxmlformats.org/officeDocument/2006/relationships/image" Target="../media/image10.png"/><Relationship Id="rId1" Type="http://schemas.openxmlformats.org/officeDocument/2006/relationships/tags" Target="../tags/tag148.xml"/><Relationship Id="rId2" Type="http://schemas.openxmlformats.org/officeDocument/2006/relationships/tags" Target="../tags/tag1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5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5.xml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.png"/><Relationship Id="rId1" Type="http://schemas.openxmlformats.org/officeDocument/2006/relationships/tags" Target="../tags/tag151.xml"/><Relationship Id="rId2" Type="http://schemas.openxmlformats.org/officeDocument/2006/relationships/tags" Target="../tags/tag1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03.png"/><Relationship Id="rId1" Type="http://schemas.openxmlformats.org/officeDocument/2006/relationships/tags" Target="../tags/tag155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20" Type="http://schemas.openxmlformats.org/officeDocument/2006/relationships/image" Target="../media/image80.png"/><Relationship Id="rId21" Type="http://schemas.openxmlformats.org/officeDocument/2006/relationships/image" Target="../media/image106.png"/><Relationship Id="rId22" Type="http://schemas.openxmlformats.org/officeDocument/2006/relationships/image" Target="../media/image77.png"/><Relationship Id="rId23" Type="http://schemas.openxmlformats.org/officeDocument/2006/relationships/image" Target="../media/image82.png"/><Relationship Id="rId10" Type="http://schemas.openxmlformats.org/officeDocument/2006/relationships/tags" Target="../tags/tag165.xml"/><Relationship Id="rId11" Type="http://schemas.openxmlformats.org/officeDocument/2006/relationships/tags" Target="../tags/tag166.xml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104.png"/><Relationship Id="rId17" Type="http://schemas.openxmlformats.org/officeDocument/2006/relationships/image" Target="../media/image78.png"/><Relationship Id="rId18" Type="http://schemas.openxmlformats.org/officeDocument/2006/relationships/image" Target="../media/image76.png"/><Relationship Id="rId19" Type="http://schemas.openxmlformats.org/officeDocument/2006/relationships/image" Target="../media/image105.png"/><Relationship Id="rId1" Type="http://schemas.openxmlformats.org/officeDocument/2006/relationships/tags" Target="../tags/tag156.xml"/><Relationship Id="rId2" Type="http://schemas.openxmlformats.org/officeDocument/2006/relationships/tags" Target="../tags/tag157.xml"/><Relationship Id="rId3" Type="http://schemas.openxmlformats.org/officeDocument/2006/relationships/tags" Target="../tags/tag158.xml"/><Relationship Id="rId4" Type="http://schemas.openxmlformats.org/officeDocument/2006/relationships/tags" Target="../tags/tag159.xml"/><Relationship Id="rId5" Type="http://schemas.openxmlformats.org/officeDocument/2006/relationships/tags" Target="../tags/tag160.xml"/><Relationship Id="rId6" Type="http://schemas.openxmlformats.org/officeDocument/2006/relationships/tags" Target="../tags/tag161.xml"/><Relationship Id="rId7" Type="http://schemas.openxmlformats.org/officeDocument/2006/relationships/tags" Target="../tags/tag162.xml"/><Relationship Id="rId8" Type="http://schemas.openxmlformats.org/officeDocument/2006/relationships/tags" Target="../tags/tag163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20" Type="http://schemas.openxmlformats.org/officeDocument/2006/relationships/image" Target="../media/image108.png"/><Relationship Id="rId21" Type="http://schemas.openxmlformats.org/officeDocument/2006/relationships/image" Target="../media/image76.png"/><Relationship Id="rId22" Type="http://schemas.openxmlformats.org/officeDocument/2006/relationships/image" Target="../media/image109.png"/><Relationship Id="rId23" Type="http://schemas.openxmlformats.org/officeDocument/2006/relationships/image" Target="../media/image110.png"/><Relationship Id="rId24" Type="http://schemas.openxmlformats.org/officeDocument/2006/relationships/image" Target="../media/image111.png"/><Relationship Id="rId10" Type="http://schemas.openxmlformats.org/officeDocument/2006/relationships/tags" Target="../tags/tag176.xml"/><Relationship Id="rId11" Type="http://schemas.openxmlformats.org/officeDocument/2006/relationships/tags" Target="../tags/tag177.xml"/><Relationship Id="rId12" Type="http://schemas.openxmlformats.org/officeDocument/2006/relationships/tags" Target="../tags/tag178.xml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83.png"/><Relationship Id="rId15" Type="http://schemas.openxmlformats.org/officeDocument/2006/relationships/image" Target="../media/image107.png"/><Relationship Id="rId16" Type="http://schemas.openxmlformats.org/officeDocument/2006/relationships/image" Target="../media/image84.png"/><Relationship Id="rId17" Type="http://schemas.openxmlformats.org/officeDocument/2006/relationships/image" Target="../media/image85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1" Type="http://schemas.openxmlformats.org/officeDocument/2006/relationships/tags" Target="../tags/tag167.xml"/><Relationship Id="rId2" Type="http://schemas.openxmlformats.org/officeDocument/2006/relationships/tags" Target="../tags/tag168.xml"/><Relationship Id="rId3" Type="http://schemas.openxmlformats.org/officeDocument/2006/relationships/tags" Target="../tags/tag169.xml"/><Relationship Id="rId4" Type="http://schemas.openxmlformats.org/officeDocument/2006/relationships/tags" Target="../tags/tag170.xml"/><Relationship Id="rId5" Type="http://schemas.openxmlformats.org/officeDocument/2006/relationships/tags" Target="../tags/tag171.xml"/><Relationship Id="rId6" Type="http://schemas.openxmlformats.org/officeDocument/2006/relationships/tags" Target="../tags/tag172.xml"/><Relationship Id="rId7" Type="http://schemas.openxmlformats.org/officeDocument/2006/relationships/tags" Target="../tags/tag173.xml"/><Relationship Id="rId8" Type="http://schemas.openxmlformats.org/officeDocument/2006/relationships/tags" Target="../tags/tag174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" Type="http://schemas.openxmlformats.org/officeDocument/2006/relationships/tags" Target="../tags/tag179.xml"/><Relationship Id="rId2" Type="http://schemas.openxmlformats.org/officeDocument/2006/relationships/tags" Target="../tags/tag180.xml"/><Relationship Id="rId3" Type="http://schemas.openxmlformats.org/officeDocument/2006/relationships/tags" Target="../tags/tag181.xml"/><Relationship Id="rId4" Type="http://schemas.openxmlformats.org/officeDocument/2006/relationships/tags" Target="../tags/tag182.xml"/><Relationship Id="rId5" Type="http://schemas.openxmlformats.org/officeDocument/2006/relationships/tags" Target="../tags/tag183.xml"/><Relationship Id="rId6" Type="http://schemas.openxmlformats.org/officeDocument/2006/relationships/tags" Target="../tags/tag184.xml"/><Relationship Id="rId7" Type="http://schemas.openxmlformats.org/officeDocument/2006/relationships/tags" Target="../tags/tag185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12.png"/><Relationship Id="rId10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10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3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20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5.xml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tags" Target="../tags/tag20.xml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tags" Target="../tags/tag24.xml"/><Relationship Id="rId6" Type="http://schemas.openxmlformats.org/officeDocument/2006/relationships/tags" Target="../tags/tag25.xml"/><Relationship Id="rId7" Type="http://schemas.openxmlformats.org/officeDocument/2006/relationships/tags" Target="../tags/tag26.xml"/><Relationship Id="rId8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20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6.xml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10" Type="http://schemas.openxmlformats.org/officeDocument/2006/relationships/tags" Target="../tags/tag47.xml"/><Relationship Id="rId11" Type="http://schemas.openxmlformats.org/officeDocument/2006/relationships/tags" Target="../tags/tag48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7.xml"/><Relationship Id="rId14" Type="http://schemas.openxmlformats.org/officeDocument/2006/relationships/image" Target="../media/image27.png"/><Relationship Id="rId15" Type="http://schemas.openxmlformats.org/officeDocument/2006/relationships/image" Target="../media/image14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tags" Target="../tags/tag44.xml"/><Relationship Id="rId8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270" y="3828522"/>
            <a:ext cx="7056425" cy="256301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Institute for Advanced Study, April 16 2012</a:t>
            </a:r>
          </a:p>
          <a:p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Sushant Sachdeva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Princeton University</a:t>
            </a:r>
            <a:endParaRPr lang="en-US" sz="1000" dirty="0" smtClean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rgbClr val="919191"/>
                </a:solidFill>
              </a:rPr>
              <a:t>Joint work with Lorenzo </a:t>
            </a:r>
            <a:r>
              <a:rPr lang="en-US" sz="2200" dirty="0" err="1" smtClean="0">
                <a:solidFill>
                  <a:srgbClr val="919191"/>
                </a:solidFill>
              </a:rPr>
              <a:t>Orecchia</a:t>
            </a:r>
            <a:r>
              <a:rPr lang="en-US" sz="2200" dirty="0" smtClean="0">
                <a:solidFill>
                  <a:srgbClr val="919191"/>
                </a:solidFill>
              </a:rPr>
              <a:t>, </a:t>
            </a:r>
            <a:r>
              <a:rPr lang="en-US" sz="2200" dirty="0" err="1" smtClean="0">
                <a:solidFill>
                  <a:srgbClr val="919191"/>
                </a:solidFill>
              </a:rPr>
              <a:t>Nisheeth</a:t>
            </a:r>
            <a:r>
              <a:rPr lang="en-US" sz="2200" dirty="0" smtClean="0">
                <a:solidFill>
                  <a:srgbClr val="919191"/>
                </a:solidFill>
              </a:rPr>
              <a:t> K. </a:t>
            </a:r>
            <a:r>
              <a:rPr lang="en-US" sz="2200" dirty="0" err="1" smtClean="0">
                <a:solidFill>
                  <a:srgbClr val="919191"/>
                </a:solidFill>
              </a:rPr>
              <a:t>Vishnoi</a:t>
            </a:r>
            <a:endParaRPr lang="en-US" sz="2200" dirty="0" smtClean="0">
              <a:solidFill>
                <a:srgbClr val="91919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3584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90"/>
                </a:solidFill>
              </a:rPr>
              <a:t>Linear Time Graph Partitioning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via Fast </a:t>
            </a:r>
            <a:r>
              <a:rPr lang="en-US" sz="3200" dirty="0">
                <a:solidFill>
                  <a:srgbClr val="000090"/>
                </a:solidFill>
              </a:rPr>
              <a:t>S</a:t>
            </a:r>
            <a:r>
              <a:rPr lang="en-US" sz="3200" dirty="0" smtClean="0">
                <a:solidFill>
                  <a:srgbClr val="000090"/>
                </a:solidFill>
              </a:rPr>
              <a:t>imulation of Random walks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5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Separator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857" y="1096892"/>
            <a:ext cx="8456988" cy="540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Given b, does G have a </a:t>
            </a:r>
            <a:r>
              <a:rPr lang="en-US" sz="2500" i="1" dirty="0">
                <a:solidFill>
                  <a:schemeClr val="tx1"/>
                </a:solidFill>
              </a:rPr>
              <a:t>b-balanced</a:t>
            </a:r>
            <a:r>
              <a:rPr lang="en-US" sz="2500" dirty="0">
                <a:solidFill>
                  <a:schemeClr val="tx1"/>
                </a:solidFill>
              </a:rPr>
              <a:t> cut of conductance &lt; </a:t>
            </a:r>
            <a:r>
              <a:rPr lang="en-US" sz="2500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°</a:t>
            </a:r>
            <a:r>
              <a:rPr lang="en-US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493758" y="2011532"/>
            <a:ext cx="2769809" cy="10039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alpha val="66000"/>
                </a:schemeClr>
              </a:gs>
              <a:gs pos="100000">
                <a:schemeClr val="accent3">
                  <a:lumMod val="60000"/>
                  <a:lumOff val="40000"/>
                  <a:alpha val="58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1295400" y="1490833"/>
            <a:ext cx="914400" cy="2012647"/>
          </a:xfrm>
          <a:prstGeom prst="arc">
            <a:avLst>
              <a:gd name="adj1" fmla="val 17742405"/>
              <a:gd name="adj2" fmla="val 3775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1899387" y="2158550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9787" y="2158550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31000" y="1643141"/>
            <a:ext cx="493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mmi10"/>
              </a:rPr>
              <a:t>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72795" y="2264463"/>
            <a:ext cx="49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mmi10"/>
              </a:rPr>
              <a:t>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134" y="2043251"/>
            <a:ext cx="1983167" cy="7291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-Warning-Sign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88" y="2035628"/>
            <a:ext cx="583212" cy="48601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58350" y="2007288"/>
            <a:ext cx="1790095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smtClean="0"/>
              <a:t>NP-Hard</a:t>
            </a:r>
            <a:endParaRPr lang="en-US" sz="25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59872"/>
              </p:ext>
            </p:extLst>
          </p:nvPr>
        </p:nvGraphicFramePr>
        <p:xfrm>
          <a:off x="177799" y="3238051"/>
          <a:ext cx="8775701" cy="315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412"/>
                <a:gridCol w="1497263"/>
                <a:gridCol w="1559426"/>
                <a:gridCol w="3276600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Distinguish ≤ </a:t>
                      </a:r>
                      <a:r>
                        <a:rPr lang="en-US" baseline="0" dirty="0" smtClean="0">
                          <a:latin typeface="cmmi10"/>
                          <a:ea typeface="cmmi10"/>
                          <a:cs typeface="cmmi10"/>
                        </a:rPr>
                        <a:t>°</a:t>
                      </a:r>
                      <a:r>
                        <a:rPr lang="en-US" dirty="0" smtClean="0"/>
                        <a:t>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Running Time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Recursive Eigenvector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[Leighton-</a:t>
                      </a:r>
                      <a:r>
                        <a:rPr lang="en-US" dirty="0" err="1" smtClean="0"/>
                        <a:t>Rao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</a:t>
                      </a:r>
                      <a:r>
                        <a:rPr lang="en-US" sz="1800" dirty="0" smtClean="0"/>
                        <a:t>  [AK,OSVV,CKM</a:t>
                      </a:r>
                      <a:r>
                        <a:rPr lang="en-US" sz="1800" baseline="30000" dirty="0" smtClean="0"/>
                        <a:t>+</a:t>
                      </a:r>
                      <a:r>
                        <a:rPr lang="en-US" sz="1800" dirty="0" smtClean="0"/>
                        <a:t>]</a:t>
                      </a:r>
                      <a:endParaRPr lang="en-US" sz="18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Arora-Rao-Vazirani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AK,She,CKM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Madry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[This</a:t>
                      </a:r>
                      <a:r>
                        <a:rPr lang="en-US" baseline="0" dirty="0" smtClean="0"/>
                        <a:t> talk]</a:t>
                      </a:r>
                      <a:endParaRPr lang="en-US" dirty="0">
                        <a:solidFill>
                          <a:srgbClr val="D20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Simulating random walks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449" y="3955663"/>
            <a:ext cx="748421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0111" y="3955663"/>
            <a:ext cx="700136" cy="289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112" y="4482274"/>
            <a:ext cx="1038133" cy="2655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786" y="4446060"/>
            <a:ext cx="1303701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347" y="4952174"/>
            <a:ext cx="1182989" cy="2897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786" y="4922250"/>
            <a:ext cx="1303701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1199" y="5434774"/>
            <a:ext cx="1279559" cy="2655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501" y="5397682"/>
            <a:ext cx="1400272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0111" y="5947703"/>
            <a:ext cx="748422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449" y="5933991"/>
            <a:ext cx="603565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333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continuous-time random walks to give an algorithm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how to simulate continuous-time random walks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2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Intimate connection between Graph cuts and Random walks.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[</a:t>
            </a:r>
            <a:r>
              <a:rPr lang="en-US" sz="2200" dirty="0" err="1" smtClean="0">
                <a:solidFill>
                  <a:srgbClr val="000000"/>
                </a:solidFill>
              </a:rPr>
              <a:t>Alon-Milman</a:t>
            </a:r>
            <a:r>
              <a:rPr lang="en-US" sz="2200" dirty="0" smtClean="0">
                <a:solidFill>
                  <a:srgbClr val="000000"/>
                </a:solidFill>
              </a:rPr>
              <a:t>][</a:t>
            </a:r>
            <a:r>
              <a:rPr lang="en-US" sz="2200" dirty="0" err="1" smtClean="0">
                <a:solidFill>
                  <a:srgbClr val="000000"/>
                </a:solidFill>
              </a:rPr>
              <a:t>Mihail</a:t>
            </a:r>
            <a:r>
              <a:rPr lang="en-US" sz="2200" dirty="0" smtClean="0">
                <a:solidFill>
                  <a:srgbClr val="000000"/>
                </a:solidFill>
              </a:rPr>
              <a:t>][</a:t>
            </a:r>
            <a:r>
              <a:rPr lang="en-US" sz="2200" dirty="0" err="1" smtClean="0">
                <a:solidFill>
                  <a:srgbClr val="000000"/>
                </a:solidFill>
              </a:rPr>
              <a:t>Lovasz-Simonovits</a:t>
            </a:r>
            <a:r>
              <a:rPr lang="en-US" sz="2200" dirty="0" smtClean="0">
                <a:solidFill>
                  <a:srgbClr val="000000"/>
                </a:solidFill>
              </a:rPr>
              <a:t>][</a:t>
            </a:r>
            <a:r>
              <a:rPr lang="en-US" sz="2200" dirty="0" err="1" smtClean="0">
                <a:solidFill>
                  <a:srgbClr val="000000"/>
                </a:solidFill>
              </a:rPr>
              <a:t>Spielman-Teng</a:t>
            </a:r>
            <a:r>
              <a:rPr lang="en-US" sz="2200" dirty="0" smtClean="0">
                <a:solidFill>
                  <a:srgbClr val="000000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[Anderson-Chung-Lang]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[Andersen-Peres]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[</a:t>
            </a:r>
            <a:r>
              <a:rPr lang="en-US" sz="2200" dirty="0" err="1" smtClean="0">
                <a:solidFill>
                  <a:srgbClr val="000000"/>
                </a:solidFill>
              </a:rPr>
              <a:t>Orecchia-Vishnoi</a:t>
            </a:r>
            <a:r>
              <a:rPr lang="en-US" sz="2200" dirty="0" smtClean="0">
                <a:solidFill>
                  <a:srgbClr val="000000"/>
                </a:solidFill>
              </a:rPr>
              <a:t>][this talk]…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4842" y="2337278"/>
            <a:ext cx="7994316" cy="857987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</a:rPr>
              <a:t>[</a:t>
            </a:r>
            <a:r>
              <a:rPr lang="en-US" sz="2200" dirty="0" err="1" smtClean="0">
                <a:solidFill>
                  <a:schemeClr val="tx1"/>
                </a:solidFill>
              </a:rPr>
              <a:t>Mihail</a:t>
            </a:r>
            <a:r>
              <a:rPr lang="en-US" sz="2200" dirty="0" smtClean="0">
                <a:solidFill>
                  <a:schemeClr val="tx1"/>
                </a:solidFill>
              </a:rPr>
              <a:t>] Given the distribution of a random walk that has mixed, can find a cut S with 					   in 	     time.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465" y="2787907"/>
            <a:ext cx="2129371" cy="341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4218" y="2845278"/>
            <a:ext cx="646318" cy="28438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057900" y="3860800"/>
            <a:ext cx="2247900" cy="50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Usual Random Walks on a graph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17833" y="3860800"/>
            <a:ext cx="2247900" cy="50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Page Rank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Random walks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17833" y="4114800"/>
            <a:ext cx="2247900" cy="50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Evolving Sets Random Walks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17833" y="4419600"/>
            <a:ext cx="2247900" cy="50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Continuous Time Random Walks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3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35748" y="2006678"/>
            <a:ext cx="326190" cy="326190"/>
          </a:xfrm>
          <a:prstGeom prst="ellipse">
            <a:avLst/>
          </a:prstGeom>
          <a:solidFill>
            <a:srgbClr val="00009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Bird’s eye 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8631" y="1118268"/>
            <a:ext cx="5451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D20700"/>
                </a:solidFill>
              </a:rPr>
              <a:t>1. Simulate </a:t>
            </a:r>
            <a:r>
              <a:rPr lang="en-US" sz="2200" i="1" dirty="0" smtClean="0">
                <a:solidFill>
                  <a:srgbClr val="D20700"/>
                </a:solidFill>
              </a:rPr>
              <a:t>random walks </a:t>
            </a:r>
            <a:r>
              <a:rPr lang="en-US" sz="2200" dirty="0" smtClean="0">
                <a:solidFill>
                  <a:srgbClr val="D20700"/>
                </a:solidFill>
              </a:rPr>
              <a:t>(one or several)</a:t>
            </a:r>
            <a:endParaRPr lang="en-US" sz="2200" i="1" dirty="0">
              <a:solidFill>
                <a:srgbClr val="D207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631" y="4196331"/>
            <a:ext cx="3783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20700"/>
                </a:solidFill>
              </a:rPr>
              <a:t>3</a:t>
            </a:r>
            <a:r>
              <a:rPr lang="en-US" sz="2200" dirty="0" smtClean="0">
                <a:solidFill>
                  <a:srgbClr val="D20700"/>
                </a:solidFill>
              </a:rPr>
              <a:t>. Else, modify the graph</a:t>
            </a:r>
            <a:endParaRPr lang="en-US" sz="2200" i="1" dirty="0">
              <a:solidFill>
                <a:srgbClr val="D207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36316" y="1766046"/>
            <a:ext cx="2954421" cy="882315"/>
          </a:xfrm>
          <a:prstGeom prst="ellipse">
            <a:avLst/>
          </a:prstGeom>
          <a:noFill/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91895" y="2127679"/>
            <a:ext cx="146368" cy="14636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84264" y="1931162"/>
            <a:ext cx="454526" cy="419770"/>
          </a:xfrm>
          <a:prstGeom prst="ellipse">
            <a:avLst/>
          </a:prstGeom>
          <a:solidFill>
            <a:srgbClr val="00009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4631" y="1421027"/>
            <a:ext cx="2807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Regular walk /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Page Rank walk /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Evolving Sets /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Continuous-time 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walks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631" y="2995255"/>
            <a:ext cx="6964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D20700"/>
                </a:solidFill>
              </a:rPr>
              <a:t>2</a:t>
            </a:r>
            <a:r>
              <a:rPr lang="en-US" sz="2200" dirty="0" smtClean="0">
                <a:solidFill>
                  <a:srgbClr val="D20700"/>
                </a:solidFill>
              </a:rPr>
              <a:t>. Try to cut the graph using the random walks</a:t>
            </a:r>
            <a:endParaRPr lang="en-US" sz="2200" i="1" dirty="0">
              <a:solidFill>
                <a:srgbClr val="D207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128" y="3383517"/>
            <a:ext cx="696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there’s no low conductance cut, we get a certificate.</a:t>
            </a:r>
          </a:p>
          <a:p>
            <a:r>
              <a:rPr lang="en-US" sz="2000" dirty="0" smtClean="0"/>
              <a:t>If you find a balanced low conductance cut, we’re done.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10128" y="4604317"/>
            <a:ext cx="6964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remove the unbalanced low conductance cuts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1136316" y="5260551"/>
            <a:ext cx="2259263" cy="882315"/>
          </a:xfrm>
          <a:prstGeom prst="ellipse">
            <a:avLst/>
          </a:prstGeom>
          <a:noFill/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748631" y="5260551"/>
            <a:ext cx="855580" cy="882315"/>
          </a:xfrm>
          <a:prstGeom prst="arc">
            <a:avLst>
              <a:gd name="adj1" fmla="val 18680865"/>
              <a:gd name="adj2" fmla="val 2699997"/>
            </a:avLst>
          </a:prstGeom>
          <a:ln w="635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753979" y="5260551"/>
            <a:ext cx="855580" cy="882315"/>
          </a:xfrm>
          <a:prstGeom prst="arc">
            <a:avLst>
              <a:gd name="adj1" fmla="val 17819667"/>
              <a:gd name="adj2" fmla="val 3443798"/>
            </a:avLst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17053" y="6283158"/>
            <a:ext cx="171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the set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941012" y="5260551"/>
            <a:ext cx="2259263" cy="882315"/>
          </a:xfrm>
          <a:prstGeom prst="ellipse">
            <a:avLst/>
          </a:prstGeom>
          <a:noFill/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3553327" y="5260551"/>
            <a:ext cx="855580" cy="882315"/>
          </a:xfrm>
          <a:prstGeom prst="arc">
            <a:avLst>
              <a:gd name="adj1" fmla="val 18680865"/>
              <a:gd name="adj2" fmla="val 2699997"/>
            </a:avLst>
          </a:prstGeom>
          <a:ln w="635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558675" y="5260551"/>
            <a:ext cx="855580" cy="882315"/>
          </a:xfrm>
          <a:prstGeom prst="arc">
            <a:avLst>
              <a:gd name="adj1" fmla="val 17819667"/>
              <a:gd name="adj2" fmla="val 3443798"/>
            </a:avLst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36736" y="6283158"/>
            <a:ext cx="300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edges across the cut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237789" y="5440947"/>
            <a:ext cx="294105" cy="1203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261854" y="5561263"/>
            <a:ext cx="294105" cy="85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53834" y="5729713"/>
            <a:ext cx="2887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29769" y="5801905"/>
            <a:ext cx="288757" cy="106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44631" y="5251820"/>
            <a:ext cx="2807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Using </a:t>
            </a:r>
            <a:r>
              <a:rPr lang="en-US" sz="2000" dirty="0" err="1" smtClean="0">
                <a:solidFill>
                  <a:srgbClr val="000090"/>
                </a:solidFill>
              </a:rPr>
              <a:t>matchings</a:t>
            </a:r>
            <a:r>
              <a:rPr lang="en-US" sz="2000" dirty="0" smtClean="0">
                <a:solidFill>
                  <a:srgbClr val="000090"/>
                </a:solidFill>
              </a:rPr>
              <a:t> /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flows /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stars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37135" y="3377294"/>
            <a:ext cx="280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Threshold cuts/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SDP rounding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6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/>
      <p:bldP spid="5" grpId="0"/>
      <p:bldP spid="7" grpId="0" animBg="1"/>
      <p:bldP spid="8" grpId="0" animBg="1"/>
      <p:bldP spid="8" grpId="1" animBg="1"/>
      <p:bldP spid="10" grpId="0" animBg="1"/>
      <p:bldP spid="12" grpId="0"/>
      <p:bldP spid="13" grpId="0"/>
      <p:bldP spid="14" grpId="0" build="p"/>
      <p:bldP spid="15" grpId="0"/>
      <p:bldP spid="16" grpId="0" animBg="1"/>
      <p:bldP spid="18" grpId="0" animBg="1"/>
      <p:bldP spid="19" grpId="0" animBg="1"/>
      <p:bldP spid="20" grpId="0"/>
      <p:bldP spid="23" grpId="0" animBg="1"/>
      <p:bldP spid="24" grpId="0" animBg="1"/>
      <p:bldP spid="25" grpId="0" animBg="1"/>
      <p:bldP spid="2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Time Random Walks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2120" y="3195265"/>
            <a:ext cx="7513680" cy="1008435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i="1" dirty="0" err="1" smtClean="0">
                <a:solidFill>
                  <a:schemeClr val="tx1"/>
                </a:solidFill>
              </a:rPr>
              <a:t>Thm</a:t>
            </a:r>
            <a:r>
              <a:rPr lang="en-US" sz="2200" i="1" dirty="0" smtClean="0">
                <a:solidFill>
                  <a:schemeClr val="tx1"/>
                </a:solidFill>
              </a:rPr>
              <a:t>. </a:t>
            </a:r>
            <a:r>
              <a:rPr lang="en-US" sz="2200" dirty="0" smtClean="0">
                <a:solidFill>
                  <a:schemeClr val="tx1"/>
                </a:solidFill>
              </a:rPr>
              <a:t>We can reduce Balanced Separator to simulating </a:t>
            </a:r>
          </a:p>
          <a:p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		heat-kernel random walks with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691" y="3707181"/>
            <a:ext cx="1164809" cy="3785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332" y="3757981"/>
            <a:ext cx="1193929" cy="3203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1289566"/>
            <a:ext cx="822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Given initial distribution	    ,</a:t>
            </a:r>
            <a:endParaRPr lang="en-US" sz="2500" dirty="0"/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151" y="1417242"/>
            <a:ext cx="524164" cy="3203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500" y="2002558"/>
            <a:ext cx="1951055" cy="64064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480" y="2200819"/>
            <a:ext cx="3319706" cy="786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ounded Rectangular Callout 29"/>
          <p:cNvSpPr/>
          <p:nvPr/>
        </p:nvSpPr>
        <p:spPr>
          <a:xfrm>
            <a:off x="6512986" y="3195265"/>
            <a:ext cx="2362200" cy="712992"/>
          </a:xfrm>
          <a:prstGeom prst="wedgeRoundRectCallout">
            <a:avLst>
              <a:gd name="adj1" fmla="val -24596"/>
              <a:gd name="adj2" fmla="val -746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Random walk of length </a:t>
            </a:r>
            <a:r>
              <a:rPr lang="en-US" dirty="0" smtClean="0">
                <a:solidFill>
                  <a:srgbClr val="000000"/>
                </a:solidFill>
                <a:latin typeface="Monotype Corsiva"/>
                <a:cs typeface="Monotype Corsiva"/>
              </a:rPr>
              <a:t>l </a:t>
            </a:r>
            <a:r>
              <a:rPr lang="en-US" dirty="0" smtClean="0">
                <a:solidFill>
                  <a:srgbClr val="000000"/>
                </a:solidFill>
              </a:rPr>
              <a:t>~ Poisson(t)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5979586" y="1537239"/>
            <a:ext cx="2895600" cy="400650"/>
          </a:xfrm>
          <a:prstGeom prst="wedgeRoundRectCallout">
            <a:avLst>
              <a:gd name="adj1" fmla="val -27822"/>
              <a:gd name="adj2" fmla="val 8209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Heat-Kernel random walk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0738" y="4452481"/>
            <a:ext cx="186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heat-kernel random walk?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  <a:endCxn id="3" idx="1"/>
          </p:cNvCxnSpPr>
          <p:nvPr/>
        </p:nvCxnSpPr>
        <p:spPr>
          <a:xfrm flipV="1">
            <a:off x="3212918" y="4597400"/>
            <a:ext cx="498271" cy="178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3"/>
          </p:cNvCxnSpPr>
          <p:nvPr/>
        </p:nvCxnSpPr>
        <p:spPr>
          <a:xfrm>
            <a:off x="3212918" y="4775647"/>
            <a:ext cx="504010" cy="199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11189" y="4274234"/>
            <a:ext cx="497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-x</a:t>
            </a:r>
            <a:r>
              <a:rPr lang="en-US" dirty="0" smtClean="0"/>
              <a:t> is a </a:t>
            </a:r>
            <a:r>
              <a:rPr lang="en-US" i="1" dirty="0" smtClean="0"/>
              <a:t>nice</a:t>
            </a:r>
            <a:r>
              <a:rPr lang="en-US" dirty="0" smtClean="0"/>
              <a:t> function. Track progress using Golden Thompson inequality [AK]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3716928" y="4857065"/>
            <a:ext cx="522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know such a result for other random walks</a:t>
            </a:r>
            <a:endParaRPr lang="en-US" baseline="300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792120" y="4465322"/>
            <a:ext cx="3224031" cy="950898"/>
          </a:xfrm>
          <a:prstGeom prst="wedgeRoundRectCallout">
            <a:avLst>
              <a:gd name="adj1" fmla="val 37441"/>
              <a:gd name="adj2" fmla="val -894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Techniques from SDPs[OV], exponential updates aka Matrix </a:t>
            </a:r>
            <a:r>
              <a:rPr lang="en-US" dirty="0" err="1" smtClean="0">
                <a:solidFill>
                  <a:srgbClr val="000000"/>
                </a:solidFill>
              </a:rPr>
              <a:t>Mult</a:t>
            </a:r>
            <a:r>
              <a:rPr lang="en-US" dirty="0" smtClean="0">
                <a:solidFill>
                  <a:srgbClr val="000000"/>
                </a:solidFill>
              </a:rPr>
              <a:t>. Weights [AK]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92120" y="4365655"/>
            <a:ext cx="2616828" cy="727062"/>
          </a:xfrm>
          <a:prstGeom prst="wedgeRoundRectCallout">
            <a:avLst>
              <a:gd name="adj1" fmla="val -19366"/>
              <a:gd name="adj2" fmla="val -908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Previous results had a poly(1/</a:t>
            </a:r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°</a:t>
            </a:r>
            <a:r>
              <a:rPr lang="en-US" dirty="0" smtClean="0">
                <a:solidFill>
                  <a:srgbClr val="000000"/>
                </a:solidFill>
              </a:rPr>
              <a:t>) dependence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30" grpId="0" animBg="1"/>
      <p:bldP spid="30" grpId="1" animBg="1"/>
      <p:bldP spid="35" grpId="0" animBg="1"/>
      <p:bldP spid="36" grpId="0"/>
      <p:bldP spid="3" grpId="0"/>
      <p:bldP spid="22" grpId="0"/>
      <p:bldP spid="28" grpId="0" animBg="1"/>
      <p:bldP spid="28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750" y="1388065"/>
            <a:ext cx="2252198" cy="6120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749" y="1449267"/>
            <a:ext cx="1052658" cy="2448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728748" y="4467702"/>
            <a:ext cx="495300" cy="5133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28749" y="4467702"/>
            <a:ext cx="304799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40241" y="4828637"/>
            <a:ext cx="588508" cy="152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40241" y="4981037"/>
            <a:ext cx="5885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28748" y="4981037"/>
            <a:ext cx="495300" cy="422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28748" y="4981037"/>
            <a:ext cx="304800" cy="4224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76348" y="4676237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28748" y="4676237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500148" y="4828637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52548" y="4981037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28748" y="4981037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90937" y="1808371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mmi10"/>
              </a:rPr>
              <a:t>W</a:t>
            </a:r>
            <a:r>
              <a:rPr lang="en-US" dirty="0" err="1" smtClean="0">
                <a:latin typeface="cmmi10"/>
              </a:rPr>
              <a:t>e</a:t>
            </a:r>
            <a:r>
              <a:rPr lang="en-US" baseline="-25000" dirty="0" err="1" smtClean="0">
                <a:latin typeface="cmmi10"/>
              </a:rPr>
              <a:t>j</a:t>
            </a:r>
            <a:endParaRPr lang="en-US" baseline="-25000" dirty="0">
              <a:latin typeface="cmmi1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35158" y="2036971"/>
            <a:ext cx="2326105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An embedding in 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039" y="2292307"/>
            <a:ext cx="293765" cy="1958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3521242" y="1846471"/>
            <a:ext cx="2326105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Random walk from vertex </a:t>
            </a:r>
            <a:r>
              <a:rPr lang="en-US" i="1" dirty="0" err="1" smtClean="0">
                <a:solidFill>
                  <a:srgbClr val="000000"/>
                </a:solidFill>
              </a:rPr>
              <a:t>i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986" y="3166767"/>
            <a:ext cx="6106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Case 1:  </a:t>
            </a:r>
            <a:r>
              <a:rPr lang="en-US" sz="2200" dirty="0" smtClean="0">
                <a:solidFill>
                  <a:srgbClr val="000000"/>
                </a:solidFill>
              </a:rPr>
              <a:t>All vectors are small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09750" y="2379871"/>
            <a:ext cx="2885946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Long vectors are random walks that haven’t mixed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164137" y="1257300"/>
            <a:ext cx="838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64137" y="1181100"/>
            <a:ext cx="609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173537" y="2019300"/>
            <a:ext cx="990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249737" y="21717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164137" y="2171700"/>
            <a:ext cx="762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164137" y="2171700"/>
            <a:ext cx="495300" cy="653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7011737" y="1866900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164137" y="18669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935537" y="20193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087937" y="217170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164137" y="21717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002337" y="11049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/>
              </a:rPr>
              <a:t>W</a:t>
            </a:r>
            <a:r>
              <a:rPr lang="en-US" dirty="0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i</a:t>
            </a:r>
            <a:endParaRPr lang="en-US" baseline="-25000" dirty="0">
              <a:latin typeface="cmmi1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64581" y="4322971"/>
            <a:ext cx="4062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random walks have mixed well.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4966537" y="4951469"/>
            <a:ext cx="1761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small cuts.</a:t>
            </a:r>
            <a:endParaRPr lang="en-US" sz="2000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986" y="2476500"/>
            <a:ext cx="3109013" cy="563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360" y="3880172"/>
            <a:ext cx="2080835" cy="5875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975895" y="2292307"/>
            <a:ext cx="2676654" cy="874460"/>
          </a:xfrm>
          <a:prstGeom prst="wedgeRoundRectCallout">
            <a:avLst>
              <a:gd name="adj1" fmla="val 13251"/>
              <a:gd name="adj2" fmla="val -812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Ensures mixing across cuts with conductance more than </a:t>
            </a:r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1" grpId="0" animBg="1"/>
      <p:bldP spid="21" grpId="1" animBg="1"/>
      <p:bldP spid="24" grpId="0" animBg="1"/>
      <p:bldP spid="24" grpId="1" animBg="1"/>
      <p:bldP spid="25" grpId="0"/>
      <p:bldP spid="26" grpId="0" animBg="1"/>
      <p:bldP spid="26" grpId="1" animBg="1"/>
      <p:bldP spid="58" grpId="0"/>
      <p:bldP spid="58" grpId="1"/>
      <p:bldP spid="60" grpId="0"/>
      <p:bldP spid="61" grpId="0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750" y="1388065"/>
            <a:ext cx="2252198" cy="6120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749" y="1449267"/>
            <a:ext cx="1052658" cy="2448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8841" y="3166767"/>
            <a:ext cx="6106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Case 2:  </a:t>
            </a:r>
            <a:r>
              <a:rPr lang="en-US" sz="2200" dirty="0" smtClean="0">
                <a:solidFill>
                  <a:srgbClr val="000000"/>
                </a:solidFill>
              </a:rPr>
              <a:t>Walks have not mixed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0379" y="4552952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mmi10"/>
              </a:rPr>
              <a:t>W</a:t>
            </a:r>
            <a:r>
              <a:rPr lang="en-US" dirty="0" err="1" smtClean="0">
                <a:latin typeface="cmmi10"/>
              </a:rPr>
              <a:t>e</a:t>
            </a:r>
            <a:r>
              <a:rPr lang="en-US" baseline="-25000" dirty="0" err="1" smtClean="0">
                <a:latin typeface="cmmi10"/>
              </a:rPr>
              <a:t>j</a:t>
            </a:r>
            <a:endParaRPr lang="en-US" baseline="-25000" dirty="0">
              <a:latin typeface="cmmi1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903579" y="4001881"/>
            <a:ext cx="838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03579" y="3925681"/>
            <a:ext cx="609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912979" y="4763881"/>
            <a:ext cx="990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89179" y="4916281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03579" y="4916281"/>
            <a:ext cx="762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06" y="3849481"/>
            <a:ext cx="2080835" cy="5875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>
            <a:off x="3903579" y="4916281"/>
            <a:ext cx="495300" cy="653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751179" y="4611481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903579" y="4611481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674979" y="4763881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827379" y="4916281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03579" y="4916281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41779" y="3849481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/>
              </a:rPr>
              <a:t>W</a:t>
            </a:r>
            <a:r>
              <a:rPr lang="en-US" dirty="0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i</a:t>
            </a:r>
            <a:endParaRPr lang="en-US" baseline="-25000" dirty="0">
              <a:latin typeface="cmmi1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38421" y="4288773"/>
            <a:ext cx="3930316" cy="1241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7" idx="1"/>
          </p:cNvCxnSpPr>
          <p:nvPr/>
        </p:nvCxnSpPr>
        <p:spPr>
          <a:xfrm>
            <a:off x="4741779" y="4039981"/>
            <a:ext cx="157747" cy="5715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507832" y="4001881"/>
            <a:ext cx="157747" cy="6096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971800" y="4763881"/>
            <a:ext cx="157747" cy="4572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459705" y="4763881"/>
            <a:ext cx="157747" cy="5881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66000" y="1617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95737" y="3737563"/>
            <a:ext cx="242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Random Projection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Threshold Cut</a:t>
            </a:r>
          </a:p>
          <a:p>
            <a:pPr algn="ctr"/>
            <a:r>
              <a:rPr lang="en-US" i="1" dirty="0" smtClean="0"/>
              <a:t>“</a:t>
            </a:r>
            <a:r>
              <a:rPr lang="en-US" i="1" dirty="0" err="1" smtClean="0"/>
              <a:t>Cheeger</a:t>
            </a:r>
            <a:r>
              <a:rPr lang="en-US" i="1" dirty="0" smtClean="0"/>
              <a:t> Rounding”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51379" y="5221081"/>
            <a:ext cx="3458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we find a balanced cut of small conductance , we’re done.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ELSE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881" y="2476500"/>
            <a:ext cx="3109013" cy="563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52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67" grpId="0"/>
      <p:bldP spid="35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28841" y="3166767"/>
            <a:ext cx="8074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Case 2b:  </a:t>
            </a:r>
            <a:r>
              <a:rPr lang="en-US" sz="2200" dirty="0" smtClean="0">
                <a:solidFill>
                  <a:srgbClr val="000000"/>
                </a:solidFill>
              </a:rPr>
              <a:t>Walks have not mixed </a:t>
            </a:r>
            <a:r>
              <a:rPr lang="en-US" sz="2000" dirty="0" smtClean="0">
                <a:solidFill>
                  <a:srgbClr val="D20700"/>
                </a:solidFill>
              </a:rPr>
              <a:t>(and we didn’t find a balanced cut)</a:t>
            </a:r>
            <a:endParaRPr lang="en-US" sz="2000" dirty="0">
              <a:solidFill>
                <a:srgbClr val="D207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0379" y="4552952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mmi10"/>
              </a:rPr>
              <a:t>W</a:t>
            </a:r>
            <a:r>
              <a:rPr lang="en-US" dirty="0" err="1" smtClean="0">
                <a:latin typeface="cmmi10"/>
              </a:rPr>
              <a:t>e</a:t>
            </a:r>
            <a:r>
              <a:rPr lang="en-US" baseline="-25000" dirty="0" err="1" smtClean="0">
                <a:latin typeface="cmmi10"/>
              </a:rPr>
              <a:t>j</a:t>
            </a:r>
            <a:endParaRPr lang="en-US" baseline="-25000" dirty="0">
              <a:latin typeface="cmmi1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903579" y="4001881"/>
            <a:ext cx="838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03579" y="3925681"/>
            <a:ext cx="609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912979" y="4763881"/>
            <a:ext cx="990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89179" y="4916281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03579" y="4916281"/>
            <a:ext cx="762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750" y="1388065"/>
            <a:ext cx="2252198" cy="6120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749" y="1449267"/>
            <a:ext cx="1052658" cy="2448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06" y="3849481"/>
            <a:ext cx="2080835" cy="5875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>
            <a:off x="3903579" y="4916281"/>
            <a:ext cx="495300" cy="653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751179" y="4611481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903579" y="4611481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674979" y="4763881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827379" y="4916281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03579" y="4916281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41779" y="3849481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/>
              </a:rPr>
              <a:t>W</a:t>
            </a:r>
            <a:r>
              <a:rPr lang="en-US" dirty="0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i</a:t>
            </a:r>
            <a:endParaRPr lang="en-US" baseline="-25000" dirty="0">
              <a:latin typeface="cmmi1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66000" y="1617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83213" y="4413673"/>
            <a:ext cx="1040731" cy="10407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08052" y="3741015"/>
            <a:ext cx="269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find a ball cut </a:t>
            </a:r>
            <a:r>
              <a:rPr lang="en-US" dirty="0" smtClean="0">
                <a:latin typeface="Constantia"/>
              </a:rPr>
              <a:t>S</a:t>
            </a:r>
            <a:endParaRPr lang="en-US" baseline="-25000" dirty="0">
              <a:solidFill>
                <a:srgbClr val="000090"/>
              </a:solidFill>
              <a:latin typeface="Constant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0576" y="4455103"/>
            <a:ext cx="41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nstantia"/>
              </a:rPr>
              <a:t>S</a:t>
            </a:r>
            <a:endParaRPr lang="en-US" baseline="-25000" dirty="0">
              <a:solidFill>
                <a:srgbClr val="000090"/>
              </a:solidFill>
              <a:latin typeface="Constantia"/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183" y="4763881"/>
            <a:ext cx="1566747" cy="293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052" y="4293235"/>
            <a:ext cx="2252199" cy="318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973053" y="5239835"/>
            <a:ext cx="3449051" cy="6598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 is the union of </a:t>
            </a:r>
            <a:r>
              <a:rPr lang="en-US" i="1" dirty="0" smtClean="0">
                <a:solidFill>
                  <a:schemeClr val="tx1"/>
                </a:solidFill>
              </a:rPr>
              <a:t>“all unbalanced low conductance cuts”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881" y="2476500"/>
            <a:ext cx="3109013" cy="563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87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/>
      <p:bldP spid="31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750" y="1388065"/>
            <a:ext cx="2252198" cy="6120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749" y="1449267"/>
            <a:ext cx="1052658" cy="2448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8841" y="3166767"/>
            <a:ext cx="8074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Case 2b:  </a:t>
            </a:r>
            <a:r>
              <a:rPr lang="en-US" sz="2200" dirty="0" smtClean="0">
                <a:solidFill>
                  <a:srgbClr val="000000"/>
                </a:solidFill>
              </a:rPr>
              <a:t>Walks have not mixed </a:t>
            </a:r>
            <a:r>
              <a:rPr lang="en-US" sz="2000" dirty="0" smtClean="0">
                <a:solidFill>
                  <a:srgbClr val="D20700"/>
                </a:solidFill>
              </a:rPr>
              <a:t>(and we didn’t find a balanced cut)</a:t>
            </a:r>
            <a:endParaRPr lang="en-US" sz="2000" dirty="0">
              <a:solidFill>
                <a:srgbClr val="D207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0379" y="4552952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mmi10"/>
              </a:rPr>
              <a:t>W</a:t>
            </a:r>
            <a:r>
              <a:rPr lang="en-US" dirty="0" err="1" smtClean="0">
                <a:latin typeface="cmmi10"/>
              </a:rPr>
              <a:t>e</a:t>
            </a:r>
            <a:r>
              <a:rPr lang="en-US" baseline="-25000" dirty="0" err="1" smtClean="0">
                <a:latin typeface="cmmi10"/>
              </a:rPr>
              <a:t>j</a:t>
            </a:r>
            <a:endParaRPr lang="en-US" baseline="-25000" dirty="0">
              <a:latin typeface="cmmi1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903579" y="4001881"/>
            <a:ext cx="8382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03579" y="3925681"/>
            <a:ext cx="609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912979" y="4763881"/>
            <a:ext cx="990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89179" y="4916281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03579" y="4916281"/>
            <a:ext cx="762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03579" y="4916281"/>
            <a:ext cx="495300" cy="653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3751179" y="4611481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903579" y="4611481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3674979" y="4763881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827379" y="4916281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903579" y="4916281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41779" y="3849481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mi10"/>
              </a:rPr>
              <a:t>W</a:t>
            </a:r>
            <a:r>
              <a:rPr lang="en-US" dirty="0" smtClean="0">
                <a:latin typeface="cmmi10"/>
              </a:rPr>
              <a:t>e</a:t>
            </a:r>
            <a:r>
              <a:rPr lang="en-US" baseline="-25000" dirty="0" smtClean="0">
                <a:latin typeface="cmmi10"/>
              </a:rPr>
              <a:t>i</a:t>
            </a:r>
            <a:endParaRPr lang="en-US" baseline="-25000" dirty="0">
              <a:latin typeface="cmmi1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66000" y="1617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83213" y="4413673"/>
            <a:ext cx="1040731" cy="10407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06" y="3849481"/>
            <a:ext cx="2080835" cy="5875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08052" y="3741015"/>
            <a:ext cx="269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find a ball cut </a:t>
            </a:r>
            <a:r>
              <a:rPr lang="en-US" dirty="0" smtClean="0">
                <a:latin typeface="Constantia"/>
              </a:rPr>
              <a:t>S</a:t>
            </a:r>
            <a:endParaRPr lang="en-US" baseline="-25000" dirty="0">
              <a:solidFill>
                <a:srgbClr val="000090"/>
              </a:solidFill>
              <a:latin typeface="Constant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98879" y="4445384"/>
            <a:ext cx="41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nstantia"/>
              </a:rPr>
              <a:t>S</a:t>
            </a:r>
            <a:endParaRPr lang="en-US" baseline="-25000" dirty="0">
              <a:solidFill>
                <a:srgbClr val="000090"/>
              </a:solidFill>
              <a:latin typeface="Constantia"/>
            </a:endParaRP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052" y="4277888"/>
            <a:ext cx="2252199" cy="3182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Freeform 35"/>
          <p:cNvSpPr/>
          <p:nvPr/>
        </p:nvSpPr>
        <p:spPr>
          <a:xfrm rot="1320478">
            <a:off x="3703077" y="3753532"/>
            <a:ext cx="565618" cy="938565"/>
          </a:xfrm>
          <a:custGeom>
            <a:avLst/>
            <a:gdLst>
              <a:gd name="connsiteX0" fmla="*/ 554855 w 554855"/>
              <a:gd name="connsiteY0" fmla="*/ 0 h 843379"/>
              <a:gd name="connsiteX1" fmla="*/ 57705 w 554855"/>
              <a:gd name="connsiteY1" fmla="*/ 186431 h 843379"/>
              <a:gd name="connsiteX2" fmla="*/ 208626 w 554855"/>
              <a:gd name="connsiteY2" fmla="*/ 843379 h 8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55" h="843379">
                <a:moveTo>
                  <a:pt x="554855" y="0"/>
                </a:moveTo>
                <a:cubicBezTo>
                  <a:pt x="335132" y="22934"/>
                  <a:pt x="115410" y="45868"/>
                  <a:pt x="57705" y="186431"/>
                </a:cubicBezTo>
                <a:cubicBezTo>
                  <a:pt x="0" y="326994"/>
                  <a:pt x="104313" y="585186"/>
                  <a:pt x="208626" y="843379"/>
                </a:cubicBezTo>
              </a:path>
            </a:pathLst>
          </a:cu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3043306" y="4747479"/>
            <a:ext cx="565618" cy="938565"/>
          </a:xfrm>
          <a:custGeom>
            <a:avLst/>
            <a:gdLst>
              <a:gd name="connsiteX0" fmla="*/ 554855 w 554855"/>
              <a:gd name="connsiteY0" fmla="*/ 0 h 843379"/>
              <a:gd name="connsiteX1" fmla="*/ 57705 w 554855"/>
              <a:gd name="connsiteY1" fmla="*/ 186431 h 843379"/>
              <a:gd name="connsiteX2" fmla="*/ 208626 w 554855"/>
              <a:gd name="connsiteY2" fmla="*/ 843379 h 8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55" h="843379">
                <a:moveTo>
                  <a:pt x="554855" y="0"/>
                </a:moveTo>
                <a:cubicBezTo>
                  <a:pt x="335132" y="22934"/>
                  <a:pt x="115410" y="45868"/>
                  <a:pt x="57705" y="186431"/>
                </a:cubicBezTo>
                <a:cubicBezTo>
                  <a:pt x="0" y="326994"/>
                  <a:pt x="104313" y="585186"/>
                  <a:pt x="208626" y="843379"/>
                </a:cubicBezTo>
              </a:path>
            </a:pathLst>
          </a:cu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6534677">
            <a:off x="4218544" y="4593208"/>
            <a:ext cx="471668" cy="769192"/>
          </a:xfrm>
          <a:custGeom>
            <a:avLst/>
            <a:gdLst>
              <a:gd name="connsiteX0" fmla="*/ 554855 w 554855"/>
              <a:gd name="connsiteY0" fmla="*/ 0 h 843379"/>
              <a:gd name="connsiteX1" fmla="*/ 57705 w 554855"/>
              <a:gd name="connsiteY1" fmla="*/ 186431 h 843379"/>
              <a:gd name="connsiteX2" fmla="*/ 208626 w 554855"/>
              <a:gd name="connsiteY2" fmla="*/ 843379 h 84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855" h="843379">
                <a:moveTo>
                  <a:pt x="554855" y="0"/>
                </a:moveTo>
                <a:cubicBezTo>
                  <a:pt x="335132" y="22934"/>
                  <a:pt x="115410" y="45868"/>
                  <a:pt x="57705" y="186431"/>
                </a:cubicBezTo>
                <a:cubicBezTo>
                  <a:pt x="0" y="326994"/>
                  <a:pt x="104313" y="585186"/>
                  <a:pt x="208626" y="843379"/>
                </a:cubicBezTo>
              </a:path>
            </a:pathLst>
          </a:custGeom>
          <a:ln w="3810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608052" y="4763880"/>
            <a:ext cx="307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edges from all vertices outside the ball to all inside</a:t>
            </a:r>
            <a:endParaRPr lang="en-US" baseline="-25000" dirty="0">
              <a:solidFill>
                <a:srgbClr val="000090"/>
              </a:solidFill>
              <a:latin typeface="Constantia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608052" y="5590550"/>
            <a:ext cx="2622884" cy="6598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Soft removal </a:t>
            </a:r>
            <a:r>
              <a:rPr lang="en-US" dirty="0" smtClean="0">
                <a:solidFill>
                  <a:schemeClr val="tx1"/>
                </a:solidFill>
              </a:rPr>
              <a:t>of unbalanced cuts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178" y="5499571"/>
            <a:ext cx="3598622" cy="11016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6041188" y="6010130"/>
            <a:ext cx="2260601" cy="4806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O(log n)</a:t>
            </a:r>
            <a:r>
              <a:rPr lang="en-US" dirty="0" smtClean="0">
                <a:solidFill>
                  <a:schemeClr val="tx1"/>
                </a:solidFill>
              </a:rPr>
              <a:t> rounds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9493" y="5320923"/>
            <a:ext cx="6857620" cy="11016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For efficiency, we use JL lemma and work with 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O(log n) dimensional </a:t>
            </a:r>
            <a:r>
              <a:rPr lang="en-US" sz="2200" dirty="0" err="1" smtClean="0">
                <a:solidFill>
                  <a:srgbClr val="000000"/>
                </a:solidFill>
              </a:rPr>
              <a:t>embeddings</a:t>
            </a:r>
            <a:r>
              <a:rPr lang="en-US" sz="2200" dirty="0" smtClean="0">
                <a:solidFill>
                  <a:srgbClr val="000000"/>
                </a:solidFill>
              </a:rPr>
              <a:t>. [AK]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76903" y="5640938"/>
            <a:ext cx="5973763" cy="540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FF0000"/>
                </a:solidFill>
              </a:rPr>
              <a:t>Goal</a:t>
            </a:r>
            <a:r>
              <a:rPr lang="en-US" sz="2500" dirty="0" smtClean="0">
                <a:solidFill>
                  <a:schemeClr val="tx1"/>
                </a:solidFill>
              </a:rPr>
              <a:t>: Given </a:t>
            </a:r>
            <a:r>
              <a:rPr lang="en-US" sz="2500" dirty="0" err="1">
                <a:solidFill>
                  <a:schemeClr val="tx1"/>
                </a:solidFill>
              </a:rPr>
              <a:t>L</a:t>
            </a:r>
            <a:r>
              <a:rPr lang="en-US" sz="2500" dirty="0" err="1" smtClean="0">
                <a:solidFill>
                  <a:schemeClr val="tx1"/>
                </a:solidFill>
              </a:rPr>
              <a:t>,</a:t>
            </a:r>
            <a:r>
              <a:rPr lang="en-US" sz="2500" dirty="0" err="1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¿</a:t>
            </a:r>
            <a:r>
              <a:rPr lang="en-US" sz="2500" dirty="0" err="1" smtClean="0">
                <a:solidFill>
                  <a:schemeClr val="tx1"/>
                </a:solidFill>
              </a:rPr>
              <a:t>,v</a:t>
            </a:r>
            <a:r>
              <a:rPr lang="en-US" sz="2500" dirty="0" smtClean="0">
                <a:solidFill>
                  <a:schemeClr val="tx1"/>
                </a:solidFill>
              </a:rPr>
              <a:t>. Compute	 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052" y="5785242"/>
            <a:ext cx="1426891" cy="3203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1590842" y="5640938"/>
            <a:ext cx="5959824" cy="540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FF0000"/>
                </a:solidFill>
              </a:rPr>
              <a:t>Goal</a:t>
            </a:r>
            <a:r>
              <a:rPr lang="en-US" sz="2500" dirty="0" smtClean="0">
                <a:solidFill>
                  <a:schemeClr val="tx1"/>
                </a:solidFill>
              </a:rPr>
              <a:t>: Given L,</a:t>
            </a:r>
            <a:r>
              <a:rPr lang="en-US" sz="25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¿</a:t>
            </a:r>
            <a:r>
              <a:rPr lang="en-US" sz="2500" dirty="0" smtClean="0">
                <a:solidFill>
                  <a:schemeClr val="tx1"/>
                </a:solidFill>
              </a:rPr>
              <a:t> ,v. </a:t>
            </a:r>
            <a:r>
              <a:rPr lang="en-US" sz="2500" dirty="0" smtClean="0">
                <a:solidFill>
                  <a:srgbClr val="FF0000"/>
                </a:solidFill>
              </a:rPr>
              <a:t>Approximate</a:t>
            </a:r>
            <a:r>
              <a:rPr lang="en-US" sz="2500" dirty="0" smtClean="0">
                <a:solidFill>
                  <a:schemeClr val="tx1"/>
                </a:solidFill>
              </a:rPr>
              <a:t>	 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4086" y="5798249"/>
            <a:ext cx="1426891" cy="3203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881" y="2476500"/>
            <a:ext cx="3109013" cy="563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723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7" grpId="0"/>
      <p:bldP spid="48" grpId="0" animBg="1"/>
      <p:bldP spid="48" grpId="1" animBg="1"/>
      <p:bldP spid="50" grpId="0" animBg="1"/>
      <p:bldP spid="50" grpId="1" animBg="1"/>
      <p:bldP spid="22" grpId="0" animBg="1"/>
      <p:bldP spid="55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Theory of near-linear time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40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Heat-Kernel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6100" y="1104900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Given </a:t>
            </a:r>
            <a:r>
              <a:rPr lang="en-US" sz="25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¿</a:t>
            </a:r>
            <a:r>
              <a:rPr lang="en-US" sz="2500" dirty="0" smtClean="0">
                <a:solidFill>
                  <a:schemeClr val="tx1"/>
                </a:solidFill>
              </a:rPr>
              <a:t>, L, v, </a:t>
            </a:r>
            <a:r>
              <a:rPr lang="en-US" sz="25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500" dirty="0" smtClean="0">
                <a:solidFill>
                  <a:schemeClr val="tx1"/>
                </a:solidFill>
              </a:rPr>
              <a:t>, find u </a:t>
            </a:r>
            <a:r>
              <a:rPr lang="en-US" sz="2500" dirty="0" err="1" smtClean="0">
                <a:solidFill>
                  <a:schemeClr val="tx1"/>
                </a:solidFill>
              </a:rPr>
              <a:t>s.t.</a:t>
            </a:r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018" y="1739900"/>
            <a:ext cx="3901212" cy="3937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500" y="2450996"/>
            <a:ext cx="2933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Taylor Series Approx.?</a:t>
            </a:r>
            <a:endParaRPr lang="en-US" sz="2200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119" y="2450996"/>
            <a:ext cx="5504745" cy="4310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44396" y="3289950"/>
            <a:ext cx="850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Need</a:t>
            </a:r>
            <a:endParaRPr lang="en-US" sz="2200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018" y="3387815"/>
            <a:ext cx="2242257" cy="3203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038" y="3148320"/>
            <a:ext cx="3086743" cy="7280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317500" y="3302078"/>
            <a:ext cx="1625600" cy="4600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Too Slow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19" descr="red-cross-hi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6" y="3390813"/>
            <a:ext cx="330024" cy="33002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850147" y="2315363"/>
            <a:ext cx="3074736" cy="837532"/>
          </a:xfrm>
          <a:prstGeom prst="wedgeRoundRectCallout">
            <a:avLst>
              <a:gd name="adj1" fmla="val -35622"/>
              <a:gd name="adj2" fmla="val -795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Heat-Kernel random walk required by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933862" y="2315363"/>
            <a:ext cx="3074736" cy="837532"/>
          </a:xfrm>
          <a:prstGeom prst="wedgeRoundRectCallout">
            <a:avLst>
              <a:gd name="adj1" fmla="val -35622"/>
              <a:gd name="adj2" fmla="val -795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Small 	error suffices for the algorithm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7210" y="2468780"/>
            <a:ext cx="262082" cy="2912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94920" y="2847410"/>
            <a:ext cx="2055227" cy="4600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Used in previous algorithms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1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1" grpId="0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Heat-Kernel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7500" y="2450996"/>
            <a:ext cx="2933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Better polynomials?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0933" y="2450892"/>
            <a:ext cx="876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D20700"/>
                </a:solidFill>
              </a:rPr>
              <a:t>YES!!</a:t>
            </a:r>
            <a:endParaRPr lang="en-US" sz="2200" dirty="0">
              <a:solidFill>
                <a:srgbClr val="D207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800" y="2997200"/>
            <a:ext cx="8140700" cy="1117600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000000"/>
                </a:solidFill>
              </a:rPr>
              <a:t>[</a:t>
            </a:r>
            <a:r>
              <a:rPr lang="en-US" sz="2500" dirty="0" err="1" smtClean="0">
                <a:solidFill>
                  <a:srgbClr val="000000"/>
                </a:solidFill>
              </a:rPr>
              <a:t>Thm</a:t>
            </a:r>
            <a:r>
              <a:rPr lang="en-US" sz="2500" dirty="0" smtClean="0">
                <a:solidFill>
                  <a:srgbClr val="000000"/>
                </a:solidFill>
              </a:rPr>
              <a:t>] There exists a polynomial p of degree 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						such that 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6900" y="2450892"/>
            <a:ext cx="514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It suffices to approximate e</a:t>
            </a:r>
            <a:r>
              <a:rPr lang="en-US" sz="2200" baseline="30000" dirty="0" smtClean="0"/>
              <a:t>-x</a:t>
            </a:r>
            <a:r>
              <a:rPr lang="en-US" sz="2200" dirty="0" smtClean="0"/>
              <a:t> on  </a:t>
            </a:r>
            <a:endParaRPr lang="en-US" sz="2200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707" y="2548757"/>
            <a:ext cx="698885" cy="32032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539" y="3575020"/>
            <a:ext cx="1776334" cy="3785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8314" y="3613120"/>
            <a:ext cx="3115865" cy="4950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58800" y="4203700"/>
            <a:ext cx="8140700" cy="1117600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000000"/>
                </a:solidFill>
              </a:rPr>
              <a:t>[</a:t>
            </a:r>
            <a:r>
              <a:rPr lang="en-US" sz="2500" dirty="0" err="1" smtClean="0">
                <a:solidFill>
                  <a:srgbClr val="000000"/>
                </a:solidFill>
              </a:rPr>
              <a:t>Thm</a:t>
            </a:r>
            <a:r>
              <a:rPr lang="en-US" sz="2500" dirty="0" smtClean="0">
                <a:solidFill>
                  <a:srgbClr val="000000"/>
                </a:solidFill>
              </a:rPr>
              <a:t>] Given G that has a balanced cut of conductance   , we can find one of conductance 			in time 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2690" y="4482275"/>
            <a:ext cx="235523" cy="2355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830" y="4806698"/>
            <a:ext cx="975738" cy="4037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1590" y="4755898"/>
            <a:ext cx="1211261" cy="437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4955825" y="5321300"/>
            <a:ext cx="3730975" cy="787400"/>
          </a:xfrm>
          <a:prstGeom prst="wedgeRoundRectCallout">
            <a:avLst>
              <a:gd name="adj1" fmla="val -29729"/>
              <a:gd name="adj2" fmla="val -6975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Better guarantee, same running time as [Andersen-Peres]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955825" y="5321300"/>
            <a:ext cx="3730975" cy="787400"/>
          </a:xfrm>
          <a:prstGeom prst="wedgeRoundRectCallout">
            <a:avLst>
              <a:gd name="adj1" fmla="val 26167"/>
              <a:gd name="adj2" fmla="val -714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Still not near-linear!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6100" y="1104900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Given </a:t>
            </a:r>
            <a:r>
              <a:rPr lang="en-US" sz="25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¿</a:t>
            </a:r>
            <a:r>
              <a:rPr lang="en-US" sz="2500" dirty="0" smtClean="0">
                <a:solidFill>
                  <a:schemeClr val="tx1"/>
                </a:solidFill>
              </a:rPr>
              <a:t>, L, v, </a:t>
            </a:r>
            <a:r>
              <a:rPr lang="en-US" sz="25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500" dirty="0" smtClean="0">
                <a:solidFill>
                  <a:schemeClr val="tx1"/>
                </a:solidFill>
              </a:rPr>
              <a:t>, find u </a:t>
            </a:r>
            <a:r>
              <a:rPr lang="en-US" sz="2500" dirty="0" err="1" smtClean="0">
                <a:solidFill>
                  <a:schemeClr val="tx1"/>
                </a:solidFill>
              </a:rPr>
              <a:t>s.t.</a:t>
            </a:r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018" y="1739900"/>
            <a:ext cx="3901212" cy="3937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620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17" grpId="0" animBg="1"/>
      <p:bldP spid="17" grpId="1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Heat-Kernel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58800" y="2997200"/>
            <a:ext cx="8140700" cy="1117600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000000"/>
                </a:solidFill>
              </a:rPr>
              <a:t>[</a:t>
            </a:r>
            <a:r>
              <a:rPr lang="en-US" sz="2500" dirty="0" err="1" smtClean="0">
                <a:solidFill>
                  <a:srgbClr val="000000"/>
                </a:solidFill>
              </a:rPr>
              <a:t>Thm</a:t>
            </a:r>
            <a:r>
              <a:rPr lang="en-US" sz="2500" dirty="0" smtClean="0">
                <a:solidFill>
                  <a:srgbClr val="000000"/>
                </a:solidFill>
              </a:rPr>
              <a:t>] Any polynomial such that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smtClean="0">
                <a:solidFill>
                  <a:srgbClr val="000000"/>
                </a:solidFill>
              </a:rPr>
              <a:t>	requires degree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9541" y="3640708"/>
            <a:ext cx="929265" cy="3650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005" y="3263998"/>
            <a:ext cx="3319707" cy="4950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17500" y="2389425"/>
            <a:ext cx="3505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Even better polynomials?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48434" y="2401917"/>
            <a:ext cx="2014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D20700"/>
                </a:solidFill>
              </a:rPr>
              <a:t>Not Really!</a:t>
            </a:r>
            <a:endParaRPr lang="en-US" sz="2200" dirty="0">
              <a:solidFill>
                <a:srgbClr val="D207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409725" y="4114800"/>
            <a:ext cx="2587975" cy="787400"/>
          </a:xfrm>
          <a:prstGeom prst="wedgeRoundRectCallout">
            <a:avLst>
              <a:gd name="adj1" fmla="val -29729"/>
              <a:gd name="adj2" fmla="val -6975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Simple proof using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Markov’s theorem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100" y="1104900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Given </a:t>
            </a:r>
            <a:r>
              <a:rPr lang="en-US" sz="25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¿</a:t>
            </a:r>
            <a:r>
              <a:rPr lang="en-US" sz="2500" dirty="0" smtClean="0">
                <a:solidFill>
                  <a:schemeClr val="tx1"/>
                </a:solidFill>
              </a:rPr>
              <a:t>, L, v, </a:t>
            </a:r>
            <a:r>
              <a:rPr lang="en-US" sz="25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500" dirty="0" smtClean="0">
                <a:solidFill>
                  <a:schemeClr val="tx1"/>
                </a:solidFill>
              </a:rPr>
              <a:t>, find u </a:t>
            </a:r>
            <a:r>
              <a:rPr lang="en-US" sz="2500" dirty="0" err="1" smtClean="0">
                <a:solidFill>
                  <a:schemeClr val="tx1"/>
                </a:solidFill>
              </a:rPr>
              <a:t>s.t.</a:t>
            </a:r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018" y="1739900"/>
            <a:ext cx="3901212" cy="3937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044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Polynomials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100" y="1038060"/>
            <a:ext cx="5600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D20700"/>
                </a:solidFill>
              </a:rPr>
              <a:t>Rational Functions!</a:t>
            </a:r>
            <a:endParaRPr lang="en-US" sz="2500" dirty="0">
              <a:solidFill>
                <a:srgbClr val="D207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7613" y="1515114"/>
            <a:ext cx="8140700" cy="1328208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D20700"/>
                </a:solidFill>
              </a:rPr>
              <a:t>[</a:t>
            </a:r>
            <a:r>
              <a:rPr lang="en-US" sz="2500" dirty="0" err="1" smtClean="0">
                <a:solidFill>
                  <a:srgbClr val="D20700"/>
                </a:solidFill>
              </a:rPr>
              <a:t>Saff-Schönhage-Varga</a:t>
            </a:r>
            <a:r>
              <a:rPr lang="en-US" sz="2500" dirty="0" smtClean="0">
                <a:solidFill>
                  <a:srgbClr val="D20700"/>
                </a:solidFill>
              </a:rPr>
              <a:t>] </a:t>
            </a:r>
            <a:r>
              <a:rPr lang="en-US" sz="2500" dirty="0" smtClean="0">
                <a:solidFill>
                  <a:srgbClr val="000000"/>
                </a:solidFill>
              </a:rPr>
              <a:t>There is a degree k polynomial </a:t>
            </a:r>
            <a:r>
              <a:rPr lang="en-US" sz="2500" dirty="0" err="1" smtClean="0">
                <a:solidFill>
                  <a:srgbClr val="000000"/>
                </a:solidFill>
                <a:latin typeface="Constantia"/>
              </a:rPr>
              <a:t>p</a:t>
            </a:r>
            <a:r>
              <a:rPr lang="en-US" sz="2500" baseline="-25000" dirty="0" err="1" smtClean="0">
                <a:solidFill>
                  <a:srgbClr val="000000"/>
                </a:solidFill>
                <a:latin typeface="Constantia"/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such that  </a:t>
            </a:r>
            <a:endParaRPr lang="en-US" sz="3100" dirty="0" smtClean="0">
              <a:solidFill>
                <a:srgbClr val="000000"/>
              </a:solidFill>
            </a:endParaRPr>
          </a:p>
          <a:p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127" y="2197235"/>
            <a:ext cx="5499222" cy="5837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477312" y="2868244"/>
            <a:ext cx="2095500" cy="425450"/>
          </a:xfrm>
          <a:prstGeom prst="wedgeRoundRectCallout">
            <a:avLst>
              <a:gd name="adj1" fmla="val -23257"/>
              <a:gd name="adj2" fmla="val -677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Infinite Interval!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750357" y="2868243"/>
            <a:ext cx="3158958" cy="694825"/>
          </a:xfrm>
          <a:prstGeom prst="wedgeRoundRectCallout">
            <a:avLst>
              <a:gd name="adj1" fmla="val -23436"/>
              <a:gd name="adj2" fmla="val -775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Geometric Decay!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Need 			degree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6100" y="5267279"/>
            <a:ext cx="8140700" cy="104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000000"/>
                </a:solidFill>
              </a:rPr>
              <a:t>     Assume: 1. We knew </a:t>
            </a:r>
            <a:r>
              <a:rPr lang="en-US" sz="2500" dirty="0" err="1" smtClean="0">
                <a:solidFill>
                  <a:srgbClr val="000000"/>
                </a:solidFill>
                <a:latin typeface="Constantia"/>
              </a:rPr>
              <a:t>p</a:t>
            </a:r>
            <a:r>
              <a:rPr lang="en-US" sz="2500" baseline="-25000" dirty="0" err="1" smtClean="0">
                <a:solidFill>
                  <a:srgbClr val="000000"/>
                </a:solidFill>
                <a:latin typeface="Constantia"/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explicitly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		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2. ST computation was exact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0" y="6219779"/>
            <a:ext cx="3581400" cy="584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D20700"/>
                </a:solidFill>
              </a:rPr>
              <a:t>We’re DONE!</a:t>
            </a:r>
            <a:endParaRPr lang="en-US" sz="2500" dirty="0">
              <a:solidFill>
                <a:srgbClr val="D207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4196" y="5270172"/>
            <a:ext cx="8140700" cy="104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000000"/>
                </a:solidFill>
              </a:rPr>
              <a:t>Two Issues: 1. [SSV] result is existential			</a:t>
            </a:r>
          </a:p>
          <a:p>
            <a:r>
              <a:rPr lang="en-US" sz="2500" dirty="0">
                <a:solidFill>
                  <a:srgbClr val="000000"/>
                </a:solidFill>
              </a:rPr>
              <a:t>	</a:t>
            </a:r>
            <a:r>
              <a:rPr lang="en-US" sz="2500" dirty="0" smtClean="0">
                <a:solidFill>
                  <a:srgbClr val="000000"/>
                </a:solidFill>
              </a:rPr>
              <a:t>	     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2. ST computation is approximate</a:t>
            </a:r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9084" y="3246680"/>
            <a:ext cx="1048031" cy="2811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949158" y="3086989"/>
            <a:ext cx="3050396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Approximating </a:t>
            </a:r>
          </a:p>
          <a:p>
            <a:r>
              <a:rPr lang="en-US" dirty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p to error </a:t>
            </a:r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4190782" y="3319651"/>
            <a:ext cx="603250" cy="243417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946214" y="3086989"/>
            <a:ext cx="2948969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Computing 		      vectors 	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568" y="3218442"/>
            <a:ext cx="1229306" cy="2759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838" y="3207364"/>
            <a:ext cx="1048031" cy="28117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3434" y="3454305"/>
            <a:ext cx="1329210" cy="3067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5895474" y="3753364"/>
            <a:ext cx="3013841" cy="3507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use [</a:t>
            </a:r>
            <a:r>
              <a:rPr lang="en-US" dirty="0" err="1" smtClean="0">
                <a:solidFill>
                  <a:schemeClr val="tx1"/>
                </a:solidFill>
              </a:rPr>
              <a:t>Spielman-Teng</a:t>
            </a:r>
            <a:r>
              <a:rPr lang="en-US" dirty="0" smtClean="0">
                <a:solidFill>
                  <a:schemeClr val="tx1"/>
                </a:solidFill>
              </a:rPr>
              <a:t>]!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7613" y="4165940"/>
            <a:ext cx="8140700" cy="1117600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000000"/>
                </a:solidFill>
              </a:rPr>
              <a:t>[</a:t>
            </a:r>
            <a:r>
              <a:rPr lang="en-US" sz="2500" dirty="0" err="1" smtClean="0">
                <a:solidFill>
                  <a:srgbClr val="000000"/>
                </a:solidFill>
              </a:rPr>
              <a:t>Thm</a:t>
            </a:r>
            <a:r>
              <a:rPr lang="en-US" sz="2500" dirty="0" smtClean="0">
                <a:solidFill>
                  <a:srgbClr val="000000"/>
                </a:solidFill>
              </a:rPr>
              <a:t>] Given </a:t>
            </a:r>
            <a:r>
              <a:rPr lang="en-US" sz="25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¿</a:t>
            </a:r>
            <a:r>
              <a:rPr lang="en-US" sz="2500" dirty="0" smtClean="0">
                <a:solidFill>
                  <a:srgbClr val="000000"/>
                </a:solidFill>
              </a:rPr>
              <a:t>, L, v, </a:t>
            </a:r>
            <a:r>
              <a:rPr lang="en-US" sz="2500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±</a:t>
            </a:r>
            <a:r>
              <a:rPr lang="en-US" sz="2500" dirty="0" smtClean="0">
                <a:solidFill>
                  <a:srgbClr val="000000"/>
                </a:solidFill>
              </a:rPr>
              <a:t>, we can compute u such that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  								 in 						  time</a:t>
            </a:r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465" y="4818598"/>
            <a:ext cx="3348687" cy="3379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2845" y="4757154"/>
            <a:ext cx="2365587" cy="3993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878418" y="4165940"/>
            <a:ext cx="7397750" cy="1016001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FF0000"/>
                </a:solidFill>
              </a:rPr>
              <a:t>[</a:t>
            </a:r>
            <a:r>
              <a:rPr lang="en-US" sz="2200" dirty="0" err="1" smtClean="0">
                <a:solidFill>
                  <a:srgbClr val="FF0000"/>
                </a:solidFill>
              </a:rPr>
              <a:t>Spielman-Teng</a:t>
            </a:r>
            <a:r>
              <a:rPr lang="en-US" sz="2200" dirty="0" smtClean="0">
                <a:solidFill>
                  <a:srgbClr val="FF0000"/>
                </a:solidFill>
              </a:rPr>
              <a:t>]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7F7F7F"/>
                </a:solidFill>
              </a:rPr>
              <a:t>(Informal) </a:t>
            </a: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We can approximate (</a:t>
            </a:r>
            <a:r>
              <a:rPr lang="en-US" sz="2500" dirty="0" err="1" smtClean="0">
                <a:solidFill>
                  <a:srgbClr val="000000"/>
                </a:solidFill>
              </a:rPr>
              <a:t>cI+L</a:t>
            </a:r>
            <a:r>
              <a:rPr lang="en-US" sz="2500" dirty="0" smtClean="0">
                <a:solidFill>
                  <a:srgbClr val="000000"/>
                </a:solidFill>
              </a:rPr>
              <a:t>)</a:t>
            </a:r>
            <a:r>
              <a:rPr lang="en-US" sz="2500" baseline="30000" dirty="0" smtClean="0">
                <a:solidFill>
                  <a:srgbClr val="000000"/>
                </a:solidFill>
              </a:rPr>
              <a:t>-1</a:t>
            </a:r>
            <a:r>
              <a:rPr lang="en-US" sz="2500" dirty="0" smtClean="0">
                <a:solidFill>
                  <a:srgbClr val="000000"/>
                </a:solidFill>
              </a:rPr>
              <a:t>y in 		     time.  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40" name="Picture 3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2410" y="4669031"/>
            <a:ext cx="766778" cy="3987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50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24" grpId="0" animBg="1"/>
      <p:bldP spid="24" grpId="1" animBg="1"/>
      <p:bldP spid="25" grpId="0" animBg="1"/>
      <p:bldP spid="25" grpId="1" animBg="1"/>
      <p:bldP spid="26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9" grpId="0" animBg="1"/>
      <p:bldP spid="3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Lanczos</a:t>
            </a:r>
            <a:r>
              <a:rPr lang="en-US" dirty="0" smtClean="0"/>
              <a:t>’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“But we don’t know the polynomial.”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503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Lanczos</a:t>
            </a:r>
            <a:r>
              <a:rPr lang="en-US" dirty="0" smtClean="0"/>
              <a:t>’ Method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1523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</a:t>
            </a:r>
            <a:endParaRPr lang="en-US" sz="2000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419" y="1152300"/>
            <a:ext cx="2397712" cy="4212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8673" y="1681663"/>
            <a:ext cx="2494916" cy="3564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163797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Define f so that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546100" y="2197100"/>
            <a:ext cx="8140700" cy="6637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Approximate f(B)v as well as any degree k poly.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100" y="3827271"/>
            <a:ext cx="1617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Lanczos</a:t>
            </a:r>
            <a:r>
              <a:rPr lang="en-US" sz="2400" dirty="0" smtClean="0"/>
              <a:t> Method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11674" y="4223070"/>
            <a:ext cx="504008" cy="8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11674" y="4231583"/>
            <a:ext cx="504009" cy="857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4376" y="4007626"/>
            <a:ext cx="588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Existence of a good approximate poly suffices</a:t>
            </a:r>
            <a:endParaRPr lang="en-US" sz="2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34376" y="4873711"/>
            <a:ext cx="522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degree implies efficiency</a:t>
            </a:r>
            <a:endParaRPr lang="en-US" sz="2400" baseline="300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911674" y="3636211"/>
            <a:ext cx="504008" cy="595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34376" y="3365606"/>
            <a:ext cx="551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real approximation to matrices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9546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animBg="1"/>
      <p:bldP spid="15" grpId="0"/>
      <p:bldP spid="18" grpId="0"/>
      <p:bldP spid="19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Lanczos</a:t>
            </a:r>
            <a:r>
              <a:rPr lang="en-US" dirty="0" smtClean="0"/>
              <a:t>’ Method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419" y="1036720"/>
            <a:ext cx="2397712" cy="4212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2463" y="1101523"/>
            <a:ext cx="2494916" cy="3564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46100" y="1573520"/>
            <a:ext cx="8140700" cy="6637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Approximate f(B)v as well as any degree k poly.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0473" y="2738552"/>
            <a:ext cx="3505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Observe</a:t>
            </a:r>
            <a:endParaRPr lang="en-US" sz="2200" dirty="0"/>
          </a:p>
        </p:txBody>
      </p:sp>
      <p:pic>
        <p:nvPicPr>
          <p:cNvPr id="34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7071" y="2819996"/>
            <a:ext cx="3843871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99572" y="2315962"/>
            <a:ext cx="386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 – any degree k polynomial</a:t>
            </a:r>
            <a:endParaRPr lang="en-US" sz="2200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5996073" y="2375497"/>
            <a:ext cx="2527300" cy="672504"/>
          </a:xfrm>
          <a:prstGeom prst="wedgeRoundRectCallout">
            <a:avLst>
              <a:gd name="adj1" fmla="val -64075"/>
              <a:gd name="adj2" fmla="val 3422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Krylov</a:t>
            </a:r>
            <a:r>
              <a:rPr lang="en-US" sz="2200" dirty="0">
                <a:solidFill>
                  <a:schemeClr val="tx1"/>
                </a:solidFill>
              </a:rPr>
              <a:t> Subspace </a:t>
            </a:r>
            <a:r>
              <a:rPr lang="en-US" sz="2200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200" dirty="0">
                <a:solidFill>
                  <a:schemeClr val="tx1"/>
                </a:solidFill>
              </a:rPr>
              <a:t> of order 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0473" y="3272694"/>
            <a:ext cx="687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				   be an orthonormal basis for </a:t>
            </a:r>
            <a:r>
              <a:rPr lang="en-US" sz="2200" dirty="0" smtClean="0">
                <a:latin typeface="cmmi10"/>
                <a:ea typeface="cmmi10"/>
                <a:cs typeface="cmmi10"/>
              </a:rPr>
              <a:t>·</a:t>
            </a:r>
            <a:endParaRPr lang="en-US" sz="2200" dirty="0">
              <a:latin typeface="cmmi10"/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905" y="3357858"/>
            <a:ext cx="1485133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3323780"/>
            <a:ext cx="2900720" cy="11665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0473" y="4153063"/>
            <a:ext cx="687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 T be the operator B restricted to </a:t>
            </a:r>
            <a:r>
              <a:rPr lang="en-US" sz="2200" dirty="0" smtClean="0">
                <a:latin typeface="cmmi10"/>
                <a:ea typeface="cmmi10"/>
                <a:cs typeface="cmmi10"/>
              </a:rPr>
              <a:t>·</a:t>
            </a:r>
            <a:r>
              <a:rPr lang="en-US" sz="2200" dirty="0" smtClean="0"/>
              <a:t> </a:t>
            </a:r>
            <a:endParaRPr lang="en-US" sz="2200" dirty="0">
              <a:latin typeface="cmmi1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6904" y="3757053"/>
            <a:ext cx="3819411" cy="481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(k+1) x (k+1) matrix </a:t>
            </a:r>
            <a:endParaRPr lang="en-US" dirty="0"/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747" y="3890981"/>
            <a:ext cx="1514253" cy="2620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094437" y="4719070"/>
            <a:ext cx="7008604" cy="76629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94771" y="4717549"/>
            <a:ext cx="7008603" cy="767817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For any degree k polynomial p,</a:t>
            </a: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 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350" y="5135923"/>
            <a:ext cx="256258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729" y="5753958"/>
            <a:ext cx="1397772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46100" y="5643394"/>
            <a:ext cx="687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	</a:t>
            </a:r>
            <a:endParaRPr lang="en-US" sz="2200" dirty="0">
              <a:latin typeface="cmmi10"/>
            </a:endParaRP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039" y="6193589"/>
            <a:ext cx="541055" cy="286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564" y="6225416"/>
            <a:ext cx="2164221" cy="2546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349" y="6193589"/>
            <a:ext cx="1591339" cy="286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2794000" y="5717264"/>
            <a:ext cx="1785119" cy="35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Projection on </a:t>
            </a:r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·</a:t>
            </a:r>
            <a:endParaRPr lang="en-US" dirty="0">
              <a:solidFill>
                <a:srgbClr val="000000"/>
              </a:solidFill>
              <a:latin typeface="cmmi1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64999" y="5574682"/>
            <a:ext cx="3809999" cy="996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Our guess:</a:t>
            </a:r>
          </a:p>
          <a:p>
            <a:pPr algn="ctr"/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3837" y="6162286"/>
            <a:ext cx="259170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ounded Rectangular Callout 42"/>
          <p:cNvSpPr/>
          <p:nvPr/>
        </p:nvSpPr>
        <p:spPr>
          <a:xfrm>
            <a:off x="7075239" y="5037226"/>
            <a:ext cx="2055604" cy="680038"/>
          </a:xfrm>
          <a:prstGeom prst="wedgeRoundRectCallout">
            <a:avLst>
              <a:gd name="adj1" fmla="val -31368"/>
              <a:gd name="adj2" fmla="val 1069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 is a much smaller matrix!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6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 animBg="1"/>
      <p:bldP spid="37" grpId="0"/>
      <p:bldP spid="22" grpId="0"/>
      <p:bldP spid="3" grpId="0" animBg="1"/>
      <p:bldP spid="26" grpId="0" animBg="1"/>
      <p:bldP spid="27" grpId="0" animBg="1"/>
      <p:bldP spid="30" grpId="0"/>
      <p:bldP spid="40" grpId="0" animBg="1"/>
      <p:bldP spid="40" grpId="1" animBg="1"/>
      <p:bldP spid="41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Guarantee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104900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Bound the norm of the error</a:t>
            </a: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299" y="1705204"/>
            <a:ext cx="256258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59" y="2853589"/>
            <a:ext cx="386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 the error be </a:t>
            </a:r>
            <a:endParaRPr lang="en-US" sz="2200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29" y="3868545"/>
            <a:ext cx="256258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015" y="3868545"/>
            <a:ext cx="5299885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087" y="4281488"/>
            <a:ext cx="2795544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821" y="2957680"/>
            <a:ext cx="2387860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4931131" y="3323673"/>
            <a:ext cx="1841500" cy="421011"/>
          </a:xfrm>
          <a:prstGeom prst="wedgeRoundRectCallout">
            <a:avLst>
              <a:gd name="adj1" fmla="val -78764"/>
              <a:gd name="adj2" fmla="val 836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4931131" y="3323673"/>
            <a:ext cx="1841500" cy="421011"/>
          </a:xfrm>
          <a:prstGeom prst="wedgeRoundRectCallout">
            <a:avLst>
              <a:gd name="adj1" fmla="val 41926"/>
              <a:gd name="adj2" fmla="val 86632"/>
              <a:gd name="adj3" fmla="val 16667"/>
            </a:avLst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Equal!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246" y="4723886"/>
            <a:ext cx="2824664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145" y="4724537"/>
            <a:ext cx="3203227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101759" y="5744425"/>
            <a:ext cx="7162800" cy="8537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Since T is B restricted to </a:t>
            </a:r>
            <a:r>
              <a:rPr lang="en-US" sz="22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Spectrum(T) is bounded by Spectrum(B)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8792" y="3376210"/>
            <a:ext cx="8511243" cy="101032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78792" y="3376210"/>
            <a:ext cx="8511243" cy="1029273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500" dirty="0" smtClean="0">
                <a:solidFill>
                  <a:srgbClr val="000000"/>
                </a:solidFill>
              </a:rPr>
              <a:t>* error of best degree k </a:t>
            </a:r>
          </a:p>
          <a:p>
            <a:pPr algn="r"/>
            <a:r>
              <a:rPr lang="en-US" sz="2500" dirty="0" smtClean="0">
                <a:solidFill>
                  <a:srgbClr val="000000"/>
                </a:solidFill>
              </a:rPr>
              <a:t>polynomial approximation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076" y="3561921"/>
            <a:ext cx="3721060" cy="3749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57200" y="5198325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Cost = k </a:t>
            </a:r>
            <a:r>
              <a:rPr lang="en-US" sz="2500" dirty="0" err="1" smtClean="0">
                <a:solidFill>
                  <a:schemeClr val="tx1"/>
                </a:solidFill>
              </a:rPr>
              <a:t>mult</a:t>
            </a:r>
            <a:r>
              <a:rPr lang="en-US" sz="2500" dirty="0" smtClean="0">
                <a:solidFill>
                  <a:schemeClr val="tx1"/>
                </a:solidFill>
              </a:rPr>
              <a:t>. </a:t>
            </a:r>
            <a:r>
              <a:rPr lang="en-US" sz="2500" dirty="0">
                <a:solidFill>
                  <a:schemeClr val="tx1"/>
                </a:solidFill>
              </a:rPr>
              <a:t>b</a:t>
            </a:r>
            <a:r>
              <a:rPr lang="en-US" sz="2500" dirty="0" smtClean="0">
                <a:solidFill>
                  <a:schemeClr val="tx1"/>
                </a:solidFill>
              </a:rPr>
              <a:t>y B + Construct basis + </a:t>
            </a:r>
            <a:r>
              <a:rPr lang="en-US" sz="2500" dirty="0" err="1" smtClean="0">
                <a:solidFill>
                  <a:schemeClr val="tx1"/>
                </a:solidFill>
              </a:rPr>
              <a:t>Diagonalize</a:t>
            </a:r>
            <a:r>
              <a:rPr lang="en-US" sz="2500" dirty="0" smtClean="0">
                <a:solidFill>
                  <a:schemeClr val="tx1"/>
                </a:solidFill>
              </a:rPr>
              <a:t> T </a:t>
            </a:r>
          </a:p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for our setting					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076" y="5790738"/>
            <a:ext cx="1019209" cy="3785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1059" y="2421275"/>
            <a:ext cx="714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Suppose p(x) is a good degree k approximation to f</a:t>
            </a:r>
            <a:endParaRPr lang="en-US" sz="2200" dirty="0"/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647" y="2983201"/>
            <a:ext cx="1514253" cy="2620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ounded Rectangular Callout 35"/>
          <p:cNvSpPr/>
          <p:nvPr/>
        </p:nvSpPr>
        <p:spPr>
          <a:xfrm>
            <a:off x="3298088" y="5189643"/>
            <a:ext cx="2156228" cy="554782"/>
          </a:xfrm>
          <a:prstGeom prst="wedgeRoundRectCallout">
            <a:avLst>
              <a:gd name="adj1" fmla="val -11977"/>
              <a:gd name="adj2" fmla="val -846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Bounded by r on Spectrum(B)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5606716" y="5189643"/>
            <a:ext cx="2156228" cy="554782"/>
          </a:xfrm>
          <a:prstGeom prst="wedgeRoundRectCallout">
            <a:avLst>
              <a:gd name="adj1" fmla="val -29957"/>
              <a:gd name="adj2" fmla="val -846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Bounded by r on Spectrum(T)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5821258" y="4465567"/>
            <a:ext cx="3068777" cy="651459"/>
          </a:xfrm>
          <a:prstGeom prst="wedgeRoundRectCallout">
            <a:avLst>
              <a:gd name="adj1" fmla="val -29957"/>
              <a:gd name="adj2" fmla="val -846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Don’t even need to know the polynomial!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32" grpId="0" animBg="1"/>
      <p:bldP spid="33" grpId="0" animBg="1"/>
      <p:bldP spid="34" grpId="0" animBg="1"/>
      <p:bldP spid="2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approximate computation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the error?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5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761156" y="5874883"/>
            <a:ext cx="3874015" cy="700311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We bound the error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4313761" y="2475382"/>
            <a:ext cx="551614" cy="217191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018244">
            <a:off x="5068608" y="3661487"/>
            <a:ext cx="551614" cy="217191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830782">
            <a:off x="3455709" y="3661487"/>
            <a:ext cx="551614" cy="217191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Lanczos</a:t>
            </a:r>
            <a:r>
              <a:rPr lang="en-US" dirty="0" smtClean="0"/>
              <a:t> is insufficient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8098" y="2864205"/>
            <a:ext cx="4157134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Multiplication with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is only approximate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4008540"/>
            <a:ext cx="3485147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ubspace </a:t>
            </a:r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i="1" dirty="0" smtClean="0">
                <a:solidFill>
                  <a:srgbClr val="000000"/>
                </a:solidFill>
              </a:rPr>
              <a:t>approximate.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&amp; Operator T is approximate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84695" y="4009890"/>
            <a:ext cx="2925234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 is not even symmetric!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21388" y="4769979"/>
            <a:ext cx="2374900" cy="524155"/>
          </a:xfrm>
          <a:prstGeom prst="wedgeRoundRectCallout">
            <a:avLst>
              <a:gd name="adj1" fmla="val -32708"/>
              <a:gd name="adj2" fmla="val -756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We lose nice spectral properties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08854" y="1708505"/>
            <a:ext cx="2541059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[ST] computation is only approximate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418" y="2920507"/>
            <a:ext cx="1996473" cy="3507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2761156" y="4940203"/>
            <a:ext cx="3874015" cy="722555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We symmetrize.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Compute approximation with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472" y="5004443"/>
            <a:ext cx="1750441" cy="335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6296" y="5294714"/>
            <a:ext cx="199613" cy="2744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084" y="6201603"/>
            <a:ext cx="2310583" cy="3334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5800" y="1198122"/>
            <a:ext cx="694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e needed to compute an orthonormal basis for  </a:t>
            </a:r>
            <a:endParaRPr lang="en-US" sz="2000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85" y="1248789"/>
            <a:ext cx="270818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24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7" grpId="0" animBg="1"/>
      <p:bldP spid="6" grpId="0" animBg="1"/>
      <p:bldP spid="4" grpId="0" animBg="1"/>
      <p:bldP spid="8" grpId="0" animBg="1"/>
      <p:bldP spid="11" grpId="0" animBg="1"/>
      <p:bldP spid="13" grpId="0" animBg="1"/>
      <p:bldP spid="13" grpId="1" animBg="1"/>
      <p:bldP spid="14" grpId="0" animBg="1"/>
      <p:bldP spid="18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geGraph.jpg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66" t="-1801" r="-2525" b="-2622"/>
          <a:stretch/>
        </p:blipFill>
        <p:spPr>
          <a:xfrm rot="5400000">
            <a:off x="2022930" y="545490"/>
            <a:ext cx="5092095" cy="76623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linear-time algorithms?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33500"/>
            <a:ext cx="8229600" cy="164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/>
              <a:t>Input graphs and data sets are massive.</a:t>
            </a:r>
          </a:p>
          <a:p>
            <a:pPr marL="0" indent="0">
              <a:buNone/>
            </a:pPr>
            <a:r>
              <a:rPr lang="en-US" sz="2500" dirty="0" smtClean="0"/>
              <a:t>e.g. Web graph (</a:t>
            </a:r>
            <a:r>
              <a:rPr lang="en-US" sz="2500" dirty="0" smtClean="0">
                <a:latin typeface="Constantia"/>
              </a:rPr>
              <a:t>10</a:t>
            </a:r>
            <a:r>
              <a:rPr lang="en-US" sz="2500" baseline="30000" dirty="0" smtClean="0">
                <a:latin typeface="Constantia"/>
              </a:rPr>
              <a:t>11</a:t>
            </a:r>
            <a:r>
              <a:rPr lang="en-US" sz="2500" dirty="0"/>
              <a:t> </a:t>
            </a:r>
            <a:r>
              <a:rPr lang="en-US" sz="2500" dirty="0" smtClean="0"/>
              <a:t>nodes), Social networks (</a:t>
            </a:r>
            <a:r>
              <a:rPr lang="en-US" sz="2500" dirty="0" smtClean="0">
                <a:latin typeface="Constantia"/>
              </a:rPr>
              <a:t>10</a:t>
            </a:r>
            <a:r>
              <a:rPr lang="en-US" sz="2500" baseline="30000" dirty="0" smtClean="0">
                <a:latin typeface="Constantia"/>
              </a:rPr>
              <a:t>9</a:t>
            </a:r>
            <a:r>
              <a:rPr lang="en-US" sz="2500" dirty="0" smtClean="0"/>
              <a:t> nodes)</a:t>
            </a:r>
            <a:endParaRPr lang="en-US" sz="25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500" dirty="0" smtClean="0"/>
              <a:t>Super-linear algorithms are impractical.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6059713" y="6252046"/>
            <a:ext cx="2479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© 2004–2012 Michael K. Bergman.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545" y="3158764"/>
            <a:ext cx="725454" cy="3929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087840"/>
            <a:ext cx="8229600" cy="2893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smtClean="0"/>
              <a:t>Need  	        time algorithms for fundamental problems:</a:t>
            </a:r>
          </a:p>
          <a:p>
            <a:pPr marL="0" indent="0">
              <a:buNone/>
            </a:pPr>
            <a:r>
              <a:rPr lang="en-US" sz="2500" i="1" dirty="0" smtClean="0"/>
              <a:t>e.g.</a:t>
            </a:r>
            <a:r>
              <a:rPr lang="en-US" sz="2500" dirty="0" smtClean="0"/>
              <a:t> </a:t>
            </a:r>
            <a:r>
              <a:rPr lang="en-US" sz="2500" cap="small" dirty="0" smtClean="0"/>
              <a:t>Max-Matching</a:t>
            </a:r>
            <a:r>
              <a:rPr lang="en-US" sz="2500" dirty="0" smtClean="0"/>
              <a:t>, s-t </a:t>
            </a:r>
            <a:r>
              <a:rPr lang="en-US" sz="2500" cap="small" dirty="0" err="1" smtClean="0"/>
              <a:t>MinCut</a:t>
            </a:r>
            <a:r>
              <a:rPr lang="en-US" sz="2500" cap="small" dirty="0" smtClean="0"/>
              <a:t>/</a:t>
            </a:r>
            <a:r>
              <a:rPr lang="en-US" sz="2500" cap="small" dirty="0" err="1" smtClean="0"/>
              <a:t>MaxFlow</a:t>
            </a:r>
            <a:r>
              <a:rPr lang="en-US" sz="2500" dirty="0" smtClean="0"/>
              <a:t>, </a:t>
            </a:r>
          </a:p>
          <a:p>
            <a:pPr marL="0" indent="0">
              <a:buNone/>
            </a:pPr>
            <a:r>
              <a:rPr lang="en-US" sz="2500" dirty="0" smtClean="0"/>
              <a:t>       Balanced Graph Partitioning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400" dirty="0"/>
              <a:t>Approximate solutions maybe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5349" y="4285343"/>
            <a:ext cx="3125107" cy="907143"/>
          </a:xfrm>
          <a:prstGeom prst="wedgeRoundRectCallout">
            <a:avLst>
              <a:gd name="adj1" fmla="val -8279"/>
              <a:gd name="adj2" fmla="val -891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(1-</a:t>
            </a:r>
            <a:r>
              <a:rPr lang="en-US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dirty="0" smtClean="0">
                <a:solidFill>
                  <a:schemeClr val="tx1"/>
                </a:solidFill>
              </a:rPr>
              <a:t>) approx.,  	 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Duan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err="1" smtClean="0">
                <a:solidFill>
                  <a:schemeClr val="tx1"/>
                </a:solidFill>
              </a:rPr>
              <a:t>Pettie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5587" y="4481286"/>
            <a:ext cx="537030" cy="2908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244249" y="4318605"/>
            <a:ext cx="3125107" cy="907143"/>
          </a:xfrm>
          <a:prstGeom prst="wedgeRoundRectCallout">
            <a:avLst>
              <a:gd name="adj1" fmla="val -8279"/>
              <a:gd name="adj2" fmla="val -891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(1-</a:t>
            </a:r>
            <a:r>
              <a:rPr lang="en-US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²</a:t>
            </a:r>
            <a:r>
              <a:rPr lang="en-US" dirty="0" smtClean="0">
                <a:solidFill>
                  <a:schemeClr val="tx1"/>
                </a:solidFill>
              </a:rPr>
              <a:t>) approx.,  	   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Christiano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et al.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7358" y="4514548"/>
            <a:ext cx="671288" cy="2908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5500006" y="4285343"/>
            <a:ext cx="3125107" cy="907143"/>
          </a:xfrm>
          <a:prstGeom prst="wedgeRoundRectCallout">
            <a:avLst>
              <a:gd name="adj1" fmla="val -64157"/>
              <a:gd name="adj2" fmla="val -4369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Spectral approx</a:t>
            </a:r>
            <a:r>
              <a:rPr lang="en-US" dirty="0" smtClean="0">
                <a:solidFill>
                  <a:schemeClr val="tx1"/>
                </a:solidFill>
              </a:rPr>
              <a:t>.,  	        time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[This talk]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655" y="4479773"/>
            <a:ext cx="537030" cy="29089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005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35"/>
          <p:cNvSpPr/>
          <p:nvPr/>
        </p:nvSpPr>
        <p:spPr>
          <a:xfrm rot="16200000">
            <a:off x="3289732" y="3143859"/>
            <a:ext cx="420984" cy="166714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3502776">
            <a:off x="6130973" y="3190846"/>
            <a:ext cx="819303" cy="137636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6200000">
            <a:off x="5516958" y="2078950"/>
            <a:ext cx="420984" cy="166714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1806917" y="3143859"/>
            <a:ext cx="420984" cy="166714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461994">
            <a:off x="2971763" y="2071920"/>
            <a:ext cx="420984" cy="166714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Error Analysis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19488" y="1218089"/>
            <a:ext cx="2896668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867" y="1529232"/>
            <a:ext cx="2310583" cy="33348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12663713">
            <a:off x="6010153" y="1973416"/>
            <a:ext cx="777207" cy="192722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19703" y="2289391"/>
            <a:ext cx="2579134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267" y="2600534"/>
            <a:ext cx="2501147" cy="3334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525440" y="2270887"/>
            <a:ext cx="1106536" cy="726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0299" y="2657649"/>
            <a:ext cx="809895" cy="2644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174182" y="2245294"/>
            <a:ext cx="1106536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951" y="2556437"/>
            <a:ext cx="786075" cy="3334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757591" y="1615285"/>
            <a:ext cx="1882834" cy="456736"/>
          </a:xfrm>
          <a:prstGeom prst="wedgeRoundRectCallout">
            <a:avLst>
              <a:gd name="adj1" fmla="val 4459"/>
              <a:gd name="adj2" fmla="val 1795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nstantia"/>
              </a:rPr>
              <a:t>Polynomial part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803966" y="1615285"/>
            <a:ext cx="1882834" cy="456736"/>
          </a:xfrm>
          <a:prstGeom prst="wedgeRoundRectCallout">
            <a:avLst>
              <a:gd name="adj1" fmla="val -48795"/>
              <a:gd name="adj2" fmla="val 1771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nstantia"/>
              </a:rPr>
              <a:t>Error part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6200000">
            <a:off x="7065345" y="3124226"/>
            <a:ext cx="420984" cy="166714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679425" y="3408346"/>
            <a:ext cx="1702575" cy="726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Rational approx.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8795" y="3408346"/>
            <a:ext cx="2061091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06" y="3764049"/>
            <a:ext cx="1810354" cy="3334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538424" y="3418075"/>
            <a:ext cx="1962552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 sum of coefficients of </a:t>
            </a:r>
            <a:r>
              <a:rPr lang="en-US" dirty="0" err="1" smtClean="0">
                <a:solidFill>
                  <a:srgbClr val="000000"/>
                </a:solidFill>
                <a:latin typeface="Constantia"/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  <a:latin typeface="Constantia"/>
              </a:rPr>
              <a:t>k</a:t>
            </a:r>
            <a:endParaRPr lang="en-US" baseline="-25000" dirty="0" smtClean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Right Arrow 36"/>
          <p:cNvSpPr/>
          <p:nvPr/>
        </p:nvSpPr>
        <p:spPr>
          <a:xfrm rot="16200000">
            <a:off x="5279090" y="3118831"/>
            <a:ext cx="420984" cy="166714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625160" y="3437708"/>
            <a:ext cx="1941107" cy="7262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 spectrum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  of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701" y="3786329"/>
            <a:ext cx="190564" cy="2620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00073" y="4678947"/>
            <a:ext cx="6850173" cy="6817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 smtClean="0">
                <a:solidFill>
                  <a:srgbClr val="000000"/>
                </a:solidFill>
              </a:rPr>
              <a:t>Error Analysis + </a:t>
            </a:r>
            <a:r>
              <a:rPr lang="en-US" sz="2200" dirty="0" err="1" smtClean="0">
                <a:solidFill>
                  <a:srgbClr val="000000"/>
                </a:solidFill>
              </a:rPr>
              <a:t>Lanczos</a:t>
            </a:r>
            <a:r>
              <a:rPr lang="en-US" sz="2200" dirty="0" smtClean="0">
                <a:solidFill>
                  <a:srgbClr val="000000"/>
                </a:solidFill>
              </a:rPr>
              <a:t> method = Fast random walks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69917" y="5633453"/>
            <a:ext cx="7299158" cy="6817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200" dirty="0" smtClean="0">
                <a:solidFill>
                  <a:srgbClr val="000000"/>
                </a:solidFill>
              </a:rPr>
              <a:t>Fast random walks + Algorithm = Fast Balanced Separator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3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34" grpId="0" animBg="1"/>
      <p:bldP spid="22" grpId="0" animBg="1"/>
      <p:bldP spid="6" grpId="0" animBg="1"/>
      <p:bldP spid="4" grpId="0" animBg="1"/>
      <p:bldP spid="7" grpId="0" animBg="1"/>
      <p:bldP spid="8" grpId="0" animBg="1"/>
      <p:bldP spid="13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4" grpId="0" animBg="1"/>
      <p:bldP spid="25" grpId="0" animBg="1"/>
      <p:bldP spid="26" grpId="0" animBg="1"/>
      <p:bldP spid="33" grpId="0" animBg="1"/>
      <p:bldP spid="37" grpId="0" animBg="1"/>
      <p:bldP spid="38" grpId="0" animBg="1"/>
      <p:bldP spid="3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balanced separator to simulating	 		 heat-kernel random walks</a:t>
            </a:r>
          </a:p>
          <a:p>
            <a:r>
              <a:rPr lang="en-US" dirty="0" smtClean="0"/>
              <a:t>Approximated </a:t>
            </a:r>
            <a:r>
              <a:rPr lang="en-US" dirty="0"/>
              <a:t>the heat kernel random </a:t>
            </a:r>
            <a:r>
              <a:rPr lang="en-US" dirty="0" smtClean="0"/>
              <a:t>walk in 		  	    time.</a:t>
            </a:r>
          </a:p>
          <a:p>
            <a:r>
              <a:rPr lang="en-US" dirty="0" smtClean="0"/>
              <a:t>Can be used as primitives for designing near-linear time algorithms.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754" y="1389697"/>
            <a:ext cx="1268414" cy="41223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98" y="2788860"/>
            <a:ext cx="739599" cy="38459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52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applications of fast matrix exponentiation</a:t>
            </a:r>
          </a:p>
          <a:p>
            <a:r>
              <a:rPr lang="en-US" dirty="0" smtClean="0"/>
              <a:t>Linear</a:t>
            </a:r>
            <a:r>
              <a:rPr lang="en-US" dirty="0"/>
              <a:t>-time Graph decomposition?</a:t>
            </a:r>
          </a:p>
          <a:p>
            <a:r>
              <a:rPr lang="en-US" dirty="0" smtClean="0"/>
              <a:t>Linear time algorithms for small set expansion?</a:t>
            </a:r>
          </a:p>
          <a:p>
            <a:r>
              <a:rPr lang="en-US" dirty="0" smtClean="0"/>
              <a:t>Linear time algorithm for		     			approximation for Balanced Separator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415" y="2970754"/>
            <a:ext cx="1407850" cy="38395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50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Important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67" y="1041404"/>
            <a:ext cx="2178050" cy="41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7F7F7F"/>
                </a:solidFill>
              </a:rPr>
              <a:t>[</a:t>
            </a:r>
            <a:r>
              <a:rPr lang="en-US" sz="2000" dirty="0" err="1" smtClean="0">
                <a:solidFill>
                  <a:srgbClr val="7F7F7F"/>
                </a:solidFill>
              </a:rPr>
              <a:t>Christiano</a:t>
            </a:r>
            <a:r>
              <a:rPr lang="en-US" sz="2000" dirty="0" smtClean="0">
                <a:solidFill>
                  <a:srgbClr val="7F7F7F"/>
                </a:solidFill>
              </a:rPr>
              <a:t> </a:t>
            </a:r>
            <a:r>
              <a:rPr lang="en-US" sz="2000" i="1" dirty="0" smtClean="0">
                <a:solidFill>
                  <a:srgbClr val="7F7F7F"/>
                </a:solidFill>
              </a:rPr>
              <a:t>et al.</a:t>
            </a:r>
            <a:r>
              <a:rPr lang="en-US" sz="2000" dirty="0" smtClean="0">
                <a:solidFill>
                  <a:srgbClr val="7F7F7F"/>
                </a:solidFill>
              </a:rPr>
              <a:t>]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483788"/>
            <a:ext cx="1807634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s-t </a:t>
            </a:r>
            <a:r>
              <a:rPr lang="en-US" cap="small" dirty="0" err="1" smtClean="0">
                <a:solidFill>
                  <a:srgbClr val="000000"/>
                </a:solidFill>
              </a:rPr>
              <a:t>MaxFlow</a:t>
            </a:r>
            <a:r>
              <a:rPr lang="en-US" cap="small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s-t </a:t>
            </a:r>
            <a:r>
              <a:rPr lang="en-US" cap="small" dirty="0" err="1" smtClean="0">
                <a:solidFill>
                  <a:srgbClr val="000000"/>
                </a:solidFill>
              </a:rPr>
              <a:t>MinCut</a:t>
            </a:r>
            <a:endParaRPr lang="en-US" cap="small" dirty="0"/>
          </a:p>
        </p:txBody>
      </p:sp>
      <p:sp>
        <p:nvSpPr>
          <p:cNvPr id="11" name="Right Arrow 10"/>
          <p:cNvSpPr/>
          <p:nvPr/>
        </p:nvSpPr>
        <p:spPr>
          <a:xfrm>
            <a:off x="2381249" y="1743079"/>
            <a:ext cx="603250" cy="243417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94566" y="1481671"/>
            <a:ext cx="2541059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           Electrical Flows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80629" y="1740962"/>
            <a:ext cx="603250" cy="243417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74888" y="1493313"/>
            <a:ext cx="2293404" cy="7196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Solve 		Linear Systems Lx=y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0293" y="1694396"/>
            <a:ext cx="730250" cy="316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7369" y="1582741"/>
            <a:ext cx="730250" cy="316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7227370" y="2429408"/>
            <a:ext cx="1821380" cy="629179"/>
          </a:xfrm>
          <a:prstGeom prst="wedgeRoundRectCallout">
            <a:avLst>
              <a:gd name="adj1" fmla="val -15184"/>
              <a:gd name="adj2" fmla="val -98564"/>
              <a:gd name="adj3" fmla="val 16667"/>
            </a:avLst>
          </a:prstGeom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 is a graph </a:t>
            </a:r>
            <a:r>
              <a:rPr lang="en-US" dirty="0" err="1" smtClean="0">
                <a:solidFill>
                  <a:srgbClr val="000000"/>
                </a:solidFill>
              </a:rPr>
              <a:t>Laplacian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1367" y="2914654"/>
            <a:ext cx="2541059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Solving </a:t>
            </a:r>
            <a:r>
              <a:rPr lang="en-US" dirty="0" err="1" smtClean="0">
                <a:solidFill>
                  <a:srgbClr val="000000"/>
                </a:solidFill>
              </a:rPr>
              <a:t>Laplacian</a:t>
            </a:r>
            <a:r>
              <a:rPr lang="en-US" dirty="0" smtClean="0">
                <a:solidFill>
                  <a:srgbClr val="000000"/>
                </a:solidFill>
              </a:rPr>
              <a:t> Linear Systems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2892426" y="2762254"/>
            <a:ext cx="409574" cy="4572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</p:cNvCxnSpPr>
          <p:nvPr/>
        </p:nvCxnSpPr>
        <p:spPr>
          <a:xfrm>
            <a:off x="2892426" y="3219454"/>
            <a:ext cx="409574" cy="44238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302000" y="2458513"/>
            <a:ext cx="2751666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Direct Methods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02000" y="2457454"/>
            <a:ext cx="2751666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Gaussian Elimination /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Cholesky</a:t>
            </a:r>
            <a:r>
              <a:rPr lang="en-US" dirty="0" smtClean="0">
                <a:solidFill>
                  <a:srgbClr val="000000"/>
                </a:solidFill>
              </a:rPr>
              <a:t> Decomposition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28458" y="3322110"/>
            <a:ext cx="2751666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Iterative methods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383879" y="2457454"/>
            <a:ext cx="247437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Too </a:t>
            </a:r>
            <a:r>
              <a:rPr lang="en-US" dirty="0" smtClean="0">
                <a:solidFill>
                  <a:srgbClr val="000000"/>
                </a:solidFill>
              </a:rPr>
              <a:t>slow. O(</a:t>
            </a:r>
            <a:r>
              <a:rPr lang="en-US" dirty="0" smtClean="0">
                <a:solidFill>
                  <a:srgbClr val="000000"/>
                </a:solidFill>
                <a:latin typeface="Constantia"/>
              </a:rPr>
              <a:t>n</a:t>
            </a:r>
            <a:r>
              <a:rPr lang="en-US" baseline="30000" dirty="0" smtClean="0">
                <a:solidFill>
                  <a:srgbClr val="000000"/>
                </a:solidFill>
                <a:latin typeface="Constantia"/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) time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Hopeless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28458" y="3318937"/>
            <a:ext cx="2751666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Conjugate Gradient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83878" y="3318937"/>
            <a:ext cx="2474371" cy="6815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Approximate method.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		 	     time</a:t>
            </a: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827" y="3686176"/>
            <a:ext cx="1338792" cy="31644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878418" y="4286256"/>
            <a:ext cx="7397750" cy="1016001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FF0000"/>
                </a:solidFill>
              </a:rPr>
              <a:t>[</a:t>
            </a:r>
            <a:r>
              <a:rPr lang="en-US" sz="2200" dirty="0" err="1" smtClean="0">
                <a:solidFill>
                  <a:srgbClr val="FF0000"/>
                </a:solidFill>
              </a:rPr>
              <a:t>Spielman-Teng</a:t>
            </a:r>
            <a:r>
              <a:rPr lang="en-US" sz="2200" dirty="0" smtClean="0">
                <a:solidFill>
                  <a:srgbClr val="FF0000"/>
                </a:solidFill>
              </a:rPr>
              <a:t>]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7F7F7F"/>
                </a:solidFill>
              </a:rPr>
              <a:t>(Informal) </a:t>
            </a: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We can approximate L</a:t>
            </a:r>
            <a:r>
              <a:rPr lang="en-US" sz="2500" baseline="30000" dirty="0" smtClean="0">
                <a:solidFill>
                  <a:srgbClr val="000000"/>
                </a:solidFill>
              </a:rPr>
              <a:t>-1</a:t>
            </a:r>
            <a:r>
              <a:rPr lang="en-US" sz="2500" dirty="0" smtClean="0">
                <a:solidFill>
                  <a:srgbClr val="000000"/>
                </a:solidFill>
              </a:rPr>
              <a:t>y in 		 time.  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9829" y="4829451"/>
            <a:ext cx="766778" cy="3987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78418" y="5302257"/>
            <a:ext cx="7397750" cy="1418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Other Applications – Approximating second eigenvector [</a:t>
            </a:r>
            <a:r>
              <a:rPr lang="en-US" sz="2000" dirty="0" err="1" smtClean="0">
                <a:solidFill>
                  <a:schemeClr val="tx1"/>
                </a:solidFill>
              </a:rPr>
              <a:t>Spielman-Teng</a:t>
            </a:r>
            <a:r>
              <a:rPr lang="en-US" sz="2000" dirty="0" smtClean="0">
                <a:solidFill>
                  <a:schemeClr val="tx1"/>
                </a:solidFill>
              </a:rPr>
              <a:t>], </a:t>
            </a:r>
            <a:r>
              <a:rPr lang="en-US" sz="2000" dirty="0">
                <a:solidFill>
                  <a:schemeClr val="tx1"/>
                </a:solidFill>
              </a:rPr>
              <a:t>Cover times [</a:t>
            </a:r>
            <a:r>
              <a:rPr lang="en-US" sz="2000" dirty="0" smtClean="0">
                <a:solidFill>
                  <a:schemeClr val="tx1"/>
                </a:solidFill>
              </a:rPr>
              <a:t>Ding-Lee-Peres]</a:t>
            </a:r>
            <a:r>
              <a:rPr lang="en-US" sz="2000" dirty="0">
                <a:solidFill>
                  <a:schemeClr val="tx1"/>
                </a:solidFill>
              </a:rPr>
              <a:t>, Generating random spanning trees[</a:t>
            </a:r>
            <a:r>
              <a:rPr lang="en-US" sz="2000" dirty="0" err="1" smtClean="0">
                <a:solidFill>
                  <a:schemeClr val="tx1"/>
                </a:solidFill>
              </a:rPr>
              <a:t>Madry-Kelner</a:t>
            </a:r>
            <a:r>
              <a:rPr lang="en-US" sz="2000" dirty="0">
                <a:solidFill>
                  <a:schemeClr val="tx1"/>
                </a:solidFill>
              </a:rPr>
              <a:t>], Graph </a:t>
            </a:r>
            <a:r>
              <a:rPr lang="en-US" sz="2000" dirty="0" err="1">
                <a:solidFill>
                  <a:schemeClr val="tx1"/>
                </a:solidFill>
              </a:rPr>
              <a:t>Sparsification</a:t>
            </a:r>
            <a:r>
              <a:rPr lang="en-US" sz="2000" dirty="0">
                <a:solidFill>
                  <a:schemeClr val="tx1"/>
                </a:solidFill>
              </a:rPr>
              <a:t> [</a:t>
            </a:r>
            <a:r>
              <a:rPr lang="en-US" sz="2000" dirty="0" err="1" smtClean="0">
                <a:solidFill>
                  <a:schemeClr val="tx1"/>
                </a:solidFill>
              </a:rPr>
              <a:t>Spielman-Srivastava</a:t>
            </a:r>
            <a:r>
              <a:rPr lang="en-US" sz="2000" dirty="0" smtClean="0">
                <a:solidFill>
                  <a:schemeClr val="tx1"/>
                </a:solidFill>
              </a:rPr>
              <a:t>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3711" y="5302257"/>
            <a:ext cx="7397750" cy="141816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D20700"/>
                </a:solidFill>
              </a:rPr>
              <a:t>Balanced graph </a:t>
            </a:r>
            <a:r>
              <a:rPr lang="en-US" sz="2000" dirty="0" smtClean="0">
                <a:solidFill>
                  <a:srgbClr val="D20700"/>
                </a:solidFill>
              </a:rPr>
              <a:t>partitioning,</a:t>
            </a:r>
            <a:endParaRPr lang="en-US" sz="2000" dirty="0">
              <a:solidFill>
                <a:srgbClr val="D20700"/>
              </a:solidFill>
            </a:endParaRPr>
          </a:p>
          <a:p>
            <a:pPr algn="ctr"/>
            <a:r>
              <a:rPr lang="en-US" sz="2000" dirty="0" smtClean="0">
                <a:solidFill>
                  <a:srgbClr val="D20700"/>
                </a:solidFill>
              </a:rPr>
              <a:t>Simulating continuous-time random walks</a:t>
            </a:r>
          </a:p>
          <a:p>
            <a:pPr algn="ctr"/>
            <a:r>
              <a:rPr lang="en-US" sz="2000" dirty="0" smtClean="0">
                <a:solidFill>
                  <a:srgbClr val="D20700"/>
                </a:solidFill>
              </a:rPr>
              <a:t>[This talk]</a:t>
            </a:r>
            <a:endParaRPr lang="en-US" sz="2000" dirty="0">
              <a:solidFill>
                <a:srgbClr val="D20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1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6" grpId="2" animBg="1"/>
      <p:bldP spid="30" grpId="0" animBg="1"/>
      <p:bldP spid="30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5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Polynomials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100" y="1193800"/>
            <a:ext cx="5600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D20700"/>
                </a:solidFill>
              </a:rPr>
              <a:t>Rational Functions!</a:t>
            </a:r>
            <a:endParaRPr lang="en-US" sz="2500" dirty="0">
              <a:solidFill>
                <a:srgbClr val="D207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6100" y="1786634"/>
            <a:ext cx="8140700" cy="1578866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smtClean="0">
                <a:solidFill>
                  <a:srgbClr val="D20700"/>
                </a:solidFill>
              </a:rPr>
              <a:t>[</a:t>
            </a:r>
            <a:r>
              <a:rPr lang="en-US" sz="2500" dirty="0" err="1" smtClean="0">
                <a:solidFill>
                  <a:srgbClr val="D20700"/>
                </a:solidFill>
              </a:rPr>
              <a:t>Saff-Schönhage-Varga</a:t>
            </a:r>
            <a:r>
              <a:rPr lang="en-US" sz="2500" dirty="0" smtClean="0">
                <a:solidFill>
                  <a:srgbClr val="D20700"/>
                </a:solidFill>
              </a:rPr>
              <a:t>] </a:t>
            </a:r>
            <a:r>
              <a:rPr lang="en-US" sz="2500" dirty="0" smtClean="0">
                <a:solidFill>
                  <a:srgbClr val="000000"/>
                </a:solidFill>
              </a:rPr>
              <a:t>There is a degree k polynomial </a:t>
            </a:r>
            <a:r>
              <a:rPr lang="en-US" sz="2500" dirty="0" err="1" smtClean="0">
                <a:solidFill>
                  <a:srgbClr val="000000"/>
                </a:solidFill>
                <a:latin typeface="Constantia"/>
              </a:rPr>
              <a:t>p</a:t>
            </a:r>
            <a:r>
              <a:rPr lang="en-US" sz="2500" baseline="-25000" dirty="0" err="1" smtClean="0">
                <a:solidFill>
                  <a:srgbClr val="000000"/>
                </a:solidFill>
                <a:latin typeface="Constantia"/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such that  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312" y="2682649"/>
            <a:ext cx="6205826" cy="5837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477312" y="3422650"/>
            <a:ext cx="2095500" cy="425450"/>
          </a:xfrm>
          <a:prstGeom prst="wedgeRoundRectCallout">
            <a:avLst>
              <a:gd name="adj1" fmla="val -23257"/>
              <a:gd name="adj2" fmla="val -677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Infinite Interval!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46800" y="3422649"/>
            <a:ext cx="2540000" cy="830355"/>
          </a:xfrm>
          <a:prstGeom prst="wedgeRoundRectCallout">
            <a:avLst>
              <a:gd name="adj1" fmla="val -22166"/>
              <a:gd name="adj2" fmla="val -871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Geometric Decay!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Small required degree.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3017" y="3588816"/>
            <a:ext cx="1287177" cy="6200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bound on [0,</a:t>
            </a:r>
            <a:r>
              <a:rPr lang="en-US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2248117" y="3790603"/>
            <a:ext cx="440606" cy="227718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1123" y="3633000"/>
            <a:ext cx="1287177" cy="6200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  <a:latin typeface="cmsy10"/>
                <a:ea typeface="cmsy10"/>
                <a:cs typeface="cmsy10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bound on [-1,1]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4276223" y="3834787"/>
            <a:ext cx="440606" cy="227718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59623" y="3633000"/>
            <a:ext cx="1287177" cy="6200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</a:rPr>
              <a:t>1 </a:t>
            </a:r>
            <a:r>
              <a:rPr lang="en-US" dirty="0" smtClean="0">
                <a:solidFill>
                  <a:srgbClr val="000000"/>
                </a:solidFill>
              </a:rPr>
              <a:t>bound on [-1,1]</a:t>
            </a:r>
          </a:p>
        </p:txBody>
      </p:sp>
      <p:sp>
        <p:nvSpPr>
          <p:cNvPr id="18" name="Right Arrow 17"/>
          <p:cNvSpPr/>
          <p:nvPr/>
        </p:nvSpPr>
        <p:spPr>
          <a:xfrm rot="10800000">
            <a:off x="6294723" y="3834787"/>
            <a:ext cx="440606" cy="227718"/>
          </a:xfrm>
          <a:prstGeom prst="rightArrow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078011" y="3633000"/>
            <a:ext cx="1287177" cy="6200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bound on [-1,1]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6600" y="4379436"/>
            <a:ext cx="2425700" cy="38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Change Interval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41123" y="4379436"/>
            <a:ext cx="3458729" cy="38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Write function as an integral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76600" y="4379436"/>
            <a:ext cx="2425700" cy="381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Cauchy Schwarz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6100" y="5092700"/>
            <a:ext cx="8140700" cy="104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Assume: 1. We knew </a:t>
            </a:r>
            <a:r>
              <a:rPr lang="en-US" sz="2500" dirty="0" err="1" smtClean="0">
                <a:solidFill>
                  <a:srgbClr val="000000"/>
                </a:solidFill>
                <a:latin typeface="Constantia"/>
              </a:rPr>
              <a:t>p</a:t>
            </a:r>
            <a:r>
              <a:rPr lang="en-US" sz="2500" baseline="-25000" dirty="0" err="1" smtClean="0">
                <a:solidFill>
                  <a:srgbClr val="000000"/>
                </a:solidFill>
                <a:latin typeface="Constantia"/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explicitly</a:t>
            </a: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			    2. ST Solver was exact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0" y="6045200"/>
            <a:ext cx="3581400" cy="584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D20700"/>
                </a:solidFill>
              </a:rPr>
              <a:t>We’re DONE!</a:t>
            </a:r>
            <a:endParaRPr lang="en-US" sz="2500" dirty="0">
              <a:solidFill>
                <a:srgbClr val="D207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6100" y="5092700"/>
            <a:ext cx="8140700" cy="104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Two Issues: 1. We don</a:t>
            </a:r>
            <a:r>
              <a:rPr lang="fr-FR" sz="2500" dirty="0" smtClean="0">
                <a:solidFill>
                  <a:srgbClr val="000000"/>
                </a:solidFill>
              </a:rPr>
              <a:t>’</a:t>
            </a:r>
            <a:r>
              <a:rPr lang="en-US" sz="2500" dirty="0" smtClean="0">
                <a:solidFill>
                  <a:srgbClr val="000000"/>
                </a:solidFill>
              </a:rPr>
              <a:t>t know </a:t>
            </a:r>
            <a:r>
              <a:rPr lang="en-US" sz="2500" dirty="0" err="1" smtClean="0">
                <a:solidFill>
                  <a:srgbClr val="000000"/>
                </a:solidFill>
                <a:latin typeface="Constantia"/>
              </a:rPr>
              <a:t>p</a:t>
            </a:r>
            <a:r>
              <a:rPr lang="en-US" sz="2500" baseline="-25000" dirty="0" err="1" smtClean="0">
                <a:solidFill>
                  <a:srgbClr val="000000"/>
                </a:solidFill>
                <a:latin typeface="Constantia"/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explicitly</a:t>
            </a: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					  	 2. ST Solver is approximate</a:t>
            </a:r>
          </a:p>
        </p:txBody>
      </p:sp>
    </p:spTree>
    <p:extLst>
      <p:ext uri="{BB962C8B-B14F-4D97-AF65-F5344CB8AC3E}">
        <p14:creationId xmlns:p14="http://schemas.microsoft.com/office/powerpoint/2010/main" val="318045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Simulation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000" y="1104900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0700"/>
                </a:solidFill>
              </a:rPr>
              <a:t>Polynomials don’t suffice, then, how do we simulate the random walk fast?</a:t>
            </a:r>
            <a:endParaRPr lang="en-US" sz="2400" dirty="0">
              <a:solidFill>
                <a:srgbClr val="D20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3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Lanczos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6100" y="1104900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Given symmetric B, v, k, and function f;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a</a:t>
            </a:r>
            <a:r>
              <a:rPr lang="en-US" sz="2500" dirty="0" smtClean="0">
                <a:solidFill>
                  <a:schemeClr val="tx1"/>
                </a:solidFill>
              </a:rPr>
              <a:t>pproximate f(B)v as well as any degree k poly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2820312"/>
            <a:ext cx="3505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Observe</a:t>
            </a:r>
            <a:endParaRPr lang="en-US" sz="22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498" y="2901756"/>
            <a:ext cx="3843871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1700" y="2389425"/>
            <a:ext cx="386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 – any degree k polynomial</a:t>
            </a:r>
            <a:endParaRPr lang="en-US" sz="2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159500" y="2457256"/>
            <a:ext cx="2527300" cy="889000"/>
          </a:xfrm>
          <a:prstGeom prst="wedgeRoundRectCallout">
            <a:avLst>
              <a:gd name="adj1" fmla="val -63546"/>
              <a:gd name="adj2" fmla="val 163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</a:rPr>
              <a:t>Krylov</a:t>
            </a:r>
            <a:r>
              <a:rPr lang="en-US" sz="2500" dirty="0">
                <a:solidFill>
                  <a:schemeClr val="tx1"/>
                </a:solidFill>
              </a:rPr>
              <a:t> Subspace </a:t>
            </a:r>
            <a:r>
              <a:rPr lang="en-US" sz="2500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·</a:t>
            </a:r>
            <a:r>
              <a:rPr lang="en-US" sz="2500" dirty="0">
                <a:solidFill>
                  <a:schemeClr val="tx1"/>
                </a:solidFill>
              </a:rPr>
              <a:t> of order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" y="3518812"/>
            <a:ext cx="687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				   be an orthonormal basis for </a:t>
            </a:r>
            <a:r>
              <a:rPr lang="en-US" sz="2200" dirty="0" smtClean="0">
                <a:latin typeface="cmmi10"/>
                <a:ea typeface="cmmi10"/>
                <a:cs typeface="cmmi10"/>
              </a:rPr>
              <a:t>·</a:t>
            </a:r>
            <a:endParaRPr lang="en-US" sz="2200" dirty="0">
              <a:latin typeface="cmmi10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32" y="3603976"/>
            <a:ext cx="1485133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3650110"/>
            <a:ext cx="2900720" cy="11665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358" y="4063369"/>
            <a:ext cx="1310411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8078" y="4055607"/>
            <a:ext cx="1397772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220997" y="4516262"/>
            <a:ext cx="1574800" cy="35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k-Identity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068077" y="4516262"/>
            <a:ext cx="1785119" cy="35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Projection on </a:t>
            </a:r>
            <a:r>
              <a:rPr lang="en-US" dirty="0" smtClean="0">
                <a:solidFill>
                  <a:srgbClr val="000000"/>
                </a:solidFill>
                <a:latin typeface="cmmi10"/>
                <a:ea typeface="cmmi10"/>
                <a:cs typeface="cmmi10"/>
              </a:rPr>
              <a:t>·</a:t>
            </a:r>
            <a:endParaRPr lang="en-US" dirty="0">
              <a:solidFill>
                <a:srgbClr val="000000"/>
              </a:solidFill>
              <a:latin typeface="cmmi1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300" y="4475338"/>
            <a:ext cx="6870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Let	</a:t>
            </a:r>
            <a:endParaRPr lang="en-US" sz="2200" dirty="0">
              <a:latin typeface="cmmi10"/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172" y="4560502"/>
            <a:ext cx="1514253" cy="2620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32" y="4939022"/>
            <a:ext cx="2100568" cy="286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998" y="5382244"/>
            <a:ext cx="2164221" cy="2546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117" y="5789258"/>
            <a:ext cx="5537860" cy="2864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1243637" y="3251199"/>
            <a:ext cx="7008604" cy="91695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637" y="3251199"/>
            <a:ext cx="7008603" cy="916956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For any degree k polynomial p,</a:t>
            </a: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 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9054" y="3706164"/>
            <a:ext cx="256258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4229101" y="4229100"/>
            <a:ext cx="3809999" cy="996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Our guess:</a:t>
            </a:r>
          </a:p>
          <a:p>
            <a:pPr algn="ctr"/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939" y="4816704"/>
            <a:ext cx="259170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6123196" y="5310478"/>
            <a:ext cx="2055604" cy="680038"/>
          </a:xfrm>
          <a:prstGeom prst="wedgeRoundRectCallout">
            <a:avLst>
              <a:gd name="adj1" fmla="val -30718"/>
              <a:gd name="adj2" fmla="val -719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 is a much smaller matrix!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12" grpId="0"/>
      <p:bldP spid="25" grpId="0" animBg="1"/>
      <p:bldP spid="25" grpId="1" animBg="1"/>
      <p:bldP spid="26" grpId="0" animBg="1"/>
      <p:bldP spid="26" grpId="1" animBg="1"/>
      <p:bldP spid="27" grpId="0"/>
      <p:bldP spid="40" grpId="0" animBg="1"/>
      <p:bldP spid="37" grpId="0" animBg="1"/>
      <p:bldP spid="42" grpId="0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Guarantee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104900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Bound the norm of the error</a:t>
            </a: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299" y="1705204"/>
            <a:ext cx="256258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59" y="2395898"/>
            <a:ext cx="386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Write </a:t>
            </a:r>
            <a:endParaRPr lang="en-US" sz="2200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779" y="2499989"/>
            <a:ext cx="2358740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440837" y="2940638"/>
            <a:ext cx="1714500" cy="557888"/>
          </a:xfrm>
          <a:prstGeom prst="wedgeRoundRectCallout">
            <a:avLst>
              <a:gd name="adj1" fmla="val -37129"/>
              <a:gd name="adj2" fmla="val -6725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Any degree k polynomial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29" y="3044861"/>
            <a:ext cx="2562582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015" y="3044861"/>
            <a:ext cx="5299885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8087" y="3457804"/>
            <a:ext cx="2795544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4931131" y="2499989"/>
            <a:ext cx="1841500" cy="421011"/>
          </a:xfrm>
          <a:prstGeom prst="wedgeRoundRectCallout">
            <a:avLst>
              <a:gd name="adj1" fmla="val -78764"/>
              <a:gd name="adj2" fmla="val 836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4931131" y="2499989"/>
            <a:ext cx="1841500" cy="421011"/>
          </a:xfrm>
          <a:prstGeom prst="wedgeRoundRectCallout">
            <a:avLst>
              <a:gd name="adj1" fmla="val 41926"/>
              <a:gd name="adj2" fmla="val 86632"/>
              <a:gd name="adj3" fmla="val 16667"/>
            </a:avLst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Equal!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246" y="3900202"/>
            <a:ext cx="2824664" cy="3494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145" y="3900853"/>
            <a:ext cx="3203227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101759" y="5245168"/>
            <a:ext cx="7162800" cy="8537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Since 				and the columns of V are </a:t>
            </a:r>
            <a:r>
              <a:rPr lang="en-US" sz="2200" dirty="0" err="1" smtClean="0">
                <a:solidFill>
                  <a:schemeClr val="tx1"/>
                </a:solidFill>
              </a:rPr>
              <a:t>orthnormal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578" y="5702367"/>
            <a:ext cx="5096044" cy="32032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798" y="5334645"/>
            <a:ext cx="1514253" cy="26208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145" y="4359090"/>
            <a:ext cx="4630119" cy="49504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ounded Rectangular Callout 22"/>
          <p:cNvSpPr/>
          <p:nvPr/>
        </p:nvSpPr>
        <p:spPr>
          <a:xfrm>
            <a:off x="5140681" y="4389005"/>
            <a:ext cx="2403119" cy="637753"/>
          </a:xfrm>
          <a:prstGeom prst="wedgeRoundRectCallout">
            <a:avLst>
              <a:gd name="adj1" fmla="val -29289"/>
              <a:gd name="adj2" fmla="val -718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columns of V are </a:t>
            </a:r>
            <a:r>
              <a:rPr lang="en-US" dirty="0" err="1" smtClean="0">
                <a:solidFill>
                  <a:srgbClr val="000000"/>
                </a:solidFill>
              </a:rPr>
              <a:t>orthnormal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069584" y="4821451"/>
            <a:ext cx="2403119" cy="471276"/>
          </a:xfrm>
          <a:prstGeom prst="wedgeRoundRectCallout">
            <a:avLst>
              <a:gd name="adj1" fmla="val -29289"/>
              <a:gd name="adj2" fmla="val -718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D20700"/>
                </a:solidFill>
              </a:rPr>
              <a:t>True for any p!!</a:t>
            </a:r>
            <a:endParaRPr lang="en-US" dirty="0">
              <a:solidFill>
                <a:srgbClr val="D207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3237" y="2935826"/>
            <a:ext cx="8511243" cy="142326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3236" y="2929608"/>
            <a:ext cx="8511243" cy="1429482"/>
          </a:xfrm>
          <a:prstGeom prst="roundRect">
            <a:avLst/>
          </a:prstGeom>
          <a:solidFill>
            <a:srgbClr val="FFFF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 smtClean="0">
              <a:solidFill>
                <a:srgbClr val="000000"/>
              </a:solidFill>
            </a:endParaRPr>
          </a:p>
          <a:p>
            <a:pPr algn="ctr"/>
            <a:endParaRPr lang="en-US" sz="2500" dirty="0">
              <a:solidFill>
                <a:srgbClr val="000000"/>
              </a:solidFill>
            </a:endParaRPr>
          </a:p>
          <a:p>
            <a:pPr algn="ctr"/>
            <a:r>
              <a:rPr lang="en-US" sz="2500" dirty="0" smtClean="0">
                <a:solidFill>
                  <a:srgbClr val="000000"/>
                </a:solidFill>
              </a:rPr>
              <a:t>As good as the best degree k polynomial!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360" y="3219582"/>
            <a:ext cx="7644037" cy="5480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459003" y="5334645"/>
            <a:ext cx="81407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Cost = k </a:t>
            </a:r>
            <a:r>
              <a:rPr lang="en-US" sz="2500" dirty="0" err="1" smtClean="0">
                <a:solidFill>
                  <a:schemeClr val="tx1"/>
                </a:solidFill>
              </a:rPr>
              <a:t>mult</a:t>
            </a:r>
            <a:r>
              <a:rPr lang="en-US" sz="2500" dirty="0" smtClean="0">
                <a:solidFill>
                  <a:schemeClr val="tx1"/>
                </a:solidFill>
              </a:rPr>
              <a:t>. </a:t>
            </a:r>
            <a:r>
              <a:rPr lang="en-US" sz="2500" dirty="0">
                <a:solidFill>
                  <a:schemeClr val="tx1"/>
                </a:solidFill>
              </a:rPr>
              <a:t>b</a:t>
            </a:r>
            <a:r>
              <a:rPr lang="en-US" sz="2500" dirty="0" smtClean="0">
                <a:solidFill>
                  <a:schemeClr val="tx1"/>
                </a:solidFill>
              </a:rPr>
              <a:t>y B + Construct basis + </a:t>
            </a:r>
            <a:r>
              <a:rPr lang="en-US" sz="2500" dirty="0" err="1" smtClean="0">
                <a:solidFill>
                  <a:schemeClr val="tx1"/>
                </a:solidFill>
              </a:rPr>
              <a:t>Diagonalize</a:t>
            </a:r>
            <a:r>
              <a:rPr lang="en-US" sz="2500" dirty="0" smtClean="0">
                <a:solidFill>
                  <a:schemeClr val="tx1"/>
                </a:solidFill>
              </a:rPr>
              <a:t> T </a:t>
            </a:r>
          </a:p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					            if B is a </a:t>
            </a:r>
            <a:r>
              <a:rPr lang="en-US" sz="2500" dirty="0" err="1" smtClean="0">
                <a:solidFill>
                  <a:schemeClr val="tx1"/>
                </a:solidFill>
              </a:rPr>
              <a:t>Laplacian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79" y="5927058"/>
            <a:ext cx="2620823" cy="37856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52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3" grpId="0" animBg="1"/>
      <p:bldP spid="23" grpId="1" animBg="1"/>
      <p:bldP spid="31" grpId="0" animBg="1"/>
      <p:bldP spid="32" grpId="0" animBg="1"/>
      <p:bldP spid="33" grpId="0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Lanczos</a:t>
            </a:r>
            <a:r>
              <a:rPr lang="en-US" dirty="0" smtClean="0"/>
              <a:t> for our Algorithm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6100" y="1104900"/>
            <a:ext cx="8140700" cy="1193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Goal: Given A, wanted to approximate </a:t>
            </a:r>
          </a:p>
          <a:p>
            <a:pPr algn="ctr"/>
            <a:r>
              <a:rPr lang="en-US" sz="2500" dirty="0" smtClean="0">
                <a:solidFill>
                  <a:schemeClr val="tx1"/>
                </a:solidFill>
              </a:rPr>
              <a:t> as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643" y="1739900"/>
            <a:ext cx="1539010" cy="3937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749" y="1651484"/>
            <a:ext cx="2457753" cy="5837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25527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</a:t>
            </a:r>
            <a:r>
              <a:rPr lang="en-US" sz="2000" dirty="0" err="1" smtClean="0"/>
              <a:t>Lanczos</a:t>
            </a:r>
            <a:r>
              <a:rPr lang="en-US" sz="2000" dirty="0" smtClean="0"/>
              <a:t> with </a:t>
            </a:r>
            <a:endParaRPr lang="en-US" sz="2000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644" y="2552700"/>
            <a:ext cx="2268106" cy="42122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120" y="2520299"/>
            <a:ext cx="3045742" cy="4536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4836162" y="3223039"/>
            <a:ext cx="3568700" cy="709080"/>
          </a:xfrm>
          <a:prstGeom prst="wedgeRoundRectCallout">
            <a:avLst>
              <a:gd name="adj1" fmla="val -15798"/>
              <a:gd name="adj2" fmla="val -9511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750" y="3306158"/>
            <a:ext cx="3279138" cy="5325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3563" y="3193483"/>
            <a:ext cx="1873537" cy="3378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36162" y="3131224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suffices.</a:t>
            </a:r>
            <a:endParaRPr lang="en-US" sz="2000" dirty="0"/>
          </a:p>
        </p:txBody>
      </p:sp>
      <p:sp>
        <p:nvSpPr>
          <p:cNvPr id="22" name="Rounded Rectangle 21"/>
          <p:cNvSpPr/>
          <p:nvPr/>
        </p:nvSpPr>
        <p:spPr>
          <a:xfrm>
            <a:off x="1473200" y="4800600"/>
            <a:ext cx="5867400" cy="109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</a:rPr>
              <a:t>Still need to address the issue of approximate 	multiplication with      	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168" y="5358188"/>
            <a:ext cx="1932704" cy="35893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37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7" grpId="1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Partitioning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9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239" y="1976454"/>
            <a:ext cx="1920729" cy="2894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7" name="Picture 15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239" y="2467606"/>
            <a:ext cx="812414" cy="29014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" name="Picture 15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239" y="2958424"/>
            <a:ext cx="2756404" cy="3481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" name="Rounded Rectangle 153"/>
          <p:cNvSpPr/>
          <p:nvPr/>
        </p:nvSpPr>
        <p:spPr>
          <a:xfrm>
            <a:off x="457200" y="1891692"/>
            <a:ext cx="3794138" cy="14978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5495081" y="3093895"/>
            <a:ext cx="589474" cy="299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495081" y="2146121"/>
            <a:ext cx="414280" cy="162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5906892" y="2495304"/>
            <a:ext cx="660247" cy="198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01598" y="2801644"/>
            <a:ext cx="551105" cy="231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1"/>
            <a:ext cx="8229600" cy="674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Given a undirected, </a:t>
            </a:r>
            <a:r>
              <a:rPr lang="en-US" sz="2500" dirty="0" err="1" smtClean="0"/>
              <a:t>unweighted</a:t>
            </a:r>
            <a:r>
              <a:rPr lang="en-US" sz="2500" dirty="0" smtClean="0"/>
              <a:t> graph </a:t>
            </a:r>
            <a:endParaRPr lang="en-US" sz="2500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4873504" y="1867985"/>
            <a:ext cx="3210368" cy="1624028"/>
            <a:chOff x="2889113" y="2241341"/>
            <a:chExt cx="3394201" cy="1717024"/>
          </a:xfrm>
        </p:grpSpPr>
        <p:sp>
          <p:nvSpPr>
            <p:cNvPr id="5" name="Oval 4"/>
            <p:cNvSpPr/>
            <p:nvPr/>
          </p:nvSpPr>
          <p:spPr>
            <a:xfrm rot="2868930">
              <a:off x="3398123" y="268256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rot="2868930">
              <a:off x="4586576" y="224134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2868930">
              <a:off x="2889113" y="306507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868930">
              <a:off x="3928798" y="245131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868930">
              <a:off x="3813404" y="310154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 rot="2868930">
              <a:off x="5141489" y="245214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2868930">
              <a:off x="3483330" y="340808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2868930">
              <a:off x="4586577" y="280049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868930">
              <a:off x="4466849" y="344561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 rot="2868930">
              <a:off x="5631989" y="275159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868930">
              <a:off x="4098701" y="380596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868930">
              <a:off x="5007365" y="30601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2868930">
              <a:off x="4956196" y="37788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 rot="2868930">
              <a:off x="6130914" y="310227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2868930">
              <a:off x="5543428" y="352571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7" idx="6"/>
              <a:endCxn id="11" idx="2"/>
            </p:cNvCxnSpPr>
            <p:nvPr/>
          </p:nvCxnSpPr>
          <p:spPr>
            <a:xfrm>
              <a:off x="3016483" y="3197742"/>
              <a:ext cx="491877" cy="23007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6"/>
              <a:endCxn id="15" idx="2"/>
            </p:cNvCxnSpPr>
            <p:nvPr/>
          </p:nvCxnSpPr>
          <p:spPr>
            <a:xfrm>
              <a:off x="3610700" y="3540747"/>
              <a:ext cx="513031" cy="2849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7"/>
            </p:cNvCxnSpPr>
            <p:nvPr/>
          </p:nvCxnSpPr>
          <p:spPr>
            <a:xfrm flipV="1">
              <a:off x="4251010" y="3862859"/>
              <a:ext cx="708317" cy="23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6" idx="4"/>
              <a:endCxn id="8" idx="0"/>
            </p:cNvCxnSpPr>
            <p:nvPr/>
          </p:nvCxnSpPr>
          <p:spPr>
            <a:xfrm flipH="1">
              <a:off x="4061461" y="2368711"/>
              <a:ext cx="544852" cy="107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4"/>
              <a:endCxn id="5" idx="0"/>
            </p:cNvCxnSpPr>
            <p:nvPr/>
          </p:nvCxnSpPr>
          <p:spPr>
            <a:xfrm flipH="1">
              <a:off x="3530786" y="2578684"/>
              <a:ext cx="417749" cy="1289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4"/>
              <a:endCxn id="7" idx="0"/>
            </p:cNvCxnSpPr>
            <p:nvPr/>
          </p:nvCxnSpPr>
          <p:spPr>
            <a:xfrm flipH="1">
              <a:off x="3021776" y="2809931"/>
              <a:ext cx="396084" cy="2801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4"/>
              <a:endCxn id="12" idx="0"/>
            </p:cNvCxnSpPr>
            <p:nvPr/>
          </p:nvCxnSpPr>
          <p:spPr>
            <a:xfrm flipH="1">
              <a:off x="4719240" y="2579515"/>
              <a:ext cx="441986" cy="2460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4" idx="4"/>
              <a:endCxn id="16" idx="0"/>
            </p:cNvCxnSpPr>
            <p:nvPr/>
          </p:nvCxnSpPr>
          <p:spPr>
            <a:xfrm flipH="1">
              <a:off x="5140028" y="2878966"/>
              <a:ext cx="511698" cy="2061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4"/>
              <a:endCxn id="20" idx="0"/>
            </p:cNvCxnSpPr>
            <p:nvPr/>
          </p:nvCxnSpPr>
          <p:spPr>
            <a:xfrm flipH="1">
              <a:off x="5676091" y="3229649"/>
              <a:ext cx="474560" cy="3210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4"/>
              <a:endCxn id="9" idx="0"/>
            </p:cNvCxnSpPr>
            <p:nvPr/>
          </p:nvCxnSpPr>
          <p:spPr>
            <a:xfrm flipH="1">
              <a:off x="3946067" y="2927867"/>
              <a:ext cx="660247" cy="1987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4"/>
              <a:endCxn id="13" idx="0"/>
            </p:cNvCxnSpPr>
            <p:nvPr/>
          </p:nvCxnSpPr>
          <p:spPr>
            <a:xfrm flipH="1">
              <a:off x="4599512" y="3187483"/>
              <a:ext cx="427590" cy="283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0" idx="4"/>
              <a:endCxn id="17" idx="7"/>
            </p:cNvCxnSpPr>
            <p:nvPr/>
          </p:nvCxnSpPr>
          <p:spPr>
            <a:xfrm flipH="1">
              <a:off x="5108505" y="3653084"/>
              <a:ext cx="454660" cy="205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3" idx="4"/>
              <a:endCxn id="15" idx="0"/>
            </p:cNvCxnSpPr>
            <p:nvPr/>
          </p:nvCxnSpPr>
          <p:spPr>
            <a:xfrm flipH="1">
              <a:off x="4231364" y="3572986"/>
              <a:ext cx="255222" cy="2580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9" idx="4"/>
              <a:endCxn id="11" idx="0"/>
            </p:cNvCxnSpPr>
            <p:nvPr/>
          </p:nvCxnSpPr>
          <p:spPr>
            <a:xfrm flipH="1">
              <a:off x="3615993" y="3228914"/>
              <a:ext cx="217148" cy="204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6"/>
              <a:endCxn id="10" idx="2"/>
            </p:cNvCxnSpPr>
            <p:nvPr/>
          </p:nvCxnSpPr>
          <p:spPr>
            <a:xfrm>
              <a:off x="4713946" y="2374004"/>
              <a:ext cx="452573" cy="97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" idx="7"/>
              <a:endCxn id="14" idx="2"/>
            </p:cNvCxnSpPr>
            <p:nvPr/>
          </p:nvCxnSpPr>
          <p:spPr>
            <a:xfrm>
              <a:off x="5293798" y="2532088"/>
              <a:ext cx="363221" cy="239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4" idx="6"/>
              <a:endCxn id="18" idx="2"/>
            </p:cNvCxnSpPr>
            <p:nvPr/>
          </p:nvCxnSpPr>
          <p:spPr>
            <a:xfrm>
              <a:off x="5759359" y="2884259"/>
              <a:ext cx="396585" cy="237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8" idx="6"/>
              <a:endCxn id="12" idx="2"/>
            </p:cNvCxnSpPr>
            <p:nvPr/>
          </p:nvCxnSpPr>
          <p:spPr>
            <a:xfrm>
              <a:off x="4056168" y="2583977"/>
              <a:ext cx="555439" cy="2362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" idx="6"/>
              <a:endCxn id="16" idx="2"/>
            </p:cNvCxnSpPr>
            <p:nvPr/>
          </p:nvCxnSpPr>
          <p:spPr>
            <a:xfrm>
              <a:off x="4713947" y="2933160"/>
              <a:ext cx="318448" cy="146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20" idx="2"/>
            </p:cNvCxnSpPr>
            <p:nvPr/>
          </p:nvCxnSpPr>
          <p:spPr>
            <a:xfrm>
              <a:off x="5134735" y="3192776"/>
              <a:ext cx="433723" cy="3526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5" idx="6"/>
              <a:endCxn id="9" idx="2"/>
            </p:cNvCxnSpPr>
            <p:nvPr/>
          </p:nvCxnSpPr>
          <p:spPr>
            <a:xfrm>
              <a:off x="3525493" y="2815224"/>
              <a:ext cx="312941" cy="3060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9" idx="6"/>
              <a:endCxn id="13" idx="2"/>
            </p:cNvCxnSpPr>
            <p:nvPr/>
          </p:nvCxnSpPr>
          <p:spPr>
            <a:xfrm>
              <a:off x="3940774" y="3234207"/>
              <a:ext cx="551105" cy="2311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3" idx="6"/>
              <a:endCxn id="17" idx="2"/>
            </p:cNvCxnSpPr>
            <p:nvPr/>
          </p:nvCxnSpPr>
          <p:spPr>
            <a:xfrm>
              <a:off x="4594219" y="3578279"/>
              <a:ext cx="387007" cy="220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ounded Rectangle 44"/>
          <p:cNvSpPr/>
          <p:nvPr/>
        </p:nvSpPr>
        <p:spPr>
          <a:xfrm rot="2868930">
            <a:off x="4780823" y="2122794"/>
            <a:ext cx="1225240" cy="1081094"/>
          </a:xfrm>
          <a:prstGeom prst="roundRect">
            <a:avLst>
              <a:gd name="adj" fmla="val 27816"/>
            </a:avLst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96409" y="2209034"/>
            <a:ext cx="466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mmi10"/>
              </a:rPr>
              <a:t>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37" name="Picture 13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05" y="1310697"/>
            <a:ext cx="1025409" cy="331750"/>
          </a:xfrm>
          <a:prstGeom prst="rect">
            <a:avLst/>
          </a:prstGeom>
        </p:spPr>
      </p:pic>
      <p:sp>
        <p:nvSpPr>
          <p:cNvPr id="149" name="Content Placeholder 2"/>
          <p:cNvSpPr txBox="1">
            <a:spLocks/>
          </p:cNvSpPr>
          <p:nvPr/>
        </p:nvSpPr>
        <p:spPr>
          <a:xfrm>
            <a:off x="599923" y="1918422"/>
            <a:ext cx="3504732" cy="67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dirty="0" smtClean="0">
                <a:solidFill>
                  <a:srgbClr val="D20700"/>
                </a:solidFill>
              </a:rPr>
              <a:t>Conductance </a:t>
            </a:r>
            <a:r>
              <a:rPr lang="en-US" sz="2500" dirty="0" smtClean="0"/>
              <a:t>of</a:t>
            </a:r>
            <a:endParaRPr lang="en-US" sz="2500" dirty="0"/>
          </a:p>
        </p:txBody>
      </p:sp>
      <p:pic>
        <p:nvPicPr>
          <p:cNvPr id="151" name="Picture 15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7702" y="2037499"/>
            <a:ext cx="914742" cy="3266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0" name="Picture 15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923" y="2438639"/>
            <a:ext cx="3504732" cy="7530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Rounded Rectangle 51"/>
          <p:cNvSpPr/>
          <p:nvPr/>
        </p:nvSpPr>
        <p:spPr>
          <a:xfrm>
            <a:off x="824678" y="4508500"/>
            <a:ext cx="7513680" cy="857987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FF0000"/>
                </a:solidFill>
              </a:rPr>
              <a:t>[</a:t>
            </a:r>
            <a:r>
              <a:rPr lang="en-US" sz="2200" dirty="0" err="1" smtClean="0">
                <a:solidFill>
                  <a:srgbClr val="FF0000"/>
                </a:solidFill>
              </a:rPr>
              <a:t>Cheeger</a:t>
            </a:r>
            <a:r>
              <a:rPr lang="en-US" sz="2200" dirty="0" smtClean="0">
                <a:solidFill>
                  <a:srgbClr val="FF0000"/>
                </a:solidFill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</a:rPr>
              <a:t>Alon-Milman</a:t>
            </a:r>
            <a:r>
              <a:rPr lang="en-US" sz="2200" dirty="0" smtClean="0">
                <a:solidFill>
                  <a:srgbClr val="FF0000"/>
                </a:solidFill>
              </a:rPr>
              <a:t>]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7" name="Picture 4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924" y="4648439"/>
            <a:ext cx="3049471" cy="57834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Rounded Rectangular Callout 54"/>
          <p:cNvSpPr/>
          <p:nvPr/>
        </p:nvSpPr>
        <p:spPr>
          <a:xfrm>
            <a:off x="5766403" y="3371542"/>
            <a:ext cx="3225198" cy="1136958"/>
          </a:xfrm>
          <a:prstGeom prst="wedgeRoundRectCallout">
            <a:avLst>
              <a:gd name="adj1" fmla="val -21255"/>
              <a:gd name="adj2" fmla="val 650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Spielman-Teng</a:t>
            </a:r>
            <a:r>
              <a:rPr lang="en-US" dirty="0" smtClean="0">
                <a:solidFill>
                  <a:schemeClr val="tx1"/>
                </a:solidFill>
              </a:rPr>
              <a:t>] allows us to approximate </a:t>
            </a:r>
            <a:r>
              <a:rPr lang="en-US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¸</a:t>
            </a:r>
            <a:r>
              <a:rPr lang="en-US" baseline="-25000" dirty="0" smtClean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(L) and find such a cut in 		  time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0" name="Picture 6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3330" y="4070821"/>
            <a:ext cx="603565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Rounded Rectangular Callout 55"/>
          <p:cNvSpPr/>
          <p:nvPr/>
        </p:nvSpPr>
        <p:spPr>
          <a:xfrm>
            <a:off x="5325215" y="5693143"/>
            <a:ext cx="3361585" cy="923557"/>
          </a:xfrm>
          <a:prstGeom prst="wedgeRoundRectCallout">
            <a:avLst>
              <a:gd name="adj1" fmla="val -31271"/>
              <a:gd name="adj2" fmla="val -864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Assume G is d-regular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7" name="Picture 5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9034" y="6115344"/>
            <a:ext cx="1543745" cy="3935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5" name="Rounded Rectangular Callout 64"/>
          <p:cNvSpPr/>
          <p:nvPr/>
        </p:nvSpPr>
        <p:spPr>
          <a:xfrm>
            <a:off x="4657017" y="5473296"/>
            <a:ext cx="3009243" cy="642048"/>
          </a:xfrm>
          <a:prstGeom prst="wedgeRoundRectCallout">
            <a:avLst>
              <a:gd name="adj1" fmla="val 25391"/>
              <a:gd name="adj2" fmla="val -666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Spectral approximation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57200" y="3394708"/>
            <a:ext cx="3794138" cy="9899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99923" y="3381333"/>
            <a:ext cx="3504732" cy="67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500" dirty="0" smtClean="0">
                <a:solidFill>
                  <a:srgbClr val="D20700"/>
                </a:solidFill>
              </a:rPr>
              <a:t>Conductance </a:t>
            </a:r>
            <a:r>
              <a:rPr lang="en-US" sz="2500" dirty="0" smtClean="0"/>
              <a:t>of G</a:t>
            </a:r>
            <a:endParaRPr lang="en-US" sz="2500" dirty="0"/>
          </a:p>
        </p:txBody>
      </p:sp>
      <p:pic>
        <p:nvPicPr>
          <p:cNvPr id="33" name="Picture 32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5135" y="3898700"/>
            <a:ext cx="2230284" cy="4344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Rounded Rectangular Callout 50"/>
          <p:cNvSpPr/>
          <p:nvPr/>
        </p:nvSpPr>
        <p:spPr>
          <a:xfrm>
            <a:off x="1464220" y="4579975"/>
            <a:ext cx="4064603" cy="673100"/>
          </a:xfrm>
          <a:prstGeom prst="wedgeRoundRectCallout">
            <a:avLst>
              <a:gd name="adj1" fmla="val -32671"/>
              <a:gd name="adj2" fmla="val -922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Fundamental quantity in Markov Chains, Riemannian Manifolds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8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3" grpId="0" build="p"/>
      <p:bldP spid="45" grpId="0" animBg="1"/>
      <p:bldP spid="46" grpId="0"/>
      <p:bldP spid="149" grpId="0"/>
      <p:bldP spid="52" grpId="0" animBg="1"/>
      <p:bldP spid="55" grpId="0" animBg="1"/>
      <p:bldP spid="55" grpId="1" animBg="1"/>
      <p:bldP spid="56" grpId="0" animBg="1"/>
      <p:bldP spid="56" grpId="1" animBg="1"/>
      <p:bldP spid="65" grpId="0" animBg="1"/>
      <p:bldP spid="66" grpId="0" animBg="1"/>
      <p:bldP spid="67" grpId="0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Separator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857" y="1086853"/>
            <a:ext cx="8456988" cy="540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Given b, does G have a </a:t>
            </a:r>
            <a:r>
              <a:rPr lang="en-US" sz="2500" i="1" dirty="0">
                <a:solidFill>
                  <a:schemeClr val="tx1"/>
                </a:solidFill>
              </a:rPr>
              <a:t>b-balanced</a:t>
            </a:r>
            <a:r>
              <a:rPr lang="en-US" sz="2500" dirty="0">
                <a:solidFill>
                  <a:schemeClr val="tx1"/>
                </a:solidFill>
              </a:rPr>
              <a:t> cut of conductance &lt; </a:t>
            </a:r>
            <a:r>
              <a:rPr lang="en-US" sz="2500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°</a:t>
            </a:r>
            <a:r>
              <a:rPr lang="en-US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493758" y="2001493"/>
            <a:ext cx="2769809" cy="10039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alpha val="66000"/>
                </a:schemeClr>
              </a:gs>
              <a:gs pos="100000">
                <a:schemeClr val="accent3">
                  <a:lumMod val="60000"/>
                  <a:lumOff val="40000"/>
                  <a:alpha val="58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1295400" y="1480794"/>
            <a:ext cx="914400" cy="2012647"/>
          </a:xfrm>
          <a:prstGeom prst="arc">
            <a:avLst>
              <a:gd name="adj1" fmla="val 17742405"/>
              <a:gd name="adj2" fmla="val 3775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1899387" y="2148511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9787" y="2148511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31000" y="1633102"/>
            <a:ext cx="493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mmi10"/>
              </a:rPr>
              <a:t>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72795" y="2254424"/>
            <a:ext cx="49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mmi10"/>
              </a:rPr>
              <a:t>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134" y="2033212"/>
            <a:ext cx="1983167" cy="7291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-Warning-Sign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88" y="2025589"/>
            <a:ext cx="583212" cy="48601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58350" y="1997249"/>
            <a:ext cx="1790095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smtClean="0"/>
              <a:t>NP-Hard</a:t>
            </a:r>
            <a:endParaRPr lang="en-US" sz="2500" dirty="0"/>
          </a:p>
        </p:txBody>
      </p:sp>
      <p:sp>
        <p:nvSpPr>
          <p:cNvPr id="11" name="Rounded Rectangle 10"/>
          <p:cNvSpPr/>
          <p:nvPr/>
        </p:nvSpPr>
        <p:spPr>
          <a:xfrm>
            <a:off x="4263567" y="2871080"/>
            <a:ext cx="4556278" cy="9538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Applications to clustering, image segmentation, community detection, primitive for divide-and-conquer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67268"/>
              </p:ext>
            </p:extLst>
          </p:nvPr>
        </p:nvGraphicFramePr>
        <p:xfrm>
          <a:off x="177799" y="3228012"/>
          <a:ext cx="8775701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1"/>
                <a:gridCol w="1409700"/>
                <a:gridCol w="1676400"/>
                <a:gridCol w="3276600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Distinguishes ≤ </a:t>
                      </a:r>
                      <a:r>
                        <a:rPr lang="en-US" baseline="0" dirty="0" smtClean="0">
                          <a:latin typeface="cmmi10"/>
                          <a:ea typeface="cmmi10"/>
                          <a:cs typeface="cmmi10"/>
                        </a:rPr>
                        <a:t>°</a:t>
                      </a:r>
                      <a:r>
                        <a:rPr lang="en-US" dirty="0" smtClean="0"/>
                        <a:t>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Running Time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Recursive Eigenvector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</a:t>
                      </a:r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449" y="3945624"/>
            <a:ext cx="748421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903" y="3945624"/>
            <a:ext cx="700136" cy="289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Rounded Rectangular Callout 42"/>
          <p:cNvSpPr/>
          <p:nvPr/>
        </p:nvSpPr>
        <p:spPr>
          <a:xfrm>
            <a:off x="4439903" y="4371011"/>
            <a:ext cx="4513597" cy="1143000"/>
          </a:xfrm>
          <a:prstGeom prst="wedgeRoundRectCallout">
            <a:avLst>
              <a:gd name="adj1" fmla="val -29910"/>
              <a:gd name="adj2" fmla="val -718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Use </a:t>
            </a:r>
            <a:r>
              <a:rPr lang="en-US" dirty="0" err="1" smtClean="0">
                <a:solidFill>
                  <a:srgbClr val="000000"/>
                </a:solidFill>
              </a:rPr>
              <a:t>Cheeger</a:t>
            </a:r>
            <a:r>
              <a:rPr lang="en-US" dirty="0" smtClean="0">
                <a:solidFill>
                  <a:srgbClr val="000000"/>
                </a:solidFill>
              </a:rPr>
              <a:t> to find a cut and remove it.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Rinse and repeat.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Can take 		time. Too slow.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4" name="Picture 4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949" y="5088624"/>
            <a:ext cx="748421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274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21" grpId="0"/>
      <p:bldP spid="11" grpId="0" animBg="1"/>
      <p:bldP spid="11" grpId="1" animBg="1"/>
      <p:bldP spid="4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Separator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857" y="1096892"/>
            <a:ext cx="8456988" cy="540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Given b, does G have a </a:t>
            </a:r>
            <a:r>
              <a:rPr lang="en-US" sz="2500" i="1" dirty="0">
                <a:solidFill>
                  <a:schemeClr val="tx1"/>
                </a:solidFill>
              </a:rPr>
              <a:t>b-balanced</a:t>
            </a:r>
            <a:r>
              <a:rPr lang="en-US" sz="2500" dirty="0">
                <a:solidFill>
                  <a:schemeClr val="tx1"/>
                </a:solidFill>
              </a:rPr>
              <a:t> cut of conductance &lt; </a:t>
            </a:r>
            <a:r>
              <a:rPr lang="en-US" sz="2500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°</a:t>
            </a:r>
            <a:r>
              <a:rPr lang="en-US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493758" y="2011532"/>
            <a:ext cx="2769809" cy="10039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alpha val="66000"/>
                </a:schemeClr>
              </a:gs>
              <a:gs pos="100000">
                <a:schemeClr val="accent3">
                  <a:lumMod val="60000"/>
                  <a:lumOff val="40000"/>
                  <a:alpha val="58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1295400" y="1490833"/>
            <a:ext cx="914400" cy="2012647"/>
          </a:xfrm>
          <a:prstGeom prst="arc">
            <a:avLst>
              <a:gd name="adj1" fmla="val 17742405"/>
              <a:gd name="adj2" fmla="val 3775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1899387" y="2158550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9787" y="2158550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31000" y="1643141"/>
            <a:ext cx="493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mmi10"/>
              </a:rPr>
              <a:t>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72795" y="2264463"/>
            <a:ext cx="49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mmi10"/>
              </a:rPr>
              <a:t>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134" y="2043251"/>
            <a:ext cx="1983167" cy="7291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-Warning-Sign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88" y="2035628"/>
            <a:ext cx="583212" cy="48601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58350" y="2007288"/>
            <a:ext cx="1790095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smtClean="0"/>
              <a:t>NP-Hard</a:t>
            </a:r>
            <a:endParaRPr lang="en-US" sz="25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56524"/>
              </p:ext>
            </p:extLst>
          </p:nvPr>
        </p:nvGraphicFramePr>
        <p:xfrm>
          <a:off x="177799" y="3238051"/>
          <a:ext cx="8775701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1"/>
                <a:gridCol w="1409700"/>
                <a:gridCol w="1676400"/>
                <a:gridCol w="3276600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Distinguishes ≤ </a:t>
                      </a:r>
                      <a:r>
                        <a:rPr lang="en-US" baseline="0" dirty="0" smtClean="0">
                          <a:latin typeface="cmmi10"/>
                          <a:ea typeface="cmmi10"/>
                          <a:cs typeface="cmmi10"/>
                        </a:rPr>
                        <a:t>°</a:t>
                      </a:r>
                      <a:r>
                        <a:rPr lang="en-US" dirty="0" smtClean="0"/>
                        <a:t>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Running Time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Recursive Eigenvector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[Leighton-</a:t>
                      </a:r>
                      <a:r>
                        <a:rPr lang="en-US" dirty="0" err="1" smtClean="0"/>
                        <a:t>Rao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</a:t>
                      </a:r>
                      <a:r>
                        <a:rPr lang="en-US" sz="1800" dirty="0" smtClean="0"/>
                        <a:t>  [AK,OSVV,CKM</a:t>
                      </a:r>
                      <a:r>
                        <a:rPr lang="en-US" sz="1800" baseline="30000" dirty="0" smtClean="0"/>
                        <a:t>+</a:t>
                      </a:r>
                      <a:r>
                        <a:rPr lang="en-US" sz="1800" dirty="0" smtClean="0"/>
                        <a:t>]</a:t>
                      </a:r>
                      <a:endParaRPr lang="en-US" sz="18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Arora-Rao-Vazirani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AK,She,CKM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Madry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9449" y="3955663"/>
            <a:ext cx="748421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903" y="3955663"/>
            <a:ext cx="700136" cy="289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904" y="4482274"/>
            <a:ext cx="1038133" cy="2655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786" y="4446060"/>
            <a:ext cx="1303701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139" y="4952174"/>
            <a:ext cx="1182989" cy="2897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5786" y="4922250"/>
            <a:ext cx="1303701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991" y="5434774"/>
            <a:ext cx="1279559" cy="2655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501" y="5397682"/>
            <a:ext cx="1400272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062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Separator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857" y="1104927"/>
            <a:ext cx="8456988" cy="540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Given b, does G have a </a:t>
            </a:r>
            <a:r>
              <a:rPr lang="en-US" sz="2500" i="1" dirty="0">
                <a:solidFill>
                  <a:schemeClr val="tx1"/>
                </a:solidFill>
              </a:rPr>
              <a:t>b-balanced</a:t>
            </a:r>
            <a:r>
              <a:rPr lang="en-US" sz="2500" dirty="0">
                <a:solidFill>
                  <a:schemeClr val="tx1"/>
                </a:solidFill>
              </a:rPr>
              <a:t> cut of conductance &lt; </a:t>
            </a:r>
            <a:r>
              <a:rPr lang="en-US" sz="2500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°</a:t>
            </a:r>
            <a:r>
              <a:rPr lang="en-US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493758" y="2019567"/>
            <a:ext cx="2769809" cy="10039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alpha val="66000"/>
                </a:schemeClr>
              </a:gs>
              <a:gs pos="100000">
                <a:schemeClr val="accent3">
                  <a:lumMod val="60000"/>
                  <a:lumOff val="40000"/>
                  <a:alpha val="58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1295400" y="1498868"/>
            <a:ext cx="914400" cy="2012647"/>
          </a:xfrm>
          <a:prstGeom prst="arc">
            <a:avLst>
              <a:gd name="adj1" fmla="val 17742405"/>
              <a:gd name="adj2" fmla="val 3775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1899387" y="2166585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9787" y="2166585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31000" y="1651176"/>
            <a:ext cx="493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mmi10"/>
              </a:rPr>
              <a:t>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72795" y="2272498"/>
            <a:ext cx="49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mmi10"/>
              </a:rPr>
              <a:t>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134" y="2051286"/>
            <a:ext cx="1983167" cy="7291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-Warning-Sign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88" y="2043663"/>
            <a:ext cx="583212" cy="48601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58350" y="2015323"/>
            <a:ext cx="1790095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smtClean="0"/>
              <a:t>NP-Hard</a:t>
            </a:r>
            <a:endParaRPr lang="en-US" sz="25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23159"/>
              </p:ext>
            </p:extLst>
          </p:nvPr>
        </p:nvGraphicFramePr>
        <p:xfrm>
          <a:off x="177799" y="3246086"/>
          <a:ext cx="8775701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1"/>
                <a:gridCol w="2387600"/>
                <a:gridCol w="1727200"/>
                <a:gridCol w="2032000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Distinguishes ≤ </a:t>
                      </a:r>
                      <a:r>
                        <a:rPr lang="en-US" baseline="0" dirty="0" smtClean="0">
                          <a:latin typeface="cmmi10"/>
                          <a:ea typeface="cmmi10"/>
                          <a:cs typeface="cmmi10"/>
                        </a:rPr>
                        <a:t>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Running Time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Recursive Eigenvector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Spielman-Teng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 Random walks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</a:t>
                      </a:r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[Andersen-Peres]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Evolving 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Orecchia-Vishnoi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8128" y="3947219"/>
            <a:ext cx="748421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218" y="3971362"/>
            <a:ext cx="700136" cy="289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739" y="4410960"/>
            <a:ext cx="1496843" cy="4587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412" y="4442773"/>
            <a:ext cx="989847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974" y="4925899"/>
            <a:ext cx="1303702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235" y="4925899"/>
            <a:ext cx="1086417" cy="3379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0614" y="5392153"/>
            <a:ext cx="748422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412" y="5417553"/>
            <a:ext cx="989847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629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Separator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2857" y="1104927"/>
            <a:ext cx="8456988" cy="5409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Given b, does G have a </a:t>
            </a:r>
            <a:r>
              <a:rPr lang="en-US" sz="2500" i="1" dirty="0">
                <a:solidFill>
                  <a:schemeClr val="tx1"/>
                </a:solidFill>
              </a:rPr>
              <a:t>b-balanced</a:t>
            </a:r>
            <a:r>
              <a:rPr lang="en-US" sz="2500" dirty="0">
                <a:solidFill>
                  <a:schemeClr val="tx1"/>
                </a:solidFill>
              </a:rPr>
              <a:t> cut of conductance &lt; </a:t>
            </a:r>
            <a:r>
              <a:rPr lang="en-US" sz="2500" dirty="0">
                <a:solidFill>
                  <a:schemeClr val="tx1"/>
                </a:solidFill>
                <a:latin typeface="cmmi10"/>
                <a:ea typeface="cmmi10"/>
                <a:cs typeface="cmmi10"/>
              </a:rPr>
              <a:t>°</a:t>
            </a:r>
            <a:r>
              <a:rPr lang="en-US" sz="25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493758" y="2019567"/>
            <a:ext cx="2769809" cy="100390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  <a:alpha val="66000"/>
                </a:schemeClr>
              </a:gs>
              <a:gs pos="100000">
                <a:schemeClr val="accent3">
                  <a:lumMod val="60000"/>
                  <a:lumOff val="40000"/>
                  <a:alpha val="58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1295400" y="1498868"/>
            <a:ext cx="914400" cy="2012647"/>
          </a:xfrm>
          <a:prstGeom prst="arc">
            <a:avLst>
              <a:gd name="adj1" fmla="val 17742405"/>
              <a:gd name="adj2" fmla="val 377543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1"/>
            <a:endCxn id="8" idx="3"/>
          </p:cNvCxnSpPr>
          <p:nvPr/>
        </p:nvCxnSpPr>
        <p:spPr>
          <a:xfrm>
            <a:off x="1899387" y="2166585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29787" y="2166585"/>
            <a:ext cx="0" cy="709869"/>
          </a:xfrm>
          <a:prstGeom prst="line">
            <a:avLst/>
          </a:prstGeom>
          <a:ln w="635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31000" y="1651176"/>
            <a:ext cx="493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mmi10"/>
              </a:rPr>
              <a:t>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72795" y="2272498"/>
            <a:ext cx="493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mmi10"/>
              </a:rPr>
              <a:t>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134" y="2051286"/>
            <a:ext cx="1983167" cy="72910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A-Warning-Sign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88" y="2043663"/>
            <a:ext cx="583212" cy="486010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7258350" y="2015323"/>
            <a:ext cx="1790095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00" dirty="0" smtClean="0"/>
              <a:t>NP-Hard</a:t>
            </a:r>
            <a:endParaRPr lang="en-US" sz="25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327162"/>
              </p:ext>
            </p:extLst>
          </p:nvPr>
        </p:nvGraphicFramePr>
        <p:xfrm>
          <a:off x="177799" y="3246086"/>
          <a:ext cx="8775701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1"/>
                <a:gridCol w="2387600"/>
                <a:gridCol w="1727200"/>
                <a:gridCol w="2032000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Distinguishes ≤ </a:t>
                      </a:r>
                      <a:r>
                        <a:rPr lang="en-US" baseline="0" dirty="0" smtClean="0">
                          <a:latin typeface="cmmi10"/>
                          <a:ea typeface="cmmi10"/>
                          <a:cs typeface="cmmi10"/>
                        </a:rPr>
                        <a:t>°</a:t>
                      </a:r>
                      <a:r>
                        <a:rPr lang="en-US" dirty="0" smtClean="0"/>
                        <a:t> 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Running Time</a:t>
                      </a:r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Recursive Eigenvector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Spectral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Spielman-Teng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Local Random walks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</a:t>
                      </a:r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[Andersen-Peres]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Evolving 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Orecchia-Vishnoi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SDP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[This</a:t>
                      </a:r>
                      <a:r>
                        <a:rPr lang="en-US" baseline="0" dirty="0" smtClean="0"/>
                        <a:t> talk]</a:t>
                      </a:r>
                      <a:endParaRPr lang="en-US" dirty="0">
                        <a:solidFill>
                          <a:srgbClr val="D20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Simulating Random walks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8128" y="3947219"/>
            <a:ext cx="748421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218" y="3971362"/>
            <a:ext cx="700136" cy="289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739" y="4410960"/>
            <a:ext cx="1496843" cy="4587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412" y="4442773"/>
            <a:ext cx="989847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974" y="4925899"/>
            <a:ext cx="1303702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235" y="4925899"/>
            <a:ext cx="1086417" cy="33799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0614" y="5392153"/>
            <a:ext cx="748422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6412" y="5417553"/>
            <a:ext cx="989847" cy="3379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8218" y="5961415"/>
            <a:ext cx="748422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9788" y="5947703"/>
            <a:ext cx="603565" cy="3138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51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USHANT@C02FF0WKDDRT3PP7" val="4482"/>
  <p:tag name="DEFAULTDISPLAYSOURCE" val="\documentclass{article}&#10;\usepackage{amsmath,amssymb,amsfonts,xspace}&#10;\usepackage{nicefrac}&#10;\newcommand{\vol}{{\ensuremath{\mathsf{vol}}\xspace}}\pagestyle{empty}&#10;&#10;\begin{document}&#10;&#10;&#10;\end{document}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S \subseteq V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"/>
  <p:tag name="PICTUREFILESIZE" val="23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\tilde{O}(\nicefrac{m}{\sqrt{\gamma}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6"/>
  <p:tag name="PICTUREFILESIZE" val="2132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\|\exp(-\tau L)v-u\| \le \delta\|v\|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09"/>
  <p:tag name="PICTUREFILESIZE" val="392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\Omega(\sqrt{\tau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8"/>
  <p:tag name="PICTUREFILESIZE" val="146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\max_{x \in [0,2\tau]} |p_k(x) - e^{-x}| \le 0.1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14"/>
  <p:tag name="PICTUREFILESIZE" val="6018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\|\exp(-\tau L)v-u\| \le \delta\|v\|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09"/>
  <p:tag name="PICTUREFILESIZE" val="3927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\sup_{x \in [0,\infty)} \left| e^{-x} - p_k\left(&#10;\frac{1}{1+x/k} \right) \right| \le 2^{-k+o(k)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79"/>
  <p:tag name="PICTUREFILESIZE" val="9704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O(\log \nicefrac{1}{\delt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1"/>
  <p:tag name="PICTUREFILESIZE" val="2157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\exp(-\tau L)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9"/>
  <p:tag name="PICTUREFILESIZE" val="210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O(\log \nicefrac{1}{\delt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1"/>
  <p:tag name="PICTUREFILESIZE" val="2157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(cI+L)^{-1}y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2"/>
  <p:tag name="PICTUREFILESIZE" val="202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\[\Phi(S) = \frac{|E(S,\bar{S})|}{ \min\{\vol(S),\vol(\bar{S})\}}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1"/>
  <p:tag name="PICTUREFILESIZE" val="1274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\|\exp(-\tau L)v-u\| \le \delta\|v\|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09"/>
  <p:tag name="PICTUREFILESIZE" val="392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\tilde{O}(m \log \tau \log^2 \nicefrac{1}{\delt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7"/>
  <p:tag name="PICTUREFILESIZE" val="390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5"/>
  <p:tag name="PICTUREFILESIZE" val="1577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B = \left( I + \nicefrac{\tau L}{k}\right)^{-1}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4"/>
  <p:tag name="PICTUREFILESIZE" val="2710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f(B) = \exp(-\tau L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7"/>
  <p:tag name="PICTUREFILESIZE" val="3024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B = \left( I + \nicefrac{\tau L}{k}\right)^{-1}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4"/>
  <p:tag name="PICTUREFILESIZE" val="2710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f(B) = \exp(-\tau L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7"/>
  <p:tag name="PICTUREFILESIZE" val="3024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&#10;\begin{document}&#10;$p(B)v \in \Span\{v,Bv,\ldots,B^kv\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32"/>
  <p:tag name="PICTUREFILESIZE" val="5582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&#10;\begin{document}&#10;&#10;$\{v_0,\ldots,v_k\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1"/>
  <p:tag name="PICTUREFILESIZE" val="1999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&#10;\begin{document}&#10;&#10;\begin{align*}&#10;V = \left[&#10;\begin{array}{ccccc}&#10;| &amp;  &amp; | \\&#10;v_0 &amp; \ldots &amp; v_k \\&#10;| &amp;  &amp; | \\&#10;\end{array}&#10;\right]&#10;\end{align*}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608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&#10;\[ \frac{\lambda_2(L)}{2} \le \Phi(G) \le \sqrt{2\lambda_2(L)}  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6"/>
  <p:tag name="PICTUREFILESIZE" val="1111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T=V^\top B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2"/>
  <p:tag name="PICTUREFILESIZE" val="1552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p(B)v = Vp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8"/>
  <p:tag name="PICTUREFILESIZE" val="3617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V V^\top = \Pi_{\kappa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8"/>
  <p:tag name="PICTUREFILESIZE" val="1463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B^2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7"/>
  <p:tag name="PICTUREFILESIZE" val="91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= \Pi B \cdot \Pi B \cdot  \Pi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8"/>
  <p:tag name="PICTUREFILESIZE" val="1667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&#10;$= VT^2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0"/>
  <p:tag name="PICTUREFILESIZE" val="1617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f(B)v \approx Vf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9"/>
  <p:tag name="PICTUREFILESIZE" val="382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f(B)v -Vf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8"/>
  <p:tag name="PICTUREFILESIZE" val="3506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f(B)v -Vf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8"/>
  <p:tag name="PICTUREFILESIZE" val="3506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=(p(B)v + r(B)v) - V(p(T) + r(T)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82"/>
  <p:tag name="PICTUREFILESIZE" val="67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5"/>
  <p:tag name="PICTUREFILESIZE" val="1577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=r(B)v -Vr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6"/>
  <p:tag name="PICTUREFILESIZE" val="3616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r(x) = f(x) - p(x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2"/>
  <p:tag name="PICTUREFILESIZE" val="3235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f(B)v -Vf(T)V^\top 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7"/>
  <p:tag name="PICTUREFILESIZE" val="3696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le (\|r(B)\|v +\|r(T)\|) \|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10"/>
  <p:tag name="PICTUREFILESIZE" val="3855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\[\displaystyle\|f(B)v -Vf(T)V^\top v\| \le 2 \|v\| 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29"/>
  <p:tag name="PICTUREFILESIZE" val="503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\[=\tilde{O}(m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5"/>
  <p:tag name="PICTUREFILESIZE" val="1781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T=V^\top B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2"/>
  <p:tag name="PICTUREFILESIZE" val="1552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B = \left( I + \nicefrac{\tau L}{k}\right)^{-1}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4"/>
  <p:tag name="PICTUREFILESIZE" val="2710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\widehat{T} = \nicefrac{1}{2}(T+T^\top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3"/>
  <p:tag name="PICTUREFILESIZE" val="2768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\widehat{T}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"/>
  <p:tag name="PICTUREFILESIZE" val="54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L = I-\frac{1}{d}A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1"/>
  <p:tag name="PICTUREFILESIZE" val="1772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f(B)v -Vf(\widehat{T})V^\top 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7"/>
  <p:tag name="PICTUREFILESIZE" val="4100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&#10;\begin{document}&#10;$\Span\{v,Bv,\ldots,B^kv\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3"/>
  <p:tag name="PICTUREFILESIZE" val="3913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f(B)v -Vf(\widehat{T})V^\top 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7"/>
  <p:tag name="PICTUREFILESIZE" val="4100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p_k(B)v -Vp_k(\widehat{T})V^\top 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05"/>
  <p:tag name="PICTUREFILESIZE" val="4647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r_k(B)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4"/>
  <p:tag name="PICTUREFILESIZE" val="1547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r_k(\widehat{T})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3"/>
  <p:tag name="PICTUREFILESIZE" val="1721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B^iv -V\widehat{T}^iV^\top 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6"/>
  <p:tag name="PICTUREFILESIZE" val="3065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widehat{T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"/>
  <p:tag name="PICTUREFILESIZE" val="543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O(\log^2 n)\]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0"/>
  <p:tag name="PICTUREFILESIZE" val="2308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5"/>
  <p:tag name="PICTUREFILESIZE" val="157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\[\Phi(G) = \min_{S \subset V} \Phi(S)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7"/>
  <p:tag name="PICTUREFILESIZE" val="669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sqrt{\log n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4"/>
  <p:tag name="PICTUREFILESIZE" val="2445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(m^\frac{1}{3})$&#10;\end{document}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30"/>
  <p:tag name="PICTUREFILESIZE" val="1834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(m^\frac{1}{3})$&#10;\end{document}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30"/>
  <p:tag name="PICTUREFILESIZE" val="1834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\nicefrac{m}{\sqrt{\lambda_2(L)}}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5"/>
  <p:tag name="PICTUREFILESIZE" val="302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5"/>
  <p:tag name="PICTUREFILESIZE" val="1577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\sup_{x \in [0,\infty)} \left| e^{-x} - p_k\left(&#10;\left(1+\nicefrac{x}{k}\right)^{-1} \right) \right| \le 2^{-k+o(k)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02"/>
  <p:tag name="PICTUREFILESIZE" val="10655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&#10;\begin{document}&#10;$p(B)v \in \Span\{v,Bv,\ldots,B^kv\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32"/>
  <p:tag name="PICTUREFILESIZE" val="5582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&#10;\begin{document}&#10;&#10;$\{v_0,\ldots,v_k\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1"/>
  <p:tag name="PICTUREFILESIZE" val="1999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&#10;\begin{document}&#10;&#10;\begin{align*}&#10;V = \left[&#10;\begin{array}{ccccc}&#10;| &amp;  &amp; | \\&#10;v_0 &amp; \ldots &amp; v_k \\&#10;| &amp;  &amp; | \\&#10;\end{array}&#10;\right]&#10;\end{align*}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6080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V^\top V = I_k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5"/>
  <p:tag name="PICTUREFILESIZE" val="150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\[b \le \frac{\vol(S)}{\vol(V)} \le \frac{1}{2}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828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V V^\top = \Pi_{\kappa}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8"/>
  <p:tag name="PICTUREFILESIZE" val="146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T=V^\top B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2"/>
  <p:tag name="PICTUREFILESIZE" val="1552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B^2 v = B \cdot B \cdot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6"/>
  <p:tag name="PICTUREFILESIZE" val="2153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= \Pi B \cdot \Pi B \cdot  \Pi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8"/>
  <p:tag name="PICTUREFILESIZE" val="1667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&#10;$= V\cdot V^\top B V \cdot V^\top B V \cdot V^\top v = VT^2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74"/>
  <p:tag name="PICTUREFILESIZE" val="4848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p(B)v = Vp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8"/>
  <p:tag name="PICTUREFILESIZE" val="3617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f(B)v \approx Vf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9"/>
  <p:tag name="PICTUREFILESIZE" val="3821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f(B)v -Vf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8"/>
  <p:tag name="PICTUREFILESIZE" val="350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f(x) = p(x) + r(x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1"/>
  <p:tag name="PICTUREFILESIZE" val="3228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f(B)v -Vf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8"/>
  <p:tag name="PICTUREFILESIZE" val="350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n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1"/>
  <p:tag name="PICTUREFILESIZE" val="1849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=(p(B)v + r(B)v) - V(p(T) + r(T)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82"/>
  <p:tag name="PICTUREFILESIZE" val="6747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=r(B)v -Vr(T)V^\top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6"/>
  <p:tag name="PICTUREFILESIZE" val="3616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|f(B)v -Vf(T)V^\top 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7"/>
  <p:tag name="PICTUREFILESIZE" val="3696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\le (\|r(B)\|v +\|r(T)\|) \|v\|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10"/>
  <p:tag name="PICTUREFILESIZE" val="385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&#10;$[\lambda_{\min}(T),\lambda_{\max}(T)] \subseteq [\lambda_{\min}(B),\lambda_{\max}(B)]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75"/>
  <p:tag name="PICTUREFILESIZE" val="645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$T=V^\top B V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2"/>
  <p:tag name="PICTUREFILESIZE" val="1552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&#10;\[\le 2 \|v\| \max_{x \in [\lambda_{\min}(B),\lambda_{\max}(B)]} |(f-p)(x)|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59"/>
  <p:tag name="PICTUREFILESIZE" val="805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\[\displaystyle\|f(B)v -Vf(T)V^\top v\| \le 2 \|v\| \min_{p \in \Sigma_k} \max_{x \in [\lambda_{n}(B),\lambda_{1}(B)]} |(f-p)(x)|\]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65"/>
  <p:tag name="PICTUREFILESIZE" val="1417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\newcommand{\Span}{{\ensuremath{\mathsf{Span}}\xspace}}&#10;\begin{document}&#10;&#10;\[=O(mk + nk^2 + k^3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0"/>
  <p:tag name="PICTUREFILESIZE" val="3861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\exp(-A)v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3"/>
  <p:tag name="PICTUREFILESIZE" val="197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sqrt{\gamm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9"/>
  <p:tag name="PICTUREFILESIZE" val="1665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 p_k\left(&#10;\left(1+\nicefrac{A}{k}\right)^{-1} \right)v 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0"/>
  <p:tag name="PICTUREFILESIZE" val="423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B = \left( I + \nicefrac{A}{k}\right)^{-1}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0"/>
  <p:tag name="PICTUREFILESIZE" val="2617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f = \exp\left(k\left(1-x^{-1}\right) \right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4"/>
  <p:tag name="PICTUREFILESIZE" val="3918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&#10;\[f\left( \left(1 + \nicefrac{x}{k} \right)^{-1} \right) = \exp(-x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17"/>
  <p:tag name="PICTUREFILESIZE" val="5963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k = \Theta\left(\log \nicefrac{1}{\delta}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1"/>
  <p:tag name="PICTUREFILESIZE" val="2749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B = \left( I + \nicefrac{A}{k}\right)^{-1}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0"/>
  <p:tag name="PICTUREFILESIZE" val="261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n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1"/>
  <p:tag name="PICTUREFILESIZE" val="184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\tilde{O}(m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\[b \le \frac{\vol(S)}{\vol(V)} \le \frac{1}{2}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8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n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1"/>
  <p:tag name="PICTUREFILESIZE" val="184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sqrt{\gamm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9"/>
  <p:tag name="PICTUREFILESIZE" val="166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gamma \log n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3"/>
  <p:tag name="PICTUREFILESIZE" val="226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m+n^{\nicefrac{4}{3}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4"/>
  <p:tag name="PICTUREFILESIZE" val="274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gamma \sqrt{\log n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9"/>
  <p:tag name="PICTUREFILESIZE" val="270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m+n^{\nicefrac{4}{3}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4"/>
  <p:tag name="PICTUREFILESIZE" val="2744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gamma (\log n)^c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3"/>
  <p:tag name="PICTUREFILESIZE" val="272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m+n^{1+\epsilon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8"/>
  <p:tag name="PICTUREFILESIZE" val="265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\[b \le \frac{\vol(S)}{\vol(V)} \le \frac{1}{2}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8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\tilde{O}(m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n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1"/>
  <p:tag name="PICTUREFILESIZE" val="184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sqrt{\gamm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9"/>
  <p:tag name="PICTUREFILESIZE" val="1665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\log^3 n}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2"/>
  <p:tag name="PICTUREFILESIZE" val="4015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{m}/{\gamma^2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1"/>
  <p:tag name="PICTUREFILESIZE" val="244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\log n}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4"/>
  <p:tag name="PICTUREFILESIZE" val="289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{m}/{\sqrt{\gamma}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5"/>
  <p:tag name="PICTUREFILESIZE" val="261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}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1"/>
  <p:tag name="PICTUREFILESIZE" val="181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{m}/{\gamma^2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1"/>
  <p:tag name="PICTUREFILESIZE" val="244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\[b \le \frac{\vol(S)}{\vol(V)} \le \frac{1}{2}\]&#10;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8"/>
  <p:tag name="PICTUREFILESIZE" val="49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n 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9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(m^\frac{4}{3})$&#10;\end{document}"/>
  <p:tag name="FILENAME" val="TP_tmp"/>
  <p:tag name="FORMAT" val="png16m"/>
  <p:tag name="RES" val="4800"/>
  <p:tag name="BLEND" val="0"/>
  <p:tag name="TRANSPARENT" val="0"/>
  <p:tag name="TBUG" val="0"/>
  <p:tag name="ALLOWFS" val="0"/>
  <p:tag name="ORIGWIDTH" val="30"/>
  <p:tag name="PICTUREFILESIZE" val="187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sqrt{\gamma}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9"/>
  <p:tag name="PICTUREFILESIZE" val="190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\log^3 n}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2"/>
  <p:tag name="PICTUREFILESIZE" val="40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{m}/{\gamma^2} 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67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\log n}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4"/>
  <p:tag name="PICTUREFILESIZE" val="317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{m}/{\sqrt{\gamma}} 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5"/>
  <p:tag name="PICTUREFILESIZE" val="29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}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20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{m}/{\gamma^2} 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1"/>
  <p:tag name="PICTUREFILESIZE" val="26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}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209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 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\[b \le \frac{\vol(S)}{\vol(V)} \le \frac{1}{2}\]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8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\tilde{O}(m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9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n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1"/>
  <p:tag name="PICTUREFILESIZE" val="184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sqrt{\gamm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9"/>
  <p:tag name="PICTUREFILESIZE" val="166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gamma \log n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3"/>
  <p:tag name="PICTUREFILESIZE" val="2265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m+n^{\nicefrac{4}{3}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4"/>
  <p:tag name="PICTUREFILESIZE" val="2744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gamma \sqrt{\log n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9"/>
  <p:tag name="PICTUREFILESIZE" val="2709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m+n^{\nicefrac{4}{3}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4"/>
  <p:tag name="PICTUREFILESIZE" val="274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(\gamma (\log n)^c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3"/>
  <p:tag name="PICTUREFILESIZE" val="272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}&#10;\begin{document}&#10;$\tilde{O}\left(m+n^{1+\epsilon}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58"/>
  <p:tag name="PICTUREFILESIZE" val="265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\sqrt{\gamma }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31"/>
  <p:tag name="PICTUREFILESIZE" val="181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\tilde{O}\left(m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5"/>
  <p:tag name="PICTUREFILESIZE" val="157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|V|=n, |E| = m$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3"/>
  <p:tag name="PICTUREFILESIZE" val="36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\pagestyle{empty}&#10;&#10;\begin{document}&#10;&#10;\[ \Phi(S) \le O(\sqrt{\lambda(L)} ) 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1"/>
  <p:tag name="PICTUREFILESIZE" val="707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nicefrac,color}&#10;\begin{document}&#10;$O\left(m \right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5"/>
  <p:tag name="PICTUREFILESIZE" val="140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O(\log^2 n)\]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0"/>
  <p:tag name="PICTUREFILESIZE" val="2308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t=\nicefrac{\log n}{\gamma}\]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1"/>
  <p:tag name="PICTUREFILESIZE" val="1693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p(0)\]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8"/>
  <p:tag name="PICTUREFILESIZE" val="107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\frac{dp(t)}{dt}=-Lp(t)\]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7"/>
  <p:tag name="PICTUREFILESIZE" val="4355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p(t) &amp; = \exp(-tL)p(0) \\&#10;&amp; = e^{-t}\exp\left(t\cdot \nicefrac{A}{d}\right)p(0)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14"/>
  <p:tag name="PICTUREFILESIZE" val="9139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W &amp; = \exp\left(-\frac{\log n}{\gamma}L\right)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614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We_i \in \Re^n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3"/>
  <p:tag name="PICTUREFILESIZE" val="203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\Re^n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2"/>
  <p:tag name="PICTUREFILESIZE" val="7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S \subseteq V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"/>
  <p:tag name="PICTUREFILESIZE" val="23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S) = \sum_{i \in S} \|We_i - \mathbf{1}/n\|^2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27"/>
  <p:tag name="PICTUREFILESIZE" val="7680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V) \le \frac{1}{\textrm{poly}(n)}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5"/>
  <p:tag name="PICTUREFILESIZE" val="556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W &amp; = \exp\left(-\frac{\log n}{\gamma}L\right)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6143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We_i \in \Re^n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3"/>
  <p:tag name="PICTUREFILESIZE" val="203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V) \ge \frac{1}{\textrm{poly}(n)}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5"/>
  <p:tag name="PICTUREFILESIZE" val="5557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S) = \sum_{i \in S} \|We_i - \mathbf{1}/n\|^2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27"/>
  <p:tag name="PICTUREFILESIZE" val="7680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W &amp; = \exp\left(-\frac{\log n}{\gamma}L\right)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6143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We_i \in \Re^n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3"/>
  <p:tag name="PICTUREFILESIZE" val="2031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V) \ge \frac{1}{\textrm{poly}(n)}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5"/>
  <p:tag name="PICTUREFILESIZE" val="5557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\Phi(S) \le O(\sqrt{\gamma})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4"/>
  <p:tag name="PICTUREFILESIZE" val="325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newcommand{\vol}{{\ensuremath{\mathsf{vol}}\xspace}}&#10;%\newcommand{\deg}{{\ensuremath{\mathsf{deg}}\xspace}}&#10;\pagestyle{empty}&#10;&#10;\begin{document}&#10;$\vol(S) =\sum_{v \in S} \deg(v)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5"/>
  <p:tag name="PICTUREFILESIZE" val="765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\Psi(W,S) \ge \frac{1}{2}\Psi(W,V)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4269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S) = \sum_{i \in S} \|We_i - \mathbf{1}/n\|^2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27"/>
  <p:tag name="PICTUREFILESIZE" val="7680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W &amp; = \exp\left(-\frac{\log n}{\gamma}L\right)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6143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We_i \in \Re^n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3"/>
  <p:tag name="PICTUREFILESIZE" val="203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V) \ge \frac{1}{\textrm{poly}(n)}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85"/>
  <p:tag name="PICTUREFILESIZE" val="555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$\Psi(W,S) \ge \frac{1}{2}\Psi(W,V)$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2"/>
  <p:tag name="PICTUREFILESIZE" val="426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begin{align*}&#10;\Psi(W^\prime,V) &amp; \le \Psi(W,V) - \frac{1}{2}\Psi(W,S) \\&#10;&amp; \le \frac{3}{4}\Psi(W,V)&#10;\end{align*}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47"/>
  <p:tag name="PICTUREFILESIZE" val="14726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\exp(-\tau L)v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9"/>
  <p:tag name="PICTUREFILESIZE" val="2106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\exp(-\tau L)v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49"/>
  <p:tag name="PICTUREFILESIZE" val="2106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begin{align*}&#10;\Psi(W,S) = \sum_{i \in S} \|We_i - \mathbf{1}/n\|^2&#10;\end{align*}&#10;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27"/>
  <p:tag name="PICTUREFILESIZE" val="768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include{amsmath,amssymb,amsfonts}&#10;\pagestyle{empty}&#10;&#10;\begin{document}&#10;$G(V,E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323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\|\exp(-\tau L)v-u\| \le \delta\|v\|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09"/>
  <p:tag name="PICTUREFILESIZE" val="3927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&#10;\[e^{-\tau L }v \approx v - \tau L v + \ldots + \nicefrac{(-\tau)^k}{k!}\cdot L^kv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66"/>
  <p:tag name="PICTUREFILESIZE" val="6038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k = \Omega(\tau+ \log \nicefrac{1}{\delta}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7"/>
  <p:tag name="PICTUREFILESIZE" val="305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\delta = \frac{1}{\textrm{poly(n)}}, \tau = \tilde{\Theta}\left(\frac{1}{\gamma}\right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06"/>
  <p:tag name="PICTUREFILESIZE" val="671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\ell_2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9"/>
  <p:tag name="PICTUREFILESIZE" val="62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[0,2\tau] 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4"/>
  <p:tag name="PICTUREFILESIZE" val="104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O(\sqrt{\tau}\log^2 \nicefrac{1}{\delta})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61"/>
  <p:tag name="PICTUREFILESIZE" val="3199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\[\max_{x \in [0,2\tau]} |p_k(x) - e^{-x}| \le \delta\]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107"/>
  <p:tag name="PICTUREFILESIZE" val="585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\gamma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7"/>
  <p:tag name="PICTUREFILESIZE" val="35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,amssymb,amsfonts,xspace}&#10;\usepackage{nicefrac}&#10;\newcommand{\vol}{{\ensuremath{\mathsf{vol}}\xspace}}\pagestyle{empty}&#10;&#10;\begin{document}&#10;$O(\sqrt{\gamma})$&#10;\end{document}"/>
  <p:tag name="FILENAME" val="TP_tmp"/>
  <p:tag name="FORMAT" val="png16m"/>
  <p:tag name="RES" val="4800"/>
  <p:tag name="BLEND" val="0"/>
  <p:tag name="TRANSPARENT" val="1"/>
  <p:tag name="TBUG" val="0"/>
  <p:tag name="ALLOWFS" val="0"/>
  <p:tag name="ORIGWIDTH" val="29"/>
  <p:tag name="PICTUREFILESIZE" val="1665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17028</TotalTime>
  <Words>2323</Words>
  <Application>Microsoft Macintosh PowerPoint</Application>
  <PresentationFormat>On-screen Show (4:3)</PresentationFormat>
  <Paragraphs>465</Paragraphs>
  <Slides>39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1_Office Theme</vt:lpstr>
      <vt:lpstr>PowerPoint Presentation</vt:lpstr>
      <vt:lpstr>Introduction</vt:lpstr>
      <vt:lpstr>Why linear-time algorithms?</vt:lpstr>
      <vt:lpstr>Graph Partitioning</vt:lpstr>
      <vt:lpstr>Conductance</vt:lpstr>
      <vt:lpstr>Balanced Separator</vt:lpstr>
      <vt:lpstr>Balanced Separator</vt:lpstr>
      <vt:lpstr>Balanced Separator</vt:lpstr>
      <vt:lpstr>Balanced Separator</vt:lpstr>
      <vt:lpstr>Balanced Separator</vt:lpstr>
      <vt:lpstr>Overview</vt:lpstr>
      <vt:lpstr>Graph Cuts and Random Walks</vt:lpstr>
      <vt:lpstr>Bird’s eye view</vt:lpstr>
      <vt:lpstr>Continuous Time Random Walks</vt:lpstr>
      <vt:lpstr>Algorithm</vt:lpstr>
      <vt:lpstr>Algorithm</vt:lpstr>
      <vt:lpstr>Algorithm</vt:lpstr>
      <vt:lpstr>Algorithm</vt:lpstr>
      <vt:lpstr>Simulating random walks</vt:lpstr>
      <vt:lpstr>Approximating Heat-Kernel</vt:lpstr>
      <vt:lpstr>Approximating Heat-Kernel</vt:lpstr>
      <vt:lpstr>Approximating Heat-Kernel</vt:lpstr>
      <vt:lpstr>Beyond Polynomials</vt:lpstr>
      <vt:lpstr>Lanczos’ method</vt:lpstr>
      <vt:lpstr>Lanczos’ Method</vt:lpstr>
      <vt:lpstr>Lanczos’ Method</vt:lpstr>
      <vt:lpstr>Error Guarantee</vt:lpstr>
      <vt:lpstr>Handling approximate computation</vt:lpstr>
      <vt:lpstr>Why Lanczos is insufficient</vt:lpstr>
      <vt:lpstr>Sketch of Error Analysis</vt:lpstr>
      <vt:lpstr>Conclusions</vt:lpstr>
      <vt:lpstr>Open Questions</vt:lpstr>
      <vt:lpstr>Thank you!</vt:lpstr>
      <vt:lpstr>An Important Tool</vt:lpstr>
      <vt:lpstr>Beyond Polynomials</vt:lpstr>
      <vt:lpstr>Faster Simulation</vt:lpstr>
      <vt:lpstr>Lanczos Method</vt:lpstr>
      <vt:lpstr>Error Guarantee</vt:lpstr>
      <vt:lpstr>Using Lanczos for our Algorithm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 Sachdeva</dc:creator>
  <cp:lastModifiedBy>Sushant Sachdeva</cp:lastModifiedBy>
  <cp:revision>404</cp:revision>
  <cp:lastPrinted>2012-04-10T04:24:15Z</cp:lastPrinted>
  <dcterms:created xsi:type="dcterms:W3CDTF">2012-04-08T15:49:25Z</dcterms:created>
  <dcterms:modified xsi:type="dcterms:W3CDTF">2012-05-18T07:47:46Z</dcterms:modified>
</cp:coreProperties>
</file>