
<file path=[Content_Types].xml><?xml version="1.0" encoding="utf-8"?>
<Types xmlns="http://schemas.openxmlformats.org/package/2006/content-types">
  <Default Extension="xml" ContentType="application/xml"/>
  <Default Extension="wmf" ContentType="image/x-wmf"/>
  <Default Extension="jpeg" ContentType="image/jpeg"/>
  <Default Extension="rels" ContentType="application/vnd.openxmlformats-package.relationships+xml"/>
  <Default Extension="vml" ContentType="application/vnd.openxmlformats-officedocument.vmlDrawing"/>
  <Default Extension="bin" ContentType="application/vnd.openxmlformats-officedocument.presentationml.printerSettings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embeddings/oleObject1.bin" ContentType="application/vnd.openxmlformats-officedocument.oleObject"/>
  <Override PartName="/ppt/embeddings/oleObject2.bin" ContentType="application/vnd.openxmlformats-officedocument.oleObject"/>
  <Override PartName="/ppt/embeddings/oleObject3.bin" ContentType="application/vnd.openxmlformats-officedocument.oleObject"/>
  <Override PartName="/ppt/embeddings/oleObject4.bin" ContentType="application/vnd.openxmlformats-officedocument.oleObject"/>
  <Override PartName="/ppt/notesSlides/notesSlide1.xml" ContentType="application/vnd.openxmlformats-officedocument.presentationml.notesSlide+xml"/>
  <Override PartName="/ppt/embeddings/oleObject5.bin" ContentType="application/vnd.openxmlformats-officedocument.oleObject"/>
  <Override PartName="/ppt/embeddings/oleObject6.bin" ContentType="application/vnd.openxmlformats-officedocument.oleObject"/>
  <Override PartName="/ppt/embeddings/oleObject7.bin" ContentType="application/vnd.openxmlformats-officedocument.oleObject"/>
  <Override PartName="/ppt/embeddings/oleObject8.bin" ContentType="application/vnd.openxmlformats-officedocument.oleObject"/>
  <Override PartName="/ppt/embeddings/oleObject9.bin" ContentType="application/vnd.openxmlformats-officedocument.oleObject"/>
  <Override PartName="/ppt/embeddings/oleObject10.bin" ContentType="application/vnd.openxmlformats-officedocument.oleObject"/>
  <Override PartName="/ppt/embeddings/oleObject11.bin" ContentType="application/vnd.openxmlformats-officedocument.oleObject"/>
  <Override PartName="/ppt/embeddings/oleObject12.bin" ContentType="application/vnd.openxmlformats-officedocument.oleObject"/>
  <Override PartName="/ppt/notesSlides/notesSlide2.xml" ContentType="application/vnd.openxmlformats-officedocument.presentationml.notesSlide+xml"/>
  <Override PartName="/ppt/embeddings/oleObject13.bin" ContentType="application/vnd.openxmlformats-officedocument.oleObject"/>
  <Override PartName="/ppt/embeddings/oleObject14.bin" ContentType="application/vnd.openxmlformats-officedocument.oleObject"/>
  <Override PartName="/ppt/embeddings/oleObject15.bin" ContentType="application/vnd.openxmlformats-officedocument.oleObject"/>
  <Override PartName="/ppt/embeddings/oleObject16.bin" ContentType="application/vnd.openxmlformats-officedocument.oleObject"/>
  <Override PartName="/ppt/embeddings/oleObject17.bin" ContentType="application/vnd.openxmlformats-officedocument.oleObject"/>
  <Override PartName="/ppt/embeddings/oleObject18.bin" ContentType="application/vnd.openxmlformats-officedocument.oleObject"/>
  <Override PartName="/ppt/notesSlides/notesSlide3.xml" ContentType="application/vnd.openxmlformats-officedocument.presentationml.notesSlide+xml"/>
  <Override PartName="/ppt/embeddings/oleObject19.bin" ContentType="application/vnd.openxmlformats-officedocument.oleObject"/>
  <Override PartName="/ppt/embeddings/oleObject20.bin" ContentType="application/vnd.openxmlformats-officedocument.oleObject"/>
  <Override PartName="/ppt/embeddings/oleObject21.bin" ContentType="application/vnd.openxmlformats-officedocument.oleObject"/>
  <Override PartName="/ppt/embeddings/oleObject22.bin" ContentType="application/vnd.openxmlformats-officedocument.oleObject"/>
  <Override PartName="/ppt/embeddings/oleObject23.bin" ContentType="application/vnd.openxmlformats-officedocument.oleObject"/>
  <Override PartName="/ppt/embeddings/oleObject24.bin" ContentType="application/vnd.openxmlformats-officedocument.oleObject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embeddings/oleObject25.bin" ContentType="application/vnd.openxmlformats-officedocument.oleObject"/>
  <Override PartName="/ppt/embeddings/oleObject26.bin" ContentType="application/vnd.openxmlformats-officedocument.oleObject"/>
  <Override PartName="/ppt/embeddings/oleObject27.bin" ContentType="application/vnd.openxmlformats-officedocument.oleObject"/>
  <Override PartName="/ppt/embeddings/oleObject28.bin" ContentType="application/vnd.openxmlformats-officedocument.oleObject"/>
  <Override PartName="/ppt/embeddings/oleObject29.bin" ContentType="application/vnd.openxmlformats-officedocument.oleObject"/>
  <Override PartName="/ppt/embeddings/oleObject30.bin" ContentType="application/vnd.openxmlformats-officedocument.oleObject"/>
  <Override PartName="/ppt/embeddings/oleObject31.bin" ContentType="application/vnd.openxmlformats-officedocument.oleObject"/>
  <Override PartName="/ppt/embeddings/oleObject32.bin" ContentType="application/vnd.openxmlformats-officedocument.oleObject"/>
  <Override PartName="/ppt/embeddings/oleObject33.bin" ContentType="application/vnd.openxmlformats-officedocument.oleObject"/>
  <Override PartName="/ppt/embeddings/oleObject34.bin" ContentType="application/vnd.openxmlformats-officedocument.oleObject"/>
  <Override PartName="/ppt/embeddings/oleObject35.bin" ContentType="application/vnd.openxmlformats-officedocument.oleObject"/>
  <Override PartName="/ppt/embeddings/oleObject36.bin" ContentType="application/vnd.openxmlformats-officedocument.oleObject"/>
  <Override PartName="/ppt/notesSlides/notesSlide6.xml" ContentType="application/vnd.openxmlformats-officedocument.presentationml.notesSlide+xml"/>
  <Override PartName="/ppt/embeddings/oleObject37.bin" ContentType="application/vnd.openxmlformats-officedocument.oleObject"/>
  <Override PartName="/ppt/embeddings/oleObject38.bin" ContentType="application/vnd.openxmlformats-officedocument.oleObject"/>
  <Override PartName="/ppt/embeddings/oleObject39.bin" ContentType="application/vnd.openxmlformats-officedocument.oleObject"/>
  <Override PartName="/ppt/embeddings/oleObject40.bin" ContentType="application/vnd.openxmlformats-officedocument.oleObject"/>
  <Override PartName="/ppt/embeddings/oleObject41.bin" ContentType="application/vnd.openxmlformats-officedocument.oleObject"/>
  <Override PartName="/ppt/embeddings/oleObject42.bin" ContentType="application/vnd.openxmlformats-officedocument.oleObject"/>
  <Override PartName="/ppt/embeddings/oleObject43.bin" ContentType="application/vnd.openxmlformats-officedocument.oleObject"/>
  <Override PartName="/ppt/embeddings/oleObject44.bin" ContentType="application/vnd.openxmlformats-officedocument.oleObject"/>
  <Override PartName="/ppt/embeddings/oleObject45.bin" ContentType="application/vnd.openxmlformats-officedocument.oleObject"/>
  <Override PartName="/ppt/embeddings/oleObject46.bin" ContentType="application/vnd.openxmlformats-officedocument.oleObject"/>
  <Override PartName="/ppt/embeddings/oleObject47.bin" ContentType="application/vnd.openxmlformats-officedocument.oleObject"/>
  <Override PartName="/ppt/embeddings/oleObject48.bin" ContentType="application/vnd.openxmlformats-officedocument.oleObject"/>
  <Override PartName="/ppt/embeddings/oleObject49.bin" ContentType="application/vnd.openxmlformats-officedocument.oleObject"/>
  <Override PartName="/ppt/embeddings/oleObject50.bin" ContentType="application/vnd.openxmlformats-officedocument.oleObject"/>
  <Override PartName="/ppt/embeddings/oleObject51.bin" ContentType="application/vnd.openxmlformats-officedocument.oleObject"/>
  <Override PartName="/ppt/embeddings/oleObject52.bin" ContentType="application/vnd.openxmlformats-officedocument.oleObject"/>
  <Override PartName="/ppt/embeddings/oleObject53.bin" ContentType="application/vnd.openxmlformats-officedocument.oleObject"/>
  <Override PartName="/ppt/embeddings/oleObject54.bin" ContentType="application/vnd.openxmlformats-officedocument.oleObject"/>
  <Override PartName="/ppt/embeddings/oleObject55.bin" ContentType="application/vnd.openxmlformats-officedocument.oleObject"/>
  <Override PartName="/ppt/embeddings/oleObject56.bin" ContentType="application/vnd.openxmlformats-officedocument.oleObject"/>
  <Override PartName="/ppt/embeddings/oleObject57.bin" ContentType="application/vnd.openxmlformats-officedocument.oleObject"/>
  <Override PartName="/ppt/embeddings/oleObject58.bin" ContentType="application/vnd.openxmlformats-officedocument.oleObject"/>
  <Override PartName="/ppt/embeddings/oleObject59.bin" ContentType="application/vnd.openxmlformats-officedocument.oleObject"/>
  <Override PartName="/ppt/embeddings/oleObject60.bin" ContentType="application/vnd.openxmlformats-officedocument.oleObject"/>
  <Override PartName="/ppt/embeddings/oleObject61.bin" ContentType="application/vnd.openxmlformats-officedocument.oleObject"/>
  <Override PartName="/ppt/embeddings/oleObject62.bin" ContentType="application/vnd.openxmlformats-officedocument.oleObject"/>
  <Override PartName="/ppt/embeddings/oleObject63.bin" ContentType="application/vnd.openxmlformats-officedocument.oleObject"/>
  <Override PartName="/ppt/embeddings/oleObject64.bin" ContentType="application/vnd.openxmlformats-officedocument.oleObject"/>
  <Override PartName="/ppt/embeddings/oleObject65.bin" ContentType="application/vnd.openxmlformats-officedocument.oleObject"/>
  <Override PartName="/ppt/embeddings/oleObject66.bin" ContentType="application/vnd.openxmlformats-officedocument.oleObject"/>
  <Override PartName="/ppt/embeddings/oleObject67.bin" ContentType="application/vnd.openxmlformats-officedocument.oleObject"/>
  <Override PartName="/ppt/embeddings/oleObject68.bin" ContentType="application/vnd.openxmlformats-officedocument.oleObject"/>
  <Override PartName="/ppt/embeddings/oleObject69.bin" ContentType="application/vnd.openxmlformats-officedocument.oleObject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8" r:id="rId2"/>
    <p:sldId id="259" r:id="rId3"/>
    <p:sldId id="260" r:id="rId4"/>
    <p:sldId id="261" r:id="rId5"/>
    <p:sldId id="262" r:id="rId6"/>
    <p:sldId id="263" r:id="rId7"/>
    <p:sldId id="277" r:id="rId8"/>
    <p:sldId id="265" r:id="rId9"/>
    <p:sldId id="278" r:id="rId10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r" defTabSz="914400" rtl="1" eaLnBrk="1" latinLnBrk="0" hangingPunct="1">
      <a:defRPr sz="24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r" defTabSz="914400" rtl="1" eaLnBrk="1" latinLnBrk="0" hangingPunct="1">
      <a:defRPr sz="24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r" defTabSz="914400" rtl="1" eaLnBrk="1" latinLnBrk="0" hangingPunct="1">
      <a:defRPr sz="24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r" defTabSz="914400" rtl="1" eaLnBrk="1" latinLnBrk="0" hangingPunct="1">
      <a:defRPr sz="24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CC33"/>
    <a:srgbClr val="FF9933"/>
    <a:srgbClr val="0000FF"/>
    <a:srgbClr val="9933FF"/>
    <a:srgbClr val="FF3399"/>
    <a:srgbClr val="00FFFF"/>
    <a:srgbClr val="F8E1A6"/>
    <a:srgbClr val="E7E7B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22838BEF-8BB2-4498-84A7-C5851F593DF1}" styleName="Medium Style 4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441" autoAdjust="0"/>
    <p:restoredTop sz="77741" autoAdjust="0"/>
  </p:normalViewPr>
  <p:slideViewPr>
    <p:cSldViewPr>
      <p:cViewPr varScale="1">
        <p:scale>
          <a:sx n="79" d="100"/>
          <a:sy n="79" d="100"/>
        </p:scale>
        <p:origin x="-1464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notesMaster" Target="notesMasters/notesMaster1.xml"/><Relationship Id="rId12" Type="http://schemas.openxmlformats.org/officeDocument/2006/relationships/printerSettings" Target="printerSettings/printerSettings1.bin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4" Type="http://schemas.openxmlformats.org/officeDocument/2006/relationships/image" Target="../media/image4.wmf"/><Relationship Id="rId1" Type="http://schemas.openxmlformats.org/officeDocument/2006/relationships/image" Target="../media/image1.wmf"/><Relationship Id="rId2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4" Type="http://schemas.openxmlformats.org/officeDocument/2006/relationships/image" Target="../media/image10.wmf"/><Relationship Id="rId5" Type="http://schemas.openxmlformats.org/officeDocument/2006/relationships/image" Target="../media/image11.wmf"/><Relationship Id="rId6" Type="http://schemas.openxmlformats.org/officeDocument/2006/relationships/image" Target="../media/image12.wmf"/><Relationship Id="rId7" Type="http://schemas.openxmlformats.org/officeDocument/2006/relationships/image" Target="../media/image13.wmf"/><Relationship Id="rId8" Type="http://schemas.openxmlformats.org/officeDocument/2006/relationships/image" Target="../media/image14.wmf"/><Relationship Id="rId1" Type="http://schemas.openxmlformats.org/officeDocument/2006/relationships/image" Target="../media/image7.wmf"/><Relationship Id="rId2" Type="http://schemas.openxmlformats.org/officeDocument/2006/relationships/image" Target="../media/image8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7.wmf"/><Relationship Id="rId4" Type="http://schemas.openxmlformats.org/officeDocument/2006/relationships/image" Target="../media/image18.wmf"/><Relationship Id="rId5" Type="http://schemas.openxmlformats.org/officeDocument/2006/relationships/image" Target="../media/image19.wmf"/><Relationship Id="rId6" Type="http://schemas.openxmlformats.org/officeDocument/2006/relationships/image" Target="../media/image20.wmf"/><Relationship Id="rId1" Type="http://schemas.openxmlformats.org/officeDocument/2006/relationships/image" Target="../media/image15.wmf"/><Relationship Id="rId2" Type="http://schemas.openxmlformats.org/officeDocument/2006/relationships/image" Target="../media/image16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23.wmf"/><Relationship Id="rId4" Type="http://schemas.openxmlformats.org/officeDocument/2006/relationships/image" Target="../media/image24.wmf"/><Relationship Id="rId5" Type="http://schemas.openxmlformats.org/officeDocument/2006/relationships/image" Target="../media/image25.wmf"/><Relationship Id="rId6" Type="http://schemas.openxmlformats.org/officeDocument/2006/relationships/image" Target="../media/image26.wmf"/><Relationship Id="rId1" Type="http://schemas.openxmlformats.org/officeDocument/2006/relationships/image" Target="../media/image21.wmf"/><Relationship Id="rId2" Type="http://schemas.openxmlformats.org/officeDocument/2006/relationships/image" Target="../media/image22.wmf"/></Relationships>
</file>

<file path=ppt/drawings/_rels/vmlDrawing5.vml.rels><?xml version="1.0" encoding="UTF-8" standalone="yes"?>
<Relationships xmlns="http://schemas.openxmlformats.org/package/2006/relationships"><Relationship Id="rId11" Type="http://schemas.openxmlformats.org/officeDocument/2006/relationships/image" Target="../media/image37.wmf"/><Relationship Id="rId12" Type="http://schemas.openxmlformats.org/officeDocument/2006/relationships/image" Target="../media/image38.wmf"/><Relationship Id="rId1" Type="http://schemas.openxmlformats.org/officeDocument/2006/relationships/image" Target="../media/image27.wmf"/><Relationship Id="rId2" Type="http://schemas.openxmlformats.org/officeDocument/2006/relationships/image" Target="../media/image28.wmf"/><Relationship Id="rId3" Type="http://schemas.openxmlformats.org/officeDocument/2006/relationships/image" Target="../media/image29.wmf"/><Relationship Id="rId4" Type="http://schemas.openxmlformats.org/officeDocument/2006/relationships/image" Target="../media/image30.wmf"/><Relationship Id="rId5" Type="http://schemas.openxmlformats.org/officeDocument/2006/relationships/image" Target="../media/image31.wmf"/><Relationship Id="rId6" Type="http://schemas.openxmlformats.org/officeDocument/2006/relationships/image" Target="../media/image32.wmf"/><Relationship Id="rId7" Type="http://schemas.openxmlformats.org/officeDocument/2006/relationships/image" Target="../media/image33.wmf"/><Relationship Id="rId8" Type="http://schemas.openxmlformats.org/officeDocument/2006/relationships/image" Target="../media/image34.wmf"/><Relationship Id="rId9" Type="http://schemas.openxmlformats.org/officeDocument/2006/relationships/image" Target="../media/image35.wmf"/><Relationship Id="rId10" Type="http://schemas.openxmlformats.org/officeDocument/2006/relationships/image" Target="../media/image36.wmf"/></Relationships>
</file>

<file path=ppt/drawings/_rels/vmlDrawing6.vml.rels><?xml version="1.0" encoding="UTF-8" standalone="yes"?>
<Relationships xmlns="http://schemas.openxmlformats.org/package/2006/relationships"><Relationship Id="rId11" Type="http://schemas.openxmlformats.org/officeDocument/2006/relationships/image" Target="../media/image50.wmf"/><Relationship Id="rId12" Type="http://schemas.openxmlformats.org/officeDocument/2006/relationships/image" Target="../media/image51.wmf"/><Relationship Id="rId13" Type="http://schemas.openxmlformats.org/officeDocument/2006/relationships/image" Target="../media/image52.wmf"/><Relationship Id="rId14" Type="http://schemas.openxmlformats.org/officeDocument/2006/relationships/image" Target="../media/image53.wmf"/><Relationship Id="rId15" Type="http://schemas.openxmlformats.org/officeDocument/2006/relationships/image" Target="../media/image54.wmf"/><Relationship Id="rId1" Type="http://schemas.openxmlformats.org/officeDocument/2006/relationships/image" Target="../media/image40.wmf"/><Relationship Id="rId2" Type="http://schemas.openxmlformats.org/officeDocument/2006/relationships/image" Target="../media/image41.wmf"/><Relationship Id="rId3" Type="http://schemas.openxmlformats.org/officeDocument/2006/relationships/image" Target="../media/image42.wmf"/><Relationship Id="rId4" Type="http://schemas.openxmlformats.org/officeDocument/2006/relationships/image" Target="../media/image43.wmf"/><Relationship Id="rId5" Type="http://schemas.openxmlformats.org/officeDocument/2006/relationships/image" Target="../media/image44.wmf"/><Relationship Id="rId6" Type="http://schemas.openxmlformats.org/officeDocument/2006/relationships/image" Target="../media/image45.wmf"/><Relationship Id="rId7" Type="http://schemas.openxmlformats.org/officeDocument/2006/relationships/image" Target="../media/image46.wmf"/><Relationship Id="rId8" Type="http://schemas.openxmlformats.org/officeDocument/2006/relationships/image" Target="../media/image47.wmf"/><Relationship Id="rId9" Type="http://schemas.openxmlformats.org/officeDocument/2006/relationships/image" Target="../media/image48.wmf"/><Relationship Id="rId10" Type="http://schemas.openxmlformats.org/officeDocument/2006/relationships/image" Target="../media/image49.wmf"/></Relationships>
</file>

<file path=ppt/drawings/_rels/vmlDrawing7.vml.rels><?xml version="1.0" encoding="UTF-8" standalone="yes"?>
<Relationships xmlns="http://schemas.openxmlformats.org/package/2006/relationships"><Relationship Id="rId11" Type="http://schemas.openxmlformats.org/officeDocument/2006/relationships/image" Target="../media/image65.wmf"/><Relationship Id="rId12" Type="http://schemas.openxmlformats.org/officeDocument/2006/relationships/image" Target="../media/image51.wmf"/><Relationship Id="rId13" Type="http://schemas.openxmlformats.org/officeDocument/2006/relationships/image" Target="../media/image66.wmf"/><Relationship Id="rId1" Type="http://schemas.openxmlformats.org/officeDocument/2006/relationships/image" Target="../media/image55.wmf"/><Relationship Id="rId2" Type="http://schemas.openxmlformats.org/officeDocument/2006/relationships/image" Target="../media/image56.wmf"/><Relationship Id="rId3" Type="http://schemas.openxmlformats.org/officeDocument/2006/relationships/image" Target="../media/image57.wmf"/><Relationship Id="rId4" Type="http://schemas.openxmlformats.org/officeDocument/2006/relationships/image" Target="../media/image58.wmf"/><Relationship Id="rId5" Type="http://schemas.openxmlformats.org/officeDocument/2006/relationships/image" Target="../media/image59.wmf"/><Relationship Id="rId6" Type="http://schemas.openxmlformats.org/officeDocument/2006/relationships/image" Target="../media/image60.wmf"/><Relationship Id="rId7" Type="http://schemas.openxmlformats.org/officeDocument/2006/relationships/image" Target="../media/image61.wmf"/><Relationship Id="rId8" Type="http://schemas.openxmlformats.org/officeDocument/2006/relationships/image" Target="../media/image62.wmf"/><Relationship Id="rId9" Type="http://schemas.openxmlformats.org/officeDocument/2006/relationships/image" Target="../media/image63.wmf"/><Relationship Id="rId10" Type="http://schemas.openxmlformats.org/officeDocument/2006/relationships/image" Target="../media/image64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 smtClean="0"/>
            </a:lvl1pPr>
          </a:lstStyle>
          <a:p>
            <a:pPr>
              <a:defRPr/>
            </a:pPr>
            <a:endParaRPr lang="he-IL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 smtClean="0"/>
            </a:lvl1pPr>
          </a:lstStyle>
          <a:p>
            <a:pPr>
              <a:defRPr/>
            </a:pPr>
            <a:fld id="{DA95F7C3-55FF-469F-9CAD-8EAA5D588098}" type="datetimeFigureOut">
              <a:rPr lang="he-IL"/>
              <a:pPr>
                <a:defRPr/>
              </a:pPr>
              <a:t>6/12/12</a:t>
            </a:fld>
            <a:endParaRPr lang="he-IL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pPr lvl="0"/>
            <a:endParaRPr lang="he-IL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 smtClean="0"/>
            </a:lvl1pPr>
          </a:lstStyle>
          <a:p>
            <a:pPr>
              <a:defRPr/>
            </a:pPr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 smtClean="0"/>
            </a:lvl1pPr>
          </a:lstStyle>
          <a:p>
            <a:pPr>
              <a:defRPr/>
            </a:pPr>
            <a:fld id="{2D325FAF-DBF3-4683-97FF-B75D93DED30F}" type="slidenum">
              <a:rPr lang="he-IL"/>
              <a:pPr>
                <a:defRPr/>
              </a:pPr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54335106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r" rtl="1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rtl="1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rtl="1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rtl="1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rtl="1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l" rtl="1"/>
            <a:r>
              <a:rPr lang="en-US" baseline="0" dirty="0" smtClean="0"/>
              <a:t>Write on board: Log-rank conjecture</a:t>
            </a:r>
            <a:endParaRPr lang="he-IL" baseline="0" dirty="0" smtClean="0"/>
          </a:p>
          <a:p>
            <a:pPr algn="r" rtl="1"/>
            <a:r>
              <a:rPr lang="en-US" baseline="0" dirty="0" smtClean="0"/>
              <a:t/>
            </a:r>
            <a:br>
              <a:rPr lang="en-US" baseline="0" dirty="0" smtClean="0"/>
            </a:br>
            <a:endParaRPr lang="en-US" baseline="0" dirty="0"/>
          </a:p>
          <a:p>
            <a:pPr algn="l" rtl="0">
              <a:buFont typeface="Arial" pitchFamily="34" charset="0"/>
              <a:buChar char="•"/>
            </a:pPr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D325FAF-DBF3-4683-97FF-B75D93DED30F}" type="slidenum">
              <a:rPr lang="he-IL" smtClean="0"/>
              <a:pPr>
                <a:defRPr/>
              </a:pPr>
              <a:t>3</a:t>
            </a:fld>
            <a:endParaRPr lang="he-IL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r>
              <a:rPr lang="en-US" baseline="0" dirty="0" smtClean="0"/>
              <a:t>Write on board: main result.</a:t>
            </a:r>
            <a:endParaRPr lang="he-IL" baseline="0" dirty="0" smtClean="0"/>
          </a:p>
          <a:p>
            <a:endParaRPr lang="he-I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D325FAF-DBF3-4683-97FF-B75D93DED30F}" type="slidenum">
              <a:rPr lang="he-IL" smtClean="0"/>
              <a:pPr>
                <a:defRPr/>
              </a:pPr>
              <a:t>4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61768652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 rtl="1"/>
            <a:r>
              <a:rPr lang="he-IL" dirty="0" smtClean="0"/>
              <a:t> </a:t>
            </a:r>
            <a:r>
              <a:rPr lang="en-US" dirty="0" smtClean="0"/>
              <a:t>Write</a:t>
            </a:r>
            <a:r>
              <a:rPr lang="en-US" baseline="0" dirty="0" smtClean="0"/>
              <a:t> on board: PFR Conjecture</a:t>
            </a:r>
            <a:endParaRPr lang="he-I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D325FAF-DBF3-4683-97FF-B75D93DED30F}" type="slidenum">
              <a:rPr lang="he-IL" smtClean="0"/>
              <a:pPr>
                <a:defRPr/>
              </a:pPr>
              <a:t>5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06915327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0"/>
              </a:spcBef>
            </a:pPr>
            <a:endParaRPr lang="he-IL" smtClean="0"/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24ED4806-65C0-44E8-9AA3-5F13517F1EB4}" type="slidenum">
              <a:rPr lang="he-IL" sz="1200"/>
              <a:pPr eaLnBrk="1" hangingPunct="1"/>
              <a:t>6</a:t>
            </a:fld>
            <a:endParaRPr lang="he-IL" sz="120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 rtl="0"/>
            <a:r>
              <a:rPr lang="en-US" dirty="0" smtClean="0"/>
              <a:t>Write on board:</a:t>
            </a:r>
            <a:r>
              <a:rPr lang="en-US" baseline="0" dirty="0" smtClean="0"/>
              <a:t> Duality measure, main technical lemma</a:t>
            </a:r>
            <a:endParaRPr lang="he-I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D325FAF-DBF3-4683-97FF-B75D93DED30F}" type="slidenum">
              <a:rPr lang="he-IL" smtClean="0"/>
              <a:pPr>
                <a:defRPr/>
              </a:pPr>
              <a:t>7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50986019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e-IL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D325FAF-DBF3-4683-97FF-B75D93DED30F}" type="slidenum">
              <a:rPr lang="he-IL" smtClean="0"/>
              <a:pPr>
                <a:defRPr/>
              </a:pPr>
              <a:t>8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7280596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he-I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015661-FDF4-4FE5-8E5B-4D1BAB47D68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69725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E65AD8-AD39-4B48-BF8B-8220040F269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8146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4B7832-FFBD-436B-ADBF-DFA8B8DF56B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91972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DC026D-FF51-4EB8-AA93-F187EEBC400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84421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70CCA6-EFEE-401A-AB9D-3818E5FA6C2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53256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2133E5-F70A-416E-980B-DE51365454D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14645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3CEF32-5EFF-4A28-BE49-1C0AA0F757E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68962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F2562C-B1BA-44A0-9791-BD38A3BD9B4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32419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81089E-66A2-4CAA-A50C-6DC025821C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88777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28B051-4070-4846-8028-341FFBC1B5B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40825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he-IL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CF87CB-C857-4883-95A3-0B2A6AF8B27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09047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538AA463-D82B-4CE4-90AE-D80EA426A07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1" Type="http://schemas.openxmlformats.org/officeDocument/2006/relationships/oleObject" Target="../embeddings/oleObject4.bin"/><Relationship Id="rId12" Type="http://schemas.openxmlformats.org/officeDocument/2006/relationships/image" Target="../media/image4.wmf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6.xml"/><Relationship Id="rId3" Type="http://schemas.openxmlformats.org/officeDocument/2006/relationships/oleObject" Target="../embeddings/oleObject1.bin"/><Relationship Id="rId4" Type="http://schemas.openxmlformats.org/officeDocument/2006/relationships/image" Target="../media/image1.wmf"/><Relationship Id="rId5" Type="http://schemas.openxmlformats.org/officeDocument/2006/relationships/oleObject" Target="../embeddings/oleObject2.bin"/><Relationship Id="rId6" Type="http://schemas.openxmlformats.org/officeDocument/2006/relationships/image" Target="../media/image2.wmf"/><Relationship Id="rId7" Type="http://schemas.openxmlformats.org/officeDocument/2006/relationships/image" Target="../media/image5.jpeg"/><Relationship Id="rId8" Type="http://schemas.openxmlformats.org/officeDocument/2006/relationships/image" Target="../media/image6.jpeg"/><Relationship Id="rId9" Type="http://schemas.openxmlformats.org/officeDocument/2006/relationships/oleObject" Target="../embeddings/oleObject3.bin"/><Relationship Id="rId10" Type="http://schemas.openxmlformats.org/officeDocument/2006/relationships/image" Target="../media/image3.wmf"/></Relationships>
</file>

<file path=ppt/slides/_rels/slide3.xml.rels><?xml version="1.0" encoding="UTF-8" standalone="yes"?>
<Relationships xmlns="http://schemas.openxmlformats.org/package/2006/relationships"><Relationship Id="rId11" Type="http://schemas.openxmlformats.org/officeDocument/2006/relationships/image" Target="../media/image10.wmf"/><Relationship Id="rId12" Type="http://schemas.openxmlformats.org/officeDocument/2006/relationships/oleObject" Target="../embeddings/oleObject9.bin"/><Relationship Id="rId13" Type="http://schemas.openxmlformats.org/officeDocument/2006/relationships/image" Target="../media/image11.wmf"/><Relationship Id="rId14" Type="http://schemas.openxmlformats.org/officeDocument/2006/relationships/oleObject" Target="../embeddings/oleObject10.bin"/><Relationship Id="rId15" Type="http://schemas.openxmlformats.org/officeDocument/2006/relationships/image" Target="../media/image12.wmf"/><Relationship Id="rId16" Type="http://schemas.openxmlformats.org/officeDocument/2006/relationships/oleObject" Target="../embeddings/oleObject11.bin"/><Relationship Id="rId17" Type="http://schemas.openxmlformats.org/officeDocument/2006/relationships/image" Target="../media/image13.wmf"/><Relationship Id="rId18" Type="http://schemas.openxmlformats.org/officeDocument/2006/relationships/oleObject" Target="../embeddings/oleObject12.bin"/><Relationship Id="rId19" Type="http://schemas.openxmlformats.org/officeDocument/2006/relationships/image" Target="../media/image14.wmf"/><Relationship Id="rId1" Type="http://schemas.openxmlformats.org/officeDocument/2006/relationships/vmlDrawing" Target="../drawings/vmlDrawing2.vml"/><Relationship Id="rId2" Type="http://schemas.openxmlformats.org/officeDocument/2006/relationships/slideLayout" Target="../slideLayouts/slideLayout6.xml"/><Relationship Id="rId3" Type="http://schemas.openxmlformats.org/officeDocument/2006/relationships/notesSlide" Target="../notesSlides/notesSlide1.xml"/><Relationship Id="rId4" Type="http://schemas.openxmlformats.org/officeDocument/2006/relationships/oleObject" Target="../embeddings/oleObject5.bin"/><Relationship Id="rId5" Type="http://schemas.openxmlformats.org/officeDocument/2006/relationships/image" Target="../media/image7.wmf"/><Relationship Id="rId6" Type="http://schemas.openxmlformats.org/officeDocument/2006/relationships/oleObject" Target="../embeddings/oleObject6.bin"/><Relationship Id="rId7" Type="http://schemas.openxmlformats.org/officeDocument/2006/relationships/image" Target="../media/image8.wmf"/><Relationship Id="rId8" Type="http://schemas.openxmlformats.org/officeDocument/2006/relationships/oleObject" Target="../embeddings/oleObject7.bin"/><Relationship Id="rId9" Type="http://schemas.openxmlformats.org/officeDocument/2006/relationships/image" Target="../media/image9.wmf"/><Relationship Id="rId10" Type="http://schemas.openxmlformats.org/officeDocument/2006/relationships/oleObject" Target="../embeddings/oleObject8.bin"/></Relationships>
</file>

<file path=ppt/slides/_rels/slide4.xml.rels><?xml version="1.0" encoding="UTF-8" standalone="yes"?>
<Relationships xmlns="http://schemas.openxmlformats.org/package/2006/relationships"><Relationship Id="rId11" Type="http://schemas.openxmlformats.org/officeDocument/2006/relationships/image" Target="../media/image18.wmf"/><Relationship Id="rId12" Type="http://schemas.openxmlformats.org/officeDocument/2006/relationships/oleObject" Target="../embeddings/oleObject17.bin"/><Relationship Id="rId13" Type="http://schemas.openxmlformats.org/officeDocument/2006/relationships/image" Target="../media/image19.wmf"/><Relationship Id="rId14" Type="http://schemas.openxmlformats.org/officeDocument/2006/relationships/oleObject" Target="../embeddings/oleObject18.bin"/><Relationship Id="rId15" Type="http://schemas.openxmlformats.org/officeDocument/2006/relationships/image" Target="../media/image20.wmf"/><Relationship Id="rId1" Type="http://schemas.openxmlformats.org/officeDocument/2006/relationships/vmlDrawing" Target="../drawings/vmlDrawing3.vml"/><Relationship Id="rId2" Type="http://schemas.openxmlformats.org/officeDocument/2006/relationships/slideLayout" Target="../slideLayouts/slideLayout6.xml"/><Relationship Id="rId3" Type="http://schemas.openxmlformats.org/officeDocument/2006/relationships/notesSlide" Target="../notesSlides/notesSlide2.xml"/><Relationship Id="rId4" Type="http://schemas.openxmlformats.org/officeDocument/2006/relationships/oleObject" Target="../embeddings/oleObject13.bin"/><Relationship Id="rId5" Type="http://schemas.openxmlformats.org/officeDocument/2006/relationships/image" Target="../media/image15.wmf"/><Relationship Id="rId6" Type="http://schemas.openxmlformats.org/officeDocument/2006/relationships/oleObject" Target="../embeddings/oleObject14.bin"/><Relationship Id="rId7" Type="http://schemas.openxmlformats.org/officeDocument/2006/relationships/image" Target="../media/image16.wmf"/><Relationship Id="rId8" Type="http://schemas.openxmlformats.org/officeDocument/2006/relationships/oleObject" Target="../embeddings/oleObject15.bin"/><Relationship Id="rId9" Type="http://schemas.openxmlformats.org/officeDocument/2006/relationships/image" Target="../media/image17.wmf"/><Relationship Id="rId10" Type="http://schemas.openxmlformats.org/officeDocument/2006/relationships/oleObject" Target="../embeddings/oleObject16.bin"/></Relationships>
</file>

<file path=ppt/slides/_rels/slide5.xml.rels><?xml version="1.0" encoding="UTF-8" standalone="yes"?>
<Relationships xmlns="http://schemas.openxmlformats.org/package/2006/relationships"><Relationship Id="rId11" Type="http://schemas.openxmlformats.org/officeDocument/2006/relationships/image" Target="../media/image24.wmf"/><Relationship Id="rId12" Type="http://schemas.openxmlformats.org/officeDocument/2006/relationships/oleObject" Target="../embeddings/oleObject23.bin"/><Relationship Id="rId13" Type="http://schemas.openxmlformats.org/officeDocument/2006/relationships/image" Target="../media/image25.wmf"/><Relationship Id="rId14" Type="http://schemas.openxmlformats.org/officeDocument/2006/relationships/oleObject" Target="../embeddings/oleObject24.bin"/><Relationship Id="rId15" Type="http://schemas.openxmlformats.org/officeDocument/2006/relationships/image" Target="../media/image26.wmf"/><Relationship Id="rId1" Type="http://schemas.openxmlformats.org/officeDocument/2006/relationships/vmlDrawing" Target="../drawings/vmlDrawing4.vml"/><Relationship Id="rId2" Type="http://schemas.openxmlformats.org/officeDocument/2006/relationships/slideLayout" Target="../slideLayouts/slideLayout6.xml"/><Relationship Id="rId3" Type="http://schemas.openxmlformats.org/officeDocument/2006/relationships/notesSlide" Target="../notesSlides/notesSlide3.xml"/><Relationship Id="rId4" Type="http://schemas.openxmlformats.org/officeDocument/2006/relationships/oleObject" Target="../embeddings/oleObject19.bin"/><Relationship Id="rId5" Type="http://schemas.openxmlformats.org/officeDocument/2006/relationships/image" Target="../media/image21.wmf"/><Relationship Id="rId6" Type="http://schemas.openxmlformats.org/officeDocument/2006/relationships/oleObject" Target="../embeddings/oleObject20.bin"/><Relationship Id="rId7" Type="http://schemas.openxmlformats.org/officeDocument/2006/relationships/image" Target="../media/image22.wmf"/><Relationship Id="rId8" Type="http://schemas.openxmlformats.org/officeDocument/2006/relationships/oleObject" Target="../embeddings/oleObject21.bin"/><Relationship Id="rId9" Type="http://schemas.openxmlformats.org/officeDocument/2006/relationships/image" Target="../media/image23.wmf"/><Relationship Id="rId10" Type="http://schemas.openxmlformats.org/officeDocument/2006/relationships/oleObject" Target="../embeddings/oleObject22.bin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4.xml"/></Relationships>
</file>

<file path=ppt/slides/_rels/slide7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27.bin"/><Relationship Id="rId20" Type="http://schemas.openxmlformats.org/officeDocument/2006/relationships/image" Target="../media/image34.wmf"/><Relationship Id="rId21" Type="http://schemas.openxmlformats.org/officeDocument/2006/relationships/oleObject" Target="../embeddings/oleObject33.bin"/><Relationship Id="rId22" Type="http://schemas.openxmlformats.org/officeDocument/2006/relationships/image" Target="../media/image35.wmf"/><Relationship Id="rId23" Type="http://schemas.openxmlformats.org/officeDocument/2006/relationships/oleObject" Target="../embeddings/oleObject34.bin"/><Relationship Id="rId24" Type="http://schemas.openxmlformats.org/officeDocument/2006/relationships/image" Target="../media/image36.wmf"/><Relationship Id="rId25" Type="http://schemas.openxmlformats.org/officeDocument/2006/relationships/oleObject" Target="../embeddings/oleObject35.bin"/><Relationship Id="rId26" Type="http://schemas.openxmlformats.org/officeDocument/2006/relationships/image" Target="../media/image37.wmf"/><Relationship Id="rId27" Type="http://schemas.openxmlformats.org/officeDocument/2006/relationships/oleObject" Target="../embeddings/oleObject36.bin"/><Relationship Id="rId28" Type="http://schemas.openxmlformats.org/officeDocument/2006/relationships/image" Target="../media/image38.wmf"/><Relationship Id="rId10" Type="http://schemas.openxmlformats.org/officeDocument/2006/relationships/image" Target="../media/image29.wmf"/><Relationship Id="rId11" Type="http://schemas.openxmlformats.org/officeDocument/2006/relationships/oleObject" Target="../embeddings/oleObject28.bin"/><Relationship Id="rId12" Type="http://schemas.openxmlformats.org/officeDocument/2006/relationships/image" Target="../media/image30.wmf"/><Relationship Id="rId13" Type="http://schemas.openxmlformats.org/officeDocument/2006/relationships/oleObject" Target="../embeddings/oleObject29.bin"/><Relationship Id="rId14" Type="http://schemas.openxmlformats.org/officeDocument/2006/relationships/image" Target="../media/image31.wmf"/><Relationship Id="rId15" Type="http://schemas.openxmlformats.org/officeDocument/2006/relationships/oleObject" Target="../embeddings/oleObject30.bin"/><Relationship Id="rId16" Type="http://schemas.openxmlformats.org/officeDocument/2006/relationships/image" Target="../media/image32.wmf"/><Relationship Id="rId17" Type="http://schemas.openxmlformats.org/officeDocument/2006/relationships/oleObject" Target="../embeddings/oleObject31.bin"/><Relationship Id="rId18" Type="http://schemas.openxmlformats.org/officeDocument/2006/relationships/image" Target="../media/image33.wmf"/><Relationship Id="rId19" Type="http://schemas.openxmlformats.org/officeDocument/2006/relationships/oleObject" Target="../embeddings/oleObject32.bin"/><Relationship Id="rId1" Type="http://schemas.openxmlformats.org/officeDocument/2006/relationships/vmlDrawing" Target="../drawings/vmlDrawing5.vml"/><Relationship Id="rId2" Type="http://schemas.openxmlformats.org/officeDocument/2006/relationships/slideLayout" Target="../slideLayouts/slideLayout6.xml"/><Relationship Id="rId3" Type="http://schemas.openxmlformats.org/officeDocument/2006/relationships/notesSlide" Target="../notesSlides/notesSlide5.xml"/><Relationship Id="rId4" Type="http://schemas.openxmlformats.org/officeDocument/2006/relationships/image" Target="../media/image39.png"/><Relationship Id="rId5" Type="http://schemas.openxmlformats.org/officeDocument/2006/relationships/oleObject" Target="../embeddings/oleObject25.bin"/><Relationship Id="rId6" Type="http://schemas.openxmlformats.org/officeDocument/2006/relationships/image" Target="../media/image27.wmf"/><Relationship Id="rId7" Type="http://schemas.openxmlformats.org/officeDocument/2006/relationships/oleObject" Target="../embeddings/oleObject26.bin"/><Relationship Id="rId8" Type="http://schemas.openxmlformats.org/officeDocument/2006/relationships/image" Target="../media/image28.wmf"/></Relationships>
</file>

<file path=ppt/slides/_rels/slide8.xml.rels><?xml version="1.0" encoding="UTF-8" standalone="yes"?>
<Relationships xmlns="http://schemas.openxmlformats.org/package/2006/relationships"><Relationship Id="rId20" Type="http://schemas.openxmlformats.org/officeDocument/2006/relationships/oleObject" Target="../embeddings/oleObject46.bin"/><Relationship Id="rId21" Type="http://schemas.openxmlformats.org/officeDocument/2006/relationships/oleObject" Target="../embeddings/oleObject47.bin"/><Relationship Id="rId22" Type="http://schemas.openxmlformats.org/officeDocument/2006/relationships/image" Target="../media/image47.wmf"/><Relationship Id="rId23" Type="http://schemas.openxmlformats.org/officeDocument/2006/relationships/oleObject" Target="../embeddings/oleObject48.bin"/><Relationship Id="rId24" Type="http://schemas.openxmlformats.org/officeDocument/2006/relationships/image" Target="../media/image48.wmf"/><Relationship Id="rId25" Type="http://schemas.openxmlformats.org/officeDocument/2006/relationships/oleObject" Target="../embeddings/oleObject49.bin"/><Relationship Id="rId26" Type="http://schemas.openxmlformats.org/officeDocument/2006/relationships/image" Target="../media/image49.wmf"/><Relationship Id="rId27" Type="http://schemas.openxmlformats.org/officeDocument/2006/relationships/oleObject" Target="../embeddings/oleObject50.bin"/><Relationship Id="rId28" Type="http://schemas.openxmlformats.org/officeDocument/2006/relationships/image" Target="../media/image50.wmf"/><Relationship Id="rId29" Type="http://schemas.openxmlformats.org/officeDocument/2006/relationships/oleObject" Target="../embeddings/oleObject51.bin"/><Relationship Id="rId1" Type="http://schemas.openxmlformats.org/officeDocument/2006/relationships/vmlDrawing" Target="../drawings/vmlDrawing6.vml"/><Relationship Id="rId2" Type="http://schemas.openxmlformats.org/officeDocument/2006/relationships/slideLayout" Target="../slideLayouts/slideLayout6.xml"/><Relationship Id="rId3" Type="http://schemas.openxmlformats.org/officeDocument/2006/relationships/notesSlide" Target="../notesSlides/notesSlide6.xml"/><Relationship Id="rId4" Type="http://schemas.openxmlformats.org/officeDocument/2006/relationships/oleObject" Target="../embeddings/oleObject37.bin"/><Relationship Id="rId5" Type="http://schemas.openxmlformats.org/officeDocument/2006/relationships/image" Target="../media/image40.wmf"/><Relationship Id="rId30" Type="http://schemas.openxmlformats.org/officeDocument/2006/relationships/image" Target="../media/image51.wmf"/><Relationship Id="rId31" Type="http://schemas.openxmlformats.org/officeDocument/2006/relationships/oleObject" Target="../embeddings/oleObject52.bin"/><Relationship Id="rId32" Type="http://schemas.openxmlformats.org/officeDocument/2006/relationships/image" Target="../media/image52.wmf"/><Relationship Id="rId9" Type="http://schemas.openxmlformats.org/officeDocument/2006/relationships/image" Target="../media/image42.wmf"/><Relationship Id="rId6" Type="http://schemas.openxmlformats.org/officeDocument/2006/relationships/oleObject" Target="../embeddings/oleObject38.bin"/><Relationship Id="rId7" Type="http://schemas.openxmlformats.org/officeDocument/2006/relationships/image" Target="../media/image41.wmf"/><Relationship Id="rId8" Type="http://schemas.openxmlformats.org/officeDocument/2006/relationships/oleObject" Target="../embeddings/oleObject39.bin"/><Relationship Id="rId33" Type="http://schemas.openxmlformats.org/officeDocument/2006/relationships/oleObject" Target="../embeddings/oleObject53.bin"/><Relationship Id="rId34" Type="http://schemas.openxmlformats.org/officeDocument/2006/relationships/image" Target="../media/image53.wmf"/><Relationship Id="rId35" Type="http://schemas.openxmlformats.org/officeDocument/2006/relationships/oleObject" Target="../embeddings/oleObject54.bin"/><Relationship Id="rId36" Type="http://schemas.openxmlformats.org/officeDocument/2006/relationships/image" Target="../media/image54.wmf"/><Relationship Id="rId10" Type="http://schemas.openxmlformats.org/officeDocument/2006/relationships/oleObject" Target="../embeddings/oleObject40.bin"/><Relationship Id="rId11" Type="http://schemas.openxmlformats.org/officeDocument/2006/relationships/image" Target="../media/image43.wmf"/><Relationship Id="rId12" Type="http://schemas.openxmlformats.org/officeDocument/2006/relationships/oleObject" Target="../embeddings/oleObject41.bin"/><Relationship Id="rId13" Type="http://schemas.openxmlformats.org/officeDocument/2006/relationships/image" Target="../media/image44.wmf"/><Relationship Id="rId14" Type="http://schemas.openxmlformats.org/officeDocument/2006/relationships/oleObject" Target="../embeddings/oleObject42.bin"/><Relationship Id="rId15" Type="http://schemas.openxmlformats.org/officeDocument/2006/relationships/image" Target="../media/image45.wmf"/><Relationship Id="rId16" Type="http://schemas.openxmlformats.org/officeDocument/2006/relationships/oleObject" Target="../embeddings/oleObject43.bin"/><Relationship Id="rId17" Type="http://schemas.openxmlformats.org/officeDocument/2006/relationships/image" Target="../media/image46.wmf"/><Relationship Id="rId18" Type="http://schemas.openxmlformats.org/officeDocument/2006/relationships/oleObject" Target="../embeddings/oleObject44.bin"/><Relationship Id="rId19" Type="http://schemas.openxmlformats.org/officeDocument/2006/relationships/oleObject" Target="../embeddings/oleObject45.bin"/></Relationships>
</file>

<file path=ppt/slides/_rels/slide9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58.bin"/><Relationship Id="rId20" Type="http://schemas.openxmlformats.org/officeDocument/2006/relationships/image" Target="../media/image63.wmf"/><Relationship Id="rId21" Type="http://schemas.openxmlformats.org/officeDocument/2006/relationships/oleObject" Target="../embeddings/oleObject64.bin"/><Relationship Id="rId22" Type="http://schemas.openxmlformats.org/officeDocument/2006/relationships/image" Target="../media/image64.wmf"/><Relationship Id="rId23" Type="http://schemas.openxmlformats.org/officeDocument/2006/relationships/oleObject" Target="../embeddings/oleObject65.bin"/><Relationship Id="rId24" Type="http://schemas.openxmlformats.org/officeDocument/2006/relationships/image" Target="../media/image65.wmf"/><Relationship Id="rId25" Type="http://schemas.openxmlformats.org/officeDocument/2006/relationships/oleObject" Target="../embeddings/oleObject66.bin"/><Relationship Id="rId26" Type="http://schemas.openxmlformats.org/officeDocument/2006/relationships/image" Target="../media/image51.wmf"/><Relationship Id="rId27" Type="http://schemas.openxmlformats.org/officeDocument/2006/relationships/oleObject" Target="../embeddings/oleObject67.bin"/><Relationship Id="rId28" Type="http://schemas.openxmlformats.org/officeDocument/2006/relationships/image" Target="../media/image66.wmf"/><Relationship Id="rId29" Type="http://schemas.openxmlformats.org/officeDocument/2006/relationships/oleObject" Target="../embeddings/oleObject68.bin"/><Relationship Id="rId30" Type="http://schemas.openxmlformats.org/officeDocument/2006/relationships/oleObject" Target="../embeddings/oleObject69.bin"/><Relationship Id="rId10" Type="http://schemas.openxmlformats.org/officeDocument/2006/relationships/image" Target="../media/image58.wmf"/><Relationship Id="rId11" Type="http://schemas.openxmlformats.org/officeDocument/2006/relationships/oleObject" Target="../embeddings/oleObject59.bin"/><Relationship Id="rId12" Type="http://schemas.openxmlformats.org/officeDocument/2006/relationships/image" Target="../media/image59.wmf"/><Relationship Id="rId13" Type="http://schemas.openxmlformats.org/officeDocument/2006/relationships/oleObject" Target="../embeddings/oleObject60.bin"/><Relationship Id="rId14" Type="http://schemas.openxmlformats.org/officeDocument/2006/relationships/image" Target="../media/image60.wmf"/><Relationship Id="rId15" Type="http://schemas.openxmlformats.org/officeDocument/2006/relationships/oleObject" Target="../embeddings/oleObject61.bin"/><Relationship Id="rId16" Type="http://schemas.openxmlformats.org/officeDocument/2006/relationships/image" Target="../media/image61.wmf"/><Relationship Id="rId17" Type="http://schemas.openxmlformats.org/officeDocument/2006/relationships/oleObject" Target="../embeddings/oleObject62.bin"/><Relationship Id="rId18" Type="http://schemas.openxmlformats.org/officeDocument/2006/relationships/image" Target="../media/image62.wmf"/><Relationship Id="rId19" Type="http://schemas.openxmlformats.org/officeDocument/2006/relationships/oleObject" Target="../embeddings/oleObject63.bin"/><Relationship Id="rId1" Type="http://schemas.openxmlformats.org/officeDocument/2006/relationships/vmlDrawing" Target="../drawings/vmlDrawing7.vml"/><Relationship Id="rId2" Type="http://schemas.openxmlformats.org/officeDocument/2006/relationships/slideLayout" Target="../slideLayouts/slideLayout6.xml"/><Relationship Id="rId3" Type="http://schemas.openxmlformats.org/officeDocument/2006/relationships/oleObject" Target="../embeddings/oleObject55.bin"/><Relationship Id="rId4" Type="http://schemas.openxmlformats.org/officeDocument/2006/relationships/image" Target="../media/image55.wmf"/><Relationship Id="rId5" Type="http://schemas.openxmlformats.org/officeDocument/2006/relationships/oleObject" Target="../embeddings/oleObject56.bin"/><Relationship Id="rId6" Type="http://schemas.openxmlformats.org/officeDocument/2006/relationships/image" Target="../media/image56.wmf"/><Relationship Id="rId7" Type="http://schemas.openxmlformats.org/officeDocument/2006/relationships/oleObject" Target="../embeddings/oleObject57.bin"/><Relationship Id="rId8" Type="http://schemas.openxmlformats.org/officeDocument/2006/relationships/image" Target="../media/image57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427038"/>
            <a:ext cx="8534400" cy="1782762"/>
          </a:xfrm>
        </p:spPr>
        <p:txBody>
          <a:bodyPr/>
          <a:lstStyle/>
          <a:p>
            <a:pPr eaLnBrk="1" hangingPunct="1"/>
            <a:r>
              <a:rPr lang="en-US" sz="3400" dirty="0" smtClean="0">
                <a:solidFill>
                  <a:srgbClr val="FF0000"/>
                </a:solidFill>
                <a:latin typeface="Comic Sans MS" pitchFamily="66" charset="0"/>
              </a:rPr>
              <a:t>An additive </a:t>
            </a:r>
            <a:r>
              <a:rPr lang="en-US" sz="3400" dirty="0" err="1" smtClean="0">
                <a:solidFill>
                  <a:srgbClr val="FF0000"/>
                </a:solidFill>
                <a:latin typeface="Comic Sans MS" pitchFamily="66" charset="0"/>
              </a:rPr>
              <a:t>combinatorics</a:t>
            </a:r>
            <a:r>
              <a:rPr lang="en-US" sz="3400" dirty="0" smtClean="0">
                <a:solidFill>
                  <a:srgbClr val="FF0000"/>
                </a:solidFill>
                <a:latin typeface="Comic Sans MS" pitchFamily="66" charset="0"/>
              </a:rPr>
              <a:t> approach to the log-rank conjecture </a:t>
            </a:r>
            <a:br>
              <a:rPr lang="en-US" sz="3400" dirty="0" smtClean="0">
                <a:solidFill>
                  <a:srgbClr val="FF0000"/>
                </a:solidFill>
                <a:latin typeface="Comic Sans MS" pitchFamily="66" charset="0"/>
              </a:rPr>
            </a:br>
            <a:r>
              <a:rPr lang="en-US" sz="3400" dirty="0" smtClean="0">
                <a:solidFill>
                  <a:srgbClr val="FF0000"/>
                </a:solidFill>
                <a:latin typeface="Comic Sans MS" pitchFamily="66" charset="0"/>
              </a:rPr>
              <a:t>in communication complexity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4294967295"/>
          </p:nvPr>
        </p:nvSpPr>
        <p:spPr>
          <a:xfrm>
            <a:off x="381000" y="2651125"/>
            <a:ext cx="8382000" cy="1387475"/>
          </a:xfrm>
        </p:spPr>
        <p:txBody>
          <a:bodyPr/>
          <a:lstStyle/>
          <a:p>
            <a:pPr marL="0" indent="0" algn="ctr" eaLnBrk="1" hangingPunct="1">
              <a:buFontTx/>
              <a:buNone/>
            </a:pPr>
            <a:r>
              <a:rPr lang="en-US" dirty="0" err="1" smtClean="0">
                <a:solidFill>
                  <a:srgbClr val="FF9933"/>
                </a:solidFill>
                <a:latin typeface="Comic Sans MS" pitchFamily="66" charset="0"/>
              </a:rPr>
              <a:t>Noga</a:t>
            </a:r>
            <a:r>
              <a:rPr lang="en-US" dirty="0" smtClean="0">
                <a:solidFill>
                  <a:srgbClr val="FF9933"/>
                </a:solidFill>
                <a:latin typeface="Comic Sans MS" pitchFamily="66" charset="0"/>
              </a:rPr>
              <a:t> </a:t>
            </a:r>
            <a:r>
              <a:rPr lang="en-US" dirty="0" err="1" smtClean="0">
                <a:solidFill>
                  <a:srgbClr val="FF9933"/>
                </a:solidFill>
                <a:latin typeface="Comic Sans MS" pitchFamily="66" charset="0"/>
              </a:rPr>
              <a:t>Zewi</a:t>
            </a:r>
            <a:endParaRPr lang="en-US" dirty="0" smtClean="0">
              <a:solidFill>
                <a:srgbClr val="FF9933"/>
              </a:solidFill>
              <a:latin typeface="Comic Sans MS" pitchFamily="66" charset="0"/>
            </a:endParaRPr>
          </a:p>
          <a:p>
            <a:pPr marL="0" indent="0" algn="ctr" eaLnBrk="1" hangingPunct="1">
              <a:buFontTx/>
              <a:buNone/>
            </a:pPr>
            <a:r>
              <a:rPr lang="en-US" dirty="0" err="1" smtClean="0">
                <a:solidFill>
                  <a:srgbClr val="FF9933"/>
                </a:solidFill>
                <a:latin typeface="Comic Sans MS" pitchFamily="66" charset="0"/>
              </a:rPr>
              <a:t>Technion</a:t>
            </a:r>
            <a:r>
              <a:rPr lang="en-US" dirty="0" smtClean="0">
                <a:solidFill>
                  <a:srgbClr val="FF9933"/>
                </a:solidFill>
                <a:latin typeface="Comic Sans MS" pitchFamily="66" charset="0"/>
              </a:rPr>
              <a:t> – Israel Institute of Technology</a:t>
            </a:r>
          </a:p>
        </p:txBody>
      </p:sp>
      <p:sp>
        <p:nvSpPr>
          <p:cNvPr id="2052" name="Text Box 4"/>
          <p:cNvSpPr txBox="1">
            <a:spLocks noChangeArrowheads="1"/>
          </p:cNvSpPr>
          <p:nvPr/>
        </p:nvSpPr>
        <p:spPr bwMode="auto">
          <a:xfrm>
            <a:off x="762000" y="4327525"/>
            <a:ext cx="7391400" cy="17543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hangingPunct="1">
              <a:lnSpc>
                <a:spcPct val="150000"/>
              </a:lnSpc>
            </a:pPr>
            <a:r>
              <a:rPr lang="en-US" dirty="0">
                <a:solidFill>
                  <a:srgbClr val="33CC33"/>
                </a:solidFill>
                <a:latin typeface="Comic Sans MS" pitchFamily="66" charset="0"/>
              </a:rPr>
              <a:t>Joint work with:</a:t>
            </a:r>
          </a:p>
          <a:p>
            <a:pPr algn="ctr" eaLnBrk="1" hangingPunct="1">
              <a:lnSpc>
                <a:spcPct val="150000"/>
              </a:lnSpc>
            </a:pPr>
            <a:r>
              <a:rPr lang="en-US" dirty="0">
                <a:solidFill>
                  <a:srgbClr val="33CC33"/>
                </a:solidFill>
                <a:latin typeface="Comic Sans MS" pitchFamily="66" charset="0"/>
              </a:rPr>
              <a:t> Eli Ben-</a:t>
            </a:r>
            <a:r>
              <a:rPr lang="en-US" dirty="0" err="1">
                <a:solidFill>
                  <a:srgbClr val="33CC33"/>
                </a:solidFill>
                <a:latin typeface="Comic Sans MS" pitchFamily="66" charset="0"/>
              </a:rPr>
              <a:t>Sasson</a:t>
            </a:r>
            <a:r>
              <a:rPr lang="en-US" dirty="0">
                <a:solidFill>
                  <a:srgbClr val="33CC33"/>
                </a:solidFill>
                <a:latin typeface="Comic Sans MS" pitchFamily="66" charset="0"/>
              </a:rPr>
              <a:t> (</a:t>
            </a:r>
            <a:r>
              <a:rPr lang="en-US" dirty="0" err="1">
                <a:solidFill>
                  <a:srgbClr val="33CC33"/>
                </a:solidFill>
                <a:latin typeface="Comic Sans MS" pitchFamily="66" charset="0"/>
              </a:rPr>
              <a:t>Technion</a:t>
            </a:r>
            <a:r>
              <a:rPr lang="en-US" dirty="0">
                <a:solidFill>
                  <a:srgbClr val="33CC33"/>
                </a:solidFill>
                <a:latin typeface="Comic Sans MS" pitchFamily="66" charset="0"/>
              </a:rPr>
              <a:t> and MSR New England)</a:t>
            </a:r>
          </a:p>
          <a:p>
            <a:pPr algn="ctr" eaLnBrk="1" hangingPunct="1">
              <a:lnSpc>
                <a:spcPct val="150000"/>
              </a:lnSpc>
            </a:pPr>
            <a:r>
              <a:rPr lang="en-US" dirty="0" err="1">
                <a:solidFill>
                  <a:srgbClr val="33CC33"/>
                </a:solidFill>
                <a:latin typeface="Comic Sans MS" pitchFamily="66" charset="0"/>
              </a:rPr>
              <a:t>Shachar</a:t>
            </a:r>
            <a:r>
              <a:rPr lang="en-US" dirty="0">
                <a:solidFill>
                  <a:srgbClr val="33CC33"/>
                </a:solidFill>
                <a:latin typeface="Comic Sans MS" pitchFamily="66" charset="0"/>
              </a:rPr>
              <a:t> Lovett (</a:t>
            </a:r>
            <a:r>
              <a:rPr lang="en-US" dirty="0" smtClean="0">
                <a:solidFill>
                  <a:srgbClr val="33CC33"/>
                </a:solidFill>
                <a:latin typeface="Comic Sans MS" pitchFamily="66" charset="0"/>
              </a:rPr>
              <a:t>IAS, Princeton)</a:t>
            </a:r>
            <a:endParaRPr lang="en-US" dirty="0">
              <a:solidFill>
                <a:srgbClr val="33CC33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5" name="Text Box 5"/>
          <p:cNvSpPr txBox="1">
            <a:spLocks noChangeArrowheads="1"/>
          </p:cNvSpPr>
          <p:nvPr/>
        </p:nvSpPr>
        <p:spPr bwMode="auto">
          <a:xfrm>
            <a:off x="406400" y="5105400"/>
            <a:ext cx="8229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dirty="0">
                <a:solidFill>
                  <a:srgbClr val="33CC33"/>
                </a:solidFill>
                <a:latin typeface="Comic Sans MS" pitchFamily="66" charset="0"/>
                <a:cs typeface="Times New Roman" pitchFamily="18" charset="0"/>
              </a:rPr>
              <a:t>CC(P) = </a:t>
            </a:r>
            <a:r>
              <a:rPr lang="en-US" dirty="0">
                <a:latin typeface="Comic Sans MS" pitchFamily="66" charset="0"/>
                <a:cs typeface="Times New Roman" pitchFamily="18" charset="0"/>
              </a:rPr>
              <a:t>Max </a:t>
            </a:r>
            <a:r>
              <a:rPr lang="en-US" dirty="0" smtClean="0">
                <a:latin typeface="Comic Sans MS" pitchFamily="66" charset="0"/>
                <a:cs typeface="Times New Roman" pitchFamily="18" charset="0"/>
              </a:rPr>
              <a:t>total # </a:t>
            </a:r>
            <a:r>
              <a:rPr lang="en-US" dirty="0">
                <a:latin typeface="Comic Sans MS" pitchFamily="66" charset="0"/>
                <a:cs typeface="Times New Roman" pitchFamily="18" charset="0"/>
              </a:rPr>
              <a:t>of bits sent on worst case inputs. </a:t>
            </a:r>
          </a:p>
        </p:txBody>
      </p:sp>
      <p:sp>
        <p:nvSpPr>
          <p:cNvPr id="3075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342900"/>
            <a:ext cx="7772400" cy="1143000"/>
          </a:xfrm>
        </p:spPr>
        <p:txBody>
          <a:bodyPr/>
          <a:lstStyle/>
          <a:p>
            <a:pPr eaLnBrk="1" hangingPunct="1"/>
            <a:r>
              <a:rPr lang="en-US" sz="3000" smtClean="0">
                <a:solidFill>
                  <a:srgbClr val="FF0000"/>
                </a:solidFill>
                <a:latin typeface="Comic Sans MS" pitchFamily="66" charset="0"/>
              </a:rPr>
              <a:t>Communication Complexity</a:t>
            </a:r>
          </a:p>
        </p:txBody>
      </p:sp>
      <p:grpSp>
        <p:nvGrpSpPr>
          <p:cNvPr id="3076" name="Group 3"/>
          <p:cNvGrpSpPr>
            <a:grpSpLocks/>
          </p:cNvGrpSpPr>
          <p:nvPr/>
        </p:nvGrpSpPr>
        <p:grpSpPr bwMode="auto">
          <a:xfrm>
            <a:off x="393700" y="5715000"/>
            <a:ext cx="8229600" cy="498475"/>
            <a:chOff x="393700" y="5562600"/>
            <a:chExt cx="8229600" cy="498475"/>
          </a:xfrm>
        </p:grpSpPr>
        <p:sp>
          <p:nvSpPr>
            <p:cNvPr id="3093" name="Text Box 5"/>
            <p:cNvSpPr txBox="1">
              <a:spLocks noChangeArrowheads="1"/>
            </p:cNvSpPr>
            <p:nvPr/>
          </p:nvSpPr>
          <p:spPr bwMode="auto">
            <a:xfrm>
              <a:off x="393700" y="5562600"/>
              <a:ext cx="8229600" cy="4572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dirty="0" smtClean="0">
                  <a:solidFill>
                    <a:srgbClr val="33CC33"/>
                  </a:solidFill>
                  <a:latin typeface="Comic Sans MS" pitchFamily="66" charset="0"/>
                  <a:cs typeface="Times New Roman" pitchFamily="18" charset="0"/>
                </a:rPr>
                <a:t>CC(f) </a:t>
              </a:r>
              <a:r>
                <a:rPr lang="en-US" dirty="0">
                  <a:solidFill>
                    <a:srgbClr val="33CC33"/>
                  </a:solidFill>
                  <a:latin typeface="Comic Sans MS" pitchFamily="66" charset="0"/>
                  <a:cs typeface="Times New Roman" pitchFamily="18" charset="0"/>
                </a:rPr>
                <a:t>= </a:t>
              </a:r>
            </a:p>
          </p:txBody>
        </p:sp>
        <p:graphicFrame>
          <p:nvGraphicFramePr>
            <p:cNvPr id="3094" name="Object 2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687539958"/>
                </p:ext>
              </p:extLst>
            </p:nvPr>
          </p:nvGraphicFramePr>
          <p:xfrm>
            <a:off x="1708150" y="5581650"/>
            <a:ext cx="1236663" cy="47942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6144" name="Equation" r:id="rId3" imgW="736600" imgH="279400" progId="Equation.DSMT4">
                    <p:embed/>
                  </p:oleObj>
                </mc:Choice>
                <mc:Fallback>
                  <p:oleObj name="Equation" r:id="rId3" imgW="736600" imgH="279400" progId="Equation.DSMT4">
                    <p:embed/>
                    <p:pic>
                      <p:nvPicPr>
                        <p:cNvPr id="0" name="Picture 95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708150" y="5581650"/>
                          <a:ext cx="1236663" cy="479425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3077" name="AutoShape 13" descr="data:image/jpeg;base64,/9j/4AAQSkZJRgABAQAAAQABAAD/2wCEAAkGBhQQERUUEhQVFRUUFxoVGBgVFxcVFxkXFhcVFRsUGBQYHCYeFxsjGRQXHy8gJScpLCwtFx4xNTAqNSYrLCkBCQoKDgwOGg8PGiwfHiQtKiktMCwsKiwsKiwsKSwsLCwsLCwsLCwsKSksKSwpLCwpLCwsLCwpLCwsLCksLCwsLP/AABEIAQAAxQMBIgACEQEDEQH/xAAcAAEAAgMBAQEAAAAAAAAAAAAABQYDBAcCAQj/xABIEAACAQMBBQQGBgcGBAcBAAABAgMABBEhBQYSMUETUWFxByIyUoGRFCNCcqGxJDNDYoKSwRUlU9Hh8DQ1Y7JEVHODk6LCCP/EABoBAQACAwEAAAAAAAAAAAAAAAACBAEDBQb/xAAsEQACAgEEAQMDAwUBAAAAAAAAAQIDEQQSITFBBRNRIjJxYdHwFIGhscEj/9oADAMBAAIRAxEAPwDuNKUoBSlKAUpSgFK0dr7ahtIzLPIsaDqx/ADmT4Cqc+/t3d/8vszwdJ7k9kh8Vj9o1qsthUt02kjKTZf6ZrmHDtKbPabVijxzFvCDjXlludYJNl3iZxtqfTX1oVIA7+VU36npk8bv8P8AYlskdWpXOE/tq31S4trtfdkTsmP8Q01resPScEcR7Qt5LNycB29eFj4SjQfGt9Osou4hJNmHFrsvNK8RShgGUgg6gg5BHeCK91aIilKUApSlAKUpQClKUApSlAKUpQClKUApSlAKrO92+QsykUSGe6m0jiU4/jc/ZQd9bu9m8ibPtnmccRHqog5vI2ioPM1Wt0t32j4rq59e7uPWkb3FOohTuVRXP1+ujpK9z5b6ROENzPmy91GeQXO0HFxc8wD+qi/djj5ZHvHWrIw0x4Y/CvtK8HfqLL577Hll2MVFYRD7Ej4YEGgxxDTwZutbN5+rcdOE+XKtfZH6sjTR3Gmg9tq2blcow71P5V08/UaTYs2zGh/dH5V9ubVZVKSKrqwwVYAg/A1j2YfqY+R9ReXLkOVbNch8SeDf2iotYzbHzLZ8UtqPWltSclB1eBjqMe7V42HtyK9gSaBuJHGneD1UjoR3Vq1R75jsS7F1EP0K4cLcxjlG7HSdR0HfXqfSfVHN+zc+fD/4Vra8co6lSvMcgYAg5BGQe8HXNeq9OVxSlKAUpSgFKUoBSlKAUpSgFKUoBSleZHCgk8gMnyFAc+2p/eG1wp1g2cobHRrl+WfurVpqsej+PiglnPtXU8s2fAtwr+ArZ21vfFbt2aAzTf4cfTxduSj8a8J6lZPVaqSjzjhF2tKMSerQ2lt+3tv10qJ4E5Y+SjU1Tr3aV1cD6yTsU9yE4P8AFKdfliozjtbc5LRKe9mDMfMnWtNeiz9zz+i/c3Yf4J+w3xjw/DHNJmRyp4OEFScj2sV7m3tlOeG10/elUfgAagP7fgPJ+L7qs35Csi7SU8klPXSJ/wDKul7UvEP9mFXH5JrZ2+bxoqS2snqgLxRsjA46hcg4qWtN9LWQgGQxsekqmP4ZOh+dVE3uBnsp/wD4mpJPkYaKXHc0TEflWiehUudjX4JbV4Z0lHBGQQQeo1HzrU2vsxbmCSFxlZEKn4jQ/A1zmK8S3bMMzwEcxh+D+JGGKsGzPSCuQtxwn/qxHK+bJ7SeeoqpPRW1vdDnHPwyDXyS/ok2i8lgIpTmS1ke3bPPCH1Sf4autc/3LuFTal7GjKUnSO6UqQQSfUbBHOugV7uiz3K4z+Uc+Sw8ClKVuMClM0zQClal5taKEgSSIhPIMwBrZRwRkag91AeqUpQClKUApSlAKjd5Lns7S4cEArDIRnv4Dj8akq5d6Zt4njMFqikiXidjnT1eQYdRnXHlUZPCyZisvBV9nb1ym0t7WBJE+qAKoMzyE6tw9IkyfaOtSmzd07tlxxR2iE54VHaynxZzpmtH0YHF3cgnJMSMSeZPEQdeg8K6TXIjp648pd8nUrr45KxH6PoD+ukmnP77lV/lXAqUtN2bWL2IIh48IJ+Zqv8ApW2zNaWQeBijGVQWXnjU4+OKs+xrppbeGRvaeNWPmQCasYxHKJrbu24NpIwOQA8gBXri6ZpWjtW0d14ojiVPWTuPeh8CNKwuTY+Fwb+axyXKqQGYAscKCcEnuHeawbM2is8YkXTOQQeasNGU+INUn0kbJuJruwaBWISTUjkp4lOW7hgVlLLwyMpYjlF/IB5gfECqX6TNlRfQzIEVXDoAyjhbDHBXI6EVdah97NgG+tzCrhDxKwYjIypzgiifInHMTlu5e1f7IvknJLwOOycE6orEesO8A9K/SFvcLIoZGDKdQQcg/GuS2G5Mdug7SBbyZyeJm9WNB3AHl3eNSexwLK7tvo6tFHds0UsJJ4QyqWDqD7JBGDjnVmufhlC2nH1I6XSlYp7lUGXZVB0yxAGe7WrBUKXv1cu17ZWxYrDKJXcKSC5jAwpI14dc1qS7RurRxBbeus4PZtIciBl9onOrLg5C99et5z222bUKdLe3kkfHL60hVHxwalHgBZW6rnHxGKrWTcZcF6mpThyQd/ZrbQPqZbi4xEHk1aSR9B5KMk4HICr1sq1FrbxRMw+rRUyTjJAx1qm7UjnFxFLDEkvZqwTjfhWORtO0K/a9XTTXnUffbDQI1ztKVrl0BJySsS9yRxA456DrSE0ll9sW1OUsLhI6iDX2q56P9nyQWEKTZ4sFuEkkorEsqZPcCBVjqyURSlKAUpSgInenbf0O2eULxPosa8uKRzwqvlk1zXaGybdnDbSeW5uSvE3AGKxKeiqnsqPmcVfd/NkyXFoexHFLE6TIvvNGeLh8yMj41AbG23bzcciuEkbHaI5COjKMcLKdRitFraLWnUX32R26+56W07XEUpeOSMKinmFzxat1q01UdsekGGC4ihjKuvEO2ZdVjU6DlzOatwNVZZ8l+Dj0jXv9nx3CGOZFdDzVtRpyrOiAAADAAwAOgHSvtKibMGOa4VCoY44jwjuz3ZrLisFxAkqlGAZToR/vkaim3UVhwtPcNH7hk0x3EgZI+NZWCLb8Hjdo8Ut26EGJpvUI5FlRVdh/ED8qnqwwwJBGFUKkaDQDQKBWSOQMARyIyPI0k88iKwsHqgpVa3y27Iii2tFMl3OCqKvNFPOVvdHnWYxy8CclFZZ8t/SHavI8f1nGjFSFRnzwnBIK9M1NbB2dJd3KXMsbRwwA9ir6O7sMGVl+yANADX30cbiJsi2JkYNPJ60shOg68AJ5KPxNVnff0tM5a32acn2XuPsr3iMH2j41bjXGPJz/AHLLnsii174+kSOyPYxL290w9WJTov70jfZH41zba2zpbtZJLyQyzMp4VBIjj6hUUfnzqG3bQQz8TMS0mQ7uclidcknxqV2nt7QrEfNu7y7/ADrnaq26Virr4R06PT9n3rLJj0R2n6NJMxLNI/BliSQkegXJ6ZJq3bTueExKOckgUeQBYn5CqV6L9rLHx2jnDcRliJ+0rasvmD+dXRbBmn7VyMIOGJR0z7Tk955eAqxP7ss1KDgtnlG9UBfXQ+lj6RDNJDDwvEsacaySn7b4P2OgPnU+Tiq9JvkJGKWUE126nBMQxGD4ytp8qV5zwskbsbcN4Ldsve+GeUQ8MschBYLKhTiA58J5HFTtUndjd27kuFur/gTswRDBGeIIW0Znf7TYwNKu1XlnHJypYz9IpSlZIilKUAqPvN37eZuKWCJ272RSfnjNSFKAqm8/o1tL6MKUETICEeIBSoPQgaMPA1VbP6RsZVhvj2ltnhiulBwo6JMvNfBuVdVrHPArqVdQysMEEZBB6EHnUZQUlhmyFkoPKKvDKHUMpDKRkEHII7wa9VW96d149m/XWV19FLH/AIdwZYpD7qRDLKfu1GW+/lzDHx3thLGumZI/WXXQHgOozVWVEl0X4aqD4fBZ7zZrcfaQuEkxhgRlHA94dD4jWtZtp3YODZhvFJl4f/tgitCL0mWB9qVoz3SRup/KvE3pR2evKYt91HP9K1pP4NrcfDJNNmyzkNdFVQHIhjJK5HIyP9vy5VMVRLj0tREhYLeeUk4GQI1ydBqa8Had7cyxpM628MjhGSHWTBBODKeWo6CsP7lFvGeg5bYuWG8E/tzebs37C2AluSPZyAkQ/wASVuSqO7nUXsvee12cWELHaG0J/wBbIp4UyPsdodFQdwrY2/uPbJY3Cwwqr9mW4skuSvrZZicnODXN7G44ezdVJ4MNhR0xr4Crltbojx2V9Mlrdzbwl4LntQ3F+f02biTmIIspEPBj7Unxqrx7MPaNFGvsHGnIDmMmtq63hkfIUcAPdq3z6V83evOCUoeUvU++P8xXKT1MYysm8v4O5VT7Ed0Fg3od10we0PESPJR446moKaAxsVbmpx/rV2JxqdBVW27epI68AJ4dHYdV6hR1I76r6PUWzm93K/0bYzaeezTtrd5JF7HSRCGVx9g+8fDw61c7r0jPaIPpFs7kDWSIrwMR1wdVzWLZ8UYjHZY4DrkdfEnvrY2DYNtG47KMfo0Z+vl+yxH7BD1J6noK3V6my63bGPH6lLWSjhzbwywQbBu9pIvb4tbZwGZEbjmkU68DONIwRzxrV5sbBII1jiUIiDCqowABWWOMKAAMADA8h0r3XajFR6POym5PLFKUqREUpSgFKUoBSvhNcz329LQidraw4ZJl0eU6xxn/APbeHKhKEJTltissu28O9VtYJx3MqoOg5s3gqjU1Qdo7/Xd6P0UC1hblI4DzMveqck+Oa5tcSM7mWd2llbm7+sfJV6DwFSUF1c28YHCFjY+qW1ZfDh6A9M1S1Ns8KNbSb+Ts1+mqGPceX8Fp3Z2eF2grEtJJ2LsXkYu5JYDOTy+FT+/X/ATn3QG18GBqlejwltpMxJJ7BsknPNhV039/5ddZ/wAM/PTFX9NCS0+JPL5OLro7NVtXjBV9rMOwckZ9TPLvFVEDFb77claPgwmqhScHuxnnWwN2X99MdND/AJ1wqGtKmrXjPR7GtqH3Ii4dXTJx66/9wq4XTYeE908fLxbH9agbrd5o0Z+0BKesBw6ZGD31qnakrvFxOSBLGcDAHtrU0lqLYTrfEWaNUvcrnj4O1OoOQeRyD5HSuZbGtxGkkJABikeM6cxkkH4g1001z7eVltb92bRLiMOD/wBSP1WHmRg10/VanZRmPaeTy3pVmy/b88FPubcxuyH7J/A6g/KsaRM5Cxgs2cjHQjkSelSN1eRzzqWBVPZJzqe4nuFWaCBUGFAA8P8Aetcm3VyqglKPLR7BzajtaKjfXszsUmOCuhRfZ+9+9mtSWUIMsQAOpqwbVQXUghtkaa5HIR+yoP8AivyC+FXTc/0RJEVmvyJ5RqsY/VRny+2fE1b0i31p7dpTs19dEdq5l/Oypbk7i3O0PXcvb2bc+jzD90H2FPvda7XszZkdtEsUKBEQYCj/AHqfGtpVwMCvtXoxUejz1tsrZbpClKVI1ClKUApSlAKUr4TQHPPSLvO7SfQLZirMvFcSDnHG2nAv77fgKoW2LCCGEKqYbknD7We9j1HfmpGwuO2mupycmW4cA/uxngUfIVXtqXHaTOegPCPJf9a40pyv1O1PCieh0GnSgn5Zn3ZkjVgJR9ceTn2T4L7p8Ksd5aiVGQ9R8j0NUl1BGDrn5/Dxrc2jdXMUIExwnCcEe0e5HPf+da9RpnK1SjLl/P8Awu2R9t4/n9ywei63LXVxJ0jQQ56cRbJH4Vc98LRprG4RF4maM8I6k9APGtHc+wTZ+z4+0IUuO0cnq8muPE4wMVnvtvCURJbyEGSQozAYdOFSx9VuROOdek3Rpq+p9LJ4u6yV97mvk5G9wY9JIplIxnMTf5VZk3wtSB9YR5o+Pyq/bGmlWR4ZZDLhQ6MwAbBJBVsaHB61K9mvur/Kv+Vc+Wiq1kI2JvB0bPWLk9sorg5Zc7xwyIyp2jsykALG5zkadK0dm7pXdwy4gaNAysWlITRWDHC8ydK7GoxyAHkAPyoasab06ujptmifq90ouKSWT4BVZ3+3ea7gVotZYGMij3hjDJ5kcq+7Y3nkExhtlQ8H6yR88KsRkIqj2jXjYm8U73KwzCNg6MyugK4KYyCD51dlKL+k51e+tqyPjk5hYLLdMUtoJZn5EBcBT1DMdBXRN2/RVdyoov5zHGP2MJ9Yj3Xl548BVg3cb6NtOaIaR3UYnUYwO1T1Xx5jBq81RlTHPKzg7Fuvt1CTbx+DQ2NsCCzjEdvGsa/ujU+JPMnzqQpSpFQUpSgFKUoBSlKAUpSgFeXGhr1XygPzVYX8kDTKhwBNKOE6j2zW3FsSWRBIGRuMcWNV1PSse37LsNoXkR6TGQfdk9YfnU9sGXMC+GV+Rrka2To+uCw2+T1dD/8AGEo/BXbvZ0sHBI6DhR1J4WBOM1sbV219I4IezwJZY1ySCQOIHkKnNtcP0eTj0HD+PQAdTnFVfZyzpcQSNbTFIpA7aDJAHQfGoaSUdQ1Zb2n+DRqpr255fOODqm88Q/RR3XKY/hBqGYf3hk8+0AA/9h9a2b7b8d0tu6BkK3SoVkHCykg6EeIrTL/3j0yJeEjqPqH1qxr3m6TXWxnmqE1Dn5LJYD9JkPdGg+ZJqVqLsHP0iQZ0EaaeJLVll2/bKSGuIgRzBdciul6bxpYfgq6jm1m/Soo712YGfpUOPvis9nty3mPDFNG7dysCflXQyjRtZWt6rO1Qy4eVbhwXCxkn1yPVZlxgA4FR+wrwi7t2dJFHA0bMRgcbgY08way7cuOzu7tyD6qo3mBH/pVbj3pZpIGZAVMikInEGLAEqO0YBQM86pyliefgtwjmODou8s/YSWlz/gzqrfcl9Rh88V0IVxnbu1Lu9heIxwQq+ObNI4IIYEYGM5FXLdDfZpXW2ulVJuH6tlJKShRrjOqt4VqlqKrJ4izbXVOEfqRdaUpWSQpSlAKUpQClKUApSlAKUpQHKPS9u4BNDeD1VbEEx5gA+w5HnpnxFVC57Wz9VHBR/WBwM569eXWu/wB7ZJMjRyKHRxhlYZBB6EVzbezciytp7Rvo69i7tE2WcqGYAx5BOAMgiqt1O9pvryjpaXWOtKDWVk5nNfmWWFWcyfWKSAc6LroBV3iv1ZgBxAn3lYfia2d7NmwwfRFjiRR2/wBlQMeqdTitS4X14zn7Xfz05VztQo5SSwWLbN828YIi2DNJGUkYZdpDkBhxQkhdD0GTRdoTrffrFJMpOTGNfqjocHlivmziA9uM6/XHTvyaKf07H75Px7LWm585+Mf2KjhF8/qSNxtK6V7hhOFzECQIwQMBsAEnI61XRBEqR/VKzPwqowMliM6sfnVglOXnGP2a6/Bqg0YZtCdfrE15c1IyanXOTjt8L9jDhGLyjONmyf8AlV8sx1igOexeLEbiRcEBcrqQfA1a+Id4+YqqR4ATOgEw5ffNRrtk+eiUorok44JLmSdpZ3JLmNsKoyqjA6aaVH2Wzk4YuLLHtXiyzEnAyFwOQIxUzslhxzga4m1+IBqFgvUyicQ4xdt6oIzgk647qe5ZNvLMKEIpYRL/ANsJF6k7hWHU8mA5MO/Nal7tpJikduXefiDQ8CNntF1BDEY8/CpxkB5gHHeAa+7LJG0rHA04pB84+da9PtlYiVmVFnWLIuY07QAPwrxAcg2BkD45rPXwV9rvHOFKUoBSlKAUpSgFKUoBSlKAVXPSHGDs26yvFiIsPAjUMO4jn8KsdY7i3WRWRxlWBUg8iCMEfKgOSbQjl+jWhncSFZExINCytHoWHQ/nWC5X1o9Do/8ATrVluPR/ciM20c0TWx0QyoxliXoqkHDcPQnlWpvDuBDaQI/bXDcLxqQZDhiTwknuzmufZpJWSymXXfFIqibFiW1up0HDLHKAki5yGPtDuI15VnXdoCzS8Vj9KLau+SrBmKcJQaAYHSrRvPs9INnSxxIFRQCAOnrAlvE+NRCjj2RFg5zIp+HbNXTVEYx2yWeDl+9KTynjk87u7rrcrK9yzmQOYwY2aNeEKCPVB5+saq9zs90XsZbWduDTRCwwpwGDDnXRt0GBik/9Zs/JaneKs/0sJwXj8GP6mcJPycRGzARpY3Jwfcb+pqV2fsOad44TaSxx8aljIAqBFPERzyc4x8a6zxGlFo4J5D1c2sYObbf3YgF8UQGNDCrcEbMgLcRHEcHXQVq2lkkVraysuYwGQuASVdZCVLEa41xmp/eNf7wU4Gtvz66OdKktw/8AglBA0eQY5j2zWJUxscodZMxtcEpdlVl3jiALKJZAoyeCNzgDmSSAMVYtyt37i4u4buWIwQRKxjDkF5DIMBio9lcVPbXX9HmHIdk/LT7JqZ3NkLWFsTz7FPH7IFVloq6GmuWWFqZWpp8EzSlK3GBSlKAUpSgFKUoBSlKAUpSgFKUoBVd3/jJ2fORzUB/5WU/lVirT2xaiWCWNuTxsp+KmgIAhZY9RlXXUHkQw5fI1AbZ2OILDsrdTwxMrAczwK/E2O/SpHdmfjtICfcA/lyv9Kk6vY3I52drIHc1w0DspBDSscjyWp6taw2bHbqVhQIpYuQOXE2pNeb2aZf1UaP8Aefg+FZitqwYk9zybdKjLXakhlWKWAxllLBg4dSVxldNRzqTrOTDRDbd3d+kMkiSdlIgK8XDxAqdeEqfHXNbmx9lrbQrEpJ4ckk8ySck/Ot2lY2rOTO54wR28UoW0uGJxiJ9f4TVi3Ui4bK2HdDH/ANgqnb+yYsJl0Jk4YgD142C4q/WFv2cSJ7iKv8qgf0qvd2WqFw2bFKUrQWBSlKAUpSgFKUoBSlKAUpSgFKUoBWltokW8xX2uyfHnwnFbteZEDAg8iMHyOlAUfdY5srfr9Uvz6/jUpVe3HJW3eI/sJ5Yl+6r5H51Yavx6RzZLDYpSlSIkZPODeRJ1EUj/AAygqTqEkbg2kueUtuVU/vI/ERnyb8Km6iiTFKUqREr+/MRNoXH7GSOb4I4z+BrocEoZQw5MAR8Rmueb5lnhS2T27uVYR4AniZvgoroVvFwKqjkoA+QxVS7su0faZKUpWk3ilKUApSlAKUpQClKUApSlAKUpQCtfaExSKRhzVGYfBSf6VmZwBknAHMnlVC3n9KtmqyQxcdw5VkPZD1ASCNZDp8s0CMW49twWMRPtSZlY97SMWJqdrkVnvjeR20cEfZxCNeHjH1jka9+g/GvVvvdexnIuC+PsyKpU+GgBFWVdFcFd6Wx5Z1ylU/YfpIhlIS5At5OhJzG33X6eRq3RuGGVII7wQR8xW5ST6K0oSi8NEHt0k3dio59pIx7+ERkH4ZIqequ3d7Gu04g7oPqHCgsvtcSkgjocD8K2tob32kA+snTPuqeNj5Bc1jK5Di3gmKYrn20PSgzZFrBgf4kxx8RGNfmaq19tS4uD9fPI490HgT+Vf61rldFFiGlnLvg6TvZcCNYblWUtazI+Mg5VjwMMeRroqNkAjkda/Mb2Ebc0H41JbO23dW2Po91KgH2WPaJ5cL508qrTmpPJbhp3BYzk/RlK55uP6UPpUi212qxzt7Dr+rlxzAz7LeFdDrBhrHYpSlDApSlAKUpQClKUApSlAKUpQHHfS7vQ01wLCJisaKHnKnBYn2YsjpjU1SI4wowoAA6CtTbe2eHaF60iklrh+RzgKcAV5XbkR6keYqLyWq0kjfpWkNsRe/8Aga9HasXvj8awbDadAwwQCO41gSwVfZ41Hcrso+QNYG23EPtE+QNYJN4V6KT56U58GGk+zYl2egKqFGpyc5JOAeZOtbUVuqeyoHkKrd1tZ3dSMLw5xjx76zx7ekHPhPwx+VZwzCwWHNKhk3i70+RrKN4U91vwrGGSySlKjRt+Pub5V8O34+5j8KYYyb1wSBxIcPGQ6HuZTkGv0Xu7tT6VawzD9pGrHzIGR881+YZd4hjRD8Tiv0D6J2J2Rak+6f8AvapJFe3wW6lKVk0ilKUApSlAKUpQClKUApSlAcY379C081zJcWbIRKS7RyHhIc8+Fu41Sbj0U7UQ4+ilvFHUj86/TtKE1No/K0no92kvOym+AB/rXiLcTaDcrKfnjVQNfnX6sr5Qz7sj8x23oq2pJytSv33Van9megW9k/XSxQjwzIf8q79Sg9yRy+y9ANmqYlkmkf3w3BjyUaVF7Q//AJ6H7C7YeEiBvxGtdkpQjuZ+fbr0DX6j1JIJD3ZZPzqNuvQ5tOMZ7BH+5IpP41+lKUyZ9yR+Xx6LtqZx9Df+ZMfPNZovRJtRv/DAfekUV+mqUM+5I/PFl6C9oucSGGIHmeLjPyFd23f2QLS2igU5ESBM8skczjxOakaUIuTfYpSlCIpSlAKUpQClKUB//9k="/>
          <p:cNvSpPr>
            <a:spLocks noChangeAspect="1" noChangeArrowheads="1"/>
          </p:cNvSpPr>
          <p:nvPr/>
        </p:nvSpPr>
        <p:spPr bwMode="auto">
          <a:xfrm>
            <a:off x="7938" y="-1179513"/>
            <a:ext cx="1876425" cy="24384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he-IL"/>
          </a:p>
        </p:txBody>
      </p:sp>
      <p:sp>
        <p:nvSpPr>
          <p:cNvPr id="3078" name="AutoShape 15" descr="data:image/jpeg;base64,/9j/4AAQSkZJRgABAQAAAQABAAD/2wCEAAkGBhQQERUUEhQVFRUUFxoVGBgVFxcVFxkXFhcVFRsUGBQYHCYeFxsjGRQXHy8gJScpLCwtFx4xNTAqNSYrLCkBCQoKDgwOGg8PGiwfHiQtKiktMCwsKiwsKiwsKSwsLCwsLCwsLCwsKSksKSwpLCwpLCwsLCwpLCwsLCksLCwsLP/AABEIAQAAxQMBIgACEQEDEQH/xAAcAAEAAgMBAQEAAAAAAAAAAAAABQYDBAcCAQj/xABIEAACAQMBBQQGBgcGBAcBAAABAgMABBEhBQYSMUETUWFxByIyUoGRFCNCcqGxJDNDYoKSwRUlU9Hh8DQ1Y7JEVHODk6LCCP/EABoBAQACAwEAAAAAAAAAAAAAAAACBAEDBQb/xAAsEQACAgEEAQMDAwUBAAAAAAAAAQIDEQQSITFBBRNRIjJxYdHwFIGhscEj/9oADAMBAAIRAxEAPwDuNKUoBSlKAUpSgFK0dr7ahtIzLPIsaDqx/ADmT4Cqc+/t3d/8vszwdJ7k9kh8Vj9o1qsthUt02kjKTZf6ZrmHDtKbPabVijxzFvCDjXlludYJNl3iZxtqfTX1oVIA7+VU36npk8bv8P8AYlskdWpXOE/tq31S4trtfdkTsmP8Q01resPScEcR7Qt5LNycB29eFj4SjQfGt9Osou4hJNmHFrsvNK8RShgGUgg6gg5BHeCK91aIilKUApSlAKUpQClKUApSlAKUpQClKUApSlAKrO92+QsykUSGe6m0jiU4/jc/ZQd9bu9m8ibPtnmccRHqog5vI2ioPM1Wt0t32j4rq59e7uPWkb3FOohTuVRXP1+ujpK9z5b6ROENzPmy91GeQXO0HFxc8wD+qi/djj5ZHvHWrIw0x4Y/CvtK8HfqLL577Hll2MVFYRD7Ej4YEGgxxDTwZutbN5+rcdOE+XKtfZH6sjTR3Gmg9tq2blcow71P5V08/UaTYs2zGh/dH5V9ubVZVKSKrqwwVYAg/A1j2YfqY+R9ReXLkOVbNch8SeDf2iotYzbHzLZ8UtqPWltSclB1eBjqMe7V42HtyK9gSaBuJHGneD1UjoR3Vq1R75jsS7F1EP0K4cLcxjlG7HSdR0HfXqfSfVHN+zc+fD/4Vra8co6lSvMcgYAg5BGQe8HXNeq9OVxSlKAUpSgFKUoBSlKAUpSgFKUoBSleZHCgk8gMnyFAc+2p/eG1wp1g2cobHRrl+WfurVpqsej+PiglnPtXU8s2fAtwr+ArZ21vfFbt2aAzTf4cfTxduSj8a8J6lZPVaqSjzjhF2tKMSerQ2lt+3tv10qJ4E5Y+SjU1Tr3aV1cD6yTsU9yE4P8AFKdfliozjtbc5LRKe9mDMfMnWtNeiz9zz+i/c3Yf4J+w3xjw/DHNJmRyp4OEFScj2sV7m3tlOeG10/elUfgAagP7fgPJ+L7qs35Csi7SU8klPXSJ/wDKul7UvEP9mFXH5JrZ2+bxoqS2snqgLxRsjA46hcg4qWtN9LWQgGQxsekqmP4ZOh+dVE3uBnsp/wD4mpJPkYaKXHc0TEflWiehUudjX4JbV4Z0lHBGQQQeo1HzrU2vsxbmCSFxlZEKn4jQ/A1zmK8S3bMMzwEcxh+D+JGGKsGzPSCuQtxwn/qxHK+bJ7SeeoqpPRW1vdDnHPwyDXyS/ok2i8lgIpTmS1ke3bPPCH1Sf4autc/3LuFTal7GjKUnSO6UqQQSfUbBHOugV7uiz3K4z+Uc+Sw8ClKVuMClM0zQClal5taKEgSSIhPIMwBrZRwRkag91AeqUpQClKUApSlAKjd5Lns7S4cEArDIRnv4Dj8akq5d6Zt4njMFqikiXidjnT1eQYdRnXHlUZPCyZisvBV9nb1ym0t7WBJE+qAKoMzyE6tw9IkyfaOtSmzd07tlxxR2iE54VHaynxZzpmtH0YHF3cgnJMSMSeZPEQdeg8K6TXIjp648pd8nUrr45KxH6PoD+ukmnP77lV/lXAqUtN2bWL2IIh48IJ+Zqv8ApW2zNaWQeBijGVQWXnjU4+OKs+xrppbeGRvaeNWPmQCasYxHKJrbu24NpIwOQA8gBXri6ZpWjtW0d14ojiVPWTuPeh8CNKwuTY+Fwb+axyXKqQGYAscKCcEnuHeawbM2is8YkXTOQQeasNGU+INUn0kbJuJruwaBWISTUjkp4lOW7hgVlLLwyMpYjlF/IB5gfECqX6TNlRfQzIEVXDoAyjhbDHBXI6EVdah97NgG+tzCrhDxKwYjIypzgiifInHMTlu5e1f7IvknJLwOOycE6orEesO8A9K/SFvcLIoZGDKdQQcg/GuS2G5Mdug7SBbyZyeJm9WNB3AHl3eNSexwLK7tvo6tFHds0UsJJ4QyqWDqD7JBGDjnVmufhlC2nH1I6XSlYp7lUGXZVB0yxAGe7WrBUKXv1cu17ZWxYrDKJXcKSC5jAwpI14dc1qS7RurRxBbeus4PZtIciBl9onOrLg5C99et5z222bUKdLe3kkfHL60hVHxwalHgBZW6rnHxGKrWTcZcF6mpThyQd/ZrbQPqZbi4xEHk1aSR9B5KMk4HICr1sq1FrbxRMw+rRUyTjJAx1qm7UjnFxFLDEkvZqwTjfhWORtO0K/a9XTTXnUffbDQI1ztKVrl0BJySsS9yRxA456DrSE0ll9sW1OUsLhI6iDX2q56P9nyQWEKTZ4sFuEkkorEsqZPcCBVjqyURSlKAUpSgInenbf0O2eULxPosa8uKRzwqvlk1zXaGybdnDbSeW5uSvE3AGKxKeiqnsqPmcVfd/NkyXFoexHFLE6TIvvNGeLh8yMj41AbG23bzcciuEkbHaI5COjKMcLKdRitFraLWnUX32R26+56W07XEUpeOSMKinmFzxat1q01UdsekGGC4ihjKuvEO2ZdVjU6DlzOatwNVZZ8l+Dj0jXv9nx3CGOZFdDzVtRpyrOiAAADAAwAOgHSvtKibMGOa4VCoY44jwjuz3ZrLisFxAkqlGAZToR/vkaim3UVhwtPcNH7hk0x3EgZI+NZWCLb8Hjdo8Ut26EGJpvUI5FlRVdh/ED8qnqwwwJBGFUKkaDQDQKBWSOQMARyIyPI0k88iKwsHqgpVa3y27Iii2tFMl3OCqKvNFPOVvdHnWYxy8CclFZZ8t/SHavI8f1nGjFSFRnzwnBIK9M1NbB2dJd3KXMsbRwwA9ir6O7sMGVl+yANADX30cbiJsi2JkYNPJ60shOg68AJ5KPxNVnff0tM5a32acn2XuPsr3iMH2j41bjXGPJz/AHLLnsii174+kSOyPYxL290w9WJTov70jfZH41zba2zpbtZJLyQyzMp4VBIjj6hUUfnzqG3bQQz8TMS0mQ7uclidcknxqV2nt7QrEfNu7y7/ADrnaq26Virr4R06PT9n3rLJj0R2n6NJMxLNI/BliSQkegXJ6ZJq3bTueExKOckgUeQBYn5CqV6L9rLHx2jnDcRliJ+0rasvmD+dXRbBmn7VyMIOGJR0z7Tk955eAqxP7ss1KDgtnlG9UBfXQ+lj6RDNJDDwvEsacaySn7b4P2OgPnU+Tiq9JvkJGKWUE126nBMQxGD4ytp8qV5zwskbsbcN4Ldsve+GeUQ8MschBYLKhTiA58J5HFTtUndjd27kuFur/gTswRDBGeIIW0Znf7TYwNKu1XlnHJypYz9IpSlZIilKUAqPvN37eZuKWCJ272RSfnjNSFKAqm8/o1tL6MKUETICEeIBSoPQgaMPA1VbP6RsZVhvj2ltnhiulBwo6JMvNfBuVdVrHPArqVdQysMEEZBB6EHnUZQUlhmyFkoPKKvDKHUMpDKRkEHII7wa9VW96d149m/XWV19FLH/AIdwZYpD7qRDLKfu1GW+/lzDHx3thLGumZI/WXXQHgOozVWVEl0X4aqD4fBZ7zZrcfaQuEkxhgRlHA94dD4jWtZtp3YODZhvFJl4f/tgitCL0mWB9qVoz3SRup/KvE3pR2evKYt91HP9K1pP4NrcfDJNNmyzkNdFVQHIhjJK5HIyP9vy5VMVRLj0tREhYLeeUk4GQI1ydBqa8Had7cyxpM628MjhGSHWTBBODKeWo6CsP7lFvGeg5bYuWG8E/tzebs37C2AluSPZyAkQ/wASVuSqO7nUXsvee12cWELHaG0J/wBbIp4UyPsdodFQdwrY2/uPbJY3Cwwqr9mW4skuSvrZZicnODXN7G44ezdVJ4MNhR0xr4Crltbojx2V9Mlrdzbwl4LntQ3F+f02biTmIIspEPBj7Unxqrx7MPaNFGvsHGnIDmMmtq63hkfIUcAPdq3z6V83evOCUoeUvU++P8xXKT1MYysm8v4O5VT7Ed0Fg3od10we0PESPJR446moKaAxsVbmpx/rV2JxqdBVW27epI68AJ4dHYdV6hR1I76r6PUWzm93K/0bYzaeezTtrd5JF7HSRCGVx9g+8fDw61c7r0jPaIPpFs7kDWSIrwMR1wdVzWLZ8UYjHZY4DrkdfEnvrY2DYNtG47KMfo0Z+vl+yxH7BD1J6noK3V6my63bGPH6lLWSjhzbwywQbBu9pIvb4tbZwGZEbjmkU68DONIwRzxrV5sbBII1jiUIiDCqowABWWOMKAAMADA8h0r3XajFR6POym5PLFKUqREUpSgFKUoBSvhNcz329LQidraw4ZJl0eU6xxn/APbeHKhKEJTltissu28O9VtYJx3MqoOg5s3gqjU1Qdo7/Xd6P0UC1hblI4DzMveqck+Oa5tcSM7mWd2llbm7+sfJV6DwFSUF1c28YHCFjY+qW1ZfDh6A9M1S1Ns8KNbSb+Ts1+mqGPceX8Fp3Z2eF2grEtJJ2LsXkYu5JYDOTy+FT+/X/ATn3QG18GBqlejwltpMxJJ7BsknPNhV039/5ddZ/wAM/PTFX9NCS0+JPL5OLro7NVtXjBV9rMOwckZ9TPLvFVEDFb77claPgwmqhScHuxnnWwN2X99MdND/AJ1wqGtKmrXjPR7GtqH3Ii4dXTJx66/9wq4XTYeE908fLxbH9agbrd5o0Z+0BKesBw6ZGD31qnakrvFxOSBLGcDAHtrU0lqLYTrfEWaNUvcrnj4O1OoOQeRyD5HSuZbGtxGkkJABikeM6cxkkH4g1001z7eVltb92bRLiMOD/wBSP1WHmRg10/VanZRmPaeTy3pVmy/b88FPubcxuyH7J/A6g/KsaRM5Cxgs2cjHQjkSelSN1eRzzqWBVPZJzqe4nuFWaCBUGFAA8P8Aetcm3VyqglKPLR7BzajtaKjfXszsUmOCuhRfZ+9+9mtSWUIMsQAOpqwbVQXUghtkaa5HIR+yoP8AivyC+FXTc/0RJEVmvyJ5RqsY/VRny+2fE1b0i31p7dpTs19dEdq5l/Oypbk7i3O0PXcvb2bc+jzD90H2FPvda7XszZkdtEsUKBEQYCj/AHqfGtpVwMCvtXoxUejz1tsrZbpClKVI1ClKUApSlAKUr4TQHPPSLvO7SfQLZirMvFcSDnHG2nAv77fgKoW2LCCGEKqYbknD7We9j1HfmpGwuO2mupycmW4cA/uxngUfIVXtqXHaTOegPCPJf9a40pyv1O1PCieh0GnSgn5Zn3ZkjVgJR9ceTn2T4L7p8Ksd5aiVGQ9R8j0NUl1BGDrn5/Dxrc2jdXMUIExwnCcEe0e5HPf+da9RpnK1SjLl/P8Awu2R9t4/n9ywei63LXVxJ0jQQ56cRbJH4Vc98LRprG4RF4maM8I6k9APGtHc+wTZ+z4+0IUuO0cnq8muPE4wMVnvtvCURJbyEGSQozAYdOFSx9VuROOdek3Rpq+p9LJ4u6yV97mvk5G9wY9JIplIxnMTf5VZk3wtSB9YR5o+Pyq/bGmlWR4ZZDLhQ6MwAbBJBVsaHB61K9mvur/Kv+Vc+Wiq1kI2JvB0bPWLk9sorg5Zc7xwyIyp2jsykALG5zkadK0dm7pXdwy4gaNAysWlITRWDHC8ydK7GoxyAHkAPyoasab06ujptmifq90ouKSWT4BVZ3+3ea7gVotZYGMij3hjDJ5kcq+7Y3nkExhtlQ8H6yR88KsRkIqj2jXjYm8U73KwzCNg6MyugK4KYyCD51dlKL+k51e+tqyPjk5hYLLdMUtoJZn5EBcBT1DMdBXRN2/RVdyoov5zHGP2MJ9Yj3Xl548BVg3cb6NtOaIaR3UYnUYwO1T1Xx5jBq81RlTHPKzg7Fuvt1CTbx+DQ2NsCCzjEdvGsa/ujU+JPMnzqQpSpFQUpSgFKUoBSlKAUpSgFeXGhr1XygPzVYX8kDTKhwBNKOE6j2zW3FsSWRBIGRuMcWNV1PSse37LsNoXkR6TGQfdk9YfnU9sGXMC+GV+Rrka2To+uCw2+T1dD/8AGEo/BXbvZ0sHBI6DhR1J4WBOM1sbV219I4IezwJZY1ySCQOIHkKnNtcP0eTj0HD+PQAdTnFVfZyzpcQSNbTFIpA7aDJAHQfGoaSUdQ1Zb2n+DRqpr255fOODqm88Q/RR3XKY/hBqGYf3hk8+0AA/9h9a2b7b8d0tu6BkK3SoVkHCykg6EeIrTL/3j0yJeEjqPqH1qxr3m6TXWxnmqE1Dn5LJYD9JkPdGg+ZJqVqLsHP0iQZ0EaaeJLVll2/bKSGuIgRzBdciul6bxpYfgq6jm1m/Soo712YGfpUOPvis9nty3mPDFNG7dysCflXQyjRtZWt6rO1Qy4eVbhwXCxkn1yPVZlxgA4FR+wrwi7t2dJFHA0bMRgcbgY08way7cuOzu7tyD6qo3mBH/pVbj3pZpIGZAVMikInEGLAEqO0YBQM86pyliefgtwjmODou8s/YSWlz/gzqrfcl9Rh88V0IVxnbu1Lu9heIxwQq+ObNI4IIYEYGM5FXLdDfZpXW2ulVJuH6tlJKShRrjOqt4VqlqKrJ4izbXVOEfqRdaUpWSQpSlAKUpQClKUApSlAKUpQHKPS9u4BNDeD1VbEEx5gA+w5HnpnxFVC57Wz9VHBR/WBwM569eXWu/wB7ZJMjRyKHRxhlYZBB6EVzbezciytp7Rvo69i7tE2WcqGYAx5BOAMgiqt1O9pvryjpaXWOtKDWVk5nNfmWWFWcyfWKSAc6LroBV3iv1ZgBxAn3lYfia2d7NmwwfRFjiRR2/wBlQMeqdTitS4X14zn7Xfz05VztQo5SSwWLbN828YIi2DNJGUkYZdpDkBhxQkhdD0GTRdoTrffrFJMpOTGNfqjocHlivmziA9uM6/XHTvyaKf07H75Px7LWm585+Mf2KjhF8/qSNxtK6V7hhOFzECQIwQMBsAEnI61XRBEqR/VKzPwqowMliM6sfnVglOXnGP2a6/Bqg0YZtCdfrE15c1IyanXOTjt8L9jDhGLyjONmyf8AlV8sx1igOexeLEbiRcEBcrqQfA1a+Id4+YqqR4ATOgEw5ffNRrtk+eiUorok44JLmSdpZ3JLmNsKoyqjA6aaVH2Wzk4YuLLHtXiyzEnAyFwOQIxUzslhxzga4m1+IBqFgvUyicQ4xdt6oIzgk647qe5ZNvLMKEIpYRL/ANsJF6k7hWHU8mA5MO/Nal7tpJikduXefiDQ8CNntF1BDEY8/CpxkB5gHHeAa+7LJG0rHA04pB84+da9PtlYiVmVFnWLIuY07QAPwrxAcg2BkD45rPXwV9rvHOFKUoBSlKAUpSgFKUoBSlKAVXPSHGDs26yvFiIsPAjUMO4jn8KsdY7i3WRWRxlWBUg8iCMEfKgOSbQjl+jWhncSFZExINCytHoWHQ/nWC5X1o9Do/8ATrVluPR/ciM20c0TWx0QyoxliXoqkHDcPQnlWpvDuBDaQI/bXDcLxqQZDhiTwknuzmufZpJWSymXXfFIqibFiW1up0HDLHKAki5yGPtDuI15VnXdoCzS8Vj9KLau+SrBmKcJQaAYHSrRvPs9INnSxxIFRQCAOnrAlvE+NRCjj2RFg5zIp+HbNXTVEYx2yWeDl+9KTynjk87u7rrcrK9yzmQOYwY2aNeEKCPVB5+saq9zs90XsZbWduDTRCwwpwGDDnXRt0GBik/9Zs/JaneKs/0sJwXj8GP6mcJPycRGzARpY3Jwfcb+pqV2fsOad44TaSxx8aljIAqBFPERzyc4x8a6zxGlFo4J5D1c2sYObbf3YgF8UQGNDCrcEbMgLcRHEcHXQVq2lkkVraysuYwGQuASVdZCVLEa41xmp/eNf7wU4Gtvz66OdKktw/8AglBA0eQY5j2zWJUxscodZMxtcEpdlVl3jiALKJZAoyeCNzgDmSSAMVYtyt37i4u4buWIwQRKxjDkF5DIMBio9lcVPbXX9HmHIdk/LT7JqZ3NkLWFsTz7FPH7IFVloq6GmuWWFqZWpp8EzSlK3GBSlKAUpSgFKUoBSlKAUpSgFKUoBVd3/jJ2fORzUB/5WU/lVirT2xaiWCWNuTxsp+KmgIAhZY9RlXXUHkQw5fI1AbZ2OILDsrdTwxMrAczwK/E2O/SpHdmfjtICfcA/lyv9Kk6vY3I52drIHc1w0DspBDSscjyWp6taw2bHbqVhQIpYuQOXE2pNeb2aZf1UaP8Aefg+FZitqwYk9zybdKjLXakhlWKWAxllLBg4dSVxldNRzqTrOTDRDbd3d+kMkiSdlIgK8XDxAqdeEqfHXNbmx9lrbQrEpJ4ckk8ySck/Ot2lY2rOTO54wR28UoW0uGJxiJ9f4TVi3Ui4bK2HdDH/ANgqnb+yYsJl0Jk4YgD142C4q/WFv2cSJ7iKv8qgf0qvd2WqFw2bFKUrQWBSlKAUpSgFKUoBSlKAUpSgFKUoBWltokW8xX2uyfHnwnFbteZEDAg8iMHyOlAUfdY5srfr9Uvz6/jUpVe3HJW3eI/sJ5Yl+6r5H51Yavx6RzZLDYpSlSIkZPODeRJ1EUj/AAygqTqEkbg2kueUtuVU/vI/ERnyb8Km6iiTFKUqREr+/MRNoXH7GSOb4I4z+BrocEoZQw5MAR8Rmueb5lnhS2T27uVYR4AniZvgoroVvFwKqjkoA+QxVS7su0faZKUpWk3ilKUApSlAKUpQClKUApSlAKUpQCtfaExSKRhzVGYfBSf6VmZwBknAHMnlVC3n9KtmqyQxcdw5VkPZD1ASCNZDp8s0CMW49twWMRPtSZlY97SMWJqdrkVnvjeR20cEfZxCNeHjH1jka9+g/GvVvvdexnIuC+PsyKpU+GgBFWVdFcFd6Wx5Z1ylU/YfpIhlIS5At5OhJzG33X6eRq3RuGGVII7wQR8xW5ST6K0oSi8NEHt0k3dio59pIx7+ERkH4ZIqequ3d7Gu04g7oPqHCgsvtcSkgjocD8K2tob32kA+snTPuqeNj5Bc1jK5Di3gmKYrn20PSgzZFrBgf4kxx8RGNfmaq19tS4uD9fPI490HgT+Vf61rldFFiGlnLvg6TvZcCNYblWUtazI+Mg5VjwMMeRroqNkAjkda/Mb2Ebc0H41JbO23dW2Po91KgH2WPaJ5cL508qrTmpPJbhp3BYzk/RlK55uP6UPpUi212qxzt7Dr+rlxzAz7LeFdDrBhrHYpSlDApSlAKUpQClKUApSlAKUpQHHfS7vQ01wLCJisaKHnKnBYn2YsjpjU1SI4wowoAA6CtTbe2eHaF60iklrh+RzgKcAV5XbkR6keYqLyWq0kjfpWkNsRe/8Aga9HasXvj8awbDadAwwQCO41gSwVfZ41Hcrso+QNYG23EPtE+QNYJN4V6KT56U58GGk+zYl2egKqFGpyc5JOAeZOtbUVuqeyoHkKrd1tZ3dSMLw5xjx76zx7ekHPhPwx+VZwzCwWHNKhk3i70+RrKN4U91vwrGGSySlKjRt+Pub5V8O34+5j8KYYyb1wSBxIcPGQ6HuZTkGv0Xu7tT6VawzD9pGrHzIGR881+YZd4hjRD8Tiv0D6J2J2Rak+6f8AvapJFe3wW6lKVk0ilKUApSlAKUpQClKUApSlAcY379C081zJcWbIRKS7RyHhIc8+Fu41Sbj0U7UQ4+ilvFHUj86/TtKE1No/K0no92kvOym+AB/rXiLcTaDcrKfnjVQNfnX6sr5Qz7sj8x23oq2pJytSv33Van9megW9k/XSxQjwzIf8q79Sg9yRy+y9ANmqYlkmkf3w3BjyUaVF7Q//AJ6H7C7YeEiBvxGtdkpQjuZ+fbr0DX6j1JIJD3ZZPzqNuvQ5tOMZ7BH+5IpP41+lKUyZ9yR+Xx6LtqZx9Df+ZMfPNZovRJtRv/DAfekUV+mqUM+5I/PFl6C9oucSGGIHmeLjPyFd23f2QLS2igU5ESBM8skczjxOakaUIuTfYpSlCIpSlAKUpQClKUB//9k="/>
          <p:cNvSpPr>
            <a:spLocks noChangeAspect="1" noChangeArrowheads="1"/>
          </p:cNvSpPr>
          <p:nvPr/>
        </p:nvSpPr>
        <p:spPr bwMode="auto">
          <a:xfrm>
            <a:off x="160338" y="-1027113"/>
            <a:ext cx="1876425" cy="24384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he-IL"/>
          </a:p>
        </p:txBody>
      </p:sp>
      <p:sp>
        <p:nvSpPr>
          <p:cNvPr id="3079" name="AutoShape 17" descr="data:image/jpeg;base64,/9j/4AAQSkZJRgABAQAAAQABAAD/2wCEAAkGBhQQERUUEhQVFRUUFxoVGBgVFxcVFxkXFhcVFRsUGBQYHCYeFxsjGRQXHy8gJScpLCwtFx4xNTAqNSYrLCkBCQoKDgwOGg8PGiwfHiQtKiktMCwsKiwsKiwsKSwsLCwsLCwsLCwsKSksKSwpLCwpLCwsLCwpLCwsLCksLCwsLP/AABEIAQAAxQMBIgACEQEDEQH/xAAcAAEAAgMBAQEAAAAAAAAAAAAABQYDBAcCAQj/xABIEAACAQMBBQQGBgcGBAcBAAABAgMABBEhBQYSMUETUWFxByIyUoGRFCNCcqGxJDNDYoKSwRUlU9Hh8DQ1Y7JEVHODk6LCCP/EABoBAQACAwEAAAAAAAAAAAAAAAACBAEDBQb/xAAsEQACAgEEAQMDAwUBAAAAAAAAAQIDEQQSITFBBRNRIjJxYdHwFIGhscEj/9oADAMBAAIRAxEAPwDuNKUoBSlKAUpSgFK0dr7ahtIzLPIsaDqx/ADmT4Cqc+/t3d/8vszwdJ7k9kh8Vj9o1qsthUt02kjKTZf6ZrmHDtKbPabVijxzFvCDjXlludYJNl3iZxtqfTX1oVIA7+VU36npk8bv8P8AYlskdWpXOE/tq31S4trtfdkTsmP8Q01resPScEcR7Qt5LNycB29eFj4SjQfGt9Osou4hJNmHFrsvNK8RShgGUgg6gg5BHeCK91aIilKUApSlAKUpQClKUApSlAKUpQClKUApSlAKrO92+QsykUSGe6m0jiU4/jc/ZQd9bu9m8ibPtnmccRHqog5vI2ioPM1Wt0t32j4rq59e7uPWkb3FOohTuVRXP1+ujpK9z5b6ROENzPmy91GeQXO0HFxc8wD+qi/djj5ZHvHWrIw0x4Y/CvtK8HfqLL577Hll2MVFYRD7Ej4YEGgxxDTwZutbN5+rcdOE+XKtfZH6sjTR3Gmg9tq2blcow71P5V08/UaTYs2zGh/dH5V9ubVZVKSKrqwwVYAg/A1j2YfqY+R9ReXLkOVbNch8SeDf2iotYzbHzLZ8UtqPWltSclB1eBjqMe7V42HtyK9gSaBuJHGneD1UjoR3Vq1R75jsS7F1EP0K4cLcxjlG7HSdR0HfXqfSfVHN+zc+fD/4Vra8co6lSvMcgYAg5BGQe8HXNeq9OVxSlKAUpSgFKUoBSlKAUpSgFKUoBSleZHCgk8gMnyFAc+2p/eG1wp1g2cobHRrl+WfurVpqsej+PiglnPtXU8s2fAtwr+ArZ21vfFbt2aAzTf4cfTxduSj8a8J6lZPVaqSjzjhF2tKMSerQ2lt+3tv10qJ4E5Y+SjU1Tr3aV1cD6yTsU9yE4P8AFKdfliozjtbc5LRKe9mDMfMnWtNeiz9zz+i/c3Yf4J+w3xjw/DHNJmRyp4OEFScj2sV7m3tlOeG10/elUfgAagP7fgPJ+L7qs35Csi7SU8klPXSJ/wDKul7UvEP9mFXH5JrZ2+bxoqS2snqgLxRsjA46hcg4qWtN9LWQgGQxsekqmP4ZOh+dVE3uBnsp/wD4mpJPkYaKXHc0TEflWiehUudjX4JbV4Z0lHBGQQQeo1HzrU2vsxbmCSFxlZEKn4jQ/A1zmK8S3bMMzwEcxh+D+JGGKsGzPSCuQtxwn/qxHK+bJ7SeeoqpPRW1vdDnHPwyDXyS/ok2i8lgIpTmS1ke3bPPCH1Sf4autc/3LuFTal7GjKUnSO6UqQQSfUbBHOugV7uiz3K4z+Uc+Sw8ClKVuMClM0zQClal5taKEgSSIhPIMwBrZRwRkag91AeqUpQClKUApSlAKjd5Lns7S4cEArDIRnv4Dj8akq5d6Zt4njMFqikiXidjnT1eQYdRnXHlUZPCyZisvBV9nb1ym0t7WBJE+qAKoMzyE6tw9IkyfaOtSmzd07tlxxR2iE54VHaynxZzpmtH0YHF3cgnJMSMSeZPEQdeg8K6TXIjp648pd8nUrr45KxH6PoD+ukmnP77lV/lXAqUtN2bWL2IIh48IJ+Zqv8ApW2zNaWQeBijGVQWXnjU4+OKs+xrppbeGRvaeNWPmQCasYxHKJrbu24NpIwOQA8gBXri6ZpWjtW0d14ojiVPWTuPeh8CNKwuTY+Fwb+axyXKqQGYAscKCcEnuHeawbM2is8YkXTOQQeasNGU+INUn0kbJuJruwaBWISTUjkp4lOW7hgVlLLwyMpYjlF/IB5gfECqX6TNlRfQzIEVXDoAyjhbDHBXI6EVdah97NgG+tzCrhDxKwYjIypzgiifInHMTlu5e1f7IvknJLwOOycE6orEesO8A9K/SFvcLIoZGDKdQQcg/GuS2G5Mdug7SBbyZyeJm9WNB3AHl3eNSexwLK7tvo6tFHds0UsJJ4QyqWDqD7JBGDjnVmufhlC2nH1I6XSlYp7lUGXZVB0yxAGe7WrBUKXv1cu17ZWxYrDKJXcKSC5jAwpI14dc1qS7RurRxBbeus4PZtIciBl9onOrLg5C99et5z222bUKdLe3kkfHL60hVHxwalHgBZW6rnHxGKrWTcZcF6mpThyQd/ZrbQPqZbi4xEHk1aSR9B5KMk4HICr1sq1FrbxRMw+rRUyTjJAx1qm7UjnFxFLDEkvZqwTjfhWORtO0K/a9XTTXnUffbDQI1ztKVrl0BJySsS9yRxA456DrSE0ll9sW1OUsLhI6iDX2q56P9nyQWEKTZ4sFuEkkorEsqZPcCBVjqyURSlKAUpSgInenbf0O2eULxPosa8uKRzwqvlk1zXaGybdnDbSeW5uSvE3AGKxKeiqnsqPmcVfd/NkyXFoexHFLE6TIvvNGeLh8yMj41AbG23bzcciuEkbHaI5COjKMcLKdRitFraLWnUX32R26+56W07XEUpeOSMKinmFzxat1q01UdsekGGC4ihjKuvEO2ZdVjU6DlzOatwNVZZ8l+Dj0jXv9nx3CGOZFdDzVtRpyrOiAAADAAwAOgHSvtKibMGOa4VCoY44jwjuz3ZrLisFxAkqlGAZToR/vkaim3UVhwtPcNH7hk0x3EgZI+NZWCLb8Hjdo8Ut26EGJpvUI5FlRVdh/ED8qnqwwwJBGFUKkaDQDQKBWSOQMARyIyPI0k88iKwsHqgpVa3y27Iii2tFMl3OCqKvNFPOVvdHnWYxy8CclFZZ8t/SHavI8f1nGjFSFRnzwnBIK9M1NbB2dJd3KXMsbRwwA9ir6O7sMGVl+yANADX30cbiJsi2JkYNPJ60shOg68AJ5KPxNVnff0tM5a32acn2XuPsr3iMH2j41bjXGPJz/AHLLnsii174+kSOyPYxL290w9WJTov70jfZH41zba2zpbtZJLyQyzMp4VBIjj6hUUfnzqG3bQQz8TMS0mQ7uclidcknxqV2nt7QrEfNu7y7/ADrnaq26Virr4R06PT9n3rLJj0R2n6NJMxLNI/BliSQkegXJ6ZJq3bTueExKOckgUeQBYn5CqV6L9rLHx2jnDcRliJ+0rasvmD+dXRbBmn7VyMIOGJR0z7Tk955eAqxP7ss1KDgtnlG9UBfXQ+lj6RDNJDDwvEsacaySn7b4P2OgPnU+Tiq9JvkJGKWUE126nBMQxGD4ytp8qV5zwskbsbcN4Ldsve+GeUQ8MschBYLKhTiA58J5HFTtUndjd27kuFur/gTswRDBGeIIW0Znf7TYwNKu1XlnHJypYz9IpSlZIilKUAqPvN37eZuKWCJ272RSfnjNSFKAqm8/o1tL6MKUETICEeIBSoPQgaMPA1VbP6RsZVhvj2ltnhiulBwo6JMvNfBuVdVrHPArqVdQysMEEZBB6EHnUZQUlhmyFkoPKKvDKHUMpDKRkEHII7wa9VW96d149m/XWV19FLH/AIdwZYpD7qRDLKfu1GW+/lzDHx3thLGumZI/WXXQHgOozVWVEl0X4aqD4fBZ7zZrcfaQuEkxhgRlHA94dD4jWtZtp3YODZhvFJl4f/tgitCL0mWB9qVoz3SRup/KvE3pR2evKYt91HP9K1pP4NrcfDJNNmyzkNdFVQHIhjJK5HIyP9vy5VMVRLj0tREhYLeeUk4GQI1ydBqa8Had7cyxpM628MjhGSHWTBBODKeWo6CsP7lFvGeg5bYuWG8E/tzebs37C2AluSPZyAkQ/wASVuSqO7nUXsvee12cWELHaG0J/wBbIp4UyPsdodFQdwrY2/uPbJY3Cwwqr9mW4skuSvrZZicnODXN7G44ezdVJ4MNhR0xr4Crltbojx2V9Mlrdzbwl4LntQ3F+f02biTmIIspEPBj7Unxqrx7MPaNFGvsHGnIDmMmtq63hkfIUcAPdq3z6V83evOCUoeUvU++P8xXKT1MYysm8v4O5VT7Ed0Fg3od10we0PESPJR446moKaAxsVbmpx/rV2JxqdBVW27epI68AJ4dHYdV6hR1I76r6PUWzm93K/0bYzaeezTtrd5JF7HSRCGVx9g+8fDw61c7r0jPaIPpFs7kDWSIrwMR1wdVzWLZ8UYjHZY4DrkdfEnvrY2DYNtG47KMfo0Z+vl+yxH7BD1J6noK3V6my63bGPH6lLWSjhzbwywQbBu9pIvb4tbZwGZEbjmkU68DONIwRzxrV5sbBII1jiUIiDCqowABWWOMKAAMADA8h0r3XajFR6POym5PLFKUqREUpSgFKUoBSvhNcz329LQidraw4ZJl0eU6xxn/APbeHKhKEJTltissu28O9VtYJx3MqoOg5s3gqjU1Qdo7/Xd6P0UC1hblI4DzMveqck+Oa5tcSM7mWd2llbm7+sfJV6DwFSUF1c28YHCFjY+qW1ZfDh6A9M1S1Ns8KNbSb+Ts1+mqGPceX8Fp3Z2eF2grEtJJ2LsXkYu5JYDOTy+FT+/X/ATn3QG18GBqlejwltpMxJJ7BsknPNhV039/5ddZ/wAM/PTFX9NCS0+JPL5OLro7NVtXjBV9rMOwckZ9TPLvFVEDFb77claPgwmqhScHuxnnWwN2X99MdND/AJ1wqGtKmrXjPR7GtqH3Ii4dXTJx66/9wq4XTYeE908fLxbH9agbrd5o0Z+0BKesBw6ZGD31qnakrvFxOSBLGcDAHtrU0lqLYTrfEWaNUvcrnj4O1OoOQeRyD5HSuZbGtxGkkJABikeM6cxkkH4g1001z7eVltb92bRLiMOD/wBSP1WHmRg10/VanZRmPaeTy3pVmy/b88FPubcxuyH7J/A6g/KsaRM5Cxgs2cjHQjkSelSN1eRzzqWBVPZJzqe4nuFWaCBUGFAA8P8Aetcm3VyqglKPLR7BzajtaKjfXszsUmOCuhRfZ+9+9mtSWUIMsQAOpqwbVQXUghtkaa5HIR+yoP8AivyC+FXTc/0RJEVmvyJ5RqsY/VRny+2fE1b0i31p7dpTs19dEdq5l/Oypbk7i3O0PXcvb2bc+jzD90H2FPvda7XszZkdtEsUKBEQYCj/AHqfGtpVwMCvtXoxUejz1tsrZbpClKVI1ClKUApSlAKUr4TQHPPSLvO7SfQLZirMvFcSDnHG2nAv77fgKoW2LCCGEKqYbknD7We9j1HfmpGwuO2mupycmW4cA/uxngUfIVXtqXHaTOegPCPJf9a40pyv1O1PCieh0GnSgn5Zn3ZkjVgJR9ceTn2T4L7p8Ksd5aiVGQ9R8j0NUl1BGDrn5/Dxrc2jdXMUIExwnCcEe0e5HPf+da9RpnK1SjLl/P8Awu2R9t4/n9ywei63LXVxJ0jQQ56cRbJH4Vc98LRprG4RF4maM8I6k9APGtHc+wTZ+z4+0IUuO0cnq8muPE4wMVnvtvCURJbyEGSQozAYdOFSx9VuROOdek3Rpq+p9LJ4u6yV97mvk5G9wY9JIplIxnMTf5VZk3wtSB9YR5o+Pyq/bGmlWR4ZZDLhQ6MwAbBJBVsaHB61K9mvur/Kv+Vc+Wiq1kI2JvB0bPWLk9sorg5Zc7xwyIyp2jsykALG5zkadK0dm7pXdwy4gaNAysWlITRWDHC8ydK7GoxyAHkAPyoasab06ujptmifq90ouKSWT4BVZ3+3ea7gVotZYGMij3hjDJ5kcq+7Y3nkExhtlQ8H6yR88KsRkIqj2jXjYm8U73KwzCNg6MyugK4KYyCD51dlKL+k51e+tqyPjk5hYLLdMUtoJZn5EBcBT1DMdBXRN2/RVdyoov5zHGP2MJ9Yj3Xl548BVg3cb6NtOaIaR3UYnUYwO1T1Xx5jBq81RlTHPKzg7Fuvt1CTbx+DQ2NsCCzjEdvGsa/ujU+JPMnzqQpSpFQUpSgFKUoBSlKAUpSgFeXGhr1XygPzVYX8kDTKhwBNKOE6j2zW3FsSWRBIGRuMcWNV1PSse37LsNoXkR6TGQfdk9YfnU9sGXMC+GV+Rrka2To+uCw2+T1dD/8AGEo/BXbvZ0sHBI6DhR1J4WBOM1sbV219I4IezwJZY1ySCQOIHkKnNtcP0eTj0HD+PQAdTnFVfZyzpcQSNbTFIpA7aDJAHQfGoaSUdQ1Zb2n+DRqpr255fOODqm88Q/RR3XKY/hBqGYf3hk8+0AA/9h9a2b7b8d0tu6BkK3SoVkHCykg6EeIrTL/3j0yJeEjqPqH1qxr3m6TXWxnmqE1Dn5LJYD9JkPdGg+ZJqVqLsHP0iQZ0EaaeJLVll2/bKSGuIgRzBdciul6bxpYfgq6jm1m/Soo712YGfpUOPvis9nty3mPDFNG7dysCflXQyjRtZWt6rO1Qy4eVbhwXCxkn1yPVZlxgA4FR+wrwi7t2dJFHA0bMRgcbgY08way7cuOzu7tyD6qo3mBH/pVbj3pZpIGZAVMikInEGLAEqO0YBQM86pyliefgtwjmODou8s/YSWlz/gzqrfcl9Rh88V0IVxnbu1Lu9heIxwQq+ObNI4IIYEYGM5FXLdDfZpXW2ulVJuH6tlJKShRrjOqt4VqlqKrJ4izbXVOEfqRdaUpWSQpSlAKUpQClKUApSlAKUpQHKPS9u4BNDeD1VbEEx5gA+w5HnpnxFVC57Wz9VHBR/WBwM569eXWu/wB7ZJMjRyKHRxhlYZBB6EVzbezciytp7Rvo69i7tE2WcqGYAx5BOAMgiqt1O9pvryjpaXWOtKDWVk5nNfmWWFWcyfWKSAc6LroBV3iv1ZgBxAn3lYfia2d7NmwwfRFjiRR2/wBlQMeqdTitS4X14zn7Xfz05VztQo5SSwWLbN828YIi2DNJGUkYZdpDkBhxQkhdD0GTRdoTrffrFJMpOTGNfqjocHlivmziA9uM6/XHTvyaKf07H75Px7LWm585+Mf2KjhF8/qSNxtK6V7hhOFzECQIwQMBsAEnI61XRBEqR/VKzPwqowMliM6sfnVglOXnGP2a6/Bqg0YZtCdfrE15c1IyanXOTjt8L9jDhGLyjONmyf8AlV8sx1igOexeLEbiRcEBcrqQfA1a+Id4+YqqR4ATOgEw5ffNRrtk+eiUorok44JLmSdpZ3JLmNsKoyqjA6aaVH2Wzk4YuLLHtXiyzEnAyFwOQIxUzslhxzga4m1+IBqFgvUyicQ4xdt6oIzgk647qe5ZNvLMKEIpYRL/ANsJF6k7hWHU8mA5MO/Nal7tpJikduXefiDQ8CNntF1BDEY8/CpxkB5gHHeAa+7LJG0rHA04pB84+da9PtlYiVmVFnWLIuY07QAPwrxAcg2BkD45rPXwV9rvHOFKUoBSlKAUpSgFKUoBSlKAVXPSHGDs26yvFiIsPAjUMO4jn8KsdY7i3WRWRxlWBUg8iCMEfKgOSbQjl+jWhncSFZExINCytHoWHQ/nWC5X1o9Do/8ATrVluPR/ciM20c0TWx0QyoxliXoqkHDcPQnlWpvDuBDaQI/bXDcLxqQZDhiTwknuzmufZpJWSymXXfFIqibFiW1up0HDLHKAki5yGPtDuI15VnXdoCzS8Vj9KLau+SrBmKcJQaAYHSrRvPs9INnSxxIFRQCAOnrAlvE+NRCjj2RFg5zIp+HbNXTVEYx2yWeDl+9KTynjk87u7rrcrK9yzmQOYwY2aNeEKCPVB5+saq9zs90XsZbWduDTRCwwpwGDDnXRt0GBik/9Zs/JaneKs/0sJwXj8GP6mcJPycRGzARpY3Jwfcb+pqV2fsOad44TaSxx8aljIAqBFPERzyc4x8a6zxGlFo4J5D1c2sYObbf3YgF8UQGNDCrcEbMgLcRHEcHXQVq2lkkVraysuYwGQuASVdZCVLEa41xmp/eNf7wU4Gtvz66OdKktw/8AglBA0eQY5j2zWJUxscodZMxtcEpdlVl3jiALKJZAoyeCNzgDmSSAMVYtyt37i4u4buWIwQRKxjDkF5DIMBio9lcVPbXX9HmHIdk/LT7JqZ3NkLWFsTz7FPH7IFVloq6GmuWWFqZWpp8EzSlK3GBSlKAUpSgFKUoBSlKAUpSgFKUoBVd3/jJ2fORzUB/5WU/lVirT2xaiWCWNuTxsp+KmgIAhZY9RlXXUHkQw5fI1AbZ2OILDsrdTwxMrAczwK/E2O/SpHdmfjtICfcA/lyv9Kk6vY3I52drIHc1w0DspBDSscjyWp6taw2bHbqVhQIpYuQOXE2pNeb2aZf1UaP8Aefg+FZitqwYk9zybdKjLXakhlWKWAxllLBg4dSVxldNRzqTrOTDRDbd3d+kMkiSdlIgK8XDxAqdeEqfHXNbmx9lrbQrEpJ4ckk8ySck/Ot2lY2rOTO54wR28UoW0uGJxiJ9f4TVi3Ui4bK2HdDH/ANgqnb+yYsJl0Jk4YgD142C4q/WFv2cSJ7iKv8qgf0qvd2WqFw2bFKUrQWBSlKAUpSgFKUoBSlKAUpSgFKUoBWltokW8xX2uyfHnwnFbteZEDAg8iMHyOlAUfdY5srfr9Uvz6/jUpVe3HJW3eI/sJ5Yl+6r5H51Yavx6RzZLDYpSlSIkZPODeRJ1EUj/AAygqTqEkbg2kueUtuVU/vI/ERnyb8Km6iiTFKUqREr+/MRNoXH7GSOb4I4z+BrocEoZQw5MAR8Rmueb5lnhS2T27uVYR4AniZvgoroVvFwKqjkoA+QxVS7su0faZKUpWk3ilKUApSlAKUpQClKUApSlAKUpQCtfaExSKRhzVGYfBSf6VmZwBknAHMnlVC3n9KtmqyQxcdw5VkPZD1ASCNZDp8s0CMW49twWMRPtSZlY97SMWJqdrkVnvjeR20cEfZxCNeHjH1jka9+g/GvVvvdexnIuC+PsyKpU+GgBFWVdFcFd6Wx5Z1ylU/YfpIhlIS5At5OhJzG33X6eRq3RuGGVII7wQR8xW5ST6K0oSi8NEHt0k3dio59pIx7+ERkH4ZIqequ3d7Gu04g7oPqHCgsvtcSkgjocD8K2tob32kA+snTPuqeNj5Bc1jK5Di3gmKYrn20PSgzZFrBgf4kxx8RGNfmaq19tS4uD9fPI490HgT+Vf61rldFFiGlnLvg6TvZcCNYblWUtazI+Mg5VjwMMeRroqNkAjkda/Mb2Ebc0H41JbO23dW2Po91KgH2WPaJ5cL508qrTmpPJbhp3BYzk/RlK55uP6UPpUi212qxzt7Dr+rlxzAz7LeFdDrBhrHYpSlDApSlAKUpQClKUApSlAKUpQHHfS7vQ01wLCJisaKHnKnBYn2YsjpjU1SI4wowoAA6CtTbe2eHaF60iklrh+RzgKcAV5XbkR6keYqLyWq0kjfpWkNsRe/8Aga9HasXvj8awbDadAwwQCO41gSwVfZ41Hcrso+QNYG23EPtE+QNYJN4V6KT56U58GGk+zYl2egKqFGpyc5JOAeZOtbUVuqeyoHkKrd1tZ3dSMLw5xjx76zx7ekHPhPwx+VZwzCwWHNKhk3i70+RrKN4U91vwrGGSySlKjRt+Pub5V8O34+5j8KYYyb1wSBxIcPGQ6HuZTkGv0Xu7tT6VawzD9pGrHzIGR881+YZd4hjRD8Tiv0D6J2J2Rak+6f8AvapJFe3wW6lKVk0ilKUApSlAKUpQClKUApSlAcY379C081zJcWbIRKS7RyHhIc8+Fu41Sbj0U7UQ4+ilvFHUj86/TtKE1No/K0no92kvOym+AB/rXiLcTaDcrKfnjVQNfnX6sr5Qz7sj8x23oq2pJytSv33Van9megW9k/XSxQjwzIf8q79Sg9yRy+y9ANmqYlkmkf3w3BjyUaVF7Q//AJ6H7C7YeEiBvxGtdkpQjuZ+fbr0DX6j1JIJD3ZZPzqNuvQ5tOMZ7BH+5IpP41+lKUyZ9yR+Xx6LtqZx9Df+ZMfPNZovRJtRv/DAfekUV+mqUM+5I/PFl6C9oucSGGIHmeLjPyFd23f2QLS2igU5ESBM8skczjxOakaUIuTfYpSlCIpSlAKUpQClKUB//9k="/>
          <p:cNvSpPr>
            <a:spLocks noChangeAspect="1" noChangeArrowheads="1"/>
          </p:cNvSpPr>
          <p:nvPr/>
        </p:nvSpPr>
        <p:spPr bwMode="auto">
          <a:xfrm>
            <a:off x="312738" y="-874713"/>
            <a:ext cx="1876425" cy="24384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he-IL"/>
          </a:p>
        </p:txBody>
      </p:sp>
      <p:grpSp>
        <p:nvGrpSpPr>
          <p:cNvPr id="3080" name="Group 2"/>
          <p:cNvGrpSpPr>
            <a:grpSpLocks/>
          </p:cNvGrpSpPr>
          <p:nvPr/>
        </p:nvGrpSpPr>
        <p:grpSpPr bwMode="auto">
          <a:xfrm>
            <a:off x="1447800" y="1447800"/>
            <a:ext cx="6324600" cy="3276600"/>
            <a:chOff x="1447800" y="1447800"/>
            <a:chExt cx="6324600" cy="3276600"/>
          </a:xfrm>
        </p:grpSpPr>
        <p:grpSp>
          <p:nvGrpSpPr>
            <p:cNvPr id="3081" name="Group 14"/>
            <p:cNvGrpSpPr>
              <a:grpSpLocks/>
            </p:cNvGrpSpPr>
            <p:nvPr/>
          </p:nvGrpSpPr>
          <p:grpSpPr bwMode="auto">
            <a:xfrm>
              <a:off x="1447800" y="1447800"/>
              <a:ext cx="6324600" cy="3276600"/>
              <a:chOff x="1600200" y="1524000"/>
              <a:chExt cx="6324600" cy="3276600"/>
            </a:xfrm>
          </p:grpSpPr>
          <p:sp>
            <p:nvSpPr>
              <p:cNvPr id="3084" name="Text Box 4"/>
              <p:cNvSpPr txBox="1">
                <a:spLocks noChangeArrowheads="1"/>
              </p:cNvSpPr>
              <p:nvPr/>
            </p:nvSpPr>
            <p:spPr bwMode="auto">
              <a:xfrm>
                <a:off x="3911600" y="4343400"/>
                <a:ext cx="1651000" cy="45720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>
                    <a:solidFill>
                      <a:schemeClr val="accent2"/>
                    </a:solidFill>
                    <a:latin typeface="Comic Sans MS" pitchFamily="66" charset="0"/>
                    <a:cs typeface="Times New Roman" pitchFamily="18" charset="0"/>
                  </a:rPr>
                  <a:t>Protocol P</a:t>
                </a:r>
              </a:p>
            </p:txBody>
          </p:sp>
          <p:graphicFrame>
            <p:nvGraphicFramePr>
              <p:cNvPr id="3085" name="Object 1"/>
              <p:cNvGraphicFramePr>
                <a:graphicFrameLocks noChangeAspect="1"/>
              </p:cNvGraphicFramePr>
              <p:nvPr/>
            </p:nvGraphicFramePr>
            <p:xfrm>
              <a:off x="3657600" y="1524000"/>
              <a:ext cx="1831975" cy="349250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36145" name="Equation" r:id="rId5" imgW="1091726" imgH="203112" progId="Equation.DSMT4">
                      <p:embed/>
                    </p:oleObj>
                  </mc:Choice>
                  <mc:Fallback>
                    <p:oleObj name="Equation" r:id="rId5" imgW="1091726" imgH="203112" progId="Equation.DSMT4">
                      <p:embed/>
                      <p:pic>
                        <p:nvPicPr>
                          <p:cNvPr id="0" name="Picture 960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6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3657600" y="1524000"/>
                            <a:ext cx="1831975" cy="349250"/>
                          </a:xfrm>
                          <a:prstGeom prst="rect">
                            <a:avLst/>
                          </a:prstGeom>
                          <a:noFill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pic>
            <p:nvPicPr>
              <p:cNvPr id="3086" name="Picture 11" descr="http://t3.gstatic.com/images?q=tbn:ANd9GcRmRF15T3uW209aZQ4IhDe1J_E-JKaR67A-V_bKpRtEdRLh4w3nCg"/>
              <p:cNvPicPr>
                <a:picLocks noChangeAspect="1" noChangeArrowheads="1"/>
              </p:cNvPicPr>
              <p:nvPr/>
            </p:nvPicPr>
            <p:blipFill>
              <a:blip r:embed="rId7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600200" y="1773815"/>
                <a:ext cx="1295400" cy="211238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3087" name="Picture 23" descr="http://t1.gstatic.com/images?q=tbn:ANd9GcS5AewqnMjCqcpjUF900N5AjfMMPv95HGXLBx2iyyNjCP6AhaSf"/>
              <p:cNvPicPr>
                <a:picLocks noChangeAspect="1" noChangeArrowheads="1"/>
              </p:cNvPicPr>
              <p:nvPr/>
            </p:nvPicPr>
            <p:blipFill>
              <a:blip r:embed="rId8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6479999" y="1752600"/>
                <a:ext cx="1444801" cy="187750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cxnSp>
            <p:nvCxnSpPr>
              <p:cNvPr id="14" name="Straight Arrow Connector 13"/>
              <p:cNvCxnSpPr/>
              <p:nvPr/>
            </p:nvCxnSpPr>
            <p:spPr bwMode="auto">
              <a:xfrm>
                <a:off x="3276600" y="2286000"/>
                <a:ext cx="2819400" cy="0"/>
              </a:xfrm>
              <a:prstGeom prst="straightConnector1">
                <a:avLst/>
              </a:prstGeom>
              <a:ln>
                <a:headEnd type="none" w="med" len="med"/>
                <a:tailEnd type="arrow"/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4" name="Straight Arrow Connector 23"/>
              <p:cNvCxnSpPr/>
              <p:nvPr/>
            </p:nvCxnSpPr>
            <p:spPr bwMode="auto">
              <a:xfrm>
                <a:off x="3276600" y="2895600"/>
                <a:ext cx="2819400" cy="0"/>
              </a:xfrm>
              <a:prstGeom prst="straightConnector1">
                <a:avLst/>
              </a:prstGeom>
              <a:ln>
                <a:headEnd type="none" w="med" len="med"/>
                <a:tailEnd type="arrow"/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5" name="Straight Arrow Connector 24"/>
              <p:cNvCxnSpPr/>
              <p:nvPr/>
            </p:nvCxnSpPr>
            <p:spPr bwMode="auto">
              <a:xfrm>
                <a:off x="3124200" y="2549271"/>
                <a:ext cx="2819400" cy="0"/>
              </a:xfrm>
              <a:prstGeom prst="straightConnector1">
                <a:avLst/>
              </a:prstGeom>
              <a:ln>
                <a:headEnd type="none" w="med" len="med"/>
                <a:tailEnd type="arrow"/>
              </a:ln>
              <a:scene3d>
                <a:camera prst="orthographicFront">
                  <a:rot lat="0" lon="10800000" rev="0"/>
                </a:camera>
                <a:lightRig rig="threePt" dir="t"/>
              </a:scene3d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6" name="Straight Arrow Connector 25"/>
              <p:cNvCxnSpPr/>
              <p:nvPr/>
            </p:nvCxnSpPr>
            <p:spPr bwMode="auto">
              <a:xfrm>
                <a:off x="3124200" y="3215640"/>
                <a:ext cx="2819400" cy="0"/>
              </a:xfrm>
              <a:prstGeom prst="straightConnector1">
                <a:avLst/>
              </a:prstGeom>
              <a:ln>
                <a:headEnd type="none" w="med" len="med"/>
                <a:tailEnd type="arrow"/>
              </a:ln>
              <a:scene3d>
                <a:camera prst="orthographicFront">
                  <a:rot lat="0" lon="10800000" rev="0"/>
                </a:camera>
                <a:lightRig rig="threePt" dir="t"/>
              </a:scene3d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3092" name="Text Box 4"/>
              <p:cNvSpPr txBox="1">
                <a:spLocks noChangeArrowheads="1"/>
              </p:cNvSpPr>
              <p:nvPr/>
            </p:nvSpPr>
            <p:spPr bwMode="auto">
              <a:xfrm>
                <a:off x="4419600" y="3048000"/>
                <a:ext cx="990600" cy="110799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sz="6600">
                    <a:latin typeface="Comic Sans MS" pitchFamily="66" charset="0"/>
                    <a:cs typeface="Times New Roman" pitchFamily="18" charset="0"/>
                  </a:rPr>
                  <a:t>…</a:t>
                </a:r>
              </a:p>
            </p:txBody>
          </p:sp>
        </p:grpSp>
        <p:graphicFrame>
          <p:nvGraphicFramePr>
            <p:cNvPr id="3082" name="Object 1"/>
            <p:cNvGraphicFramePr>
              <a:graphicFrameLocks noChangeAspect="1"/>
            </p:cNvGraphicFramePr>
            <p:nvPr/>
          </p:nvGraphicFramePr>
          <p:xfrm>
            <a:off x="1563688" y="4029075"/>
            <a:ext cx="676275" cy="3048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6146" name="Equation" r:id="rId9" imgW="405872" imgH="177569" progId="">
                    <p:embed/>
                  </p:oleObj>
                </mc:Choice>
                <mc:Fallback>
                  <p:oleObj name="Equation" r:id="rId9" imgW="405872" imgH="177569" progId="">
                    <p:embed/>
                    <p:pic>
                      <p:nvPicPr>
                        <p:cNvPr id="0" name="Picture 96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563688" y="4029075"/>
                          <a:ext cx="676275" cy="30480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3083" name="Object 1"/>
            <p:cNvGraphicFramePr>
              <a:graphicFrameLocks noChangeAspect="1"/>
            </p:cNvGraphicFramePr>
            <p:nvPr/>
          </p:nvGraphicFramePr>
          <p:xfrm>
            <a:off x="6621463" y="4006850"/>
            <a:ext cx="631825" cy="3492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6147" name="Equation" r:id="rId11" imgW="380835" imgH="203112" progId="Equation.DSMT4">
                    <p:embed/>
                  </p:oleObj>
                </mc:Choice>
                <mc:Fallback>
                  <p:oleObj name="Equation" r:id="rId11" imgW="380835" imgH="203112" progId="Equation.DSMT4">
                    <p:embed/>
                    <p:pic>
                      <p:nvPicPr>
                        <p:cNvPr id="0" name="Picture 96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621463" y="4006850"/>
                          <a:ext cx="631825" cy="34925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5" grpId="0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285750"/>
            <a:ext cx="7772400" cy="971550"/>
          </a:xfrm>
        </p:spPr>
        <p:txBody>
          <a:bodyPr/>
          <a:lstStyle/>
          <a:p>
            <a:pPr eaLnBrk="1" hangingPunct="1"/>
            <a:r>
              <a:rPr lang="en-US" sz="3000" smtClean="0">
                <a:solidFill>
                  <a:srgbClr val="FF0000"/>
                </a:solidFill>
                <a:latin typeface="Comic Sans MS" pitchFamily="66" charset="0"/>
              </a:rPr>
              <a:t>Log-rank Conjecture</a:t>
            </a:r>
          </a:p>
        </p:txBody>
      </p:sp>
      <p:grpSp>
        <p:nvGrpSpPr>
          <p:cNvPr id="18" name="Group 17"/>
          <p:cNvGrpSpPr>
            <a:grpSpLocks/>
          </p:cNvGrpSpPr>
          <p:nvPr/>
        </p:nvGrpSpPr>
        <p:grpSpPr bwMode="auto">
          <a:xfrm>
            <a:off x="2030412" y="2514600"/>
            <a:ext cx="5324476" cy="893763"/>
            <a:chOff x="2030412" y="1316038"/>
            <a:chExt cx="5324476" cy="893763"/>
          </a:xfrm>
        </p:grpSpPr>
        <p:graphicFrame>
          <p:nvGraphicFramePr>
            <p:cNvPr id="4107" name="Object 1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156144370"/>
                </p:ext>
              </p:extLst>
            </p:nvPr>
          </p:nvGraphicFramePr>
          <p:xfrm>
            <a:off x="2030412" y="1316038"/>
            <a:ext cx="788988" cy="3492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5599" name="Equation" r:id="rId4" imgW="469696" imgH="203112" progId="">
                    <p:embed/>
                  </p:oleObj>
                </mc:Choice>
                <mc:Fallback>
                  <p:oleObj name="Equation" r:id="rId4" imgW="469696" imgH="203112" progId="">
                    <p:embed/>
                    <p:pic>
                      <p:nvPicPr>
                        <p:cNvPr id="0" name="Picture 202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030412" y="1316038"/>
                          <a:ext cx="788988" cy="34925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0" name="Left-Right Arrow 19"/>
            <p:cNvSpPr/>
            <p:nvPr/>
          </p:nvSpPr>
          <p:spPr bwMode="auto">
            <a:xfrm>
              <a:off x="3733800" y="1371601"/>
              <a:ext cx="838200" cy="228600"/>
            </a:xfrm>
            <a:prstGeom prst="leftRightArrow">
              <a:avLst/>
            </a:prstGeom>
            <a:ln>
              <a:headEnd type="none" w="med" len="med"/>
              <a:tailEnd type="none" w="med" len="med"/>
            </a:ln>
            <a:extLst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1"/>
            <a:lstStyle/>
            <a:p>
              <a:pPr>
                <a:defRPr/>
              </a:pPr>
              <a:endParaRPr lang="he-IL">
                <a:solidFill>
                  <a:schemeClr val="tx1"/>
                </a:solidFill>
              </a:endParaRPr>
            </a:p>
          </p:txBody>
        </p:sp>
        <p:graphicFrame>
          <p:nvGraphicFramePr>
            <p:cNvPr id="4109" name="Object 20"/>
            <p:cNvGraphicFramePr>
              <a:graphicFrameLocks noChangeAspect="1"/>
            </p:cNvGraphicFramePr>
            <p:nvPr/>
          </p:nvGraphicFramePr>
          <p:xfrm>
            <a:off x="5583238" y="1327151"/>
            <a:ext cx="874712" cy="3492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5600" name="Equation" r:id="rId6" imgW="520474" imgH="203112" progId="Equation.DSMT4">
                    <p:embed/>
                  </p:oleObj>
                </mc:Choice>
                <mc:Fallback>
                  <p:oleObj name="Equation" r:id="rId6" imgW="520474" imgH="203112" progId="Equation.DSMT4">
                    <p:embed/>
                    <p:pic>
                      <p:nvPicPr>
                        <p:cNvPr id="0" name="Picture 202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583238" y="1327151"/>
                          <a:ext cx="874712" cy="34925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4110" name="Object 21"/>
            <p:cNvGraphicFramePr>
              <a:graphicFrameLocks noChangeAspect="1"/>
            </p:cNvGraphicFramePr>
            <p:nvPr/>
          </p:nvGraphicFramePr>
          <p:xfrm>
            <a:off x="4714875" y="1795463"/>
            <a:ext cx="2640013" cy="41433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5601" name="Equation" r:id="rId8" imgW="1574800" imgH="241300" progId="Equation.DSMT4">
                    <p:embed/>
                  </p:oleObj>
                </mc:Choice>
                <mc:Fallback>
                  <p:oleObj name="Equation" r:id="rId8" imgW="1574800" imgH="241300" progId="Equation.DSMT4">
                    <p:embed/>
                    <p:pic>
                      <p:nvPicPr>
                        <p:cNvPr id="0" name="Picture 2030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9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714875" y="1795463"/>
                          <a:ext cx="2640013" cy="414338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9" name="Group 8"/>
          <p:cNvGrpSpPr>
            <a:grpSpLocks/>
          </p:cNvGrpSpPr>
          <p:nvPr/>
        </p:nvGrpSpPr>
        <p:grpSpPr bwMode="auto">
          <a:xfrm>
            <a:off x="406400" y="3886200"/>
            <a:ext cx="8128000" cy="457200"/>
            <a:chOff x="406400" y="3686175"/>
            <a:chExt cx="8128000" cy="457200"/>
          </a:xfrm>
        </p:grpSpPr>
        <p:sp>
          <p:nvSpPr>
            <p:cNvPr id="4105" name="Text Box 5"/>
            <p:cNvSpPr txBox="1">
              <a:spLocks noChangeArrowheads="1"/>
            </p:cNvSpPr>
            <p:nvPr/>
          </p:nvSpPr>
          <p:spPr bwMode="auto">
            <a:xfrm>
              <a:off x="406400" y="3686175"/>
              <a:ext cx="8128000" cy="4572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b="1" dirty="0">
                  <a:solidFill>
                    <a:srgbClr val="9933FF"/>
                  </a:solidFill>
                  <a:latin typeface="Comic Sans MS" pitchFamily="66" charset="0"/>
                  <a:cs typeface="Times New Roman" pitchFamily="18" charset="0"/>
                </a:rPr>
                <a:t>Fact.</a:t>
              </a:r>
            </a:p>
          </p:txBody>
        </p:sp>
        <p:graphicFrame>
          <p:nvGraphicFramePr>
            <p:cNvPr id="4106" name="Object 22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50493618"/>
                </p:ext>
              </p:extLst>
            </p:nvPr>
          </p:nvGraphicFramePr>
          <p:xfrm>
            <a:off x="1447800" y="3744913"/>
            <a:ext cx="3840163" cy="39211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5602" name="Equation" r:id="rId10" imgW="2286000" imgH="228600" progId="Equation.DSMT4">
                    <p:embed/>
                  </p:oleObj>
                </mc:Choice>
                <mc:Fallback>
                  <p:oleObj name="Equation" r:id="rId10" imgW="2286000" imgH="228600" progId="Equation.DSMT4">
                    <p:embed/>
                    <p:pic>
                      <p:nvPicPr>
                        <p:cNvPr id="0" name="Picture 203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1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447800" y="3744913"/>
                          <a:ext cx="3840163" cy="392112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8" name="Group 7"/>
          <p:cNvGrpSpPr>
            <a:grpSpLocks/>
          </p:cNvGrpSpPr>
          <p:nvPr/>
        </p:nvGrpSpPr>
        <p:grpSpPr bwMode="auto">
          <a:xfrm>
            <a:off x="431800" y="4700740"/>
            <a:ext cx="8331200" cy="938060"/>
            <a:chOff x="406400" y="4297740"/>
            <a:chExt cx="8331200" cy="937835"/>
          </a:xfrm>
        </p:grpSpPr>
        <p:sp>
          <p:nvSpPr>
            <p:cNvPr id="4103" name="Text Box 6"/>
            <p:cNvSpPr txBox="1">
              <a:spLocks noChangeArrowheads="1"/>
            </p:cNvSpPr>
            <p:nvPr/>
          </p:nvSpPr>
          <p:spPr bwMode="auto">
            <a:xfrm>
              <a:off x="406400" y="4297740"/>
              <a:ext cx="8331200" cy="46155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b="1" dirty="0">
                  <a:solidFill>
                    <a:srgbClr val="9933FF"/>
                  </a:solidFill>
                  <a:latin typeface="Comic Sans MS" pitchFamily="66" charset="0"/>
                  <a:cs typeface="Times New Roman" pitchFamily="18" charset="0"/>
                </a:rPr>
                <a:t>Log-rank </a:t>
              </a:r>
              <a:r>
                <a:rPr lang="en-US" b="1" dirty="0" smtClean="0">
                  <a:solidFill>
                    <a:srgbClr val="9933FF"/>
                  </a:solidFill>
                  <a:latin typeface="Comic Sans MS" pitchFamily="66" charset="0"/>
                  <a:cs typeface="Times New Roman" pitchFamily="18" charset="0"/>
                </a:rPr>
                <a:t>conjecture. </a:t>
              </a:r>
              <a:r>
                <a:rPr lang="en-US" b="1" dirty="0">
                  <a:solidFill>
                    <a:srgbClr val="FF9933"/>
                  </a:solidFill>
                  <a:latin typeface="Comic Sans MS" pitchFamily="66" charset="0"/>
                  <a:cs typeface="Times New Roman" pitchFamily="18" charset="0"/>
                </a:rPr>
                <a:t>[</a:t>
              </a:r>
              <a:r>
                <a:rPr lang="en-US" b="1" dirty="0" err="1">
                  <a:solidFill>
                    <a:srgbClr val="FF9933"/>
                  </a:solidFill>
                  <a:latin typeface="Comic Sans MS" pitchFamily="66" charset="0"/>
                  <a:cs typeface="Times New Roman" pitchFamily="18" charset="0"/>
                </a:rPr>
                <a:t>Lovász</a:t>
              </a:r>
              <a:r>
                <a:rPr lang="en-US" b="1" dirty="0">
                  <a:solidFill>
                    <a:srgbClr val="FF9933"/>
                  </a:solidFill>
                  <a:latin typeface="Comic Sans MS" pitchFamily="66" charset="0"/>
                  <a:cs typeface="Times New Roman" pitchFamily="18" charset="0"/>
                </a:rPr>
                <a:t>, Saks, FOCS </a:t>
              </a:r>
              <a:r>
                <a:rPr lang="en-US" b="1" dirty="0" smtClean="0">
                  <a:solidFill>
                    <a:srgbClr val="FF9933"/>
                  </a:solidFill>
                  <a:latin typeface="Comic Sans MS" pitchFamily="66" charset="0"/>
                  <a:cs typeface="Times New Roman" pitchFamily="18" charset="0"/>
                </a:rPr>
                <a:t>88]</a:t>
              </a:r>
              <a:endParaRPr lang="en-US" b="1" dirty="0">
                <a:solidFill>
                  <a:srgbClr val="FF9933"/>
                </a:solidFill>
                <a:latin typeface="Comic Sans MS" pitchFamily="66" charset="0"/>
                <a:cs typeface="Times New Roman" pitchFamily="18" charset="0"/>
              </a:endParaRPr>
            </a:p>
          </p:txBody>
        </p:sp>
        <p:graphicFrame>
          <p:nvGraphicFramePr>
            <p:cNvPr id="4104" name="Object 6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91094901"/>
                </p:ext>
              </p:extLst>
            </p:nvPr>
          </p:nvGraphicFramePr>
          <p:xfrm>
            <a:off x="2722563" y="4822825"/>
            <a:ext cx="2859087" cy="4127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5603" name="Equation" r:id="rId12" imgW="1701800" imgH="241300" progId="Equation.DSMT4">
                    <p:embed/>
                  </p:oleObj>
                </mc:Choice>
                <mc:Fallback>
                  <p:oleObj name="Equation" r:id="rId12" imgW="1701800" imgH="241300" progId="Equation.DSMT4">
                    <p:embed/>
                    <p:pic>
                      <p:nvPicPr>
                        <p:cNvPr id="0" name="Picture 203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3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722563" y="4822825"/>
                          <a:ext cx="2859087" cy="41275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4099" name="Group 5"/>
          <p:cNvGrpSpPr>
            <a:grpSpLocks/>
          </p:cNvGrpSpPr>
          <p:nvPr/>
        </p:nvGrpSpPr>
        <p:grpSpPr bwMode="auto">
          <a:xfrm>
            <a:off x="3733801" y="1306513"/>
            <a:ext cx="3078163" cy="903287"/>
            <a:chOff x="3733800" y="1306513"/>
            <a:chExt cx="3078162" cy="903287"/>
          </a:xfrm>
        </p:grpSpPr>
        <p:sp>
          <p:nvSpPr>
            <p:cNvPr id="3" name="Left-Right Arrow 2"/>
            <p:cNvSpPr/>
            <p:nvPr/>
          </p:nvSpPr>
          <p:spPr bwMode="auto">
            <a:xfrm>
              <a:off x="3733800" y="1371600"/>
              <a:ext cx="838200" cy="228600"/>
            </a:xfrm>
            <a:prstGeom prst="leftRightArrow">
              <a:avLst/>
            </a:prstGeom>
            <a:ln>
              <a:headEnd type="none" w="med" len="med"/>
              <a:tailEnd type="none" w="med" len="med"/>
            </a:ln>
            <a:extLst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1"/>
            <a:lstStyle/>
            <a:p>
              <a:pPr>
                <a:defRPr/>
              </a:pPr>
              <a:endParaRPr lang="he-IL">
                <a:solidFill>
                  <a:schemeClr val="tx1"/>
                </a:solidFill>
              </a:endParaRPr>
            </a:p>
          </p:txBody>
        </p:sp>
        <p:graphicFrame>
          <p:nvGraphicFramePr>
            <p:cNvPr id="4113" name="Object 3"/>
            <p:cNvGraphicFramePr>
              <a:graphicFrameLocks noChangeAspect="1"/>
            </p:cNvGraphicFramePr>
            <p:nvPr/>
          </p:nvGraphicFramePr>
          <p:xfrm>
            <a:off x="5329238" y="1306513"/>
            <a:ext cx="1384300" cy="39211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5604" name="Equation" r:id="rId14" imgW="825500" imgH="228600" progId="">
                    <p:embed/>
                  </p:oleObj>
                </mc:Choice>
                <mc:Fallback>
                  <p:oleObj name="Equation" r:id="rId14" imgW="825500" imgH="228600" progId="">
                    <p:embed/>
                    <p:pic>
                      <p:nvPicPr>
                        <p:cNvPr id="0" name="Picture 203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329238" y="1306513"/>
                          <a:ext cx="1384300" cy="392112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4114" name="Object 4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4250691140"/>
                </p:ext>
              </p:extLst>
            </p:nvPr>
          </p:nvGraphicFramePr>
          <p:xfrm>
            <a:off x="5257800" y="1795463"/>
            <a:ext cx="1554162" cy="41433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5605" name="Equation" r:id="rId16" imgW="927100" imgH="241300" progId="Equation.DSMT4">
                    <p:embed/>
                  </p:oleObj>
                </mc:Choice>
                <mc:Fallback>
                  <p:oleObj name="Equation" r:id="rId16" imgW="927100" imgH="241300" progId="Equation.DSMT4">
                    <p:embed/>
                    <p:pic>
                      <p:nvPicPr>
                        <p:cNvPr id="0" name="Picture 203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257800" y="1795463"/>
                          <a:ext cx="1554162" cy="414337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2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43908562"/>
              </p:ext>
            </p:extLst>
          </p:nvPr>
        </p:nvGraphicFramePr>
        <p:xfrm>
          <a:off x="1462088" y="1387475"/>
          <a:ext cx="1831975" cy="349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606" name="Equation" r:id="rId18" imgW="1091880" imgH="203040" progId="Equation.DSMT4">
                  <p:embed/>
                </p:oleObj>
              </mc:Choice>
              <mc:Fallback>
                <p:oleObj name="Equation" r:id="rId18" imgW="109188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62088" y="1387475"/>
                        <a:ext cx="1831975" cy="3492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>
            <a:grpSpLocks/>
          </p:cNvGrpSpPr>
          <p:nvPr/>
        </p:nvGrpSpPr>
        <p:grpSpPr bwMode="auto">
          <a:xfrm>
            <a:off x="381000" y="4711700"/>
            <a:ext cx="8331200" cy="1384300"/>
            <a:chOff x="381000" y="5410200"/>
            <a:chExt cx="8331200" cy="1384995"/>
          </a:xfrm>
        </p:grpSpPr>
        <p:sp>
          <p:nvSpPr>
            <p:cNvPr id="5139" name="Text Box 6"/>
            <p:cNvSpPr txBox="1">
              <a:spLocks noChangeArrowheads="1"/>
            </p:cNvSpPr>
            <p:nvPr/>
          </p:nvSpPr>
          <p:spPr bwMode="auto">
            <a:xfrm>
              <a:off x="381000" y="5410200"/>
              <a:ext cx="8331200" cy="138499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b="1" dirty="0">
                  <a:solidFill>
                    <a:srgbClr val="9933FF"/>
                  </a:solidFill>
                  <a:latin typeface="Comic Sans MS" pitchFamily="66" charset="0"/>
                  <a:cs typeface="Times New Roman" pitchFamily="18" charset="0"/>
                </a:rPr>
                <a:t>Main result. </a:t>
              </a:r>
              <a:r>
                <a:rPr lang="en-US" dirty="0">
                  <a:latin typeface="Comic Sans MS" pitchFamily="66" charset="0"/>
                  <a:cs typeface="Times New Roman" pitchFamily="18" charset="0"/>
                </a:rPr>
                <a:t>Assuming the polynomial </a:t>
              </a:r>
              <a:r>
                <a:rPr lang="en-US" dirty="0" err="1">
                  <a:latin typeface="Comic Sans MS" pitchFamily="66" charset="0"/>
                  <a:cs typeface="Times New Roman" pitchFamily="18" charset="0"/>
                </a:rPr>
                <a:t>Freiman-Ruzsa</a:t>
              </a:r>
              <a:r>
                <a:rPr lang="en-US" dirty="0">
                  <a:latin typeface="Comic Sans MS" pitchFamily="66" charset="0"/>
                  <a:cs typeface="Times New Roman" pitchFamily="18" charset="0"/>
                </a:rPr>
                <a:t> conjecture,</a:t>
              </a:r>
              <a:endParaRPr lang="en-US" b="1" dirty="0">
                <a:solidFill>
                  <a:srgbClr val="9933FF"/>
                </a:solidFill>
                <a:latin typeface="Comic Sans MS" pitchFamily="66" charset="0"/>
                <a:cs typeface="Times New Roman" pitchFamily="18" charset="0"/>
              </a:endParaRPr>
            </a:p>
            <a:p>
              <a:pPr eaLnBrk="1" hangingPunct="1">
                <a:spcBef>
                  <a:spcPct val="50000"/>
                </a:spcBef>
              </a:pPr>
              <a:endParaRPr lang="en-US" b="1" dirty="0">
                <a:latin typeface="Comic Sans MS" pitchFamily="66" charset="0"/>
                <a:cs typeface="Times New Roman" pitchFamily="18" charset="0"/>
              </a:endParaRPr>
            </a:p>
          </p:txBody>
        </p:sp>
        <p:graphicFrame>
          <p:nvGraphicFramePr>
            <p:cNvPr id="5140" name="Object 27"/>
            <p:cNvGraphicFramePr>
              <a:graphicFrameLocks noChangeAspect="1"/>
            </p:cNvGraphicFramePr>
            <p:nvPr/>
          </p:nvGraphicFramePr>
          <p:xfrm>
            <a:off x="2362200" y="6284020"/>
            <a:ext cx="4181475" cy="43497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8602" name="Equation" r:id="rId4" imgW="2489200" imgH="254000" progId="">
                    <p:embed/>
                  </p:oleObj>
                </mc:Choice>
                <mc:Fallback>
                  <p:oleObj name="Equation" r:id="rId4" imgW="2489200" imgH="254000" progId="">
                    <p:embed/>
                    <p:pic>
                      <p:nvPicPr>
                        <p:cNvPr id="0" name="Picture 142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362200" y="6284020"/>
                          <a:ext cx="4181475" cy="434975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5123" name="Rectangle 2"/>
          <p:cNvSpPr>
            <a:spLocks noGrp="1" noChangeArrowheads="1"/>
          </p:cNvSpPr>
          <p:nvPr>
            <p:ph type="title"/>
          </p:nvPr>
        </p:nvSpPr>
        <p:spPr>
          <a:xfrm>
            <a:off x="711200" y="228600"/>
            <a:ext cx="7772400" cy="1143000"/>
          </a:xfrm>
        </p:spPr>
        <p:txBody>
          <a:bodyPr/>
          <a:lstStyle/>
          <a:p>
            <a:pPr eaLnBrk="1" hangingPunct="1"/>
            <a:r>
              <a:rPr lang="en-US" sz="3000" smtClean="0">
                <a:solidFill>
                  <a:srgbClr val="FF0000"/>
                </a:solidFill>
                <a:latin typeface="Comic Sans MS" pitchFamily="66" charset="0"/>
              </a:rPr>
              <a:t>Known Bounds</a:t>
            </a:r>
          </a:p>
        </p:txBody>
      </p:sp>
      <p:grpSp>
        <p:nvGrpSpPr>
          <p:cNvPr id="5124" name="Group 2"/>
          <p:cNvGrpSpPr>
            <a:grpSpLocks/>
          </p:cNvGrpSpPr>
          <p:nvPr/>
        </p:nvGrpSpPr>
        <p:grpSpPr bwMode="auto">
          <a:xfrm>
            <a:off x="396875" y="2971800"/>
            <a:ext cx="8051800" cy="1455737"/>
            <a:chOff x="406400" y="2735263"/>
            <a:chExt cx="8051800" cy="1455737"/>
          </a:xfrm>
        </p:grpSpPr>
        <p:sp>
          <p:nvSpPr>
            <p:cNvPr id="5134" name="Text Box 5"/>
            <p:cNvSpPr txBox="1">
              <a:spLocks noChangeArrowheads="1"/>
            </p:cNvSpPr>
            <p:nvPr/>
          </p:nvSpPr>
          <p:spPr bwMode="auto">
            <a:xfrm>
              <a:off x="406400" y="2735263"/>
              <a:ext cx="6299200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>
                  <a:solidFill>
                    <a:srgbClr val="FF3399"/>
                  </a:solidFill>
                  <a:latin typeface="Comic Sans MS" pitchFamily="66" charset="0"/>
                  <a:cs typeface="Times New Roman" pitchFamily="18" charset="0"/>
                </a:rPr>
                <a:t>Upper bounds:</a:t>
              </a:r>
            </a:p>
          </p:txBody>
        </p:sp>
        <p:sp>
          <p:nvSpPr>
            <p:cNvPr id="5135" name="Text Box 10"/>
            <p:cNvSpPr txBox="1">
              <a:spLocks noChangeArrowheads="1"/>
            </p:cNvSpPr>
            <p:nvPr/>
          </p:nvSpPr>
          <p:spPr bwMode="auto">
            <a:xfrm>
              <a:off x="5181600" y="2743200"/>
              <a:ext cx="3276600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dirty="0">
                  <a:solidFill>
                    <a:srgbClr val="FF9933"/>
                  </a:solidFill>
                  <a:latin typeface="Comic Sans MS" pitchFamily="66" charset="0"/>
                  <a:cs typeface="Times New Roman" pitchFamily="18" charset="0"/>
                </a:rPr>
                <a:t>[</a:t>
              </a:r>
              <a:r>
                <a:rPr lang="en-US" dirty="0" err="1">
                  <a:solidFill>
                    <a:srgbClr val="FF9933"/>
                  </a:solidFill>
                  <a:latin typeface="Comic Sans MS" pitchFamily="66" charset="0"/>
                  <a:cs typeface="Times New Roman" pitchFamily="18" charset="0"/>
                </a:rPr>
                <a:t>Kotlov</a:t>
              </a:r>
              <a:r>
                <a:rPr lang="en-US" dirty="0">
                  <a:solidFill>
                    <a:srgbClr val="FF9933"/>
                  </a:solidFill>
                  <a:latin typeface="Comic Sans MS" pitchFamily="66" charset="0"/>
                  <a:cs typeface="Times New Roman" pitchFamily="18" charset="0"/>
                </a:rPr>
                <a:t>, </a:t>
              </a:r>
              <a:r>
                <a:rPr lang="en-US" dirty="0" err="1">
                  <a:solidFill>
                    <a:srgbClr val="FF9933"/>
                  </a:solidFill>
                  <a:latin typeface="Comic Sans MS" pitchFamily="66" charset="0"/>
                  <a:cs typeface="Times New Roman" pitchFamily="18" charset="0"/>
                </a:rPr>
                <a:t>Lovász</a:t>
              </a:r>
              <a:r>
                <a:rPr lang="en-US" dirty="0">
                  <a:solidFill>
                    <a:srgbClr val="FF9933"/>
                  </a:solidFill>
                  <a:latin typeface="Comic Sans MS" pitchFamily="66" charset="0"/>
                  <a:cs typeface="Times New Roman" pitchFamily="18" charset="0"/>
                </a:rPr>
                <a:t> 96]</a:t>
              </a:r>
            </a:p>
          </p:txBody>
        </p:sp>
        <p:graphicFrame>
          <p:nvGraphicFramePr>
            <p:cNvPr id="5136" name="Object 13"/>
            <p:cNvGraphicFramePr>
              <a:graphicFrameLocks noChangeAspect="1"/>
            </p:cNvGraphicFramePr>
            <p:nvPr/>
          </p:nvGraphicFramePr>
          <p:xfrm>
            <a:off x="2614613" y="2830513"/>
            <a:ext cx="2476500" cy="39052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8603" name="Equation" r:id="rId6" imgW="1473200" imgH="228600" progId="">
                    <p:embed/>
                  </p:oleObj>
                </mc:Choice>
                <mc:Fallback>
                  <p:oleObj name="Equation" r:id="rId6" imgW="1473200" imgH="228600" progId="">
                    <p:embed/>
                    <p:pic>
                      <p:nvPicPr>
                        <p:cNvPr id="0" name="Picture 142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614613" y="2830513"/>
                          <a:ext cx="2476500" cy="390525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5137" name="Object 1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379921649"/>
                </p:ext>
              </p:extLst>
            </p:nvPr>
          </p:nvGraphicFramePr>
          <p:xfrm>
            <a:off x="2743200" y="3409950"/>
            <a:ext cx="3094037" cy="7810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8604" name="Equation" r:id="rId8" imgW="1841500" imgH="457200" progId="Equation.DSMT4">
                    <p:embed/>
                  </p:oleObj>
                </mc:Choice>
                <mc:Fallback>
                  <p:oleObj name="Equation" r:id="rId8" imgW="1841500" imgH="457200" progId="Equation.DSMT4">
                    <p:embed/>
                    <p:pic>
                      <p:nvPicPr>
                        <p:cNvPr id="0" name="Picture 142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9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743200" y="3409950"/>
                          <a:ext cx="3094037" cy="78105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5138" name="Text Box 10"/>
            <p:cNvSpPr txBox="1">
              <a:spLocks noChangeArrowheads="1"/>
            </p:cNvSpPr>
            <p:nvPr/>
          </p:nvSpPr>
          <p:spPr bwMode="auto">
            <a:xfrm>
              <a:off x="5943600" y="3348335"/>
              <a:ext cx="2260600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dirty="0">
                  <a:solidFill>
                    <a:srgbClr val="FF9933"/>
                  </a:solidFill>
                  <a:latin typeface="Comic Sans MS" pitchFamily="66" charset="0"/>
                  <a:cs typeface="Times New Roman" pitchFamily="18" charset="0"/>
                </a:rPr>
                <a:t>[</a:t>
              </a:r>
              <a:r>
                <a:rPr lang="en-US" dirty="0" err="1">
                  <a:solidFill>
                    <a:srgbClr val="FF9933"/>
                  </a:solidFill>
                  <a:latin typeface="Comic Sans MS" pitchFamily="66" charset="0"/>
                  <a:cs typeface="Times New Roman" pitchFamily="18" charset="0"/>
                </a:rPr>
                <a:t>Kotlov</a:t>
              </a:r>
              <a:r>
                <a:rPr lang="en-US" dirty="0">
                  <a:solidFill>
                    <a:srgbClr val="FF9933"/>
                  </a:solidFill>
                  <a:latin typeface="Comic Sans MS" pitchFamily="66" charset="0"/>
                  <a:cs typeface="Times New Roman" pitchFamily="18" charset="0"/>
                </a:rPr>
                <a:t> 97]</a:t>
              </a:r>
            </a:p>
          </p:txBody>
        </p:sp>
      </p:grpSp>
      <p:grpSp>
        <p:nvGrpSpPr>
          <p:cNvPr id="6" name="Group 5"/>
          <p:cNvGrpSpPr>
            <a:grpSpLocks/>
          </p:cNvGrpSpPr>
          <p:nvPr/>
        </p:nvGrpSpPr>
        <p:grpSpPr bwMode="auto">
          <a:xfrm>
            <a:off x="381000" y="1371600"/>
            <a:ext cx="8686800" cy="1343025"/>
            <a:chOff x="381000" y="3004066"/>
            <a:chExt cx="8686800" cy="1343799"/>
          </a:xfrm>
        </p:grpSpPr>
        <p:grpSp>
          <p:nvGrpSpPr>
            <p:cNvPr id="5126" name="Group 3"/>
            <p:cNvGrpSpPr>
              <a:grpSpLocks/>
            </p:cNvGrpSpPr>
            <p:nvPr/>
          </p:nvGrpSpPr>
          <p:grpSpPr bwMode="auto">
            <a:xfrm>
              <a:off x="381000" y="3004066"/>
              <a:ext cx="8686800" cy="1304925"/>
              <a:chOff x="381000" y="4343400"/>
              <a:chExt cx="8686800" cy="1304925"/>
            </a:xfrm>
          </p:grpSpPr>
          <p:grpSp>
            <p:nvGrpSpPr>
              <p:cNvPr id="5128" name="Group 17"/>
              <p:cNvGrpSpPr>
                <a:grpSpLocks/>
              </p:cNvGrpSpPr>
              <p:nvPr/>
            </p:nvGrpSpPr>
            <p:grpSpPr bwMode="auto">
              <a:xfrm>
                <a:off x="381000" y="4343400"/>
                <a:ext cx="8686800" cy="923925"/>
                <a:chOff x="406400" y="2735263"/>
                <a:chExt cx="8686800" cy="923925"/>
              </a:xfrm>
            </p:grpSpPr>
            <p:sp>
              <p:nvSpPr>
                <p:cNvPr id="5130" name="Text Box 5"/>
                <p:cNvSpPr txBox="1">
                  <a:spLocks noChangeArrowheads="1"/>
                </p:cNvSpPr>
                <p:nvPr/>
              </p:nvSpPr>
              <p:spPr bwMode="auto">
                <a:xfrm>
                  <a:off x="406400" y="2735263"/>
                  <a:ext cx="6299200" cy="461665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5pPr>
                  <a:lvl6pPr marL="2514600" indent="-228600" algn="l" rtl="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6pPr>
                  <a:lvl7pPr marL="2971800" indent="-228600" algn="l" rtl="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7pPr>
                  <a:lvl8pPr marL="3429000" indent="-228600" algn="l" rtl="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8pPr>
                  <a:lvl9pPr marL="3886200" indent="-228600" algn="l" rtl="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</a:pPr>
                  <a:r>
                    <a:rPr lang="en-US" dirty="0">
                      <a:solidFill>
                        <a:srgbClr val="FF3399"/>
                      </a:solidFill>
                      <a:latin typeface="Comic Sans MS" pitchFamily="66" charset="0"/>
                      <a:cs typeface="Times New Roman" pitchFamily="18" charset="0"/>
                    </a:rPr>
                    <a:t>Lower bounds:</a:t>
                  </a:r>
                </a:p>
              </p:txBody>
            </p:sp>
            <p:graphicFrame>
              <p:nvGraphicFramePr>
                <p:cNvPr id="5131" name="Object 20"/>
                <p:cNvGraphicFramePr>
                  <a:graphicFrameLocks noChangeAspect="1"/>
                </p:cNvGraphicFramePr>
                <p:nvPr>
                  <p:extLst>
                    <p:ext uri="{D42A27DB-BD31-4B8C-83A1-F6EECF244321}">
                      <p14:modId xmlns:p14="http://schemas.microsoft.com/office/powerpoint/2010/main" val="3410040012"/>
                    </p:ext>
                  </p:extLst>
                </p:nvPr>
              </p:nvGraphicFramePr>
              <p:xfrm>
                <a:off x="2751137" y="2819401"/>
                <a:ext cx="2989263" cy="412750"/>
              </p:xfrm>
              <a:graphic>
                <a:graphicData uri="http://schemas.openxmlformats.org/presentationml/2006/ole">
                  <mc:AlternateContent xmlns:mc="http://schemas.openxmlformats.org/markup-compatibility/2006">
                    <mc:Choice xmlns:v="urn:schemas-microsoft-com:vml" Requires="v">
                      <p:oleObj spid="_x0000_s28605" name="Equation" r:id="rId10" imgW="1778000" imgH="241300" progId="Equation.DSMT4">
                        <p:embed/>
                      </p:oleObj>
                    </mc:Choice>
                    <mc:Fallback>
                      <p:oleObj name="Equation" r:id="rId10" imgW="1778000" imgH="241300" progId="Equation.DSMT4">
                        <p:embed/>
                        <p:pic>
                          <p:nvPicPr>
                            <p:cNvPr id="0" name="Picture 1428"/>
                            <p:cNvPicPr>
                              <a:picLocks noChangeAspect="1" noChangeArrowheads="1"/>
                            </p:cNvPicPr>
                            <p:nvPr/>
                          </p:nvPicPr>
                          <p:blipFill>
                            <a:blip r:embed="rId11">
                              <a:extLst>
                                <a:ext uri="{28A0092B-C50C-407E-A947-70E740481C1C}">
                                  <a14:useLocalDpi xmlns:a14="http://schemas.microsoft.com/office/drawing/2010/main" val="0"/>
                                </a:ext>
                              </a:extLst>
                            </a:blip>
                            <a:srcRect/>
                            <a:stretch>
                              <a:fillRect/>
                            </a:stretch>
                          </p:blipFill>
                          <p:spPr bwMode="auto">
                            <a:xfrm>
                              <a:off x="2751137" y="2819401"/>
                              <a:ext cx="2989263" cy="412750"/>
                            </a:xfrm>
                            <a:prstGeom prst="rect">
                              <a:avLst/>
                            </a:prstGeom>
                            <a:noFill/>
                            <a:extLst>
                              <a:ext uri="{909E8E84-426E-40dd-AFC4-6F175D3DCCD1}">
                                <a14:hiddenFill xmlns:a14="http://schemas.microsoft.com/office/drawing/2010/main">
                                  <a:solidFill>
                                    <a:srgbClr val="FFFFFF"/>
                                  </a:solidFill>
                                </a14:hiddenFill>
                              </a:ext>
                            </a:extLst>
                          </p:spPr>
                        </p:pic>
                      </p:oleObj>
                    </mc:Fallback>
                  </mc:AlternateContent>
                </a:graphicData>
              </a:graphic>
            </p:graphicFrame>
            <p:graphicFrame>
              <p:nvGraphicFramePr>
                <p:cNvPr id="5132" name="Object 21"/>
                <p:cNvGraphicFramePr>
                  <a:graphicFrameLocks noChangeAspect="1"/>
                </p:cNvGraphicFramePr>
                <p:nvPr>
                  <p:extLst>
                    <p:ext uri="{D42A27DB-BD31-4B8C-83A1-F6EECF244321}">
                      <p14:modId xmlns:p14="http://schemas.microsoft.com/office/powerpoint/2010/main" val="2681540663"/>
                    </p:ext>
                  </p:extLst>
                </p:nvPr>
              </p:nvGraphicFramePr>
              <p:xfrm>
                <a:off x="2805112" y="3268663"/>
                <a:ext cx="1792288" cy="390525"/>
              </p:xfrm>
              <a:graphic>
                <a:graphicData uri="http://schemas.openxmlformats.org/presentationml/2006/ole">
                  <mc:AlternateContent xmlns:mc="http://schemas.openxmlformats.org/markup-compatibility/2006">
                    <mc:Choice xmlns:v="urn:schemas-microsoft-com:vml" Requires="v">
                      <p:oleObj spid="_x0000_s28606" name="Equation" r:id="rId12" imgW="1066800" imgH="228600" progId="Equation.DSMT4">
                        <p:embed/>
                      </p:oleObj>
                    </mc:Choice>
                    <mc:Fallback>
                      <p:oleObj name="Equation" r:id="rId12" imgW="1066800" imgH="228600" progId="Equation.DSMT4">
                        <p:embed/>
                        <p:pic>
                          <p:nvPicPr>
                            <p:cNvPr id="0" name="Picture 1429"/>
                            <p:cNvPicPr>
                              <a:picLocks noChangeAspect="1" noChangeArrowheads="1"/>
                            </p:cNvPicPr>
                            <p:nvPr/>
                          </p:nvPicPr>
                          <p:blipFill>
                            <a:blip r:embed="rId13">
                              <a:extLst>
                                <a:ext uri="{28A0092B-C50C-407E-A947-70E740481C1C}">
                                  <a14:useLocalDpi xmlns:a14="http://schemas.microsoft.com/office/drawing/2010/main" val="0"/>
                                </a:ext>
                              </a:extLst>
                            </a:blip>
                            <a:srcRect/>
                            <a:stretch>
                              <a:fillRect/>
                            </a:stretch>
                          </p:blipFill>
                          <p:spPr bwMode="auto">
                            <a:xfrm>
                              <a:off x="2805112" y="3268663"/>
                              <a:ext cx="1792288" cy="390525"/>
                            </a:xfrm>
                            <a:prstGeom prst="rect">
                              <a:avLst/>
                            </a:prstGeom>
                            <a:noFill/>
                            <a:extLst>
                              <a:ext uri="{909E8E84-426E-40dd-AFC4-6F175D3DCCD1}">
                                <a14:hiddenFill xmlns:a14="http://schemas.microsoft.com/office/drawing/2010/main">
                                  <a:solidFill>
                                    <a:srgbClr val="FFFFFF"/>
                                  </a:solidFill>
                                </a14:hiddenFill>
                              </a:ext>
                            </a:extLst>
                          </p:spPr>
                        </p:pic>
                      </p:oleObj>
                    </mc:Fallback>
                  </mc:AlternateContent>
                </a:graphicData>
              </a:graphic>
            </p:graphicFrame>
            <p:sp>
              <p:nvSpPr>
                <p:cNvPr id="5133" name="Text Box 10"/>
                <p:cNvSpPr txBox="1">
                  <a:spLocks noChangeArrowheads="1"/>
                </p:cNvSpPr>
                <p:nvPr/>
              </p:nvSpPr>
              <p:spPr bwMode="auto">
                <a:xfrm>
                  <a:off x="5080000" y="3187998"/>
                  <a:ext cx="4013200" cy="461665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5pPr>
                  <a:lvl6pPr marL="2514600" indent="-228600" algn="l" rtl="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6pPr>
                  <a:lvl7pPr marL="2971800" indent="-228600" algn="l" rtl="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7pPr>
                  <a:lvl8pPr marL="3429000" indent="-228600" algn="l" rtl="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8pPr>
                  <a:lvl9pPr marL="3886200" indent="-228600" algn="l" rtl="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</a:pPr>
                  <a:r>
                    <a:rPr lang="en-US" dirty="0">
                      <a:solidFill>
                        <a:srgbClr val="FF9933"/>
                      </a:solidFill>
                      <a:latin typeface="Comic Sans MS" pitchFamily="66" charset="0"/>
                      <a:cs typeface="Times New Roman" pitchFamily="18" charset="0"/>
                    </a:rPr>
                    <a:t>[Nisan, </a:t>
                  </a:r>
                  <a:r>
                    <a:rPr lang="en-US" dirty="0" err="1">
                      <a:solidFill>
                        <a:srgbClr val="FF9933"/>
                      </a:solidFill>
                      <a:latin typeface="Comic Sans MS" pitchFamily="66" charset="0"/>
                      <a:cs typeface="Times New Roman" pitchFamily="18" charset="0"/>
                    </a:rPr>
                    <a:t>Wigderson</a:t>
                  </a:r>
                  <a:r>
                    <a:rPr lang="en-US" dirty="0">
                      <a:solidFill>
                        <a:srgbClr val="FF9933"/>
                      </a:solidFill>
                      <a:latin typeface="Comic Sans MS" pitchFamily="66" charset="0"/>
                      <a:cs typeface="Times New Roman" pitchFamily="18" charset="0"/>
                    </a:rPr>
                    <a:t> 95]</a:t>
                  </a:r>
                </a:p>
              </p:txBody>
            </p:sp>
          </p:grpSp>
          <p:graphicFrame>
            <p:nvGraphicFramePr>
              <p:cNvPr id="5129" name="Object 23"/>
              <p:cNvGraphicFramePr>
                <a:graphicFrameLocks noChangeAspect="1"/>
              </p:cNvGraphicFramePr>
              <p:nvPr/>
            </p:nvGraphicFramePr>
            <p:xfrm>
              <a:off x="2779712" y="5257800"/>
              <a:ext cx="1792288" cy="390525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28607" name="Equation" r:id="rId14" imgW="1066800" imgH="228600" progId="">
                      <p:embed/>
                    </p:oleObj>
                  </mc:Choice>
                  <mc:Fallback>
                    <p:oleObj name="Equation" r:id="rId14" imgW="1066800" imgH="228600" progId="">
                      <p:embed/>
                      <p:pic>
                        <p:nvPicPr>
                          <p:cNvPr id="0" name="Picture 1430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15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2779712" y="5257800"/>
                            <a:ext cx="1792288" cy="390525"/>
                          </a:xfrm>
                          <a:prstGeom prst="rect">
                            <a:avLst/>
                          </a:prstGeom>
                          <a:noFill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  <p:sp>
          <p:nvSpPr>
            <p:cNvPr id="5127" name="Text Box 10"/>
            <p:cNvSpPr txBox="1">
              <a:spLocks noChangeArrowheads="1"/>
            </p:cNvSpPr>
            <p:nvPr/>
          </p:nvSpPr>
          <p:spPr bwMode="auto">
            <a:xfrm>
              <a:off x="5029200" y="3886200"/>
              <a:ext cx="4013200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dirty="0">
                  <a:solidFill>
                    <a:srgbClr val="FF9933"/>
                  </a:solidFill>
                  <a:latin typeface="Comic Sans MS" pitchFamily="66" charset="0"/>
                  <a:cs typeface="Times New Roman" pitchFamily="18" charset="0"/>
                </a:rPr>
                <a:t>[</a:t>
              </a:r>
              <a:r>
                <a:rPr lang="en-US" dirty="0" err="1">
                  <a:solidFill>
                    <a:srgbClr val="FF9933"/>
                  </a:solidFill>
                  <a:latin typeface="Comic Sans MS" pitchFamily="66" charset="0"/>
                  <a:cs typeface="Times New Roman" pitchFamily="18" charset="0"/>
                </a:rPr>
                <a:t>Kushilevitz</a:t>
              </a:r>
              <a:r>
                <a:rPr lang="en-US" dirty="0">
                  <a:solidFill>
                    <a:srgbClr val="FF9933"/>
                  </a:solidFill>
                  <a:latin typeface="Comic Sans MS" pitchFamily="66" charset="0"/>
                  <a:cs typeface="Times New Roman" pitchFamily="18" charset="0"/>
                </a:rPr>
                <a:t> 95]</a:t>
              </a:r>
            </a:p>
          </p:txBody>
        </p:sp>
      </p:grp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711200" y="228600"/>
            <a:ext cx="7772400" cy="1143000"/>
          </a:xfrm>
        </p:spPr>
        <p:txBody>
          <a:bodyPr/>
          <a:lstStyle/>
          <a:p>
            <a:pPr eaLnBrk="1" hangingPunct="1"/>
            <a:r>
              <a:rPr lang="en-US" sz="3000" smtClean="0">
                <a:solidFill>
                  <a:srgbClr val="FF0000"/>
                </a:solidFill>
                <a:latin typeface="Comic Sans MS" pitchFamily="66" charset="0"/>
              </a:rPr>
              <a:t>Polynomial Freiman-Ruzsa Conjecture</a:t>
            </a:r>
          </a:p>
        </p:txBody>
      </p:sp>
      <p:sp>
        <p:nvSpPr>
          <p:cNvPr id="8197" name="Text Box 5"/>
          <p:cNvSpPr txBox="1">
            <a:spLocks noChangeArrowheads="1"/>
          </p:cNvSpPr>
          <p:nvPr/>
        </p:nvSpPr>
        <p:spPr bwMode="auto">
          <a:xfrm>
            <a:off x="228600" y="2514600"/>
            <a:ext cx="8737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>
                <a:solidFill>
                  <a:srgbClr val="FF3399"/>
                </a:solidFill>
                <a:latin typeface="Comic Sans MS" pitchFamily="66" charset="0"/>
                <a:cs typeface="Times New Roman" pitchFamily="18" charset="0"/>
              </a:rPr>
              <a:t>Question: </a:t>
            </a:r>
            <a:r>
              <a:rPr lang="en-US">
                <a:latin typeface="Comic Sans MS" pitchFamily="66" charset="0"/>
                <a:cs typeface="Times New Roman" pitchFamily="18" charset="0"/>
              </a:rPr>
              <a:t>|A+A|/|A| is small =&gt; |span(A)|/|A| is small?</a:t>
            </a:r>
          </a:p>
        </p:txBody>
      </p:sp>
      <p:grpSp>
        <p:nvGrpSpPr>
          <p:cNvPr id="6148" name="Group 3"/>
          <p:cNvGrpSpPr>
            <a:grpSpLocks/>
          </p:cNvGrpSpPr>
          <p:nvPr/>
        </p:nvGrpSpPr>
        <p:grpSpPr bwMode="auto">
          <a:xfrm>
            <a:off x="319088" y="1295400"/>
            <a:ext cx="7910512" cy="990600"/>
            <a:chOff x="152400" y="1600200"/>
            <a:chExt cx="7909322" cy="990600"/>
          </a:xfrm>
        </p:grpSpPr>
        <p:sp>
          <p:nvSpPr>
            <p:cNvPr id="6163" name="TextBox 11"/>
            <p:cNvSpPr txBox="1">
              <a:spLocks noChangeArrowheads="1"/>
            </p:cNvSpPr>
            <p:nvPr/>
          </p:nvSpPr>
          <p:spPr bwMode="auto">
            <a:xfrm>
              <a:off x="152400" y="2129135"/>
              <a:ext cx="7909322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marL="342900" indent="-342900" eaLnBrk="0" hangingPunct="0">
                <a:defRPr sz="24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>
                <a:buFont typeface="Arial" pitchFamily="34" charset="0"/>
                <a:buChar char="•"/>
              </a:pPr>
              <a:r>
                <a:rPr lang="en-US" dirty="0">
                  <a:latin typeface="Comic Sans MS" pitchFamily="66" charset="0"/>
                  <a:sym typeface="Wingdings" pitchFamily="2" charset="2"/>
                </a:rPr>
                <a:t>|A+A|=|A| </a:t>
              </a:r>
              <a:r>
                <a:rPr lang="en-US" dirty="0" smtClean="0">
                  <a:latin typeface="Comic Sans MS" pitchFamily="66" charset="0"/>
                  <a:sym typeface="Wingdings" pitchFamily="2" charset="2"/>
                </a:rPr>
                <a:t>   </a:t>
              </a:r>
              <a:r>
                <a:rPr lang="en-US" dirty="0">
                  <a:latin typeface="Comic Sans MS" pitchFamily="66" charset="0"/>
                  <a:sym typeface="Wingdings" pitchFamily="2" charset="2"/>
                </a:rPr>
                <a:t>A is </a:t>
              </a:r>
              <a:r>
                <a:rPr lang="en-US" dirty="0" smtClean="0">
                  <a:latin typeface="Comic Sans MS" pitchFamily="66" charset="0"/>
                  <a:sym typeface="Wingdings" pitchFamily="2" charset="2"/>
                </a:rPr>
                <a:t>a subspace  |span(A)|=|A|</a:t>
              </a:r>
              <a:endParaRPr lang="he-IL" dirty="0">
                <a:latin typeface="Comic Sans MS" pitchFamily="66" charset="0"/>
              </a:endParaRPr>
            </a:p>
          </p:txBody>
        </p:sp>
        <p:graphicFrame>
          <p:nvGraphicFramePr>
            <p:cNvPr id="6164" name="Object 12"/>
            <p:cNvGraphicFramePr>
              <a:graphicFrameLocks noChangeAspect="1"/>
            </p:cNvGraphicFramePr>
            <p:nvPr/>
          </p:nvGraphicFramePr>
          <p:xfrm>
            <a:off x="214313" y="1600200"/>
            <a:ext cx="3621087" cy="41751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9626" name="Equation" r:id="rId4" imgW="2146300" imgH="241300" progId="Equation.DSMT4">
                    <p:embed/>
                  </p:oleObj>
                </mc:Choice>
                <mc:Fallback>
                  <p:oleObj name="Equation" r:id="rId4" imgW="2146300" imgH="241300" progId="Equation.DSMT4">
                    <p:embed/>
                    <p:pic>
                      <p:nvPicPr>
                        <p:cNvPr id="0" name="Picture 142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14313" y="1600200"/>
                          <a:ext cx="3621087" cy="417513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8" name="Group 7"/>
          <p:cNvGrpSpPr>
            <a:grpSpLocks/>
          </p:cNvGrpSpPr>
          <p:nvPr/>
        </p:nvGrpSpPr>
        <p:grpSpPr bwMode="auto">
          <a:xfrm>
            <a:off x="254000" y="3200400"/>
            <a:ext cx="8128000" cy="476250"/>
            <a:chOff x="381000" y="3276600"/>
            <a:chExt cx="8128000" cy="476250"/>
          </a:xfrm>
        </p:grpSpPr>
        <p:sp>
          <p:nvSpPr>
            <p:cNvPr id="6161" name="Text Box 7"/>
            <p:cNvSpPr txBox="1">
              <a:spLocks noChangeArrowheads="1"/>
            </p:cNvSpPr>
            <p:nvPr/>
          </p:nvSpPr>
          <p:spPr bwMode="auto">
            <a:xfrm>
              <a:off x="381000" y="3276600"/>
              <a:ext cx="8128000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dirty="0" err="1">
                  <a:solidFill>
                    <a:srgbClr val="9933FF"/>
                  </a:solidFill>
                  <a:latin typeface="Comic Sans MS" pitchFamily="66" charset="0"/>
                  <a:cs typeface="Times New Roman" pitchFamily="18" charset="0"/>
                </a:rPr>
                <a:t>Thm</a:t>
              </a:r>
              <a:r>
                <a:rPr lang="en-US" dirty="0">
                  <a:solidFill>
                    <a:srgbClr val="9933FF"/>
                  </a:solidFill>
                  <a:latin typeface="Comic Sans MS" pitchFamily="66" charset="0"/>
                  <a:cs typeface="Times New Roman" pitchFamily="18" charset="0"/>
                </a:rPr>
                <a:t>. </a:t>
              </a:r>
              <a:r>
                <a:rPr lang="en-US" dirty="0">
                  <a:solidFill>
                    <a:srgbClr val="FF9933"/>
                  </a:solidFill>
                  <a:latin typeface="Comic Sans MS" pitchFamily="66" charset="0"/>
                  <a:cs typeface="Times New Roman" pitchFamily="18" charset="0"/>
                </a:rPr>
                <a:t>[</a:t>
              </a:r>
              <a:r>
                <a:rPr lang="en-US" dirty="0" err="1">
                  <a:solidFill>
                    <a:srgbClr val="FF9933"/>
                  </a:solidFill>
                  <a:latin typeface="Comic Sans MS" pitchFamily="66" charset="0"/>
                  <a:cs typeface="Times New Roman" pitchFamily="18" charset="0"/>
                </a:rPr>
                <a:t>Ruzsa</a:t>
              </a:r>
              <a:r>
                <a:rPr lang="en-US" dirty="0">
                  <a:solidFill>
                    <a:srgbClr val="FF9933"/>
                  </a:solidFill>
                  <a:latin typeface="Comic Sans MS" pitchFamily="66" charset="0"/>
                  <a:cs typeface="Times New Roman" pitchFamily="18" charset="0"/>
                </a:rPr>
                <a:t> 99]</a:t>
              </a:r>
            </a:p>
          </p:txBody>
        </p:sp>
        <p:graphicFrame>
          <p:nvGraphicFramePr>
            <p:cNvPr id="6162" name="Object 18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985606964"/>
                </p:ext>
              </p:extLst>
            </p:nvPr>
          </p:nvGraphicFramePr>
          <p:xfrm>
            <a:off x="2951163" y="3313113"/>
            <a:ext cx="4508500" cy="43973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9627" name="Equation" r:id="rId6" imgW="2667000" imgH="254000" progId="Equation.DSMT4">
                    <p:embed/>
                  </p:oleObj>
                </mc:Choice>
                <mc:Fallback>
                  <p:oleObj name="Equation" r:id="rId6" imgW="2667000" imgH="254000" progId="Equation.DSMT4">
                    <p:embed/>
                    <p:pic>
                      <p:nvPicPr>
                        <p:cNvPr id="0" name="Picture 142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951163" y="3313113"/>
                          <a:ext cx="4508500" cy="439737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9" name="Group 8"/>
          <p:cNvGrpSpPr>
            <a:grpSpLocks/>
          </p:cNvGrpSpPr>
          <p:nvPr/>
        </p:nvGrpSpPr>
        <p:grpSpPr bwMode="auto">
          <a:xfrm>
            <a:off x="228600" y="4648200"/>
            <a:ext cx="8534400" cy="995363"/>
            <a:chOff x="228600" y="4719935"/>
            <a:chExt cx="8534400" cy="995065"/>
          </a:xfrm>
        </p:grpSpPr>
        <p:grpSp>
          <p:nvGrpSpPr>
            <p:cNvPr id="6155" name="Group 25"/>
            <p:cNvGrpSpPr>
              <a:grpSpLocks/>
            </p:cNvGrpSpPr>
            <p:nvPr/>
          </p:nvGrpSpPr>
          <p:grpSpPr bwMode="auto">
            <a:xfrm>
              <a:off x="228600" y="4719935"/>
              <a:ext cx="8534400" cy="995065"/>
              <a:chOff x="381000" y="3276600"/>
              <a:chExt cx="8534400" cy="995065"/>
            </a:xfrm>
          </p:grpSpPr>
          <p:sp>
            <p:nvSpPr>
              <p:cNvPr id="6157" name="Text Box 7"/>
              <p:cNvSpPr txBox="1">
                <a:spLocks noChangeArrowheads="1"/>
              </p:cNvSpPr>
              <p:nvPr/>
            </p:nvSpPr>
            <p:spPr bwMode="auto">
              <a:xfrm>
                <a:off x="381000" y="3276600"/>
                <a:ext cx="8534400" cy="46166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>
                    <a:solidFill>
                      <a:srgbClr val="9933FF"/>
                    </a:solidFill>
                    <a:latin typeface="Comic Sans MS" pitchFamily="66" charset="0"/>
                    <a:cs typeface="Times New Roman" pitchFamily="18" charset="0"/>
                  </a:rPr>
                  <a:t>Polynomial Freiman-Ruzsa (PFR) Conjecture.    </a:t>
                </a:r>
                <a:r>
                  <a:rPr lang="en-US">
                    <a:latin typeface="Comic Sans MS" pitchFamily="66" charset="0"/>
                    <a:cs typeface="Times New Roman" pitchFamily="18" charset="0"/>
                  </a:rPr>
                  <a:t> integer r: </a:t>
                </a:r>
              </a:p>
            </p:txBody>
          </p:sp>
          <p:graphicFrame>
            <p:nvGraphicFramePr>
              <p:cNvPr id="6158" name="Object 27"/>
              <p:cNvGraphicFramePr>
                <a:graphicFrameLocks noChangeAspect="1"/>
              </p:cNvGraphicFramePr>
              <p:nvPr/>
            </p:nvGraphicFramePr>
            <p:xfrm>
              <a:off x="857250" y="3874790"/>
              <a:ext cx="7127875" cy="396875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29628" name="Equation" r:id="rId8" imgW="4216400" imgH="228600" progId="Equation.DSMT4">
                      <p:embed/>
                    </p:oleObj>
                  </mc:Choice>
                  <mc:Fallback>
                    <p:oleObj name="Equation" r:id="rId8" imgW="4216400" imgH="228600" progId="Equation.DSMT4">
                      <p:embed/>
                      <p:pic>
                        <p:nvPicPr>
                          <p:cNvPr id="0" name="Picture 1428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9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857250" y="3874790"/>
                            <a:ext cx="7127875" cy="396875"/>
                          </a:xfrm>
                          <a:prstGeom prst="rect">
                            <a:avLst/>
                          </a:prstGeom>
                          <a:noFill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  <p:graphicFrame>
          <p:nvGraphicFramePr>
            <p:cNvPr id="6156" name="Object 28"/>
            <p:cNvGraphicFramePr>
              <a:graphicFrameLocks noChangeAspect="1"/>
            </p:cNvGraphicFramePr>
            <p:nvPr/>
          </p:nvGraphicFramePr>
          <p:xfrm>
            <a:off x="6629400" y="4818211"/>
            <a:ext cx="214312" cy="26511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9629" name="Equation" r:id="rId10" imgW="126835" imgH="152202" progId="Equation.DSMT4">
                    <p:embed/>
                  </p:oleObj>
                </mc:Choice>
                <mc:Fallback>
                  <p:oleObj name="Equation" r:id="rId10" imgW="126835" imgH="152202" progId="Equation.DSMT4">
                    <p:embed/>
                    <p:pic>
                      <p:nvPicPr>
                        <p:cNvPr id="0" name="Picture 142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1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629400" y="4818211"/>
                          <a:ext cx="214312" cy="265112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31" name="Group 30"/>
          <p:cNvGrpSpPr>
            <a:grpSpLocks/>
          </p:cNvGrpSpPr>
          <p:nvPr/>
        </p:nvGrpSpPr>
        <p:grpSpPr bwMode="auto">
          <a:xfrm>
            <a:off x="228600" y="5938838"/>
            <a:ext cx="8128000" cy="461962"/>
            <a:chOff x="228600" y="4719935"/>
            <a:chExt cx="8128000" cy="461665"/>
          </a:xfrm>
        </p:grpSpPr>
        <p:sp>
          <p:nvSpPr>
            <p:cNvPr id="6153" name="Text Box 7"/>
            <p:cNvSpPr txBox="1">
              <a:spLocks noChangeArrowheads="1"/>
            </p:cNvSpPr>
            <p:nvPr/>
          </p:nvSpPr>
          <p:spPr bwMode="auto">
            <a:xfrm>
              <a:off x="228600" y="4719935"/>
              <a:ext cx="8128000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dirty="0" err="1">
                  <a:solidFill>
                    <a:srgbClr val="9933FF"/>
                  </a:solidFill>
                  <a:latin typeface="Comic Sans MS" pitchFamily="66" charset="0"/>
                  <a:cs typeface="Times New Roman" pitchFamily="18" charset="0"/>
                </a:rPr>
                <a:t>Thm</a:t>
              </a:r>
              <a:r>
                <a:rPr lang="en-US" dirty="0">
                  <a:solidFill>
                    <a:srgbClr val="9933FF"/>
                  </a:solidFill>
                  <a:latin typeface="Comic Sans MS" pitchFamily="66" charset="0"/>
                  <a:cs typeface="Times New Roman" pitchFamily="18" charset="0"/>
                </a:rPr>
                <a:t>. </a:t>
              </a:r>
              <a:r>
                <a:rPr lang="en-US" dirty="0">
                  <a:solidFill>
                    <a:srgbClr val="FF9933"/>
                  </a:solidFill>
                  <a:latin typeface="Comic Sans MS" pitchFamily="66" charset="0"/>
                  <a:cs typeface="Times New Roman" pitchFamily="18" charset="0"/>
                </a:rPr>
                <a:t>[Sanders 10]</a:t>
              </a:r>
            </a:p>
          </p:txBody>
        </p:sp>
        <p:graphicFrame>
          <p:nvGraphicFramePr>
            <p:cNvPr id="6154" name="Object 32"/>
            <p:cNvGraphicFramePr>
              <a:graphicFrameLocks noChangeAspect="1"/>
            </p:cNvGraphicFramePr>
            <p:nvPr/>
          </p:nvGraphicFramePr>
          <p:xfrm>
            <a:off x="3124200" y="4765675"/>
            <a:ext cx="1479550" cy="39687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9630" name="Equation" r:id="rId12" imgW="876300" imgH="228600" progId="Equation.DSMT4">
                    <p:embed/>
                  </p:oleObj>
                </mc:Choice>
                <mc:Fallback>
                  <p:oleObj name="Equation" r:id="rId12" imgW="876300" imgH="228600" progId="Equation.DSMT4">
                    <p:embed/>
                    <p:pic>
                      <p:nvPicPr>
                        <p:cNvPr id="0" name="Picture 1430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3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124200" y="4765675"/>
                          <a:ext cx="1479550" cy="396875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2" name="Group 1"/>
          <p:cNvGrpSpPr/>
          <p:nvPr/>
        </p:nvGrpSpPr>
        <p:grpSpPr>
          <a:xfrm>
            <a:off x="228600" y="3954463"/>
            <a:ext cx="8128000" cy="465137"/>
            <a:chOff x="228600" y="3954463"/>
            <a:chExt cx="8128000" cy="465137"/>
          </a:xfrm>
        </p:grpSpPr>
        <p:sp>
          <p:nvSpPr>
            <p:cNvPr id="6159" name="Text Box 7"/>
            <p:cNvSpPr txBox="1">
              <a:spLocks noChangeArrowheads="1"/>
            </p:cNvSpPr>
            <p:nvPr/>
          </p:nvSpPr>
          <p:spPr bwMode="auto">
            <a:xfrm>
              <a:off x="228600" y="3957638"/>
              <a:ext cx="8128000" cy="46196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dirty="0" err="1">
                  <a:solidFill>
                    <a:srgbClr val="9933FF"/>
                  </a:solidFill>
                  <a:latin typeface="Comic Sans MS" pitchFamily="66" charset="0"/>
                  <a:cs typeface="Times New Roman" pitchFamily="18" charset="0"/>
                </a:rPr>
                <a:t>Thm</a:t>
              </a:r>
              <a:r>
                <a:rPr lang="en-US" dirty="0">
                  <a:solidFill>
                    <a:srgbClr val="9933FF"/>
                  </a:solidFill>
                  <a:latin typeface="Comic Sans MS" pitchFamily="66" charset="0"/>
                  <a:cs typeface="Times New Roman" pitchFamily="18" charset="0"/>
                </a:rPr>
                <a:t>.</a:t>
              </a:r>
              <a:r>
                <a:rPr lang="en-US" dirty="0">
                  <a:latin typeface="Comic Sans MS" pitchFamily="66" charset="0"/>
                  <a:cs typeface="Times New Roman" pitchFamily="18" charset="0"/>
                </a:rPr>
                <a:t> </a:t>
              </a:r>
              <a:r>
                <a:rPr lang="en-US" dirty="0" smtClean="0">
                  <a:solidFill>
                    <a:srgbClr val="FF9933"/>
                  </a:solidFill>
                  <a:latin typeface="Comic Sans MS" pitchFamily="66" charset="0"/>
                  <a:cs typeface="Times New Roman" pitchFamily="18" charset="0"/>
                </a:rPr>
                <a:t>[Even-Zohar 11]</a:t>
              </a:r>
              <a:endParaRPr lang="en-US" dirty="0">
                <a:solidFill>
                  <a:srgbClr val="FF9933"/>
                </a:solidFill>
                <a:latin typeface="Comic Sans MS" pitchFamily="66" charset="0"/>
                <a:cs typeface="Times New Roman" pitchFamily="18" charset="0"/>
              </a:endParaRPr>
            </a:p>
          </p:txBody>
        </p:sp>
        <p:graphicFrame>
          <p:nvGraphicFramePr>
            <p:cNvPr id="21" name="Object 18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510996615"/>
                </p:ext>
              </p:extLst>
            </p:nvPr>
          </p:nvGraphicFramePr>
          <p:xfrm>
            <a:off x="3529013" y="3954463"/>
            <a:ext cx="4765675" cy="39687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9631" name="Equation" r:id="rId14" imgW="2819160" imgH="228600" progId="Equation.DSMT4">
                    <p:embed/>
                  </p:oleObj>
                </mc:Choice>
                <mc:Fallback>
                  <p:oleObj name="Equation" r:id="rId14" imgW="2819160" imgH="22860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5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529013" y="3954463"/>
                          <a:ext cx="4765675" cy="396875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285750"/>
            <a:ext cx="8432800" cy="1009650"/>
          </a:xfrm>
        </p:spPr>
        <p:txBody>
          <a:bodyPr/>
          <a:lstStyle/>
          <a:p>
            <a:pPr eaLnBrk="1" hangingPunct="1"/>
            <a:r>
              <a:rPr lang="en-US" sz="3000" dirty="0" smtClean="0">
                <a:solidFill>
                  <a:srgbClr val="FF0000"/>
                </a:solidFill>
                <a:latin typeface="Comic Sans MS" pitchFamily="66" charset="0"/>
              </a:rPr>
              <a:t>Proof Overview</a:t>
            </a:r>
            <a:endParaRPr lang="en-US" sz="2000" dirty="0" smtClean="0">
              <a:solidFill>
                <a:srgbClr val="00FFFF"/>
              </a:solidFill>
              <a:latin typeface="Comic Sans MS" pitchFamily="66" charset="0"/>
            </a:endParaRPr>
          </a:p>
        </p:txBody>
      </p:sp>
      <p:sp>
        <p:nvSpPr>
          <p:cNvPr id="7171" name="Text Box 5"/>
          <p:cNvSpPr txBox="1">
            <a:spLocks noChangeArrowheads="1"/>
          </p:cNvSpPr>
          <p:nvPr/>
        </p:nvSpPr>
        <p:spPr bwMode="auto">
          <a:xfrm>
            <a:off x="381000" y="1219200"/>
            <a:ext cx="8610600" cy="830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dirty="0">
                <a:solidFill>
                  <a:srgbClr val="FF3399"/>
                </a:solidFill>
                <a:latin typeface="Comic Sans MS" pitchFamily="66" charset="0"/>
                <a:cs typeface="Times New Roman" pitchFamily="18" charset="0"/>
              </a:rPr>
              <a:t>Main tool: </a:t>
            </a:r>
            <a:r>
              <a:rPr lang="en-US" dirty="0" err="1">
                <a:latin typeface="Comic Sans MS" pitchFamily="66" charset="0"/>
                <a:cs typeface="Times New Roman" pitchFamily="18" charset="0"/>
              </a:rPr>
              <a:t>Approximte</a:t>
            </a:r>
            <a:r>
              <a:rPr lang="en-US" dirty="0">
                <a:latin typeface="Comic Sans MS" pitchFamily="66" charset="0"/>
                <a:cs typeface="Times New Roman" pitchFamily="18" charset="0"/>
              </a:rPr>
              <a:t> duality  </a:t>
            </a:r>
            <a:r>
              <a:rPr lang="en-US" dirty="0">
                <a:solidFill>
                  <a:srgbClr val="FF9933"/>
                </a:solidFill>
                <a:latin typeface="Comic Sans MS" pitchFamily="66" charset="0"/>
                <a:cs typeface="Times New Roman" pitchFamily="18" charset="0"/>
              </a:rPr>
              <a:t>[Ben-</a:t>
            </a:r>
            <a:r>
              <a:rPr lang="en-US" dirty="0" err="1">
                <a:solidFill>
                  <a:srgbClr val="FF9933"/>
                </a:solidFill>
                <a:latin typeface="Comic Sans MS" pitchFamily="66" charset="0"/>
                <a:cs typeface="Times New Roman" pitchFamily="18" charset="0"/>
              </a:rPr>
              <a:t>Sasson</a:t>
            </a:r>
            <a:r>
              <a:rPr lang="en-US" dirty="0">
                <a:solidFill>
                  <a:srgbClr val="FF9933"/>
                </a:solidFill>
                <a:latin typeface="Comic Sans MS" pitchFamily="66" charset="0"/>
                <a:cs typeface="Times New Roman" pitchFamily="18" charset="0"/>
              </a:rPr>
              <a:t>, Z. </a:t>
            </a:r>
            <a:r>
              <a:rPr lang="en-US" dirty="0" smtClean="0">
                <a:solidFill>
                  <a:srgbClr val="FF9933"/>
                </a:solidFill>
                <a:latin typeface="Comic Sans MS" pitchFamily="66" charset="0"/>
                <a:cs typeface="Times New Roman" pitchFamily="18" charset="0"/>
              </a:rPr>
              <a:t>11</a:t>
            </a:r>
            <a:r>
              <a:rPr lang="en-US" dirty="0">
                <a:solidFill>
                  <a:srgbClr val="FF9933"/>
                </a:solidFill>
                <a:latin typeface="Comic Sans MS" pitchFamily="66" charset="0"/>
                <a:cs typeface="Times New Roman" pitchFamily="18" charset="0"/>
              </a:rPr>
              <a:t>, construction of two-source extractors]</a:t>
            </a:r>
          </a:p>
        </p:txBody>
      </p:sp>
      <p:grpSp>
        <p:nvGrpSpPr>
          <p:cNvPr id="4" name="Group 3"/>
          <p:cNvGrpSpPr>
            <a:grpSpLocks/>
          </p:cNvGrpSpPr>
          <p:nvPr/>
        </p:nvGrpSpPr>
        <p:grpSpPr bwMode="auto">
          <a:xfrm>
            <a:off x="2438400" y="2278063"/>
            <a:ext cx="4191000" cy="4043362"/>
            <a:chOff x="2590800" y="2357735"/>
            <a:chExt cx="4191000" cy="4043065"/>
          </a:xfrm>
        </p:grpSpPr>
        <p:sp>
          <p:nvSpPr>
            <p:cNvPr id="7183" name="Text Box 5"/>
            <p:cNvSpPr txBox="1">
              <a:spLocks noChangeArrowheads="1"/>
            </p:cNvSpPr>
            <p:nvPr/>
          </p:nvSpPr>
          <p:spPr bwMode="auto">
            <a:xfrm>
              <a:off x="3352800" y="2357735"/>
              <a:ext cx="2438400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>
                  <a:latin typeface="Comic Sans MS" pitchFamily="66" charset="0"/>
                  <a:cs typeface="Times New Roman" pitchFamily="18" charset="0"/>
                </a:rPr>
                <a:t>PFR Conjecture</a:t>
              </a:r>
            </a:p>
          </p:txBody>
        </p:sp>
        <p:sp>
          <p:nvSpPr>
            <p:cNvPr id="7184" name="Text Box 5"/>
            <p:cNvSpPr txBox="1">
              <a:spLocks noChangeArrowheads="1"/>
            </p:cNvSpPr>
            <p:nvPr/>
          </p:nvSpPr>
          <p:spPr bwMode="auto">
            <a:xfrm>
              <a:off x="2895600" y="3664803"/>
              <a:ext cx="3429000" cy="83099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>
                  <a:latin typeface="Comic Sans MS" pitchFamily="66" charset="0"/>
                  <a:cs typeface="Times New Roman" pitchFamily="18" charset="0"/>
                </a:rPr>
                <a:t>Improved bounds on approximate duality</a:t>
              </a:r>
            </a:p>
          </p:txBody>
        </p:sp>
        <p:sp>
          <p:nvSpPr>
            <p:cNvPr id="7185" name="Curved Right Arrow 2"/>
            <p:cNvSpPr>
              <a:spLocks noChangeArrowheads="1"/>
            </p:cNvSpPr>
            <p:nvPr/>
          </p:nvSpPr>
          <p:spPr bwMode="auto">
            <a:xfrm>
              <a:off x="4191000" y="2895600"/>
              <a:ext cx="533400" cy="762000"/>
            </a:xfrm>
            <a:prstGeom prst="curvedRightArrow">
              <a:avLst>
                <a:gd name="adj1" fmla="val 25000"/>
                <a:gd name="adj2" fmla="val 50000"/>
                <a:gd name="adj3" fmla="val 25000"/>
              </a:avLst>
            </a:prstGeom>
            <a:solidFill>
              <a:srgbClr val="FFBC86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he-IL">
                <a:solidFill>
                  <a:srgbClr val="FF9933"/>
                </a:solidFill>
              </a:endParaRPr>
            </a:p>
          </p:txBody>
        </p:sp>
        <p:sp>
          <p:nvSpPr>
            <p:cNvPr id="7186" name="Text Box 5"/>
            <p:cNvSpPr txBox="1">
              <a:spLocks noChangeArrowheads="1"/>
            </p:cNvSpPr>
            <p:nvPr/>
          </p:nvSpPr>
          <p:spPr bwMode="auto">
            <a:xfrm>
              <a:off x="2590800" y="5569803"/>
              <a:ext cx="4191000" cy="83099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>
                  <a:latin typeface="Comic Sans MS" pitchFamily="66" charset="0"/>
                  <a:cs typeface="Times New Roman" pitchFamily="18" charset="0"/>
                </a:rPr>
                <a:t>Communication complexity upper bounds</a:t>
              </a:r>
            </a:p>
          </p:txBody>
        </p:sp>
        <p:sp>
          <p:nvSpPr>
            <p:cNvPr id="7187" name="Curved Right Arrow 24"/>
            <p:cNvSpPr>
              <a:spLocks noChangeArrowheads="1"/>
            </p:cNvSpPr>
            <p:nvPr/>
          </p:nvSpPr>
          <p:spPr bwMode="auto">
            <a:xfrm>
              <a:off x="4191000" y="4648200"/>
              <a:ext cx="533400" cy="762000"/>
            </a:xfrm>
            <a:prstGeom prst="curvedRightArrow">
              <a:avLst>
                <a:gd name="adj1" fmla="val 25000"/>
                <a:gd name="adj2" fmla="val 50000"/>
                <a:gd name="adj3" fmla="val 25000"/>
              </a:avLst>
            </a:prstGeom>
            <a:solidFill>
              <a:srgbClr val="FFBC86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he-IL">
                <a:solidFill>
                  <a:srgbClr val="FF9933"/>
                </a:solidFill>
              </a:endParaRPr>
            </a:p>
          </p:txBody>
        </p:sp>
      </p:grpSp>
      <p:grpSp>
        <p:nvGrpSpPr>
          <p:cNvPr id="10" name="Group 9"/>
          <p:cNvGrpSpPr>
            <a:grpSpLocks/>
          </p:cNvGrpSpPr>
          <p:nvPr/>
        </p:nvGrpSpPr>
        <p:grpSpPr bwMode="auto">
          <a:xfrm>
            <a:off x="5181600" y="2720975"/>
            <a:ext cx="3505200" cy="2689402"/>
            <a:chOff x="5181600" y="2720370"/>
            <a:chExt cx="3505200" cy="2690007"/>
          </a:xfrm>
        </p:grpSpPr>
        <p:cxnSp>
          <p:nvCxnSpPr>
            <p:cNvPr id="6" name="Straight Arrow Connector 5"/>
            <p:cNvCxnSpPr/>
            <p:nvPr/>
          </p:nvCxnSpPr>
          <p:spPr bwMode="auto">
            <a:xfrm flipH="1">
              <a:off x="5181600" y="3047469"/>
              <a:ext cx="1600200" cy="0"/>
            </a:xfrm>
            <a:prstGeom prst="straightConnector1">
              <a:avLst/>
            </a:prstGeom>
            <a:ln>
              <a:headEnd type="none" w="med" len="med"/>
              <a:tailEnd type="arrow"/>
            </a:ln>
            <a:ex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7180" name="Text Box 5"/>
            <p:cNvSpPr txBox="1">
              <a:spLocks noChangeArrowheads="1"/>
            </p:cNvSpPr>
            <p:nvPr/>
          </p:nvSpPr>
          <p:spPr bwMode="auto">
            <a:xfrm>
              <a:off x="6477000" y="2720370"/>
              <a:ext cx="2209800" cy="78500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1800" dirty="0" smtClean="0">
                  <a:solidFill>
                    <a:srgbClr val="00B050"/>
                  </a:solidFill>
                  <a:latin typeface="Comic Sans MS" pitchFamily="66" charset="0"/>
                  <a:cs typeface="Times New Roman" pitchFamily="18" charset="0"/>
                </a:rPr>
                <a:t>Second part</a:t>
              </a:r>
            </a:p>
            <a:p>
              <a:pPr algn="ctr" eaLnBrk="1" hangingPunct="1">
                <a:spcBef>
                  <a:spcPct val="50000"/>
                </a:spcBef>
              </a:pPr>
              <a:r>
                <a:rPr lang="en-US" sz="1800" dirty="0" smtClean="0">
                  <a:solidFill>
                    <a:srgbClr val="00B050"/>
                  </a:solidFill>
                  <a:latin typeface="Comic Sans MS" pitchFamily="66" charset="0"/>
                  <a:cs typeface="Times New Roman" pitchFamily="18" charset="0"/>
                </a:rPr>
                <a:t>of talk</a:t>
              </a:r>
            </a:p>
          </p:txBody>
        </p:sp>
        <p:cxnSp>
          <p:nvCxnSpPr>
            <p:cNvPr id="34" name="Straight Arrow Connector 33"/>
            <p:cNvCxnSpPr/>
            <p:nvPr/>
          </p:nvCxnSpPr>
          <p:spPr bwMode="auto">
            <a:xfrm flipH="1">
              <a:off x="5181600" y="4952897"/>
              <a:ext cx="1600200" cy="0"/>
            </a:xfrm>
            <a:prstGeom prst="straightConnector1">
              <a:avLst/>
            </a:prstGeom>
            <a:ln>
              <a:headEnd type="none" w="med" len="med"/>
              <a:tailEnd type="arrow"/>
            </a:ln>
            <a:ex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7182" name="Text Box 5"/>
            <p:cNvSpPr txBox="1">
              <a:spLocks noChangeArrowheads="1"/>
            </p:cNvSpPr>
            <p:nvPr/>
          </p:nvSpPr>
          <p:spPr bwMode="auto">
            <a:xfrm>
              <a:off x="6477000" y="4625370"/>
              <a:ext cx="2209800" cy="78500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1800" dirty="0" smtClean="0">
                  <a:solidFill>
                    <a:srgbClr val="00B050"/>
                  </a:solidFill>
                  <a:latin typeface="Comic Sans MS" pitchFamily="66" charset="0"/>
                  <a:cs typeface="Times New Roman" pitchFamily="18" charset="0"/>
                </a:rPr>
                <a:t>First part </a:t>
              </a:r>
            </a:p>
            <a:p>
              <a:pPr algn="ctr" eaLnBrk="1" hangingPunct="1">
                <a:spcBef>
                  <a:spcPct val="50000"/>
                </a:spcBef>
              </a:pPr>
              <a:r>
                <a:rPr lang="en-US" sz="1800" dirty="0" smtClean="0">
                  <a:solidFill>
                    <a:srgbClr val="00B050"/>
                  </a:solidFill>
                  <a:latin typeface="Comic Sans MS" pitchFamily="66" charset="0"/>
                  <a:cs typeface="Times New Roman" pitchFamily="18" charset="0"/>
                </a:rPr>
                <a:t>of talk</a:t>
              </a:r>
              <a:endParaRPr lang="en-US" sz="1800" dirty="0">
                <a:solidFill>
                  <a:srgbClr val="00B050"/>
                </a:solidFill>
                <a:latin typeface="Comic Sans MS" pitchFamily="66" charset="0"/>
                <a:cs typeface="Times New Roman" pitchFamily="18" charset="0"/>
              </a:endParaRPr>
            </a:p>
          </p:txBody>
        </p:sp>
      </p:grpSp>
      <p:grpSp>
        <p:nvGrpSpPr>
          <p:cNvPr id="8" name="Group 7"/>
          <p:cNvGrpSpPr>
            <a:grpSpLocks/>
          </p:cNvGrpSpPr>
          <p:nvPr/>
        </p:nvGrpSpPr>
        <p:grpSpPr bwMode="auto">
          <a:xfrm>
            <a:off x="0" y="2730500"/>
            <a:ext cx="3886200" cy="3041650"/>
            <a:chOff x="0" y="2730500"/>
            <a:chExt cx="3886200" cy="3041829"/>
          </a:xfrm>
        </p:grpSpPr>
        <p:cxnSp>
          <p:nvCxnSpPr>
            <p:cNvPr id="29" name="Straight Arrow Connector 28"/>
            <p:cNvCxnSpPr/>
            <p:nvPr/>
          </p:nvCxnSpPr>
          <p:spPr bwMode="auto">
            <a:xfrm flipH="1">
              <a:off x="2286000" y="4809744"/>
              <a:ext cx="1600200" cy="0"/>
            </a:xfrm>
            <a:prstGeom prst="straightConnector1">
              <a:avLst/>
            </a:prstGeom>
            <a:ln>
              <a:headEnd type="none" w="med" len="med"/>
              <a:tailEnd type="arrow"/>
            </a:ln>
            <a:scene3d>
              <a:camera prst="orthographicFront">
                <a:rot lat="0" lon="10800000" rev="0"/>
              </a:camera>
              <a:lightRig rig="threePt" dir="t"/>
            </a:scene3d>
            <a:ex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33" name="Straight Arrow Connector 32"/>
            <p:cNvCxnSpPr/>
            <p:nvPr/>
          </p:nvCxnSpPr>
          <p:spPr bwMode="auto">
            <a:xfrm flipH="1">
              <a:off x="2286000" y="2901696"/>
              <a:ext cx="1600200" cy="0"/>
            </a:xfrm>
            <a:prstGeom prst="straightConnector1">
              <a:avLst/>
            </a:prstGeom>
            <a:ln>
              <a:headEnd type="none" w="med" len="med"/>
              <a:tailEnd type="arrow"/>
            </a:ln>
            <a:scene3d>
              <a:camera prst="orthographicFront">
                <a:rot lat="0" lon="10800000" rev="0"/>
              </a:camera>
              <a:lightRig rig="threePt" dir="t"/>
            </a:scene3d>
            <a:ex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7177" name="Text Box 5"/>
            <p:cNvSpPr txBox="1">
              <a:spLocks noChangeArrowheads="1"/>
            </p:cNvSpPr>
            <p:nvPr/>
          </p:nvSpPr>
          <p:spPr bwMode="auto">
            <a:xfrm>
              <a:off x="0" y="2730500"/>
              <a:ext cx="2209800" cy="78483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1800">
                  <a:solidFill>
                    <a:srgbClr val="0000FF"/>
                  </a:solidFill>
                  <a:latin typeface="Comic Sans MS" pitchFamily="66" charset="0"/>
                  <a:cs typeface="Times New Roman" pitchFamily="18" charset="0"/>
                </a:rPr>
                <a:t>Main technical</a:t>
              </a:r>
            </a:p>
            <a:p>
              <a:pPr algn="ctr" eaLnBrk="1" hangingPunct="1">
                <a:spcBef>
                  <a:spcPct val="50000"/>
                </a:spcBef>
              </a:pPr>
              <a:r>
                <a:rPr lang="en-US" sz="1800">
                  <a:solidFill>
                    <a:srgbClr val="0000FF"/>
                  </a:solidFill>
                  <a:latin typeface="Comic Sans MS" pitchFamily="66" charset="0"/>
                  <a:cs typeface="Times New Roman" pitchFamily="18" charset="0"/>
                </a:rPr>
                <a:t>contribution</a:t>
              </a:r>
            </a:p>
          </p:txBody>
        </p:sp>
        <p:sp>
          <p:nvSpPr>
            <p:cNvPr id="7178" name="Text Box 5"/>
            <p:cNvSpPr txBox="1">
              <a:spLocks noChangeArrowheads="1"/>
            </p:cNvSpPr>
            <p:nvPr/>
          </p:nvSpPr>
          <p:spPr bwMode="auto">
            <a:xfrm>
              <a:off x="0" y="4572000"/>
              <a:ext cx="2438400" cy="120032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1800">
                  <a:solidFill>
                    <a:srgbClr val="0000FF"/>
                  </a:solidFill>
                  <a:latin typeface="Comic Sans MS" pitchFamily="66" charset="0"/>
                  <a:cs typeface="Times New Roman" pitchFamily="18" charset="0"/>
                </a:rPr>
                <a:t>Uses  methodology</a:t>
              </a:r>
            </a:p>
            <a:p>
              <a:pPr algn="ctr" eaLnBrk="1" hangingPunct="1">
                <a:spcBef>
                  <a:spcPct val="50000"/>
                </a:spcBef>
              </a:pPr>
              <a:r>
                <a:rPr lang="en-US" sz="1800">
                  <a:solidFill>
                    <a:srgbClr val="0000FF"/>
                  </a:solidFill>
                  <a:latin typeface="Comic Sans MS" pitchFamily="66" charset="0"/>
                  <a:cs typeface="Times New Roman" pitchFamily="18" charset="0"/>
                </a:rPr>
                <a:t>Suggested by</a:t>
              </a:r>
            </a:p>
            <a:p>
              <a:pPr algn="ctr" eaLnBrk="1" hangingPunct="1">
                <a:spcBef>
                  <a:spcPct val="50000"/>
                </a:spcBef>
              </a:pPr>
              <a:r>
                <a:rPr lang="en-US" sz="1800">
                  <a:solidFill>
                    <a:srgbClr val="0000FF"/>
                  </a:solidFill>
                  <a:latin typeface="Comic Sans MS" pitchFamily="66" charset="0"/>
                  <a:cs typeface="Times New Roman" pitchFamily="18" charset="0"/>
                </a:rPr>
                <a:t>Nisan,Wigderson 95</a:t>
              </a:r>
            </a:p>
          </p:txBody>
        </p:sp>
      </p:grp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197" descr="http://www.themathlab.com/dictionary/lwords/perpendline.gif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08800" y="457200"/>
            <a:ext cx="2082800" cy="2005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195" name="Rectangle 2"/>
          <p:cNvSpPr>
            <a:spLocks noGrp="1" noChangeArrowheads="1"/>
          </p:cNvSpPr>
          <p:nvPr>
            <p:ph type="title"/>
          </p:nvPr>
        </p:nvSpPr>
        <p:spPr>
          <a:xfrm>
            <a:off x="711200" y="228600"/>
            <a:ext cx="7772400" cy="1143000"/>
          </a:xfrm>
        </p:spPr>
        <p:txBody>
          <a:bodyPr/>
          <a:lstStyle/>
          <a:p>
            <a:pPr eaLnBrk="1" hangingPunct="1"/>
            <a:r>
              <a:rPr lang="en-US" sz="3000" smtClean="0">
                <a:solidFill>
                  <a:srgbClr val="FF0000"/>
                </a:solidFill>
                <a:latin typeface="Comic Sans MS" pitchFamily="66" charset="0"/>
              </a:rPr>
              <a:t>Approximate Duality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319088" y="1824335"/>
            <a:ext cx="7189787" cy="1071265"/>
            <a:chOff x="319088" y="1824335"/>
            <a:chExt cx="7189787" cy="1071265"/>
          </a:xfrm>
        </p:grpSpPr>
        <p:sp>
          <p:nvSpPr>
            <p:cNvPr id="8220" name="TextBox 11"/>
            <p:cNvSpPr txBox="1">
              <a:spLocks noChangeArrowheads="1"/>
            </p:cNvSpPr>
            <p:nvPr/>
          </p:nvSpPr>
          <p:spPr bwMode="auto">
            <a:xfrm>
              <a:off x="319088" y="1824335"/>
              <a:ext cx="5113337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en-US" dirty="0">
                  <a:solidFill>
                    <a:srgbClr val="FF3399"/>
                  </a:solidFill>
                  <a:latin typeface="Comic Sans MS" pitchFamily="66" charset="0"/>
                </a:rPr>
                <a:t>Duality measure:</a:t>
              </a:r>
              <a:endParaRPr lang="he-IL" dirty="0">
                <a:solidFill>
                  <a:srgbClr val="FF3399"/>
                </a:solidFill>
                <a:latin typeface="Comic Sans MS" pitchFamily="66" charset="0"/>
              </a:endParaRPr>
            </a:p>
          </p:txBody>
        </p:sp>
        <p:graphicFrame>
          <p:nvGraphicFramePr>
            <p:cNvPr id="8197" name="Object 3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485013968"/>
                </p:ext>
              </p:extLst>
            </p:nvPr>
          </p:nvGraphicFramePr>
          <p:xfrm>
            <a:off x="2057400" y="2409825"/>
            <a:ext cx="5451475" cy="48577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7738" name="Equation" r:id="rId5" imgW="3225800" imgH="279400" progId="Equation.DSMT4">
                    <p:embed/>
                  </p:oleObj>
                </mc:Choice>
                <mc:Fallback>
                  <p:oleObj name="Equation" r:id="rId5" imgW="3225800" imgH="279400" progId="Equation.DSMT4">
                    <p:embed/>
                    <p:pic>
                      <p:nvPicPr>
                        <p:cNvPr id="0" name="Picture 2840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057400" y="2409825"/>
                          <a:ext cx="5451475" cy="485775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8198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55597783"/>
              </p:ext>
            </p:extLst>
          </p:nvPr>
        </p:nvGraphicFramePr>
        <p:xfrm>
          <a:off x="508000" y="3090863"/>
          <a:ext cx="43688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739" name="Equation" r:id="rId7" imgW="2590560" imgH="228600" progId="Equation.DSMT4">
                  <p:embed/>
                </p:oleObj>
              </mc:Choice>
              <mc:Fallback>
                <p:oleObj name="Equation" r:id="rId7" imgW="2590560" imgH="228600" progId="Equation.DSMT4">
                  <p:embed/>
                  <p:pic>
                    <p:nvPicPr>
                      <p:cNvPr id="0" name="Picture 28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8000" y="3090863"/>
                        <a:ext cx="4368800" cy="393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5" name="Group 4"/>
          <p:cNvGrpSpPr>
            <a:grpSpLocks/>
          </p:cNvGrpSpPr>
          <p:nvPr/>
        </p:nvGrpSpPr>
        <p:grpSpPr bwMode="auto">
          <a:xfrm>
            <a:off x="3810000" y="3733800"/>
            <a:ext cx="4953000" cy="623888"/>
            <a:chOff x="3759036" y="4072136"/>
            <a:chExt cx="4953000" cy="623888"/>
          </a:xfrm>
        </p:grpSpPr>
        <p:graphicFrame>
          <p:nvGraphicFramePr>
            <p:cNvPr id="8217" name="Object 239"/>
            <p:cNvGraphicFramePr>
              <a:graphicFrameLocks noChangeAspect="1"/>
            </p:cNvGraphicFramePr>
            <p:nvPr/>
          </p:nvGraphicFramePr>
          <p:xfrm>
            <a:off x="3759036" y="4343400"/>
            <a:ext cx="214313" cy="26352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7740" name="Equation" r:id="rId9" imgW="126835" imgH="152202" progId="Equation.DSMT4">
                    <p:embed/>
                  </p:oleObj>
                </mc:Choice>
                <mc:Fallback>
                  <p:oleObj name="Equation" r:id="rId9" imgW="126835" imgH="152202" progId="Equation.DSMT4">
                    <p:embed/>
                    <p:pic>
                      <p:nvPicPr>
                        <p:cNvPr id="0" name="Picture 284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759036" y="4343400"/>
                          <a:ext cx="214313" cy="263525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8218" name="Object 240"/>
            <p:cNvGraphicFramePr>
              <a:graphicFrameLocks noChangeAspect="1"/>
            </p:cNvGraphicFramePr>
            <p:nvPr/>
          </p:nvGraphicFramePr>
          <p:xfrm>
            <a:off x="5022686" y="4343599"/>
            <a:ext cx="3043238" cy="35242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7741" name="Equation" r:id="rId11" imgW="1803400" imgH="203200" progId="Equation.DSMT4">
                    <p:embed/>
                  </p:oleObj>
                </mc:Choice>
                <mc:Fallback>
                  <p:oleObj name="Equation" r:id="rId11" imgW="1803400" imgH="203200" progId="Equation.DSMT4">
                    <p:embed/>
                    <p:pic>
                      <p:nvPicPr>
                        <p:cNvPr id="0" name="Picture 284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022686" y="4343599"/>
                          <a:ext cx="3043238" cy="352425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40" name="Title 1"/>
            <p:cNvSpPr txBox="1">
              <a:spLocks/>
            </p:cNvSpPr>
            <p:nvPr/>
          </p:nvSpPr>
          <p:spPr>
            <a:xfrm>
              <a:off x="4146104" y="4072136"/>
              <a:ext cx="4565932" cy="576064"/>
            </a:xfrm>
            <a:prstGeom prst="rect">
              <a:avLst/>
            </a:prstGeom>
            <a:ln>
              <a:noFill/>
            </a:ln>
          </p:spPr>
          <p:txBody>
            <a:bodyPr lIns="0" tIns="0" rIns="18288" bIns="0" anchor="b">
              <a:scene3d>
                <a:camera prst="orthographicFront"/>
                <a:lightRig rig="freezing" dir="t">
                  <a:rot lat="0" lon="0" rev="5640000"/>
                </a:lightRig>
              </a:scene3d>
              <a:sp3d prstMaterial="flat">
                <a:bevelT w="38100" h="38100"/>
                <a:contourClr>
                  <a:schemeClr val="tx2"/>
                </a:contourClr>
              </a:sp3d>
            </a:bodyPr>
            <a:lstStyle/>
            <a:p>
              <a:pPr marL="457200" indent="-457200">
                <a:defRPr/>
              </a:pPr>
              <a:r>
                <a:rPr lang="en-US" sz="2600" dirty="0">
                  <a:solidFill>
                    <a:prstClr val="black"/>
                  </a:solidFill>
                </a:rPr>
                <a:t>  </a:t>
              </a:r>
            </a:p>
            <a:p>
              <a:pPr>
                <a:defRPr/>
              </a:pPr>
              <a:endParaRPr lang="en-US" sz="2600" dirty="0">
                <a:solidFill>
                  <a:prstClr val="black"/>
                </a:solidFill>
              </a:endParaRPr>
            </a:p>
            <a:p>
              <a:pPr>
                <a:defRPr/>
              </a:pPr>
              <a:r>
                <a:rPr lang="en-US" dirty="0">
                  <a:solidFill>
                    <a:prstClr val="black"/>
                  </a:solidFill>
                  <a:latin typeface="Comic Sans MS" pitchFamily="66" charset="0"/>
                </a:rPr>
                <a:t>large</a:t>
              </a:r>
              <a:endParaRPr lang="en-US" dirty="0">
                <a:solidFill>
                  <a:srgbClr val="7030A0"/>
                </a:solidFill>
                <a:latin typeface="Comic Sans MS" pitchFamily="66" charset="0"/>
              </a:endParaRPr>
            </a:p>
          </p:txBody>
        </p:sp>
      </p:grpSp>
      <p:grpSp>
        <p:nvGrpSpPr>
          <p:cNvPr id="7" name="Group 6"/>
          <p:cNvGrpSpPr>
            <a:grpSpLocks/>
          </p:cNvGrpSpPr>
          <p:nvPr/>
        </p:nvGrpSpPr>
        <p:grpSpPr bwMode="auto">
          <a:xfrm>
            <a:off x="215900" y="3505200"/>
            <a:ext cx="9036050" cy="838200"/>
            <a:chOff x="216024" y="3505200"/>
            <a:chExt cx="9036496" cy="838200"/>
          </a:xfrm>
        </p:grpSpPr>
        <p:grpSp>
          <p:nvGrpSpPr>
            <p:cNvPr id="8213" name="Group 5"/>
            <p:cNvGrpSpPr>
              <a:grpSpLocks/>
            </p:cNvGrpSpPr>
            <p:nvPr/>
          </p:nvGrpSpPr>
          <p:grpSpPr bwMode="auto">
            <a:xfrm>
              <a:off x="216024" y="3727230"/>
              <a:ext cx="9036496" cy="616170"/>
              <a:chOff x="216024" y="3587530"/>
              <a:chExt cx="9036496" cy="616170"/>
            </a:xfrm>
          </p:grpSpPr>
          <p:sp>
            <p:nvSpPr>
              <p:cNvPr id="36" name="Title 1"/>
              <p:cNvSpPr txBox="1">
                <a:spLocks/>
              </p:cNvSpPr>
              <p:nvPr/>
            </p:nvSpPr>
            <p:spPr>
              <a:xfrm>
                <a:off x="216024" y="3587530"/>
                <a:ext cx="9036496" cy="576064"/>
              </a:xfrm>
              <a:prstGeom prst="rect">
                <a:avLst/>
              </a:prstGeom>
              <a:ln>
                <a:noFill/>
              </a:ln>
            </p:spPr>
            <p:txBody>
              <a:bodyPr lIns="0" tIns="0" rIns="18288" bIns="0" anchor="b">
                <a:scene3d>
                  <a:camera prst="orthographicFront"/>
                  <a:lightRig rig="freezing" dir="t">
                    <a:rot lat="0" lon="0" rev="5640000"/>
                  </a:lightRig>
                </a:scene3d>
                <a:sp3d prstMaterial="flat">
                  <a:bevelT w="38100" h="38100"/>
                  <a:contourClr>
                    <a:schemeClr val="tx2"/>
                  </a:contourClr>
                </a:sp3d>
              </a:bodyPr>
              <a:lstStyle/>
              <a:p>
                <a:pPr marL="457200" indent="-457200">
                  <a:defRPr/>
                </a:pPr>
                <a:r>
                  <a:rPr lang="en-US" sz="2600" dirty="0">
                    <a:solidFill>
                      <a:prstClr val="black"/>
                    </a:solidFill>
                  </a:rPr>
                  <a:t>  </a:t>
                </a:r>
              </a:p>
              <a:p>
                <a:pPr>
                  <a:defRPr/>
                </a:pPr>
                <a:endParaRPr lang="en-US" sz="2600" dirty="0">
                  <a:solidFill>
                    <a:prstClr val="black"/>
                  </a:solidFill>
                </a:endParaRPr>
              </a:p>
              <a:p>
                <a:pPr>
                  <a:defRPr/>
                </a:pPr>
                <a:r>
                  <a:rPr lang="en-US" dirty="0">
                    <a:solidFill>
                      <a:srgbClr val="FF3399"/>
                    </a:solidFill>
                    <a:latin typeface="Comic Sans MS" pitchFamily="66" charset="0"/>
                  </a:rPr>
                  <a:t>Question:                    </a:t>
                </a:r>
                <a:r>
                  <a:rPr lang="en-US" dirty="0">
                    <a:latin typeface="Comic Sans MS" pitchFamily="66" charset="0"/>
                  </a:rPr>
                  <a:t>=&gt;</a:t>
                </a:r>
                <a:endParaRPr lang="en-US" dirty="0">
                  <a:solidFill>
                    <a:srgbClr val="7030A0"/>
                  </a:solidFill>
                  <a:latin typeface="Comic Sans MS" pitchFamily="66" charset="0"/>
                </a:endParaRPr>
              </a:p>
            </p:txBody>
          </p:sp>
          <p:graphicFrame>
            <p:nvGraphicFramePr>
              <p:cNvPr id="8216" name="Object 240"/>
              <p:cNvGraphicFramePr>
                <a:graphicFrameLocks noChangeAspect="1"/>
              </p:cNvGraphicFramePr>
              <p:nvPr/>
            </p:nvGraphicFramePr>
            <p:xfrm>
              <a:off x="1670050" y="3851275"/>
              <a:ext cx="1606550" cy="352425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37742" name="Equation" r:id="rId13" imgW="952087" imgH="203112" progId="Equation.DSMT4">
                      <p:embed/>
                    </p:oleObj>
                  </mc:Choice>
                  <mc:Fallback>
                    <p:oleObj name="Equation" r:id="rId13" imgW="952087" imgH="203112" progId="Equation.DSMT4">
                      <p:embed/>
                      <p:pic>
                        <p:nvPicPr>
                          <p:cNvPr id="0" name="Picture 2844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14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1670050" y="3851275"/>
                            <a:ext cx="1606550" cy="352425"/>
                          </a:xfrm>
                          <a:prstGeom prst="rect">
                            <a:avLst/>
                          </a:prstGeom>
                          <a:noFill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  <p:sp>
          <p:nvSpPr>
            <p:cNvPr id="41" name="Title 1"/>
            <p:cNvSpPr txBox="1">
              <a:spLocks/>
            </p:cNvSpPr>
            <p:nvPr/>
          </p:nvSpPr>
          <p:spPr>
            <a:xfrm>
              <a:off x="3429000" y="3505200"/>
              <a:ext cx="304800" cy="457200"/>
            </a:xfrm>
            <a:prstGeom prst="rect">
              <a:avLst/>
            </a:prstGeom>
            <a:ln>
              <a:noFill/>
            </a:ln>
          </p:spPr>
          <p:txBody>
            <a:bodyPr lIns="0" tIns="0" rIns="18288" bIns="0" anchor="b">
              <a:scene3d>
                <a:camera prst="orthographicFront"/>
                <a:lightRig rig="freezing" dir="t">
                  <a:rot lat="0" lon="0" rev="5640000"/>
                </a:lightRig>
              </a:scene3d>
              <a:sp3d prstMaterial="flat">
                <a:bevelT w="38100" h="38100"/>
                <a:contourClr>
                  <a:schemeClr val="tx2"/>
                </a:contourClr>
              </a:sp3d>
            </a:bodyPr>
            <a:lstStyle/>
            <a:p>
              <a:pPr marL="457200" indent="-457200">
                <a:defRPr/>
              </a:pPr>
              <a:r>
                <a:rPr lang="en-US" sz="2600" dirty="0">
                  <a:solidFill>
                    <a:prstClr val="black"/>
                  </a:solidFill>
                </a:rPr>
                <a:t>  </a:t>
              </a:r>
            </a:p>
            <a:p>
              <a:pPr>
                <a:defRPr/>
              </a:pPr>
              <a:r>
                <a:rPr lang="en-US" sz="2600" dirty="0">
                  <a:solidFill>
                    <a:prstClr val="black"/>
                  </a:solidFill>
                </a:rPr>
                <a:t>?</a:t>
              </a:r>
            </a:p>
          </p:txBody>
        </p:sp>
      </p:grpSp>
      <p:grpSp>
        <p:nvGrpSpPr>
          <p:cNvPr id="10" name="Group 9"/>
          <p:cNvGrpSpPr>
            <a:grpSpLocks/>
          </p:cNvGrpSpPr>
          <p:nvPr/>
        </p:nvGrpSpPr>
        <p:grpSpPr bwMode="auto">
          <a:xfrm>
            <a:off x="254000" y="4572000"/>
            <a:ext cx="8128000" cy="914400"/>
            <a:chOff x="254000" y="4572000"/>
            <a:chExt cx="8128000" cy="914400"/>
          </a:xfrm>
        </p:grpSpPr>
        <p:sp>
          <p:nvSpPr>
            <p:cNvPr id="8210" name="Text Box 7"/>
            <p:cNvSpPr txBox="1">
              <a:spLocks noChangeArrowheads="1"/>
            </p:cNvSpPr>
            <p:nvPr/>
          </p:nvSpPr>
          <p:spPr bwMode="auto">
            <a:xfrm>
              <a:off x="254000" y="4572000"/>
              <a:ext cx="8128000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dirty="0" err="1">
                  <a:solidFill>
                    <a:srgbClr val="9933FF"/>
                  </a:solidFill>
                  <a:latin typeface="Comic Sans MS" pitchFamily="66" charset="0"/>
                  <a:cs typeface="Times New Roman" pitchFamily="18" charset="0"/>
                </a:rPr>
                <a:t>Thm</a:t>
              </a:r>
              <a:r>
                <a:rPr lang="en-US" dirty="0">
                  <a:solidFill>
                    <a:srgbClr val="9933FF"/>
                  </a:solidFill>
                  <a:latin typeface="Comic Sans MS" pitchFamily="66" charset="0"/>
                  <a:cs typeface="Times New Roman" pitchFamily="18" charset="0"/>
                </a:rPr>
                <a:t>. </a:t>
              </a:r>
              <a:r>
                <a:rPr lang="en-US" dirty="0">
                  <a:solidFill>
                    <a:srgbClr val="FF9933"/>
                  </a:solidFill>
                  <a:latin typeface="Comic Sans MS" pitchFamily="66" charset="0"/>
                  <a:cs typeface="Times New Roman" pitchFamily="18" charset="0"/>
                </a:rPr>
                <a:t>[</a:t>
              </a:r>
              <a:r>
                <a:rPr lang="en-US" dirty="0" smtClean="0">
                  <a:solidFill>
                    <a:srgbClr val="FF9933"/>
                  </a:solidFill>
                  <a:latin typeface="Comic Sans MS" pitchFamily="66" charset="0"/>
                  <a:cs typeface="Times New Roman" pitchFamily="18" charset="0"/>
                </a:rPr>
                <a:t>Ben-</a:t>
              </a:r>
              <a:r>
                <a:rPr lang="en-US" dirty="0" err="1" smtClean="0">
                  <a:solidFill>
                    <a:srgbClr val="FF9933"/>
                  </a:solidFill>
                  <a:latin typeface="Comic Sans MS" pitchFamily="66" charset="0"/>
                  <a:cs typeface="Times New Roman" pitchFamily="18" charset="0"/>
                </a:rPr>
                <a:t>Sasson</a:t>
              </a:r>
              <a:r>
                <a:rPr lang="en-US" dirty="0" smtClean="0">
                  <a:solidFill>
                    <a:srgbClr val="FF9933"/>
                  </a:solidFill>
                  <a:latin typeface="Comic Sans MS" pitchFamily="66" charset="0"/>
                  <a:cs typeface="Times New Roman" pitchFamily="18" charset="0"/>
                </a:rPr>
                <a:t>, </a:t>
              </a:r>
              <a:r>
                <a:rPr lang="en-US" dirty="0">
                  <a:solidFill>
                    <a:srgbClr val="FF9933"/>
                  </a:solidFill>
                  <a:latin typeface="Comic Sans MS" pitchFamily="66" charset="0"/>
                  <a:cs typeface="Times New Roman" pitchFamily="18" charset="0"/>
                </a:rPr>
                <a:t>Z. 11]</a:t>
              </a:r>
            </a:p>
          </p:txBody>
        </p:sp>
        <p:graphicFrame>
          <p:nvGraphicFramePr>
            <p:cNvPr id="8211" name="Object 18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529955864"/>
                </p:ext>
              </p:extLst>
            </p:nvPr>
          </p:nvGraphicFramePr>
          <p:xfrm>
            <a:off x="3821113" y="4648200"/>
            <a:ext cx="2792412" cy="35242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7743" name="Equation" r:id="rId15" imgW="1650960" imgH="203040" progId="Equation.DSMT4">
                    <p:embed/>
                  </p:oleObj>
                </mc:Choice>
                <mc:Fallback>
                  <p:oleObj name="Equation" r:id="rId15" imgW="1650960" imgH="203040" progId="Equation.DSMT4">
                    <p:embed/>
                    <p:pic>
                      <p:nvPicPr>
                        <p:cNvPr id="0" name="Picture 284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821113" y="4648200"/>
                          <a:ext cx="2792412" cy="352425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8212" name="Object 42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326689353"/>
                </p:ext>
              </p:extLst>
            </p:nvPr>
          </p:nvGraphicFramePr>
          <p:xfrm>
            <a:off x="1762125" y="5091113"/>
            <a:ext cx="6397625" cy="39528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7744" name="Equation" r:id="rId17" imgW="3784320" imgH="228600" progId="Equation.DSMT4">
                    <p:embed/>
                  </p:oleObj>
                </mc:Choice>
                <mc:Fallback>
                  <p:oleObj name="Equation" r:id="rId17" imgW="3784320" imgH="228600" progId="Equation.DSMT4">
                    <p:embed/>
                    <p:pic>
                      <p:nvPicPr>
                        <p:cNvPr id="0" name="Picture 284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762125" y="5091113"/>
                          <a:ext cx="6397625" cy="395287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48" name="Object 47"/>
          <p:cNvGraphicFramePr>
            <a:graphicFrameLocks noChangeAspect="1"/>
          </p:cNvGraphicFramePr>
          <p:nvPr/>
        </p:nvGraphicFramePr>
        <p:xfrm>
          <a:off x="5795963" y="4648200"/>
          <a:ext cx="493712" cy="285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745" name="Equation" r:id="rId19" imgW="291847" imgH="164957" progId="Equation.DSMT4">
                  <p:embed/>
                </p:oleObj>
              </mc:Choice>
              <mc:Fallback>
                <p:oleObj name="Equation" r:id="rId19" imgW="291847" imgH="164957" progId="Equation.DSMT4">
                  <p:embed/>
                  <p:pic>
                    <p:nvPicPr>
                      <p:cNvPr id="0" name="Picture 284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95963" y="4648200"/>
                        <a:ext cx="493712" cy="2857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4" name="Group 13"/>
          <p:cNvGrpSpPr>
            <a:grpSpLocks/>
          </p:cNvGrpSpPr>
          <p:nvPr/>
        </p:nvGrpSpPr>
        <p:grpSpPr bwMode="auto">
          <a:xfrm>
            <a:off x="5815013" y="4567238"/>
            <a:ext cx="3436937" cy="461962"/>
            <a:chOff x="5791200" y="4572000"/>
            <a:chExt cx="3436764" cy="461665"/>
          </a:xfrm>
        </p:grpSpPr>
        <p:graphicFrame>
          <p:nvGraphicFramePr>
            <p:cNvPr id="8208" name="Object 10"/>
            <p:cNvGraphicFramePr>
              <a:graphicFrameLocks noChangeAspect="1"/>
            </p:cNvGraphicFramePr>
            <p:nvPr/>
          </p:nvGraphicFramePr>
          <p:xfrm>
            <a:off x="5791200" y="4622800"/>
            <a:ext cx="450850" cy="3302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7746" name="Equation" r:id="rId21" imgW="266469" imgH="190335" progId="Equation.DSMT4">
                    <p:embed/>
                  </p:oleObj>
                </mc:Choice>
                <mc:Fallback>
                  <p:oleObj name="Equation" r:id="rId21" imgW="266469" imgH="190335" progId="Equation.DSMT4">
                    <p:embed/>
                    <p:pic>
                      <p:nvPicPr>
                        <p:cNvPr id="0" name="Picture 284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791200" y="4622800"/>
                          <a:ext cx="450850" cy="33020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8209" name="TextBox 49"/>
            <p:cNvSpPr txBox="1">
              <a:spLocks noChangeArrowheads="1"/>
            </p:cNvSpPr>
            <p:nvPr/>
          </p:nvSpPr>
          <p:spPr bwMode="auto">
            <a:xfrm>
              <a:off x="6671680" y="4572000"/>
              <a:ext cx="2556284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en-US" dirty="0">
                  <a:solidFill>
                    <a:srgbClr val="33CC33"/>
                  </a:solidFill>
                  <a:latin typeface="Comic Sans MS" pitchFamily="66" charset="0"/>
                </a:rPr>
                <a:t>(Assuming PFR)</a:t>
              </a:r>
              <a:endParaRPr lang="he-IL" dirty="0">
                <a:solidFill>
                  <a:srgbClr val="33CC33"/>
                </a:solidFill>
                <a:latin typeface="Comic Sans MS" pitchFamily="66" charset="0"/>
              </a:endParaRPr>
            </a:p>
          </p:txBody>
        </p:sp>
      </p:grpSp>
      <p:grpSp>
        <p:nvGrpSpPr>
          <p:cNvPr id="3" name="Group 2"/>
          <p:cNvGrpSpPr/>
          <p:nvPr/>
        </p:nvGrpSpPr>
        <p:grpSpPr>
          <a:xfrm>
            <a:off x="228600" y="5715000"/>
            <a:ext cx="8313738" cy="914400"/>
            <a:chOff x="228600" y="5715000"/>
            <a:chExt cx="8313738" cy="914400"/>
          </a:xfrm>
        </p:grpSpPr>
        <p:grpSp>
          <p:nvGrpSpPr>
            <p:cNvPr id="51" name="Group 50"/>
            <p:cNvGrpSpPr>
              <a:grpSpLocks/>
            </p:cNvGrpSpPr>
            <p:nvPr/>
          </p:nvGrpSpPr>
          <p:grpSpPr bwMode="auto">
            <a:xfrm>
              <a:off x="228600" y="5715000"/>
              <a:ext cx="8313738" cy="914400"/>
              <a:chOff x="254000" y="4572000"/>
              <a:chExt cx="8313738" cy="914400"/>
            </a:xfrm>
          </p:grpSpPr>
          <p:sp>
            <p:nvSpPr>
              <p:cNvPr id="8205" name="Text Box 7"/>
              <p:cNvSpPr txBox="1">
                <a:spLocks noChangeArrowheads="1"/>
              </p:cNvSpPr>
              <p:nvPr/>
            </p:nvSpPr>
            <p:spPr bwMode="auto">
              <a:xfrm>
                <a:off x="254000" y="4572000"/>
                <a:ext cx="8128000" cy="46166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dirty="0">
                    <a:solidFill>
                      <a:srgbClr val="9933FF"/>
                    </a:solidFill>
                    <a:latin typeface="Comic Sans MS" pitchFamily="66" charset="0"/>
                    <a:cs typeface="Times New Roman" pitchFamily="18" charset="0"/>
                  </a:rPr>
                  <a:t>Main technical lemma.</a:t>
                </a:r>
                <a:endParaRPr lang="en-US" dirty="0">
                  <a:solidFill>
                    <a:schemeClr val="tx2"/>
                  </a:solidFill>
                  <a:latin typeface="Comic Sans MS" pitchFamily="66" charset="0"/>
                  <a:cs typeface="Times New Roman" pitchFamily="18" charset="0"/>
                </a:endParaRPr>
              </a:p>
            </p:txBody>
          </p:sp>
          <p:graphicFrame>
            <p:nvGraphicFramePr>
              <p:cNvPr id="8206" name="Object 52"/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2735618343"/>
                  </p:ext>
                </p:extLst>
              </p:nvPr>
            </p:nvGraphicFramePr>
            <p:xfrm>
              <a:off x="3683000" y="4603750"/>
              <a:ext cx="1976438" cy="441325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37747" name="Equation" r:id="rId23" imgW="1168200" imgH="253800" progId="Equation.DSMT4">
                      <p:embed/>
                    </p:oleObj>
                  </mc:Choice>
                  <mc:Fallback>
                    <p:oleObj name="Equation" r:id="rId23" imgW="1168200" imgH="253800" progId="Equation.DSMT4">
                      <p:embed/>
                      <p:pic>
                        <p:nvPicPr>
                          <p:cNvPr id="0" name="Picture 2849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24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3683000" y="4603750"/>
                            <a:ext cx="1976438" cy="441325"/>
                          </a:xfrm>
                          <a:prstGeom prst="rect">
                            <a:avLst/>
                          </a:prstGeom>
                          <a:noFill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8207" name="Object 53"/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514419758"/>
                  </p:ext>
                </p:extLst>
              </p:nvPr>
            </p:nvGraphicFramePr>
            <p:xfrm>
              <a:off x="1354138" y="5091113"/>
              <a:ext cx="7213600" cy="395287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37748" name="Equation" r:id="rId25" imgW="4267200" imgH="228600" progId="Equation.DSMT4">
                      <p:embed/>
                    </p:oleObj>
                  </mc:Choice>
                  <mc:Fallback>
                    <p:oleObj name="Equation" r:id="rId25" imgW="4267200" imgH="228600" progId="Equation.DSMT4">
                      <p:embed/>
                      <p:pic>
                        <p:nvPicPr>
                          <p:cNvPr id="0" name="Picture 2850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26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1354138" y="5091113"/>
                            <a:ext cx="7213600" cy="395287"/>
                          </a:xfrm>
                          <a:prstGeom prst="rect">
                            <a:avLst/>
                          </a:prstGeom>
                          <a:noFill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  <p:sp>
          <p:nvSpPr>
            <p:cNvPr id="31" name="TextBox 49"/>
            <p:cNvSpPr txBox="1">
              <a:spLocks noChangeArrowheads="1"/>
            </p:cNvSpPr>
            <p:nvPr/>
          </p:nvSpPr>
          <p:spPr bwMode="auto">
            <a:xfrm>
              <a:off x="5749387" y="5776913"/>
              <a:ext cx="2556413" cy="4619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en-US" dirty="0">
                  <a:solidFill>
                    <a:srgbClr val="33CC33"/>
                  </a:solidFill>
                  <a:latin typeface="Comic Sans MS" pitchFamily="66" charset="0"/>
                </a:rPr>
                <a:t>(Assuming PFR)</a:t>
              </a:r>
              <a:endParaRPr lang="he-IL" dirty="0">
                <a:solidFill>
                  <a:srgbClr val="33CC33"/>
                </a:solidFill>
                <a:latin typeface="Comic Sans MS" pitchFamily="66" charset="0"/>
              </a:endParaRPr>
            </a:p>
          </p:txBody>
        </p:sp>
      </p:grp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32712818"/>
              </p:ext>
            </p:extLst>
          </p:nvPr>
        </p:nvGraphicFramePr>
        <p:xfrm>
          <a:off x="517525" y="1252538"/>
          <a:ext cx="4348163" cy="4810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749" name="Equation" r:id="rId27" imgW="2577960" imgH="279360" progId="Equation.DSMT4">
                  <p:embed/>
                </p:oleObj>
              </mc:Choice>
              <mc:Fallback>
                <p:oleObj name="Equation" r:id="rId27" imgW="2577960" imgH="27936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7525" y="1252538"/>
                        <a:ext cx="4348163" cy="4810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330200" y="228600"/>
            <a:ext cx="8432800" cy="762000"/>
          </a:xfrm>
        </p:spPr>
        <p:txBody>
          <a:bodyPr/>
          <a:lstStyle/>
          <a:p>
            <a:pPr eaLnBrk="1" hangingPunct="1"/>
            <a:r>
              <a:rPr lang="en-US" sz="2600" smtClean="0">
                <a:solidFill>
                  <a:srgbClr val="FF0000"/>
                </a:solidFill>
                <a:latin typeface="Comic Sans MS" pitchFamily="66" charset="0"/>
              </a:rPr>
              <a:t>From Approximate Duality to CC Upper Bounds</a:t>
            </a:r>
          </a:p>
        </p:txBody>
      </p:sp>
      <p:grpSp>
        <p:nvGrpSpPr>
          <p:cNvPr id="9238" name="Group 2"/>
          <p:cNvGrpSpPr>
            <a:grpSpLocks/>
          </p:cNvGrpSpPr>
          <p:nvPr/>
        </p:nvGrpSpPr>
        <p:grpSpPr bwMode="auto">
          <a:xfrm>
            <a:off x="228600" y="1066800"/>
            <a:ext cx="8305800" cy="457013"/>
            <a:chOff x="381000" y="2209800"/>
            <a:chExt cx="8305800" cy="457200"/>
          </a:xfrm>
        </p:grpSpPr>
        <p:graphicFrame>
          <p:nvGraphicFramePr>
            <p:cNvPr id="9243" name="Object 64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468389024"/>
                </p:ext>
              </p:extLst>
            </p:nvPr>
          </p:nvGraphicFramePr>
          <p:xfrm>
            <a:off x="4673600" y="2251075"/>
            <a:ext cx="4013200" cy="41592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2735" name="Equation" r:id="rId4" imgW="2374900" imgH="241300" progId="Equation.DSMT4">
                    <p:embed/>
                  </p:oleObj>
                </mc:Choice>
                <mc:Fallback>
                  <p:oleObj name="Equation" r:id="rId4" imgW="2374900" imgH="241300" progId="Equation.DSMT4">
                    <p:embed/>
                    <p:pic>
                      <p:nvPicPr>
                        <p:cNvPr id="0" name="Picture 330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673600" y="2251075"/>
                          <a:ext cx="4013200" cy="415925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9244" name="Text Box 4"/>
            <p:cNvSpPr txBox="1">
              <a:spLocks noChangeArrowheads="1"/>
            </p:cNvSpPr>
            <p:nvPr/>
          </p:nvSpPr>
          <p:spPr bwMode="auto">
            <a:xfrm>
              <a:off x="381000" y="2209800"/>
              <a:ext cx="7162800" cy="43088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2200" dirty="0">
                  <a:solidFill>
                    <a:srgbClr val="FF3399"/>
                  </a:solidFill>
                  <a:latin typeface="Comic Sans MS" pitchFamily="66" charset="0"/>
                  <a:cs typeface="Times New Roman" pitchFamily="18" charset="0"/>
                </a:rPr>
                <a:t>Discrepancy of a 0-1 matrix M:</a:t>
              </a:r>
              <a:r>
                <a:rPr lang="en-US" sz="2200" b="1" dirty="0">
                  <a:solidFill>
                    <a:srgbClr val="FF3399"/>
                  </a:solidFill>
                  <a:latin typeface="Comic Sans MS" pitchFamily="66" charset="0"/>
                  <a:cs typeface="Times New Roman" pitchFamily="18" charset="0"/>
                </a:rPr>
                <a:t> </a:t>
              </a:r>
            </a:p>
          </p:txBody>
        </p:sp>
      </p:grpSp>
      <p:grpSp>
        <p:nvGrpSpPr>
          <p:cNvPr id="9239" name="Group 4"/>
          <p:cNvGrpSpPr>
            <a:grpSpLocks/>
          </p:cNvGrpSpPr>
          <p:nvPr/>
        </p:nvGrpSpPr>
        <p:grpSpPr bwMode="auto">
          <a:xfrm>
            <a:off x="304800" y="1571503"/>
            <a:ext cx="7162800" cy="938335"/>
            <a:chOff x="304800" y="2333710"/>
            <a:chExt cx="7162800" cy="938719"/>
          </a:xfrm>
        </p:grpSpPr>
        <p:sp>
          <p:nvSpPr>
            <p:cNvPr id="9240" name="Text Box 4"/>
            <p:cNvSpPr txBox="1">
              <a:spLocks noChangeArrowheads="1"/>
            </p:cNvSpPr>
            <p:nvPr/>
          </p:nvSpPr>
          <p:spPr bwMode="auto">
            <a:xfrm>
              <a:off x="304800" y="2333710"/>
              <a:ext cx="7162800" cy="93871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marL="342900" indent="-342900" eaLnBrk="0" hangingPunct="0">
                <a:defRPr sz="24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 typeface="Arial" pitchFamily="34" charset="0"/>
                <a:buChar char="•"/>
              </a:pPr>
              <a:r>
                <a:rPr lang="en-US" sz="2200" dirty="0">
                  <a:latin typeface="Comic Sans MS" pitchFamily="66" charset="0"/>
                  <a:cs typeface="Times New Roman" pitchFamily="18" charset="0"/>
                </a:rPr>
                <a:t>            =&gt; M is monochromatic.</a:t>
              </a:r>
            </a:p>
            <a:p>
              <a:pPr eaLnBrk="1" hangingPunct="1">
                <a:spcBef>
                  <a:spcPct val="50000"/>
                </a:spcBef>
                <a:buFont typeface="Arial" pitchFamily="34" charset="0"/>
                <a:buChar char="•"/>
              </a:pPr>
              <a:r>
                <a:rPr lang="en-US" sz="2200" dirty="0">
                  <a:latin typeface="Comic Sans MS" pitchFamily="66" charset="0"/>
                  <a:cs typeface="Times New Roman" pitchFamily="18" charset="0"/>
                </a:rPr>
                <a:t>            =&gt; M is balanced.         </a:t>
              </a:r>
            </a:p>
          </p:txBody>
        </p:sp>
        <p:graphicFrame>
          <p:nvGraphicFramePr>
            <p:cNvPr id="9241" name="Object 1"/>
            <p:cNvGraphicFramePr>
              <a:graphicFrameLocks noChangeAspect="1"/>
            </p:cNvGraphicFramePr>
            <p:nvPr/>
          </p:nvGraphicFramePr>
          <p:xfrm>
            <a:off x="609600" y="2362200"/>
            <a:ext cx="1008063" cy="35083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2736" name="Equation" r:id="rId6" imgW="596641" imgH="203112" progId="Equation.DSMT4">
                    <p:embed/>
                  </p:oleObj>
                </mc:Choice>
                <mc:Fallback>
                  <p:oleObj name="Equation" r:id="rId6" imgW="596641" imgH="203112" progId="Equation.DSMT4">
                    <p:embed/>
                    <p:pic>
                      <p:nvPicPr>
                        <p:cNvPr id="0" name="Picture 330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09600" y="2362200"/>
                          <a:ext cx="1008063" cy="350838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9242" name="Object 3"/>
            <p:cNvGraphicFramePr>
              <a:graphicFrameLocks noChangeAspect="1"/>
            </p:cNvGraphicFramePr>
            <p:nvPr/>
          </p:nvGraphicFramePr>
          <p:xfrm>
            <a:off x="588963" y="2895600"/>
            <a:ext cx="1050925" cy="35083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2737" name="Equation" r:id="rId8" imgW="622030" imgH="203112" progId="">
                    <p:embed/>
                  </p:oleObj>
                </mc:Choice>
                <mc:Fallback>
                  <p:oleObj name="Equation" r:id="rId8" imgW="622030" imgH="203112" progId="">
                    <p:embed/>
                    <p:pic>
                      <p:nvPicPr>
                        <p:cNvPr id="0" name="Picture 330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9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88963" y="2895600"/>
                          <a:ext cx="1050925" cy="350838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10" name="Group 9"/>
          <p:cNvGrpSpPr>
            <a:grpSpLocks/>
          </p:cNvGrpSpPr>
          <p:nvPr/>
        </p:nvGrpSpPr>
        <p:grpSpPr bwMode="auto">
          <a:xfrm>
            <a:off x="330200" y="1584702"/>
            <a:ext cx="7239000" cy="938213"/>
            <a:chOff x="381000" y="3352800"/>
            <a:chExt cx="7239000" cy="938719"/>
          </a:xfrm>
        </p:grpSpPr>
        <p:sp>
          <p:nvSpPr>
            <p:cNvPr id="9233" name="Text Box 5"/>
            <p:cNvSpPr txBox="1">
              <a:spLocks noChangeArrowheads="1"/>
            </p:cNvSpPr>
            <p:nvPr/>
          </p:nvSpPr>
          <p:spPr bwMode="auto">
            <a:xfrm>
              <a:off x="381000" y="3352800"/>
              <a:ext cx="7061200" cy="93871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2200" b="1" dirty="0">
                  <a:solidFill>
                    <a:srgbClr val="9933FF"/>
                  </a:solidFill>
                  <a:latin typeface="Comic Sans MS" pitchFamily="66" charset="0"/>
                  <a:cs typeface="Times New Roman" pitchFamily="18" charset="0"/>
                </a:rPr>
                <a:t>Nisan-</a:t>
              </a:r>
              <a:r>
                <a:rPr lang="en-US" sz="2200" b="1" dirty="0" err="1">
                  <a:solidFill>
                    <a:srgbClr val="9933FF"/>
                  </a:solidFill>
                  <a:latin typeface="Comic Sans MS" pitchFamily="66" charset="0"/>
                  <a:cs typeface="Times New Roman" pitchFamily="18" charset="0"/>
                </a:rPr>
                <a:t>Wigderson</a:t>
              </a:r>
              <a:r>
                <a:rPr lang="en-US" sz="2200" b="1" dirty="0">
                  <a:solidFill>
                    <a:srgbClr val="9933FF"/>
                  </a:solidFill>
                  <a:latin typeface="Comic Sans MS" pitchFamily="66" charset="0"/>
                  <a:cs typeface="Times New Roman" pitchFamily="18" charset="0"/>
                </a:rPr>
                <a:t> Conjecture. </a:t>
              </a:r>
              <a:r>
                <a:rPr lang="en-US" sz="2200" b="1" dirty="0">
                  <a:solidFill>
                    <a:srgbClr val="FF9933"/>
                  </a:solidFill>
                  <a:latin typeface="Comic Sans MS" pitchFamily="66" charset="0"/>
                  <a:cs typeface="Times New Roman" pitchFamily="18" charset="0"/>
                </a:rPr>
                <a:t>[NW95]</a:t>
              </a:r>
            </a:p>
            <a:p>
              <a:pPr eaLnBrk="1" hangingPunct="1">
                <a:spcBef>
                  <a:spcPct val="50000"/>
                </a:spcBef>
              </a:pPr>
              <a:r>
                <a:rPr lang="en-US" sz="2200" b="1" dirty="0">
                  <a:solidFill>
                    <a:srgbClr val="00FFFF"/>
                  </a:solidFill>
                  <a:latin typeface="Comic Sans MS" pitchFamily="66" charset="0"/>
                  <a:cs typeface="Times New Roman" pitchFamily="18" charset="0"/>
                </a:rPr>
                <a:t>      </a:t>
              </a:r>
              <a:r>
                <a:rPr lang="en-US" sz="2200" dirty="0" err="1">
                  <a:latin typeface="Comic Sans MS" pitchFamily="66" charset="0"/>
                  <a:cs typeface="Times New Roman" pitchFamily="18" charset="0"/>
                </a:rPr>
                <a:t>submatrix</a:t>
              </a:r>
              <a:r>
                <a:rPr lang="en-US" sz="2200" dirty="0">
                  <a:latin typeface="Comic Sans MS" pitchFamily="66" charset="0"/>
                  <a:cs typeface="Times New Roman" pitchFamily="18" charset="0"/>
                </a:rPr>
                <a:t> of    ,  </a:t>
              </a:r>
              <a:endParaRPr lang="en-US" sz="2200" b="1" dirty="0">
                <a:latin typeface="Comic Sans MS" pitchFamily="66" charset="0"/>
                <a:cs typeface="Times New Roman" pitchFamily="18" charset="0"/>
              </a:endParaRPr>
            </a:p>
          </p:txBody>
        </p:sp>
        <p:graphicFrame>
          <p:nvGraphicFramePr>
            <p:cNvPr id="9234" name="Object 72"/>
            <p:cNvGraphicFramePr>
              <a:graphicFrameLocks noChangeAspect="1"/>
            </p:cNvGraphicFramePr>
            <p:nvPr/>
          </p:nvGraphicFramePr>
          <p:xfrm>
            <a:off x="5797550" y="3403600"/>
            <a:ext cx="1822450" cy="39528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2738" name="Equation" r:id="rId10" imgW="1079500" imgH="228600" progId="Equation.DSMT4">
                    <p:embed/>
                  </p:oleObj>
                </mc:Choice>
                <mc:Fallback>
                  <p:oleObj name="Equation" r:id="rId10" imgW="1079500" imgH="228600" progId="Equation.DSMT4">
                    <p:embed/>
                    <p:pic>
                      <p:nvPicPr>
                        <p:cNvPr id="0" name="Picture 330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1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797550" y="3403600"/>
                          <a:ext cx="1822450" cy="395288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9235" name="Object 6"/>
            <p:cNvGraphicFramePr>
              <a:graphicFrameLocks noChangeAspect="1"/>
            </p:cNvGraphicFramePr>
            <p:nvPr/>
          </p:nvGraphicFramePr>
          <p:xfrm>
            <a:off x="533400" y="3937000"/>
            <a:ext cx="536575" cy="2857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2739" name="Equation" r:id="rId12" imgW="317087" imgH="164885" progId="">
                    <p:embed/>
                  </p:oleObj>
                </mc:Choice>
                <mc:Fallback>
                  <p:oleObj name="Equation" r:id="rId12" imgW="317087" imgH="164885" progId="">
                    <p:embed/>
                    <p:pic>
                      <p:nvPicPr>
                        <p:cNvPr id="0" name="Picture 330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3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33400" y="3937000"/>
                          <a:ext cx="536575" cy="28575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9236" name="Object 7"/>
            <p:cNvGraphicFramePr>
              <a:graphicFrameLocks noChangeAspect="1"/>
            </p:cNvGraphicFramePr>
            <p:nvPr/>
          </p:nvGraphicFramePr>
          <p:xfrm>
            <a:off x="2971800" y="3917950"/>
            <a:ext cx="342900" cy="2857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2740" name="Equation" r:id="rId14" imgW="203024" imgH="164957" progId="Equation.DSMT4">
                    <p:embed/>
                  </p:oleObj>
                </mc:Choice>
                <mc:Fallback>
                  <p:oleObj name="Equation" r:id="rId14" imgW="203024" imgH="164957" progId="Equation.DSMT4">
                    <p:embed/>
                    <p:pic>
                      <p:nvPicPr>
                        <p:cNvPr id="0" name="Picture 3310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971800" y="3917950"/>
                          <a:ext cx="342900" cy="28575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9237" name="Object 8"/>
            <p:cNvGraphicFramePr>
              <a:graphicFrameLocks noChangeAspect="1"/>
            </p:cNvGraphicFramePr>
            <p:nvPr/>
          </p:nvGraphicFramePr>
          <p:xfrm>
            <a:off x="3417888" y="3835400"/>
            <a:ext cx="3363912" cy="43973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2741" name="Equation" r:id="rId16" imgW="1993900" imgH="254000" progId="">
                    <p:embed/>
                  </p:oleObj>
                </mc:Choice>
                <mc:Fallback>
                  <p:oleObj name="Equation" r:id="rId16" imgW="1993900" imgH="254000" progId="">
                    <p:embed/>
                    <p:pic>
                      <p:nvPicPr>
                        <p:cNvPr id="0" name="Picture 331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417888" y="3835400"/>
                          <a:ext cx="3363912" cy="439738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85" name="Group 84"/>
          <p:cNvGrpSpPr>
            <a:grpSpLocks/>
          </p:cNvGrpSpPr>
          <p:nvPr/>
        </p:nvGrpSpPr>
        <p:grpSpPr bwMode="auto">
          <a:xfrm>
            <a:off x="330200" y="3786187"/>
            <a:ext cx="7061200" cy="938213"/>
            <a:chOff x="381000" y="3352800"/>
            <a:chExt cx="7061200" cy="938719"/>
          </a:xfrm>
        </p:grpSpPr>
        <p:sp>
          <p:nvSpPr>
            <p:cNvPr id="9228" name="Text Box 5"/>
            <p:cNvSpPr txBox="1">
              <a:spLocks noChangeArrowheads="1"/>
            </p:cNvSpPr>
            <p:nvPr/>
          </p:nvSpPr>
          <p:spPr bwMode="auto">
            <a:xfrm>
              <a:off x="381000" y="3352800"/>
              <a:ext cx="7061200" cy="93871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2200" b="1" dirty="0" err="1">
                  <a:solidFill>
                    <a:srgbClr val="9933FF"/>
                  </a:solidFill>
                  <a:latin typeface="Comic Sans MS" pitchFamily="66" charset="0"/>
                  <a:cs typeface="Times New Roman" pitchFamily="18" charset="0"/>
                </a:rPr>
                <a:t>Thm</a:t>
              </a:r>
              <a:r>
                <a:rPr lang="en-US" sz="2200" b="1" dirty="0">
                  <a:solidFill>
                    <a:srgbClr val="9933FF"/>
                  </a:solidFill>
                  <a:latin typeface="Comic Sans MS" pitchFamily="66" charset="0"/>
                  <a:cs typeface="Times New Roman" pitchFamily="18" charset="0"/>
                </a:rPr>
                <a:t> 2. </a:t>
              </a:r>
              <a:r>
                <a:rPr lang="en-US" sz="2200" b="1" dirty="0">
                  <a:solidFill>
                    <a:srgbClr val="FF9933"/>
                  </a:solidFill>
                  <a:latin typeface="Comic Sans MS" pitchFamily="66" charset="0"/>
                  <a:cs typeface="Times New Roman" pitchFamily="18" charset="0"/>
                </a:rPr>
                <a:t>[NW95, spectral methods]</a:t>
              </a:r>
            </a:p>
            <a:p>
              <a:pPr eaLnBrk="1" hangingPunct="1">
                <a:spcBef>
                  <a:spcPct val="50000"/>
                </a:spcBef>
              </a:pPr>
              <a:r>
                <a:rPr lang="en-US" sz="2200" b="1" dirty="0">
                  <a:solidFill>
                    <a:srgbClr val="00FFFF"/>
                  </a:solidFill>
                  <a:latin typeface="Comic Sans MS" pitchFamily="66" charset="0"/>
                  <a:cs typeface="Times New Roman" pitchFamily="18" charset="0"/>
                </a:rPr>
                <a:t>      </a:t>
              </a:r>
              <a:r>
                <a:rPr lang="en-US" sz="2200" dirty="0" err="1">
                  <a:latin typeface="Comic Sans MS" pitchFamily="66" charset="0"/>
                  <a:cs typeface="Times New Roman" pitchFamily="18" charset="0"/>
                </a:rPr>
                <a:t>submatrix</a:t>
              </a:r>
              <a:r>
                <a:rPr lang="en-US" sz="2200" dirty="0">
                  <a:latin typeface="Comic Sans MS" pitchFamily="66" charset="0"/>
                  <a:cs typeface="Times New Roman" pitchFamily="18" charset="0"/>
                </a:rPr>
                <a:t> of    ,  </a:t>
              </a:r>
              <a:endParaRPr lang="en-US" sz="2200" b="1" dirty="0">
                <a:latin typeface="Comic Sans MS" pitchFamily="66" charset="0"/>
                <a:cs typeface="Times New Roman" pitchFamily="18" charset="0"/>
              </a:endParaRPr>
            </a:p>
          </p:txBody>
        </p:sp>
        <p:graphicFrame>
          <p:nvGraphicFramePr>
            <p:cNvPr id="9229" name="Object 86"/>
            <p:cNvGraphicFramePr>
              <a:graphicFrameLocks noChangeAspect="1"/>
            </p:cNvGraphicFramePr>
            <p:nvPr/>
          </p:nvGraphicFramePr>
          <p:xfrm>
            <a:off x="5416550" y="3403600"/>
            <a:ext cx="1822450" cy="39528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2742" name="Equation" r:id="rId18" imgW="1079500" imgH="228600" progId="">
                    <p:embed/>
                  </p:oleObj>
                </mc:Choice>
                <mc:Fallback>
                  <p:oleObj name="Equation" r:id="rId18" imgW="1079500" imgH="228600" progId="">
                    <p:embed/>
                    <p:pic>
                      <p:nvPicPr>
                        <p:cNvPr id="0" name="Picture 331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1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416550" y="3403600"/>
                          <a:ext cx="1822450" cy="395288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9230" name="Object 87"/>
            <p:cNvGraphicFramePr>
              <a:graphicFrameLocks noChangeAspect="1"/>
            </p:cNvGraphicFramePr>
            <p:nvPr/>
          </p:nvGraphicFramePr>
          <p:xfrm>
            <a:off x="533400" y="3937000"/>
            <a:ext cx="536575" cy="2857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2743" name="Equation" r:id="rId19" imgW="317087" imgH="164885" progId="">
                    <p:embed/>
                  </p:oleObj>
                </mc:Choice>
                <mc:Fallback>
                  <p:oleObj name="Equation" r:id="rId19" imgW="317087" imgH="164885" progId="">
                    <p:embed/>
                    <p:pic>
                      <p:nvPicPr>
                        <p:cNvPr id="0" name="Picture 331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3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33400" y="3937000"/>
                          <a:ext cx="536575" cy="28575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9231" name="Object 88"/>
            <p:cNvGraphicFramePr>
              <a:graphicFrameLocks noChangeAspect="1"/>
            </p:cNvGraphicFramePr>
            <p:nvPr/>
          </p:nvGraphicFramePr>
          <p:xfrm>
            <a:off x="2971800" y="3917950"/>
            <a:ext cx="342900" cy="2857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2744" name="Equation" r:id="rId20" imgW="203024" imgH="164957" progId="Equation.DSMT4">
                    <p:embed/>
                  </p:oleObj>
                </mc:Choice>
                <mc:Fallback>
                  <p:oleObj name="Equation" r:id="rId20" imgW="203024" imgH="164957" progId="Equation.DSMT4">
                    <p:embed/>
                    <p:pic>
                      <p:nvPicPr>
                        <p:cNvPr id="0" name="Picture 331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971800" y="3917950"/>
                          <a:ext cx="342900" cy="28575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9232" name="Object 89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524182662"/>
                </p:ext>
              </p:extLst>
            </p:nvPr>
          </p:nvGraphicFramePr>
          <p:xfrm>
            <a:off x="3417888" y="3857625"/>
            <a:ext cx="3363912" cy="39528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2745" name="Equation" r:id="rId21" imgW="1993900" imgH="228600" progId="Equation.DSMT4">
                    <p:embed/>
                  </p:oleObj>
                </mc:Choice>
                <mc:Fallback>
                  <p:oleObj name="Equation" r:id="rId21" imgW="1993900" imgH="228600" progId="Equation.DSMT4">
                    <p:embed/>
                    <p:pic>
                      <p:nvPicPr>
                        <p:cNvPr id="0" name="Picture 331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417888" y="3857625"/>
                          <a:ext cx="3363912" cy="395288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2" name="Group 1"/>
          <p:cNvGrpSpPr/>
          <p:nvPr/>
        </p:nvGrpSpPr>
        <p:grpSpPr>
          <a:xfrm>
            <a:off x="330200" y="2727702"/>
            <a:ext cx="8610600" cy="879098"/>
            <a:chOff x="330200" y="2727702"/>
            <a:chExt cx="8610600" cy="879098"/>
          </a:xfrm>
        </p:grpSpPr>
        <p:sp>
          <p:nvSpPr>
            <p:cNvPr id="79" name="Text Box 5"/>
            <p:cNvSpPr txBox="1">
              <a:spLocks noChangeArrowheads="1"/>
            </p:cNvSpPr>
            <p:nvPr/>
          </p:nvSpPr>
          <p:spPr bwMode="auto">
            <a:xfrm>
              <a:off x="330200" y="2727702"/>
              <a:ext cx="8610600" cy="43088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2200" b="1" dirty="0" err="1">
                  <a:solidFill>
                    <a:srgbClr val="9933FF"/>
                  </a:solidFill>
                  <a:latin typeface="Comic Sans MS" pitchFamily="66" charset="0"/>
                  <a:cs typeface="Times New Roman" pitchFamily="18" charset="0"/>
                </a:rPr>
                <a:t>Thm</a:t>
              </a:r>
              <a:r>
                <a:rPr lang="en-US" sz="2200" b="1" dirty="0">
                  <a:solidFill>
                    <a:srgbClr val="9933FF"/>
                  </a:solidFill>
                  <a:latin typeface="Comic Sans MS" pitchFamily="66" charset="0"/>
                  <a:cs typeface="Times New Roman" pitchFamily="18" charset="0"/>
                </a:rPr>
                <a:t> 1. </a:t>
              </a:r>
              <a:r>
                <a:rPr lang="en-US" sz="2200" b="1" dirty="0">
                  <a:solidFill>
                    <a:srgbClr val="FF9933"/>
                  </a:solidFill>
                  <a:latin typeface="Comic Sans MS" pitchFamily="66" charset="0"/>
                  <a:cs typeface="Times New Roman" pitchFamily="18" charset="0"/>
                </a:rPr>
                <a:t>[NW95]</a:t>
              </a:r>
              <a:r>
                <a:rPr lang="en-US" sz="2200" b="1" dirty="0">
                  <a:solidFill>
                    <a:srgbClr val="00FFFF"/>
                  </a:solidFill>
                  <a:latin typeface="Comic Sans MS" pitchFamily="66" charset="0"/>
                  <a:cs typeface="Times New Roman" pitchFamily="18" charset="0"/>
                </a:rPr>
                <a:t>  </a:t>
              </a:r>
              <a:r>
                <a:rPr lang="en-US" sz="2200" dirty="0">
                  <a:latin typeface="Comic Sans MS" pitchFamily="66" charset="0"/>
                  <a:cs typeface="Times New Roman" pitchFamily="18" charset="0"/>
                </a:rPr>
                <a:t>Nisan-</a:t>
              </a:r>
              <a:r>
                <a:rPr lang="en-US" sz="2200" dirty="0" err="1">
                  <a:latin typeface="Comic Sans MS" pitchFamily="66" charset="0"/>
                  <a:cs typeface="Times New Roman" pitchFamily="18" charset="0"/>
                </a:rPr>
                <a:t>Wigderson</a:t>
              </a:r>
              <a:r>
                <a:rPr lang="en-US" sz="2200" dirty="0">
                  <a:latin typeface="Comic Sans MS" pitchFamily="66" charset="0"/>
                  <a:cs typeface="Times New Roman" pitchFamily="18" charset="0"/>
                </a:rPr>
                <a:t> Conj. </a:t>
              </a:r>
              <a:r>
                <a:rPr lang="en-US" sz="2200" dirty="0">
                  <a:latin typeface="Comic Sans MS" pitchFamily="66" charset="0"/>
                  <a:cs typeface="Times New Roman" pitchFamily="18" charset="0"/>
                  <a:sym typeface="Wingdings" pitchFamily="2" charset="2"/>
                </a:rPr>
                <a:t> Log-rank Conj</a:t>
              </a:r>
              <a:r>
                <a:rPr lang="en-US" sz="2200" dirty="0" smtClean="0">
                  <a:latin typeface="Comic Sans MS" pitchFamily="66" charset="0"/>
                  <a:cs typeface="Times New Roman" pitchFamily="18" charset="0"/>
                  <a:sym typeface="Wingdings" pitchFamily="2" charset="2"/>
                </a:rPr>
                <a:t>.</a:t>
              </a:r>
            </a:p>
          </p:txBody>
        </p:sp>
        <p:graphicFrame>
          <p:nvGraphicFramePr>
            <p:cNvPr id="29" name="Object 89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240223998"/>
                </p:ext>
              </p:extLst>
            </p:nvPr>
          </p:nvGraphicFramePr>
          <p:xfrm>
            <a:off x="6043612" y="3189288"/>
            <a:ext cx="2871788" cy="41751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2746" name="Equation" r:id="rId23" imgW="1701720" imgH="241200" progId="Equation.DSMT4">
                    <p:embed/>
                  </p:oleObj>
                </mc:Choice>
                <mc:Fallback>
                  <p:oleObj name="Equation" r:id="rId23" imgW="1701720" imgH="24120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4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043612" y="3189288"/>
                          <a:ext cx="2871788" cy="417512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5" name="Group 4"/>
          <p:cNvGrpSpPr/>
          <p:nvPr/>
        </p:nvGrpSpPr>
        <p:grpSpPr>
          <a:xfrm>
            <a:off x="249264" y="4876800"/>
            <a:ext cx="8305800" cy="938719"/>
            <a:chOff x="249264" y="4876800"/>
            <a:chExt cx="8305800" cy="938719"/>
          </a:xfrm>
        </p:grpSpPr>
        <p:sp>
          <p:nvSpPr>
            <p:cNvPr id="9224" name="Text Box 5"/>
            <p:cNvSpPr txBox="1">
              <a:spLocks noChangeArrowheads="1"/>
            </p:cNvSpPr>
            <p:nvPr/>
          </p:nvSpPr>
          <p:spPr bwMode="auto">
            <a:xfrm>
              <a:off x="249264" y="4876800"/>
              <a:ext cx="8305800" cy="93871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2200" b="1" dirty="0">
                  <a:solidFill>
                    <a:srgbClr val="FF3399"/>
                  </a:solidFill>
                  <a:latin typeface="Comic Sans MS" pitchFamily="66" charset="0"/>
                  <a:cs typeface="Times New Roman" pitchFamily="18" charset="0"/>
                </a:rPr>
                <a:t>We show: </a:t>
              </a:r>
              <a:r>
                <a:rPr lang="en-US" sz="2200" dirty="0">
                  <a:latin typeface="Comic Sans MS" pitchFamily="66" charset="0"/>
                  <a:cs typeface="Times New Roman" pitchFamily="18" charset="0"/>
                </a:rPr>
                <a:t>Approximate duality =&gt;</a:t>
              </a:r>
            </a:p>
            <a:p>
              <a:pPr eaLnBrk="1" hangingPunct="1">
                <a:spcBef>
                  <a:spcPct val="50000"/>
                </a:spcBef>
              </a:pPr>
              <a:r>
                <a:rPr lang="en-US" sz="2200" dirty="0" smtClean="0">
                  <a:latin typeface="Comic Sans MS" pitchFamily="66" charset="0"/>
                  <a:cs typeface="Times New Roman" pitchFamily="18" charset="0"/>
                </a:rPr>
                <a:t>        </a:t>
              </a:r>
              <a:r>
                <a:rPr lang="en-US" sz="2200" dirty="0" err="1" smtClean="0">
                  <a:latin typeface="Comic Sans MS" pitchFamily="66" charset="0"/>
                  <a:cs typeface="Times New Roman" pitchFamily="18" charset="0"/>
                </a:rPr>
                <a:t>submatrix</a:t>
              </a:r>
              <a:r>
                <a:rPr lang="en-US" sz="2200" dirty="0" smtClean="0">
                  <a:latin typeface="Comic Sans MS" pitchFamily="66" charset="0"/>
                  <a:cs typeface="Times New Roman" pitchFamily="18" charset="0"/>
                </a:rPr>
                <a:t> of      ,                                          =&gt;</a:t>
              </a:r>
            </a:p>
          </p:txBody>
        </p:sp>
        <p:graphicFrame>
          <p:nvGraphicFramePr>
            <p:cNvPr id="9225" name="Object 98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008550950"/>
                </p:ext>
              </p:extLst>
            </p:nvPr>
          </p:nvGraphicFramePr>
          <p:xfrm>
            <a:off x="411163" y="5460685"/>
            <a:ext cx="579437" cy="28559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2747" name="Equation" r:id="rId25" imgW="342603" imgH="164957" progId="Equation.DSMT4">
                    <p:embed/>
                  </p:oleObj>
                </mc:Choice>
                <mc:Fallback>
                  <p:oleObj name="Equation" r:id="rId25" imgW="342603" imgH="164957" progId="Equation.DSMT4">
                    <p:embed/>
                    <p:pic>
                      <p:nvPicPr>
                        <p:cNvPr id="0" name="Picture 331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11163" y="5460685"/>
                          <a:ext cx="579437" cy="285596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9226" name="Object 99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25782890"/>
                </p:ext>
              </p:extLst>
            </p:nvPr>
          </p:nvGraphicFramePr>
          <p:xfrm>
            <a:off x="2881311" y="5459949"/>
            <a:ext cx="407988" cy="28559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2748" name="Equation" r:id="rId27" imgW="241091" imgH="164957" progId="Equation.DSMT4">
                    <p:embed/>
                  </p:oleObj>
                </mc:Choice>
                <mc:Fallback>
                  <p:oleObj name="Equation" r:id="rId27" imgW="241091" imgH="164957" progId="Equation.DSMT4">
                    <p:embed/>
                    <p:pic>
                      <p:nvPicPr>
                        <p:cNvPr id="0" name="Picture 331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881311" y="5459949"/>
                          <a:ext cx="407988" cy="285596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31" name="Object 89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981487464"/>
                </p:ext>
              </p:extLst>
            </p:nvPr>
          </p:nvGraphicFramePr>
          <p:xfrm>
            <a:off x="3449638" y="5395913"/>
            <a:ext cx="3321050" cy="39528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2749" name="Equation" r:id="rId29" imgW="1968480" imgH="228600" progId="Equation.DSMT4">
                    <p:embed/>
                  </p:oleObj>
                </mc:Choice>
                <mc:Fallback>
                  <p:oleObj name="Equation" r:id="rId29" imgW="1968480" imgH="22860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30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449638" y="5395913"/>
                          <a:ext cx="3321050" cy="395287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45" name="Group 44"/>
          <p:cNvGrpSpPr/>
          <p:nvPr/>
        </p:nvGrpSpPr>
        <p:grpSpPr>
          <a:xfrm>
            <a:off x="202770" y="5893713"/>
            <a:ext cx="8305800" cy="430887"/>
            <a:chOff x="249264" y="4876800"/>
            <a:chExt cx="8305800" cy="430887"/>
          </a:xfrm>
        </p:grpSpPr>
        <p:sp>
          <p:nvSpPr>
            <p:cNvPr id="46" name="Text Box 5"/>
            <p:cNvSpPr txBox="1">
              <a:spLocks noChangeArrowheads="1"/>
            </p:cNvSpPr>
            <p:nvPr/>
          </p:nvSpPr>
          <p:spPr bwMode="auto">
            <a:xfrm>
              <a:off x="249264" y="4876800"/>
              <a:ext cx="8305800" cy="43088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2200" dirty="0" smtClean="0">
                  <a:latin typeface="Comic Sans MS" pitchFamily="66" charset="0"/>
                  <a:cs typeface="Times New Roman" pitchFamily="18" charset="0"/>
                </a:rPr>
                <a:t>      matrix    ,                          .              </a:t>
              </a:r>
              <a:endParaRPr lang="en-US" sz="2200" b="1" dirty="0">
                <a:latin typeface="Comic Sans MS" pitchFamily="66" charset="0"/>
                <a:cs typeface="Times New Roman" pitchFamily="18" charset="0"/>
              </a:endParaRPr>
            </a:p>
          </p:txBody>
        </p:sp>
        <p:graphicFrame>
          <p:nvGraphicFramePr>
            <p:cNvPr id="47" name="Object 89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55287466"/>
                </p:ext>
              </p:extLst>
            </p:nvPr>
          </p:nvGraphicFramePr>
          <p:xfrm>
            <a:off x="2286000" y="4956632"/>
            <a:ext cx="2014538" cy="35083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2750" name="Equation" r:id="rId31" imgW="1193760" imgH="203040" progId="Equation.DSMT4">
                    <p:embed/>
                  </p:oleObj>
                </mc:Choice>
                <mc:Fallback>
                  <p:oleObj name="Equation" r:id="rId31" imgW="1193760" imgH="20304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32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286000" y="4956632"/>
                          <a:ext cx="2014538" cy="350837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48" name="Object 89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356159"/>
                </p:ext>
              </p:extLst>
            </p:nvPr>
          </p:nvGraphicFramePr>
          <p:xfrm>
            <a:off x="519192" y="4953000"/>
            <a:ext cx="257175" cy="2857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2751" name="Equation" r:id="rId33" imgW="152280" imgH="164880" progId="Equation.DSMT4">
                    <p:embed/>
                  </p:oleObj>
                </mc:Choice>
                <mc:Fallback>
                  <p:oleObj name="Equation" r:id="rId33" imgW="152280" imgH="16488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34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19192" y="4953000"/>
                          <a:ext cx="257175" cy="28575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49" name="Object 48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627674447"/>
                </p:ext>
              </p:extLst>
            </p:nvPr>
          </p:nvGraphicFramePr>
          <p:xfrm>
            <a:off x="1775202" y="4954290"/>
            <a:ext cx="342900" cy="2857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2752" name="Equation" r:id="rId35" imgW="203040" imgH="164880" progId="Equation.DSMT4">
                    <p:embed/>
                  </p:oleObj>
                </mc:Choice>
                <mc:Fallback>
                  <p:oleObj name="Equation" r:id="rId35" imgW="203040" imgH="16488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36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775202" y="4954290"/>
                          <a:ext cx="342900" cy="28575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/>
        </p:nvGrpSpPr>
        <p:grpSpPr>
          <a:xfrm>
            <a:off x="609600" y="5055513"/>
            <a:ext cx="8153400" cy="846309"/>
            <a:chOff x="609600" y="5207913"/>
            <a:chExt cx="8153400" cy="846309"/>
          </a:xfrm>
        </p:grpSpPr>
        <p:grpSp>
          <p:nvGrpSpPr>
            <p:cNvPr id="30" name="Group 29"/>
            <p:cNvGrpSpPr>
              <a:grpSpLocks/>
            </p:cNvGrpSpPr>
            <p:nvPr/>
          </p:nvGrpSpPr>
          <p:grpSpPr bwMode="auto">
            <a:xfrm>
              <a:off x="609600" y="5623335"/>
              <a:ext cx="7848600" cy="430887"/>
              <a:chOff x="685800" y="5421517"/>
              <a:chExt cx="7848600" cy="430985"/>
            </a:xfrm>
          </p:grpSpPr>
          <p:graphicFrame>
            <p:nvGraphicFramePr>
              <p:cNvPr id="33" name="Object 12"/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3079953773"/>
                  </p:ext>
                </p:extLst>
              </p:nvPr>
            </p:nvGraphicFramePr>
            <p:xfrm>
              <a:off x="685800" y="5452486"/>
              <a:ext cx="7164388" cy="396965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39771" name="Equation" r:id="rId3" imgW="4241520" imgH="228600" progId="Equation.DSMT4">
                      <p:embed/>
                    </p:oleObj>
                  </mc:Choice>
                  <mc:Fallback>
                    <p:oleObj name="Equation" r:id="rId3" imgW="4241520" imgH="228600" progId="Equation.DSMT4">
                      <p:embed/>
                      <p:pic>
                        <p:nvPicPr>
                          <p:cNvPr id="0" name="Picture 3554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4"/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685800" y="5452486"/>
                            <a:ext cx="7164388" cy="396965"/>
                          </a:xfrm>
                          <a:prstGeom prst="rect">
                            <a:avLst/>
                          </a:prstGeom>
                          <a:noFill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31" name="Text Box 5"/>
              <p:cNvSpPr txBox="1">
                <a:spLocks noChangeArrowheads="1"/>
              </p:cNvSpPr>
              <p:nvPr/>
            </p:nvSpPr>
            <p:spPr bwMode="auto">
              <a:xfrm>
                <a:off x="7924800" y="5421517"/>
                <a:ext cx="609600" cy="43098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sz="2200" dirty="0" smtClean="0">
                    <a:latin typeface="Comic Sans MS" pitchFamily="66" charset="0"/>
                    <a:cs typeface="Times New Roman" pitchFamily="18" charset="0"/>
                  </a:rPr>
                  <a:t>=&gt;</a:t>
                </a:r>
                <a:endParaRPr lang="en-US" sz="2200" dirty="0">
                  <a:latin typeface="Comic Sans MS" pitchFamily="66" charset="0"/>
                  <a:cs typeface="Times New Roman" pitchFamily="18" charset="0"/>
                </a:endParaRPr>
              </a:p>
            </p:txBody>
          </p:sp>
        </p:grpSp>
        <p:sp>
          <p:nvSpPr>
            <p:cNvPr id="39" name="Text Box 5"/>
            <p:cNvSpPr txBox="1">
              <a:spLocks noChangeArrowheads="1"/>
            </p:cNvSpPr>
            <p:nvPr/>
          </p:nvSpPr>
          <p:spPr bwMode="auto">
            <a:xfrm>
              <a:off x="4762500" y="5207913"/>
              <a:ext cx="4000500" cy="43088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2200" dirty="0" smtClean="0">
                  <a:latin typeface="Comic Sans MS" pitchFamily="66" charset="0"/>
                  <a:cs typeface="Times New Roman" pitchFamily="18" charset="0"/>
                </a:rPr>
                <a:t>=&gt; (</a:t>
              </a:r>
              <a:r>
                <a:rPr lang="en-US" sz="2200" dirty="0">
                  <a:latin typeface="Comic Sans MS" pitchFamily="66" charset="0"/>
                  <a:cs typeface="Times New Roman" pitchFamily="18" charset="0"/>
                </a:rPr>
                <a:t>approximate duality</a:t>
              </a:r>
              <a:r>
                <a:rPr lang="en-US" sz="2200" dirty="0" smtClean="0">
                  <a:latin typeface="Comic Sans MS" pitchFamily="66" charset="0"/>
                  <a:cs typeface="Times New Roman" pitchFamily="18" charset="0"/>
                </a:rPr>
                <a:t>)</a:t>
              </a:r>
              <a:endParaRPr lang="en-US" sz="2200" dirty="0">
                <a:latin typeface="Comic Sans MS" pitchFamily="66" charset="0"/>
                <a:cs typeface="Times New Roman" pitchFamily="18" charset="0"/>
              </a:endParaRPr>
            </a:p>
          </p:txBody>
        </p:sp>
      </p:grpSp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406400" y="228600"/>
            <a:ext cx="8432800" cy="609600"/>
          </a:xfrm>
        </p:spPr>
        <p:txBody>
          <a:bodyPr/>
          <a:lstStyle/>
          <a:p>
            <a:pPr eaLnBrk="1" hangingPunct="1"/>
            <a:r>
              <a:rPr lang="en-US" sz="2600" smtClean="0">
                <a:solidFill>
                  <a:srgbClr val="FF0000"/>
                </a:solidFill>
                <a:latin typeface="Comic Sans MS" pitchFamily="66" charset="0"/>
              </a:rPr>
              <a:t>From Approximate Duality to CC upper bounds</a:t>
            </a:r>
          </a:p>
        </p:txBody>
      </p:sp>
      <p:grpSp>
        <p:nvGrpSpPr>
          <p:cNvPr id="85" name="Group 84"/>
          <p:cNvGrpSpPr>
            <a:grpSpLocks/>
          </p:cNvGrpSpPr>
          <p:nvPr/>
        </p:nvGrpSpPr>
        <p:grpSpPr bwMode="auto">
          <a:xfrm>
            <a:off x="381000" y="3455988"/>
            <a:ext cx="7194550" cy="1344612"/>
            <a:chOff x="381000" y="3352799"/>
            <a:chExt cx="7194550" cy="1344728"/>
          </a:xfrm>
        </p:grpSpPr>
        <p:sp>
          <p:nvSpPr>
            <p:cNvPr id="10258" name="Text Box 5"/>
            <p:cNvSpPr txBox="1">
              <a:spLocks noChangeArrowheads="1"/>
            </p:cNvSpPr>
            <p:nvPr/>
          </p:nvSpPr>
          <p:spPr bwMode="auto">
            <a:xfrm>
              <a:off x="381000" y="3352799"/>
              <a:ext cx="7061200" cy="43092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2200" b="1" dirty="0">
                  <a:solidFill>
                    <a:srgbClr val="9933FF"/>
                  </a:solidFill>
                  <a:latin typeface="Comic Sans MS" pitchFamily="66" charset="0"/>
                  <a:cs typeface="Times New Roman" pitchFamily="18" charset="0"/>
                </a:rPr>
                <a:t>Observation 2. </a:t>
              </a:r>
            </a:p>
          </p:txBody>
        </p:sp>
        <p:graphicFrame>
          <p:nvGraphicFramePr>
            <p:cNvPr id="10259" name="Object 86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682709933"/>
                </p:ext>
              </p:extLst>
            </p:nvPr>
          </p:nvGraphicFramePr>
          <p:xfrm>
            <a:off x="2586038" y="3392489"/>
            <a:ext cx="1909762" cy="41754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9772" name="Equation" r:id="rId5" imgW="1130040" imgH="241200" progId="Equation.DSMT4">
                    <p:embed/>
                  </p:oleObj>
                </mc:Choice>
                <mc:Fallback>
                  <p:oleObj name="Equation" r:id="rId5" imgW="1130040" imgH="241200" progId="Equation.DSMT4">
                    <p:embed/>
                    <p:pic>
                      <p:nvPicPr>
                        <p:cNvPr id="0" name="Picture 354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586038" y="3392489"/>
                          <a:ext cx="1909762" cy="417549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0260" name="Object 87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54405767"/>
                </p:ext>
              </p:extLst>
            </p:nvPr>
          </p:nvGraphicFramePr>
          <p:xfrm>
            <a:off x="2597150" y="3859255"/>
            <a:ext cx="4978400" cy="83827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9773" name="Equation" r:id="rId7" imgW="2946240" imgH="482400" progId="Equation.DSMT4">
                    <p:embed/>
                  </p:oleObj>
                </mc:Choice>
                <mc:Fallback>
                  <p:oleObj name="Equation" r:id="rId7" imgW="2946240" imgH="482400" progId="Equation.DSMT4">
                    <p:embed/>
                    <p:pic>
                      <p:nvPicPr>
                        <p:cNvPr id="0" name="Picture 354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597150" y="3859255"/>
                          <a:ext cx="4978400" cy="838272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10246" name="Object 35"/>
          <p:cNvGraphicFramePr>
            <a:graphicFrameLocks noChangeAspect="1"/>
          </p:cNvGraphicFramePr>
          <p:nvPr/>
        </p:nvGraphicFramePr>
        <p:xfrm>
          <a:off x="6723063" y="5605463"/>
          <a:ext cx="193675" cy="307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774" name="Equation" r:id="rId9" imgW="114102" imgH="177492" progId="Equation.DSMT4">
                  <p:embed/>
                </p:oleObj>
              </mc:Choice>
              <mc:Fallback>
                <p:oleObj name="Equation" r:id="rId9" imgW="114102" imgH="177492" progId="Equation.DSMT4">
                  <p:embed/>
                  <p:pic>
                    <p:nvPicPr>
                      <p:cNvPr id="0" name="Picture 354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23063" y="5605463"/>
                        <a:ext cx="193675" cy="3079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7" name="Group 26"/>
          <p:cNvGrpSpPr>
            <a:grpSpLocks/>
          </p:cNvGrpSpPr>
          <p:nvPr/>
        </p:nvGrpSpPr>
        <p:grpSpPr bwMode="auto">
          <a:xfrm>
            <a:off x="381000" y="5055513"/>
            <a:ext cx="4648200" cy="430887"/>
            <a:chOff x="381000" y="5437019"/>
            <a:chExt cx="4648200" cy="430988"/>
          </a:xfrm>
        </p:grpSpPr>
        <p:sp>
          <p:nvSpPr>
            <p:cNvPr id="28" name="Text Box 5"/>
            <p:cNvSpPr txBox="1">
              <a:spLocks noChangeArrowheads="1"/>
            </p:cNvSpPr>
            <p:nvPr/>
          </p:nvSpPr>
          <p:spPr bwMode="auto">
            <a:xfrm>
              <a:off x="381000" y="5437019"/>
              <a:ext cx="4648200" cy="4309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2200" b="1" dirty="0">
                  <a:solidFill>
                    <a:srgbClr val="FF3399"/>
                  </a:solidFill>
                  <a:latin typeface="Comic Sans MS" pitchFamily="66" charset="0"/>
                  <a:cs typeface="Times New Roman" pitchFamily="18" charset="0"/>
                </a:rPr>
                <a:t>Conclusion</a:t>
              </a:r>
              <a:r>
                <a:rPr lang="en-US" sz="2200" b="1" dirty="0" smtClean="0">
                  <a:solidFill>
                    <a:srgbClr val="FF3399"/>
                  </a:solidFill>
                  <a:latin typeface="Comic Sans MS" pitchFamily="66" charset="0"/>
                  <a:cs typeface="Times New Roman" pitchFamily="18" charset="0"/>
                </a:rPr>
                <a:t>:</a:t>
              </a:r>
              <a:endParaRPr lang="en-US" sz="2200" dirty="0">
                <a:latin typeface="Comic Sans MS" pitchFamily="66" charset="0"/>
                <a:cs typeface="Times New Roman" pitchFamily="18" charset="0"/>
              </a:endParaRPr>
            </a:p>
          </p:txBody>
        </p:sp>
        <p:graphicFrame>
          <p:nvGraphicFramePr>
            <p:cNvPr id="29" name="Object 44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376529326"/>
                </p:ext>
              </p:extLst>
            </p:nvPr>
          </p:nvGraphicFramePr>
          <p:xfrm>
            <a:off x="2217738" y="5464687"/>
            <a:ext cx="2487612" cy="39696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9775" name="Equation" r:id="rId11" imgW="1473120" imgH="228600" progId="Equation.DSMT4">
                    <p:embed/>
                  </p:oleObj>
                </mc:Choice>
                <mc:Fallback>
                  <p:oleObj name="Equation" r:id="rId11" imgW="1473120" imgH="228600" progId="Equation.DSMT4">
                    <p:embed/>
                    <p:pic>
                      <p:nvPicPr>
                        <p:cNvPr id="0" name="Picture 354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217738" y="5464687"/>
                          <a:ext cx="2487612" cy="396968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3" name="Group 2"/>
          <p:cNvGrpSpPr/>
          <p:nvPr/>
        </p:nvGrpSpPr>
        <p:grpSpPr>
          <a:xfrm>
            <a:off x="304800" y="2170113"/>
            <a:ext cx="8610600" cy="954087"/>
            <a:chOff x="381000" y="2057401"/>
            <a:chExt cx="8610600" cy="954087"/>
          </a:xfrm>
        </p:grpSpPr>
        <p:grpSp>
          <p:nvGrpSpPr>
            <p:cNvPr id="11" name="Group 10"/>
            <p:cNvGrpSpPr>
              <a:grpSpLocks/>
            </p:cNvGrpSpPr>
            <p:nvPr/>
          </p:nvGrpSpPr>
          <p:grpSpPr bwMode="auto">
            <a:xfrm>
              <a:off x="381000" y="2057401"/>
              <a:ext cx="8610600" cy="954087"/>
              <a:chOff x="381000" y="2514600"/>
              <a:chExt cx="8610600" cy="954601"/>
            </a:xfrm>
          </p:grpSpPr>
          <p:sp>
            <p:nvSpPr>
              <p:cNvPr id="10255" name="Text Box 5"/>
              <p:cNvSpPr txBox="1">
                <a:spLocks noChangeArrowheads="1"/>
              </p:cNvSpPr>
              <p:nvPr/>
            </p:nvSpPr>
            <p:spPr bwMode="auto">
              <a:xfrm>
                <a:off x="381000" y="2514600"/>
                <a:ext cx="8610600" cy="938719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sz="2200" b="1" dirty="0">
                    <a:solidFill>
                      <a:srgbClr val="9933FF"/>
                    </a:solidFill>
                    <a:latin typeface="Comic Sans MS" pitchFamily="66" charset="0"/>
                    <a:cs typeface="Times New Roman" pitchFamily="18" charset="0"/>
                  </a:rPr>
                  <a:t>Observation 1. </a:t>
                </a:r>
              </a:p>
              <a:p>
                <a:pPr eaLnBrk="1" hangingPunct="1">
                  <a:spcBef>
                    <a:spcPct val="50000"/>
                  </a:spcBef>
                </a:pPr>
                <a:r>
                  <a:rPr lang="en-US" sz="2200" dirty="0">
                    <a:latin typeface="Comic Sans MS" pitchFamily="66" charset="0"/>
                    <a:cs typeface="Times New Roman" pitchFamily="18" charset="0"/>
                  </a:rPr>
                  <a:t>                          Enough </a:t>
                </a:r>
                <a:r>
                  <a:rPr lang="en-US" sz="2200" dirty="0" smtClean="0">
                    <a:latin typeface="Comic Sans MS" pitchFamily="66" charset="0"/>
                    <a:cs typeface="Times New Roman" pitchFamily="18" charset="0"/>
                  </a:rPr>
                  <a:t>to assume                    and work over    !</a:t>
                </a:r>
                <a:endParaRPr lang="en-US" sz="2200" dirty="0">
                  <a:latin typeface="Comic Sans MS" pitchFamily="66" charset="0"/>
                  <a:cs typeface="Times New Roman" pitchFamily="18" charset="0"/>
                  <a:sym typeface="Wingdings" pitchFamily="2" charset="2"/>
                </a:endParaRPr>
              </a:p>
            </p:txBody>
          </p:sp>
          <p:graphicFrame>
            <p:nvGraphicFramePr>
              <p:cNvPr id="10256" name="Object 29"/>
              <p:cNvGraphicFramePr>
                <a:graphicFrameLocks noChangeAspect="1"/>
              </p:cNvGraphicFramePr>
              <p:nvPr/>
            </p:nvGraphicFramePr>
            <p:xfrm>
              <a:off x="2608263" y="2565400"/>
              <a:ext cx="4673600" cy="417513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39776" name="Equation" r:id="rId13" imgW="2768600" imgH="241300" progId="Equation.DSMT4">
                      <p:embed/>
                    </p:oleObj>
                  </mc:Choice>
                  <mc:Fallback>
                    <p:oleObj name="Equation" r:id="rId13" imgW="2768600" imgH="241300" progId="Equation.DSMT4">
                      <p:embed/>
                      <p:pic>
                        <p:nvPicPr>
                          <p:cNvPr id="0" name="Picture 3555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14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2608263" y="2565400"/>
                            <a:ext cx="4673600" cy="417513"/>
                          </a:xfrm>
                          <a:prstGeom prst="rect">
                            <a:avLst/>
                          </a:prstGeom>
                          <a:noFill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10257" name="Object 28"/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134221848"/>
                  </p:ext>
                </p:extLst>
              </p:nvPr>
            </p:nvGraphicFramePr>
            <p:xfrm>
              <a:off x="4997450" y="3049875"/>
              <a:ext cx="1608138" cy="419326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39777" name="Equation" r:id="rId15" imgW="952200" imgH="241200" progId="Equation.DSMT4">
                      <p:embed/>
                    </p:oleObj>
                  </mc:Choice>
                  <mc:Fallback>
                    <p:oleObj name="Equation" r:id="rId15" imgW="952200" imgH="241200" progId="Equation.DSMT4">
                      <p:embed/>
                      <p:pic>
                        <p:nvPicPr>
                          <p:cNvPr id="0" name="Picture 3556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16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4997450" y="3049875"/>
                            <a:ext cx="1608138" cy="419326"/>
                          </a:xfrm>
                          <a:prstGeom prst="rect">
                            <a:avLst/>
                          </a:prstGeom>
                          <a:noFill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  <p:graphicFrame>
          <p:nvGraphicFramePr>
            <p:cNvPr id="40" name="Object 28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86179745"/>
                </p:ext>
              </p:extLst>
            </p:nvPr>
          </p:nvGraphicFramePr>
          <p:xfrm>
            <a:off x="8520192" y="2602290"/>
            <a:ext cx="300038" cy="39687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9778" name="Equation" r:id="rId17" imgW="177480" imgH="228600" progId="Equation.DSMT4">
                    <p:embed/>
                  </p:oleObj>
                </mc:Choice>
                <mc:Fallback>
                  <p:oleObj name="Equation" r:id="rId17" imgW="177480" imgH="228600" progId="Equation.DSMT4">
                    <p:embed/>
                    <p:pic>
                      <p:nvPicPr>
                        <p:cNvPr id="0" name="Picture 355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8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8520192" y="2602290"/>
                          <a:ext cx="300038" cy="396875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4" name="Group 3"/>
          <p:cNvGrpSpPr/>
          <p:nvPr/>
        </p:nvGrpSpPr>
        <p:grpSpPr>
          <a:xfrm>
            <a:off x="381000" y="990600"/>
            <a:ext cx="7391400" cy="944106"/>
            <a:chOff x="381000" y="990600"/>
            <a:chExt cx="7391400" cy="944106"/>
          </a:xfrm>
        </p:grpSpPr>
        <p:grpSp>
          <p:nvGrpSpPr>
            <p:cNvPr id="10243" name="Group 9"/>
            <p:cNvGrpSpPr>
              <a:grpSpLocks/>
            </p:cNvGrpSpPr>
            <p:nvPr/>
          </p:nvGrpSpPr>
          <p:grpSpPr bwMode="auto">
            <a:xfrm>
              <a:off x="381000" y="990600"/>
              <a:ext cx="7061200" cy="938213"/>
              <a:chOff x="381000" y="3352800"/>
              <a:chExt cx="7061200" cy="938719"/>
            </a:xfrm>
          </p:grpSpPr>
          <p:sp>
            <p:nvSpPr>
              <p:cNvPr id="10261" name="Text Box 5"/>
              <p:cNvSpPr txBox="1">
                <a:spLocks noChangeArrowheads="1"/>
              </p:cNvSpPr>
              <p:nvPr/>
            </p:nvSpPr>
            <p:spPr bwMode="auto">
              <a:xfrm>
                <a:off x="381000" y="3352800"/>
                <a:ext cx="7061200" cy="938719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sz="2200" b="1" dirty="0">
                    <a:solidFill>
                      <a:srgbClr val="FF3399"/>
                    </a:solidFill>
                    <a:latin typeface="Comic Sans MS" pitchFamily="66" charset="0"/>
                    <a:cs typeface="Times New Roman" pitchFamily="18" charset="0"/>
                  </a:rPr>
                  <a:t>Goal: </a:t>
                </a:r>
              </a:p>
              <a:p>
                <a:pPr eaLnBrk="1" hangingPunct="1">
                  <a:spcBef>
                    <a:spcPct val="50000"/>
                  </a:spcBef>
                </a:pPr>
                <a:r>
                  <a:rPr lang="en-US" sz="2200" dirty="0" smtClean="0">
                    <a:latin typeface="Comic Sans MS" pitchFamily="66" charset="0"/>
                    <a:cs typeface="Times New Roman" pitchFamily="18" charset="0"/>
                  </a:rPr>
                  <a:t>                   </a:t>
                </a:r>
                <a:r>
                  <a:rPr lang="en-US" sz="2200" dirty="0" err="1" smtClean="0">
                    <a:latin typeface="Comic Sans MS" pitchFamily="66" charset="0"/>
                    <a:cs typeface="Times New Roman" pitchFamily="18" charset="0"/>
                  </a:rPr>
                  <a:t>submatrix</a:t>
                </a:r>
                <a:r>
                  <a:rPr lang="en-US" sz="2200" dirty="0" smtClean="0">
                    <a:latin typeface="Comic Sans MS" pitchFamily="66" charset="0"/>
                    <a:cs typeface="Times New Roman" pitchFamily="18" charset="0"/>
                  </a:rPr>
                  <a:t> </a:t>
                </a:r>
                <a:r>
                  <a:rPr lang="en-US" sz="2200" dirty="0">
                    <a:latin typeface="Comic Sans MS" pitchFamily="66" charset="0"/>
                    <a:cs typeface="Times New Roman" pitchFamily="18" charset="0"/>
                  </a:rPr>
                  <a:t>of     ,  </a:t>
                </a:r>
                <a:endParaRPr lang="en-US" sz="2200" b="1" dirty="0">
                  <a:latin typeface="Comic Sans MS" pitchFamily="66" charset="0"/>
                  <a:cs typeface="Times New Roman" pitchFamily="18" charset="0"/>
                </a:endParaRPr>
              </a:p>
            </p:txBody>
          </p:sp>
          <p:graphicFrame>
            <p:nvGraphicFramePr>
              <p:cNvPr id="10262" name="Object 72"/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95141083"/>
                  </p:ext>
                </p:extLst>
              </p:nvPr>
            </p:nvGraphicFramePr>
            <p:xfrm>
              <a:off x="1392238" y="3429041"/>
              <a:ext cx="4802187" cy="417738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39779" name="Equation" r:id="rId19" imgW="2844720" imgH="241200" progId="Equation.DSMT4">
                      <p:embed/>
                    </p:oleObj>
                  </mc:Choice>
                  <mc:Fallback>
                    <p:oleObj name="Equation" r:id="rId19" imgW="2844720" imgH="241200" progId="Equation.DSMT4">
                      <p:embed/>
                      <p:pic>
                        <p:nvPicPr>
                          <p:cNvPr id="0" name="Picture 3542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20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1392238" y="3429041"/>
                            <a:ext cx="4802187" cy="417738"/>
                          </a:xfrm>
                          <a:prstGeom prst="rect">
                            <a:avLst/>
                          </a:prstGeom>
                          <a:noFill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10263" name="Object 6"/>
              <p:cNvGraphicFramePr>
                <a:graphicFrameLocks noChangeAspect="1"/>
              </p:cNvGraphicFramePr>
              <p:nvPr/>
            </p:nvGraphicFramePr>
            <p:xfrm>
              <a:off x="1325563" y="3937000"/>
              <a:ext cx="579437" cy="285750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39780" name="Equation" r:id="rId21" imgW="342603" imgH="164957" progId="Equation.DSMT4">
                      <p:embed/>
                    </p:oleObj>
                  </mc:Choice>
                  <mc:Fallback>
                    <p:oleObj name="Equation" r:id="rId21" imgW="342603" imgH="164957" progId="Equation.DSMT4">
                      <p:embed/>
                      <p:pic>
                        <p:nvPicPr>
                          <p:cNvPr id="0" name="Picture 3543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22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1325563" y="3937000"/>
                            <a:ext cx="579437" cy="285750"/>
                          </a:xfrm>
                          <a:prstGeom prst="rect">
                            <a:avLst/>
                          </a:prstGeom>
                          <a:noFill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10264" name="Object 7"/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4256707832"/>
                  </p:ext>
                </p:extLst>
              </p:nvPr>
            </p:nvGraphicFramePr>
            <p:xfrm>
              <a:off x="3886200" y="3948962"/>
              <a:ext cx="407988" cy="285750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39781" name="Equation" r:id="rId23" imgW="241091" imgH="164957" progId="">
                      <p:embed/>
                    </p:oleObj>
                  </mc:Choice>
                  <mc:Fallback>
                    <p:oleObj name="Equation" r:id="rId23" imgW="241091" imgH="164957" progId="">
                      <p:embed/>
                      <p:pic>
                        <p:nvPicPr>
                          <p:cNvPr id="0" name="Picture 3544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24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3886200" y="3948962"/>
                            <a:ext cx="407988" cy="285750"/>
                          </a:xfrm>
                          <a:prstGeom prst="rect">
                            <a:avLst/>
                          </a:prstGeom>
                          <a:noFill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  <p:graphicFrame>
          <p:nvGraphicFramePr>
            <p:cNvPr id="41" name="Object 89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818458541"/>
                </p:ext>
              </p:extLst>
            </p:nvPr>
          </p:nvGraphicFramePr>
          <p:xfrm>
            <a:off x="4451350" y="1539419"/>
            <a:ext cx="3321050" cy="39528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9782" name="Equation" r:id="rId25" imgW="1968480" imgH="228600" progId="Equation.DSMT4">
                    <p:embed/>
                  </p:oleObj>
                </mc:Choice>
                <mc:Fallback>
                  <p:oleObj name="Equation" r:id="rId25" imgW="1968480" imgH="22860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6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451350" y="1539419"/>
                          <a:ext cx="3321050" cy="395287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6" name="Group 5"/>
          <p:cNvGrpSpPr/>
          <p:nvPr/>
        </p:nvGrpSpPr>
        <p:grpSpPr>
          <a:xfrm>
            <a:off x="609600" y="5969911"/>
            <a:ext cx="7725906" cy="430889"/>
            <a:chOff x="838200" y="6172198"/>
            <a:chExt cx="7725906" cy="430889"/>
          </a:xfrm>
        </p:grpSpPr>
        <p:grpSp>
          <p:nvGrpSpPr>
            <p:cNvPr id="34" name="Group 33"/>
            <p:cNvGrpSpPr>
              <a:grpSpLocks/>
            </p:cNvGrpSpPr>
            <p:nvPr/>
          </p:nvGrpSpPr>
          <p:grpSpPr bwMode="auto">
            <a:xfrm>
              <a:off x="838200" y="6172198"/>
              <a:ext cx="6324600" cy="430889"/>
              <a:chOff x="2057400" y="6427153"/>
              <a:chExt cx="6324600" cy="430988"/>
            </a:xfrm>
          </p:grpSpPr>
          <p:sp>
            <p:nvSpPr>
              <p:cNvPr id="35" name="Text Box 5"/>
              <p:cNvSpPr txBox="1">
                <a:spLocks noChangeArrowheads="1"/>
              </p:cNvSpPr>
              <p:nvPr/>
            </p:nvSpPr>
            <p:spPr bwMode="auto">
              <a:xfrm>
                <a:off x="3581400" y="6427153"/>
                <a:ext cx="4800600" cy="4309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sz="2200" dirty="0" smtClean="0">
                    <a:latin typeface="Comic Sans MS" pitchFamily="66" charset="0"/>
                    <a:cs typeface="Times New Roman" pitchFamily="18" charset="0"/>
                  </a:rPr>
                  <a:t>is a </a:t>
                </a:r>
                <a:r>
                  <a:rPr lang="en-US" sz="2200" dirty="0" err="1" smtClean="0">
                    <a:latin typeface="Comic Sans MS" pitchFamily="66" charset="0"/>
                    <a:cs typeface="Times New Roman" pitchFamily="18" charset="0"/>
                  </a:rPr>
                  <a:t>submatrix</a:t>
                </a:r>
                <a:r>
                  <a:rPr lang="en-US" sz="2200" dirty="0" smtClean="0">
                    <a:latin typeface="Comic Sans MS" pitchFamily="66" charset="0"/>
                    <a:cs typeface="Times New Roman" pitchFamily="18" charset="0"/>
                  </a:rPr>
                  <a:t> of    ,   </a:t>
                </a:r>
                <a:r>
                  <a:rPr lang="en-US" sz="2200" b="1" dirty="0" smtClean="0">
                    <a:latin typeface="Comic Sans MS" pitchFamily="66" charset="0"/>
                    <a:cs typeface="Times New Roman" pitchFamily="18" charset="0"/>
                  </a:rPr>
                  <a:t>              </a:t>
                </a:r>
                <a:endParaRPr lang="en-US" sz="2200" b="1" dirty="0">
                  <a:latin typeface="Comic Sans MS" pitchFamily="66" charset="0"/>
                  <a:cs typeface="Times New Roman" pitchFamily="18" charset="0"/>
                </a:endParaRPr>
              </a:p>
            </p:txBody>
          </p:sp>
          <p:graphicFrame>
            <p:nvGraphicFramePr>
              <p:cNvPr id="36" name="Object 13"/>
              <p:cNvGraphicFramePr>
                <a:graphicFrameLocks noChangeAspect="1"/>
              </p:cNvGraphicFramePr>
              <p:nvPr/>
            </p:nvGraphicFramePr>
            <p:xfrm>
              <a:off x="2057400" y="6432550"/>
              <a:ext cx="1501775" cy="396875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39783" name="Equation" r:id="rId27" imgW="889000" imgH="228600" progId="Equation.DSMT4">
                      <p:embed/>
                    </p:oleObj>
                  </mc:Choice>
                  <mc:Fallback>
                    <p:oleObj name="Equation" r:id="rId27" imgW="889000" imgH="228600" progId="Equation.DSMT4">
                      <p:embed/>
                      <p:pic>
                        <p:nvPicPr>
                          <p:cNvPr id="0" name="Picture 3550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28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2057400" y="6432550"/>
                            <a:ext cx="1501775" cy="396875"/>
                          </a:xfrm>
                          <a:prstGeom prst="rect">
                            <a:avLst/>
                          </a:prstGeom>
                          <a:noFill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38" name="Object 50"/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2418669268"/>
                  </p:ext>
                </p:extLst>
              </p:nvPr>
            </p:nvGraphicFramePr>
            <p:xfrm>
              <a:off x="5943600" y="6522491"/>
              <a:ext cx="407988" cy="285750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39784" name="Equation" r:id="rId29" imgW="241091" imgH="164957" progId="Equation.DSMT4">
                      <p:embed/>
                    </p:oleObj>
                  </mc:Choice>
                  <mc:Fallback>
                    <p:oleObj name="Equation" r:id="rId29" imgW="241091" imgH="164957" progId="Equation.DSMT4">
                      <p:embed/>
                      <p:pic>
                        <p:nvPicPr>
                          <p:cNvPr id="0" name="Picture 3552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24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5943600" y="6522491"/>
                            <a:ext cx="407988" cy="285750"/>
                          </a:xfrm>
                          <a:prstGeom prst="rect">
                            <a:avLst/>
                          </a:prstGeom>
                          <a:noFill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  <p:graphicFrame>
          <p:nvGraphicFramePr>
            <p:cNvPr id="42" name="Object 89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618505902"/>
                </p:ext>
              </p:extLst>
            </p:nvPr>
          </p:nvGraphicFramePr>
          <p:xfrm>
            <a:off x="5243056" y="6204407"/>
            <a:ext cx="3321050" cy="39528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9785" name="Equation" r:id="rId30" imgW="1968480" imgH="228600" progId="Equation.DSMT4">
                    <p:embed/>
                  </p:oleObj>
                </mc:Choice>
                <mc:Fallback>
                  <p:oleObj name="Equation" r:id="rId30" imgW="1968480" imgH="22860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6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243056" y="6204407"/>
                          <a:ext cx="3321050" cy="395287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1588</TotalTime>
  <Words>474</Words>
  <Application>Microsoft Macintosh PowerPoint</Application>
  <PresentationFormat>On-screen Show (4:3)</PresentationFormat>
  <Paragraphs>90</Paragraphs>
  <Slides>9</Slides>
  <Notes>6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1" baseType="lpstr">
      <vt:lpstr>Default Design</vt:lpstr>
      <vt:lpstr>Equation</vt:lpstr>
      <vt:lpstr>An additive combinatorics approach to the log-rank conjecture  in communication complexity</vt:lpstr>
      <vt:lpstr>Communication Complexity</vt:lpstr>
      <vt:lpstr>Log-rank Conjecture</vt:lpstr>
      <vt:lpstr>Known Bounds</vt:lpstr>
      <vt:lpstr>Polynomial Freiman-Ruzsa Conjecture</vt:lpstr>
      <vt:lpstr>Proof Overview</vt:lpstr>
      <vt:lpstr>Approximate Duality</vt:lpstr>
      <vt:lpstr>From Approximate Duality to CC Upper Bounds</vt:lpstr>
      <vt:lpstr>From Approximate Duality to CC upper bounds</vt:lpstr>
    </vt:vector>
  </TitlesOfParts>
  <Company>Technion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Noga - Log-rank  Conjecture</dc:title>
  <dc:creator>Noga</dc:creator>
  <cp:lastModifiedBy>Noga Zewi</cp:lastModifiedBy>
  <cp:revision>485</cp:revision>
  <dcterms:created xsi:type="dcterms:W3CDTF">2003-04-21T16:06:48Z</dcterms:created>
  <dcterms:modified xsi:type="dcterms:W3CDTF">2012-06-12T06:04:05Z</dcterms:modified>
</cp:coreProperties>
</file>