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742" r:id="rId1"/>
    <p:sldMasterId id="2147483754" r:id="rId2"/>
  </p:sldMasterIdLst>
  <p:notesMasterIdLst>
    <p:notesMasterId r:id="rId22"/>
  </p:notesMasterIdLst>
  <p:handoutMasterIdLst>
    <p:handoutMasterId r:id="rId23"/>
  </p:handoutMasterIdLst>
  <p:sldIdLst>
    <p:sldId id="489" r:id="rId3"/>
    <p:sldId id="411" r:id="rId4"/>
    <p:sldId id="495" r:id="rId5"/>
    <p:sldId id="496" r:id="rId6"/>
    <p:sldId id="464" r:id="rId7"/>
    <p:sldId id="494" r:id="rId8"/>
    <p:sldId id="507" r:id="rId9"/>
    <p:sldId id="506" r:id="rId10"/>
    <p:sldId id="498" r:id="rId11"/>
    <p:sldId id="497" r:id="rId12"/>
    <p:sldId id="499" r:id="rId13"/>
    <p:sldId id="501" r:id="rId14"/>
    <p:sldId id="502" r:id="rId15"/>
    <p:sldId id="500" r:id="rId16"/>
    <p:sldId id="503" r:id="rId17"/>
    <p:sldId id="504" r:id="rId18"/>
    <p:sldId id="505" r:id="rId19"/>
    <p:sldId id="508" r:id="rId20"/>
    <p:sldId id="465" r:id="rId21"/>
  </p:sldIdLst>
  <p:sldSz cx="9144000" cy="6858000" type="screen4x3"/>
  <p:notesSz cx="6983413" cy="9283700"/>
  <p:embeddedFontLst>
    <p:embeddedFont>
      <p:font typeface="Berlin Sans FB" pitchFamily="34" charset="0"/>
      <p:regular r:id="rId24"/>
      <p:bold r:id="rId25"/>
    </p:embeddedFont>
    <p:embeddedFont>
      <p:font typeface="cmr10" pitchFamily="34" charset="0"/>
      <p:regular r:id="rId26"/>
    </p:embeddedFont>
    <p:embeddedFont>
      <p:font typeface="cmsy7" pitchFamily="34" charset="0"/>
      <p:regular r:id="rId27"/>
    </p:embeddedFont>
    <p:embeddedFont>
      <p:font typeface="cmmi7" pitchFamily="34" charset="0"/>
      <p:regular r:id="rId28"/>
    </p:embeddedFont>
    <p:embeddedFont>
      <p:font typeface="cmmi5" pitchFamily="34" charset="0"/>
      <p:regular r:id="rId29"/>
    </p:embeddedFont>
    <p:embeddedFont>
      <p:font typeface="cmr7" pitchFamily="34" charset="0"/>
      <p:regular r:id="rId30"/>
    </p:embeddedFont>
    <p:embeddedFont>
      <p:font typeface="cmmi10" pitchFamily="34" charset="0"/>
      <p:regular r:id="rId31"/>
    </p:embeddedFont>
    <p:embeddedFont>
      <p:font typeface="cmsy10" pitchFamily="34" charset="0"/>
      <p:regular r:id="rId32"/>
    </p:embeddedFont>
    <p:embeddedFont>
      <p:font typeface="Mathematica7Mono" pitchFamily="2" charset="0"/>
      <p:regular r:id="rId33"/>
      <p:bold r:id="rId34"/>
    </p:embeddedFont>
    <p:embeddedFont>
      <p:font typeface="Script MT Bold" pitchFamily="66" charset="0"/>
      <p:bold r:id="rId35"/>
    </p:embeddedFont>
    <p:embeddedFont>
      <p:font typeface="Tahoma" pitchFamily="34" charset="0"/>
      <p:regular r:id="rId36"/>
      <p:bold r:id="rId37"/>
    </p:embeddedFont>
  </p:embeddedFontLst>
  <p:custDataLst>
    <p:tags r:id="rId38"/>
  </p:custDataLst>
  <p:defaultTextStyle>
    <a:defPPr>
      <a:defRPr lang="en-GB"/>
    </a:defPPr>
    <a:lvl1pPr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Berlin Sans FB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Berlin Sans FB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Berlin Sans FB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Berlin Sans FB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Berlin Sans FB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3200" b="1" kern="1200">
        <a:solidFill>
          <a:schemeClr val="tx1"/>
        </a:solidFill>
        <a:latin typeface="Berlin Sans FB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sz="3200" b="1" kern="1200">
        <a:solidFill>
          <a:schemeClr val="tx1"/>
        </a:solidFill>
        <a:latin typeface="Berlin Sans FB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sz="3200" b="1" kern="1200">
        <a:solidFill>
          <a:schemeClr val="tx1"/>
        </a:solidFill>
        <a:latin typeface="Berlin Sans FB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sz="3200" b="1" kern="1200">
        <a:solidFill>
          <a:schemeClr val="tx1"/>
        </a:solidFill>
        <a:latin typeface="Berlin Sans FB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96"/>
    <a:srgbClr val="000000"/>
    <a:srgbClr val="FFFF66"/>
    <a:srgbClr val="CC6600"/>
    <a:srgbClr val="CC9900"/>
    <a:srgbClr val="FFFFFF"/>
    <a:srgbClr val="9999FF"/>
    <a:srgbClr val="B0AC00"/>
    <a:srgbClr val="D09E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08" autoAdjust="0"/>
  </p:normalViewPr>
  <p:slideViewPr>
    <p:cSldViewPr snapToGrid="0" snapToObjects="1">
      <p:cViewPr>
        <p:scale>
          <a:sx n="40" d="100"/>
          <a:sy n="40" d="100"/>
        </p:scale>
        <p:origin x="-1308" y="-3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notesViewPr>
    <p:cSldViewPr snapToGrid="0" snapToObject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117043200" cy="117043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7638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57638" y="8818563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 eaLnBrk="0" hangingPunct="0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818563"/>
            <a:ext cx="30257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1CD1330-632E-4412-9CCD-71F279AAE03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85000" cy="92852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9700" name="Rectangle 3"/>
          <p:cNvSpPr>
            <a:spLocks noGrp="1" noRot="1" noChangeAspect="1" noChangeArrowheads="1" noTextEdit="1"/>
          </p:cNvSpPr>
          <p:nvPr>
            <p:ph type="sldImg" idx="1"/>
          </p:nvPr>
        </p:nvSpPr>
        <p:spPr bwMode="auto">
          <a:xfrm>
            <a:off x="0" y="307975"/>
            <a:ext cx="1588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49263" rtl="1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1pPr>
    <a:lvl2pPr marL="742950" indent="-285750" algn="r" defTabSz="449263" rtl="1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2pPr>
    <a:lvl3pPr marL="1143000" indent="-228600" algn="r" defTabSz="449263" rtl="1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3pPr>
    <a:lvl4pPr marL="1600200" indent="-228600" algn="r" defTabSz="449263" rtl="1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4pPr>
    <a:lvl5pPr marL="2057400" indent="-228600" algn="r" defTabSz="449263" rtl="1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30723" name="Rectangle 2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r>
              <a:rPr lang="en-US" dirty="0" smtClean="0"/>
              <a:t>Not mentioning work by </a:t>
            </a:r>
            <a:r>
              <a:rPr lang="en-US" dirty="0" err="1" smtClean="0"/>
              <a:t>Indyk</a:t>
            </a:r>
            <a:r>
              <a:rPr lang="en-US" dirty="0" smtClean="0"/>
              <a:t> (one-sided</a:t>
            </a:r>
            <a:r>
              <a:rPr lang="en-US" baseline="0" dirty="0" smtClean="0"/>
              <a:t> distortion embeddings) and </a:t>
            </a:r>
            <a:r>
              <a:rPr lang="en-US" baseline="0" dirty="0" err="1" smtClean="0"/>
              <a:t>Charikar-Sahai</a:t>
            </a:r>
            <a:r>
              <a:rPr lang="en-US" baseline="0" dirty="0" smtClean="0"/>
              <a:t> (linear embeddings)</a:t>
            </a:r>
          </a:p>
          <a:p>
            <a:pPr eaLnBrk="1" hangingPunct="1"/>
            <a:r>
              <a:rPr lang="en-US" baseline="0" dirty="0" smtClean="0"/>
              <a:t>The n choose 2 can be seen using </a:t>
            </a:r>
            <a:r>
              <a:rPr lang="en-US" baseline="0" dirty="0" err="1" smtClean="0"/>
              <a:t>Caratheodory</a:t>
            </a:r>
            <a:r>
              <a:rPr lang="en-US" baseline="0" dirty="0" smtClean="0"/>
              <a:t> and the cut metric formulation of \ell_1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r>
              <a:rPr lang="en-US" dirty="0" smtClean="0"/>
              <a:t>Not mentioning work by </a:t>
            </a:r>
            <a:r>
              <a:rPr lang="en-US" dirty="0" err="1" smtClean="0"/>
              <a:t>Indyk</a:t>
            </a:r>
            <a:r>
              <a:rPr lang="en-US" dirty="0" smtClean="0"/>
              <a:t> (one-sided</a:t>
            </a:r>
            <a:r>
              <a:rPr lang="en-US" baseline="0" dirty="0" smtClean="0"/>
              <a:t> distortion embeddings) and </a:t>
            </a:r>
            <a:r>
              <a:rPr lang="en-US" baseline="0" dirty="0" err="1" smtClean="0"/>
              <a:t>Charikar-Sahai</a:t>
            </a:r>
            <a:r>
              <a:rPr lang="en-US" baseline="0" dirty="0" smtClean="0"/>
              <a:t> (linear embeddings)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96913"/>
            <a:ext cx="4641850" cy="3481387"/>
          </a:xfrm>
          <a:ln/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19687" cy="4176713"/>
          </a:xfrm>
          <a:noFill/>
          <a:ln/>
        </p:spPr>
        <p:txBody>
          <a:bodyPr lIns="91423" tIns="45711" rIns="91423" bIns="45711"/>
          <a:lstStyle/>
          <a:p>
            <a:pPr eaLnBrk="1" hangingPunct="1"/>
            <a:r>
              <a:rPr lang="en-US" dirty="0" smtClean="0"/>
              <a:t>Actually the graph is not in L_1, but</a:t>
            </a:r>
            <a:r>
              <a:rPr lang="en-US" baseline="0" dirty="0" smtClean="0"/>
              <a:t> the diagonals and anti-diagonals can be embedded </a:t>
            </a:r>
            <a:r>
              <a:rPr lang="en-US" baseline="0" dirty="0" err="1" smtClean="0"/>
              <a:t>isometrically</a:t>
            </a:r>
            <a:r>
              <a:rPr lang="en-US" baseline="0" dirty="0" smtClean="0"/>
              <a:t> in l_1 of dim 2^n	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41BF6A2-48EA-4038-813F-A0F760247F02}" type="slidenum">
              <a:rPr lang="he-IL" sz="1400" kern="1200">
                <a:solidFill>
                  <a:srgbClr val="000000"/>
                </a:solidFill>
                <a:latin typeface="Times New Roman"/>
                <a:ea typeface="+mn-ea"/>
                <a:cs typeface="Times New Roman" pitchFamily="18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FCF1DB1-967C-44DF-AE2A-E7AF7A699CCF}" type="slidenum">
              <a:rPr lang="he-IL" sz="1400" kern="1200">
                <a:solidFill>
                  <a:srgbClr val="000000"/>
                </a:solidFill>
                <a:latin typeface="Times New Roman"/>
                <a:ea typeface="+mn-ea"/>
                <a:cs typeface="Times New Roman" pitchFamily="18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B15D82E-7FFE-470A-8B94-F884842C8D07}" type="slidenum">
              <a:rPr lang="he-IL" sz="1400" kern="1200">
                <a:solidFill>
                  <a:srgbClr val="000000"/>
                </a:solidFill>
                <a:latin typeface="Times New Roman"/>
                <a:ea typeface="+mn-ea"/>
                <a:cs typeface="Times New Roman" pitchFamily="18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EF97-7C97-47F4-A783-281D0A1A7DA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C9243-2D56-4391-9D5D-1CAEC7FD8194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E1AF3-3246-454D-9EFE-D96B216BD9A7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49290-E804-40C3-BAFC-4663198BF02C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48715-03DE-448F-85FB-D92D60B3B2C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29B9-A01F-4E6E-92D3-AC4DF8AA7480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89A35-4D21-4187-B2BE-8D7DA0080888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025B-9C4E-46EB-948F-2DBA8FF04AD9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ECAA11AF-49E8-4BC8-A280-09F69389849C}" type="slidenum">
              <a:rPr lang="he-IL" sz="1400" kern="1200">
                <a:solidFill>
                  <a:srgbClr val="000000"/>
                </a:solidFill>
                <a:latin typeface="Times New Roman"/>
                <a:ea typeface="+mn-ea"/>
                <a:cs typeface="Times New Roman" pitchFamily="18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97122-5E91-4A32-96F3-18BC99E5B58E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B7468-8C6F-4930-91DA-6DFCCF37F26B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FB16-9B12-4B82-B1A5-DB6901F954C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69FF336-2C92-4F49-9FEC-52C3A58A4C2F}" type="slidenum">
              <a:rPr lang="he-IL" sz="1400" kern="1200">
                <a:solidFill>
                  <a:srgbClr val="000000"/>
                </a:solidFill>
                <a:latin typeface="Times New Roman"/>
                <a:ea typeface="+mn-ea"/>
                <a:cs typeface="Times New Roman" pitchFamily="18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664A6DF-7F1D-4712-9C49-948AFF3CA1CD}" type="slidenum">
              <a:rPr lang="he-IL" sz="1400" kern="1200">
                <a:solidFill>
                  <a:srgbClr val="000000"/>
                </a:solidFill>
                <a:latin typeface="Times New Roman"/>
                <a:ea typeface="+mn-ea"/>
                <a:cs typeface="Times New Roman" pitchFamily="18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4EF2717-738A-4095-9494-D1BB84F35A70}" type="slidenum">
              <a:rPr lang="he-IL" sz="1400" kern="1200">
                <a:solidFill>
                  <a:srgbClr val="000000"/>
                </a:solidFill>
                <a:latin typeface="Times New Roman"/>
                <a:ea typeface="+mn-ea"/>
                <a:cs typeface="Times New Roman" pitchFamily="18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AB3B77C-A393-4C73-9EF7-98CA93A5640D}" type="slidenum">
              <a:rPr lang="he-IL" sz="1400" kern="1200">
                <a:solidFill>
                  <a:srgbClr val="000000"/>
                </a:solidFill>
                <a:latin typeface="Times New Roman"/>
                <a:ea typeface="+mn-ea"/>
                <a:cs typeface="Times New Roman" pitchFamily="18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F623E67-988D-4616-BD19-84980EC787FE}" type="slidenum">
              <a:rPr lang="he-IL" sz="1400" kern="1200">
                <a:solidFill>
                  <a:srgbClr val="000000"/>
                </a:solidFill>
                <a:latin typeface="Times New Roman"/>
                <a:ea typeface="+mn-ea"/>
                <a:cs typeface="Times New Roman" pitchFamily="18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7D384AEE-8AE0-41FF-A5A7-670302B5F479}" type="slidenum">
              <a:rPr lang="he-IL" sz="1400" kern="1200">
                <a:solidFill>
                  <a:srgbClr val="000000"/>
                </a:solidFill>
                <a:latin typeface="Times New Roman"/>
                <a:ea typeface="+mn-ea"/>
                <a:cs typeface="Times New Roman" pitchFamily="18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EE86FFC-7B08-4BD4-8DCF-B9841B1FFAE9}" type="slidenum">
              <a:rPr lang="he-IL" sz="1400" kern="1200">
                <a:solidFill>
                  <a:srgbClr val="000000"/>
                </a:solidFill>
                <a:latin typeface="Times New Roman"/>
                <a:ea typeface="+mn-ea"/>
                <a:cs typeface="Times New Roman" pitchFamily="18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4"/>
            </a:gs>
            <a:gs pos="100000">
              <a:srgbClr val="0000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 smtClean="0">
                <a:latin typeface="+mn-lt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 b="0" smtClean="0">
                <a:latin typeface="+mn-lt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Times New Roman"/>
              <a:ea typeface="+mn-ea"/>
            </a:endParaRP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b="0" smtClean="0">
                <a:latin typeface="+mn-lt"/>
                <a:cs typeface="Times New Roman" pitchFamily="18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744D4EC9-C1FF-4E28-A297-3AF6771B1B6A}" type="slidenum">
              <a:rPr lang="he-IL" kern="1200">
                <a:solidFill>
                  <a:srgbClr val="000000"/>
                </a:solidFill>
                <a:latin typeface="Times New Roman"/>
                <a:ea typeface="+mn-ea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Times New Roman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>
    <p:fade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101EBB9A-F618-4B7B-98A2-101365EF542D}" type="slidenum">
              <a:rPr lang="he-IL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>
    <p:fade/>
  </p:transition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5.xml"/><Relationship Id="rId7" Type="http://schemas.openxmlformats.org/officeDocument/2006/relationships/image" Target="../media/image20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8.xml"/><Relationship Id="rId7" Type="http://schemas.openxmlformats.org/officeDocument/2006/relationships/image" Target="../media/image2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27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8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6.png"/><Relationship Id="rId5" Type="http://schemas.openxmlformats.org/officeDocument/2006/relationships/tags" Target="../tags/tag7.xml"/><Relationship Id="rId10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6"/>
            </a:gs>
            <a:gs pos="100000">
              <a:srgbClr val="FFFF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-423109" y="59444"/>
            <a:ext cx="10168689" cy="144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rtl="0">
              <a:buClr>
                <a:srgbClr val="FFFF99"/>
              </a:buClr>
              <a:buSzPct val="2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Entropy-based Bounds on Dimension Reduction in L</a:t>
            </a:r>
            <a:r>
              <a:rPr lang="en-US" sz="4400" b="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</a:t>
            </a:r>
            <a:endParaRPr lang="en-GB" sz="4400" b="0" baseline="-25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569660"/>
          </a:xfrm>
          <a:prstGeom prst="rect">
            <a:avLst/>
          </a:prstGeom>
          <a:noFill/>
        </p:spPr>
        <p:txBody>
          <a:bodyPr vert="horz" rtlCol="1">
            <a:spAutoFit/>
          </a:bodyPr>
          <a:lstStyle/>
          <a:p>
            <a:r>
              <a:rPr lang="en-US" smtClean="0">
                <a:solidFill>
                  <a:srgbClr val="FFFFFF"/>
                </a:solidFill>
              </a:rPr>
              <a:t>TexPoint fonts used in EMF. </a:t>
            </a:r>
          </a:p>
          <a:p>
            <a:r>
              <a:rPr lang="en-US" smtClean="0">
                <a:solidFill>
                  <a:srgbClr val="FFFFFF"/>
                </a:solidFill>
              </a:rPr>
              <a:t>Read the TexPoint manual before you delete this box.: </a:t>
            </a:r>
            <a:r>
              <a:rPr lang="en-US" smtClean="0">
                <a:solidFill>
                  <a:srgbClr val="FFFFFF"/>
                </a:solidFill>
                <a:latin typeface="CMR10"/>
              </a:rPr>
              <a:t>A</a:t>
            </a:r>
            <a:r>
              <a:rPr lang="en-US" smtClean="0">
                <a:solidFill>
                  <a:srgbClr val="FFFFFF"/>
                </a:solidFill>
                <a:latin typeface="CMSY7"/>
              </a:rPr>
              <a:t>A</a:t>
            </a:r>
            <a:r>
              <a:rPr lang="en-US" smtClean="0">
                <a:solidFill>
                  <a:srgbClr val="FFFFFF"/>
                </a:solidFill>
                <a:latin typeface="CMMI7"/>
              </a:rPr>
              <a:t>A</a:t>
            </a:r>
            <a:r>
              <a:rPr lang="en-US" smtClean="0">
                <a:solidFill>
                  <a:srgbClr val="FFFFFF"/>
                </a:solidFill>
                <a:latin typeface="CMMI5"/>
              </a:rPr>
              <a:t>A</a:t>
            </a:r>
            <a:r>
              <a:rPr lang="en-US" smtClean="0">
                <a:solidFill>
                  <a:srgbClr val="FFFFFF"/>
                </a:solidFill>
                <a:latin typeface="CMR7"/>
              </a:rPr>
              <a:t>A</a:t>
            </a:r>
            <a:r>
              <a:rPr lang="en-US" smtClean="0">
                <a:solidFill>
                  <a:srgbClr val="FFFFFF"/>
                </a:solidFill>
                <a:latin typeface="CMMI10"/>
              </a:rPr>
              <a:t>A</a:t>
            </a:r>
            <a:r>
              <a:rPr lang="en-US" smtClean="0">
                <a:solidFill>
                  <a:srgbClr val="FFFFFF"/>
                </a:solidFill>
                <a:latin typeface="CMSY10"/>
              </a:rPr>
              <a:t>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044417" y="2227894"/>
            <a:ext cx="4803795" cy="415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 rtl="0">
              <a:buClr>
                <a:srgbClr val="FFFF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8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Oded Regev</a:t>
            </a:r>
          </a:p>
          <a:p>
            <a:pPr algn="l" rtl="0">
              <a:buClr>
                <a:srgbClr val="FFFF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Tel Aviv University &amp;</a:t>
            </a:r>
          </a:p>
          <a:p>
            <a:pPr algn="l" rtl="0">
              <a:buClr>
                <a:srgbClr val="FFFF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CNRS, ENS, Paris</a:t>
            </a:r>
          </a:p>
          <a:p>
            <a:pPr algn="l" rtl="0">
              <a:buClr>
                <a:srgbClr val="FFFF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6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l" rtl="0">
              <a:buClr>
                <a:srgbClr val="FFFF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36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l" rtl="0">
              <a:buClr>
                <a:srgbClr val="FFFF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IAS, Princeton</a:t>
            </a:r>
          </a:p>
          <a:p>
            <a:pPr algn="l" rtl="0">
              <a:buClr>
                <a:srgbClr val="FFFF00"/>
              </a:buClr>
              <a:buSzPct val="15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2011/11/28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3060389"/>
            <a:ext cx="3028950" cy="277843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2235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Recursive Diamond Graph</a:t>
            </a:r>
          </a:p>
        </p:txBody>
      </p:sp>
      <p:sp>
        <p:nvSpPr>
          <p:cNvPr id="9" name="Background White"/>
          <p:cNvSpPr/>
          <p:nvPr/>
        </p:nvSpPr>
        <p:spPr bwMode="auto">
          <a:xfrm>
            <a:off x="2286000" y="1417320"/>
            <a:ext cx="4572000" cy="425669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pic>
        <p:nvPicPr>
          <p:cNvPr id="79880" name="Picture 8" descr="C:\uni\papers\2011_l1_dimension_reduction\present\graph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1417320"/>
            <a:ext cx="4572000" cy="4256689"/>
          </a:xfrm>
          <a:prstGeom prst="rect">
            <a:avLst/>
          </a:prstGeom>
          <a:noFill/>
        </p:spPr>
      </p:pic>
      <p:pic>
        <p:nvPicPr>
          <p:cNvPr id="79881" name="Picture 9" descr="C:\uni\papers\2011_l1_dimension_reduction\present\graph.ep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6000" y="1417320"/>
            <a:ext cx="4572000" cy="4256689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496361" y="1638300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n=1</a:t>
            </a:r>
            <a:endParaRPr lang="en-US" b="0" dirty="0"/>
          </a:p>
        </p:txBody>
      </p:sp>
      <p:sp>
        <p:nvSpPr>
          <p:cNvPr id="17" name="Rectangle 16"/>
          <p:cNvSpPr/>
          <p:nvPr/>
        </p:nvSpPr>
        <p:spPr>
          <a:xfrm>
            <a:off x="2496361" y="1638300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n=2</a:t>
            </a:r>
            <a:endParaRPr lang="en-US" b="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700" y="5750209"/>
            <a:ext cx="9116761" cy="11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Number of </a:t>
            </a:r>
            <a:r>
              <a:rPr lang="en-US" sz="28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vxs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is ~4</a:t>
            </a:r>
            <a:r>
              <a:rPr lang="en-US" sz="2800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graph is known to be in 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  <a:cs typeface="+mn-cs"/>
              </a:rPr>
              <a:t>l</a:t>
            </a:r>
            <a:r>
              <a:rPr lang="en-US" sz="2800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0" y="3352800"/>
            <a:ext cx="671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</a:t>
            </a:r>
            <a:endParaRPr lang="en-US" sz="1600" b="0" dirty="0"/>
          </a:p>
        </p:txBody>
      </p:sp>
      <p:sp>
        <p:nvSpPr>
          <p:cNvPr id="11" name="Rectangle 10"/>
          <p:cNvSpPr/>
          <p:nvPr/>
        </p:nvSpPr>
        <p:spPr>
          <a:xfrm>
            <a:off x="6325721" y="3352800"/>
            <a:ext cx="4154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1111</a:t>
            </a:r>
            <a:endParaRPr lang="en-US" sz="1600" b="0" dirty="0"/>
          </a:p>
        </p:txBody>
      </p:sp>
      <p:sp>
        <p:nvSpPr>
          <p:cNvPr id="12" name="Rectangle 11"/>
          <p:cNvSpPr/>
          <p:nvPr/>
        </p:nvSpPr>
        <p:spPr>
          <a:xfrm>
            <a:off x="4372402" y="1481723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0011</a:t>
            </a:r>
            <a:endParaRPr lang="en-US" sz="1600" b="0" dirty="0"/>
          </a:p>
        </p:txBody>
      </p:sp>
      <p:sp>
        <p:nvSpPr>
          <p:cNvPr id="13" name="Rectangle 12"/>
          <p:cNvSpPr/>
          <p:nvPr/>
        </p:nvSpPr>
        <p:spPr>
          <a:xfrm>
            <a:off x="4372402" y="5310055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86232" y="3627854"/>
            <a:ext cx="607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33708" y="4844501"/>
            <a:ext cx="607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0100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30562" y="4806401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16141" y="3615154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8732" y="3145423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0111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46103" y="2053798"/>
            <a:ext cx="4796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97938" y="1897221"/>
            <a:ext cx="607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0010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75132" y="3107323"/>
            <a:ext cx="6078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6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 uiExpand="1" build="p"/>
      <p:bldP spid="10" grpId="0"/>
      <p:bldP spid="11" grpId="0"/>
      <p:bldP spid="12" grpId="0"/>
      <p:bldP spid="13" grpId="0"/>
      <p:bldP spid="14" grpId="0"/>
      <p:bldP spid="16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2235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Embedding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1525" y="769372"/>
            <a:ext cx="9116761" cy="49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Assume we have an embedding of the graph into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sz="2800" b="0" spc="-8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b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en-US" sz="2800" b="0" kern="0" baseline="30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Assume for simplicity that there is no distortion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Consider an orientation of the edges: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Each edge is mapped to a vector in 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7Mono"/>
                <a:ea typeface="Mathematica7Mono"/>
                <a:cs typeface="+mn-cs"/>
              </a:rPr>
              <a:t>R</a:t>
            </a:r>
            <a:r>
              <a:rPr lang="en-US" sz="2800" b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whose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sz="2800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norm is 1</a:t>
            </a:r>
          </a:p>
        </p:txBody>
      </p:sp>
      <p:sp>
        <p:nvSpPr>
          <p:cNvPr id="8" name="Background White"/>
          <p:cNvSpPr/>
          <p:nvPr/>
        </p:nvSpPr>
        <p:spPr bwMode="auto">
          <a:xfrm>
            <a:off x="2273300" y="2014220"/>
            <a:ext cx="4572000" cy="425669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pic>
        <p:nvPicPr>
          <p:cNvPr id="9" name="Picture 9" descr="C:\uni\papers\2011_l1_dimension_reduction\present\graph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73300" y="2014220"/>
            <a:ext cx="4571999" cy="4256689"/>
          </a:xfrm>
          <a:prstGeom prst="rect">
            <a:avLst/>
          </a:prstGeom>
          <a:noFill/>
        </p:spPr>
      </p:pic>
      <p:pic>
        <p:nvPicPr>
          <p:cNvPr id="10" name="Graph with labels" descr="C:\uni\papers\2011_l1_dimension_reduction\present\graph.ep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73300" y="2014221"/>
            <a:ext cx="4571999" cy="42566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2235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Embedding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1525" y="769372"/>
            <a:ext cx="9116761" cy="49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Assume that each edge is mapped to a nonnegative vector</a:t>
            </a:r>
            <a:endParaRPr lang="en-US" sz="2800" b="0" kern="0" baseline="30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Then each edge is mapped to a probability distribution over [d]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Notice that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We can therefore perfectly distinguish the encodings of 11 and 13 from 12 and 14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Hence we can recover the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second digit mod 2 given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the first digit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Background White"/>
          <p:cNvSpPr/>
          <p:nvPr/>
        </p:nvSpPr>
        <p:spPr bwMode="auto">
          <a:xfrm>
            <a:off x="4927600" y="4061810"/>
            <a:ext cx="4572000" cy="425669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pic>
        <p:nvPicPr>
          <p:cNvPr id="10" name="Graph with labels" descr="C:\uni\papers\2011_l1_dimension_reduction\present\graph.ep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27600" y="4061811"/>
            <a:ext cx="4571999" cy="4256688"/>
          </a:xfrm>
          <a:prstGeom prst="rect">
            <a:avLst/>
          </a:prstGeom>
          <a:noFill/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84851" y="2578100"/>
            <a:ext cx="5441098" cy="787077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cxnSp>
        <p:nvCxnSpPr>
          <p:cNvPr id="14" name="Straight Arrow Connector 13"/>
          <p:cNvCxnSpPr/>
          <p:nvPr/>
        </p:nvCxnSpPr>
        <p:spPr bwMode="auto">
          <a:xfrm flipH="1">
            <a:off x="5549900" y="5778500"/>
            <a:ext cx="1219200" cy="406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537200" y="4927600"/>
            <a:ext cx="431800" cy="12573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969000" y="4538060"/>
            <a:ext cx="1301049" cy="3895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838249" y="4538060"/>
            <a:ext cx="431800" cy="12573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5969000" y="4927600"/>
            <a:ext cx="869250" cy="8509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2235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Embedding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1525" y="769372"/>
            <a:ext cx="9116761" cy="49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We can similarly recover the first digit mod 2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Define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This is also a probability distribution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Then</a:t>
            </a:r>
          </a:p>
        </p:txBody>
      </p:sp>
      <p:sp>
        <p:nvSpPr>
          <p:cNvPr id="8" name="Background White"/>
          <p:cNvSpPr/>
          <p:nvPr/>
        </p:nvSpPr>
        <p:spPr bwMode="auto">
          <a:xfrm>
            <a:off x="4586288" y="2601311"/>
            <a:ext cx="4572000" cy="425669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pic>
        <p:nvPicPr>
          <p:cNvPr id="10" name="Graph with labels" descr="C:\uni\papers\2011_l1_dimension_reduction\present\graph.eps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86288" y="2601312"/>
            <a:ext cx="4571999" cy="4256688"/>
          </a:xfrm>
          <a:prstGeom prst="rect">
            <a:avLst/>
          </a:prstGeom>
          <a:noFill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64435" y="1321613"/>
            <a:ext cx="4681729" cy="735619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cxnSp>
        <p:nvCxnSpPr>
          <p:cNvPr id="14" name="Straight Arrow Connector 13"/>
          <p:cNvCxnSpPr/>
          <p:nvPr/>
        </p:nvCxnSpPr>
        <p:spPr bwMode="auto">
          <a:xfrm>
            <a:off x="5195888" y="4724401"/>
            <a:ext cx="1732849" cy="16424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5195888" y="3077561"/>
            <a:ext cx="1732849" cy="16468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6928737" y="3077561"/>
            <a:ext cx="1696152" cy="16468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928737" y="4724401"/>
            <a:ext cx="1696151" cy="16424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862413" y="3077561"/>
            <a:ext cx="66324" cy="32893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79511" y="3039461"/>
            <a:ext cx="4063889" cy="679778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cxnSp>
        <p:nvCxnSpPr>
          <p:cNvPr id="31" name="Straight Arrow Connector 30"/>
          <p:cNvCxnSpPr/>
          <p:nvPr/>
        </p:nvCxnSpPr>
        <p:spPr bwMode="auto">
          <a:xfrm>
            <a:off x="5208588" y="4737101"/>
            <a:ext cx="1732849" cy="16424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5208588" y="3090261"/>
            <a:ext cx="1732849" cy="16468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 flipV="1">
            <a:off x="6941437" y="3090261"/>
            <a:ext cx="1696152" cy="16468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6941437" y="4737101"/>
            <a:ext cx="1696151" cy="164246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2235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Diamond Graph</a:t>
            </a:r>
            <a:r>
              <a:rPr lang="en-US" sz="4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: Summary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1525" y="769372"/>
            <a:ext cx="9116761" cy="49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When there is no distortion, we obtain an encoding of {1,2,3,4}</a:t>
            </a:r>
            <a:r>
              <a:rPr lang="en-US" sz="2800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into [d] that allows us to decode any coordinate mod 2 given the previous coordinates. This gives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In case there is distortion D&gt;1, our decoding is correct </a:t>
            </a:r>
            <a:r>
              <a:rPr lang="en-US" sz="28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w.p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½ + 1/(2D). By </a:t>
            </a:r>
            <a:r>
              <a:rPr lang="en-US" sz="28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Fano’s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inequality the mutual information with each coordinate is at least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and hence we obtain a dimension lower bound of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285750" indent="-285750" algn="l" rtl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This recovers the result of </a:t>
            </a:r>
            <a:r>
              <a:rPr lang="en-US" sz="2400" b="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/>
                <a:cs typeface="Arial"/>
                <a:sym typeface="Symbol"/>
              </a:rPr>
              <a:t>[CharikarBrinkman03,LeeNaor04]</a:t>
            </a:r>
          </a:p>
          <a:p>
            <a:pPr marL="285750" indent="-285750" algn="l" rtl="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small distortion, we cannot get better than N</a:t>
            </a:r>
            <a:r>
              <a:rPr lang="en-US" sz="2800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2800" b="0" kern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/>
              <a:cs typeface="Arial"/>
              <a:sym typeface="Symbol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52785" y="1946374"/>
            <a:ext cx="1581227" cy="285704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53193" y="3465855"/>
            <a:ext cx="1620661" cy="369451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39102" y="4323150"/>
            <a:ext cx="4363877" cy="484876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965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Recursive Cycle Graph </a:t>
            </a:r>
            <a:r>
              <a:rPr lang="en-U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[AndoniCharikarNeimanNguyen11]</a:t>
            </a:r>
            <a:endParaRPr lang="en-US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9" name="Background White"/>
          <p:cNvSpPr/>
          <p:nvPr/>
        </p:nvSpPr>
        <p:spPr bwMode="auto">
          <a:xfrm>
            <a:off x="2286000" y="1061720"/>
            <a:ext cx="4572000" cy="425669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pic>
        <p:nvPicPr>
          <p:cNvPr id="79880" name="Picture 8" descr="C:\uni\papers\2011_l1_dimension_reduction\present\graph.ep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1461625"/>
            <a:ext cx="4572000" cy="345687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382061" y="1092200"/>
            <a:ext cx="14638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k=3,n=2</a:t>
            </a:r>
          </a:p>
          <a:p>
            <a:pPr algn="l" rtl="0"/>
            <a:endParaRPr lang="en-US" b="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2700" y="5420009"/>
            <a:ext cx="9116761" cy="11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Number of </a:t>
            </a:r>
            <a:r>
              <a:rPr lang="en-US" sz="28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vxs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is ~(2k)</a:t>
            </a:r>
            <a:r>
              <a:rPr lang="en-US" sz="2800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encode </a:t>
            </a:r>
            <a:r>
              <a:rPr lang="en-US" sz="28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2800" b="0" kern="0" baseline="30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possible strings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 White"/>
          <p:cNvSpPr/>
          <p:nvPr/>
        </p:nvSpPr>
        <p:spPr bwMode="auto">
          <a:xfrm>
            <a:off x="7098472" y="2774021"/>
            <a:ext cx="1816928" cy="88045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1346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Recursive Cycle Graph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7239" y="906713"/>
            <a:ext cx="9116761" cy="11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We obtain an encoding from {1,…,2k}</a:t>
            </a:r>
            <a:r>
              <a:rPr lang="en-US" sz="2800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to [d] that allows to recover the value mod k of each coordinate given the previous ones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E.g.,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So when there is no distortion, we get a dimension lower bound of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When the distortion is 1+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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</a:t>
            </a:r>
            <a:r>
              <a:rPr lang="en-US" sz="28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Fano’s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inequality gives dimension lower bound of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	where 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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:=(k-1)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/2</a:t>
            </a: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By selecting k=1/(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log1/</a:t>
            </a:r>
            <a:r>
              <a:rPr lang="en-US" sz="28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 we get the desired n</a:t>
            </a:r>
            <a:r>
              <a:rPr lang="en-US" sz="2800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1-O(1/log(1/</a:t>
            </a:r>
            <a:r>
              <a:rPr lang="en-US" sz="2800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</a:t>
            </a:r>
            <a:r>
              <a:rPr lang="en-US" sz="2800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)) </a:t>
            </a: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" name="Picture 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67025" y="4101577"/>
            <a:ext cx="2444545" cy="285853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77916" y="5272681"/>
            <a:ext cx="2838684" cy="299391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63267" y="2091342"/>
            <a:ext cx="5054593" cy="1261458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pic>
        <p:nvPicPr>
          <p:cNvPr id="2050" name="Picture 2" descr="C:\uni\papers\2011_l1_dimension_reduction\present\six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8199" y="2761321"/>
            <a:ext cx="1677229" cy="855058"/>
          </a:xfrm>
          <a:prstGeom prst="rect">
            <a:avLst/>
          </a:prstGeom>
          <a:noFill/>
        </p:spPr>
      </p:pic>
      <p:sp>
        <p:nvSpPr>
          <p:cNvPr id="17" name="Background White"/>
          <p:cNvSpPr/>
          <p:nvPr/>
        </p:nvSpPr>
        <p:spPr bwMode="auto">
          <a:xfrm>
            <a:off x="7098472" y="1701913"/>
            <a:ext cx="1816928" cy="880458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  <p:pic>
        <p:nvPicPr>
          <p:cNvPr id="18" name="Picture 2" descr="C:\uni\papers\2011_l1_dimension_reduction\present\six.eps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188199" y="1691268"/>
            <a:ext cx="1677229" cy="8509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965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One Minor Remaining Issue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7239" y="1046413"/>
            <a:ext cx="9116761" cy="11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How do we make sure that all the vectors are nonnegative and of 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  <a:cs typeface="+mn-cs"/>
              </a:rPr>
              <a:t>l</a:t>
            </a:r>
            <a:r>
              <a:rPr lang="en-US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norm exactly 1?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We simply split positive and negative coordinates and add an extra coordinate so that it sums to 1, e.g.</a:t>
            </a:r>
          </a:p>
          <a:p>
            <a:pPr marL="342900" indent="-342900" algn="ctr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(0.2,-0.3,0.4) 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Wingdings" pitchFamily="2" charset="2"/>
              </a:rPr>
              <a:t> (0.2,0,0.4,  0,0.3,0,  0.1)</a:t>
            </a: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It is easy to see that this can only increase the length of the “anti diagonals”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Since the dimension only increases by a factor of 2, we get essentially the same bounds for general embeddings</a:t>
            </a: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965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Conclusion and Open Questions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7239" y="1046413"/>
            <a:ext cx="9116761" cy="11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Using essentially the same proof using </a:t>
            </a:r>
            <a:r>
              <a:rPr lang="en-US" b="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quantum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information, our bounds extend automatically to embeddings into matrices with the Schatten-1 distance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Open questions: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Other applications of random access codes?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Close the big gap between 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</a:t>
            </a:r>
            <a:r>
              <a:rPr lang="en-US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Symbol"/>
              </a:rPr>
              <a:t>(</a:t>
            </a:r>
            <a:r>
              <a:rPr lang="en-US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1/D</a:t>
            </a:r>
            <a:r>
              <a:rPr lang="en-US" b="0" kern="0" baseline="5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2</a:t>
            </a:r>
            <a:r>
              <a:rPr lang="en-US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 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and O(n) for embeddings with distortion D</a:t>
            </a:r>
            <a:endParaRPr lang="en-US" sz="28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4014"/>
            <a:ext cx="9144000" cy="501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"/>
          <p:cNvSpPr>
            <a:spLocks noGrp="1" noChangeArrowheads="1"/>
          </p:cNvSpPr>
          <p:nvPr>
            <p:ph type="title"/>
          </p:nvPr>
        </p:nvSpPr>
        <p:spPr>
          <a:xfrm>
            <a:off x="465972" y="5172075"/>
            <a:ext cx="4925177" cy="1143000"/>
          </a:xfrm>
        </p:spPr>
        <p:txBody>
          <a:bodyPr/>
          <a:lstStyle/>
          <a:p>
            <a:pPr rtl="0" eaLnBrk="1" hangingPunct="1"/>
            <a:r>
              <a:rPr lang="en-US" sz="7200" dirty="0" smtClean="0">
                <a:solidFill>
                  <a:srgbClr val="000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Thanks!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13" y="1200150"/>
            <a:ext cx="9138988" cy="28797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Given a set X of n points in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7Mono"/>
                <a:ea typeface="Mathematica7Mono"/>
              </a:rPr>
              <a:t>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d’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can we map them to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7Mono"/>
                <a:ea typeface="Mathematica7Mono"/>
              </a:rPr>
              <a:t>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for d&lt;&lt;d’ in a way that preserves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pairwise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distances well?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More precisely, find f:X</a:t>
            </a:r>
            <a:r>
              <a:rPr lang="en-US" sz="20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7Mono"/>
                <a:ea typeface="Mathematica7Mono"/>
                <a:sym typeface="Symbol"/>
              </a:rPr>
              <a:t>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hematica7Mono"/>
                <a:ea typeface="Mathematica7Mono"/>
              </a:rPr>
              <a:t>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such that for all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x,y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Symbol"/>
              </a:rPr>
              <a:t>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X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</a:t>
            </a:r>
          </a:p>
          <a:p>
            <a:pPr lvl="1" algn="ctr" rtl="0" eaLnBrk="1" hangingPunct="1">
              <a:lnSpc>
                <a:spcPct val="80000"/>
              </a:lnSpc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||x-y||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Symbol"/>
              </a:rPr>
              <a:t>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||f(x)-f(y)||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Symbol"/>
              </a:rPr>
              <a:t>  D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||x-y||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We call D the </a:t>
            </a:r>
            <a:r>
              <a:rPr lang="en-US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distortion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of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emebdding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Johnson-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Lindenstrauss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lemma </a:t>
            </a: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[JL82]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says that this is possible for any distortion D=1+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Symbol"/>
              </a:rPr>
              <a:t>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with dimension d=O((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logn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)/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Symbol"/>
              </a:rPr>
              <a:t>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proof is by a random projection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lemma is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essentially tight </a:t>
            </a: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[Alon03]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Many applications in computer science and math</a:t>
            </a:r>
            <a:endParaRPr lang="en-US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lvl="1" algn="l" rtl="0" eaLnBrk="1" hangingPunct="1">
              <a:lnSpc>
                <a:spcPct val="80000"/>
              </a:lnSpc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9563" y="-229602"/>
            <a:ext cx="8604250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Dimension Reduction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52138" y="895350"/>
            <a:ext cx="9367587" cy="28797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situation in other norms is far from understood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We focus on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/>
              </a:rPr>
              <a:t>l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1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One can always reduce to (</a:t>
            </a:r>
            <a:r>
              <a:rPr lang="en-US" spc="-14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n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 dimensions with no distortion (i.e., D=1)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This is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essentially tight </a:t>
            </a:r>
            <a:r>
              <a:rPr lang="en-US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[Ball92]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With distortion 1+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Symbol"/>
              </a:rPr>
              <a:t>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one can get dimension O(n/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Symbol"/>
              </a:rPr>
              <a:t>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Symbol"/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 </a:t>
            </a:r>
            <a:r>
              <a:rPr lang="en-US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[Schechtman87,Talagrand90,NewmanRabinovich10]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Lower bounds: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For distortion D, n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Symbol"/>
              </a:rPr>
              <a:t>(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1/D</a:t>
            </a:r>
            <a:r>
              <a:rPr lang="en-US" baseline="5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2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 </a:t>
            </a: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[CharikarBrinkman03,LeeNaor04]</a:t>
            </a:r>
            <a:endParaRPr lang="en-US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lvl="2"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(For D=1+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Symbol"/>
              </a:rPr>
              <a:t>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this gives roughly n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1/2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For distortion 1+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Symbol"/>
              </a:rPr>
              <a:t>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n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1-O(1/log(1/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Symbol"/>
              </a:rPr>
              <a:t>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)) </a:t>
            </a:r>
            <a:r>
              <a:rPr lang="en-U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[AndoniCharikarNeimanNguyen11]</a:t>
            </a:r>
          </a:p>
          <a:p>
            <a:pPr algn="l" rtl="0" eaLnBrk="1" hangingPunct="1">
              <a:lnSpc>
                <a:spcPct val="80000"/>
              </a:lnSpc>
            </a:pPr>
            <a:endParaRPr lang="en-US" baseline="30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9563" y="-229602"/>
            <a:ext cx="8604250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Dimension Reduction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52138" y="1114425"/>
            <a:ext cx="9367587" cy="28797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We give one simple proof that implies both lower bounds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proof is based on an information theoretic argument and is intuitive</a:t>
            </a:r>
          </a:p>
          <a:p>
            <a:pPr marL="342900" lvl="1" indent="-342900" algn="l" rtl="0" eaLnBrk="1" hangingPunct="1">
              <a:lnSpc>
                <a:spcPct val="80000"/>
              </a:lnSpc>
              <a:buFontTx/>
              <a:buChar char="•"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We use the same metrics as in previous work</a:t>
            </a:r>
            <a:endParaRPr lang="en-US" sz="20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baseline="30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9563" y="-229602"/>
            <a:ext cx="8604250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Our Results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345228"/>
            <a:ext cx="6096000" cy="631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"/>
          <p:cNvSpPr>
            <a:spLocks noGrp="1" noChangeArrowheads="1"/>
          </p:cNvSpPr>
          <p:nvPr>
            <p:ph type="title"/>
          </p:nvPr>
        </p:nvSpPr>
        <p:spPr>
          <a:xfrm>
            <a:off x="119062" y="4029075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8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Proof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2235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Information Theory 101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3126" y="731272"/>
            <a:ext cx="9000874" cy="49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</a:t>
            </a:r>
            <a:r>
              <a:rPr lang="en-US" b="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entropy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of a random variable X on {1,…,d}, is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defRPr/>
            </a:pP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We have 0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 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H(X) 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 </a:t>
            </a:r>
            <a:r>
              <a:rPr lang="en-US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logd</a:t>
            </a: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</a:t>
            </a:r>
            <a:r>
              <a:rPr lang="en-US" b="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conditional entropy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of X given Z is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Chain rule: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</a:t>
            </a:r>
            <a:r>
              <a:rPr lang="en-US" b="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mutual information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of X and Y is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and is always between 0 and min(H(X),H(Y))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</a:t>
            </a:r>
            <a:r>
              <a:rPr lang="en-US" b="0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conditional mutual information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is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Chain rule:</a:t>
            </a: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51160" y="1181100"/>
            <a:ext cx="3422080" cy="450573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0728" y="2733685"/>
            <a:ext cx="5805141" cy="285405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72312" y="4470400"/>
            <a:ext cx="5801971" cy="285249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58659" y="5747251"/>
            <a:ext cx="4278741" cy="285249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28900" y="6336808"/>
            <a:ext cx="4539583" cy="260596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77345" y="3098112"/>
            <a:ext cx="5043651" cy="926481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2235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Information Theory 102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3126" y="807472"/>
            <a:ext cx="9000874" cy="49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Claim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: if X is a uniform bit, and Y bit </a:t>
            </a:r>
            <a:r>
              <a:rPr lang="en-US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s.t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Pr[Y=X]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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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½ then I(X:Y)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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1-H(p)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(where H(p)=-</a:t>
            </a:r>
            <a:r>
              <a:rPr lang="en-US" sz="2400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plogp</a:t>
            </a:r>
            <a:r>
              <a:rPr lang="en-US" sz="24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-(1-p)log(1-p))</a:t>
            </a: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Proof: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	I(X:Y)=H(X)-H(X|Y)=1-H(X|Y)</a:t>
            </a:r>
          </a:p>
          <a:p>
            <a:pPr marL="1257300" lvl="2" indent="-342900" algn="l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H(X|Y)=H(1</a:t>
            </a:r>
            <a:r>
              <a:rPr lang="en-US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X=Y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,X|Y)=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H(1</a:t>
            </a:r>
            <a:r>
              <a:rPr lang="en-US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X=Y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|Y)+H(X|1</a:t>
            </a:r>
            <a:r>
              <a:rPr lang="en-US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X=Y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,Y)</a:t>
            </a:r>
          </a:p>
          <a:p>
            <a:pPr marL="1257300" lvl="2" indent="-342900" algn="l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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H(1</a:t>
            </a:r>
            <a:r>
              <a:rPr lang="en-US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X=Y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)+H(X|1</a:t>
            </a:r>
            <a:r>
              <a:rPr lang="en-US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X=Y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,Y)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H(p)</a:t>
            </a: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Corollary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(</a:t>
            </a:r>
            <a:r>
              <a:rPr lang="en-US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Fano’s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inequality): if X is a uniform bit and there is a function f such that Pr[f(Y)=X]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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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 then I(X:Y)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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1-H(p)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Proof: By the data processing inequality,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			I(X:Y)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Symbol"/>
              </a:rPr>
              <a:t>I(X:f(Y))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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1-H(p)</a:t>
            </a: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defRPr/>
            </a:pP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825" y="1233539"/>
            <a:ext cx="1108075" cy="103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2235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Compressing Information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3126" y="820172"/>
            <a:ext cx="9000874" cy="49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Suppose X is distributed uniformly over {0,1}</a:t>
            </a:r>
            <a:r>
              <a:rPr lang="en-US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Can we find a (possibly randomized) function f:{0,1}</a:t>
            </a:r>
            <a:r>
              <a:rPr lang="en-US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-&gt;{0,1}</a:t>
            </a:r>
            <a:r>
              <a:rPr lang="en-US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k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for k&lt;n/2 such that given f(X) we can recover X (say with probability &gt;90%)?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No!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And if we just want to 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 any bit </a:t>
            </a:r>
            <a:r>
              <a:rPr lang="en-US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X with probability &gt;90%?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No!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And if we just want to recover any bit </a:t>
            </a:r>
            <a:r>
              <a:rPr lang="en-US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of X </a:t>
            </a:r>
            <a:r>
              <a:rPr lang="en-US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w.p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90% when given X</a:t>
            </a:r>
            <a:r>
              <a:rPr lang="en-US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1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,…,X</a:t>
            </a:r>
            <a:r>
              <a:rPr lang="en-US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i-1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?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No!</a:t>
            </a:r>
          </a:p>
          <a:p>
            <a:pPr marL="34290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And when given 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,…,X</a:t>
            </a:r>
            <a:r>
              <a:rPr lang="en-US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i-1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,X</a:t>
            </a:r>
            <a:r>
              <a:rPr lang="en-US" b="0" kern="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i+1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,…,</a:t>
            </a:r>
            <a:r>
              <a:rPr lang="en-US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0" kern="0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800100" lvl="1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Yes! Just store the XOR of all bits!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17500" y="4356100"/>
            <a:ext cx="8623300" cy="1400529"/>
          </a:xfrm>
          <a:prstGeom prst="roundRect">
            <a:avLst/>
          </a:prstGeom>
          <a:solidFill>
            <a:schemeClr val="accent1">
              <a:alpha val="29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itle"/>
          <p:cNvSpPr>
            <a:spLocks noGrp="1" noChangeArrowheads="1"/>
          </p:cNvSpPr>
          <p:nvPr>
            <p:ph type="title"/>
          </p:nvPr>
        </p:nvSpPr>
        <p:spPr>
          <a:xfrm>
            <a:off x="0" y="-261687"/>
            <a:ext cx="9158287" cy="1143000"/>
          </a:xfrm>
        </p:spPr>
        <p:txBody>
          <a:bodyPr/>
          <a:lstStyle/>
          <a:p>
            <a:pPr rtl="0" eaLnBrk="1" hangingPunct="1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Random Access Code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3126" y="642372"/>
            <a:ext cx="9000874" cy="49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Assume we have a mapping that maps each string in {0,1}</a:t>
            </a:r>
            <a:r>
              <a:rPr lang="en-US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to a probability distribution over some domain [d] such that any bit can be recovered </a:t>
            </a:r>
            <a:r>
              <a:rPr lang="en-US" b="0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w.p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. 90% given all the previous bits; then d&gt;2</a:t>
            </a:r>
            <a:r>
              <a:rPr lang="en-US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0.8n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proof is one line: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b="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same is true if we encode {1,2,3,4}</a:t>
            </a:r>
            <a:r>
              <a:rPr lang="en-US" b="0" kern="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n</a:t>
            </a: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and able to recover the value mod 2 of each coordinate given all the previous coordinates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This simple bound is quite powerful; used e.g., in lower bounds on 2-query-LDC using quantum</a:t>
            </a:r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9102" y="3314562"/>
            <a:ext cx="8577998" cy="1117877"/>
          </a:xfrm>
          <a:prstGeom prst="rect">
            <a:avLst/>
          </a:prstGeom>
          <a:noFill/>
          <a:ln/>
          <a:effectLst>
            <a:prstShdw prst="shdw14" dist="35921" dir="2700000">
              <a:schemeClr val="tx1"/>
            </a:prst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False"/>
  <p:tag name="USEBOLDAMS" val="False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44"/>
  <p:tag name="DEFAULTHEIGHT" val="400"/>
  <p:tag name="FIRSTUSER@YFXKKNUFUVWXY5MJ" val="317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\frac{1}{2} \left\| \frac{f(11)+f(13)}{2} - \frac{f(12)+f(14)}{2} \right\|_1 = 1 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229"/>
  <p:tag name="PICTUREFILESIZE" val="2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f(i) := &#10;\frac{f(i1)+f(i2)+f(i3)+f(i4)}{4}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197"/>
  <p:tag name="PICTUREFILESIZE" val="25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\frac{1}{2} \left\| \frac{f(1)+f(3)}{2} - \frac{f(2)+f(4)}{2} \right\|_1 = 1 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198"/>
  <p:tag name="PICTUREFILESIZE" val="24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d \ge 2^n \approx N^{1/2}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77"/>
  <p:tag name="PICTUREFILESIZE" val="128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\textstyle{1-H(\frac{1}{2} + \frac{1}{2D})}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79"/>
  <p:tag name="PICTUREFILESIZE" val="10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d \ge 2^{(\textstyle{1-H(\frac{1}{2} + \frac{1}{2D})})&#10; n} = N^{\Omega(1/D^2)}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190"/>
  <p:tag name="PICTUREFILESIZE" val="24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d \ge k^n \approx N^{1-1/\log (2k)}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119"/>
  <p:tag name="PICTUREFILESIZE" val="17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2^{(\log k - \delta \log (k-1) - H(\delta))n }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123"/>
  <p:tag name="PICTUREFILESIZE" val="16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\frac{1}{3} \left\| \frac{f(1)+f(4)}{2} + \frac{f(2)+f(5)}{2} -  \frac{f(3)+f(6)}{2} \right\|_1 &amp;= 1  \\&#10;\frac{1}{3} \left\| \frac{f(1)+f(4)}{2} - \frac{f(2)+f(5)}{2} -   \frac{f(3)+f(6)}{2} \right\|_1 &amp;= 1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277"/>
  <p:tag name="PICTUREFILESIZE" val="65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\textstyle{H(X) := \sum_{i=1}^d p_i \log(1/p_i) }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144"/>
  <p:tag name="PICTUREFILESIZE" val="20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H(X|Z) := {\rm E_z}[H(X|Z=z)] = H(XZ)-H(Z)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244"/>
  <p:tag name="PICTUREFILESIZE" val="20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I(X:Y) := H(X)-H(X|Y) = H(Y) - H(Y|X)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244"/>
  <p:tag name="PICTUREFILESIZE" val="20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I(X:Y | Z) := H(X|Z)-H(X|YZ)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180"/>
  <p:tag name="PICTUREFILESIZE" val="17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I(X_1 X_2:Y) &amp;= I(X_1:Y) + I(X_2:Y | X_1)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209"/>
  <p:tag name="PICTUREFILESIZE" val="185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H(XY|Z) &amp;= H(XYZ)-H(Z) \\&#10;&amp;= H(XZ)-H(Z) + H(XYZ)-H(XZ)\\&#10;&amp;=H(X|Z) + H(Y|XZ)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256"/>
  <p:tag name="PICTUREFILESIZE" val="50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usepackage{color}&#10;\usepackage{arev,amsmath}&#10;\pagestyle{empty}&#10;&#10;\newcommand\ip[1]{{\left\langle {#1} \right\rangle}}&#10;\newcommand\ipb[1]{{\big\langle {#1} \big\rangle}}&#10;&#10;\begin{document}&#10;\color{yellow}&#10;\begin{align*}&#10; \log d &amp;\ge H(M) \\&#10;&amp;\ge I(X:M)  \\&#10;&amp;= I(X_1:M) + I(X_2:M ~|~ X_1) + \cdots + I(X_n:M ~|~ X_1,\ldots,X_{n-1})&#10;\end{align*}&#10;\end{document}&#10;"/>
  <p:tag name="FILENAME" val="txp_fig"/>
  <p:tag name="FORMAT" val="png16m"/>
  <p:tag name="RES" val="300"/>
  <p:tag name="BLEND" val="0"/>
  <p:tag name="TRANSPARENT" val="1"/>
  <p:tag name="TBUG" val="0"/>
  <p:tag name="ALLOWFS" val="0"/>
  <p:tag name="ORIGWIDTH" val="361"/>
  <p:tag name="PICTUREFILESIZE" val="5321"/>
</p:tagLst>
</file>

<file path=ppt/theme/theme1.xml><?xml version="1.0" encoding="utf-8"?>
<a:theme xmlns:a="http://schemas.openxmlformats.org/drawingml/2006/main" name="1_Default Design">
  <a:themeElements>
    <a:clrScheme name="GHD color thm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FFC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HD theme">
      <a:majorFont>
        <a:latin typeface="Berlin Sans FB"/>
        <a:ea typeface=""/>
        <a:cs typeface="Arial"/>
      </a:majorFont>
      <a:minorFont>
        <a:latin typeface="Berlin Sans FB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 Sans FB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 Sans FB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 Sans FB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 Sans FB" pitchFamily="34" charset="0"/>
            <a:cs typeface="Arial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143348</TotalTime>
  <Words>1019</Words>
  <Application>Microsoft Office PowerPoint</Application>
  <PresentationFormat>On-screen Show (4:3)</PresentationFormat>
  <Paragraphs>166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Berlin Sans FB</vt:lpstr>
      <vt:lpstr>Times New Roman</vt:lpstr>
      <vt:lpstr>cmr10</vt:lpstr>
      <vt:lpstr>cmsy7</vt:lpstr>
      <vt:lpstr>cmmi7</vt:lpstr>
      <vt:lpstr>cmmi5</vt:lpstr>
      <vt:lpstr>cmr7</vt:lpstr>
      <vt:lpstr>cmmi10</vt:lpstr>
      <vt:lpstr>cmsy10</vt:lpstr>
      <vt:lpstr>Mathematica7Mono</vt:lpstr>
      <vt:lpstr>Script MT Bold</vt:lpstr>
      <vt:lpstr>Symbol</vt:lpstr>
      <vt:lpstr>Wingdings</vt:lpstr>
      <vt:lpstr>Tahoma</vt:lpstr>
      <vt:lpstr>1_Default Design</vt:lpstr>
      <vt:lpstr>1_Ocean</vt:lpstr>
      <vt:lpstr>Slide 1</vt:lpstr>
      <vt:lpstr>Dimension Reduction</vt:lpstr>
      <vt:lpstr>Dimension Reduction</vt:lpstr>
      <vt:lpstr>Our Results</vt:lpstr>
      <vt:lpstr>The Proof</vt:lpstr>
      <vt:lpstr>Information Theory 101</vt:lpstr>
      <vt:lpstr>Information Theory 102</vt:lpstr>
      <vt:lpstr>Compressing Information</vt:lpstr>
      <vt:lpstr>Random Access Code</vt:lpstr>
      <vt:lpstr>Recursive Diamond Graph</vt:lpstr>
      <vt:lpstr>The Embedding</vt:lpstr>
      <vt:lpstr>The Embedding</vt:lpstr>
      <vt:lpstr>The Embedding</vt:lpstr>
      <vt:lpstr>Diamond Graph: Summary</vt:lpstr>
      <vt:lpstr>Recursive Cycle Graph [AndoniCharikarNeimanNguyen11]</vt:lpstr>
      <vt:lpstr>Recursive Cycle Graph</vt:lpstr>
      <vt:lpstr>One Minor Remaining Issue</vt:lpstr>
      <vt:lpstr>Conclusion and Open Questions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 </cp:lastModifiedBy>
  <cp:revision>953</cp:revision>
  <dcterms:modified xsi:type="dcterms:W3CDTF">2011-12-09T12:43:11Z</dcterms:modified>
</cp:coreProperties>
</file>