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7" r:id="rId12"/>
    <p:sldId id="266" r:id="rId13"/>
    <p:sldId id="296" r:id="rId14"/>
    <p:sldId id="294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8" r:id="rId23"/>
    <p:sldId id="295" r:id="rId24"/>
    <p:sldId id="278" r:id="rId25"/>
    <p:sldId id="302" r:id="rId26"/>
    <p:sldId id="277" r:id="rId27"/>
    <p:sldId id="279" r:id="rId28"/>
    <p:sldId id="280" r:id="rId29"/>
    <p:sldId id="284" r:id="rId30"/>
    <p:sldId id="305" r:id="rId31"/>
    <p:sldId id="307" r:id="rId32"/>
    <p:sldId id="309" r:id="rId33"/>
    <p:sldId id="285" r:id="rId34"/>
    <p:sldId id="286" r:id="rId35"/>
    <p:sldId id="287" r:id="rId36"/>
    <p:sldId id="310" r:id="rId37"/>
    <p:sldId id="282" r:id="rId38"/>
    <p:sldId id="283" r:id="rId39"/>
    <p:sldId id="289" r:id="rId40"/>
    <p:sldId id="299" r:id="rId41"/>
    <p:sldId id="290" r:id="rId42"/>
    <p:sldId id="298" r:id="rId43"/>
    <p:sldId id="293" r:id="rId44"/>
    <p:sldId id="303" r:id="rId45"/>
    <p:sldId id="300" r:id="rId46"/>
    <p:sldId id="311" r:id="rId47"/>
    <p:sldId id="308" r:id="rId48"/>
    <p:sldId id="297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62" autoAdjust="0"/>
  </p:normalViewPr>
  <p:slideViewPr>
    <p:cSldViewPr snapToGrid="0" snapToObjects="1">
      <p:cViewPr>
        <p:scale>
          <a:sx n="90" d="100"/>
          <a:sy n="90" d="100"/>
        </p:scale>
        <p:origin x="-161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C69C6-4B89-C04A-A656-5B136E1BCE94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EFA61-8D52-7D45-BE49-B176C8E99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8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can this be seen</a:t>
            </a:r>
            <a:r>
              <a:rPr lang="en-US" baseline="0" dirty="0" smtClean="0"/>
              <a:t> as a hardness amplified version of AND?</a:t>
            </a:r>
          </a:p>
          <a:p>
            <a:r>
              <a:rPr lang="en-US" baseline="0" dirty="0" smtClean="0"/>
              <a:t>Define for each range item r, index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, an aux variable y which checks if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= r</a:t>
            </a:r>
          </a:p>
          <a:p>
            <a:r>
              <a:rPr lang="en-US" baseline="0" dirty="0" smtClean="0"/>
              <a:t>Can check that </a:t>
            </a:r>
            <a:r>
              <a:rPr lang="en-US" baseline="0" dirty="0" err="1" smtClean="0"/>
              <a:t>Surj</a:t>
            </a:r>
            <a:r>
              <a:rPr lang="en-US" baseline="0" dirty="0" smtClean="0"/>
              <a:t> is just AND over all range items of OR of the y </a:t>
            </a:r>
            <a:r>
              <a:rPr lang="en-US" baseline="0" dirty="0" err="1" smtClean="0"/>
              <a:t>vars</a:t>
            </a:r>
            <a:r>
              <a:rPr lang="en-US" baseline="0" dirty="0" smtClean="0"/>
              <a:t> corresponding to each such item</a:t>
            </a:r>
          </a:p>
          <a:p>
            <a:r>
              <a:rPr lang="en-US" dirty="0" smtClean="0"/>
              <a:t>Of course, if can </a:t>
            </a:r>
            <a:r>
              <a:rPr lang="en-US" dirty="0" err="1" smtClean="0"/>
              <a:t>approx</a:t>
            </a:r>
            <a:r>
              <a:rPr lang="en-US" dirty="0" smtClean="0"/>
              <a:t> AND-OR,</a:t>
            </a:r>
            <a:r>
              <a:rPr lang="en-US" baseline="0" dirty="0" smtClean="0"/>
              <a:t> can </a:t>
            </a:r>
            <a:r>
              <a:rPr lang="en-US" baseline="0" dirty="0" err="1" smtClean="0"/>
              <a:t>approx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Surj</a:t>
            </a:r>
            <a:r>
              <a:rPr lang="en-US" baseline="0" dirty="0" smtClean="0"/>
              <a:t>, since each y </a:t>
            </a:r>
            <a:r>
              <a:rPr lang="en-US" baseline="0" dirty="0" err="1" smtClean="0"/>
              <a:t>var</a:t>
            </a:r>
            <a:r>
              <a:rPr lang="en-US" baseline="0" dirty="0" smtClean="0"/>
              <a:t> exactly computed by log R</a:t>
            </a:r>
          </a:p>
          <a:p>
            <a:r>
              <a:rPr lang="en-US" baseline="0" dirty="0" smtClean="0"/>
              <a:t>But observe moreover that it’s enough to approximate AND-OR on inputs of Hamming weight N, since any s will “turn on” exactly N y </a:t>
            </a:r>
            <a:r>
              <a:rPr lang="en-US" baseline="0" dirty="0" err="1" smtClean="0"/>
              <a:t>vars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A1039-4ED0-B942-9585-9C3E66CA756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44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r>
              <a:rPr lang="en-US" baseline="0" dirty="0" smtClean="0"/>
              <a:t> now is to show that for N roughly same as R, SURJ has </a:t>
            </a:r>
            <a:r>
              <a:rPr lang="en-US" baseline="0" dirty="0" err="1" smtClean="0"/>
              <a:t>adeg</a:t>
            </a:r>
            <a:r>
              <a:rPr lang="en-US" baseline="0" dirty="0" smtClean="0"/>
              <a:t> R^{2/3}, which is correct weighted </a:t>
            </a:r>
            <a:r>
              <a:rPr lang="en-US" baseline="0" dirty="0" err="1" smtClean="0"/>
              <a:t>geom</a:t>
            </a:r>
            <a:r>
              <a:rPr lang="en-US" baseline="0" dirty="0" smtClean="0"/>
              <a:t> mean of </a:t>
            </a:r>
            <a:r>
              <a:rPr lang="en-US" baseline="0" dirty="0" err="1" smtClean="0"/>
              <a:t>adeg</a:t>
            </a:r>
            <a:r>
              <a:rPr lang="en-US" baseline="0" dirty="0" smtClean="0"/>
              <a:t>(AND) and R</a:t>
            </a:r>
          </a:p>
          <a:p>
            <a:r>
              <a:rPr lang="en-US" baseline="0" dirty="0" smtClean="0"/>
              <a:t>First step shows that strategy from previous slide is only way to </a:t>
            </a:r>
            <a:r>
              <a:rPr lang="en-US" baseline="0" dirty="0" err="1" smtClean="0"/>
              <a:t>approx</a:t>
            </a:r>
            <a:r>
              <a:rPr lang="en-US" baseline="0" dirty="0" smtClean="0"/>
              <a:t> SURJ. Namely, use </a:t>
            </a:r>
            <a:r>
              <a:rPr lang="en-US" baseline="0" dirty="0" err="1" smtClean="0"/>
              <a:t>symmetrization</a:t>
            </a:r>
            <a:r>
              <a:rPr lang="en-US" baseline="0" dirty="0" smtClean="0"/>
              <a:t> argument of </a:t>
            </a:r>
            <a:r>
              <a:rPr lang="en-US" baseline="0" dirty="0" err="1" smtClean="0"/>
              <a:t>Ambainis</a:t>
            </a:r>
            <a:r>
              <a:rPr lang="en-US" baseline="0" dirty="0" smtClean="0"/>
              <a:t> to show enough to prove AND-OR has </a:t>
            </a:r>
            <a:r>
              <a:rPr lang="en-US" baseline="0" dirty="0" err="1" smtClean="0"/>
              <a:t>adeg</a:t>
            </a:r>
            <a:r>
              <a:rPr lang="en-US" baseline="0" dirty="0" smtClean="0"/>
              <a:t> R^{2/3} under promise</a:t>
            </a:r>
          </a:p>
          <a:p>
            <a:r>
              <a:rPr lang="en-US" baseline="0" dirty="0" smtClean="0"/>
              <a:t>Second step is to prove claim about AND-OR under hamming weight promise. Refines AND-OR dual from story 2 using </a:t>
            </a:r>
            <a:r>
              <a:rPr lang="en-US" baseline="0" smtClean="0"/>
              <a:t>tech construction of 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A1039-4ED0-B942-9585-9C3E66CA756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80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r>
              <a:rPr lang="en-US" baseline="0" dirty="0" smtClean="0"/>
              <a:t> now is to show that for N roughly same as R, SURJ has </a:t>
            </a:r>
            <a:r>
              <a:rPr lang="en-US" baseline="0" dirty="0" err="1" smtClean="0"/>
              <a:t>adeg</a:t>
            </a:r>
            <a:r>
              <a:rPr lang="en-US" baseline="0" dirty="0" smtClean="0"/>
              <a:t> R^{2/3}, which is correct weighted </a:t>
            </a:r>
            <a:r>
              <a:rPr lang="en-US" baseline="0" dirty="0" err="1" smtClean="0"/>
              <a:t>geom</a:t>
            </a:r>
            <a:r>
              <a:rPr lang="en-US" baseline="0" dirty="0" smtClean="0"/>
              <a:t> mean of </a:t>
            </a:r>
            <a:r>
              <a:rPr lang="en-US" baseline="0" dirty="0" err="1" smtClean="0"/>
              <a:t>adeg</a:t>
            </a:r>
            <a:r>
              <a:rPr lang="en-US" baseline="0" dirty="0" smtClean="0"/>
              <a:t>(AND) and R</a:t>
            </a:r>
          </a:p>
          <a:p>
            <a:r>
              <a:rPr lang="en-US" baseline="0" dirty="0" smtClean="0"/>
              <a:t>First step shows that strategy from previous slide is only way to </a:t>
            </a:r>
            <a:r>
              <a:rPr lang="en-US" baseline="0" dirty="0" err="1" smtClean="0"/>
              <a:t>approx</a:t>
            </a:r>
            <a:r>
              <a:rPr lang="en-US" baseline="0" dirty="0" smtClean="0"/>
              <a:t> SURJ. Namely, use </a:t>
            </a:r>
            <a:r>
              <a:rPr lang="en-US" baseline="0" dirty="0" err="1" smtClean="0"/>
              <a:t>symmetrization</a:t>
            </a:r>
            <a:r>
              <a:rPr lang="en-US" baseline="0" dirty="0" smtClean="0"/>
              <a:t> argument of </a:t>
            </a:r>
            <a:r>
              <a:rPr lang="en-US" baseline="0" dirty="0" err="1" smtClean="0"/>
              <a:t>Ambainis</a:t>
            </a:r>
            <a:r>
              <a:rPr lang="en-US" baseline="0" dirty="0" smtClean="0"/>
              <a:t> to show enough to prove AND-OR has </a:t>
            </a:r>
            <a:r>
              <a:rPr lang="en-US" baseline="0" dirty="0" err="1" smtClean="0"/>
              <a:t>adeg</a:t>
            </a:r>
            <a:r>
              <a:rPr lang="en-US" baseline="0" dirty="0" smtClean="0"/>
              <a:t> R^{2/3} under promise</a:t>
            </a:r>
          </a:p>
          <a:p>
            <a:r>
              <a:rPr lang="en-US" baseline="0" dirty="0" smtClean="0"/>
              <a:t>Second step is to prove claim about AND-OR under hamming weight promise. Refines AND-OR dual from story 2 using </a:t>
            </a:r>
            <a:r>
              <a:rPr lang="en-US" baseline="0" smtClean="0"/>
              <a:t>tech construction of 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8A1039-4ED0-B942-9585-9C3E66CA756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80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96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1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15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1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52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8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0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22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3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27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ED8C6-EB1B-4F42-9833-E33A45AFB651}" type="datetimeFigureOut">
              <a:rPr lang="en-US" smtClean="0"/>
              <a:t>10/22/17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4A99D-54AC-944F-8E51-9B74E97B8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3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64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Nearly Optimal Lower Bound on the Approximate Degree of AC</a:t>
            </a:r>
            <a:r>
              <a:rPr lang="en-US" baseline="30000" dirty="0" smtClean="0"/>
              <a:t>0</a:t>
            </a:r>
            <a:endParaRPr lang="en-US" baseline="30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64577"/>
            <a:ext cx="6400800" cy="1415202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October 23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2017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IAS CSDM Seminar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1438" y="4652533"/>
            <a:ext cx="27195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Mark Bun</a:t>
            </a:r>
          </a:p>
          <a:p>
            <a:r>
              <a:rPr lang="en-US" sz="2800" dirty="0" smtClean="0"/>
              <a:t>Justin </a:t>
            </a:r>
            <a:r>
              <a:rPr lang="en-US" sz="2800" dirty="0" err="1" smtClean="0"/>
              <a:t>Thaler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685629" y="4652533"/>
            <a:ext cx="37274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Princeton University</a:t>
            </a:r>
          </a:p>
          <a:p>
            <a:pPr algn="r"/>
            <a:r>
              <a:rPr lang="en-US" sz="2800" dirty="0" smtClean="0"/>
              <a:t>Georgetown University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7867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Approximate Degree of </a:t>
            </a:r>
            <a:r>
              <a:rPr lang="en-US" dirty="0" err="1" smtClean="0"/>
              <a:t>AND</a:t>
            </a:r>
            <a:r>
              <a:rPr lang="en-US" b="1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endParaRPr lang="en-US" sz="2000" b="1" dirty="0">
              <a:latin typeface="LM Roman 10 Italic"/>
              <a:cs typeface="LM Roman 10 Italic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632" y="3528074"/>
            <a:ext cx="3025973" cy="148481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90927" y="5163346"/>
            <a:ext cx="952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LM Roman 10 Italic"/>
                <a:cs typeface="LM Roman 10 Italic"/>
              </a:rPr>
              <a:t>T</a:t>
            </a:r>
            <a:r>
              <a:rPr lang="en-US" sz="2400" baseline="-25000" dirty="0" smtClean="0">
                <a:latin typeface="LM Roman 10 Italic"/>
                <a:cs typeface="LM Roman 10 Italic"/>
              </a:rPr>
              <a:t>d </a:t>
            </a:r>
            <a:r>
              <a:rPr lang="en-US" sz="2400" dirty="0" smtClean="0"/>
              <a:t>(</a:t>
            </a:r>
            <a:r>
              <a:rPr lang="en-US" sz="2400" dirty="0">
                <a:latin typeface="LM Roman 10 Italic"/>
                <a:cs typeface="LM Roman 10 Italic"/>
              </a:rPr>
              <a:t>t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737328" y="5163346"/>
            <a:ext cx="952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LM Roman 10 Italic"/>
                <a:cs typeface="LM Roman 10 Italic"/>
              </a:rPr>
              <a:t>Q</a:t>
            </a:r>
            <a:r>
              <a:rPr lang="en-US" sz="2400" baseline="-25000" dirty="0" err="1" smtClean="0">
                <a:latin typeface="LM Roman 10 Italic"/>
                <a:cs typeface="LM Roman 10 Italic"/>
              </a:rPr>
              <a:t>d</a:t>
            </a:r>
            <a:r>
              <a:rPr lang="en-US" sz="2400" baseline="-25000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/>
              <a:t>(</a:t>
            </a:r>
            <a:r>
              <a:rPr lang="en-US" sz="2400" dirty="0">
                <a:latin typeface="LM Roman 10 Italic"/>
                <a:cs typeface="LM Roman 10 Italic"/>
              </a:rPr>
              <a:t>t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11" name="Right Arrow 10"/>
          <p:cNvSpPr/>
          <p:nvPr/>
        </p:nvSpPr>
        <p:spPr>
          <a:xfrm>
            <a:off x="3948192" y="4003663"/>
            <a:ext cx="1242438" cy="3589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644485" y="4439806"/>
            <a:ext cx="1808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Affine</a:t>
            </a:r>
          </a:p>
          <a:p>
            <a:pPr algn="ctr"/>
            <a:r>
              <a:rPr lang="en-US" dirty="0" smtClean="0"/>
              <a:t>Transformation</a:t>
            </a:r>
            <a:endParaRPr lang="en-US" dirty="0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71005" y="1600200"/>
            <a:ext cx="8215795" cy="1726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u="sng" smtClean="0">
                <a:sym typeface="Wingdings"/>
              </a:rPr>
              <a:t>Theorem:</a:t>
            </a:r>
            <a:r>
              <a:rPr lang="en-US" smtClean="0">
                <a:sym typeface="Wingdings"/>
              </a:rPr>
              <a:t>   </a:t>
            </a:r>
            <a:r>
              <a:rPr lang="en-US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smtClean="0">
                <a:sym typeface="Wingdings"/>
              </a:rPr>
              <a:t>(AND</a:t>
            </a:r>
            <a:r>
              <a:rPr lang="en-US" baseline="-25000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mtClean="0">
                <a:sym typeface="Wingdings"/>
              </a:rPr>
              <a:t>) = </a:t>
            </a:r>
            <a:r>
              <a:rPr lang="en-US" smtClean="0">
                <a:latin typeface="LatinModernMath-Regular"/>
                <a:cs typeface="LatinModernMath-Regular"/>
                <a:sym typeface="Wingdings"/>
              </a:rPr>
              <a:t>Θ</a:t>
            </a:r>
            <a:r>
              <a:rPr lang="en-US" smtClean="0">
                <a:sym typeface="Wingdings"/>
              </a:rPr>
              <a:t>(</a:t>
            </a:r>
            <a:r>
              <a:rPr lang="en-US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baseline="3000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smtClean="0">
                <a:sym typeface="Wingdings"/>
              </a:rPr>
              <a:t>) </a:t>
            </a:r>
            <a:r>
              <a:rPr lang="en-US" sz="1800" smtClean="0">
                <a:sym typeface="Wingdings"/>
              </a:rPr>
              <a:t>[Nisan-Szegedy92]</a:t>
            </a:r>
          </a:p>
          <a:p>
            <a:pPr marL="0" indent="0">
              <a:buFont typeface="Arial"/>
              <a:buNone/>
            </a:pPr>
            <a:endParaRPr lang="en-US" sz="1200" smtClean="0">
              <a:sym typeface="Wingdings"/>
            </a:endParaRPr>
          </a:p>
          <a:p>
            <a:pPr marL="0" indent="0">
              <a:buFont typeface="Arial"/>
              <a:buNone/>
            </a:pPr>
            <a:r>
              <a:rPr lang="en-US" smtClean="0">
                <a:solidFill>
                  <a:schemeClr val="accent3">
                    <a:lumMod val="50000"/>
                  </a:schemeClr>
                </a:solidFill>
                <a:sym typeface="Wingdings"/>
              </a:rPr>
              <a:t>Upper bound:</a:t>
            </a:r>
            <a:r>
              <a:rPr lang="en-US" smtClean="0">
                <a:sym typeface="Wingdings"/>
              </a:rPr>
              <a:t>		</a:t>
            </a:r>
            <a:r>
              <a:rPr lang="en-US" i="1" smtClean="0">
                <a:sym typeface="Wingdings"/>
              </a:rPr>
              <a:t>Chebyshev polynomials</a:t>
            </a:r>
            <a:endParaRPr lang="en-US" sz="1800" dirty="0">
              <a:sym typeface="Wingding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13264" y="971813"/>
            <a:ext cx="1283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i="1" dirty="0" smtClean="0">
                <a:latin typeface="Mongolian Baiti"/>
                <a:cs typeface="Mongolian Baiti"/>
              </a:rPr>
              <a:t>~</a:t>
            </a:r>
            <a:endParaRPr lang="en-US" sz="7200" i="1" dirty="0">
              <a:latin typeface="Mongolian Baiti"/>
              <a:cs typeface="Mongolian Baiti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127" y="3528074"/>
            <a:ext cx="2957743" cy="1453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208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127" y="3528074"/>
            <a:ext cx="2957743" cy="145320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12083" y="5511513"/>
            <a:ext cx="842368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Approximating polynomial:</a:t>
            </a:r>
          </a:p>
          <a:p>
            <a:r>
              <a:rPr lang="en-US" sz="2800" dirty="0" smtClean="0"/>
              <a:t>	</a:t>
            </a:r>
            <a:r>
              <a:rPr lang="en-US" sz="2800" dirty="0" smtClean="0">
                <a:latin typeface="LM Roman 10 Italic"/>
                <a:cs typeface="LM Roman 10 Italic"/>
              </a:rPr>
              <a:t>p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x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/>
              <a:t>) = </a:t>
            </a:r>
            <a:r>
              <a:rPr lang="en-US" sz="2800" dirty="0" err="1" smtClean="0">
                <a:latin typeface="LM Roman 10 Italic"/>
                <a:cs typeface="LM Roman 10 Italic"/>
              </a:rPr>
              <a:t>Q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d</a:t>
            </a:r>
            <a:r>
              <a:rPr lang="en-US" sz="2800" baseline="-250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LatinModernMath-Regular"/>
                <a:cs typeface="LatinModernMath-Regular"/>
              </a:rPr>
              <a:t>|</a:t>
            </a:r>
            <a:r>
              <a:rPr lang="en-US" sz="2800" dirty="0" smtClean="0">
                <a:latin typeface="LM Roman 10 Italic"/>
                <a:cs typeface="LM Roman 10 Italic"/>
              </a:rPr>
              <a:t>x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|</a:t>
            </a:r>
            <a:r>
              <a:rPr lang="en-US" sz="2800" dirty="0" smtClean="0"/>
              <a:t>/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dirty="0" smtClean="0"/>
              <a:t>) = </a:t>
            </a:r>
            <a:r>
              <a:rPr lang="en-US" sz="2800" dirty="0" err="1">
                <a:latin typeface="LM Roman 10 Italic"/>
                <a:cs typeface="LM Roman 10 Italic"/>
              </a:rPr>
              <a:t>Q</a:t>
            </a:r>
            <a:r>
              <a:rPr lang="en-US" sz="2800" baseline="-25000" dirty="0" err="1">
                <a:latin typeface="LM Roman 10 Italic"/>
                <a:cs typeface="LM Roman 10 Italic"/>
              </a:rPr>
              <a:t>d</a:t>
            </a:r>
            <a:r>
              <a:rPr lang="en-US" sz="2800" baseline="-25000" dirty="0">
                <a:latin typeface="LM Roman 10 Italic"/>
                <a:cs typeface="LM Roman 10 Italic"/>
              </a:rPr>
              <a:t> 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LatinModernMath-Regular"/>
                <a:cs typeface="LatinModernMath-Regular"/>
              </a:rPr>
              <a:t>1/2 </a:t>
            </a:r>
            <a:r>
              <a:rPr lang="en-US" sz="2800" dirty="0" smtClean="0"/>
              <a:t>– ((</a:t>
            </a:r>
            <a:r>
              <a:rPr lang="en-US" sz="2800" dirty="0" smtClean="0">
                <a:latin typeface="LM Roman 10 Italic"/>
                <a:cs typeface="LM Roman 10 Italic"/>
              </a:rPr>
              <a:t>x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+ … + </a:t>
            </a:r>
            <a:r>
              <a:rPr lang="en-US" sz="2800" dirty="0" smtClean="0">
                <a:latin typeface="LM Roman 10 Italic"/>
                <a:cs typeface="LM Roman 10 Italic"/>
              </a:rPr>
              <a:t>x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sz="2800" baseline="-25000" dirty="0" smtClean="0">
                <a:latin typeface="LM Roman 10 Italic"/>
                <a:cs typeface="LM Roman 10 Italic"/>
              </a:rPr>
              <a:t>n</a:t>
            </a:r>
            <a:r>
              <a:rPr lang="en-US" sz="2800" dirty="0" smtClean="0"/>
              <a:t>)/</a:t>
            </a:r>
            <a:r>
              <a:rPr lang="en-US" sz="2800" dirty="0" smtClean="0">
                <a:latin typeface="LatinModernMath-Regular"/>
                <a:cs typeface="LatinModernMath-Regular"/>
              </a:rPr>
              <a:t>2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dirty="0"/>
              <a:t>)</a:t>
            </a:r>
            <a:r>
              <a:rPr lang="en-US" sz="2800" dirty="0" smtClean="0"/>
              <a:t>)</a:t>
            </a:r>
            <a:endParaRPr lang="en-US" sz="2800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7555" y="3131911"/>
            <a:ext cx="549433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LatinModernMath-Regular"/>
              </a:rPr>
              <a:t>F</a:t>
            </a:r>
            <a:r>
              <a:rPr lang="en-US" sz="2400" dirty="0" smtClean="0">
                <a:cs typeface="LM Roman 10 Italic"/>
              </a:rPr>
              <a:t>or </a:t>
            </a:r>
            <a:r>
              <a:rPr lang="en-US" sz="2400" dirty="0" smtClean="0">
                <a:latin typeface="LM Roman 10 Italic"/>
                <a:cs typeface="LM Roman 10 Italic"/>
              </a:rPr>
              <a:t>d </a:t>
            </a:r>
            <a:r>
              <a:rPr lang="en-US" sz="2400" dirty="0" smtClean="0">
                <a:cs typeface="LM Roman 10 Italic"/>
              </a:rPr>
              <a:t>=</a:t>
            </a:r>
            <a:r>
              <a:rPr lang="en-US" sz="2400" dirty="0" smtClean="0">
                <a:latin typeface="LM Roman 10 Italic"/>
                <a:cs typeface="LM Roman 10 Italic"/>
              </a:rPr>
              <a:t> </a:t>
            </a:r>
            <a:r>
              <a:rPr lang="en-US" sz="2400" dirty="0">
                <a:latin typeface="LatinModernMath-Regular"/>
                <a:cs typeface="LatinModernMath-Regular"/>
                <a:sym typeface="Wingdings"/>
              </a:rPr>
              <a:t>O</a:t>
            </a:r>
            <a:r>
              <a:rPr lang="en-US" sz="2400" dirty="0" smtClean="0">
                <a:sym typeface="Wingdings"/>
              </a:rPr>
              <a:t>(</a:t>
            </a:r>
            <a:r>
              <a:rPr lang="en-US" sz="2400" dirty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2400" baseline="30000" dirty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sz="2400" dirty="0" smtClean="0">
                <a:sym typeface="Wingdings"/>
              </a:rPr>
              <a:t>): </a:t>
            </a:r>
          </a:p>
          <a:p>
            <a:endParaRPr lang="en-US" sz="1600" dirty="0" smtClean="0">
              <a:latin typeface="LM Roman 10 Italic"/>
              <a:cs typeface="LM Roman 10 Italic"/>
            </a:endParaRPr>
          </a:p>
          <a:p>
            <a:r>
              <a:rPr lang="en-US" sz="2400" dirty="0" err="1" smtClean="0">
                <a:latin typeface="LM Roman 10 Italic"/>
                <a:cs typeface="LM Roman 10 Italic"/>
              </a:rPr>
              <a:t>Q</a:t>
            </a:r>
            <a:r>
              <a:rPr lang="en-US" sz="2400" baseline="-25000" dirty="0" err="1" smtClean="0">
                <a:latin typeface="LM Roman 10 Italic"/>
                <a:cs typeface="LM Roman 10 Italic"/>
              </a:rPr>
              <a:t>d</a:t>
            </a:r>
            <a:r>
              <a:rPr lang="en-US" sz="2400" baseline="-25000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LM Roman 10 Italic"/>
                <a:cs typeface="LM Roman 10 Italic"/>
              </a:rPr>
              <a:t>t</a:t>
            </a:r>
            <a:r>
              <a:rPr lang="en-US" sz="2400" dirty="0" smtClean="0"/>
              <a:t>) </a:t>
            </a:r>
            <a:r>
              <a:rPr lang="en-US" sz="2400" dirty="0" smtClean="0">
                <a:latin typeface="LatinModernMath-Regular"/>
                <a:ea typeface="ＭＳ Ｐゴシック" charset="0"/>
                <a:cs typeface="LatinModernMath-Regular"/>
              </a:rPr>
              <a:t>∈ </a:t>
            </a:r>
            <a:r>
              <a:rPr lang="en-US" sz="2400" dirty="0" smtClean="0"/>
              <a:t>[</a:t>
            </a:r>
            <a:r>
              <a:rPr lang="en-US" sz="2400" dirty="0" smtClean="0">
                <a:latin typeface="LatinModernMath-Regular"/>
                <a:cs typeface="LatinModernMath-Regular"/>
              </a:rPr>
              <a:t>2/3,</a:t>
            </a:r>
            <a:r>
              <a:rPr lang="en-US" sz="1200" dirty="0" smtClean="0">
                <a:latin typeface="LatinModernMath-Regular"/>
                <a:cs typeface="LatinModernMath-Regular"/>
              </a:rPr>
              <a:t> </a:t>
            </a:r>
            <a:r>
              <a:rPr lang="en-US" sz="2400" dirty="0" smtClean="0">
                <a:latin typeface="LatinModernMath-Regular"/>
                <a:cs typeface="LatinModernMath-Regular"/>
              </a:rPr>
              <a:t>4/3</a:t>
            </a:r>
            <a:r>
              <a:rPr lang="en-US" sz="2400" dirty="0" smtClean="0"/>
              <a:t>] for all </a:t>
            </a:r>
            <a:r>
              <a:rPr lang="en-US" sz="2400" dirty="0" smtClean="0">
                <a:latin typeface="LM Roman 10 Italic"/>
                <a:cs typeface="LM Roman 10 Italic"/>
              </a:rPr>
              <a:t>t </a:t>
            </a:r>
            <a:r>
              <a:rPr lang="en-US" sz="2400" dirty="0" smtClean="0">
                <a:latin typeface="LatinModernMath-Regular"/>
                <a:ea typeface="ＭＳ Ｐゴシック" charset="0"/>
                <a:cs typeface="LatinModernMath-Regular"/>
              </a:rPr>
              <a:t>∈ </a:t>
            </a:r>
            <a:r>
              <a:rPr lang="en-US" sz="2400" dirty="0" smtClean="0">
                <a:ea typeface="ＭＳ Ｐゴシック" charset="0"/>
                <a:cs typeface="Apple Symbols" charset="0"/>
              </a:rPr>
              <a:t>[</a:t>
            </a:r>
            <a:r>
              <a:rPr lang="en-US" sz="2400" dirty="0">
                <a:latin typeface="LatinModernMath-Regular"/>
                <a:cs typeface="LatinModernMath-Regular"/>
              </a:rPr>
              <a:t>0</a:t>
            </a:r>
            <a:r>
              <a:rPr lang="en-US" sz="2400" dirty="0" smtClean="0">
                <a:latin typeface="LatinModernMath-Regular"/>
                <a:cs typeface="LatinModernMath-Regular"/>
              </a:rPr>
              <a:t>,</a:t>
            </a:r>
            <a:r>
              <a:rPr lang="en-US" sz="1200" dirty="0" smtClean="0">
                <a:latin typeface="LatinModernMath-Regular"/>
                <a:cs typeface="LatinModernMath-Regular"/>
              </a:rPr>
              <a:t> </a:t>
            </a:r>
            <a:r>
              <a:rPr lang="en-US" sz="2400" dirty="0" smtClean="0">
                <a:latin typeface="LatinModernMath-Regular"/>
                <a:cs typeface="LatinModernMath-Regular"/>
              </a:rPr>
              <a:t>1</a:t>
            </a:r>
            <a:r>
              <a:rPr lang="en-US" sz="2400" dirty="0"/>
              <a:t>–</a:t>
            </a:r>
            <a:r>
              <a:rPr lang="en-US" sz="2400" dirty="0" smtClean="0">
                <a:latin typeface="LatinModernMath-Regular"/>
                <a:cs typeface="LatinModernMath-Regular"/>
              </a:rPr>
              <a:t>1/</a:t>
            </a:r>
            <a:r>
              <a:rPr lang="en-US" sz="2400" dirty="0" smtClean="0">
                <a:latin typeface="LM Roman 10 Italic"/>
                <a:cs typeface="LM Roman 10 Italic"/>
              </a:rPr>
              <a:t>n</a:t>
            </a:r>
            <a:r>
              <a:rPr lang="en-US" sz="2400" dirty="0" smtClean="0"/>
              <a:t>]</a:t>
            </a:r>
          </a:p>
          <a:p>
            <a:endParaRPr lang="en-US" sz="1600" dirty="0" smtClean="0"/>
          </a:p>
          <a:p>
            <a:r>
              <a:rPr lang="en-US" sz="2400" dirty="0" err="1" smtClean="0">
                <a:latin typeface="LM Roman 10 Italic"/>
                <a:cs typeface="LM Roman 10 Italic"/>
              </a:rPr>
              <a:t>Q</a:t>
            </a:r>
            <a:r>
              <a:rPr lang="en-US" sz="2400" baseline="-25000" dirty="0" err="1" smtClean="0">
                <a:latin typeface="LM Roman 10 Italic"/>
                <a:cs typeface="LM Roman 10 Italic"/>
              </a:rPr>
              <a:t>d</a:t>
            </a:r>
            <a:r>
              <a:rPr lang="en-US" sz="2400" baseline="-25000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LatinModernMath-Regular"/>
                <a:cs typeface="LatinModernMath-Regular"/>
              </a:rPr>
              <a:t>1</a:t>
            </a:r>
            <a:r>
              <a:rPr lang="en-US" sz="2400" dirty="0" smtClean="0"/>
              <a:t>) = </a:t>
            </a:r>
            <a:r>
              <a:rPr lang="en-US" sz="2400" dirty="0" smtClean="0">
                <a:latin typeface="LatinModernMath-Regular"/>
                <a:cs typeface="LatinModernMath-Regular"/>
              </a:rPr>
              <a:t>-1</a:t>
            </a:r>
            <a:endParaRPr lang="en-US" sz="2400" dirty="0">
              <a:latin typeface="LatinModernMath-Regular"/>
              <a:cs typeface="LatinModernMath-Regular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656586" y="4680145"/>
            <a:ext cx="6922970" cy="197699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296891" y="3767667"/>
            <a:ext cx="1970331" cy="225777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71005" y="1600200"/>
            <a:ext cx="8215795" cy="1726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>
                <a:sym typeface="Wingdings"/>
              </a:rPr>
              <a:t>Theorem:</a:t>
            </a:r>
            <a:r>
              <a:rPr lang="en-US" dirty="0" smtClean="0">
                <a:sym typeface="Wingdings"/>
              </a:rPr>
              <a:t>  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dirty="0" smtClean="0">
                <a:sym typeface="Wingdings"/>
              </a:rPr>
              <a:t>(</a:t>
            </a: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) =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Θ</a:t>
            </a:r>
            <a:r>
              <a:rPr lang="en-US" dirty="0" smtClean="0">
                <a:sym typeface="Wingdings"/>
              </a:rPr>
              <a:t>(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dirty="0" smtClean="0">
                <a:sym typeface="Wingdings"/>
              </a:rPr>
              <a:t>) </a:t>
            </a:r>
            <a:r>
              <a:rPr lang="en-US" sz="1800" dirty="0" smtClean="0">
                <a:sym typeface="Wingdings"/>
              </a:rPr>
              <a:t>[Nisan-Szegedy92]</a:t>
            </a:r>
          </a:p>
          <a:p>
            <a:pPr marL="0" indent="0">
              <a:buNone/>
            </a:pPr>
            <a:endParaRPr lang="en-US" sz="1200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sym typeface="Wingdings"/>
              </a:rPr>
              <a:t>Upper bound:</a:t>
            </a:r>
            <a:r>
              <a:rPr lang="en-US" dirty="0" smtClean="0">
                <a:sym typeface="Wingdings"/>
              </a:rPr>
              <a:t>		</a:t>
            </a:r>
            <a:r>
              <a:rPr lang="en-US" i="1" dirty="0" err="1" smtClean="0">
                <a:sym typeface="Wingdings"/>
              </a:rPr>
              <a:t>Chebyshev</a:t>
            </a:r>
            <a:r>
              <a:rPr lang="en-US" i="1" dirty="0" smtClean="0">
                <a:sym typeface="Wingdings"/>
              </a:rPr>
              <a:t> polynomials</a:t>
            </a:r>
            <a:endParaRPr lang="en-US" sz="1800" dirty="0" smtClean="0">
              <a:sym typeface="Wingding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13264" y="971813"/>
            <a:ext cx="1283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i="1" dirty="0" smtClean="0">
                <a:latin typeface="Mongolian Baiti"/>
                <a:cs typeface="Mongolian Baiti"/>
              </a:rPr>
              <a:t>~</a:t>
            </a:r>
            <a:endParaRPr lang="en-US" sz="7200" i="1" dirty="0">
              <a:latin typeface="Mongolian Baiti"/>
              <a:cs typeface="Mongolian Bait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37328" y="5163346"/>
            <a:ext cx="952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LM Roman 10 Italic"/>
                <a:cs typeface="LM Roman 10 Italic"/>
              </a:rPr>
              <a:t>Q</a:t>
            </a:r>
            <a:r>
              <a:rPr lang="en-US" sz="2400" baseline="-25000" dirty="0" err="1" smtClean="0">
                <a:latin typeface="LM Roman 10 Italic"/>
                <a:cs typeface="LM Roman 10 Italic"/>
              </a:rPr>
              <a:t>d</a:t>
            </a:r>
            <a:r>
              <a:rPr lang="en-US" sz="2400" baseline="-25000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/>
              <a:t>(</a:t>
            </a:r>
            <a:r>
              <a:rPr lang="en-US" sz="2400" dirty="0">
                <a:latin typeface="LM Roman 10 Italic"/>
                <a:cs typeface="LM Roman 10 Italic"/>
              </a:rPr>
              <a:t>t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Approximate Degree of </a:t>
            </a:r>
            <a:r>
              <a:rPr lang="en-US" dirty="0" err="1" smtClean="0"/>
              <a:t>AND</a:t>
            </a:r>
            <a:r>
              <a:rPr lang="en-US" b="1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endParaRPr lang="en-US" sz="2000" b="1" dirty="0">
              <a:latin typeface="LM Roman 10 Italic"/>
              <a:cs typeface="LM Roman 10 Italic"/>
            </a:endParaRPr>
          </a:p>
        </p:txBody>
      </p:sp>
    </p:spTree>
    <p:extLst>
      <p:ext uri="{BB962C8B-B14F-4D97-AF65-F5344CB8AC3E}">
        <p14:creationId xmlns:p14="http://schemas.microsoft.com/office/powerpoint/2010/main" val="2110817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71005" y="1600200"/>
            <a:ext cx="8215795" cy="1726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>
                <a:sym typeface="Wingdings"/>
              </a:rPr>
              <a:t>Theorem:</a:t>
            </a:r>
            <a:r>
              <a:rPr lang="en-US" dirty="0" smtClean="0">
                <a:sym typeface="Wingdings"/>
              </a:rPr>
              <a:t>  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dirty="0" smtClean="0">
                <a:sym typeface="Wingdings"/>
              </a:rPr>
              <a:t>(</a:t>
            </a: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) =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Θ</a:t>
            </a:r>
            <a:r>
              <a:rPr lang="en-US" dirty="0" smtClean="0">
                <a:sym typeface="Wingdings"/>
              </a:rPr>
              <a:t>(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dirty="0" smtClean="0">
                <a:sym typeface="Wingdings"/>
              </a:rPr>
              <a:t>) </a:t>
            </a:r>
            <a:r>
              <a:rPr lang="en-US" sz="1800" dirty="0" smtClean="0">
                <a:sym typeface="Wingdings"/>
              </a:rPr>
              <a:t>[Nisan-Szegedy92]</a:t>
            </a:r>
          </a:p>
          <a:p>
            <a:pPr marL="0" indent="0">
              <a:buNone/>
            </a:pPr>
            <a:endParaRPr lang="en-US" sz="1200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sym typeface="Wingdings"/>
              </a:rPr>
              <a:t>Lower bound:</a:t>
            </a:r>
            <a:r>
              <a:rPr lang="en-US" dirty="0" smtClean="0">
                <a:sym typeface="Wingdings"/>
              </a:rPr>
              <a:t>		</a:t>
            </a:r>
            <a:r>
              <a:rPr lang="en-US" i="1" dirty="0" err="1" smtClean="0">
                <a:sym typeface="Wingdings"/>
              </a:rPr>
              <a:t>Symmetrization</a:t>
            </a:r>
            <a:r>
              <a:rPr lang="en-US" dirty="0" smtClean="0">
                <a:sym typeface="Wingdings"/>
              </a:rPr>
              <a:t> </a:t>
            </a:r>
            <a:r>
              <a:rPr lang="en-US" sz="1800" dirty="0" smtClean="0">
                <a:sym typeface="Wingdings"/>
              </a:rPr>
              <a:t>[Minsky-Papert69]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2420" y="3105064"/>
            <a:ext cx="7742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|</a:t>
            </a:r>
            <a:r>
              <a:rPr lang="en-US" sz="2400" dirty="0" smtClean="0">
                <a:latin typeface="LM Roman 10 Italic"/>
                <a:cs typeface="LM Roman 10 Italic"/>
              </a:rPr>
              <a:t>p</a:t>
            </a:r>
            <a:r>
              <a:rPr lang="en-US" sz="2400" dirty="0" smtClean="0">
                <a:latin typeface="LatinModernMath-Regular"/>
                <a:cs typeface="LatinModernMath-Regular"/>
              </a:rPr>
              <a:t>(</a:t>
            </a:r>
            <a:r>
              <a:rPr lang="en-US" sz="2400" dirty="0" smtClean="0">
                <a:latin typeface="LM Roman 10 Italic"/>
                <a:cs typeface="LM Roman 10 Italic"/>
              </a:rPr>
              <a:t>x</a:t>
            </a:r>
            <a:r>
              <a:rPr lang="en-US" sz="800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>
                <a:latin typeface="LatinModernMath-Regular"/>
                <a:cs typeface="LatinModernMath-Regular"/>
              </a:rPr>
              <a:t>) </a:t>
            </a:r>
            <a:r>
              <a:rPr lang="en-US" sz="2400" dirty="0" smtClean="0"/>
              <a:t>– </a:t>
            </a:r>
            <a:r>
              <a:rPr lang="en-US" sz="2400" dirty="0" err="1" smtClean="0"/>
              <a:t>AND</a:t>
            </a:r>
            <a:r>
              <a:rPr lang="en-US" sz="2400" baseline="-25000" dirty="0" err="1" smtClean="0">
                <a:latin typeface="LM Roman 10 Italic"/>
                <a:cs typeface="LM Roman 10 Italic"/>
              </a:rPr>
              <a:t>n</a:t>
            </a:r>
            <a:r>
              <a:rPr lang="en-US" sz="2400" dirty="0" smtClean="0">
                <a:latin typeface="LatinModernMath-Regular"/>
                <a:cs typeface="LatinModernMath-Regular"/>
              </a:rPr>
              <a:t>(</a:t>
            </a:r>
            <a:r>
              <a:rPr lang="en-US" sz="2400" dirty="0" smtClean="0">
                <a:latin typeface="LM Roman 10 Italic"/>
                <a:cs typeface="LM Roman 10 Italic"/>
              </a:rPr>
              <a:t>x</a:t>
            </a:r>
            <a:r>
              <a:rPr lang="en-US" sz="800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>
                <a:latin typeface="LatinModernMath-Regular"/>
                <a:cs typeface="LatinModernMath-Regular"/>
              </a:rPr>
              <a:t>)</a:t>
            </a:r>
            <a:r>
              <a:rPr lang="en-US" sz="2400" dirty="0" smtClean="0"/>
              <a:t>| ≤ </a:t>
            </a:r>
            <a:r>
              <a:rPr lang="en-US" sz="2400" dirty="0" smtClean="0">
                <a:latin typeface="LatinModernMath-Regular"/>
                <a:cs typeface="LatinModernMath-Regular"/>
              </a:rPr>
              <a:t>1/3 </a:t>
            </a:r>
            <a:r>
              <a:rPr lang="en-US" sz="2400" dirty="0" smtClean="0"/>
              <a:t>for all </a:t>
            </a:r>
            <a:r>
              <a:rPr lang="en-US" sz="2400" dirty="0" smtClean="0">
                <a:latin typeface="LM Roman 10 Italic"/>
                <a:cs typeface="LM Roman 10 Italic"/>
              </a:rPr>
              <a:t>x </a:t>
            </a:r>
            <a:r>
              <a:rPr lang="en-US" sz="2400" dirty="0" smtClean="0">
                <a:latin typeface="LatinModernMath-Regular"/>
                <a:ea typeface="ＭＳ Ｐゴシック" charset="0"/>
                <a:cs typeface="LatinModernMath-Regular"/>
              </a:rPr>
              <a:t>∈</a:t>
            </a:r>
            <a:r>
              <a:rPr lang="en-US" dirty="0" smtClean="0">
                <a:latin typeface="LatinModernMath-Regular"/>
                <a:ea typeface="ＭＳ Ｐゴシック" charset="0"/>
                <a:cs typeface="LatinModernMath-Regular"/>
              </a:rPr>
              <a:t> </a:t>
            </a:r>
            <a:r>
              <a:rPr lang="en-US" sz="2400" dirty="0" smtClean="0">
                <a:latin typeface="LatinModernMath-Regular"/>
                <a:cs typeface="LatinModernMath-Regular"/>
              </a:rPr>
              <a:t>{</a:t>
            </a:r>
            <a:r>
              <a:rPr lang="en-US" sz="2400" dirty="0">
                <a:latin typeface="LatinModernMath-Regular"/>
                <a:cs typeface="LatinModernMath-Regular"/>
              </a:rPr>
              <a:t>-1, 1}</a:t>
            </a:r>
            <a:r>
              <a:rPr lang="en-US" sz="2400" baseline="30000" dirty="0" smtClean="0">
                <a:latin typeface="LM Roman 10 Italic"/>
                <a:cs typeface="LM Roman 10 Italic"/>
              </a:rPr>
              <a:t>n</a:t>
            </a:r>
            <a:r>
              <a:rPr lang="en-US" sz="2400" dirty="0" smtClean="0"/>
              <a:t>, then there exists a </a:t>
            </a:r>
            <a:r>
              <a:rPr lang="en-US" sz="2400" b="1" dirty="0" err="1" smtClean="0">
                <a:latin typeface="+mj-lt"/>
              </a:rPr>
              <a:t>univariate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LM Roman 10 Italic"/>
                <a:cs typeface="LM Roman 10 Italic"/>
              </a:rPr>
              <a:t>Q</a:t>
            </a:r>
            <a:r>
              <a:rPr lang="en-US" sz="2400" dirty="0" smtClean="0"/>
              <a:t> with </a:t>
            </a:r>
            <a:r>
              <a:rPr lang="en-US" sz="24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400" dirty="0" smtClean="0">
                <a:latin typeface="LatinModernMath-Regular"/>
                <a:cs typeface="LatinModernMath-Regular"/>
              </a:rPr>
              <a:t>(</a:t>
            </a:r>
            <a:r>
              <a:rPr lang="en-US" sz="2400" dirty="0" smtClean="0">
                <a:latin typeface="LM Roman 10 Italic"/>
                <a:cs typeface="LM Roman 10 Italic"/>
              </a:rPr>
              <a:t>Q</a:t>
            </a:r>
            <a:r>
              <a:rPr lang="en-US" sz="800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>
                <a:latin typeface="LatinModernMath-Regular"/>
                <a:cs typeface="LatinModernMath-Regular"/>
              </a:rPr>
              <a:t>) </a:t>
            </a:r>
            <a:r>
              <a:rPr lang="en-US" sz="2400" dirty="0" smtClean="0"/>
              <a:t>≤ </a:t>
            </a:r>
            <a:r>
              <a:rPr lang="en-US" sz="24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400" dirty="0" smtClean="0">
                <a:latin typeface="LatinModernMath-Regular"/>
                <a:cs typeface="LatinModernMath-Regular"/>
              </a:rPr>
              <a:t>(</a:t>
            </a:r>
            <a:r>
              <a:rPr lang="en-US" sz="2400" dirty="0" smtClean="0">
                <a:latin typeface="LM Roman 10 Italic"/>
                <a:cs typeface="LM Roman 10 Italic"/>
              </a:rPr>
              <a:t>p</a:t>
            </a:r>
            <a:r>
              <a:rPr lang="en-US" sz="800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>
                <a:latin typeface="LatinModernMath-Regular"/>
                <a:cs typeface="LatinModernMath-Regular"/>
              </a:rPr>
              <a:t>) </a:t>
            </a:r>
            <a:r>
              <a:rPr lang="en-US" sz="2400" dirty="0" smtClean="0"/>
              <a:t>that looks like: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2413264" y="971813"/>
            <a:ext cx="1283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i="1" dirty="0" smtClean="0">
                <a:latin typeface="Mongolian Baiti"/>
                <a:cs typeface="Mongolian Baiti"/>
              </a:rPr>
              <a:t>~</a:t>
            </a:r>
            <a:endParaRPr lang="en-US" sz="7200" i="1" dirty="0">
              <a:latin typeface="Mongolian Baiti"/>
              <a:cs typeface="Mongolian Baiti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Approximate Degree of </a:t>
            </a:r>
            <a:r>
              <a:rPr lang="en-US" dirty="0" err="1" smtClean="0"/>
              <a:t>AND</a:t>
            </a:r>
            <a:r>
              <a:rPr lang="en-US" b="1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endParaRPr lang="en-US" sz="2000" b="1" dirty="0">
              <a:latin typeface="LM Roman 10 Italic"/>
              <a:cs typeface="LM Roman 10 Italic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6333" y="3990406"/>
            <a:ext cx="2957743" cy="1453204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457200" y="4113099"/>
            <a:ext cx="7632453" cy="2554545"/>
            <a:chOff x="457200" y="4113099"/>
            <a:chExt cx="7632453" cy="2554545"/>
          </a:xfrm>
        </p:grpSpPr>
        <p:sp>
          <p:nvSpPr>
            <p:cNvPr id="7" name="TextBox 6"/>
            <p:cNvSpPr txBox="1"/>
            <p:nvPr/>
          </p:nvSpPr>
          <p:spPr>
            <a:xfrm>
              <a:off x="457200" y="4113099"/>
              <a:ext cx="7632453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solidFill>
                    <a:srgbClr val="953735"/>
                  </a:solidFill>
                </a:rPr>
                <a:t>Markov’s Inequality:</a:t>
              </a:r>
            </a:p>
            <a:p>
              <a:endParaRPr lang="en-US" sz="1200" i="1" dirty="0" smtClean="0">
                <a:solidFill>
                  <a:srgbClr val="953735"/>
                </a:solidFill>
              </a:endParaRPr>
            </a:p>
            <a:p>
              <a:r>
                <a:rPr lang="en-US" sz="2400" dirty="0" smtClean="0">
                  <a:solidFill>
                    <a:srgbClr val="953735"/>
                  </a:solidFill>
                </a:rPr>
                <a:t>  </a:t>
              </a:r>
              <a:r>
                <a:rPr lang="en-US" sz="2400" dirty="0" smtClean="0">
                  <a:solidFill>
                    <a:srgbClr val="953735"/>
                  </a:solidFill>
                  <a:latin typeface="LatinModernMath-Regular"/>
                  <a:cs typeface="LatinModernMath-Regular"/>
                </a:rPr>
                <a:t>max</a:t>
              </a:r>
              <a:r>
                <a:rPr lang="en-US" sz="2400" dirty="0" smtClean="0">
                  <a:solidFill>
                    <a:srgbClr val="953735"/>
                  </a:solidFill>
                </a:rPr>
                <a:t> </a:t>
              </a:r>
              <a:r>
                <a:rPr lang="en-US" sz="2400" dirty="0" smtClean="0">
                  <a:solidFill>
                    <a:srgbClr val="953735"/>
                  </a:solidFill>
                  <a:latin typeface="LM Roman 10 Italic"/>
                  <a:cs typeface="LM Roman 10 Italic"/>
                </a:rPr>
                <a:t>Q</a:t>
              </a:r>
              <a:r>
                <a:rPr lang="en-US" sz="2400" dirty="0" smtClean="0">
                  <a:solidFill>
                    <a:srgbClr val="953735"/>
                  </a:solidFill>
                </a:rPr>
                <a:t>’(</a:t>
              </a:r>
              <a:r>
                <a:rPr lang="en-US" sz="2400" dirty="0" smtClean="0">
                  <a:solidFill>
                    <a:srgbClr val="953735"/>
                  </a:solidFill>
                  <a:latin typeface="LM Roman 10 Italic"/>
                  <a:cs typeface="LM Roman 10 Italic"/>
                </a:rPr>
                <a:t>t</a:t>
              </a:r>
              <a:r>
                <a:rPr lang="en-US" sz="2400" dirty="0" smtClean="0">
                  <a:solidFill>
                    <a:srgbClr val="953735"/>
                  </a:solidFill>
                </a:rPr>
                <a:t>) </a:t>
              </a:r>
              <a:r>
                <a:rPr lang="en-US" sz="2400" dirty="0">
                  <a:solidFill>
                    <a:srgbClr val="953735"/>
                  </a:solidFill>
                </a:rPr>
                <a:t>≤</a:t>
              </a:r>
              <a:r>
                <a:rPr lang="en-US" sz="2400" dirty="0" smtClean="0">
                  <a:solidFill>
                    <a:srgbClr val="953735"/>
                  </a:solidFill>
                </a:rPr>
                <a:t> (</a:t>
              </a:r>
              <a:r>
                <a:rPr lang="en-US" sz="2400" dirty="0" err="1" smtClean="0">
                  <a:solidFill>
                    <a:srgbClr val="953735"/>
                  </a:solidFill>
                  <a:latin typeface="LatinModernMath-Regular"/>
                  <a:cs typeface="LatinModernMath-Regular"/>
                </a:rPr>
                <a:t>deg</a:t>
              </a:r>
              <a:r>
                <a:rPr lang="en-US" sz="2400" dirty="0" smtClean="0">
                  <a:solidFill>
                    <a:srgbClr val="953735"/>
                  </a:solidFill>
                </a:rPr>
                <a:t>(</a:t>
              </a:r>
              <a:r>
                <a:rPr lang="en-US" sz="2400" dirty="0" smtClean="0">
                  <a:solidFill>
                    <a:srgbClr val="953735"/>
                  </a:solidFill>
                  <a:latin typeface="LM Roman 10 Italic"/>
                  <a:cs typeface="LM Roman 10 Italic"/>
                </a:rPr>
                <a:t>Q</a:t>
              </a:r>
              <a:r>
                <a:rPr lang="en-US" sz="2400" dirty="0" smtClean="0">
                  <a:solidFill>
                    <a:srgbClr val="953735"/>
                  </a:solidFill>
                </a:rPr>
                <a:t>))</a:t>
              </a:r>
              <a:r>
                <a:rPr lang="en-US" sz="2400" baseline="30000" dirty="0" smtClean="0">
                  <a:solidFill>
                    <a:srgbClr val="953735"/>
                  </a:solidFill>
                </a:rPr>
                <a:t>2</a:t>
              </a:r>
              <a:r>
                <a:rPr lang="en-US" sz="2400" dirty="0" smtClean="0">
                  <a:solidFill>
                    <a:srgbClr val="953735"/>
                  </a:solidFill>
                </a:rPr>
                <a:t> </a:t>
              </a:r>
              <a:r>
                <a:rPr lang="en-US" dirty="0" smtClean="0">
                  <a:solidFill>
                    <a:srgbClr val="953735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r>
                <a:rPr lang="en-US" dirty="0" smtClean="0">
                  <a:solidFill>
                    <a:srgbClr val="953735"/>
                  </a:solidFill>
                  <a:ea typeface="Wingdings"/>
                  <a:cs typeface="Wingdings"/>
                  <a:sym typeface="Wingdings"/>
                </a:rPr>
                <a:t> </a:t>
              </a:r>
              <a:r>
                <a:rPr lang="en-US" sz="2400" dirty="0" err="1" smtClean="0">
                  <a:solidFill>
                    <a:srgbClr val="953735"/>
                  </a:solidFill>
                  <a:latin typeface="LatinModernMath-Regular"/>
                  <a:cs typeface="LatinModernMath-Regular"/>
                </a:rPr>
                <a:t>max</a:t>
              </a:r>
              <a:r>
                <a:rPr lang="en-US" sz="2400" dirty="0" err="1" smtClean="0">
                  <a:solidFill>
                    <a:srgbClr val="953735"/>
                  </a:solidFill>
                </a:rPr>
                <a:t>|</a:t>
              </a:r>
              <a:r>
                <a:rPr lang="en-US" sz="2400" dirty="0" err="1" smtClean="0">
                  <a:solidFill>
                    <a:srgbClr val="953735"/>
                  </a:solidFill>
                  <a:latin typeface="LM Roman 10 Italic"/>
                  <a:cs typeface="LM Roman 10 Italic"/>
                </a:rPr>
                <a:t>Q</a:t>
              </a:r>
              <a:r>
                <a:rPr lang="en-US" sz="2400" dirty="0" smtClean="0">
                  <a:solidFill>
                    <a:srgbClr val="953735"/>
                  </a:solidFill>
                </a:rPr>
                <a:t>(</a:t>
              </a:r>
              <a:r>
                <a:rPr lang="en-US" sz="2400" dirty="0" smtClean="0">
                  <a:solidFill>
                    <a:srgbClr val="953735"/>
                  </a:solidFill>
                  <a:latin typeface="LM Roman 10 Italic"/>
                  <a:cs typeface="LM Roman 10 Italic"/>
                </a:rPr>
                <a:t>t</a:t>
              </a:r>
              <a:r>
                <a:rPr lang="en-US" sz="2400" dirty="0" smtClean="0">
                  <a:solidFill>
                    <a:srgbClr val="953735"/>
                  </a:solidFill>
                </a:rPr>
                <a:t>)|</a:t>
              </a:r>
              <a:endParaRPr lang="en-US" sz="2400" baseline="30000" dirty="0" smtClean="0">
                <a:solidFill>
                  <a:srgbClr val="953735"/>
                </a:solidFill>
              </a:endParaRPr>
            </a:p>
            <a:p>
              <a:endParaRPr lang="en-US" sz="1200" dirty="0" smtClean="0">
                <a:solidFill>
                  <a:srgbClr val="953735"/>
                </a:solidFill>
              </a:endParaRPr>
            </a:p>
            <a:p>
              <a:endParaRPr lang="en-US" sz="1200" dirty="0" smtClean="0">
                <a:solidFill>
                  <a:srgbClr val="953735"/>
                </a:solidFill>
              </a:endParaRPr>
            </a:p>
            <a:p>
              <a:r>
                <a:rPr lang="en-US" sz="2400" dirty="0" smtClean="0">
                  <a:solidFill>
                    <a:srgbClr val="953735"/>
                  </a:solidFill>
                </a:rPr>
                <a:t>(</a:t>
              </a:r>
              <a:r>
                <a:rPr lang="en-US" sz="2400" dirty="0" err="1" smtClean="0">
                  <a:solidFill>
                    <a:srgbClr val="953735"/>
                  </a:solidFill>
                </a:rPr>
                <a:t>Chebyshev</a:t>
              </a:r>
              <a:r>
                <a:rPr lang="en-US" sz="2400" dirty="0" smtClean="0">
                  <a:solidFill>
                    <a:srgbClr val="953735"/>
                  </a:solidFill>
                </a:rPr>
                <a:t> polynomials are the </a:t>
              </a:r>
              <a:r>
                <a:rPr lang="en-US" sz="2400" dirty="0" err="1" smtClean="0">
                  <a:solidFill>
                    <a:srgbClr val="953735"/>
                  </a:solidFill>
                </a:rPr>
                <a:t>extremal</a:t>
              </a:r>
              <a:r>
                <a:rPr lang="en-US" sz="2400" dirty="0" smtClean="0">
                  <a:solidFill>
                    <a:srgbClr val="953735"/>
                  </a:solidFill>
                </a:rPr>
                <a:t> case)</a:t>
              </a:r>
            </a:p>
            <a:p>
              <a:endParaRPr lang="en-US" sz="2000" dirty="0"/>
            </a:p>
            <a:p>
              <a:r>
                <a:rPr lang="en-US" sz="2800" dirty="0" smtClean="0">
                  <a:cs typeface="Chalkboard"/>
                </a:rPr>
                <a:t>		⇒ </a:t>
              </a:r>
              <a:r>
                <a:rPr lang="en-US" sz="2800" dirty="0" err="1" smtClean="0">
                  <a:latin typeface="LatinModernMath-Regular"/>
                  <a:cs typeface="LatinModernMath-Regular"/>
                </a:rPr>
                <a:t>deg</a:t>
              </a:r>
              <a:r>
                <a:rPr lang="en-US" sz="2800" dirty="0" smtClean="0">
                  <a:cs typeface="Chalkboard"/>
                </a:rPr>
                <a:t>(</a:t>
              </a:r>
              <a:r>
                <a:rPr lang="en-US" sz="2800" dirty="0" smtClean="0">
                  <a:latin typeface="LM Roman 10 Italic"/>
                  <a:cs typeface="LM Roman 10 Italic"/>
                </a:rPr>
                <a:t>p</a:t>
              </a:r>
              <a:r>
                <a:rPr lang="en-US" sz="2800" dirty="0" smtClean="0">
                  <a:cs typeface="Chalkboard"/>
                </a:rPr>
                <a:t>) ≥ </a:t>
              </a:r>
              <a:r>
                <a:rPr lang="en-US" sz="2800" dirty="0" err="1" smtClean="0">
                  <a:latin typeface="LatinModernMath-Regular"/>
                  <a:cs typeface="LatinModernMath-Regular"/>
                </a:rPr>
                <a:t>deg</a:t>
              </a:r>
              <a:r>
                <a:rPr lang="en-US" sz="2800" dirty="0" smtClean="0">
                  <a:cs typeface="Chalkboard"/>
                </a:rPr>
                <a:t>(</a:t>
              </a:r>
              <a:r>
                <a:rPr lang="en-US" sz="2800" dirty="0" smtClean="0">
                  <a:latin typeface="LM Roman 10 Italic"/>
                  <a:cs typeface="LM Roman 10 Italic"/>
                </a:rPr>
                <a:t>Q</a:t>
              </a:r>
              <a:r>
                <a:rPr lang="en-US" sz="2800" dirty="0" smtClean="0">
                  <a:cs typeface="Chalkboard"/>
                </a:rPr>
                <a:t>) ≥ </a:t>
              </a:r>
              <a:r>
                <a:rPr lang="en-US" sz="2800" dirty="0" err="1" smtClean="0">
                  <a:latin typeface="LatinModernMath-Regular"/>
                  <a:cs typeface="LatinModernMath-Regular"/>
                </a:rPr>
                <a:t>Ω</a:t>
              </a:r>
              <a:r>
                <a:rPr lang="en-US" sz="2800" dirty="0" smtClean="0">
                  <a:cs typeface="Chalkboard"/>
                </a:rPr>
                <a:t>(</a:t>
              </a:r>
              <a:r>
                <a:rPr lang="en-US" sz="2800" dirty="0" smtClean="0">
                  <a:latin typeface="LM Roman 10 Italic"/>
                  <a:cs typeface="LM Roman 10 Italic"/>
                  <a:sym typeface="Wingdings"/>
                </a:rPr>
                <a:t>n</a:t>
              </a:r>
              <a:r>
                <a:rPr lang="en-US" sz="2800" baseline="30000" dirty="0" smtClean="0">
                  <a:latin typeface="LatinModernMath-Regular"/>
                  <a:cs typeface="LatinModernMath-Regular"/>
                  <a:sym typeface="Wingdings"/>
                </a:rPr>
                <a:t>1</a:t>
              </a:r>
              <a:r>
                <a:rPr lang="en-US" sz="2800" baseline="30000" dirty="0">
                  <a:latin typeface="LatinModernMath-Regular"/>
                  <a:cs typeface="LatinModernMath-Regular"/>
                  <a:sym typeface="Wingdings"/>
                </a:rPr>
                <a:t>/</a:t>
              </a:r>
              <a:r>
                <a:rPr lang="en-US" sz="2800" baseline="30000" dirty="0" smtClean="0">
                  <a:latin typeface="LatinModernMath-Regular"/>
                  <a:cs typeface="LatinModernMath-Regular"/>
                  <a:sym typeface="Wingdings"/>
                </a:rPr>
                <a:t>2</a:t>
              </a:r>
              <a:r>
                <a:rPr lang="en-US" sz="2800" dirty="0" smtClean="0">
                  <a:sym typeface="Wingdings"/>
                </a:rPr>
                <a:t>)</a:t>
              </a:r>
              <a:endParaRPr lang="en-US" sz="28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1444" y="4975501"/>
              <a:ext cx="21731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2"/>
                  </a:solidFill>
                  <a:latin typeface="LatinModernMath-Regular"/>
                  <a:cs typeface="LatinModernMath-Regular"/>
                </a:rPr>
                <a:t>[0,1</a:t>
              </a:r>
              <a:r>
                <a:rPr lang="en-US" sz="1600" dirty="0" smtClean="0">
                  <a:solidFill>
                    <a:srgbClr val="C0504D"/>
                  </a:solidFill>
                  <a:latin typeface="LatinModernMath-Regular"/>
                  <a:cs typeface="LatinModernMath-Regular"/>
                </a:rPr>
                <a:t>]</a:t>
              </a:r>
              <a:endParaRPr lang="en-US" sz="1600" dirty="0">
                <a:solidFill>
                  <a:srgbClr val="C0504D"/>
                </a:solidFill>
                <a:latin typeface="LatinModernMath-Regular"/>
                <a:cs typeface="LatinModernMath-Regular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68889" y="4981069"/>
              <a:ext cx="21731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chemeClr val="accent2"/>
                  </a:solidFill>
                  <a:latin typeface="LatinModernMath-Regular"/>
                  <a:cs typeface="LatinModernMath-Regular"/>
                </a:rPr>
                <a:t>[0,1</a:t>
              </a:r>
              <a:r>
                <a:rPr lang="en-US" sz="1600" dirty="0" smtClean="0">
                  <a:solidFill>
                    <a:srgbClr val="C0504D"/>
                  </a:solidFill>
                  <a:latin typeface="LatinModernMath-Regular"/>
                  <a:cs typeface="LatinModernMath-Regular"/>
                </a:rPr>
                <a:t>]</a:t>
              </a:r>
              <a:endParaRPr lang="en-US" sz="1600" dirty="0">
                <a:solidFill>
                  <a:srgbClr val="C0504D"/>
                </a:solidFill>
                <a:latin typeface="LatinModernMath-Regular"/>
                <a:cs typeface="LatinModernMath-Regular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355417" y="4684889"/>
            <a:ext cx="1762458" cy="705289"/>
            <a:chOff x="6355417" y="4684889"/>
            <a:chExt cx="1762458" cy="705289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7874000" y="4684889"/>
              <a:ext cx="215653" cy="296180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355417" y="4928513"/>
              <a:ext cx="1762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M Roman 10 Italic"/>
                  <a:cs typeface="LM Roman 10 Italic"/>
                </a:rPr>
                <a:t>Q</a:t>
              </a:r>
              <a:r>
                <a:rPr lang="en-US" sz="2400" i="1" dirty="0" smtClean="0"/>
                <a:t>’</a:t>
              </a:r>
              <a:r>
                <a:rPr lang="en-US" sz="2400" dirty="0" smtClean="0"/>
                <a:t>(</a:t>
              </a:r>
              <a:r>
                <a:rPr lang="en-US" sz="2400" dirty="0" smtClean="0">
                  <a:latin typeface="LatinModernMath-Regular"/>
                  <a:cs typeface="LatinModernMath-Regular"/>
                </a:rPr>
                <a:t>1</a:t>
              </a:r>
              <a:r>
                <a:rPr lang="en-US" sz="2400" dirty="0" smtClean="0"/>
                <a:t>) ≈ </a:t>
              </a:r>
              <a:r>
                <a:rPr lang="en-US" sz="2400" dirty="0" smtClean="0">
                  <a:latin typeface="LM Roman 10 Italic"/>
                  <a:cs typeface="LM Roman 10 Italic"/>
                </a:rPr>
                <a:t>n</a:t>
              </a:r>
              <a:r>
                <a:rPr lang="en-US" sz="2400" dirty="0" smtClean="0">
                  <a:latin typeface="LatinModernMath-Regular"/>
                  <a:cs typeface="LatinModernMath-Regular"/>
                </a:rPr>
                <a:t>/2</a:t>
              </a:r>
              <a:endParaRPr lang="en-US" sz="2400" i="1" dirty="0">
                <a:latin typeface="LatinModernMath-Regular"/>
                <a:cs typeface="LatinModernMath-Regular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3057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71005" y="1600200"/>
            <a:ext cx="8215795" cy="1726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>
                <a:sym typeface="Wingdings"/>
              </a:rPr>
              <a:t>Theorem:</a:t>
            </a:r>
            <a:r>
              <a:rPr lang="en-US" dirty="0" smtClean="0">
                <a:sym typeface="Wingdings"/>
              </a:rPr>
              <a:t>  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dirty="0" smtClean="0">
                <a:sym typeface="Wingdings"/>
              </a:rPr>
              <a:t>(</a:t>
            </a: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) =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Θ</a:t>
            </a:r>
            <a:r>
              <a:rPr lang="en-US" dirty="0" smtClean="0">
                <a:sym typeface="Wingdings"/>
              </a:rPr>
              <a:t>(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dirty="0" smtClean="0">
                <a:sym typeface="Wingdings"/>
              </a:rPr>
              <a:t>) </a:t>
            </a:r>
            <a:r>
              <a:rPr lang="en-US" sz="1800" dirty="0" smtClean="0">
                <a:sym typeface="Wingdings"/>
              </a:rPr>
              <a:t>[Nisan-Szegedy92]</a:t>
            </a:r>
          </a:p>
          <a:p>
            <a:pPr marL="0" indent="0">
              <a:buNone/>
            </a:pPr>
            <a:endParaRPr lang="en-US" sz="1200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sym typeface="Wingdings"/>
              </a:rPr>
              <a:t>Lower bound:</a:t>
            </a:r>
            <a:r>
              <a:rPr lang="en-US" dirty="0" smtClean="0">
                <a:sym typeface="Wingdings"/>
              </a:rPr>
              <a:t>		</a:t>
            </a:r>
            <a:r>
              <a:rPr lang="en-US" i="1" dirty="0" err="1" smtClean="0">
                <a:sym typeface="Wingdings"/>
              </a:rPr>
              <a:t>Symmetrization</a:t>
            </a:r>
            <a:r>
              <a:rPr lang="en-US" dirty="0" smtClean="0">
                <a:sym typeface="Wingdings"/>
              </a:rPr>
              <a:t> </a:t>
            </a:r>
            <a:r>
              <a:rPr lang="en-US" sz="1800" dirty="0" smtClean="0">
                <a:sym typeface="Wingdings"/>
              </a:rPr>
              <a:t>[Minsky-Papert69]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13264" y="971813"/>
            <a:ext cx="1283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i="1" dirty="0" smtClean="0">
                <a:latin typeface="Mongolian Baiti"/>
                <a:cs typeface="Mongolian Baiti"/>
              </a:rPr>
              <a:t>~</a:t>
            </a:r>
            <a:endParaRPr lang="en-US" sz="7200" i="1" dirty="0">
              <a:latin typeface="Mongolian Baiti"/>
              <a:cs typeface="Mongolian Baiti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Approximate Degree of </a:t>
            </a:r>
            <a:r>
              <a:rPr lang="en-US" dirty="0" err="1" smtClean="0"/>
              <a:t>AND</a:t>
            </a:r>
            <a:r>
              <a:rPr lang="en-US" b="1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endParaRPr lang="en-US" sz="2000" b="1" dirty="0">
              <a:latin typeface="LM Roman 10 Italic"/>
              <a:cs typeface="LM Roman 10 Italic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8556" y="3327183"/>
            <a:ext cx="75071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Symmetrization</a:t>
            </a:r>
            <a:r>
              <a:rPr lang="en-US" sz="2800" dirty="0" smtClean="0"/>
              <a:t> + Approximation Theory gives tight lower bounds for</a:t>
            </a:r>
          </a:p>
          <a:p>
            <a:endParaRPr lang="en-US" sz="2800" dirty="0" smtClean="0"/>
          </a:p>
          <a:p>
            <a:pPr marL="914400" lvl="1" indent="-457200">
              <a:buFont typeface="Arial"/>
              <a:buChar char="•"/>
            </a:pPr>
            <a:r>
              <a:rPr lang="en-US" sz="2800" dirty="0" smtClean="0"/>
              <a:t>Symmetric Boolean functions </a:t>
            </a:r>
            <a:r>
              <a:rPr lang="en-US" dirty="0" smtClean="0"/>
              <a:t>[Paturi92]</a:t>
            </a:r>
          </a:p>
          <a:p>
            <a:pPr marL="914400" lvl="1" indent="-457200">
              <a:buFont typeface="Arial"/>
              <a:buChar char="•"/>
            </a:pPr>
            <a:endParaRPr lang="en-US" sz="2800" dirty="0" smtClean="0"/>
          </a:p>
          <a:p>
            <a:pPr marL="914400" lvl="1" indent="-457200">
              <a:buFont typeface="Arial"/>
              <a:buChar char="•"/>
            </a:pPr>
            <a:r>
              <a:rPr lang="en-US" sz="2800" dirty="0" smtClean="0">
                <a:latin typeface="LatinModernMath-Regular"/>
                <a:cs typeface="LatinModernMath-Regular"/>
              </a:rPr>
              <a:t>Element Distinctness </a:t>
            </a:r>
            <a:r>
              <a:rPr lang="en-US" dirty="0" smtClean="0"/>
              <a:t>[Aaronson-Shi02]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847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2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Story 1: </a:t>
            </a:r>
            <a:r>
              <a:rPr lang="en-US" i="1" dirty="0" err="1" smtClean="0"/>
              <a:t>Symmetrization</a:t>
            </a:r>
            <a:r>
              <a:rPr lang="en-US" dirty="0" smtClean="0"/>
              <a:t> and the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 approximate degree of AND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Story 2: </a:t>
            </a:r>
            <a:r>
              <a:rPr lang="en-US" i="1" dirty="0" smtClean="0"/>
              <a:t>Dual polynomials</a:t>
            </a:r>
            <a:r>
              <a:rPr lang="en-US" dirty="0" smtClean="0"/>
              <a:t> and the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 approximate degree of AND-OR</a:t>
            </a:r>
          </a:p>
          <a:p>
            <a:endParaRPr lang="en-US" dirty="0" smtClean="0"/>
          </a:p>
          <a:p>
            <a:r>
              <a:rPr lang="en-US" dirty="0" smtClean="0"/>
              <a:t>Story 3: Hardness </a:t>
            </a:r>
            <a:r>
              <a:rPr lang="en-US" dirty="0" smtClean="0"/>
              <a:t>amplification in AC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>
                <a:cs typeface="Chalkboard"/>
              </a:rPr>
              <a:t>	</a:t>
            </a:r>
            <a:r>
              <a:rPr lang="en-US" dirty="0" smtClean="0">
                <a:cs typeface="Chalkboard"/>
              </a:rPr>
              <a:t>								⇒</a:t>
            </a:r>
            <a:r>
              <a:rPr lang="en-US" dirty="0" smtClean="0"/>
              <a:t> Main Theorem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40222" y="1636891"/>
            <a:ext cx="2060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[Nisan-Szegedy92]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35328" y="3127972"/>
            <a:ext cx="1904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[B.-Thaler13</a:t>
            </a:r>
          </a:p>
          <a:p>
            <a:r>
              <a:rPr lang="en-US" dirty="0" smtClean="0"/>
              <a:t>Sherstov13]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6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2214277" y="5208576"/>
            <a:ext cx="1144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Mongolian Baiti"/>
                <a:cs typeface="Mongolian Baiti"/>
              </a:rPr>
              <a:t>~</a:t>
            </a:r>
            <a:endParaRPr lang="en-US" sz="7200" dirty="0">
              <a:latin typeface="Mongolian Baiti"/>
              <a:cs typeface="Mongolian Bait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979"/>
            <a:ext cx="8229600" cy="4834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Define </a:t>
            </a: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smtClean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 smtClean="0">
                <a:sym typeface="Wingdings"/>
              </a:rPr>
              <a:t>OR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dirty="0" smtClean="0">
                <a:sym typeface="Wingdings"/>
              </a:rPr>
              <a:t> : </a:t>
            </a:r>
            <a:r>
              <a:rPr lang="en-US" dirty="0" smtClean="0">
                <a:latin typeface="LatinModernMath-Regular"/>
                <a:cs typeface="LatinModernMath-Regular"/>
              </a:rPr>
              <a:t>{</a:t>
            </a:r>
            <a:r>
              <a:rPr lang="en-US" dirty="0">
                <a:latin typeface="LatinModernMath-Regular"/>
                <a:cs typeface="LatinModernMath-Regular"/>
              </a:rPr>
              <a:t>-1, 1</a:t>
            </a:r>
            <a:r>
              <a:rPr lang="en-US" dirty="0" smtClean="0">
                <a:latin typeface="LatinModernMath-Regular"/>
                <a:cs typeface="LatinModernMath-Regular"/>
              </a:rPr>
              <a:t>}</a:t>
            </a:r>
            <a:r>
              <a:rPr lang="en-US" baseline="30000" dirty="0" smtClean="0">
                <a:latin typeface="LM Roman 10 Italic"/>
                <a:cs typeface="LM Roman 10 Italic"/>
              </a:rPr>
              <a:t>nm</a:t>
            </a:r>
            <a:r>
              <a:rPr lang="en-US" dirty="0" smtClean="0">
                <a:latin typeface="LatinModernMath-Regular"/>
                <a:cs typeface="LatinModernMath-Regular"/>
              </a:rPr>
              <a:t> </a:t>
            </a:r>
            <a:r>
              <a:rPr lang="en-US" sz="2800" dirty="0">
                <a:latin typeface="LatinModernMath-Regular"/>
                <a:cs typeface="LatinModernMath-Regular"/>
                <a:sym typeface="Wingdings"/>
              </a:rPr>
              <a:t></a:t>
            </a:r>
            <a:r>
              <a:rPr lang="en-US" dirty="0">
                <a:latin typeface="LatinModernMath-Regular"/>
                <a:cs typeface="LatinModernMath-Regular"/>
                <a:sym typeface="Wingdings"/>
              </a:rPr>
              <a:t> {-1, 1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} </a:t>
            </a:r>
            <a:r>
              <a:rPr lang="en-US" dirty="0" smtClean="0">
                <a:sym typeface="Wingdings"/>
              </a:rPr>
              <a:t>by</a:t>
            </a:r>
          </a:p>
          <a:p>
            <a:pPr marL="0" indent="0">
              <a:buNone/>
            </a:pPr>
            <a:endParaRPr lang="en-US" sz="2400" dirty="0" smtClean="0">
              <a:sym typeface="Wingdings"/>
            </a:endParaRPr>
          </a:p>
          <a:p>
            <a:pPr marL="0" indent="0" algn="ctr">
              <a:buNone/>
            </a:pP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endParaRPr lang="en-US" baseline="-25000" dirty="0" smtClean="0">
              <a:latin typeface="LM Roman 10 Italic"/>
              <a:cs typeface="LM Roman 10 Italic"/>
              <a:sym typeface="Wingdings"/>
            </a:endParaRPr>
          </a:p>
          <a:p>
            <a:pPr marL="0" indent="0" algn="ctr">
              <a:buNone/>
            </a:pPr>
            <a:endParaRPr lang="en-US" sz="2400" dirty="0">
              <a:sym typeface="Wingdings"/>
            </a:endParaRPr>
          </a:p>
          <a:p>
            <a:pPr marL="0" indent="0" algn="ctr">
              <a:buNone/>
            </a:pPr>
            <a:r>
              <a:rPr lang="en-US" dirty="0" err="1" smtClean="0">
                <a:sym typeface="Wingdings"/>
              </a:rPr>
              <a:t>OR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i="1" baseline="-25000" dirty="0" smtClean="0">
                <a:sym typeface="Wingdings"/>
              </a:rPr>
              <a:t>			   </a:t>
            </a:r>
            <a:r>
              <a:rPr lang="en-US" dirty="0" smtClean="0">
                <a:sym typeface="Wingdings"/>
              </a:rPr>
              <a:t>…</a:t>
            </a:r>
            <a:r>
              <a:rPr lang="en-US" i="1" baseline="-25000" dirty="0" smtClean="0">
                <a:sym typeface="Wingdings"/>
              </a:rPr>
              <a:t>				</a:t>
            </a:r>
            <a:r>
              <a:rPr lang="en-US" dirty="0" err="1" smtClean="0">
                <a:sym typeface="Wingdings"/>
              </a:rPr>
              <a:t>OR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m</a:t>
            </a:r>
            <a:endParaRPr lang="en-US" baseline="-25000" dirty="0" smtClean="0">
              <a:latin typeface="LM Roman 10 Italic"/>
              <a:cs typeface="LM Roman 10 Italic"/>
              <a:sym typeface="Wingdings"/>
            </a:endParaRPr>
          </a:p>
          <a:p>
            <a:pPr marL="0" indent="0" algn="ctr">
              <a:buNone/>
            </a:pPr>
            <a:endParaRPr lang="en-US" dirty="0" smtClean="0">
              <a:sym typeface="Wingdings"/>
            </a:endParaRPr>
          </a:p>
          <a:p>
            <a:pPr marL="0" indent="0" algn="ctr">
              <a:buNone/>
            </a:pPr>
            <a:r>
              <a:rPr lang="en-US" dirty="0" smtClean="0">
                <a:latin typeface="LM Roman 10 Italic"/>
                <a:cs typeface="LM Roman 10 Italic"/>
                <a:sym typeface="Wingdings"/>
              </a:rPr>
              <a:t>x</a:t>
            </a:r>
            <a:r>
              <a:rPr lang="en-US" baseline="-25000" dirty="0" smtClean="0">
                <a:latin typeface="LatinModernMath-Regular"/>
                <a:cs typeface="LatinModernMath-Regular"/>
                <a:sym typeface="Wingdings"/>
              </a:rPr>
              <a:t>1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      	          	</a:t>
            </a:r>
            <a:r>
              <a:rPr lang="en-US" dirty="0">
                <a:sym typeface="Wingdings"/>
              </a:rPr>
              <a:t> </a:t>
            </a:r>
            <a:r>
              <a:rPr lang="en-US" dirty="0" err="1" smtClean="0">
                <a:latin typeface="LM Roman 10 Italic"/>
                <a:cs typeface="LM Roman 10 Italic"/>
                <a:sym typeface="Wingdings"/>
              </a:rPr>
              <a:t>x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endParaRPr lang="en-US" baseline="-25000" dirty="0" smtClean="0">
              <a:latin typeface="LM Roman 10 Italic"/>
              <a:cs typeface="LM Roman 10 Italic"/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u="sng" dirty="0" smtClean="0">
                <a:sym typeface="Wingdings"/>
              </a:rPr>
              <a:t>Theorem: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dirty="0" smtClean="0">
                <a:sym typeface="Wingdings"/>
              </a:rPr>
              <a:t>(</a:t>
            </a: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smtClean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 smtClean="0">
                <a:sym typeface="Wingdings"/>
              </a:rPr>
              <a:t>OR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dirty="0" smtClean="0">
                <a:sym typeface="Wingdings"/>
              </a:rPr>
              <a:t>) </a:t>
            </a:r>
            <a:r>
              <a:rPr lang="en-US" dirty="0">
                <a:sym typeface="Wingdings"/>
              </a:rPr>
              <a:t>= </a:t>
            </a:r>
            <a:r>
              <a:rPr lang="en-US" dirty="0" err="1">
                <a:latin typeface="LatinModernMath-Regular"/>
                <a:cs typeface="LatinModernMath-Regular"/>
                <a:sym typeface="Wingdings"/>
              </a:rPr>
              <a:t>Θ</a:t>
            </a:r>
            <a:r>
              <a:rPr lang="en-US" dirty="0">
                <a:sym typeface="Wingdings"/>
              </a:rPr>
              <a:t>(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</a:t>
            </a:r>
            <a:r>
              <a:rPr lang="en-US" baseline="30000" dirty="0">
                <a:latin typeface="LatinModernMath-Regular"/>
                <a:cs typeface="LatinModernMath-Regular"/>
                <a:sym typeface="Wingdings"/>
              </a:rPr>
              <a:t>/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2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</a:t>
            </a:r>
            <a:r>
              <a:rPr lang="en-US" baseline="30000" dirty="0">
                <a:latin typeface="LatinModernMath-Regular"/>
                <a:cs typeface="LatinModernMath-Regular"/>
                <a:sym typeface="Wingdings"/>
              </a:rPr>
              <a:t>/2</a:t>
            </a:r>
            <a:r>
              <a:rPr lang="en-US" dirty="0" smtClean="0">
                <a:sym typeface="Wingdings"/>
              </a:rPr>
              <a:t>) 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 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203222" y="3005668"/>
            <a:ext cx="2695222" cy="620888"/>
            <a:chOff x="3203222" y="3132667"/>
            <a:chExt cx="2695222" cy="620888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3203222" y="3146778"/>
              <a:ext cx="1157111" cy="592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3739446" y="3146778"/>
              <a:ext cx="747887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4262965" y="3132667"/>
              <a:ext cx="279401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607984" y="3132667"/>
              <a:ext cx="173566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725106" y="3146778"/>
              <a:ext cx="566561" cy="592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 flipV="1">
              <a:off x="4882446" y="3175000"/>
              <a:ext cx="1015998" cy="56444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367742" y="4145847"/>
            <a:ext cx="1458770" cy="609600"/>
            <a:chOff x="3583659" y="3146778"/>
            <a:chExt cx="2112471" cy="606777"/>
          </a:xfrm>
        </p:grpSpPr>
        <p:cxnSp>
          <p:nvCxnSpPr>
            <p:cNvPr id="23" name="Straight Connector 22"/>
            <p:cNvCxnSpPr/>
            <p:nvPr/>
          </p:nvCxnSpPr>
          <p:spPr>
            <a:xfrm flipH="1">
              <a:off x="3583659" y="3146778"/>
              <a:ext cx="776674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4227913" y="3146778"/>
              <a:ext cx="259424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725106" y="3146778"/>
              <a:ext cx="285879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 flipV="1">
              <a:off x="4882446" y="3175000"/>
              <a:ext cx="813684" cy="5785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169059" y="4131736"/>
            <a:ext cx="1458770" cy="609600"/>
            <a:chOff x="3583659" y="3146778"/>
            <a:chExt cx="2112471" cy="606777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3583659" y="3146778"/>
              <a:ext cx="776674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4227913" y="3146778"/>
              <a:ext cx="259424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725106" y="3146778"/>
              <a:ext cx="285879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 flipV="1">
              <a:off x="4882446" y="3175000"/>
              <a:ext cx="813684" cy="5785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AND-OR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31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Approximate Degree of </a:t>
            </a:r>
            <a:r>
              <a:rPr lang="en-US" dirty="0" err="1">
                <a:sym typeface="Wingdings"/>
              </a:rPr>
              <a:t>AND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2400" dirty="0">
                <a:sym typeface="Wingdings"/>
              </a:rPr>
              <a:t> </a:t>
            </a:r>
            <a:r>
              <a:rPr lang="en-US" sz="2400" dirty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>
                <a:sym typeface="Wingdings"/>
              </a:rPr>
              <a:t>OR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dirty="0">
                <a:sym typeface="Wingdings"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979"/>
            <a:ext cx="8229600" cy="4834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chemeClr val="accent3">
                    <a:lumMod val="50000"/>
                  </a:schemeClr>
                </a:solidFill>
                <a:sym typeface="Wingdings"/>
              </a:rPr>
              <a:t>Upper bound: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	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dirty="0" smtClean="0">
                <a:sym typeface="Wingdings"/>
              </a:rPr>
              <a:t>(</a:t>
            </a: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1600" dirty="0" smtClean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 smtClean="0">
                <a:sym typeface="Wingdings"/>
              </a:rPr>
              <a:t>OR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dirty="0" smtClean="0">
                <a:sym typeface="Wingdings"/>
              </a:rPr>
              <a:t>) = 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O</a:t>
            </a:r>
            <a:r>
              <a:rPr lang="en-US" dirty="0" smtClean="0">
                <a:sym typeface="Wingdings"/>
              </a:rPr>
              <a:t>(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dirty="0" smtClean="0">
                <a:sym typeface="Wingdings"/>
              </a:rPr>
              <a:t>) </a:t>
            </a:r>
            <a:endParaRPr lang="en-US" dirty="0">
              <a:sym typeface="Wingdings"/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sym typeface="Wingdings"/>
              </a:rPr>
              <a:t>Quantum query algorithm </a:t>
            </a:r>
            <a:r>
              <a:rPr lang="en-US" sz="1800" dirty="0" smtClean="0">
                <a:sym typeface="Wingdings"/>
              </a:rPr>
              <a:t>[Hoyer-Mosca-deWolf03]</a:t>
            </a:r>
          </a:p>
          <a:p>
            <a:pPr lvl="1">
              <a:buFont typeface="Arial"/>
              <a:buChar char="•"/>
            </a:pPr>
            <a:r>
              <a:rPr lang="en-US" dirty="0" smtClean="0">
                <a:sym typeface="Wingdings"/>
              </a:rPr>
              <a:t>General proof via </a:t>
            </a:r>
            <a:r>
              <a:rPr lang="en-US" i="1" dirty="0" smtClean="0">
                <a:sym typeface="Wingdings"/>
              </a:rPr>
              <a:t>robust</a:t>
            </a:r>
            <a:r>
              <a:rPr lang="en-US" dirty="0" smtClean="0">
                <a:sym typeface="Wingdings"/>
              </a:rPr>
              <a:t> polynomials</a:t>
            </a:r>
          </a:p>
          <a:p>
            <a:pPr marL="457200" lvl="1" indent="0">
              <a:buNone/>
            </a:pPr>
            <a:r>
              <a:rPr lang="en-US" sz="1800" dirty="0">
                <a:sym typeface="Wingdings"/>
              </a:rPr>
              <a:t>	</a:t>
            </a:r>
            <a:r>
              <a:rPr lang="en-US" sz="1800" dirty="0" smtClean="0">
                <a:sym typeface="Wingdings"/>
              </a:rPr>
              <a:t>  [Buhrman-Newman-Röhrig-deWolf03, Sherstov12]</a:t>
            </a:r>
          </a:p>
          <a:p>
            <a:pPr marL="457200" lvl="1" indent="0">
              <a:buNone/>
            </a:pPr>
            <a:endParaRPr lang="en-US" sz="1200" dirty="0">
              <a:sym typeface="Wingdings"/>
            </a:endParaRPr>
          </a:p>
          <a:p>
            <a:pPr marL="457200" lvl="1" indent="0">
              <a:buNone/>
            </a:pPr>
            <a:r>
              <a:rPr lang="en-US" sz="1800" dirty="0" smtClean="0">
                <a:sym typeface="Wingdings"/>
              </a:rPr>
              <a:t>    </a:t>
            </a:r>
            <a:r>
              <a:rPr lang="en-US" dirty="0" smtClean="0">
                <a:sym typeface="Wingdings"/>
              </a:rPr>
              <a:t> </a:t>
            </a:r>
            <a:r>
              <a:rPr lang="en-US" u="sng" dirty="0" smtClean="0">
                <a:sym typeface="Wingdings"/>
              </a:rPr>
              <a:t>Theorem:</a:t>
            </a:r>
            <a:r>
              <a:rPr lang="en-US" dirty="0" smtClean="0">
                <a:sym typeface="Wingdings"/>
              </a:rPr>
              <a:t> For any functions 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f</a:t>
            </a:r>
            <a:r>
              <a:rPr lang="en-US" dirty="0" smtClean="0">
                <a:sym typeface="Wingdings"/>
              </a:rPr>
              <a:t> and 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g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, we have </a:t>
            </a:r>
          </a:p>
          <a:p>
            <a:pPr marL="457200" lvl="1" indent="0">
              <a:buNone/>
            </a:pPr>
            <a:r>
              <a:rPr lang="en-US" sz="1200" dirty="0">
                <a:ea typeface="Wingdings"/>
                <a:cs typeface="Wingdings"/>
                <a:sym typeface="Wingdings"/>
              </a:rPr>
              <a:t>	</a:t>
            </a:r>
            <a:r>
              <a:rPr lang="en-US" sz="1200" dirty="0" smtClean="0">
                <a:ea typeface="Wingdings"/>
                <a:cs typeface="Wingdings"/>
                <a:sym typeface="Wingdings"/>
              </a:rPr>
              <a:t>			</a:t>
            </a:r>
          </a:p>
          <a:p>
            <a:pPr marL="457200" lvl="1" indent="0">
              <a:buNone/>
            </a:pPr>
            <a:r>
              <a:rPr lang="en-US" sz="2400" dirty="0">
                <a:ea typeface="Wingdings"/>
                <a:cs typeface="Wingdings"/>
                <a:sym typeface="Wingdings"/>
              </a:rPr>
              <a:t>	</a:t>
            </a:r>
            <a:r>
              <a:rPr lang="en-US" sz="2400" dirty="0" smtClean="0">
                <a:ea typeface="Wingdings"/>
                <a:cs typeface="Wingdings"/>
                <a:sym typeface="Wingdings"/>
              </a:rPr>
              <a:t>		</a:t>
            </a:r>
            <a:r>
              <a:rPr lang="en-US" sz="24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	</a:t>
            </a:r>
            <a:r>
              <a:rPr lang="en-US" sz="2400" dirty="0" err="1" smtClean="0">
                <a:latin typeface="LatinModernMath-Regular"/>
                <a:ea typeface="Wingdings"/>
                <a:cs typeface="LatinModernMath-Regular"/>
                <a:sym typeface="Wingdings"/>
              </a:rPr>
              <a:t>deg</a:t>
            </a:r>
            <a:r>
              <a:rPr lang="en-US" sz="24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(</a:t>
            </a:r>
            <a:r>
              <a:rPr lang="en-US" sz="2400" dirty="0" smtClean="0">
                <a:latin typeface="LM Roman 10 Italic"/>
                <a:cs typeface="LM Roman 10 Italic"/>
                <a:sym typeface="Wingdings"/>
              </a:rPr>
              <a:t>f </a:t>
            </a:r>
            <a:r>
              <a:rPr lang="en-US" sz="1400" dirty="0">
                <a:latin typeface="LatinModernMath-Regular"/>
                <a:ea typeface="Wingdings"/>
                <a:cs typeface="LatinModernMath-Regular"/>
                <a:sym typeface="Wingdings"/>
              </a:rPr>
              <a:t></a:t>
            </a:r>
            <a:r>
              <a:rPr lang="en-US" sz="1800" dirty="0">
                <a:latin typeface="LatinModernMath-Regular"/>
                <a:ea typeface="Wingdings"/>
                <a:cs typeface="LatinModernMath-Regular"/>
                <a:sym typeface="Wingdings"/>
              </a:rPr>
              <a:t> </a:t>
            </a:r>
            <a:r>
              <a:rPr lang="en-US" sz="2400" dirty="0" smtClean="0">
                <a:latin typeface="LM Roman 10 Italic"/>
                <a:ea typeface="Wingdings"/>
                <a:cs typeface="LM Roman 10 Italic"/>
                <a:sym typeface="Wingdings"/>
              </a:rPr>
              <a:t>g</a:t>
            </a:r>
            <a:r>
              <a:rPr lang="en-US" sz="24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) </a:t>
            </a:r>
            <a:r>
              <a:rPr lang="en-US" sz="2400" dirty="0" smtClean="0">
                <a:latin typeface="LatinModernMath-Regular"/>
                <a:cs typeface="LatinModernMath-Regular"/>
              </a:rPr>
              <a:t>≤ O(</a:t>
            </a:r>
            <a:r>
              <a:rPr lang="en-US" sz="2400" dirty="0" err="1" smtClean="0">
                <a:latin typeface="LatinModernMath-Regular"/>
                <a:ea typeface="Wingdings"/>
                <a:cs typeface="LatinModernMath-Regular"/>
                <a:sym typeface="Wingdings"/>
              </a:rPr>
              <a:t>deg</a:t>
            </a:r>
            <a:r>
              <a:rPr lang="en-US" sz="24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(</a:t>
            </a:r>
            <a:r>
              <a:rPr lang="en-US" sz="2400" dirty="0" smtClean="0">
                <a:latin typeface="LM Roman 10 Italic"/>
                <a:cs typeface="LM Roman 10 Italic"/>
                <a:sym typeface="Wingdings"/>
              </a:rPr>
              <a:t>f</a:t>
            </a:r>
            <a:r>
              <a:rPr lang="en-US" sz="1000" dirty="0" smtClean="0">
                <a:latin typeface="LM Roman 10 Italic"/>
                <a:cs typeface="LM Roman 10 Italic"/>
                <a:sym typeface="Wingdings"/>
              </a:rPr>
              <a:t> </a:t>
            </a:r>
            <a:r>
              <a:rPr lang="en-US" sz="24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) </a:t>
            </a:r>
            <a:r>
              <a:rPr lang="en-US" sz="20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</a:t>
            </a:r>
            <a:r>
              <a:rPr lang="en-US" sz="24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 </a:t>
            </a:r>
            <a:r>
              <a:rPr lang="en-US" sz="2400" dirty="0" err="1" smtClean="0">
                <a:latin typeface="LatinModernMath-Regular"/>
                <a:ea typeface="Wingdings"/>
                <a:cs typeface="LatinModernMath-Regular"/>
                <a:sym typeface="Wingdings"/>
              </a:rPr>
              <a:t>deg</a:t>
            </a:r>
            <a:r>
              <a:rPr lang="en-US" sz="24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(</a:t>
            </a:r>
            <a:r>
              <a:rPr lang="en-US" sz="2400" dirty="0" smtClean="0">
                <a:latin typeface="LM Roman 10 Italic"/>
                <a:ea typeface="Wingdings"/>
                <a:cs typeface="LM Roman 10 Italic"/>
                <a:sym typeface="Wingdings"/>
              </a:rPr>
              <a:t>g</a:t>
            </a:r>
            <a:r>
              <a:rPr lang="en-US" sz="24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))</a:t>
            </a:r>
            <a:endParaRPr lang="en-US" dirty="0" smtClean="0"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 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244386" y="830703"/>
            <a:ext cx="1144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Mongolian Baiti"/>
                <a:cs typeface="Mongolian Baiti"/>
              </a:rPr>
              <a:t>~</a:t>
            </a:r>
            <a:endParaRPr lang="en-US" sz="7200" dirty="0">
              <a:latin typeface="Mongolian Baiti"/>
              <a:cs typeface="Mongolian Bait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3446" y="4967113"/>
            <a:ext cx="9158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Given </a:t>
            </a:r>
            <a:r>
              <a:rPr lang="en-US" sz="2800" dirty="0" smtClean="0">
                <a:latin typeface="LM Roman 10 Italic"/>
                <a:cs typeface="LM Roman 10 Italic"/>
              </a:rPr>
              <a:t>p</a:t>
            </a:r>
            <a:r>
              <a:rPr lang="en-US" sz="2800" dirty="0" smtClean="0"/>
              <a:t> ≈ 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2800" dirty="0" smtClean="0"/>
              <a:t>  and </a:t>
            </a:r>
            <a:r>
              <a:rPr lang="en-US" sz="2800" dirty="0" smtClean="0">
                <a:latin typeface="LM Roman 10 Italic"/>
                <a:cs typeface="LM Roman 10 Italic"/>
              </a:rPr>
              <a:t>q</a:t>
            </a:r>
            <a:r>
              <a:rPr lang="en-US" sz="2800" dirty="0" smtClean="0"/>
              <a:t> ≈ </a:t>
            </a:r>
            <a:r>
              <a:rPr lang="en-US" sz="2800" dirty="0" smtClean="0">
                <a:latin typeface="LM Roman 10 Italic"/>
                <a:cs typeface="LM Roman 10 Italic"/>
              </a:rPr>
              <a:t>g</a:t>
            </a:r>
            <a:r>
              <a:rPr lang="en-US" sz="2800" dirty="0" smtClean="0"/>
              <a:t>,     is      </a:t>
            </a:r>
            <a:r>
              <a:rPr lang="en-US" sz="2800" dirty="0" smtClean="0">
                <a:solidFill>
                  <a:prstClr val="black"/>
                </a:solidFill>
                <a:latin typeface="LM Roman 10 Italic"/>
                <a:cs typeface="LM Roman 10 Italic"/>
                <a:sym typeface="Wingdings"/>
              </a:rPr>
              <a:t>p </a:t>
            </a:r>
            <a:r>
              <a:rPr lang="en-US" dirty="0" smtClean="0">
                <a:solidFill>
                  <a:prstClr val="black"/>
                </a:solidFill>
                <a:latin typeface="LatinModernMath-Regular"/>
                <a:ea typeface="Wingdings"/>
                <a:cs typeface="LatinModernMath-Regular"/>
                <a:sym typeface="Wingdings"/>
              </a:rPr>
              <a:t> </a:t>
            </a:r>
            <a:r>
              <a:rPr lang="en-US" sz="2800" dirty="0" smtClean="0">
                <a:solidFill>
                  <a:prstClr val="black"/>
                </a:solidFill>
                <a:latin typeface="LM Roman 10 Italic"/>
                <a:ea typeface="Wingdings"/>
                <a:cs typeface="LM Roman 10 Italic"/>
                <a:sym typeface="Wingdings"/>
              </a:rPr>
              <a:t>q</a:t>
            </a:r>
            <a:r>
              <a:rPr lang="en-US" sz="2800" dirty="0" smtClean="0"/>
              <a:t>  ≈ </a:t>
            </a:r>
            <a:r>
              <a:rPr lang="en-US" sz="2800" dirty="0" smtClean="0">
                <a:latin typeface="LM Roman 10 Italic"/>
                <a:cs typeface="LM Roman 10 Italic"/>
                <a:sym typeface="Wingdings"/>
              </a:rPr>
              <a:t>f </a:t>
            </a:r>
            <a:r>
              <a:rPr lang="en-US" dirty="0">
                <a:latin typeface="LatinModernMath-Regular"/>
                <a:ea typeface="Wingdings"/>
                <a:cs typeface="LatinModernMath-Regular"/>
                <a:sym typeface="Wingdings"/>
              </a:rPr>
              <a:t> </a:t>
            </a:r>
            <a:r>
              <a:rPr lang="en-US" sz="2800" dirty="0" smtClean="0">
                <a:latin typeface="LM Roman 10 Italic"/>
                <a:ea typeface="Wingdings"/>
                <a:cs typeface="LM Roman 10 Italic"/>
                <a:sym typeface="Wingdings"/>
              </a:rPr>
              <a:t>g</a:t>
            </a:r>
            <a:r>
              <a:rPr lang="en-US" sz="2800" dirty="0" smtClean="0">
                <a:ea typeface="Wingdings"/>
                <a:cs typeface="LM Roman 10 Italic"/>
                <a:sym typeface="Wingdings"/>
              </a:rPr>
              <a:t>?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058334" y="5701998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Not in general. </a:t>
            </a:r>
            <a:r>
              <a:rPr lang="en-US" sz="2800" dirty="0" smtClean="0">
                <a:solidFill>
                  <a:srgbClr val="008000"/>
                </a:solidFill>
              </a:rPr>
              <a:t>But </a:t>
            </a:r>
            <a:r>
              <a:rPr lang="en-US" sz="2800" dirty="0">
                <a:solidFill>
                  <a:srgbClr val="008000"/>
                </a:solidFill>
                <a:latin typeface="LM Roman 10 Italic"/>
                <a:cs typeface="LM Roman 10 Italic"/>
                <a:sym typeface="Wingdings"/>
              </a:rPr>
              <a:t>p</a:t>
            </a:r>
            <a:r>
              <a:rPr lang="en-US" sz="2800" dirty="0" smtClean="0">
                <a:solidFill>
                  <a:srgbClr val="008000"/>
                </a:solidFill>
              </a:rPr>
              <a:t> can be made </a:t>
            </a:r>
            <a:r>
              <a:rPr lang="en-US" sz="2800" i="1" dirty="0" smtClean="0">
                <a:solidFill>
                  <a:srgbClr val="008000"/>
                </a:solidFill>
              </a:rPr>
              <a:t>robust to noise</a:t>
            </a:r>
            <a:r>
              <a:rPr lang="en-US" sz="2800" dirty="0" smtClean="0">
                <a:solidFill>
                  <a:srgbClr val="008000"/>
                </a:solidFill>
              </a:rPr>
              <a:t> in its inputs (without increasing its degree)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744215" y="3839785"/>
            <a:ext cx="713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>
                <a:latin typeface="Mongolian Baiti"/>
                <a:cs typeface="Mongolian Baiti"/>
              </a:rPr>
              <a:t>~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1615" y="3844970"/>
            <a:ext cx="713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>
                <a:latin typeface="Mongolian Baiti"/>
                <a:cs typeface="Mongolian Baiti"/>
              </a:rPr>
              <a:t>~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58726" y="3846229"/>
            <a:ext cx="713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>
                <a:latin typeface="Mongolian Baiti"/>
                <a:cs typeface="Mongolian Baiti"/>
              </a:rPr>
              <a:t>~</a:t>
            </a:r>
          </a:p>
        </p:txBody>
      </p:sp>
    </p:spTree>
    <p:extLst>
      <p:ext uri="{BB962C8B-B14F-4D97-AF65-F5344CB8AC3E}">
        <p14:creationId xmlns:p14="http://schemas.microsoft.com/office/powerpoint/2010/main" val="1339954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979"/>
            <a:ext cx="8229600" cy="4834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chemeClr val="accent2"/>
                </a:solidFill>
                <a:sym typeface="Wingdings"/>
              </a:rPr>
              <a:t>Lower bound:</a:t>
            </a:r>
            <a:r>
              <a:rPr lang="en-US" dirty="0" smtClean="0">
                <a:solidFill>
                  <a:schemeClr val="accent2"/>
                </a:solidFill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	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dirty="0" smtClean="0">
                <a:sym typeface="Wingdings"/>
              </a:rPr>
              <a:t>(</a:t>
            </a: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1600" dirty="0" smtClean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 smtClean="0">
                <a:sym typeface="Wingdings"/>
              </a:rPr>
              <a:t>OR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dirty="0" smtClean="0">
                <a:sym typeface="Wingdings"/>
              </a:rPr>
              <a:t>) =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Ω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(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dirty="0" smtClean="0">
                <a:sym typeface="Wingdings"/>
              </a:rPr>
              <a:t>) 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lvl="1">
              <a:buFont typeface="Arial"/>
              <a:buChar char="•"/>
            </a:pPr>
            <a:r>
              <a:rPr lang="en-US" sz="3000" dirty="0" err="1">
                <a:sym typeface="Wingdings"/>
              </a:rPr>
              <a:t>S</a:t>
            </a:r>
            <a:r>
              <a:rPr lang="en-US" sz="3000" dirty="0" err="1" smtClean="0">
                <a:sym typeface="Wingdings"/>
              </a:rPr>
              <a:t>ymmetrization</a:t>
            </a:r>
            <a:r>
              <a:rPr lang="en-US" sz="3000" dirty="0" smtClean="0">
                <a:sym typeface="Wingdings"/>
              </a:rPr>
              <a:t> alone does not seem powerful enough</a:t>
            </a:r>
          </a:p>
          <a:p>
            <a:pPr marL="457200" lvl="1" indent="0">
              <a:buNone/>
            </a:pPr>
            <a:r>
              <a:rPr lang="en-US" sz="1800" dirty="0" smtClean="0">
                <a:sym typeface="Wingdings"/>
              </a:rPr>
              <a:t>	[Nisan-Szegedy92, Shi01, Ambainis03]</a:t>
            </a:r>
          </a:p>
          <a:p>
            <a:pPr marL="457200" lvl="1" indent="0">
              <a:buNone/>
            </a:pPr>
            <a:endParaRPr lang="en-US" sz="1800" dirty="0" smtClean="0">
              <a:sym typeface="Wingdings"/>
            </a:endParaRPr>
          </a:p>
          <a:p>
            <a:pPr marL="457200" lvl="1" indent="0">
              <a:buNone/>
            </a:pPr>
            <a:endParaRPr lang="en-US" sz="1800" dirty="0" smtClean="0">
              <a:sym typeface="Wingdings"/>
            </a:endParaRPr>
          </a:p>
          <a:p>
            <a:pPr lvl="1">
              <a:buFont typeface="Arial"/>
              <a:buChar char="•"/>
            </a:pPr>
            <a:r>
              <a:rPr lang="en-US" sz="3000" dirty="0" smtClean="0">
                <a:sym typeface="Wingdings"/>
              </a:rPr>
              <a:t>Proof via </a:t>
            </a:r>
            <a:r>
              <a:rPr lang="en-US" sz="3000" i="1" dirty="0" smtClean="0">
                <a:sym typeface="Wingdings"/>
              </a:rPr>
              <a:t>method of dual polynomials</a:t>
            </a:r>
          </a:p>
          <a:p>
            <a:pPr marL="914400" lvl="2" indent="0">
              <a:buNone/>
            </a:pPr>
            <a:r>
              <a:rPr lang="en-US" sz="1800" dirty="0" smtClean="0">
                <a:sym typeface="Wingdings"/>
              </a:rPr>
              <a:t>[B.-Thaler13, Sherstov13]</a:t>
            </a:r>
            <a:endParaRPr lang="en-US" sz="1800" dirty="0">
              <a:sym typeface="Wingdings"/>
            </a:endParaRP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 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244386" y="830703"/>
            <a:ext cx="1144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Mongolian Baiti"/>
                <a:cs typeface="Mongolian Baiti"/>
              </a:rPr>
              <a:t>~</a:t>
            </a:r>
            <a:endParaRPr lang="en-US" sz="7200" dirty="0">
              <a:latin typeface="Mongolian Baiti"/>
              <a:cs typeface="Mongolian Baiti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Approximate Degree of </a:t>
            </a:r>
            <a:r>
              <a:rPr lang="en-US" dirty="0" err="1">
                <a:sym typeface="Wingdings"/>
              </a:rPr>
              <a:t>AND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2400" dirty="0">
                <a:sym typeface="Wingdings"/>
              </a:rPr>
              <a:t> </a:t>
            </a:r>
            <a:r>
              <a:rPr lang="en-US" sz="2400" dirty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>
                <a:sym typeface="Wingdings"/>
              </a:rPr>
              <a:t>OR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dirty="0">
                <a:sym typeface="Wingdings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3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Method of Dual Polynomials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8977" y="1332972"/>
            <a:ext cx="84469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What is the best error </a:t>
            </a:r>
            <a:r>
              <a:rPr lang="en-US" sz="2800" i="1" dirty="0" err="1" smtClean="0">
                <a:latin typeface="LatinModernMath-Regular"/>
                <a:cs typeface="LatinModernMath-Regular"/>
              </a:rPr>
              <a:t>ε</a:t>
            </a:r>
            <a:r>
              <a:rPr lang="en-US" sz="2800" i="1" dirty="0">
                <a:latin typeface="LatinModernMath-Regular"/>
                <a:cs typeface="LatinModernMath-Regular"/>
              </a:rPr>
              <a:t> </a:t>
            </a:r>
            <a:r>
              <a:rPr lang="en-US" sz="2800" dirty="0" smtClean="0"/>
              <a:t>to which a degree-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endParaRPr lang="en-US" sz="2800" dirty="0"/>
          </a:p>
          <a:p>
            <a:pPr algn="ctr"/>
            <a:r>
              <a:rPr lang="en-US" sz="2800" dirty="0" smtClean="0"/>
              <a:t>polynomial can approximate 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6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470140" y="4106331"/>
            <a:ext cx="8095306" cy="2620505"/>
            <a:chOff x="470140" y="4106331"/>
            <a:chExt cx="8095306" cy="262050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37935" y="5065890"/>
              <a:ext cx="2549196" cy="716198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73780" y="5990744"/>
              <a:ext cx="5291666" cy="736092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673471" y="4169833"/>
              <a:ext cx="3227771" cy="754944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701693" y="5065890"/>
              <a:ext cx="987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LatinModernMath-Regular"/>
                  <a:cs typeface="LatinModernMath-Regular"/>
                </a:rPr>
                <a:t>s.t.</a:t>
              </a:r>
              <a:endParaRPr lang="en-US" sz="2400" dirty="0">
                <a:latin typeface="LatinModernMath-Regular"/>
                <a:cs typeface="LatinModernMath-Regular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470140" y="4106331"/>
              <a:ext cx="2393244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ct val="20000"/>
                </a:spcBef>
              </a:pPr>
              <a:r>
                <a:rPr lang="en-US" sz="2800" dirty="0">
                  <a:solidFill>
                    <a:prstClr val="black"/>
                  </a:solidFill>
                </a:rPr>
                <a:t>Dual LP:</a:t>
              </a:r>
            </a:p>
            <a:p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0140" y="2370133"/>
            <a:ext cx="8244058" cy="1203616"/>
            <a:chOff x="470140" y="2370133"/>
            <a:chExt cx="8244058" cy="1203616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687582" y="2514185"/>
              <a:ext cx="1123295" cy="482601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541889" y="3187287"/>
              <a:ext cx="5172309" cy="361061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2665828" y="3112084"/>
              <a:ext cx="987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latin typeface="LatinModernMath-Regular"/>
                  <a:cs typeface="LatinModernMath-Regular"/>
                </a:rPr>
                <a:t>s.t.</a:t>
              </a:r>
              <a:endParaRPr lang="en-US" sz="2400" dirty="0">
                <a:latin typeface="LatinModernMath-Regular"/>
                <a:cs typeface="LatinModernMath-Regular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70140" y="2370133"/>
              <a:ext cx="2393244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ct val="20000"/>
                </a:spcBef>
              </a:pPr>
              <a:r>
                <a:rPr lang="en-US" sz="2800" dirty="0" smtClean="0">
                  <a:solidFill>
                    <a:prstClr val="black"/>
                  </a:solidFill>
                </a:rPr>
                <a:t>Primal </a:t>
              </a:r>
              <a:r>
                <a:rPr lang="en-US" sz="2800" dirty="0">
                  <a:solidFill>
                    <a:prstClr val="black"/>
                  </a:solidFill>
                </a:rPr>
                <a:t>LP: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66762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Method of Dual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593619"/>
            <a:ext cx="8573911" cy="47498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800" dirty="0" smtClean="0"/>
          </a:p>
          <a:p>
            <a:pPr marL="514350" indent="-514350">
              <a:buAutoNum type="arabicPeriod"/>
            </a:pPr>
            <a:r>
              <a:rPr lang="en-US" dirty="0" smtClean="0"/>
              <a:t> 											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(</a:t>
            </a:r>
            <a:r>
              <a:rPr lang="en-US" sz="2800" b="1" dirty="0" err="1" smtClean="0">
                <a:solidFill>
                  <a:schemeClr val="accent4">
                    <a:lumMod val="75000"/>
                  </a:schemeClr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 has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LM Roman 10 Italic"/>
                <a:cs typeface="LM Roman 10 Italic"/>
              </a:rPr>
              <a:t>L</a:t>
            </a:r>
            <a:r>
              <a:rPr lang="en-US" sz="2800" baseline="-25000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en-US" sz="2800" i="1" dirty="0" smtClean="0">
                <a:solidFill>
                  <a:schemeClr val="accent4">
                    <a:lumMod val="75000"/>
                  </a:schemeClr>
                </a:solidFill>
              </a:rPr>
              <a:t>-norm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LatinModernMath-Regular"/>
                <a:cs typeface="LatinModernMath-Regular"/>
              </a:rPr>
              <a:t>1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)</a:t>
            </a:r>
          </a:p>
          <a:p>
            <a:pPr marL="514350" indent="-514350">
              <a:buAutoNum type="arabicPeriod"/>
            </a:pPr>
            <a:endParaRPr lang="en-US" sz="2400" dirty="0" smtClean="0"/>
          </a:p>
          <a:p>
            <a:pPr marL="514350" indent="-514350">
              <a:buFont typeface="Arial"/>
              <a:buAutoNum type="arabicPeriod"/>
            </a:pPr>
            <a:r>
              <a:rPr lang="en-US" dirty="0" smtClean="0"/>
              <a:t> 					</a:t>
            </a:r>
            <a:r>
              <a:rPr lang="en-US" dirty="0"/>
              <a:t>	</a:t>
            </a:r>
            <a:r>
              <a:rPr lang="en-US" dirty="0" smtClean="0"/>
              <a:t>											        </a:t>
            </a:r>
            <a:r>
              <a:rPr lang="en-US" sz="4000" dirty="0" smtClean="0"/>
              <a:t>					         	 </a:t>
            </a:r>
            <a:r>
              <a:rPr lang="en-US" sz="2800" dirty="0" smtClean="0">
                <a:solidFill>
                  <a:srgbClr val="604A7B"/>
                </a:solidFill>
              </a:rPr>
              <a:t>(</a:t>
            </a:r>
            <a:r>
              <a:rPr lang="en-US" sz="2800" b="1" dirty="0" err="1" smtClean="0">
                <a:solidFill>
                  <a:srgbClr val="604A7B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i="1" dirty="0" smtClean="0">
                <a:solidFill>
                  <a:srgbClr val="604A7B"/>
                </a:solidFill>
              </a:rPr>
              <a:t> </a:t>
            </a:r>
            <a:r>
              <a:rPr lang="en-US" sz="2800" dirty="0" smtClean="0">
                <a:solidFill>
                  <a:srgbClr val="604A7B"/>
                </a:solidFill>
              </a:rPr>
              <a:t>has </a:t>
            </a:r>
            <a:r>
              <a:rPr lang="en-US" sz="2800" i="1" dirty="0" smtClean="0">
                <a:solidFill>
                  <a:srgbClr val="604A7B"/>
                </a:solidFill>
              </a:rPr>
              <a:t>pure high degree</a:t>
            </a:r>
            <a:r>
              <a:rPr lang="en-US" sz="2800" dirty="0">
                <a:solidFill>
                  <a:srgbClr val="604A7B"/>
                </a:solidFill>
              </a:rPr>
              <a:t> </a:t>
            </a:r>
            <a:r>
              <a:rPr lang="en-US" sz="2800" dirty="0" smtClean="0">
                <a:solidFill>
                  <a:srgbClr val="604A7B"/>
                </a:solidFill>
                <a:latin typeface="LM Roman 10 Italic"/>
                <a:cs typeface="LM Roman 10 Italic"/>
              </a:rPr>
              <a:t>d</a:t>
            </a:r>
            <a:r>
              <a:rPr lang="en-US" sz="1800" dirty="0" smtClean="0">
                <a:solidFill>
                  <a:srgbClr val="604A7B"/>
                </a:solidFill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solidFill>
                  <a:srgbClr val="604A7B"/>
                </a:solidFill>
              </a:rPr>
              <a:t>)</a:t>
            </a:r>
          </a:p>
          <a:p>
            <a:pPr marL="0" indent="0" algn="r">
              <a:buNone/>
            </a:pPr>
            <a:endParaRPr lang="en-US" sz="2400" dirty="0" smtClean="0"/>
          </a:p>
          <a:p>
            <a:pPr marL="514350" indent="-514350">
              <a:buAutoNum type="arabicPeriod"/>
            </a:pPr>
            <a:r>
              <a:rPr lang="en-US" dirty="0" smtClean="0"/>
              <a:t> 							  	 </a:t>
            </a:r>
            <a:r>
              <a:rPr lang="en-US" sz="2800" dirty="0" smtClean="0">
                <a:solidFill>
                  <a:srgbClr val="604A7B"/>
                </a:solidFill>
              </a:rPr>
              <a:t>(</a:t>
            </a:r>
            <a:r>
              <a:rPr lang="en-US" sz="2800" b="1" dirty="0" err="1">
                <a:solidFill>
                  <a:srgbClr val="604A7B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i="1" dirty="0" smtClean="0">
                <a:solidFill>
                  <a:srgbClr val="604A7B"/>
                </a:solidFill>
              </a:rPr>
              <a:t> </a:t>
            </a:r>
            <a:r>
              <a:rPr lang="en-US" sz="2800" dirty="0" smtClean="0">
                <a:solidFill>
                  <a:srgbClr val="604A7B"/>
                </a:solidFill>
              </a:rPr>
              <a:t>has </a:t>
            </a:r>
            <a:r>
              <a:rPr lang="en-US" sz="2800" i="1" dirty="0" smtClean="0">
                <a:solidFill>
                  <a:srgbClr val="604A7B"/>
                </a:solidFill>
              </a:rPr>
              <a:t>correlation </a:t>
            </a:r>
            <a:r>
              <a:rPr lang="en-US" sz="2800" i="1" dirty="0" err="1" smtClean="0">
                <a:solidFill>
                  <a:srgbClr val="604A7B"/>
                </a:solidFill>
                <a:latin typeface="LatinModernMath-Regular"/>
                <a:cs typeface="LatinModernMath-Regular"/>
              </a:rPr>
              <a:t>ε</a:t>
            </a:r>
            <a:r>
              <a:rPr lang="en-US" sz="2800" i="1" dirty="0" smtClean="0">
                <a:solidFill>
                  <a:srgbClr val="604A7B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 smtClean="0">
                <a:solidFill>
                  <a:srgbClr val="604A7B"/>
                </a:solidFill>
              </a:rPr>
              <a:t>with </a:t>
            </a:r>
            <a:r>
              <a:rPr lang="en-US" sz="2800" dirty="0" smtClean="0">
                <a:solidFill>
                  <a:srgbClr val="604A7B"/>
                </a:solidFill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solidFill>
                  <a:srgbClr val="604A7B"/>
                </a:solidFill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solidFill>
                  <a:srgbClr val="604A7B"/>
                </a:solidFill>
              </a:rPr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34" y="3049561"/>
            <a:ext cx="2695222" cy="7440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777" y="4125098"/>
            <a:ext cx="5376334" cy="7348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7222" y="5753125"/>
            <a:ext cx="3174999" cy="75339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72533" y="1417638"/>
            <a:ext cx="8446912" cy="11759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</a:pPr>
            <a:r>
              <a:rPr lang="en-US" sz="3200" u="sng" dirty="0">
                <a:solidFill>
                  <a:prstClr val="black"/>
                </a:solidFill>
              </a:rPr>
              <a:t>Theorem: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deg</a:t>
            </a:r>
            <a:r>
              <a:rPr lang="en-US" sz="3200" i="1" baseline="-250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ε</a:t>
            </a:r>
            <a:r>
              <a:rPr lang="en-US" sz="3200" dirty="0">
                <a:solidFill>
                  <a:prstClr val="black"/>
                </a:solidFill>
              </a:rPr>
              <a:t>(</a:t>
            </a:r>
            <a:r>
              <a:rPr lang="en-US" sz="3200" dirty="0">
                <a:solidFill>
                  <a:prstClr val="black"/>
                </a:solidFill>
                <a:latin typeface="LM Roman 10 Italic"/>
                <a:cs typeface="LM Roman 10 Italic"/>
              </a:rPr>
              <a:t>f</a:t>
            </a:r>
            <a:r>
              <a:rPr lang="en-US" dirty="0">
                <a:solidFill>
                  <a:prstClr val="black"/>
                </a:solidFill>
                <a:latin typeface="LM Roman 10 Italic"/>
                <a:cs typeface="LM Roman 10 Italic"/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) &gt;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LM Roman 10 Italic"/>
                <a:cs typeface="LM Roman 10 Italic"/>
              </a:rPr>
              <a:t>d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Franklin Gothic Medium"/>
              </a:rPr>
              <a:t>if and only if</a:t>
            </a:r>
            <a:r>
              <a:rPr lang="en-US" sz="3200" dirty="0">
                <a:solidFill>
                  <a:prstClr val="black"/>
                </a:solidFill>
                <a:latin typeface="Franklin Gothic Medium"/>
              </a:rPr>
              <a:t> </a:t>
            </a:r>
            <a:r>
              <a:rPr lang="en-US" sz="3200" dirty="0">
                <a:solidFill>
                  <a:prstClr val="black"/>
                </a:solidFill>
              </a:rPr>
              <a:t>there exists a </a:t>
            </a:r>
            <a:r>
              <a:rPr lang="en-US" sz="3200" i="1" dirty="0">
                <a:solidFill>
                  <a:prstClr val="black"/>
                </a:solidFill>
              </a:rPr>
              <a:t>dual polynomial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3200" dirty="0">
                <a:solidFill>
                  <a:prstClr val="black"/>
                </a:solidFill>
              </a:rPr>
              <a:t> such that</a:t>
            </a:r>
          </a:p>
        </p:txBody>
      </p:sp>
    </p:spTree>
    <p:extLst>
      <p:ext uri="{BB962C8B-B14F-4D97-AF65-F5344CB8AC3E}">
        <p14:creationId xmlns:p14="http://schemas.microsoft.com/office/powerpoint/2010/main" val="711925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125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LM Roman 10 Italic"/>
                <a:cs typeface="LM Roman 10 Italic"/>
              </a:rPr>
              <a:t>f </a:t>
            </a:r>
            <a:r>
              <a:rPr lang="en-US" dirty="0" smtClean="0">
                <a:latin typeface="LatinModernMath-Regular"/>
                <a:cs typeface="LatinModernMath-Regular"/>
              </a:rPr>
              <a:t>: {-1, 1}</a:t>
            </a:r>
            <a:r>
              <a:rPr lang="en-US" baseline="30000" dirty="0" smtClean="0">
                <a:latin typeface="LM Roman 10 Italic"/>
                <a:cs typeface="LM Roman 10 Italic"/>
              </a:rPr>
              <a:t>n</a:t>
            </a:r>
            <a:r>
              <a:rPr lang="en-US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{-1, 1}</a:t>
            </a: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where   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-1 </a:t>
            </a:r>
            <a:r>
              <a:rPr lang="en-US" dirty="0" smtClean="0">
                <a:sym typeface="Wingdings"/>
              </a:rPr>
              <a:t>= TRUE		and	  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+1 </a:t>
            </a:r>
            <a:r>
              <a:rPr lang="en-US" dirty="0" smtClean="0">
                <a:sym typeface="Wingdings"/>
              </a:rPr>
              <a:t>= FALSE</a:t>
            </a: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u="sng" dirty="0" smtClean="0">
                <a:sym typeface="Wingdings"/>
              </a:rPr>
              <a:t>Ex.</a:t>
            </a:r>
            <a:r>
              <a:rPr lang="en-US" dirty="0" smtClean="0">
                <a:sym typeface="Wingdings"/>
              </a:rPr>
              <a:t>				</a:t>
            </a: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AND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(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x</a:t>
            </a:r>
            <a:r>
              <a:rPr lang="en-US" sz="1000" dirty="0" smtClean="0">
                <a:latin typeface="LM Roman 10 Italic"/>
                <a:cs typeface="LM Roman 10 Italic"/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) = </a:t>
            </a:r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2561" y="4320098"/>
            <a:ext cx="2305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LatinModernMath-Regular"/>
                <a:cs typeface="LatinModernMath-Regular"/>
              </a:rPr>
              <a:t>{</a:t>
            </a:r>
            <a:endParaRPr lang="en-US" sz="7200" dirty="0">
              <a:latin typeface="LatinModernMath-Regular"/>
              <a:cs typeface="LatinModernMath-Regula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95824" y="4477536"/>
            <a:ext cx="32165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LatinModernMath-Regular"/>
                <a:cs typeface="LatinModernMath-Regular"/>
                <a:sym typeface="Wingdings"/>
              </a:rPr>
              <a:t>-1</a:t>
            </a:r>
            <a:r>
              <a:rPr lang="en-US" sz="3200" dirty="0" smtClean="0">
                <a:sym typeface="Wingdings"/>
              </a:rPr>
              <a:t>		if 	</a:t>
            </a:r>
            <a:r>
              <a:rPr lang="en-US" sz="3200" dirty="0" smtClean="0">
                <a:latin typeface="LM Roman 10 Italic"/>
                <a:cs typeface="LM Roman 10 Italic"/>
                <a:sym typeface="Wingdings"/>
              </a:rPr>
              <a:t>x</a:t>
            </a:r>
            <a:r>
              <a:rPr lang="en-US" sz="3200" dirty="0" smtClean="0">
                <a:sym typeface="Wingdings"/>
              </a:rPr>
              <a:t> = (</a:t>
            </a:r>
            <a:r>
              <a:rPr lang="en-US" sz="3200" dirty="0" smtClean="0">
                <a:latin typeface="LatinModernMath-Regular"/>
                <a:cs typeface="LatinModernMath-Regular"/>
                <a:sym typeface="Wingdings"/>
              </a:rPr>
              <a:t>-1</a:t>
            </a:r>
            <a:r>
              <a:rPr lang="en-US" sz="3200" dirty="0" smtClean="0">
                <a:sym typeface="Wingdings"/>
              </a:rPr>
              <a:t>)</a:t>
            </a:r>
            <a:r>
              <a:rPr lang="en-US" sz="3200" baseline="30000" dirty="0" smtClean="0">
                <a:latin typeface="LM Roman 10 Italic"/>
                <a:cs typeface="LM Roman 10 Italic"/>
                <a:sym typeface="Wingdings"/>
              </a:rPr>
              <a:t>n</a:t>
            </a:r>
          </a:p>
          <a:p>
            <a:r>
              <a:rPr lang="en-US" sz="3200" dirty="0" smtClean="0">
                <a:latin typeface="LatinModernMath-Regular"/>
                <a:cs typeface="LatinModernMath-Regular"/>
                <a:sym typeface="Wingdings"/>
              </a:rPr>
              <a:t> 1</a:t>
            </a:r>
            <a:r>
              <a:rPr lang="en-US" sz="3200" dirty="0" smtClean="0">
                <a:sym typeface="Wingdings"/>
              </a:rPr>
              <a:t>		otherwise</a:t>
            </a:r>
          </a:p>
        </p:txBody>
      </p:sp>
    </p:spTree>
    <p:extLst>
      <p:ext uri="{BB962C8B-B14F-4D97-AF65-F5344CB8AC3E}">
        <p14:creationId xmlns:p14="http://schemas.microsoft.com/office/powerpoint/2010/main" val="2480578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979"/>
            <a:ext cx="8229600" cy="5130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C0504D"/>
                </a:solidFill>
                <a:sym typeface="Wingdings"/>
              </a:rPr>
              <a:t>Lower bound:</a:t>
            </a:r>
            <a:r>
              <a:rPr lang="en-US" dirty="0" smtClean="0">
                <a:solidFill>
                  <a:srgbClr val="C0504D"/>
                </a:solidFill>
                <a:sym typeface="Wingdings"/>
              </a:rPr>
              <a:t> 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	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dirty="0">
                <a:sym typeface="Wingdings"/>
              </a:rPr>
              <a:t>(</a:t>
            </a:r>
            <a:r>
              <a:rPr lang="en-US" dirty="0" err="1">
                <a:sym typeface="Wingdings"/>
              </a:rPr>
              <a:t>AND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1600" dirty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>
                <a:sym typeface="Wingdings"/>
              </a:rPr>
              <a:t>OR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dirty="0">
                <a:sym typeface="Wingdings"/>
              </a:rPr>
              <a:t>) = </a:t>
            </a:r>
            <a:r>
              <a:rPr lang="en-US" dirty="0" err="1" smtClean="0">
                <a:latin typeface="LatinModernMath-Regular"/>
                <a:cs typeface="LatinModernMath-Regular"/>
                <a:sym typeface="Wingdings"/>
              </a:rPr>
              <a:t>Ω</a:t>
            </a:r>
            <a:r>
              <a:rPr lang="en-US" dirty="0" smtClean="0">
                <a:sym typeface="Wingdings"/>
              </a:rPr>
              <a:t>(</a:t>
            </a:r>
            <a:r>
              <a:rPr lang="en-US" dirty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baseline="30000" dirty="0">
                <a:latin typeface="LatinModernMath-Regular"/>
                <a:cs typeface="LatinModernMath-Regular"/>
                <a:sym typeface="Wingdings"/>
              </a:rPr>
              <a:t>1/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2</a:t>
            </a:r>
            <a:r>
              <a:rPr lang="en-US" dirty="0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baseline="30000" dirty="0" smtClean="0">
                <a:latin typeface="LatinModernMath-Regular"/>
                <a:cs typeface="LatinModernMath-Regular"/>
                <a:sym typeface="Wingdings"/>
              </a:rPr>
              <a:t>1</a:t>
            </a:r>
            <a:r>
              <a:rPr lang="en-US" baseline="30000" dirty="0">
                <a:latin typeface="LatinModernMath-Regular"/>
                <a:cs typeface="LatinModernMath-Regular"/>
                <a:sym typeface="Wingdings"/>
              </a:rPr>
              <a:t>/2</a:t>
            </a:r>
            <a:r>
              <a:rPr lang="en-US" dirty="0">
                <a:sym typeface="Wingdings"/>
              </a:rPr>
              <a:t>) </a:t>
            </a:r>
          </a:p>
          <a:p>
            <a:pPr marL="0" indent="0">
              <a:buNone/>
            </a:pPr>
            <a:endParaRPr lang="en-US" sz="1800" dirty="0" smtClean="0">
              <a:sym typeface="Wingdings"/>
            </a:endParaRPr>
          </a:p>
          <a:p>
            <a:pPr marL="0" indent="0">
              <a:buNone/>
            </a:pPr>
            <a:r>
              <a:rPr lang="en-US" sz="2800" dirty="0" smtClean="0">
                <a:cs typeface="Helvetica"/>
                <a:sym typeface="Wingdings"/>
              </a:rPr>
              <a:t>Proof idea (explicit in </a:t>
            </a:r>
            <a:r>
              <a:rPr lang="en-US" sz="1800" dirty="0" smtClean="0">
                <a:cs typeface="Helvetica"/>
                <a:sym typeface="Wingdings"/>
              </a:rPr>
              <a:t>[B.-Thaler13]</a:t>
            </a:r>
            <a:r>
              <a:rPr lang="en-US" sz="2800" dirty="0" smtClean="0">
                <a:cs typeface="Helvetica"/>
                <a:sym typeface="Wingdings"/>
              </a:rPr>
              <a:t>, implicit in </a:t>
            </a:r>
            <a:r>
              <a:rPr lang="en-US" sz="1800" dirty="0" smtClean="0">
                <a:cs typeface="Helvetica"/>
                <a:sym typeface="Wingdings"/>
              </a:rPr>
              <a:t>[Sherstov13]</a:t>
            </a:r>
            <a:r>
              <a:rPr lang="en-US" sz="2800" dirty="0" smtClean="0">
                <a:cs typeface="Helvetica"/>
                <a:sym typeface="Wingdings"/>
              </a:rPr>
              <a:t>)</a:t>
            </a:r>
            <a:endParaRPr lang="en-US" sz="2800" dirty="0">
              <a:cs typeface="Helvetica"/>
              <a:sym typeface="Wingdings"/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cs typeface="Helvetica"/>
                <a:sym typeface="Wingdings"/>
              </a:rPr>
              <a:t>Begin with dual polynomials</a:t>
            </a:r>
          </a:p>
          <a:p>
            <a:pPr marL="914400" lvl="2" indent="0">
              <a:buNone/>
            </a:pPr>
            <a:r>
              <a:rPr lang="en-US" dirty="0">
                <a:sym typeface="Wingdings"/>
              </a:rPr>
              <a:t>	</a:t>
            </a:r>
            <a:r>
              <a:rPr lang="en-US" sz="2800" dirty="0" smtClean="0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smtClean="0"/>
              <a:t>AND</a:t>
            </a:r>
            <a:r>
              <a:rPr lang="en-US" sz="2800" dirty="0" smtClean="0">
                <a:sym typeface="Wingdings"/>
              </a:rPr>
              <a:t> witnessing </a:t>
            </a:r>
            <a:r>
              <a:rPr lang="en-US" sz="2800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sz="2800" dirty="0" smtClean="0">
                <a:sym typeface="Wingdings"/>
              </a:rPr>
              <a:t>(</a:t>
            </a:r>
            <a:r>
              <a:rPr lang="en-US" sz="2800" dirty="0" err="1" smtClean="0">
                <a:sym typeface="Wingdings"/>
              </a:rPr>
              <a:t>AND</a:t>
            </a:r>
            <a:r>
              <a:rPr lang="en-US" sz="2800" baseline="-25000" dirty="0" err="1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2800" dirty="0" smtClean="0">
                <a:sym typeface="Wingdings"/>
              </a:rPr>
              <a:t>) &gt; </a:t>
            </a:r>
            <a:r>
              <a:rPr lang="en-US" sz="2800" dirty="0" smtClean="0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2800" baseline="30000" dirty="0" smtClean="0">
                <a:latin typeface="LatinModernMath-Regular"/>
                <a:cs typeface="LatinModernMath-Regular"/>
                <a:sym typeface="Wingdings"/>
              </a:rPr>
              <a:t>1/2</a:t>
            </a:r>
            <a:r>
              <a:rPr lang="en-US" sz="2800" dirty="0" smtClean="0">
                <a:sym typeface="Wingdings"/>
              </a:rPr>
              <a:t>, and</a:t>
            </a:r>
            <a:endParaRPr lang="en-US" sz="2800" baseline="30000" dirty="0" smtClean="0">
              <a:sym typeface="Wingdings"/>
            </a:endParaRPr>
          </a:p>
          <a:p>
            <a:pPr marL="914400" lvl="2" indent="0">
              <a:buNone/>
            </a:pPr>
            <a:r>
              <a:rPr lang="en-US" sz="2800" i="1" dirty="0" smtClean="0"/>
              <a:t>	</a:t>
            </a:r>
            <a:r>
              <a:rPr lang="en-US" sz="2800" dirty="0" smtClean="0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smtClean="0"/>
              <a:t>OR   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dirty="0">
                <a:sym typeface="Wingdings"/>
              </a:rPr>
              <a:t>witnessing </a:t>
            </a:r>
            <a:r>
              <a:rPr lang="en-US" sz="2800" dirty="0" err="1" smtClean="0">
                <a:latin typeface="LatinModernMath-Regular"/>
                <a:cs typeface="LatinModernMath-Regular"/>
                <a:sym typeface="Wingdings"/>
              </a:rPr>
              <a:t>deg</a:t>
            </a:r>
            <a:r>
              <a:rPr lang="en-US" sz="2800" dirty="0" smtClean="0">
                <a:sym typeface="Wingdings"/>
              </a:rPr>
              <a:t>(</a:t>
            </a:r>
            <a:r>
              <a:rPr lang="en-US" sz="2800" dirty="0" err="1" smtClean="0">
                <a:sym typeface="Wingdings"/>
              </a:rPr>
              <a:t>OR</a:t>
            </a:r>
            <a:r>
              <a:rPr lang="en-US" sz="2800" baseline="-25000" dirty="0" err="1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sz="2800" dirty="0" smtClean="0">
                <a:sym typeface="Wingdings"/>
              </a:rPr>
              <a:t>) </a:t>
            </a:r>
            <a:r>
              <a:rPr lang="en-US" sz="2800" dirty="0">
                <a:sym typeface="Wingdings"/>
              </a:rPr>
              <a:t>&gt; </a:t>
            </a:r>
            <a:r>
              <a:rPr lang="en-US" sz="2800" dirty="0" smtClean="0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sz="2800" baseline="30000" dirty="0" smtClean="0">
                <a:latin typeface="LatinModernMath-Regular"/>
                <a:cs typeface="LatinModernMath-Regular"/>
                <a:sym typeface="Wingdings"/>
              </a:rPr>
              <a:t>1</a:t>
            </a:r>
            <a:r>
              <a:rPr lang="en-US" sz="2800" baseline="30000" dirty="0">
                <a:latin typeface="LatinModernMath-Regular"/>
                <a:cs typeface="LatinModernMath-Regular"/>
                <a:sym typeface="Wingdings"/>
              </a:rPr>
              <a:t>/2</a:t>
            </a:r>
            <a:endParaRPr lang="en-US" sz="2800" dirty="0">
              <a:latin typeface="LatinModernMath-Regular"/>
              <a:cs typeface="LatinModernMath-Regular"/>
              <a:sym typeface="Wingdings"/>
            </a:endParaRPr>
          </a:p>
          <a:p>
            <a:pPr marL="914400" lvl="2" indent="0">
              <a:buNone/>
            </a:pPr>
            <a:endParaRPr lang="en-US" sz="2800" dirty="0" smtClean="0">
              <a:sym typeface="Wingdings"/>
            </a:endParaRPr>
          </a:p>
          <a:p>
            <a:pPr lvl="1">
              <a:buFont typeface="Arial"/>
              <a:buChar char="•"/>
            </a:pPr>
            <a:r>
              <a:rPr lang="en-US" dirty="0" smtClean="0">
                <a:sym typeface="Wingdings"/>
              </a:rPr>
              <a:t>Combine </a:t>
            </a:r>
            <a:r>
              <a:rPr lang="en-US" dirty="0">
                <a:latin typeface="LatinModernMath-Regular"/>
                <a:cs typeface="LatinModernMath-Regular"/>
              </a:rPr>
              <a:t>Ψ</a:t>
            </a:r>
            <a:r>
              <a:rPr lang="en-US" baseline="-25000" dirty="0" smtClean="0"/>
              <a:t>AND</a:t>
            </a:r>
            <a:r>
              <a:rPr lang="en-US" dirty="0" smtClean="0"/>
              <a:t> with </a:t>
            </a:r>
            <a:r>
              <a:rPr lang="en-US" dirty="0">
                <a:latin typeface="LatinModernMath-Regular"/>
                <a:cs typeface="LatinModernMath-Regular"/>
              </a:rPr>
              <a:t>Ψ</a:t>
            </a:r>
            <a:r>
              <a:rPr lang="en-US" baseline="-25000" dirty="0" smtClean="0"/>
              <a:t>OR</a:t>
            </a:r>
            <a:r>
              <a:rPr lang="en-US" dirty="0" smtClean="0"/>
              <a:t> to obtain a dual polynomial </a:t>
            </a:r>
            <a:r>
              <a:rPr lang="en-US" dirty="0">
                <a:latin typeface="LatinModernMath-Regular"/>
                <a:cs typeface="LatinModernMath-Regular"/>
              </a:rPr>
              <a:t>Ψ</a:t>
            </a:r>
            <a:r>
              <a:rPr lang="en-US" baseline="-25000" dirty="0" smtClean="0"/>
              <a:t>AND-OR</a:t>
            </a:r>
            <a:r>
              <a:rPr lang="en-US" dirty="0" smtClean="0"/>
              <a:t> for </a:t>
            </a:r>
            <a:r>
              <a:rPr lang="en-US" dirty="0" err="1">
                <a:sym typeface="Wingdings"/>
              </a:rPr>
              <a:t>AND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1400" dirty="0" smtClean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 smtClean="0">
                <a:sym typeface="Wingdings"/>
              </a:rPr>
              <a:t>OR</a:t>
            </a:r>
            <a:r>
              <a:rPr lang="en-US" baseline="-25000" dirty="0" err="1" smtClean="0">
                <a:latin typeface="LM Roman 10 Italic"/>
                <a:cs typeface="LM Roman 10 Italic"/>
                <a:sym typeface="Wingdings"/>
              </a:rPr>
              <a:t>m</a:t>
            </a:r>
            <a:endParaRPr lang="en-US" baseline="-25000" dirty="0">
              <a:latin typeface="LM Roman 10 Italic"/>
              <a:cs typeface="LM Roman 10 Italic"/>
              <a:sym typeface="Wingdings"/>
            </a:endParaRPr>
          </a:p>
          <a:p>
            <a:pPr marL="457200" lvl="1" indent="0">
              <a:buNone/>
            </a:pP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  	   </a:t>
            </a:r>
            <a:r>
              <a:rPr lang="en-US" sz="2800" dirty="0" smtClean="0">
                <a:solidFill>
                  <a:schemeClr val="accent2"/>
                </a:solidFill>
                <a:sym typeface="Wingdings"/>
              </a:rPr>
              <a:t>Uses </a:t>
            </a:r>
            <a:r>
              <a:rPr lang="en-US" sz="2800" i="1" dirty="0" smtClean="0">
                <a:solidFill>
                  <a:schemeClr val="accent2"/>
                </a:solidFill>
                <a:sym typeface="Wingdings"/>
              </a:rPr>
              <a:t>dual block composition</a:t>
            </a:r>
            <a:r>
              <a:rPr lang="en-US" sz="2800" dirty="0" smtClean="0">
                <a:solidFill>
                  <a:schemeClr val="accent2"/>
                </a:solidFill>
                <a:sym typeface="Wingdings"/>
              </a:rPr>
              <a:t> technique</a:t>
            </a:r>
          </a:p>
          <a:p>
            <a:pPr marL="0" indent="0">
              <a:buNone/>
            </a:pPr>
            <a:endParaRPr lang="en-US" dirty="0">
              <a:sym typeface="Wingdings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 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244386" y="830703"/>
            <a:ext cx="1144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Mongolian Baiti"/>
                <a:cs typeface="Mongolian Baiti"/>
              </a:rPr>
              <a:t>~</a:t>
            </a:r>
            <a:endParaRPr lang="en-US" sz="7200" dirty="0">
              <a:latin typeface="Mongolian Baiti"/>
              <a:cs typeface="Mongolian Baiti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Approximate Degree of </a:t>
            </a:r>
            <a:r>
              <a:rPr lang="en-US" dirty="0" err="1">
                <a:sym typeface="Wingdings"/>
              </a:rPr>
              <a:t>AND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n</a:t>
            </a:r>
            <a:r>
              <a:rPr lang="en-US" sz="2400" dirty="0">
                <a:sym typeface="Wingdings"/>
              </a:rPr>
              <a:t> </a:t>
            </a:r>
            <a:r>
              <a:rPr lang="en-US" sz="2400" dirty="0">
                <a:ea typeface="Wingdings"/>
                <a:cs typeface="Wingdings"/>
                <a:sym typeface="Wingdings"/>
              </a:rPr>
              <a:t> </a:t>
            </a:r>
            <a:r>
              <a:rPr lang="en-US" dirty="0" err="1">
                <a:sym typeface="Wingdings"/>
              </a:rPr>
              <a:t>OR</a:t>
            </a:r>
            <a:r>
              <a:rPr lang="en-US" baseline="-25000" dirty="0" err="1">
                <a:latin typeface="LM Roman 10 Italic"/>
                <a:cs typeface="LM Roman 10 Italic"/>
                <a:sym typeface="Wingdings"/>
              </a:rPr>
              <a:t>m</a:t>
            </a:r>
            <a:r>
              <a:rPr lang="en-US" dirty="0">
                <a:sym typeface="Wingdings"/>
              </a:rPr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17997" y="2859259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latin typeface="Mongolian Baiti"/>
                <a:cs typeface="Mongolian Baiti"/>
              </a:rPr>
              <a:t>~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43398" y="3392491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latin typeface="Mongolian Baiti"/>
                <a:cs typeface="Mongolian Baiti"/>
              </a:rPr>
              <a:t>~</a:t>
            </a:r>
          </a:p>
        </p:txBody>
      </p:sp>
    </p:spTree>
    <p:extLst>
      <p:ext uri="{BB962C8B-B14F-4D97-AF65-F5344CB8AC3E}">
        <p14:creationId xmlns:p14="http://schemas.microsoft.com/office/powerpoint/2010/main" val="2324603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Dual Block Composition</a:t>
            </a:r>
            <a:br>
              <a:rPr lang="en-US" dirty="0" smtClean="0"/>
            </a:br>
            <a:r>
              <a:rPr lang="en-US" sz="2000" dirty="0" smtClean="0"/>
              <a:t>[Shi-Zhu07, Lee09, Sherstov09]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63223" y="1713946"/>
            <a:ext cx="7938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Combine dual polynomials </a:t>
            </a:r>
            <a:r>
              <a:rPr lang="en-US" sz="2800" dirty="0" err="1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f</a:t>
            </a:r>
            <a:r>
              <a:rPr lang="en-US" sz="2800" dirty="0" smtClean="0"/>
              <a:t> and </a:t>
            </a:r>
            <a:r>
              <a:rPr lang="en-US" sz="2800" dirty="0" err="1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g</a:t>
            </a:r>
            <a:r>
              <a:rPr lang="en-US" sz="2800" dirty="0" smtClean="0"/>
              <a:t> via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11200" y="5164666"/>
            <a:ext cx="843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 complementary slackness, tailored to showing optimality of robust approximations </a:t>
            </a:r>
            <a:r>
              <a:rPr lang="en-US" dirty="0" smtClean="0"/>
              <a:t>[Thaler14] 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2315636"/>
            <a:ext cx="8480777" cy="954348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635003" y="2949222"/>
            <a:ext cx="2921000" cy="1300553"/>
            <a:chOff x="635003" y="2949222"/>
            <a:chExt cx="2921000" cy="1300553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2088444" y="2949222"/>
              <a:ext cx="28223" cy="59266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35003" y="3541889"/>
              <a:ext cx="2921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Normalization to ensure</a:t>
              </a:r>
            </a:p>
            <a:p>
              <a:pPr algn="ctr"/>
              <a:r>
                <a:rPr lang="en-US" sz="2000" dirty="0" err="1">
                  <a:latin typeface="LatinModernMath-Regular"/>
                  <a:cs typeface="LatinModernMath-Regular"/>
                </a:rPr>
                <a:t>Ψ</a:t>
              </a:r>
              <a:r>
                <a:rPr lang="en-US" sz="2000" baseline="-25000" dirty="0" err="1">
                  <a:latin typeface="LM Roman 10 Italic"/>
                  <a:cs typeface="LM Roman 10 Italic"/>
                </a:rPr>
                <a:t>f</a:t>
              </a:r>
              <a:r>
                <a:rPr lang="en-US" sz="2000" baseline="-25000" dirty="0">
                  <a:latin typeface="LM Roman 10 Italic"/>
                  <a:cs typeface="LM Roman 10 Italic"/>
                </a:rPr>
                <a:t> </a:t>
              </a:r>
              <a:r>
                <a:rPr lang="en-US" sz="1400" baseline="-25000" dirty="0">
                  <a:latin typeface="Wingdings"/>
                  <a:ea typeface="Wingdings"/>
                  <a:cs typeface="Wingdings"/>
                  <a:sym typeface="Wingdings"/>
                </a:rPr>
                <a:t></a:t>
              </a:r>
              <a:r>
                <a:rPr lang="en-US" sz="2000" baseline="-25000" dirty="0">
                  <a:latin typeface="LM Roman 10 Italic"/>
                  <a:cs typeface="LM Roman 10 Italic"/>
                </a:rPr>
                <a:t>g</a:t>
              </a:r>
              <a:r>
                <a:rPr lang="en-US" sz="2000" dirty="0">
                  <a:cs typeface="LM Roman 10 Italic"/>
                </a:rPr>
                <a:t> has </a:t>
              </a:r>
              <a:r>
                <a:rPr lang="en-US" sz="2000" i="1" dirty="0">
                  <a:latin typeface="LatinModernMath-Regular"/>
                  <a:cs typeface="LatinModernMath-Regular"/>
                </a:rPr>
                <a:t>L</a:t>
              </a:r>
              <a:r>
                <a:rPr lang="en-US" sz="2000" baseline="-25000" dirty="0">
                  <a:latin typeface="LatinModernMath-Regular"/>
                  <a:cs typeface="LatinModernMath-Regular"/>
                </a:rPr>
                <a:t>1</a:t>
              </a:r>
              <a:r>
                <a:rPr lang="en-US" sz="2000" i="1" dirty="0"/>
                <a:t>-</a:t>
              </a:r>
              <a:r>
                <a:rPr lang="en-US" sz="2000" dirty="0"/>
                <a:t>norm </a:t>
              </a:r>
              <a:r>
                <a:rPr lang="en-US" sz="2000" dirty="0">
                  <a:latin typeface="LatinModernMath-Regular"/>
                  <a:cs typeface="LatinModernMath-Regular"/>
                </a:rPr>
                <a:t>1</a:t>
              </a:r>
              <a:endParaRPr lang="en-US" sz="20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059292" y="2949223"/>
            <a:ext cx="2921000" cy="1806895"/>
            <a:chOff x="3059292" y="2949223"/>
            <a:chExt cx="2921000" cy="1806895"/>
          </a:xfrm>
        </p:grpSpPr>
        <p:cxnSp>
          <p:nvCxnSpPr>
            <p:cNvPr id="11" name="Straight Arrow Connector 10"/>
            <p:cNvCxnSpPr/>
            <p:nvPr/>
          </p:nvCxnSpPr>
          <p:spPr>
            <a:xfrm flipV="1">
              <a:off x="4346222" y="2949223"/>
              <a:ext cx="547512" cy="104422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059292" y="4048232"/>
              <a:ext cx="2921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 smtClean="0"/>
                <a:t>Booleanization</a:t>
              </a:r>
              <a:r>
                <a:rPr lang="en-US" sz="2000" dirty="0" smtClean="0"/>
                <a:t> of</a:t>
              </a:r>
            </a:p>
            <a:p>
              <a:pPr algn="ctr"/>
              <a:r>
                <a:rPr lang="en-US" sz="2000" dirty="0" smtClean="0">
                  <a:latin typeface="LatinModernMath-Regular"/>
                  <a:cs typeface="LatinModernMath-Regular"/>
                </a:rPr>
                <a:t>(</a:t>
              </a:r>
              <a:r>
                <a:rPr lang="en-US" sz="2000" dirty="0" err="1" smtClean="0">
                  <a:latin typeface="LatinModernMath-Regular"/>
                  <a:cs typeface="LatinModernMath-Regular"/>
                </a:rPr>
                <a:t>Ψ</a:t>
              </a:r>
              <a:r>
                <a:rPr lang="en-US" sz="2000" baseline="-25000" dirty="0" err="1" smtClean="0">
                  <a:latin typeface="LM Roman 10 Italic"/>
                  <a:cs typeface="LM Roman 10 Italic"/>
                </a:rPr>
                <a:t>g</a:t>
              </a:r>
              <a:r>
                <a:rPr lang="en-US" sz="2000" dirty="0" smtClean="0">
                  <a:latin typeface="LatinModernMath-Regular"/>
                  <a:cs typeface="LatinModernMath-Regular"/>
                </a:rPr>
                <a:t>(</a:t>
              </a:r>
              <a:r>
                <a:rPr lang="en-US" sz="2000" dirty="0" smtClean="0">
                  <a:latin typeface="LM Roman 10 Italic"/>
                  <a:cs typeface="LM Roman 10 Italic"/>
                </a:rPr>
                <a:t>x</a:t>
              </a:r>
              <a:r>
                <a:rPr lang="en-US" sz="2000" baseline="-25000" dirty="0" smtClean="0">
                  <a:latin typeface="LatinModernMath-Regular"/>
                  <a:cs typeface="LatinModernMath-Regular"/>
                </a:rPr>
                <a:t>1</a:t>
              </a:r>
              <a:r>
                <a:rPr lang="en-US" sz="2000" dirty="0" smtClean="0">
                  <a:latin typeface="LatinModernMath-Regular"/>
                  <a:cs typeface="LatinModernMath-Regular"/>
                </a:rPr>
                <a:t>), …, </a:t>
              </a:r>
              <a:r>
                <a:rPr lang="en-US" sz="2000" dirty="0" err="1">
                  <a:latin typeface="LatinModernMath-Regular"/>
                  <a:cs typeface="LatinModernMath-Regular"/>
                </a:rPr>
                <a:t>Ψ</a:t>
              </a:r>
              <a:r>
                <a:rPr lang="en-US" sz="2000" baseline="-25000" dirty="0" err="1">
                  <a:latin typeface="LM Roman 10 Italic"/>
                  <a:cs typeface="LM Roman 10 Italic"/>
                </a:rPr>
                <a:t>g</a:t>
              </a:r>
              <a:r>
                <a:rPr lang="en-US" sz="2000" dirty="0">
                  <a:latin typeface="LatinModernMath-Regular"/>
                  <a:cs typeface="LatinModernMath-Regular"/>
                </a:rPr>
                <a:t>(</a:t>
              </a:r>
              <a:r>
                <a:rPr lang="en-US" sz="2000" dirty="0" err="1" smtClean="0">
                  <a:latin typeface="LM Roman 10 Italic"/>
                  <a:cs typeface="LM Roman 10 Italic"/>
                </a:rPr>
                <a:t>x</a:t>
              </a:r>
              <a:r>
                <a:rPr lang="en-US" sz="2000" baseline="-25000" dirty="0" err="1" smtClean="0">
                  <a:latin typeface="LM Roman 10 Italic"/>
                  <a:cs typeface="LM Roman 10 Italic"/>
                </a:rPr>
                <a:t>n</a:t>
              </a:r>
              <a:r>
                <a:rPr lang="en-US" sz="2000" dirty="0" smtClean="0">
                  <a:latin typeface="LatinModernMath-Regular"/>
                  <a:cs typeface="LatinModernMath-Regular"/>
                </a:rPr>
                <a:t>))</a:t>
              </a:r>
              <a:endParaRPr lang="en-US" sz="20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06910" y="3269984"/>
            <a:ext cx="2921000" cy="1638534"/>
            <a:chOff x="5906910" y="3269984"/>
            <a:chExt cx="2921000" cy="1638534"/>
          </a:xfrm>
        </p:grpSpPr>
        <p:cxnSp>
          <p:nvCxnSpPr>
            <p:cNvPr id="16" name="Straight Arrow Connector 15"/>
            <p:cNvCxnSpPr/>
            <p:nvPr/>
          </p:nvCxnSpPr>
          <p:spPr>
            <a:xfrm flipV="1">
              <a:off x="7608710" y="3269984"/>
              <a:ext cx="304801" cy="96071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5906910" y="4200632"/>
              <a:ext cx="2921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Product distribution</a:t>
              </a:r>
            </a:p>
            <a:p>
              <a:pPr algn="ctr"/>
              <a:r>
                <a:rPr lang="en-US" sz="2000" dirty="0" smtClean="0">
                  <a:latin typeface="LatinModernMath-Regular"/>
                  <a:cs typeface="LatinModernMath-Regular"/>
                </a:rPr>
                <a:t>|</a:t>
              </a:r>
              <a:r>
                <a:rPr lang="en-US" sz="2000" dirty="0" err="1" smtClean="0">
                  <a:latin typeface="LatinModernMath-Regular"/>
                  <a:cs typeface="LatinModernMath-Regular"/>
                </a:rPr>
                <a:t>Ψ</a:t>
              </a:r>
              <a:r>
                <a:rPr lang="en-US" sz="2000" baseline="-25000" dirty="0" err="1" smtClean="0">
                  <a:latin typeface="LM Roman 10 Italic"/>
                  <a:cs typeface="LM Roman 10 Italic"/>
                </a:rPr>
                <a:t>g</a:t>
              </a:r>
              <a:r>
                <a:rPr lang="en-US" sz="2000" dirty="0" smtClean="0">
                  <a:latin typeface="LatinModernMath-Regular"/>
                  <a:cs typeface="LatinModernMath-Regular"/>
                </a:rPr>
                <a:t>|</a:t>
              </a:r>
              <a:r>
                <a:rPr lang="en-US" sz="2000" dirty="0">
                  <a:latin typeface="LatinModernMath-Regular"/>
                  <a:cs typeface="LatinModernMath-Regular"/>
                </a:rPr>
                <a:t> </a:t>
              </a:r>
              <a:r>
                <a:rPr lang="en-US" sz="2000" dirty="0" smtClean="0">
                  <a:cs typeface="LatinModernMath-Regular"/>
                </a:rPr>
                <a:t>x</a:t>
              </a:r>
              <a:r>
                <a:rPr lang="en-US" sz="2000" dirty="0" smtClean="0">
                  <a:latin typeface="LatinModernMath-Regular"/>
                  <a:cs typeface="LatinModernMath-Regular"/>
                </a:rPr>
                <a:t> … </a:t>
              </a:r>
              <a:r>
                <a:rPr lang="en-US" sz="2000" dirty="0" smtClean="0">
                  <a:cs typeface="LatinModernMath-Regular"/>
                </a:rPr>
                <a:t>x</a:t>
              </a:r>
              <a:r>
                <a:rPr lang="en-US" sz="2000" dirty="0" smtClean="0">
                  <a:latin typeface="LatinModernMath-Regular"/>
                  <a:cs typeface="LatinModernMath-Regular"/>
                </a:rPr>
                <a:t> |</a:t>
              </a:r>
              <a:r>
                <a:rPr lang="en-US" sz="2000" dirty="0" err="1">
                  <a:latin typeface="LatinModernMath-Regular"/>
                  <a:cs typeface="LatinModernMath-Regular"/>
                </a:rPr>
                <a:t>Ψ</a:t>
              </a:r>
              <a:r>
                <a:rPr lang="en-US" sz="2000" baseline="-25000" dirty="0" err="1">
                  <a:latin typeface="LM Roman 10 Italic"/>
                  <a:cs typeface="LM Roman 10 Italic"/>
                </a:rPr>
                <a:t>g</a:t>
              </a:r>
              <a:r>
                <a:rPr lang="en-US" sz="2000" dirty="0">
                  <a:latin typeface="LatinModernMath-Regular"/>
                  <a:cs typeface="LatinModernMath-Regular"/>
                </a:rPr>
                <a:t>|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5774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Dual Block Composition</a:t>
            </a:r>
            <a:br>
              <a:rPr lang="en-US" dirty="0" smtClean="0"/>
            </a:br>
            <a:r>
              <a:rPr lang="en-US" sz="2000" dirty="0" smtClean="0"/>
              <a:t>[Shi-Zhu07, Lee09, Sherstov09]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63223" y="1713946"/>
            <a:ext cx="7938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Combine dual polynomials </a:t>
            </a:r>
            <a:r>
              <a:rPr lang="en-US" sz="2800" dirty="0" err="1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f</a:t>
            </a:r>
            <a:r>
              <a:rPr lang="en-US" sz="2800" dirty="0" smtClean="0"/>
              <a:t> and </a:t>
            </a:r>
            <a:r>
              <a:rPr lang="en-US" sz="2800" dirty="0" err="1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g</a:t>
            </a:r>
            <a:r>
              <a:rPr lang="en-US" sz="2800" dirty="0" smtClean="0"/>
              <a:t> via</a:t>
            </a:r>
            <a:endParaRPr lang="en-US" sz="28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33" y="2315636"/>
            <a:ext cx="8480777" cy="9543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3223" y="3481650"/>
            <a:ext cx="80235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cs typeface="LatinModernMath-Regular"/>
              </a:rPr>
              <a:t>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f</a:t>
            </a:r>
            <a:r>
              <a:rPr lang="en-US" sz="1400" baseline="-25000" dirty="0" smtClean="0">
                <a:latin typeface="LM Roman 10 Italic"/>
                <a:cs typeface="LM Roman 10 Italic"/>
              </a:rPr>
              <a:t> </a:t>
            </a:r>
            <a:r>
              <a:rPr lang="en-US" sz="1600" baseline="-25000" dirty="0" smtClean="0">
                <a:latin typeface="Wingdings"/>
                <a:ea typeface="Wingdings"/>
                <a:cs typeface="Wingdings"/>
                <a:sym typeface="Wingdings"/>
              </a:rPr>
              <a:t></a:t>
            </a:r>
            <a:r>
              <a:rPr lang="en-US" sz="2800" baseline="-25000" dirty="0" smtClean="0">
                <a:latin typeface="LM Roman 10 Italic"/>
                <a:cs typeface="LM Roman 10 Italic"/>
              </a:rPr>
              <a:t>g</a:t>
            </a:r>
            <a:r>
              <a:rPr lang="en-US" sz="2800" dirty="0" smtClean="0">
                <a:cs typeface="LM Roman 10 Italic"/>
              </a:rPr>
              <a:t> has </a:t>
            </a:r>
            <a:r>
              <a:rPr lang="en-US" sz="2800" i="1" dirty="0" smtClean="0">
                <a:latin typeface="LatinModernMath-Regular"/>
                <a:cs typeface="LatinModernMath-Regular"/>
              </a:rPr>
              <a:t>L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1</a:t>
            </a:r>
            <a:r>
              <a:rPr lang="en-US" sz="2800" i="1" dirty="0"/>
              <a:t>-</a:t>
            </a:r>
            <a:r>
              <a:rPr lang="en-US" sz="2800" dirty="0"/>
              <a:t>norm </a:t>
            </a:r>
            <a:r>
              <a:rPr lang="en-US" sz="2800" dirty="0" smtClean="0">
                <a:latin typeface="LatinModernMath-Regular"/>
                <a:cs typeface="LatinModernMath-Regular"/>
              </a:rPr>
              <a:t>1</a:t>
            </a:r>
            <a:r>
              <a:rPr lang="en-US" sz="2800" dirty="0" smtClean="0"/>
              <a:t>	</a:t>
            </a:r>
            <a:r>
              <a:rPr lang="en-US" dirty="0" smtClean="0"/>
              <a:t>[Sherstov09]</a:t>
            </a:r>
          </a:p>
          <a:p>
            <a:pPr marL="342900" indent="-342900">
              <a:buFont typeface="+mj-lt"/>
              <a:buAutoNum type="arabicPeriod"/>
            </a:pPr>
            <a:endParaRPr lang="en-US" sz="2800" dirty="0">
              <a:cs typeface="LM Roman 10 Italic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cs typeface="LatinModernMath-Regular"/>
              </a:rPr>
              <a:t> </a:t>
            </a:r>
            <a:r>
              <a:rPr lang="en-US" sz="2800" dirty="0" err="1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err="1">
                <a:latin typeface="LM Roman 10 Italic"/>
                <a:cs typeface="LM Roman 10 Italic"/>
              </a:rPr>
              <a:t>f</a:t>
            </a:r>
            <a:r>
              <a:rPr lang="en-US" sz="1400" baseline="-25000" dirty="0">
                <a:latin typeface="LM Roman 10 Italic"/>
                <a:cs typeface="LM Roman 10 Italic"/>
              </a:rPr>
              <a:t> </a:t>
            </a:r>
            <a:r>
              <a:rPr lang="en-US" sz="1400" baseline="-25000" dirty="0">
                <a:latin typeface="Wingdings"/>
                <a:ea typeface="Wingdings"/>
                <a:cs typeface="Wingdings"/>
                <a:sym typeface="Wingdings"/>
              </a:rPr>
              <a:t></a:t>
            </a:r>
            <a:r>
              <a:rPr lang="en-US" sz="2800" baseline="-25000" dirty="0">
                <a:latin typeface="LM Roman 10 Italic"/>
                <a:cs typeface="LM Roman 10 Italic"/>
              </a:rPr>
              <a:t>g</a:t>
            </a:r>
            <a:r>
              <a:rPr lang="en-US" sz="2800" dirty="0">
                <a:cs typeface="LM Roman 10 Italic"/>
              </a:rPr>
              <a:t> </a:t>
            </a:r>
            <a:r>
              <a:rPr lang="en-US" sz="2800" dirty="0" smtClean="0">
                <a:cs typeface="LM Roman 10 Italic"/>
              </a:rPr>
              <a:t>has pure high degree 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r>
              <a:rPr lang="en-US" sz="2800" dirty="0"/>
              <a:t>	</a:t>
            </a:r>
            <a:r>
              <a:rPr lang="en-US" dirty="0"/>
              <a:t>[</a:t>
            </a:r>
            <a:r>
              <a:rPr lang="en-US" dirty="0" smtClean="0"/>
              <a:t>Sherstov09</a:t>
            </a:r>
            <a:r>
              <a:rPr lang="en-US" dirty="0"/>
              <a:t>]</a:t>
            </a:r>
            <a:r>
              <a:rPr lang="en-US" dirty="0">
                <a:cs typeface="LM Roman 10 Italic"/>
              </a:rPr>
              <a:t> </a:t>
            </a:r>
            <a:endParaRPr lang="en-US" dirty="0" smtClean="0">
              <a:cs typeface="LM Roman 10 Italic"/>
            </a:endParaRPr>
          </a:p>
          <a:p>
            <a:pPr marL="342900" indent="-342900">
              <a:buFont typeface="+mj-lt"/>
              <a:buAutoNum type="arabicPeriod"/>
            </a:pPr>
            <a:endParaRPr lang="en-US" sz="2800" dirty="0">
              <a:cs typeface="LM Roman 10 Italic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800" dirty="0">
                <a:cs typeface="LatinModernMath-Regular"/>
              </a:rPr>
              <a:t> 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2800" dirty="0" smtClean="0">
                <a:cs typeface="LatinModernMath-Regular"/>
              </a:rPr>
              <a:t> = </a:t>
            </a:r>
            <a:r>
              <a:rPr lang="en-US" sz="2800" dirty="0" err="1" smtClean="0">
                <a:cs typeface="LatinModernMath-Regular"/>
              </a:rPr>
              <a:t>AND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n</a:t>
            </a:r>
            <a:r>
              <a:rPr lang="en-US" sz="2800" dirty="0" smtClean="0">
                <a:cs typeface="LatinModernMath-Regular"/>
              </a:rPr>
              <a:t> and </a:t>
            </a:r>
            <a:r>
              <a:rPr lang="en-US" sz="2800" dirty="0" smtClean="0">
                <a:latin typeface="LM Roman 10 Italic"/>
                <a:cs typeface="LM Roman 10 Italic"/>
              </a:rPr>
              <a:t>g</a:t>
            </a:r>
            <a:r>
              <a:rPr lang="en-US" sz="2800" dirty="0" smtClean="0">
                <a:cs typeface="LatinModernMath-Regular"/>
              </a:rPr>
              <a:t> = </a:t>
            </a:r>
            <a:r>
              <a:rPr lang="en-US" sz="2800" dirty="0" err="1" smtClean="0">
                <a:cs typeface="LatinModernMath-Regular"/>
              </a:rPr>
              <a:t>OR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m</a:t>
            </a:r>
            <a:r>
              <a:rPr lang="en-US" sz="2800" dirty="0" smtClean="0">
                <a:cs typeface="LatinModernMath-Regular"/>
              </a:rPr>
              <a:t> </a:t>
            </a:r>
            <a:r>
              <a:rPr lang="en-US" sz="2800" dirty="0" smtClean="0">
                <a:cs typeface="Chalkboard"/>
              </a:rPr>
              <a:t>⇒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f</a:t>
            </a:r>
            <a:r>
              <a:rPr lang="en-US" sz="1400" baseline="-25000" dirty="0" smtClean="0">
                <a:latin typeface="LM Roman 10 Italic"/>
                <a:cs typeface="LM Roman 10 Italic"/>
              </a:rPr>
              <a:t> </a:t>
            </a:r>
            <a:r>
              <a:rPr lang="en-US" sz="1600" baseline="-25000" dirty="0">
                <a:latin typeface="Wingdings"/>
                <a:ea typeface="Wingdings"/>
                <a:cs typeface="Wingdings"/>
                <a:sym typeface="Wingdings"/>
              </a:rPr>
              <a:t></a:t>
            </a:r>
            <a:r>
              <a:rPr lang="en-US" sz="2800" baseline="-25000" dirty="0">
                <a:latin typeface="LM Roman 10 Italic"/>
                <a:cs typeface="LM Roman 10 Italic"/>
              </a:rPr>
              <a:t>g</a:t>
            </a:r>
            <a:r>
              <a:rPr lang="en-US" sz="2800" dirty="0">
                <a:cs typeface="LM Roman 10 Italic"/>
              </a:rPr>
              <a:t> </a:t>
            </a:r>
            <a:r>
              <a:rPr lang="en-US" sz="2800" dirty="0" smtClean="0">
                <a:cs typeface="LM Roman 10 Italic"/>
              </a:rPr>
              <a:t>has high correlation</a:t>
            </a:r>
            <a:r>
              <a:rPr lang="en-US" sz="2800" i="1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 smtClean="0">
                <a:cs typeface="LM Roman 10 Italic"/>
              </a:rPr>
              <a:t>with </a:t>
            </a:r>
            <a:r>
              <a:rPr lang="en-US" sz="2800" dirty="0" smtClean="0">
                <a:latin typeface="LM Roman 10 Italic"/>
                <a:cs typeface="LM Roman 10 Italic"/>
                <a:sym typeface="Wingdings"/>
              </a:rPr>
              <a:t>f </a:t>
            </a:r>
            <a:r>
              <a:rPr lang="en-US" sz="1400" dirty="0" smtClean="0">
                <a:ea typeface="Wingdings"/>
                <a:cs typeface="Wingdings"/>
                <a:sym typeface="Wingdings"/>
              </a:rPr>
              <a:t> </a:t>
            </a:r>
            <a:r>
              <a:rPr lang="en-US" sz="2800" dirty="0">
                <a:latin typeface="LM Roman 10 Italic"/>
                <a:cs typeface="LM Roman 10 Italic"/>
                <a:sym typeface="Wingdings"/>
              </a:rPr>
              <a:t>g</a:t>
            </a: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dirty="0" smtClean="0"/>
              <a:t>[B.-Thaler13, Sherstov13]</a:t>
            </a:r>
            <a:r>
              <a:rPr lang="en-US" dirty="0" smtClean="0">
                <a:cs typeface="LM Roman 10 Italic"/>
              </a:rPr>
              <a:t> </a:t>
            </a:r>
            <a:endParaRPr lang="en-US" dirty="0">
              <a:cs typeface="LM Roman 10 Italic"/>
            </a:endParaRPr>
          </a:p>
        </p:txBody>
      </p:sp>
    </p:spTree>
    <p:extLst>
      <p:ext uri="{BB962C8B-B14F-4D97-AF65-F5344CB8AC3E}">
        <p14:creationId xmlns:p14="http://schemas.microsoft.com/office/powerpoint/2010/main" val="1642248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2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Story 1: </a:t>
            </a:r>
            <a:r>
              <a:rPr lang="en-US" i="1" dirty="0" err="1" smtClean="0"/>
              <a:t>Symmetrization</a:t>
            </a:r>
            <a:r>
              <a:rPr lang="en-US" dirty="0" smtClean="0"/>
              <a:t> and the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 approximate degree of AND</a:t>
            </a:r>
          </a:p>
          <a:p>
            <a:endParaRPr lang="en-US" dirty="0" smtClean="0"/>
          </a:p>
          <a:p>
            <a:r>
              <a:rPr lang="en-US" dirty="0" smtClean="0"/>
              <a:t>Story 2: </a:t>
            </a:r>
            <a:r>
              <a:rPr lang="en-US" i="1" dirty="0" smtClean="0"/>
              <a:t>Dual polynomials</a:t>
            </a:r>
            <a:r>
              <a:rPr lang="en-US" dirty="0" smtClean="0"/>
              <a:t> and the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 approximate degree of AND-OR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Story 3:</a:t>
            </a:r>
            <a:r>
              <a:rPr lang="en-US" dirty="0" smtClean="0"/>
              <a:t> Hardness </a:t>
            </a:r>
            <a:r>
              <a:rPr lang="en-US" dirty="0" smtClean="0"/>
              <a:t>amplification in AC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>
                <a:cs typeface="Chalkboard"/>
              </a:rPr>
              <a:t>	</a:t>
            </a:r>
            <a:r>
              <a:rPr lang="en-US" dirty="0" smtClean="0">
                <a:cs typeface="Chalkboard"/>
              </a:rPr>
              <a:t>								⇒</a:t>
            </a:r>
            <a:r>
              <a:rPr lang="en-US" dirty="0" smtClean="0"/>
              <a:t> Main Theorem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40222" y="1636891"/>
            <a:ext cx="2060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[Nisan-Szegedy92]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35328" y="3127972"/>
            <a:ext cx="1904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[B.-Thaler13</a:t>
            </a:r>
          </a:p>
          <a:p>
            <a:r>
              <a:rPr lang="en-US" dirty="0" smtClean="0"/>
              <a:t>Sherstov13]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36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417"/>
            <a:ext cx="8229600" cy="1143000"/>
          </a:xfrm>
        </p:spPr>
        <p:txBody>
          <a:bodyPr/>
          <a:lstStyle/>
          <a:p>
            <a:r>
              <a:rPr lang="en-US" dirty="0" smtClean="0"/>
              <a:t>Hardness Amplification in AC</a:t>
            </a:r>
            <a:r>
              <a:rPr lang="en-US" baseline="30000" dirty="0" smtClean="0"/>
              <a:t>0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089" y="1171224"/>
            <a:ext cx="8588022" cy="52634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u="sng" dirty="0" smtClean="0"/>
              <a:t>Theorem 1:</a:t>
            </a:r>
            <a:r>
              <a:rPr lang="en-US" sz="2800" dirty="0" smtClean="0"/>
              <a:t> If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–,1/2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&gt; 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r>
              <a:rPr lang="en-US" sz="2800" dirty="0" smtClean="0"/>
              <a:t>, then </a:t>
            </a:r>
            <a:r>
              <a:rPr lang="en-US" sz="2800" dirty="0" smtClean="0">
                <a:latin typeface="LatinModernMath-Regular"/>
                <a:cs typeface="LatinModernMath-Regular"/>
              </a:rPr>
              <a:t>deg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1/2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&gt; </a:t>
            </a:r>
            <a:r>
              <a:rPr lang="en-US" sz="2800" dirty="0" smtClean="0">
                <a:latin typeface="LM Roman 10 Italic"/>
                <a:cs typeface="LM Roman 10 Italic"/>
              </a:rPr>
              <a:t>t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1/2</a:t>
            </a:r>
            <a:r>
              <a:rPr lang="en-US" sz="2800" dirty="0" smtClean="0">
                <a:latin typeface="LM Roman 10 Italic"/>
                <a:cs typeface="LM Roman 10 Italic"/>
              </a:rPr>
              <a:t>d </a:t>
            </a:r>
          </a:p>
          <a:p>
            <a:pPr marL="0" indent="0">
              <a:buNone/>
            </a:pPr>
            <a:r>
              <a:rPr lang="en-US" sz="2800" dirty="0" smtClean="0"/>
              <a:t>for </a:t>
            </a:r>
            <a:r>
              <a:rPr lang="en-US" sz="2800" dirty="0">
                <a:latin typeface="LM Roman 10 Italic"/>
                <a:cs typeface="LM Roman 10 Italic"/>
              </a:rPr>
              <a:t>F </a:t>
            </a:r>
            <a:r>
              <a:rPr lang="en-US" sz="2800" dirty="0"/>
              <a:t>= </a:t>
            </a:r>
            <a:r>
              <a:rPr lang="en-US" sz="2800" dirty="0" err="1"/>
              <a:t>OR</a:t>
            </a:r>
            <a:r>
              <a:rPr lang="en-US" sz="2800" baseline="-25000" dirty="0" err="1">
                <a:latin typeface="LM Roman 10 Italic"/>
                <a:cs typeface="LM Roman 10 Italic"/>
              </a:rPr>
              <a:t>t</a:t>
            </a:r>
            <a:r>
              <a:rPr lang="en-US" sz="2800" baseline="-25000" dirty="0"/>
              <a:t> </a:t>
            </a:r>
            <a:r>
              <a:rPr lang="en-US" sz="1800" dirty="0">
                <a:ea typeface="Wingdings"/>
                <a:cs typeface="Wingdings"/>
                <a:sym typeface="Wingdings"/>
              </a:rPr>
              <a:t></a:t>
            </a:r>
            <a:r>
              <a:rPr lang="en-US" sz="2800" dirty="0">
                <a:ea typeface="Wingdings"/>
                <a:cs typeface="Wingdings"/>
                <a:sym typeface="Wingdings"/>
              </a:rPr>
              <a:t> </a:t>
            </a:r>
            <a:r>
              <a:rPr lang="en-US" sz="2800" dirty="0">
                <a:latin typeface="LM Roman 10 Italic"/>
                <a:cs typeface="LM Roman 10 Italic"/>
              </a:rPr>
              <a:t>f</a:t>
            </a:r>
            <a:r>
              <a:rPr lang="en-US" sz="1800" dirty="0">
                <a:latin typeface="LM Roman 10 Italic"/>
                <a:cs typeface="LM Roman 10 Italic"/>
              </a:rPr>
              <a:t> </a:t>
            </a:r>
            <a:r>
              <a:rPr lang="en-US" sz="2800" dirty="0">
                <a:ea typeface="Wingdings"/>
                <a:cs typeface="Wingdings"/>
                <a:sym typeface="Wingdings"/>
              </a:rPr>
              <a:t> </a:t>
            </a:r>
            <a:r>
              <a:rPr lang="en-US" sz="1800" dirty="0">
                <a:ea typeface="Wingdings"/>
                <a:cs typeface="Wingdings"/>
                <a:sym typeface="Wingdings"/>
              </a:rPr>
              <a:t>[B.-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Thaler13, Sherstov13]</a:t>
            </a:r>
          </a:p>
          <a:p>
            <a:pPr marL="0" indent="0">
              <a:buNone/>
            </a:pPr>
            <a:endParaRPr lang="en-US" sz="800" u="sng" dirty="0" smtClean="0"/>
          </a:p>
          <a:p>
            <a:pPr marL="0" indent="0">
              <a:buNone/>
            </a:pPr>
            <a:r>
              <a:rPr lang="en-US" sz="2800" u="sng" dirty="0" smtClean="0"/>
              <a:t>Theorem 2:</a:t>
            </a:r>
            <a:r>
              <a:rPr lang="en-US" sz="2800" dirty="0" smtClean="0"/>
              <a:t> If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–,1/2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&gt; </a:t>
            </a:r>
            <a:r>
              <a:rPr lang="en-US" sz="2800" dirty="0">
                <a:latin typeface="LM Roman 10 Italic"/>
                <a:cs typeface="LM Roman 10 Italic"/>
              </a:rPr>
              <a:t>d</a:t>
            </a:r>
            <a:r>
              <a:rPr lang="en-US" sz="2800" dirty="0" smtClean="0"/>
              <a:t>, then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dirty="0" smtClean="0">
                <a:latin typeface="LatinModernMath-Regular"/>
                <a:cs typeface="LatinModernMath-Regular"/>
              </a:rPr>
              <a:t> 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   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&gt; </a:t>
            </a:r>
            <a:r>
              <a:rPr lang="en-US" sz="2800" dirty="0" smtClean="0">
                <a:latin typeface="LM Roman 10 Italic"/>
                <a:cs typeface="LM Roman 10 Italic"/>
              </a:rPr>
              <a:t>d </a:t>
            </a:r>
          </a:p>
          <a:p>
            <a:pPr marL="0" indent="0">
              <a:buNone/>
            </a:pPr>
            <a:r>
              <a:rPr lang="en-US" sz="2800" dirty="0" smtClean="0"/>
              <a:t>for </a:t>
            </a:r>
            <a:r>
              <a:rPr lang="en-US" sz="2800" dirty="0" smtClean="0">
                <a:latin typeface="LM Roman 10 Italic"/>
                <a:cs typeface="LM Roman 10 Italic"/>
              </a:rPr>
              <a:t>F </a:t>
            </a:r>
            <a:r>
              <a:rPr lang="en-US" sz="2800" dirty="0" smtClean="0"/>
              <a:t>= </a:t>
            </a:r>
            <a:r>
              <a:rPr lang="en-US" sz="2800" dirty="0" err="1" smtClean="0"/>
              <a:t>OR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t</a:t>
            </a:r>
            <a:r>
              <a:rPr lang="en-US" sz="2800" baseline="-25000" dirty="0" smtClean="0"/>
              <a:t> 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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[B.-Thaler14]</a:t>
            </a:r>
          </a:p>
          <a:p>
            <a:pPr marL="0" indent="0">
              <a:buNone/>
            </a:pPr>
            <a:endParaRPr lang="en-US" sz="800" dirty="0" smtClean="0">
              <a:ea typeface="Wingdings"/>
              <a:cs typeface="Wingdings"/>
              <a:sym typeface="Wingdings"/>
            </a:endParaRPr>
          </a:p>
          <a:p>
            <a:pPr marL="0" indent="0">
              <a:buNone/>
            </a:pPr>
            <a:r>
              <a:rPr lang="en-US" sz="2800" u="sng" dirty="0" smtClean="0"/>
              <a:t>Theorem 3: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If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baseline="-25000" dirty="0">
                <a:latin typeface="LatinModernMath-Regular"/>
                <a:cs typeface="LatinModernMath-Regular"/>
              </a:rPr>
              <a:t>–,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1/2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&gt; 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r>
              <a:rPr lang="en-US" sz="2800" dirty="0" smtClean="0"/>
              <a:t>, </a:t>
            </a:r>
            <a:r>
              <a:rPr lang="en-US" sz="2800" dirty="0"/>
              <a:t>then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±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&gt; </a:t>
            </a:r>
            <a:r>
              <a:rPr lang="en-US" sz="28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min{</a:t>
            </a:r>
            <a:r>
              <a:rPr lang="en-US" sz="2800" dirty="0" smtClean="0">
                <a:latin typeface="LM Roman 10 Italic"/>
                <a:ea typeface="Wingdings"/>
                <a:cs typeface="LM Roman 10 Italic"/>
                <a:sym typeface="Wingdings"/>
              </a:rPr>
              <a:t>t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, 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r>
              <a:rPr lang="en-US" sz="28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}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for </a:t>
            </a:r>
            <a:r>
              <a:rPr lang="en-US" sz="2800" dirty="0" smtClean="0">
                <a:latin typeface="LM Roman 10 Italic"/>
                <a:cs typeface="LM Roman 10 Italic"/>
              </a:rPr>
              <a:t>F </a:t>
            </a:r>
            <a:r>
              <a:rPr lang="en-US" sz="2800" dirty="0" smtClean="0"/>
              <a:t>= </a:t>
            </a:r>
            <a:r>
              <a:rPr lang="en-US" sz="2800" dirty="0" err="1" smtClean="0"/>
              <a:t>OR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t</a:t>
            </a:r>
            <a:r>
              <a:rPr lang="en-US" sz="2800" baseline="-25000" dirty="0" smtClean="0"/>
              <a:t> 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 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[Sherstov14]</a:t>
            </a:r>
          </a:p>
          <a:p>
            <a:pPr marL="0" indent="0">
              <a:buNone/>
            </a:pPr>
            <a:endParaRPr lang="en-US" sz="800" dirty="0" smtClean="0">
              <a:ea typeface="Wingdings"/>
              <a:cs typeface="Wingdings"/>
              <a:sym typeface="Wingdings"/>
            </a:endParaRPr>
          </a:p>
          <a:p>
            <a:pPr marL="0" indent="0">
              <a:buNone/>
            </a:pPr>
            <a:r>
              <a:rPr lang="en-US" sz="2800" u="sng" dirty="0" smtClean="0"/>
              <a:t>Theorem 4: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If </a:t>
            </a:r>
            <a:r>
              <a:rPr lang="en-US" sz="2800" dirty="0" smtClean="0">
                <a:latin typeface="LatinModernMath-Regular"/>
                <a:cs typeface="LatinModernMath-Regular"/>
              </a:rPr>
              <a:t>deg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+,</a:t>
            </a:r>
            <a:r>
              <a:rPr lang="en-US" sz="2800" baseline="-25000" dirty="0">
                <a:latin typeface="LatinModernMath-Regular"/>
                <a:cs typeface="LatinModernMath-Regular"/>
              </a:rPr>
              <a:t>1/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2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&gt; 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, then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dirty="0" smtClean="0">
                <a:latin typeface="LatinModernMath-Regular"/>
                <a:cs typeface="LatinModernMath-Regular"/>
              </a:rPr>
              <a:t>    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&gt; 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endParaRPr lang="en-US" sz="2800" dirty="0">
              <a:ea typeface="Wingdings"/>
              <a:cs typeface="Wingdings"/>
              <a:sym typeface="Wingdings"/>
            </a:endParaRPr>
          </a:p>
          <a:p>
            <a:pPr marL="0" indent="0">
              <a:buNone/>
            </a:pPr>
            <a:r>
              <a:rPr lang="en-US" sz="2800" dirty="0" smtClean="0">
                <a:ea typeface="Wingdings"/>
                <a:cs typeface="Wingdings"/>
                <a:sym typeface="Wingdings"/>
              </a:rPr>
              <a:t>for </a:t>
            </a:r>
            <a:r>
              <a:rPr lang="en-US" sz="2800" dirty="0" smtClean="0">
                <a:latin typeface="LM Roman 10 Italic"/>
                <a:cs typeface="LM Roman 10 Italic"/>
              </a:rPr>
              <a:t>F </a:t>
            </a:r>
            <a:r>
              <a:rPr lang="en-US" sz="2800" dirty="0" smtClean="0"/>
              <a:t>= 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ODD-MAX-</a:t>
            </a:r>
            <a:r>
              <a:rPr lang="en-US" sz="2800" dirty="0" err="1" smtClean="0">
                <a:ea typeface="Wingdings"/>
                <a:cs typeface="Wingdings"/>
                <a:sym typeface="Wingdings"/>
              </a:rPr>
              <a:t>BIT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t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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[Thaler14]</a:t>
            </a:r>
          </a:p>
          <a:p>
            <a:pPr marL="0" indent="0">
              <a:buNone/>
            </a:pPr>
            <a:endParaRPr lang="en-US" sz="800" dirty="0" smtClean="0">
              <a:ea typeface="Wingdings"/>
              <a:cs typeface="Wingdings"/>
              <a:sym typeface="Wingdings"/>
            </a:endParaRPr>
          </a:p>
          <a:p>
            <a:pPr marL="0" indent="0">
              <a:buNone/>
            </a:pPr>
            <a:r>
              <a:rPr lang="en-US" sz="2800" u="sng" dirty="0" smtClean="0"/>
              <a:t>Theorem 5: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If </a:t>
            </a:r>
            <a:r>
              <a:rPr lang="en-US" sz="2800" dirty="0" smtClean="0">
                <a:latin typeface="LatinModernMath-Regular"/>
                <a:cs typeface="LatinModernMath-Regular"/>
              </a:rPr>
              <a:t>deg</a:t>
            </a:r>
            <a:r>
              <a:rPr lang="en-US" sz="2800" baseline="-25000" dirty="0">
                <a:latin typeface="LatinModernMath-Regular"/>
                <a:cs typeface="LatinModernMath-Regular"/>
              </a:rPr>
              <a:t>1/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2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&gt; 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, then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±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&gt; </a:t>
            </a:r>
            <a:r>
              <a:rPr lang="en-US" sz="28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min{</a:t>
            </a:r>
            <a:r>
              <a:rPr lang="en-US" sz="2800" dirty="0" smtClean="0">
                <a:latin typeface="LM Roman 10 Italic"/>
                <a:ea typeface="Wingdings"/>
                <a:cs typeface="LM Roman 10 Italic"/>
                <a:sym typeface="Wingdings"/>
              </a:rPr>
              <a:t>t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, </a:t>
            </a:r>
            <a:r>
              <a:rPr lang="en-US" sz="2800" dirty="0" smtClean="0">
                <a:latin typeface="LM Roman 10 Italic"/>
                <a:cs typeface="LM Roman 10 Italic"/>
              </a:rPr>
              <a:t>d</a:t>
            </a:r>
            <a:r>
              <a:rPr lang="en-US" sz="28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}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for 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= APPROX-</a:t>
            </a:r>
            <a:r>
              <a:rPr lang="en-US" sz="2800" dirty="0" err="1" smtClean="0">
                <a:ea typeface="Wingdings"/>
                <a:cs typeface="Wingdings"/>
                <a:sym typeface="Wingdings"/>
              </a:rPr>
              <a:t>MAJ</a:t>
            </a:r>
            <a:r>
              <a:rPr lang="en-US" sz="2800" baseline="-25000" dirty="0" err="1" smtClean="0">
                <a:latin typeface="LM Roman 10 Italic"/>
                <a:cs typeface="LM Roman 10 Italic"/>
              </a:rPr>
              <a:t>t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1800" dirty="0">
                <a:ea typeface="Wingdings"/>
                <a:cs typeface="Wingdings"/>
                <a:sym typeface="Wingdings"/>
              </a:rPr>
              <a:t></a:t>
            </a:r>
            <a:r>
              <a:rPr lang="en-US" sz="2800" dirty="0">
                <a:ea typeface="Wingdings"/>
                <a:cs typeface="Wingdings"/>
                <a:sym typeface="Wingdings"/>
              </a:rPr>
              <a:t> </a:t>
            </a:r>
            <a:r>
              <a:rPr lang="en-US" sz="2800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[Bouland-Chen-Holden-Thaler-Vasudevan16]</a:t>
            </a:r>
            <a:endParaRPr lang="en-US" sz="1800" dirty="0">
              <a:ea typeface="Wingdings"/>
              <a:cs typeface="Wingdings"/>
              <a:sym typeface="Wingdings"/>
            </a:endParaRPr>
          </a:p>
          <a:p>
            <a:pPr marL="0" indent="0">
              <a:buNone/>
            </a:pPr>
            <a:endParaRPr lang="en-US" dirty="0">
              <a:ea typeface="Wingdings"/>
              <a:cs typeface="Wingdings"/>
              <a:sym typeface="Wingdings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80669" y="2637558"/>
            <a:ext cx="790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atinModernMath-Regular"/>
                <a:cs typeface="LatinModernMath-Regular"/>
              </a:rPr>
              <a:t>1–2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-</a:t>
            </a:r>
            <a:r>
              <a:rPr lang="en-US" baseline="30000" dirty="0" smtClean="0">
                <a:latin typeface="LM Roman 10 Italic"/>
                <a:cs typeface="LM Roman 10 Italic"/>
              </a:rPr>
              <a:t>t</a:t>
            </a:r>
            <a:endParaRPr lang="en-US" baseline="30000" dirty="0">
              <a:latin typeface="LM Roman 10 Italic"/>
              <a:cs typeface="LM Roman 10 Ital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0669" y="4892513"/>
            <a:ext cx="790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atinModernMath-Regular"/>
                <a:cs typeface="LatinModernMath-Regular"/>
              </a:rPr>
              <a:t>1–2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-</a:t>
            </a:r>
            <a:r>
              <a:rPr lang="en-US" baseline="30000" dirty="0" smtClean="0">
                <a:latin typeface="LM Roman 10 Italic"/>
                <a:cs typeface="LM Roman 10 Italic"/>
              </a:rPr>
              <a:t>t</a:t>
            </a:r>
            <a:endParaRPr lang="en-US" baseline="30000" dirty="0">
              <a:latin typeface="LM Roman 10 Italic"/>
              <a:cs typeface="LM Roman 10 Italic"/>
            </a:endParaRPr>
          </a:p>
        </p:txBody>
      </p:sp>
    </p:spTree>
    <p:extLst>
      <p:ext uri="{BB962C8B-B14F-4D97-AF65-F5344CB8AC3E}">
        <p14:creationId xmlns:p14="http://schemas.microsoft.com/office/powerpoint/2010/main" val="1557738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417"/>
            <a:ext cx="8229600" cy="1143000"/>
          </a:xfrm>
        </p:spPr>
        <p:txBody>
          <a:bodyPr/>
          <a:lstStyle/>
          <a:p>
            <a:r>
              <a:rPr lang="en-US" dirty="0" smtClean="0"/>
              <a:t>Hardness Amplification in AC</a:t>
            </a:r>
            <a:r>
              <a:rPr lang="en-US" baseline="30000" dirty="0" smtClean="0"/>
              <a:t>0</a:t>
            </a:r>
            <a:endParaRPr lang="en-US" baseline="30000" dirty="0"/>
          </a:p>
        </p:txBody>
      </p:sp>
      <p:sp>
        <p:nvSpPr>
          <p:cNvPr id="4" name="TextBox 3"/>
          <p:cNvSpPr txBox="1"/>
          <p:nvPr/>
        </p:nvSpPr>
        <p:spPr>
          <a:xfrm>
            <a:off x="6180669" y="2637558"/>
            <a:ext cx="790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atinModernMath-Regular"/>
                <a:cs typeface="LatinModernMath-Regular"/>
              </a:rPr>
              <a:t>1–2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-</a:t>
            </a:r>
            <a:r>
              <a:rPr lang="en-US" baseline="30000" dirty="0" smtClean="0">
                <a:latin typeface="LM Roman 10 Italic"/>
                <a:cs typeface="LM Roman 10 Italic"/>
              </a:rPr>
              <a:t>t</a:t>
            </a:r>
            <a:endParaRPr lang="en-US" baseline="30000" dirty="0">
              <a:latin typeface="LM Roman 10 Italic"/>
              <a:cs typeface="LM Roman 10 Italic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94780" y="1861446"/>
            <a:ext cx="790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atinModernMath-Regular"/>
                <a:cs typeface="LatinModernMath-Regular"/>
              </a:rPr>
              <a:t>1–2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-</a:t>
            </a:r>
            <a:r>
              <a:rPr lang="en-US" baseline="30000" dirty="0" smtClean="0">
                <a:latin typeface="LM Roman 10 Italic"/>
                <a:cs typeface="LM Roman 10 Italic"/>
              </a:rPr>
              <a:t>t</a:t>
            </a:r>
            <a:endParaRPr lang="en-US" baseline="30000" dirty="0">
              <a:latin typeface="LM Roman 10 Italic"/>
              <a:cs typeface="LM Roman 10 Italic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9889" y="1516416"/>
            <a:ext cx="8692444" cy="21101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u="sng" dirty="0" smtClean="0">
                <a:solidFill>
                  <a:schemeClr val="tx1"/>
                </a:solidFill>
              </a:rPr>
              <a:t>Theorem Template: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  <a:ea typeface="Wingdings"/>
                <a:cs typeface="Wingdings"/>
                <a:sym typeface="Wingdings"/>
              </a:rPr>
              <a:t>If </a:t>
            </a:r>
            <a:r>
              <a:rPr lang="en-US" sz="2800" dirty="0" smtClean="0">
                <a:solidFill>
                  <a:schemeClr val="tx1"/>
                </a:solidFill>
                <a:latin typeface="LM Roman 10 Italic"/>
                <a:cs typeface="LM Roman 10 Italic"/>
              </a:rPr>
              <a:t>f</a:t>
            </a:r>
            <a:r>
              <a:rPr lang="en-US" sz="800" dirty="0" smtClean="0">
                <a:solidFill>
                  <a:schemeClr val="tx1"/>
                </a:solidFill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is “hard” to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approximate by low-degree polynomials</a:t>
            </a:r>
            <a:r>
              <a:rPr lang="en-US" sz="2800" dirty="0" smtClean="0">
                <a:solidFill>
                  <a:schemeClr val="tx1"/>
                </a:solidFill>
                <a:ea typeface="Wingdings"/>
                <a:cs typeface="Wingdings"/>
                <a:sym typeface="Wingdings"/>
              </a:rPr>
              <a:t>,</a:t>
            </a:r>
          </a:p>
          <a:p>
            <a:r>
              <a:rPr lang="en-US" sz="2800" dirty="0" smtClean="0">
                <a:solidFill>
                  <a:schemeClr val="tx1"/>
                </a:solidFill>
                <a:ea typeface="Wingdings"/>
                <a:cs typeface="Wingdings"/>
                <a:sym typeface="Wingdings"/>
              </a:rPr>
              <a:t>then </a:t>
            </a:r>
            <a:r>
              <a:rPr lang="en-US" sz="2800" dirty="0">
                <a:solidFill>
                  <a:schemeClr val="tx1"/>
                </a:solidFill>
                <a:latin typeface="LM Roman 10 Italic"/>
                <a:cs typeface="LM Roman 10 Italic"/>
              </a:rPr>
              <a:t>F </a:t>
            </a:r>
            <a:r>
              <a:rPr lang="en-US" sz="2800" dirty="0">
                <a:solidFill>
                  <a:schemeClr val="tx1"/>
                </a:solidFill>
              </a:rPr>
              <a:t>= </a:t>
            </a:r>
            <a:r>
              <a:rPr lang="en-US" sz="2800" dirty="0">
                <a:solidFill>
                  <a:schemeClr val="tx1"/>
                </a:solidFill>
                <a:latin typeface="LM Roman 10 Italic"/>
                <a:cs typeface="LM Roman 10 Italic"/>
              </a:rPr>
              <a:t>g</a:t>
            </a:r>
            <a:r>
              <a:rPr lang="en-US" sz="2800" dirty="0" smtClean="0">
                <a:solidFill>
                  <a:schemeClr val="tx1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dirty="0">
                <a:solidFill>
                  <a:schemeClr val="tx1"/>
                </a:solidFill>
                <a:ea typeface="Wingdings"/>
                <a:cs typeface="Wingdings"/>
                <a:sym typeface="Wingdings"/>
              </a:rPr>
              <a:t></a:t>
            </a:r>
            <a:r>
              <a:rPr lang="en-US" sz="2800" dirty="0">
                <a:solidFill>
                  <a:schemeClr val="tx1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LM Roman 10 Italic"/>
                <a:cs typeface="LM Roman 10 Italic"/>
              </a:rPr>
              <a:t>f </a:t>
            </a:r>
            <a:r>
              <a:rPr lang="en-US" sz="2800" dirty="0" smtClean="0">
                <a:solidFill>
                  <a:schemeClr val="tx1"/>
                </a:solidFill>
                <a:cs typeface="LM Roman 10 Italic"/>
              </a:rPr>
              <a:t>is “even harder” to </a:t>
            </a:r>
          </a:p>
          <a:p>
            <a:r>
              <a:rPr lang="en-US" sz="2800" dirty="0" smtClean="0">
                <a:solidFill>
                  <a:schemeClr val="tx1"/>
                </a:solidFill>
                <a:cs typeface="LM Roman 10 Italic"/>
              </a:rPr>
              <a:t>approximate by low-degree polynomials</a:t>
            </a:r>
            <a:endParaRPr lang="en-US" sz="2800" dirty="0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012952" y="1437395"/>
            <a:ext cx="2926835" cy="1949272"/>
            <a:chOff x="5785556" y="1597443"/>
            <a:chExt cx="3089549" cy="2259363"/>
          </a:xfrm>
        </p:grpSpPr>
        <p:grpSp>
          <p:nvGrpSpPr>
            <p:cNvPr id="12" name="Group 11"/>
            <p:cNvGrpSpPr/>
            <p:nvPr/>
          </p:nvGrpSpPr>
          <p:grpSpPr>
            <a:xfrm>
              <a:off x="6453619" y="2195514"/>
              <a:ext cx="1776084" cy="382912"/>
              <a:chOff x="3203222" y="3132667"/>
              <a:chExt cx="2695222" cy="620888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flipH="1">
                <a:off x="3203222" y="3146778"/>
                <a:ext cx="115711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>
                <a:off x="3739446" y="3146778"/>
                <a:ext cx="747887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>
                <a:off x="4262965" y="3132667"/>
                <a:ext cx="279401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4607984" y="3132667"/>
                <a:ext cx="173566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4725106" y="3146778"/>
                <a:ext cx="56656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 flipV="1">
                <a:off x="4882446" y="3175000"/>
                <a:ext cx="1015998" cy="5644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/>
            <p:cNvGrpSpPr/>
            <p:nvPr/>
          </p:nvGrpSpPr>
          <p:grpSpPr>
            <a:xfrm>
              <a:off x="5785556" y="3004200"/>
              <a:ext cx="993573" cy="424799"/>
              <a:chOff x="3583659" y="3146778"/>
              <a:chExt cx="2112471" cy="606777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7184989" y="1597443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g</a:t>
              </a:r>
              <a:endParaRPr lang="en-US" sz="2800" dirty="0">
                <a:latin typeface="LM Roman 10 Italic"/>
                <a:cs typeface="LM Roman 10 Italic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72261" y="2431327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f</a:t>
              </a:r>
              <a:endParaRPr lang="en-US" sz="2800" dirty="0">
                <a:latin typeface="LM Roman 10 Italic"/>
                <a:cs typeface="LM Roman 10 Italic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152963" y="2439270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f</a:t>
              </a:r>
              <a:endParaRPr lang="en-US" sz="2800" dirty="0">
                <a:latin typeface="LM Roman 10 Italic"/>
                <a:cs typeface="LM Roman 10 Italic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054758" y="3330222"/>
              <a:ext cx="750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x</a:t>
              </a:r>
              <a:r>
                <a:rPr lang="en-US" sz="2800" baseline="-25000" dirty="0" smtClean="0">
                  <a:latin typeface="LatinModernMath-Regular"/>
                  <a:cs typeface="LatinModernMath-Regular"/>
                </a:rPr>
                <a:t>1</a:t>
              </a:r>
              <a:endParaRPr lang="en-US" sz="2800" baseline="-25000" dirty="0">
                <a:latin typeface="LatinModernMath-Regular"/>
                <a:cs typeface="LatinModernMath-Regular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124865" y="3333586"/>
              <a:ext cx="750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LM Roman 10 Italic"/>
                  <a:cs typeface="LM Roman 10 Italic"/>
                </a:rPr>
                <a:t>x</a:t>
              </a:r>
              <a:r>
                <a:rPr lang="en-US" sz="2800" baseline="-25000" dirty="0" err="1">
                  <a:latin typeface="LM Roman 10 Italic"/>
                  <a:cs typeface="LM Roman 10 Italic"/>
                </a:rPr>
                <a:t>n</a:t>
              </a:r>
              <a:endParaRPr lang="en-US" sz="2800" baseline="-25000" dirty="0">
                <a:latin typeface="LM Roman 10 Italic"/>
                <a:cs typeface="LM Roman 10 Italic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82737" y="2578426"/>
              <a:ext cx="625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7817009" y="3023958"/>
              <a:ext cx="993573" cy="424799"/>
              <a:chOff x="3583659" y="3146778"/>
              <a:chExt cx="2112471" cy="606777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/>
          <p:cNvGrpSpPr/>
          <p:nvPr/>
        </p:nvGrpSpPr>
        <p:grpSpPr>
          <a:xfrm>
            <a:off x="275568" y="4117622"/>
            <a:ext cx="8692444" cy="2505251"/>
            <a:chOff x="275568" y="4117622"/>
            <a:chExt cx="8692444" cy="2505251"/>
          </a:xfrm>
        </p:grpSpPr>
        <p:sp>
          <p:nvSpPr>
            <p:cNvPr id="5" name="TextBox 4"/>
            <p:cNvSpPr txBox="1"/>
            <p:nvPr/>
          </p:nvSpPr>
          <p:spPr>
            <a:xfrm>
              <a:off x="6180669" y="4892513"/>
              <a:ext cx="7902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LatinModernMath-Regular"/>
                  <a:cs typeface="LatinModernMath-Regular"/>
                </a:rPr>
                <a:t>1–2</a:t>
              </a:r>
              <a:r>
                <a:rPr lang="en-US" baseline="30000" dirty="0" smtClean="0">
                  <a:latin typeface="LatinModernMath-Regular"/>
                  <a:cs typeface="LatinModernMath-Regular"/>
                </a:rPr>
                <a:t>-</a:t>
              </a:r>
              <a:r>
                <a:rPr lang="en-US" baseline="30000" dirty="0" smtClean="0">
                  <a:latin typeface="LM Roman 10 Italic"/>
                  <a:cs typeface="LM Roman 10 Italic"/>
                </a:rPr>
                <a:t>t</a:t>
              </a:r>
              <a:endParaRPr lang="en-US" baseline="30000" dirty="0">
                <a:latin typeface="LM Roman 10 Italic"/>
                <a:cs typeface="LM Roman 10 Italic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75568" y="4117622"/>
              <a:ext cx="8692444" cy="250525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u="sng" dirty="0" smtClean="0">
                  <a:solidFill>
                    <a:schemeClr val="tx1"/>
                  </a:solidFill>
                </a:rPr>
                <a:t>Block Composition Barrier</a:t>
              </a:r>
            </a:p>
            <a:p>
              <a:pPr algn="ctr"/>
              <a:endParaRPr lang="en-US" sz="2800" u="sng" dirty="0">
                <a:solidFill>
                  <a:schemeClr val="tx1"/>
                </a:solidFill>
              </a:endParaRPr>
            </a:p>
            <a:p>
              <a:pPr algn="ctr"/>
              <a:endParaRPr lang="en-US" sz="2800" u="sng" dirty="0" smtClean="0">
                <a:solidFill>
                  <a:schemeClr val="tx1"/>
                </a:solidFill>
              </a:endParaRPr>
            </a:p>
            <a:p>
              <a:pPr algn="ctr"/>
              <a:endParaRPr lang="en-US" sz="2800" u="sng" dirty="0">
                <a:solidFill>
                  <a:schemeClr val="tx1"/>
                </a:solidFill>
              </a:endParaRPr>
            </a:p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57200" y="4777392"/>
              <a:ext cx="8407351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/>
              <a:r>
                <a:rPr lang="en-US" sz="2400" dirty="0" smtClean="0">
                  <a:ea typeface="Wingdings"/>
                  <a:cs typeface="LatinModernMath-Regular"/>
                  <a:sym typeface="Wingdings"/>
                </a:rPr>
                <a:t>Robust approximations, i.e.,</a:t>
              </a:r>
            </a:p>
            <a:p>
              <a:pPr lvl="1"/>
              <a:endParaRPr lang="en-US" sz="800" dirty="0" smtClean="0">
                <a:ea typeface="Wingdings"/>
                <a:cs typeface="LatinModernMath-Regular"/>
                <a:sym typeface="Wingdings"/>
              </a:endParaRPr>
            </a:p>
            <a:p>
              <a:pPr lvl="1" algn="ctr"/>
              <a:r>
                <a:rPr lang="en-US" sz="2400" dirty="0" err="1" smtClean="0">
                  <a:latin typeface="LatinModernMath-Regular"/>
                  <a:ea typeface="Wingdings"/>
                  <a:cs typeface="LatinModernMath-Regular"/>
                  <a:sym typeface="Wingdings"/>
                </a:rPr>
                <a:t>deg</a:t>
              </a:r>
              <a:r>
                <a:rPr lang="en-US" sz="2400" dirty="0" smtClean="0">
                  <a:latin typeface="LatinModernMath-Regular"/>
                  <a:ea typeface="Wingdings"/>
                  <a:cs typeface="LatinModernMath-Regular"/>
                  <a:sym typeface="Wingdings"/>
                </a:rPr>
                <a:t>(</a:t>
              </a:r>
              <a:r>
                <a:rPr lang="en-US" sz="2400" dirty="0">
                  <a:latin typeface="LM Roman 10 Italic"/>
                  <a:cs typeface="LM Roman 10 Italic"/>
                  <a:sym typeface="Wingdings"/>
                </a:rPr>
                <a:t>g</a:t>
              </a:r>
              <a:r>
                <a:rPr lang="en-US" sz="2400" dirty="0" smtClean="0">
                  <a:latin typeface="LM Roman 10 Italic"/>
                  <a:cs typeface="LM Roman 10 Italic"/>
                  <a:sym typeface="Wingdings"/>
                </a:rPr>
                <a:t> </a:t>
              </a:r>
              <a:r>
                <a:rPr lang="en-US" sz="1400" dirty="0">
                  <a:latin typeface="LatinModernMath-Regular"/>
                  <a:ea typeface="Wingdings"/>
                  <a:cs typeface="LatinModernMath-Regular"/>
                  <a:sym typeface="Wingdings"/>
                </a:rPr>
                <a:t></a:t>
              </a:r>
              <a:r>
                <a:rPr lang="en-US" dirty="0">
                  <a:latin typeface="LatinModernMath-Regular"/>
                  <a:ea typeface="Wingdings"/>
                  <a:cs typeface="LatinModernMath-Regular"/>
                  <a:sym typeface="Wingdings"/>
                </a:rPr>
                <a:t> </a:t>
              </a:r>
              <a:r>
                <a:rPr lang="en-US" sz="2400" dirty="0" smtClean="0">
                  <a:latin typeface="LM Roman 10 Italic"/>
                  <a:ea typeface="Wingdings"/>
                  <a:cs typeface="LM Roman 10 Italic"/>
                  <a:sym typeface="Wingdings"/>
                </a:rPr>
                <a:t>f</a:t>
              </a:r>
              <a:r>
                <a:rPr lang="en-US" sz="1000" dirty="0" smtClean="0">
                  <a:latin typeface="LM Roman 10 Italic"/>
                  <a:ea typeface="Wingdings"/>
                  <a:cs typeface="LM Roman 10 Italic"/>
                  <a:sym typeface="Wingdings"/>
                </a:rPr>
                <a:t> </a:t>
              </a:r>
              <a:r>
                <a:rPr lang="en-US" sz="2400" dirty="0" smtClean="0">
                  <a:latin typeface="LatinModernMath-Regular"/>
                  <a:ea typeface="Wingdings"/>
                  <a:cs typeface="LatinModernMath-Regular"/>
                  <a:sym typeface="Wingdings"/>
                </a:rPr>
                <a:t>) </a:t>
              </a:r>
              <a:r>
                <a:rPr lang="en-US" sz="2400" dirty="0">
                  <a:latin typeface="LatinModernMath-Regular"/>
                  <a:cs typeface="LatinModernMath-Regular"/>
                </a:rPr>
                <a:t>≤ O(</a:t>
              </a:r>
              <a:r>
                <a:rPr lang="en-US" sz="2400" dirty="0" err="1">
                  <a:latin typeface="LatinModernMath-Regular"/>
                  <a:ea typeface="Wingdings"/>
                  <a:cs typeface="LatinModernMath-Regular"/>
                  <a:sym typeface="Wingdings"/>
                </a:rPr>
                <a:t>deg</a:t>
              </a:r>
              <a:r>
                <a:rPr lang="en-US" sz="2400" dirty="0" smtClean="0">
                  <a:latin typeface="LatinModernMath-Regular"/>
                  <a:ea typeface="Wingdings"/>
                  <a:cs typeface="LatinModernMath-Regular"/>
                  <a:sym typeface="Wingdings"/>
                </a:rPr>
                <a:t>(</a:t>
              </a:r>
              <a:r>
                <a:rPr lang="en-US" sz="2400" dirty="0">
                  <a:latin typeface="LM Roman 10 Italic"/>
                  <a:cs typeface="LM Roman 10 Italic"/>
                  <a:sym typeface="Wingdings"/>
                </a:rPr>
                <a:t>g</a:t>
              </a:r>
              <a:r>
                <a:rPr lang="en-US" sz="2400" dirty="0" smtClean="0">
                  <a:latin typeface="LatinModernMath-Regular"/>
                  <a:ea typeface="Wingdings"/>
                  <a:cs typeface="LatinModernMath-Regular"/>
                  <a:sym typeface="Wingdings"/>
                </a:rPr>
                <a:t>) </a:t>
              </a:r>
              <a:r>
                <a:rPr lang="en-US" sz="2000" dirty="0">
                  <a:latin typeface="LatinModernMath-Regular"/>
                  <a:ea typeface="Wingdings"/>
                  <a:cs typeface="LatinModernMath-Regular"/>
                  <a:sym typeface="Wingdings"/>
                </a:rPr>
                <a:t></a:t>
              </a:r>
              <a:r>
                <a:rPr lang="en-US" sz="2400" dirty="0">
                  <a:latin typeface="LatinModernMath-Regular"/>
                  <a:ea typeface="Wingdings"/>
                  <a:cs typeface="LatinModernMath-Regular"/>
                  <a:sym typeface="Wingdings"/>
                </a:rPr>
                <a:t> </a:t>
              </a:r>
              <a:r>
                <a:rPr lang="en-US" sz="2400" dirty="0" err="1">
                  <a:latin typeface="LatinModernMath-Regular"/>
                  <a:ea typeface="Wingdings"/>
                  <a:cs typeface="LatinModernMath-Regular"/>
                  <a:sym typeface="Wingdings"/>
                </a:rPr>
                <a:t>deg</a:t>
              </a:r>
              <a:r>
                <a:rPr lang="en-US" sz="2400" dirty="0" smtClean="0">
                  <a:latin typeface="LatinModernMath-Regular"/>
                  <a:ea typeface="Wingdings"/>
                  <a:cs typeface="LatinModernMath-Regular"/>
                  <a:sym typeface="Wingdings"/>
                </a:rPr>
                <a:t>(</a:t>
              </a:r>
              <a:r>
                <a:rPr lang="en-US" sz="2400" dirty="0" smtClean="0">
                  <a:latin typeface="LM Roman 10 Italic"/>
                  <a:ea typeface="Wingdings"/>
                  <a:cs typeface="LM Roman 10 Italic"/>
                  <a:sym typeface="Wingdings"/>
                </a:rPr>
                <a:t>f</a:t>
              </a:r>
              <a:r>
                <a:rPr lang="en-US" sz="1000" dirty="0" smtClean="0">
                  <a:latin typeface="LM Roman 10 Italic"/>
                  <a:ea typeface="Wingdings"/>
                  <a:cs typeface="LM Roman 10 Italic"/>
                  <a:sym typeface="Wingdings"/>
                </a:rPr>
                <a:t> </a:t>
              </a:r>
              <a:r>
                <a:rPr lang="en-US" sz="2400" dirty="0" smtClean="0">
                  <a:latin typeface="LatinModernMath-Regular"/>
                  <a:ea typeface="Wingdings"/>
                  <a:cs typeface="LatinModernMath-Regular"/>
                  <a:sym typeface="Wingdings"/>
                </a:rPr>
                <a:t>))</a:t>
              </a:r>
            </a:p>
            <a:p>
              <a:pPr lvl="1" algn="ctr"/>
              <a:endParaRPr lang="en-US" sz="800" dirty="0" smtClean="0">
                <a:latin typeface="LatinModernMath-Regular"/>
                <a:ea typeface="Wingdings"/>
                <a:cs typeface="LatinModernMath-Regular"/>
                <a:sym typeface="Wingdings"/>
              </a:endParaRPr>
            </a:p>
            <a:p>
              <a:pPr lvl="1"/>
              <a:r>
                <a:rPr lang="en-US" sz="2400" dirty="0">
                  <a:ea typeface="Wingdings"/>
                  <a:cs typeface="LatinModernMath-Regular"/>
                  <a:sym typeface="Wingdings"/>
                </a:rPr>
                <a:t>i</a:t>
              </a:r>
              <a:r>
                <a:rPr lang="en-US" sz="2400" dirty="0" smtClean="0">
                  <a:ea typeface="Wingdings"/>
                  <a:cs typeface="LatinModernMath-Regular"/>
                  <a:sym typeface="Wingdings"/>
                </a:rPr>
                <a:t>mply that block composition </a:t>
              </a:r>
              <a:r>
                <a:rPr lang="en-US" sz="2400" i="1" dirty="0" smtClean="0">
                  <a:ea typeface="Wingdings"/>
                  <a:cs typeface="LatinModernMath-Regular"/>
                  <a:sym typeface="Wingdings"/>
                </a:rPr>
                <a:t>cannot</a:t>
              </a:r>
              <a:r>
                <a:rPr lang="en-US" sz="2400" dirty="0" smtClean="0">
                  <a:ea typeface="Wingdings"/>
                  <a:cs typeface="LatinModernMath-Regular"/>
                  <a:sym typeface="Wingdings"/>
                </a:rPr>
                <a:t> increase approximate degree as a function of </a:t>
              </a:r>
              <a:r>
                <a:rPr lang="en-US" sz="2400" dirty="0" smtClean="0">
                  <a:latin typeface="LM Roman 10 Italic"/>
                  <a:ea typeface="Wingdings"/>
                  <a:cs typeface="LM Roman 10 Italic"/>
                  <a:sym typeface="Wingdings"/>
                </a:rPr>
                <a:t>n</a:t>
              </a:r>
              <a:endParaRPr lang="en-US" dirty="0">
                <a:latin typeface="LM Roman 10 Italic"/>
                <a:cs typeface="LM Roman 10 Italic"/>
                <a:sym typeface="Wingdings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701882" y="4795299"/>
              <a:ext cx="7130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i="1" dirty="0">
                  <a:latin typeface="Mongolian Baiti"/>
                  <a:cs typeface="Mongolian Baiti"/>
                </a:rPr>
                <a:t>~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801615" y="4801288"/>
              <a:ext cx="7130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i="1" dirty="0">
                  <a:latin typeface="Mongolian Baiti"/>
                  <a:cs typeface="Mongolian Baiti"/>
                </a:rPr>
                <a:t>~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57617" y="4801288"/>
              <a:ext cx="7130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i="1" dirty="0">
                  <a:latin typeface="Mongolian Baiti"/>
                  <a:cs typeface="Mongolian Baiti"/>
                </a:rPr>
                <a:t>~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5766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3757" y="1636890"/>
            <a:ext cx="8588022" cy="29633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This Work: </a:t>
            </a:r>
            <a:r>
              <a:rPr lang="en-US" dirty="0" smtClean="0"/>
              <a:t>A New Hardness Amplification Theorem for Degree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889" y="1713088"/>
            <a:ext cx="8720666" cy="5003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smtClean="0">
                <a:solidFill>
                  <a:srgbClr val="0000FF"/>
                </a:solidFill>
              </a:rPr>
              <a:t>Theorem:</a:t>
            </a:r>
            <a:r>
              <a:rPr lang="en-US" dirty="0" smtClean="0"/>
              <a:t> If 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dirty="0" smtClean="0"/>
              <a:t> </a:t>
            </a:r>
            <a:r>
              <a:rPr lang="en-US" dirty="0" smtClean="0">
                <a:latin typeface="LatinModernMath-Regular"/>
                <a:cs typeface="LatinModernMath-Regular"/>
              </a:rPr>
              <a:t>: {</a:t>
            </a:r>
            <a:r>
              <a:rPr lang="en-US" dirty="0">
                <a:latin typeface="LatinModernMath-Regular"/>
                <a:cs typeface="LatinModernMath-Regular"/>
              </a:rPr>
              <a:t>-1, 1}</a:t>
            </a:r>
            <a:r>
              <a:rPr lang="en-US" baseline="30000" dirty="0">
                <a:latin typeface="LM Roman 10 Italic"/>
                <a:cs typeface="LM Roman 10 Italic"/>
              </a:rPr>
              <a:t>n</a:t>
            </a:r>
            <a:r>
              <a:rPr lang="en-US" dirty="0">
                <a:latin typeface="LatinModernMath-Regular"/>
                <a:cs typeface="LatinModernMath-Regular"/>
              </a:rPr>
              <a:t> </a:t>
            </a:r>
            <a:r>
              <a:rPr lang="en-US" sz="2800" dirty="0">
                <a:latin typeface="LatinModernMath-Regular"/>
                <a:cs typeface="LatinModernMath-Regular"/>
                <a:sym typeface="Wingdings"/>
              </a:rPr>
              <a:t></a:t>
            </a:r>
            <a:r>
              <a:rPr lang="en-US" dirty="0">
                <a:latin typeface="LatinModernMath-Regular"/>
                <a:cs typeface="LatinModernMath-Regular"/>
                <a:sym typeface="Wingdings"/>
              </a:rPr>
              <a:t> {-1, 1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}</a:t>
            </a:r>
            <a:endParaRPr lang="en-US" dirty="0" smtClean="0">
              <a:latin typeface="LatinModernMath-Regular"/>
              <a:cs typeface="LatinModernMath-Regular"/>
            </a:endParaRPr>
          </a:p>
          <a:p>
            <a:pPr lvl="1">
              <a:buFont typeface="Arial"/>
              <a:buChar char="•"/>
            </a:pPr>
            <a:r>
              <a:rPr lang="en-US" dirty="0"/>
              <a:t>is computed by a </a:t>
            </a:r>
            <a:r>
              <a:rPr lang="en-US" dirty="0" smtClean="0"/>
              <a:t>depth-</a:t>
            </a:r>
            <a:r>
              <a:rPr lang="en-US" dirty="0" smtClean="0">
                <a:latin typeface="LM Roman 10 Italic"/>
                <a:cs typeface="LM Roman 10 Italic"/>
              </a:rPr>
              <a:t>k</a:t>
            </a:r>
            <a:r>
              <a:rPr lang="en-US" dirty="0" smtClean="0"/>
              <a:t>  AC</a:t>
            </a:r>
            <a:r>
              <a:rPr lang="en-US" baseline="30000" dirty="0" smtClean="0"/>
              <a:t>0</a:t>
            </a:r>
            <a:r>
              <a:rPr lang="en-US" dirty="0" smtClean="0"/>
              <a:t> circuit, and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 smtClean="0"/>
              <a:t>has </a:t>
            </a:r>
            <a:r>
              <a:rPr lang="en-US" dirty="0"/>
              <a:t>approximate degree </a:t>
            </a:r>
            <a:r>
              <a:rPr lang="en-US" dirty="0" smtClean="0"/>
              <a:t>≥ </a:t>
            </a:r>
            <a:r>
              <a:rPr lang="en-US" dirty="0" smtClean="0">
                <a:latin typeface="LM Roman 10 Italic"/>
                <a:cs typeface="LM Roman 10 Italic"/>
              </a:rPr>
              <a:t>d</a:t>
            </a:r>
            <a:r>
              <a:rPr lang="en-US" dirty="0" smtClean="0"/>
              <a:t>,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hen there exists </a:t>
            </a:r>
            <a:r>
              <a:rPr lang="en-US" dirty="0">
                <a:latin typeface="LM Roman 10 Italic"/>
                <a:cs typeface="LM Roman 10 Italic"/>
              </a:rPr>
              <a:t>F</a:t>
            </a:r>
            <a:r>
              <a:rPr lang="en-US" dirty="0" smtClean="0"/>
              <a:t> </a:t>
            </a:r>
            <a:r>
              <a:rPr lang="en-US" dirty="0" smtClean="0">
                <a:latin typeface="LatinModernMath-Regular"/>
                <a:cs typeface="LatinModernMath-Regular"/>
              </a:rPr>
              <a:t>: {-1, 1}</a:t>
            </a:r>
            <a:r>
              <a:rPr lang="en-US" baseline="30000" dirty="0" smtClean="0">
                <a:latin typeface="LM Roman 10 Italic"/>
                <a:cs typeface="LM Roman 10 Italic"/>
              </a:rPr>
              <a:t>n </a:t>
            </a:r>
            <a:r>
              <a:rPr lang="en-US" baseline="30000" dirty="0" err="1" smtClean="0">
                <a:latin typeface="LatinModernMath-Regular"/>
                <a:cs typeface="LatinModernMath-Regular"/>
              </a:rPr>
              <a:t>polylog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(</a:t>
            </a:r>
            <a:r>
              <a:rPr lang="en-US" baseline="30000" dirty="0" smtClean="0">
                <a:latin typeface="LM Roman 10 Italic"/>
                <a:cs typeface="LM Roman 10 Italic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)</a:t>
            </a:r>
            <a:r>
              <a:rPr lang="en-US" dirty="0" smtClean="0">
                <a:latin typeface="LatinModernMath-Regular"/>
                <a:cs typeface="LatinModernMath-Regular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  <a:sym typeface="Wingdings"/>
              </a:rPr>
              <a:t>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 {-1, 1}</a:t>
            </a:r>
            <a:r>
              <a:rPr lang="en-US" dirty="0" smtClean="0"/>
              <a:t> that</a:t>
            </a:r>
          </a:p>
          <a:p>
            <a:pPr lvl="1">
              <a:buFont typeface="Arial"/>
              <a:buChar char="•"/>
            </a:pPr>
            <a:r>
              <a:rPr lang="en-US" dirty="0"/>
              <a:t>is computed by a </a:t>
            </a:r>
            <a:r>
              <a:rPr lang="en-US" dirty="0" smtClean="0"/>
              <a:t>depth-(</a:t>
            </a:r>
            <a:r>
              <a:rPr lang="en-US" dirty="0" smtClean="0">
                <a:latin typeface="LM Roman 10 Italic"/>
                <a:cs typeface="LM Roman 10 Italic"/>
              </a:rPr>
              <a:t>k</a:t>
            </a:r>
            <a:r>
              <a:rPr lang="en-US" i="1" dirty="0" smtClean="0"/>
              <a:t> </a:t>
            </a:r>
            <a:r>
              <a:rPr lang="en-US" dirty="0" smtClean="0">
                <a:latin typeface="LatinModernMath-Regular"/>
                <a:cs typeface="LatinModernMath-Regular"/>
              </a:rPr>
              <a:t>+</a:t>
            </a:r>
            <a:r>
              <a:rPr lang="en-US" sz="1900" dirty="0" smtClean="0">
                <a:latin typeface="LatinModernMath-Regular"/>
                <a:cs typeface="LatinModernMath-Regular"/>
              </a:rPr>
              <a:t> </a:t>
            </a:r>
            <a:r>
              <a:rPr lang="en-US" dirty="0" smtClean="0">
                <a:latin typeface="LatinModernMath-Regular"/>
                <a:cs typeface="LatinModernMath-Regular"/>
              </a:rPr>
              <a:t>3</a:t>
            </a:r>
            <a:r>
              <a:rPr lang="en-US" dirty="0" smtClean="0"/>
              <a:t>) </a:t>
            </a:r>
            <a:r>
              <a:rPr lang="en-US" dirty="0"/>
              <a:t>AC</a:t>
            </a:r>
            <a:r>
              <a:rPr lang="en-US" baseline="30000" dirty="0"/>
              <a:t>0</a:t>
            </a:r>
            <a:r>
              <a:rPr lang="en-US" dirty="0"/>
              <a:t> circuit, and</a:t>
            </a:r>
          </a:p>
          <a:p>
            <a:pPr lvl="1">
              <a:buFont typeface="Arial"/>
              <a:buChar char="•"/>
            </a:pPr>
            <a:r>
              <a:rPr lang="en-US" dirty="0"/>
              <a:t>has approximate degree ≥ </a:t>
            </a:r>
            <a:r>
              <a:rPr lang="en-US" dirty="0" err="1" smtClean="0">
                <a:latin typeface="LatinModernMath-Regular"/>
                <a:cs typeface="LatinModernMath-Regular"/>
              </a:rPr>
              <a:t>Ω</a:t>
            </a:r>
            <a:r>
              <a:rPr lang="en-US" dirty="0" smtClean="0"/>
              <a:t>(</a:t>
            </a:r>
            <a:r>
              <a:rPr lang="en-US" dirty="0" smtClean="0">
                <a:latin typeface="LM Roman 10 Italic"/>
                <a:cs typeface="LM Roman 10 Italic"/>
              </a:rPr>
              <a:t>d</a:t>
            </a:r>
            <a:r>
              <a:rPr lang="en-US" sz="1100" dirty="0" smtClean="0">
                <a:latin typeface="LM Roman 10 Italic"/>
                <a:cs typeface="LM Roman 10 Italic"/>
              </a:rPr>
              <a:t> 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2/3 </a:t>
            </a:r>
            <a:r>
              <a:rPr lang="en-US" sz="1900" baseline="300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</a:t>
            </a:r>
            <a:r>
              <a:rPr lang="en-US" sz="1900" dirty="0" smtClean="0">
                <a:latin typeface="LatinModernMath-Regular"/>
                <a:cs typeface="LatinModernMath-Regular"/>
              </a:rPr>
              <a:t> </a:t>
            </a:r>
            <a:r>
              <a:rPr lang="en-US" dirty="0" smtClean="0">
                <a:latin typeface="LM Roman 10 Italic"/>
                <a:cs typeface="LM Roman 10 Italic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1/3</a:t>
            </a:r>
            <a:r>
              <a:rPr lang="en-US" dirty="0" smtClean="0">
                <a:latin typeface="LatinModernMath-Regular"/>
                <a:cs typeface="LatinModernMath-Regular"/>
              </a:rPr>
              <a:t>)</a:t>
            </a:r>
            <a:endParaRPr lang="en-US" i="1" dirty="0">
              <a:latin typeface="LatinModernMath-Regular"/>
              <a:cs typeface="LatinModernMath-Regular"/>
            </a:endParaRP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u="sng" dirty="0" smtClean="0"/>
              <a:t>Remarks:</a:t>
            </a:r>
          </a:p>
          <a:p>
            <a:r>
              <a:rPr lang="en-US" dirty="0" smtClean="0"/>
              <a:t>Recursive application yields Main Theorem</a:t>
            </a:r>
          </a:p>
          <a:p>
            <a:r>
              <a:rPr lang="en-US" dirty="0" smtClean="0"/>
              <a:t>Analogous result for (monotone) DNF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62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274638"/>
            <a:ext cx="86360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Around the Block Composition Barrier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246945" y="1939747"/>
            <a:ext cx="596364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Prior work:</a:t>
            </a:r>
            <a:r>
              <a:rPr lang="en-US" sz="2400" dirty="0" smtClean="0"/>
              <a:t> 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Hardness amplification “from the top”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Block </a:t>
            </a:r>
            <a:r>
              <a:rPr lang="en-US" sz="2400" dirty="0" smtClean="0"/>
              <a:t>composed </a:t>
            </a:r>
            <a:r>
              <a:rPr lang="en-US" sz="2400" dirty="0" smtClean="0"/>
              <a:t>functions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675674" y="5004936"/>
            <a:ext cx="6214326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u="sng" dirty="0" smtClean="0">
                <a:solidFill>
                  <a:srgbClr val="0000FF"/>
                </a:solidFill>
              </a:rPr>
              <a:t>This work:</a:t>
            </a:r>
          </a:p>
          <a:p>
            <a:pPr marL="285750" indent="-285750" algn="r">
              <a:buFont typeface="Arial"/>
              <a:buChar char="•"/>
            </a:pPr>
            <a:r>
              <a:rPr lang="en-US" sz="2400" dirty="0"/>
              <a:t>Hardness amplification “from the bottom”</a:t>
            </a:r>
          </a:p>
          <a:p>
            <a:pPr marL="285750" indent="-285750" algn="r">
              <a:buFont typeface="Arial"/>
              <a:buChar char="•"/>
            </a:pPr>
            <a:r>
              <a:rPr lang="en-US" sz="2400" dirty="0" smtClean="0"/>
              <a:t>Non</a:t>
            </a:r>
            <a:r>
              <a:rPr lang="en-US" sz="2400" dirty="0" smtClean="0"/>
              <a:t>-block-composed </a:t>
            </a:r>
            <a:r>
              <a:rPr lang="en-US" sz="2400" dirty="0" smtClean="0"/>
              <a:t>functions</a:t>
            </a:r>
            <a:endParaRPr lang="en-US" sz="2400" dirty="0" smtClean="0"/>
          </a:p>
        </p:txBody>
      </p:sp>
      <p:grpSp>
        <p:nvGrpSpPr>
          <p:cNvPr id="38" name="Group 37"/>
          <p:cNvGrpSpPr/>
          <p:nvPr/>
        </p:nvGrpSpPr>
        <p:grpSpPr>
          <a:xfrm>
            <a:off x="5785556" y="1679223"/>
            <a:ext cx="3104444" cy="2177583"/>
            <a:chOff x="5785556" y="1679223"/>
            <a:chExt cx="3104444" cy="2177583"/>
          </a:xfrm>
        </p:grpSpPr>
        <p:grpSp>
          <p:nvGrpSpPr>
            <p:cNvPr id="7" name="Group 6"/>
            <p:cNvGrpSpPr/>
            <p:nvPr/>
          </p:nvGrpSpPr>
          <p:grpSpPr>
            <a:xfrm>
              <a:off x="6453619" y="2195514"/>
              <a:ext cx="1776084" cy="382912"/>
              <a:chOff x="3203222" y="3132667"/>
              <a:chExt cx="2695222" cy="620888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H="1">
                <a:off x="3203222" y="3146778"/>
                <a:ext cx="115711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H="1">
                <a:off x="3739446" y="3146778"/>
                <a:ext cx="747887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H="1">
                <a:off x="4262965" y="3132667"/>
                <a:ext cx="279401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4607984" y="3132667"/>
                <a:ext cx="173566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4725106" y="3146778"/>
                <a:ext cx="56656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flipH="1" flipV="1">
                <a:off x="4882446" y="3175000"/>
                <a:ext cx="1015998" cy="5644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/>
            <p:cNvGrpSpPr/>
            <p:nvPr/>
          </p:nvGrpSpPr>
          <p:grpSpPr>
            <a:xfrm>
              <a:off x="5785556" y="3004200"/>
              <a:ext cx="993573" cy="424799"/>
              <a:chOff x="3583659" y="3146778"/>
              <a:chExt cx="2112471" cy="606777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7184989" y="1679223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g</a:t>
              </a:r>
              <a:endParaRPr lang="en-US" sz="2800" dirty="0">
                <a:latin typeface="LM Roman 10 Italic"/>
                <a:cs typeface="LM Roman 10 Italic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02052" y="2464038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f</a:t>
              </a:r>
              <a:endParaRPr lang="en-US" sz="2800" dirty="0">
                <a:latin typeface="LM Roman 10 Italic"/>
                <a:cs typeface="LM Roman 10 Italic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152963" y="2471981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f</a:t>
              </a:r>
              <a:endParaRPr lang="en-US" sz="2800" dirty="0">
                <a:latin typeface="LM Roman 10 Italic"/>
                <a:cs typeface="LM Roman 10 Italic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085333" y="3330222"/>
              <a:ext cx="750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x</a:t>
              </a:r>
              <a:r>
                <a:rPr lang="en-US" sz="2800" baseline="-25000" dirty="0" smtClean="0">
                  <a:latin typeface="LatinModernMath-Regular"/>
                  <a:cs typeface="LatinModernMath-Regular"/>
                </a:rPr>
                <a:t>1</a:t>
              </a:r>
              <a:endParaRPr lang="en-US" sz="2800" baseline="-25000" dirty="0">
                <a:latin typeface="LatinModernMath-Regular"/>
                <a:cs typeface="LatinModernMath-Regular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139760" y="3333586"/>
              <a:ext cx="750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LM Roman 10 Italic"/>
                  <a:cs typeface="LM Roman 10 Italic"/>
                </a:rPr>
                <a:t>x</a:t>
              </a:r>
              <a:r>
                <a:rPr lang="en-US" sz="2800" baseline="-25000" dirty="0" err="1">
                  <a:latin typeface="LM Roman 10 Italic"/>
                  <a:cs typeface="LM Roman 10 Italic"/>
                </a:rPr>
                <a:t>n</a:t>
              </a:r>
              <a:endParaRPr lang="en-US" sz="2800" baseline="-25000" dirty="0">
                <a:latin typeface="LM Roman 10 Italic"/>
                <a:cs typeface="LM Roman 10 Italic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82737" y="2578426"/>
              <a:ext cx="625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7817009" y="3023958"/>
              <a:ext cx="993573" cy="424799"/>
              <a:chOff x="3583659" y="3146778"/>
              <a:chExt cx="2112471" cy="606777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" name="Group 38"/>
          <p:cNvGrpSpPr/>
          <p:nvPr/>
        </p:nvGrpSpPr>
        <p:grpSpPr>
          <a:xfrm>
            <a:off x="336489" y="3537960"/>
            <a:ext cx="3025026" cy="1797756"/>
            <a:chOff x="5785556" y="1651001"/>
            <a:chExt cx="3025026" cy="1797756"/>
          </a:xfrm>
        </p:grpSpPr>
        <p:grpSp>
          <p:nvGrpSpPr>
            <p:cNvPr id="40" name="Group 39"/>
            <p:cNvGrpSpPr/>
            <p:nvPr/>
          </p:nvGrpSpPr>
          <p:grpSpPr>
            <a:xfrm>
              <a:off x="6453619" y="2195514"/>
              <a:ext cx="1776084" cy="382912"/>
              <a:chOff x="3203222" y="3132667"/>
              <a:chExt cx="2695222" cy="620888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 flipH="1">
                <a:off x="3203222" y="3146778"/>
                <a:ext cx="115711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H="1">
                <a:off x="3739446" y="3146778"/>
                <a:ext cx="747887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H="1">
                <a:off x="4262965" y="3132667"/>
                <a:ext cx="279401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4607984" y="3132667"/>
                <a:ext cx="173566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4725106" y="3146778"/>
                <a:ext cx="56656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flipH="1" flipV="1">
                <a:off x="4882446" y="3175000"/>
                <a:ext cx="1015998" cy="5644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/>
            <p:cNvGrpSpPr/>
            <p:nvPr/>
          </p:nvGrpSpPr>
          <p:grpSpPr>
            <a:xfrm>
              <a:off x="5785556" y="3004200"/>
              <a:ext cx="2782067" cy="444557"/>
              <a:chOff x="3583659" y="3146778"/>
              <a:chExt cx="5915052" cy="634999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487339" y="3146778"/>
                <a:ext cx="871076" cy="63499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4725107" y="3146778"/>
                <a:ext cx="2631656" cy="63499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H="1" flipV="1">
                <a:off x="4882445" y="3175001"/>
                <a:ext cx="4616266" cy="57855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Box 41"/>
            <p:cNvSpPr txBox="1"/>
            <p:nvPr/>
          </p:nvSpPr>
          <p:spPr>
            <a:xfrm>
              <a:off x="7213211" y="1651001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LM Roman 10 Italic"/>
                  <a:cs typeface="LM Roman 10 Italic"/>
                </a:rPr>
                <a:t>f</a:t>
              </a:r>
              <a:endParaRPr lang="en-US" sz="2800" dirty="0">
                <a:latin typeface="LM Roman 10 Italic"/>
                <a:cs typeface="LM Roman 10 Italic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145608" y="2464038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LM Roman 10 Italic"/>
                  <a:cs typeface="LM Roman 10 Italic"/>
                </a:rPr>
                <a:t>g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124741" y="2471981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LM Roman 10 Italic"/>
                  <a:cs typeface="LM Roman 10 Italic"/>
                </a:rPr>
                <a:t>g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082737" y="2578426"/>
              <a:ext cx="625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6145608" y="3023958"/>
              <a:ext cx="2664974" cy="424799"/>
              <a:chOff x="30034" y="3146778"/>
              <a:chExt cx="5666096" cy="606777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H="1">
                <a:off x="30034" y="3146778"/>
                <a:ext cx="4330298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H="1">
                <a:off x="2022497" y="3146778"/>
                <a:ext cx="2464842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H="1">
                <a:off x="3919476" y="3146778"/>
                <a:ext cx="805631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287893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16090" y="2582334"/>
            <a:ext cx="8588022" cy="10865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SURJECTIVITY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1" y="1600200"/>
            <a:ext cx="8588022" cy="48485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 smtClean="0">
                <a:latin typeface="LM Roman 10 Italic"/>
                <a:cs typeface="LM Roman 10 Italic"/>
              </a:rPr>
              <a:t>N</a:t>
            </a:r>
            <a:r>
              <a:rPr lang="en-US" i="1" dirty="0" smtClean="0"/>
              <a:t> </a:t>
            </a:r>
            <a:r>
              <a:rPr lang="en-US" dirty="0" smtClean="0"/>
              <a:t>≥ </a:t>
            </a:r>
            <a:r>
              <a:rPr lang="en-US" dirty="0" smtClean="0">
                <a:latin typeface="LM Roman 10 Italic"/>
                <a:cs typeface="LM Roman 10 Italic"/>
              </a:rPr>
              <a:t>R</a:t>
            </a:r>
            <a:r>
              <a:rPr lang="en-US" dirty="0" smtClean="0"/>
              <a:t>, define SURJ</a:t>
            </a:r>
            <a:r>
              <a:rPr lang="en-US" baseline="-25000" dirty="0" smtClean="0">
                <a:latin typeface="LM Roman 10 Italic"/>
                <a:cs typeface="LM Roman 10 Italic"/>
              </a:rPr>
              <a:t>N,R</a:t>
            </a:r>
            <a:r>
              <a:rPr lang="en-US" dirty="0" smtClean="0">
                <a:latin typeface="LM Roman 10 Italic"/>
                <a:cs typeface="LM Roman 10 Italic"/>
              </a:rPr>
              <a:t> </a:t>
            </a:r>
            <a:r>
              <a:rPr lang="en-US" dirty="0" smtClean="0"/>
              <a:t>: </a:t>
            </a:r>
            <a:r>
              <a:rPr lang="en-US" dirty="0" smtClean="0">
                <a:latin typeface="LatinModernMath-Regular"/>
                <a:cs typeface="LatinModernMath-Regular"/>
              </a:rPr>
              <a:t>[</a:t>
            </a:r>
            <a:r>
              <a:rPr lang="en-US" dirty="0" smtClean="0">
                <a:latin typeface="LM Roman 10 Italic"/>
                <a:cs typeface="LM Roman 10 Italic"/>
              </a:rPr>
              <a:t>R</a:t>
            </a:r>
            <a:r>
              <a:rPr lang="en-US" dirty="0" smtClean="0">
                <a:latin typeface="LatinModernMath-Regular"/>
                <a:cs typeface="LatinModernMath-Regular"/>
              </a:rPr>
              <a:t>]</a:t>
            </a:r>
            <a:r>
              <a:rPr lang="en-US" baseline="30000" dirty="0" smtClean="0">
                <a:latin typeface="LM Roman 10 Italic"/>
                <a:cs typeface="LM Roman 10 Italic"/>
              </a:rPr>
              <a:t>N</a:t>
            </a:r>
            <a:r>
              <a:rPr lang="en-US" dirty="0" smtClean="0">
                <a:latin typeface="LM Roman 10 Italic"/>
                <a:cs typeface="LM Roman 10 Italic"/>
              </a:rPr>
              <a:t>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{-1, 1} </a:t>
            </a:r>
            <a:r>
              <a:rPr lang="en-US" dirty="0" smtClean="0">
                <a:sym typeface="Wingdings"/>
              </a:rPr>
              <a:t>by</a:t>
            </a:r>
          </a:p>
          <a:p>
            <a:pPr marL="0" indent="0">
              <a:buNone/>
            </a:pPr>
            <a:endParaRPr lang="en-US" b="1" dirty="0">
              <a:sym typeface="Wingdings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SURJ</a:t>
            </a:r>
            <a:r>
              <a:rPr lang="en-US" baseline="-25000" dirty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N,</a:t>
            </a:r>
            <a:r>
              <a:rPr lang="en-US" baseline="-25000" dirty="0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(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s</a:t>
            </a:r>
            <a:r>
              <a:rPr lang="en-US" baseline="-25000" dirty="0" smtClean="0">
                <a:solidFill>
                  <a:schemeClr val="tx2">
                    <a:lumMod val="75000"/>
                  </a:schemeClr>
                </a:solidFill>
                <a:latin typeface="LatinModernMath-Regular"/>
                <a:cs typeface="LatinModernMath-Regular"/>
              </a:rPr>
              <a:t>1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, …,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s</a:t>
            </a:r>
            <a:r>
              <a:rPr lang="en-US" baseline="-25000" dirty="0" err="1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) =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atinModernMath-Regular"/>
                <a:cs typeface="LatinModernMath-Regular"/>
              </a:rPr>
              <a:t>-1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		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iff</a:t>
            </a:r>
            <a:endParaRPr lang="en-US" dirty="0">
              <a:solidFill>
                <a:schemeClr val="tx2">
                  <a:lumMod val="75000"/>
                </a:schemeClr>
              </a:solidFill>
              <a:cs typeface="Franklin Gothic Book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	For every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r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LatinModernMath-Regular"/>
                <a:cs typeface="LatinModernMath-Regular"/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atinModernMath-Regular"/>
                <a:ea typeface="ＭＳ Ｐゴシック" charset="0"/>
                <a:cs typeface="LatinModernMath-Regular"/>
              </a:rPr>
              <a:t>∈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atinModernMath-Regular"/>
                <a:cs typeface="LatinModernMath-Regular"/>
              </a:rPr>
              <a:t>[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atinModernMath-Regular"/>
                <a:cs typeface="LatinModernMath-Regular"/>
              </a:rPr>
              <a:t>]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, there exists an index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s.t.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s</a:t>
            </a:r>
            <a:r>
              <a:rPr lang="en-US" baseline="-25000" dirty="0" err="1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cs typeface="Franklin Gothic Book"/>
              </a:rPr>
              <a:t> =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LM Roman 10 Italic"/>
                <a:cs typeface="LM Roman 10 Italic"/>
              </a:rPr>
              <a:t>r</a:t>
            </a:r>
          </a:p>
          <a:p>
            <a:pPr marL="0" indent="0">
              <a:buNone/>
            </a:pPr>
            <a:endParaRPr lang="en-US" i="1" dirty="0" smtClean="0"/>
          </a:p>
          <a:p>
            <a:r>
              <a:rPr lang="en-US" sz="3000" dirty="0" smtClean="0"/>
              <a:t>Corresponds to a Boolean function on </a:t>
            </a:r>
            <a:r>
              <a:rPr lang="en-US" sz="3000" dirty="0" smtClean="0">
                <a:latin typeface="LatinModernMath-Regular"/>
                <a:cs typeface="LatinModernMath-Regular"/>
              </a:rPr>
              <a:t>O</a:t>
            </a:r>
            <a:r>
              <a:rPr lang="en-US" sz="3000" dirty="0" smtClean="0"/>
              <a:t>(</a:t>
            </a:r>
            <a:r>
              <a:rPr lang="en-US" sz="3000" dirty="0" smtClean="0">
                <a:latin typeface="LM Roman 10 Italic"/>
                <a:cs typeface="LM Roman 10 Italic"/>
              </a:rPr>
              <a:t>N</a:t>
            </a:r>
            <a:r>
              <a:rPr lang="en-US" sz="3000" dirty="0" smtClean="0"/>
              <a:t> </a:t>
            </a:r>
            <a:r>
              <a:rPr lang="en-US" sz="3000" dirty="0" smtClean="0">
                <a:latin typeface="LatinModernMath-Regular"/>
                <a:cs typeface="LatinModernMath-Regular"/>
              </a:rPr>
              <a:t>log</a:t>
            </a:r>
            <a:r>
              <a:rPr lang="en-US" sz="3000" baseline="-25000" dirty="0" smtClean="0">
                <a:latin typeface="LatinModernMath-Regular"/>
                <a:cs typeface="LatinModernMath-Regular"/>
              </a:rPr>
              <a:t>2</a:t>
            </a:r>
            <a:r>
              <a:rPr lang="en-US" sz="3000" dirty="0" smtClean="0">
                <a:latin typeface="LM Roman 10 Italic"/>
                <a:cs typeface="LM Roman 10 Italic"/>
              </a:rPr>
              <a:t>R</a:t>
            </a:r>
            <a:r>
              <a:rPr lang="en-US" sz="3000" dirty="0" smtClean="0"/>
              <a:t>) bits</a:t>
            </a:r>
          </a:p>
          <a:p>
            <a:r>
              <a:rPr lang="en-US" sz="3000" dirty="0" smtClean="0"/>
              <a:t>Has nearly maximal </a:t>
            </a:r>
            <a:r>
              <a:rPr lang="en-US" sz="3000" i="1" dirty="0" smtClean="0"/>
              <a:t>quantum query complexity</a:t>
            </a:r>
            <a:r>
              <a:rPr lang="en-US" sz="3000" dirty="0" smtClean="0"/>
              <a:t> </a:t>
            </a:r>
            <a:r>
              <a:rPr lang="en-US" sz="2800" dirty="0" err="1">
                <a:latin typeface="LatinModernMath-Regular"/>
                <a:cs typeface="LatinModernMath-Regular"/>
              </a:rPr>
              <a:t>Ω</a:t>
            </a:r>
            <a:r>
              <a:rPr lang="en-US" sz="2800" dirty="0" smtClean="0"/>
              <a:t>(</a:t>
            </a:r>
            <a:r>
              <a:rPr lang="en-US" sz="2800" dirty="0">
                <a:latin typeface="LM Roman 10 Italic"/>
                <a:cs typeface="LM Roman 10 Italic"/>
              </a:rPr>
              <a:t>R</a:t>
            </a:r>
            <a:r>
              <a:rPr lang="en-US" sz="2800" dirty="0" smtClean="0">
                <a:cs typeface="LM Roman 10 Italic"/>
              </a:rPr>
              <a:t>)</a:t>
            </a:r>
            <a:endParaRPr lang="en-US" sz="3000" dirty="0" smtClean="0"/>
          </a:p>
          <a:p>
            <a:pPr marL="0" indent="0">
              <a:buNone/>
            </a:pPr>
            <a:r>
              <a:rPr lang="en-US" sz="1900" dirty="0"/>
              <a:t>	</a:t>
            </a:r>
            <a:r>
              <a:rPr lang="en-US" sz="1900" dirty="0" smtClean="0"/>
              <a:t>[Beame-Machmouchi10]</a:t>
            </a:r>
          </a:p>
          <a:p>
            <a:r>
              <a:rPr lang="en-US" sz="3000" dirty="0" smtClean="0"/>
              <a:t>Exactly the outcome of hardness amplification construction applied to </a:t>
            </a:r>
            <a:r>
              <a:rPr lang="en-US" sz="3000" dirty="0" smtClean="0">
                <a:latin typeface="LM Roman 10 Italic"/>
                <a:cs typeface="LM Roman 10 Italic"/>
              </a:rPr>
              <a:t>f</a:t>
            </a:r>
            <a:r>
              <a:rPr lang="en-US" sz="3000" dirty="0" smtClean="0"/>
              <a:t> = AND</a:t>
            </a:r>
            <a:r>
              <a:rPr lang="en-US" sz="2800" baseline="-25000" dirty="0" smtClean="0">
                <a:latin typeface="LM Roman 10 Italic"/>
                <a:cs typeface="LM Roman 10 Italic"/>
              </a:rPr>
              <a:t>R</a:t>
            </a:r>
            <a:endParaRPr lang="en-US" sz="3000" baseline="-25000" dirty="0"/>
          </a:p>
        </p:txBody>
      </p:sp>
    </p:spTree>
    <p:extLst>
      <p:ext uri="{BB962C8B-B14F-4D97-AF65-F5344CB8AC3E}">
        <p14:creationId xmlns:p14="http://schemas.microsoft.com/office/powerpoint/2010/main" val="3989387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273756" y="1431750"/>
            <a:ext cx="8588022" cy="10865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to Know SURJECTIVITY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556" y="1417639"/>
            <a:ext cx="8537222" cy="501702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SURJ</a:t>
            </a:r>
            <a:r>
              <a:rPr lang="en-US" sz="3000" baseline="-25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N,R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(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1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, …, 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N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) = 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-1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		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iff</a:t>
            </a:r>
            <a:endParaRPr lang="en-US" sz="3000" dirty="0">
              <a:solidFill>
                <a:srgbClr val="1F497D">
                  <a:lumMod val="75000"/>
                </a:srgbClr>
              </a:solidFill>
              <a:cs typeface="Franklin Gothic Book"/>
            </a:endParaRPr>
          </a:p>
          <a:p>
            <a:pPr marL="0" lvl="0" indent="0">
              <a:buNone/>
            </a:pP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	For every 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r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 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ea typeface="ＭＳ Ｐゴシック" charset="0"/>
                <a:cs typeface="LatinModernMath-Regular"/>
              </a:rPr>
              <a:t>∈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[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R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]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, there exists an index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 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i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 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s.t.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 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i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 = 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r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3000" dirty="0" smtClean="0"/>
              <a:t>Define auxiliary variables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err="1" smtClean="0">
                <a:latin typeface="LM Roman 10 Italic"/>
                <a:cs typeface="LM Roman 10 Italic"/>
              </a:rPr>
              <a:t>y</a:t>
            </a:r>
            <a:r>
              <a:rPr lang="en-US" sz="3000" baseline="-25000" dirty="0" err="1" smtClean="0">
                <a:latin typeface="LM Roman 10 Italic"/>
                <a:cs typeface="LM Roman 10 Italic"/>
              </a:rPr>
              <a:t>r,i</a:t>
            </a:r>
            <a:r>
              <a:rPr lang="en-US" sz="3000" dirty="0" smtClean="0"/>
              <a:t>(</a:t>
            </a:r>
            <a:r>
              <a:rPr lang="en-US" sz="3000" dirty="0" smtClean="0">
                <a:latin typeface="LM Roman 10 Italic"/>
                <a:cs typeface="LM Roman 10 Italic"/>
              </a:rPr>
              <a:t>s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sz="3000" dirty="0" smtClean="0"/>
              <a:t>) =</a:t>
            </a:r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>
                <a:solidFill>
                  <a:srgbClr val="000000"/>
                </a:solidFill>
              </a:rPr>
              <a:t>Then </a:t>
            </a:r>
            <a:r>
              <a:rPr lang="en-US" sz="3000" dirty="0" smtClean="0">
                <a:solidFill>
                  <a:schemeClr val="tx2"/>
                </a:solidFill>
                <a:cs typeface="Franklin Gothic Book"/>
              </a:rPr>
              <a:t>SURJ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N,R</a:t>
            </a:r>
            <a:r>
              <a:rPr lang="en-US" sz="3000" dirty="0" smtClean="0">
                <a:solidFill>
                  <a:schemeClr val="tx2"/>
                </a:solidFill>
                <a:cs typeface="Franklin Gothic Book"/>
              </a:rPr>
              <a:t>(</a:t>
            </a:r>
            <a:r>
              <a:rPr lang="en-US" sz="3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3000" dirty="0" smtClean="0">
                <a:solidFill>
                  <a:schemeClr val="tx2"/>
                </a:solidFill>
                <a:cs typeface="Franklin Gothic Book"/>
              </a:rPr>
              <a:t>, …, </a:t>
            </a:r>
            <a:r>
              <a:rPr lang="en-US" sz="3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N</a:t>
            </a:r>
            <a:r>
              <a:rPr lang="en-US" sz="3000" dirty="0" smtClean="0">
                <a:solidFill>
                  <a:schemeClr val="tx2"/>
                </a:solidFill>
                <a:cs typeface="Franklin Gothic Book"/>
              </a:rPr>
              <a:t>) </a:t>
            </a:r>
            <a:r>
              <a:rPr lang="en-US" sz="3000" dirty="0" smtClean="0">
                <a:solidFill>
                  <a:schemeClr val="tx2"/>
                </a:solidFill>
              </a:rPr>
              <a:t>=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tx2"/>
                </a:solidFill>
              </a:rPr>
              <a:t>	</a:t>
            </a:r>
            <a:r>
              <a:rPr lang="en-US" sz="3000" dirty="0" smtClean="0">
                <a:solidFill>
                  <a:schemeClr val="tx2"/>
                </a:solidFill>
              </a:rPr>
              <a:t>AND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R </a:t>
            </a:r>
            <a:r>
              <a:rPr lang="en-US" sz="3000" dirty="0" smtClean="0">
                <a:solidFill>
                  <a:schemeClr val="tx2"/>
                </a:solidFill>
              </a:rPr>
              <a:t>( OR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 </a:t>
            </a:r>
            <a:r>
              <a:rPr lang="en-US" sz="3000" dirty="0" smtClean="0">
                <a:solidFill>
                  <a:schemeClr val="tx2"/>
                </a:solidFill>
              </a:rPr>
              <a:t>(</a:t>
            </a:r>
            <a:r>
              <a:rPr lang="en-US" sz="3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sz="3000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11</a:t>
            </a:r>
            <a:r>
              <a:rPr lang="en-US" sz="3000" dirty="0" smtClean="0">
                <a:solidFill>
                  <a:schemeClr val="tx2"/>
                </a:solidFill>
              </a:rPr>
              <a:t>, …, </a:t>
            </a:r>
            <a:r>
              <a:rPr lang="en-US" sz="3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sz="3000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</a:t>
            </a:r>
            <a:r>
              <a:rPr lang="en-US" sz="3000" dirty="0" smtClean="0">
                <a:solidFill>
                  <a:schemeClr val="tx2"/>
                </a:solidFill>
              </a:rPr>
              <a:t>), …, OR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 </a:t>
            </a:r>
            <a:r>
              <a:rPr lang="en-US" sz="3000" dirty="0" smtClean="0">
                <a:solidFill>
                  <a:schemeClr val="tx2"/>
                </a:solidFill>
              </a:rPr>
              <a:t>(</a:t>
            </a:r>
            <a:r>
              <a:rPr lang="en-US" sz="3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R</a:t>
            </a:r>
            <a:r>
              <a:rPr lang="en-US" sz="3000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3000" dirty="0" smtClean="0">
                <a:solidFill>
                  <a:schemeClr val="tx2"/>
                </a:solidFill>
              </a:rPr>
              <a:t>, </a:t>
            </a:r>
            <a:r>
              <a:rPr lang="en-US" sz="3000" dirty="0">
                <a:solidFill>
                  <a:schemeClr val="tx2"/>
                </a:solidFill>
              </a:rPr>
              <a:t>…, </a:t>
            </a:r>
            <a:r>
              <a:rPr lang="en-US" sz="3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sz="3000" baseline="-25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RN</a:t>
            </a:r>
            <a:r>
              <a:rPr lang="en-US" sz="3000" dirty="0" smtClean="0">
                <a:solidFill>
                  <a:schemeClr val="tx2"/>
                </a:solidFill>
              </a:rPr>
              <a:t>) )</a:t>
            </a:r>
            <a:endParaRPr lang="en-US" sz="30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1744" y="3312081"/>
            <a:ext cx="2305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LatinModernMath-Regular"/>
                <a:cs typeface="LatinModernMath-Regular"/>
              </a:rPr>
              <a:t>{</a:t>
            </a:r>
            <a:endParaRPr lang="en-US" sz="7200" dirty="0">
              <a:latin typeface="LatinModernMath-Regular"/>
              <a:cs typeface="LatinModernMath-Regula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82119" y="3501059"/>
            <a:ext cx="32165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 smtClean="0">
                <a:latin typeface="LatinModernMath-Regular"/>
                <a:cs typeface="LatinModernMath-Regular"/>
                <a:sym typeface="Wingdings"/>
              </a:rPr>
              <a:t>-1</a:t>
            </a:r>
            <a:r>
              <a:rPr lang="en-US" sz="3200" dirty="0" smtClean="0">
                <a:sym typeface="Wingdings"/>
              </a:rPr>
              <a:t>		if 	</a:t>
            </a:r>
            <a:r>
              <a:rPr lang="en-US" sz="3200" dirty="0" err="1">
                <a:latin typeface="LM Roman 10 Italic"/>
                <a:cs typeface="LM Roman 10 Italic"/>
              </a:rPr>
              <a:t>s</a:t>
            </a:r>
            <a:r>
              <a:rPr lang="en-US" sz="3200" baseline="-25000" dirty="0" err="1">
                <a:latin typeface="LM Roman 10 Italic"/>
                <a:cs typeface="LM Roman 10 Italic"/>
              </a:rPr>
              <a:t>i</a:t>
            </a:r>
            <a:r>
              <a:rPr lang="en-US" sz="3200" dirty="0">
                <a:cs typeface="Franklin Gothic Book"/>
              </a:rPr>
              <a:t> = </a:t>
            </a:r>
            <a:r>
              <a:rPr lang="en-US" sz="3200" dirty="0">
                <a:latin typeface="LM Roman 10 Italic"/>
                <a:cs typeface="LM Roman 10 Italic"/>
              </a:rPr>
              <a:t>r</a:t>
            </a:r>
          </a:p>
          <a:p>
            <a:r>
              <a:rPr lang="en-US" sz="3200" dirty="0" smtClean="0">
                <a:sym typeface="Wingdings"/>
              </a:rPr>
              <a:t> </a:t>
            </a:r>
            <a:r>
              <a:rPr lang="en-US" sz="3200" dirty="0" smtClean="0">
                <a:latin typeface="LatinModernMath-Regular"/>
                <a:cs typeface="LatinModernMath-Regular"/>
                <a:sym typeface="Wingdings"/>
              </a:rPr>
              <a:t>1	</a:t>
            </a:r>
            <a:r>
              <a:rPr lang="en-US" sz="3200" dirty="0" smtClean="0">
                <a:sym typeface="Wingdings"/>
              </a:rPr>
              <a:t>		otherwise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125804" y="2727478"/>
            <a:ext cx="4533256" cy="2674362"/>
            <a:chOff x="5200389" y="2667003"/>
            <a:chExt cx="4533256" cy="2674362"/>
          </a:xfrm>
        </p:grpSpPr>
        <p:grpSp>
          <p:nvGrpSpPr>
            <p:cNvPr id="47" name="Group 46"/>
            <p:cNvGrpSpPr/>
            <p:nvPr/>
          </p:nvGrpSpPr>
          <p:grpSpPr>
            <a:xfrm>
              <a:off x="6198578" y="3183294"/>
              <a:ext cx="1776084" cy="382912"/>
              <a:chOff x="3203222" y="3132667"/>
              <a:chExt cx="2695222" cy="620888"/>
            </a:xfrm>
          </p:grpSpPr>
          <p:cxnSp>
            <p:nvCxnSpPr>
              <p:cNvPr id="94" name="Straight Connector 93"/>
              <p:cNvCxnSpPr/>
              <p:nvPr/>
            </p:nvCxnSpPr>
            <p:spPr>
              <a:xfrm flipH="1">
                <a:off x="3203222" y="3146778"/>
                <a:ext cx="115711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flipH="1">
                <a:off x="3739446" y="3146778"/>
                <a:ext cx="747887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flipH="1">
                <a:off x="4262965" y="3132667"/>
                <a:ext cx="279401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4607984" y="3132667"/>
                <a:ext cx="173566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4725106" y="3146778"/>
                <a:ext cx="56656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flipH="1" flipV="1">
                <a:off x="4882446" y="3175000"/>
                <a:ext cx="1015998" cy="5644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/>
            <p:cNvSpPr txBox="1"/>
            <p:nvPr/>
          </p:nvSpPr>
          <p:spPr>
            <a:xfrm>
              <a:off x="6671317" y="2667003"/>
              <a:ext cx="13033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AND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R </a:t>
              </a:r>
              <a:endParaRPr lang="en-US" sz="2800" i="1" baseline="-250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745626" y="3451818"/>
              <a:ext cx="11166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N</a:t>
              </a:r>
              <a:endParaRPr lang="en-US" sz="2800" i="1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897922" y="3459761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i="1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34431" y="4159956"/>
              <a:ext cx="1690165" cy="8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11   </a:t>
              </a:r>
              <a:r>
                <a:rPr lang="en-US" sz="2800" dirty="0" smtClean="0">
                  <a:cs typeface="LatinModernMath-Regular"/>
                </a:rPr>
                <a:t>…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1</a:t>
              </a:r>
              <a:r>
                <a:rPr lang="en-US" sz="2400" baseline="-25000" dirty="0" smtClean="0">
                  <a:latin typeface="LM Roman 10 Italic"/>
                  <a:cs typeface="LM Roman 10 Italic"/>
                </a:rPr>
                <a:t>N</a:t>
              </a:r>
              <a:endParaRPr lang="en-US" sz="2400" baseline="-25000" dirty="0">
                <a:latin typeface="LM Roman 10 Italic"/>
                <a:cs typeface="LM Roman 10 Italic"/>
              </a:endParaRPr>
            </a:p>
            <a:p>
              <a:endParaRPr lang="en-US" sz="2800" baseline="-250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284626" y="4211297"/>
              <a:ext cx="24007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M Roman 10 Italic"/>
                  <a:cs typeface="LM Roman 10 Italic"/>
                </a:rPr>
                <a:t>R</a:t>
              </a:r>
              <a:r>
                <a:rPr lang="en-US" sz="2400" baseline="-25000" dirty="0">
                  <a:latin typeface="LatinModernMath-Regular"/>
                  <a:cs typeface="LatinModernMath-Regular"/>
                </a:rPr>
                <a:t>1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>
                  <a:cs typeface="LatinModernMath-Regular"/>
                </a:rPr>
                <a:t>…</a:t>
              </a:r>
              <a:r>
                <a:rPr lang="en-US" sz="2400" baseline="-25000" dirty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 err="1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err="1" smtClean="0">
                  <a:latin typeface="LM Roman 10 Italic"/>
                  <a:cs typeface="LM Roman 10 Italic"/>
                </a:rPr>
                <a:t>RN</a:t>
              </a:r>
              <a:endParaRPr lang="en-US" sz="2400" baseline="-25000" dirty="0">
                <a:latin typeface="LM Roman 10 Italic"/>
                <a:cs typeface="LM Roman 10 Italic"/>
              </a:endParaRPr>
            </a:p>
            <a:p>
              <a:endParaRPr lang="en-US" sz="2400" i="1" baseline="-250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855918" y="3566206"/>
              <a:ext cx="625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55" name="Group 54"/>
            <p:cNvGrpSpPr/>
            <p:nvPr/>
          </p:nvGrpSpPr>
          <p:grpSpPr>
            <a:xfrm>
              <a:off x="7561968" y="4011738"/>
              <a:ext cx="993573" cy="246995"/>
              <a:chOff x="3583659" y="3146778"/>
              <a:chExt cx="2112471" cy="606777"/>
            </a:xfrm>
          </p:grpSpPr>
          <p:cxnSp>
            <p:nvCxnSpPr>
              <p:cNvPr id="90" name="Straight Connector 89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6" name="TextBox 55"/>
            <p:cNvSpPr txBox="1"/>
            <p:nvPr/>
          </p:nvSpPr>
          <p:spPr>
            <a:xfrm>
              <a:off x="7727746" y="3457715"/>
              <a:ext cx="11166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N</a:t>
              </a:r>
              <a:endParaRPr lang="en-US" sz="2800" i="1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200389" y="4818145"/>
              <a:ext cx="4533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800" baseline="-25000" dirty="0">
                  <a:solidFill>
                    <a:srgbClr val="000000"/>
                  </a:solidFill>
                  <a:latin typeface="LatinModernMath-Regular"/>
                  <a:cs typeface="LatinModernMath-Regular"/>
                </a:rPr>
                <a:t>1</a:t>
              </a:r>
              <a:r>
                <a:rPr lang="en-US" sz="2800" i="1" baseline="-25000" dirty="0" smtClean="0"/>
                <a:t>				</a:t>
              </a:r>
              <a:r>
                <a:rPr lang="en-US" sz="2800" i="1" dirty="0" smtClean="0"/>
                <a:t>         </a:t>
              </a:r>
              <a:r>
                <a:rPr lang="en-US" sz="2800" dirty="0" smtClean="0"/>
                <a:t>…                </a:t>
              </a:r>
              <a:r>
                <a:rPr lang="en-US" sz="28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800" baseline="-250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N</a:t>
              </a:r>
              <a:endParaRPr lang="en-US" sz="2800" dirty="0"/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5591167" y="4023226"/>
              <a:ext cx="993573" cy="246995"/>
              <a:chOff x="3583659" y="3146778"/>
              <a:chExt cx="2112471" cy="606777"/>
            </a:xfrm>
          </p:grpSpPr>
          <p:cxnSp>
            <p:nvCxnSpPr>
              <p:cNvPr id="86" name="Straight Connector 85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71"/>
            <p:cNvGrpSpPr/>
            <p:nvPr/>
          </p:nvGrpSpPr>
          <p:grpSpPr>
            <a:xfrm>
              <a:off x="5386614" y="4713295"/>
              <a:ext cx="3344367" cy="312348"/>
              <a:chOff x="5386614" y="4713295"/>
              <a:chExt cx="3344367" cy="312348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/>
            <p:cNvGrpSpPr/>
            <p:nvPr/>
          </p:nvGrpSpPr>
          <p:grpSpPr>
            <a:xfrm>
              <a:off x="5519028" y="4718597"/>
              <a:ext cx="3344367" cy="310896"/>
              <a:chOff x="5386614" y="4713295"/>
              <a:chExt cx="3344367" cy="312348"/>
            </a:xfrm>
            <a:effectLst/>
            <a:scene3d>
              <a:camera prst="orthographicFront">
                <a:rot lat="0" lon="10799999" rev="0"/>
              </a:camera>
              <a:lightRig rig="threePt" dir="t"/>
            </a:scene3d>
          </p:grpSpPr>
          <p:cxnSp>
            <p:nvCxnSpPr>
              <p:cNvPr id="74" name="Straight Connector 73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44675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9862"/>
            <a:ext cx="8229600" cy="1326828"/>
          </a:xfrm>
        </p:spPr>
        <p:txBody>
          <a:bodyPr>
            <a:normAutofit/>
          </a:bodyPr>
          <a:lstStyle/>
          <a:p>
            <a:r>
              <a:rPr lang="en-US" dirty="0" smtClean="0"/>
              <a:t>Approximate Degree </a:t>
            </a:r>
            <a:br>
              <a:rPr lang="en-US" dirty="0" smtClean="0"/>
            </a:br>
            <a:r>
              <a:rPr lang="en-US" sz="2000" dirty="0" smtClean="0"/>
              <a:t>[Nisan-Szegedy92]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124" y="1959156"/>
            <a:ext cx="88938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 real polynomial </a:t>
            </a:r>
            <a:r>
              <a:rPr lang="en-US" dirty="0" smtClean="0">
                <a:latin typeface="LM Roman 10 Italic"/>
                <a:cs typeface="LM Roman 10 Italic"/>
              </a:rPr>
              <a:t>p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ε</a:t>
            </a:r>
            <a:r>
              <a:rPr lang="en-US" dirty="0" smtClean="0">
                <a:solidFill>
                  <a:srgbClr val="1F497D"/>
                </a:solidFill>
              </a:rPr>
              <a:t>-approximates </a:t>
            </a:r>
            <a:r>
              <a:rPr lang="en-US" dirty="0" smtClean="0"/>
              <a:t>Boolean 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dirty="0" smtClean="0"/>
              <a:t>  if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|</a:t>
            </a:r>
            <a:r>
              <a:rPr lang="en-US" dirty="0" smtClean="0">
                <a:latin typeface="LM Roman 10 Italic"/>
                <a:cs typeface="LM Roman 10 Italic"/>
              </a:rPr>
              <a:t>p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dirty="0" smtClean="0"/>
              <a:t>(</a:t>
            </a:r>
            <a:r>
              <a:rPr lang="en-US" dirty="0" smtClean="0">
                <a:latin typeface="LM Roman 10 Italic"/>
                <a:cs typeface="LM Roman 10 Italic"/>
              </a:rPr>
              <a:t>x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dirty="0" smtClean="0"/>
              <a:t>) – 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dirty="0" smtClean="0">
                <a:cs typeface="LM Roman 10 Italic"/>
              </a:rPr>
              <a:t>(</a:t>
            </a:r>
            <a:r>
              <a:rPr lang="en-US" dirty="0" smtClean="0">
                <a:latin typeface="LM Roman 10 Italic"/>
                <a:cs typeface="LM Roman 10 Italic"/>
              </a:rPr>
              <a:t>x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dirty="0" smtClean="0"/>
              <a:t>)| ≤ </a:t>
            </a:r>
            <a:r>
              <a:rPr lang="en-US" i="1" dirty="0" err="1" smtClean="0">
                <a:latin typeface="LatinModernMath-Regular"/>
                <a:cs typeface="LatinModernMath-Regular"/>
              </a:rPr>
              <a:t>ε</a:t>
            </a:r>
            <a:r>
              <a:rPr lang="en-US" dirty="0" smtClean="0"/>
              <a:t>	for all  </a:t>
            </a:r>
            <a:r>
              <a:rPr lang="en-US" dirty="0" smtClean="0">
                <a:latin typeface="LM Roman 10 Italic"/>
                <a:cs typeface="LM Roman 10 Italic"/>
              </a:rPr>
              <a:t>x</a:t>
            </a:r>
            <a:r>
              <a:rPr lang="en-US" dirty="0" smtClean="0"/>
              <a:t> </a:t>
            </a:r>
            <a:r>
              <a:rPr lang="en-US" sz="2800" dirty="0" smtClean="0">
                <a:latin typeface="LatinModernMath-Regular"/>
                <a:ea typeface="ＭＳ Ｐゴシック" charset="0"/>
                <a:cs typeface="LatinModernMath-Regular"/>
              </a:rPr>
              <a:t>∈</a:t>
            </a:r>
            <a:r>
              <a:rPr lang="en-US" sz="2400" dirty="0" smtClean="0">
                <a:latin typeface="LatinModernMath-Regular"/>
                <a:ea typeface="ＭＳ Ｐゴシック" charset="0"/>
                <a:cs typeface="LatinModernMath-Regular"/>
              </a:rPr>
              <a:t> </a:t>
            </a:r>
            <a:r>
              <a:rPr lang="en-US" dirty="0" smtClean="0">
                <a:latin typeface="LatinModernMath-Regular"/>
                <a:cs typeface="LatinModernMath-Regular"/>
              </a:rPr>
              <a:t>{-1, 1}</a:t>
            </a:r>
            <a:r>
              <a:rPr lang="en-US" baseline="30000" dirty="0" smtClean="0">
                <a:latin typeface="LM Roman 10 Italic"/>
                <a:cs typeface="LM Roman 10 Italic"/>
              </a:rPr>
              <a:t>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latin typeface="LatinModernMath-Regular"/>
                <a:cs typeface="LatinModernMath-Regular"/>
              </a:rPr>
              <a:t>d</a:t>
            </a:r>
            <a:r>
              <a:rPr lang="en-US" dirty="0" err="1" smtClean="0">
                <a:latin typeface="LatinModernMath-Regular"/>
                <a:cs typeface="LatinModernMath-Regular"/>
              </a:rPr>
              <a:t>eg</a:t>
            </a:r>
            <a:r>
              <a:rPr lang="en-US" i="1" baseline="-25000" dirty="0" err="1" smtClean="0">
                <a:latin typeface="LatinModernMath-Regular"/>
                <a:cs typeface="LatinModernMath-Regular"/>
              </a:rPr>
              <a:t>ε</a:t>
            </a:r>
            <a:r>
              <a:rPr lang="en-US" dirty="0" smtClean="0"/>
              <a:t>(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dirty="0" smtClean="0"/>
              <a:t>) := </a:t>
            </a:r>
            <a:r>
              <a:rPr lang="en-US" dirty="0" smtClean="0">
                <a:latin typeface="LatinModernMath-Regular"/>
                <a:cs typeface="LatinModernMath-Regular"/>
              </a:rPr>
              <a:t>min{</a:t>
            </a:r>
            <a:r>
              <a:rPr lang="en-US" dirty="0" smtClean="0">
                <a:latin typeface="LM Roman 10 Italic"/>
                <a:cs typeface="LM Roman 10 Italic"/>
              </a:rPr>
              <a:t>d</a:t>
            </a:r>
            <a:r>
              <a:rPr lang="en-US" dirty="0" smtClean="0"/>
              <a:t> : There is a degree-</a:t>
            </a:r>
            <a:r>
              <a:rPr lang="en-US" dirty="0" smtClean="0">
                <a:latin typeface="LM Roman 10 Italic"/>
                <a:cs typeface="LM Roman 10 Italic"/>
              </a:rPr>
              <a:t>d</a:t>
            </a:r>
            <a:r>
              <a:rPr lang="en-US" dirty="0" smtClean="0"/>
              <a:t> polynomial 						   </a:t>
            </a:r>
            <a:r>
              <a:rPr lang="en-US" dirty="0" smtClean="0">
                <a:latin typeface="LM Roman 10 Italic"/>
                <a:cs typeface="LM Roman 10 Italic"/>
              </a:rPr>
              <a:t>p </a:t>
            </a:r>
            <a:r>
              <a:rPr lang="en-US" dirty="0" smtClean="0"/>
              <a:t>that </a:t>
            </a:r>
            <a:r>
              <a:rPr lang="en-US" i="1" dirty="0" err="1" smtClean="0">
                <a:latin typeface="LatinModernMath-Regular"/>
                <a:cs typeface="LatinModernMath-Regular"/>
              </a:rPr>
              <a:t>ε</a:t>
            </a:r>
            <a:r>
              <a:rPr lang="en-US" dirty="0" smtClean="0"/>
              <a:t>-approximates 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dirty="0" smtClean="0"/>
              <a:t> </a:t>
            </a:r>
            <a:r>
              <a:rPr lang="en-US" dirty="0" smtClean="0">
                <a:latin typeface="LatinModernMath-Regular"/>
                <a:cs typeface="LatinModernMath-Regular"/>
              </a:rPr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>
                <a:latin typeface="LatinModernMath-Regular"/>
                <a:cs typeface="LatinModernMath-Regular"/>
              </a:rPr>
              <a:t>deg</a:t>
            </a:r>
            <a:r>
              <a:rPr lang="en-US" dirty="0" smtClean="0"/>
              <a:t>(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dirty="0" smtClean="0"/>
              <a:t>) := </a:t>
            </a:r>
            <a:r>
              <a:rPr lang="en-US" dirty="0" smtClean="0">
                <a:latin typeface="LatinModernMath-Regular"/>
                <a:cs typeface="LatinModernMath-Regular"/>
              </a:rPr>
              <a:t>deg</a:t>
            </a:r>
            <a:r>
              <a:rPr lang="en-US" baseline="-25000" dirty="0" smtClean="0">
                <a:latin typeface="LatinModernMath-Regular"/>
                <a:cs typeface="LatinModernMath-Regular"/>
              </a:rPr>
              <a:t>1/3</a:t>
            </a:r>
            <a:r>
              <a:rPr lang="en-US" dirty="0" smtClean="0"/>
              <a:t>(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sz="1800" dirty="0" smtClean="0">
                <a:latin typeface="LM Roman 10 Italic"/>
                <a:cs typeface="LM Roman 10 Italic"/>
              </a:rPr>
              <a:t> </a:t>
            </a:r>
            <a:r>
              <a:rPr lang="en-US" dirty="0" smtClean="0"/>
              <a:t>) 	is the </a:t>
            </a:r>
            <a:r>
              <a:rPr lang="en-US" dirty="0" smtClean="0">
                <a:solidFill>
                  <a:srgbClr val="1F497D"/>
                </a:solidFill>
              </a:rPr>
              <a:t>approximate degree </a:t>
            </a:r>
            <a:r>
              <a:rPr lang="en-US" dirty="0" smtClean="0"/>
              <a:t>of 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endParaRPr lang="en-US" dirty="0">
              <a:latin typeface="LM Roman 10 Italic"/>
              <a:cs typeface="LM Roman 10 Italic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06" y="4746406"/>
            <a:ext cx="2208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i="1" dirty="0">
                <a:latin typeface="Mongolian Baiti"/>
                <a:cs typeface="Mongolian Baiti"/>
              </a:rPr>
              <a:t>~</a:t>
            </a:r>
          </a:p>
        </p:txBody>
      </p:sp>
    </p:spTree>
    <p:extLst>
      <p:ext uri="{BB962C8B-B14F-4D97-AF65-F5344CB8AC3E}">
        <p14:creationId xmlns:p14="http://schemas.microsoft.com/office/powerpoint/2010/main" val="1199594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674106" y="6017233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0000"/>
                </a:solidFill>
                <a:latin typeface="Latin modern roman"/>
                <a:cs typeface="Latin modern roman"/>
              </a:rPr>
              <a:t>s</a:t>
            </a:r>
            <a:r>
              <a:rPr lang="en-US" sz="2600" baseline="-250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1</a:t>
            </a:r>
            <a:endParaRPr lang="en-US" sz="2600" baseline="-25000" dirty="0">
              <a:solidFill>
                <a:srgbClr val="000000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15398" y="6017233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0000"/>
                </a:solidFill>
                <a:latin typeface="Latin modern roman"/>
                <a:cs typeface="Latin modern roman"/>
              </a:rPr>
              <a:t>s</a:t>
            </a:r>
            <a:r>
              <a:rPr lang="en-US" sz="26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956690" y="6017233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0000"/>
                </a:solidFill>
                <a:latin typeface="Latin modern roman"/>
                <a:cs typeface="Latin modern roman"/>
              </a:rPr>
              <a:t>s</a:t>
            </a:r>
            <a:r>
              <a:rPr lang="en-US" sz="26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97982" y="6017233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0000"/>
                </a:solidFill>
                <a:latin typeface="Latin modern roman"/>
                <a:cs typeface="Latin modern roman"/>
              </a:rPr>
              <a:t>s</a:t>
            </a:r>
            <a:r>
              <a:rPr lang="en-US" sz="26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239274" y="6017233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0000"/>
                </a:solidFill>
                <a:latin typeface="Latin modern roman"/>
                <a:cs typeface="Latin modern roman"/>
              </a:rPr>
              <a:t>s</a:t>
            </a:r>
            <a:r>
              <a:rPr lang="en-US" sz="26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80566" y="6017233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solidFill>
                  <a:srgbClr val="000000"/>
                </a:solidFill>
                <a:latin typeface="Latin modern roman"/>
                <a:cs typeface="Latin modern roman"/>
              </a:rPr>
              <a:t>s</a:t>
            </a:r>
            <a:r>
              <a:rPr lang="en-US" sz="26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6</a:t>
            </a:r>
          </a:p>
        </p:txBody>
      </p:sp>
      <p:sp>
        <p:nvSpPr>
          <p:cNvPr id="95" name="Rectangle 94"/>
          <p:cNvSpPr/>
          <p:nvPr/>
        </p:nvSpPr>
        <p:spPr>
          <a:xfrm>
            <a:off x="0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11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504737" y="47244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12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013857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13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518594" y="47244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14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027200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15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531937" y="47244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16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041057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21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545794" y="47244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22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4057843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23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4562580" y="47244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24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5071700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25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576437" y="47244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26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085043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31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6589780" y="47244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32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7098900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33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7603637" y="47244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34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8113273" y="47200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35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8618010" y="4722272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Latin modern roman"/>
                <a:cs typeface="Latin modern roman"/>
              </a:rPr>
              <a:t>y</a:t>
            </a:r>
            <a:r>
              <a:rPr lang="en-US" sz="20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36</a:t>
            </a:r>
            <a:endParaRPr lang="en-US" sz="2000" baseline="-250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cxnSp>
        <p:nvCxnSpPr>
          <p:cNvPr id="121" name="Straight Connector 120"/>
          <p:cNvCxnSpPr/>
          <p:nvPr/>
        </p:nvCxnSpPr>
        <p:spPr>
          <a:xfrm flipV="1">
            <a:off x="1665046" y="1722663"/>
            <a:ext cx="2897535" cy="113727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V="1">
            <a:off x="4677862" y="1722662"/>
            <a:ext cx="0" cy="11372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flipH="1" flipV="1">
            <a:off x="4814950" y="1722663"/>
            <a:ext cx="2788688" cy="12642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6597893" y="6099060"/>
            <a:ext cx="23182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(Each </a:t>
            </a:r>
            <a:r>
              <a:rPr lang="en-US" sz="2600" dirty="0" err="1" smtClean="0">
                <a:latin typeface="LM Roman 10 Italic"/>
                <a:cs typeface="LM Roman 10 Italic"/>
              </a:rPr>
              <a:t>s</a:t>
            </a:r>
            <a:r>
              <a:rPr lang="en-US" sz="2600" baseline="-25000" dirty="0" err="1">
                <a:latin typeface="LM Roman 10 Italic"/>
                <a:cs typeface="LM Roman 10 Italic"/>
              </a:rPr>
              <a:t>j</a:t>
            </a:r>
            <a:r>
              <a:rPr lang="en-US" sz="2600" dirty="0" smtClean="0"/>
              <a:t> </a:t>
            </a:r>
            <a:r>
              <a:rPr lang="en-US" sz="2000" dirty="0">
                <a:latin typeface="LatinModernMath-Regular"/>
                <a:ea typeface="ＭＳ Ｐゴシック" charset="0"/>
                <a:cs typeface="LatinModernMath-Regular"/>
              </a:rPr>
              <a:t>∈</a:t>
            </a:r>
            <a:r>
              <a:rPr lang="en-US" sz="2600" dirty="0" smtClean="0"/>
              <a:t> [</a:t>
            </a:r>
            <a:r>
              <a:rPr lang="en-US" sz="2600" dirty="0" smtClean="0">
                <a:latin typeface="Latin modern roman"/>
                <a:cs typeface="Latin modern roman"/>
              </a:rPr>
              <a:t>R</a:t>
            </a:r>
            <a:r>
              <a:rPr lang="en-US" sz="800" dirty="0" smtClean="0">
                <a:latin typeface="+mj-lt"/>
                <a:cs typeface="Latin modern roman"/>
              </a:rPr>
              <a:t> </a:t>
            </a:r>
            <a:r>
              <a:rPr lang="en-US" sz="2600" dirty="0" smtClean="0"/>
              <a:t>])</a:t>
            </a:r>
            <a:endParaRPr lang="en-US" sz="2600" dirty="0"/>
          </a:p>
        </p:txBody>
      </p:sp>
      <p:sp>
        <p:nvSpPr>
          <p:cNvPr id="53" name="TextBox 52"/>
          <p:cNvSpPr txBox="1"/>
          <p:nvPr/>
        </p:nvSpPr>
        <p:spPr>
          <a:xfrm>
            <a:off x="4261215" y="1199442"/>
            <a:ext cx="130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cs typeface="LatinModernMath-Regular"/>
              </a:rPr>
              <a:t>AND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3</a:t>
            </a:r>
            <a:endParaRPr lang="en-US" sz="2800" i="1" baseline="-25000" dirty="0">
              <a:latin typeface="LatinModernMath-Regular"/>
              <a:cs typeface="LatinModernMath-Regular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53788" y="2944604"/>
            <a:ext cx="2531937" cy="1761140"/>
            <a:chOff x="266545" y="2779888"/>
            <a:chExt cx="2531937" cy="1761140"/>
          </a:xfrm>
        </p:grpSpPr>
        <p:cxnSp>
          <p:nvCxnSpPr>
            <p:cNvPr id="130" name="Straight Connector 129"/>
            <p:cNvCxnSpPr>
              <a:stCxn id="95" idx="0"/>
            </p:cNvCxnSpPr>
            <p:nvPr/>
          </p:nvCxnSpPr>
          <p:spPr>
            <a:xfrm flipV="1">
              <a:off x="266545" y="3298464"/>
              <a:ext cx="1080425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96" idx="0"/>
            </p:cNvCxnSpPr>
            <p:nvPr/>
          </p:nvCxnSpPr>
          <p:spPr>
            <a:xfrm flipV="1">
              <a:off x="771282" y="3298464"/>
              <a:ext cx="660354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>
              <a:stCxn id="97" idx="0"/>
            </p:cNvCxnSpPr>
            <p:nvPr/>
          </p:nvCxnSpPr>
          <p:spPr>
            <a:xfrm flipV="1">
              <a:off x="1280402" y="3298464"/>
              <a:ext cx="253531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stCxn id="98" idx="0"/>
            </p:cNvCxnSpPr>
            <p:nvPr/>
          </p:nvCxnSpPr>
          <p:spPr>
            <a:xfrm flipH="1" flipV="1">
              <a:off x="1616364" y="3298464"/>
              <a:ext cx="168775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>
              <a:stCxn id="99" idx="0"/>
            </p:cNvCxnSpPr>
            <p:nvPr/>
          </p:nvCxnSpPr>
          <p:spPr>
            <a:xfrm flipH="1" flipV="1">
              <a:off x="1679222" y="3298464"/>
              <a:ext cx="614523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00" idx="0"/>
            </p:cNvCxnSpPr>
            <p:nvPr/>
          </p:nvCxnSpPr>
          <p:spPr>
            <a:xfrm flipH="1" flipV="1">
              <a:off x="1785139" y="3298464"/>
              <a:ext cx="1013343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1242768" y="2779888"/>
              <a:ext cx="13033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cs typeface="LatinModernMath-Regular"/>
                </a:rPr>
                <a:t>OR</a:t>
              </a:r>
              <a:r>
                <a:rPr lang="en-US" sz="2800" baseline="-25000" dirty="0">
                  <a:latin typeface="LatinModernMath-Regular"/>
                  <a:cs typeface="LatinModernMath-Regular"/>
                </a:rPr>
                <a:t>6</a:t>
              </a:r>
              <a:endParaRPr lang="en-US" sz="2800" i="1" baseline="-25000" dirty="0">
                <a:latin typeface="LatinModernMath-Regular"/>
                <a:cs typeface="LatinModernMath-Regular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96870" y="2924100"/>
            <a:ext cx="2531937" cy="1796572"/>
            <a:chOff x="3311046" y="2147994"/>
            <a:chExt cx="2531937" cy="1796572"/>
          </a:xfrm>
        </p:grpSpPr>
        <p:cxnSp>
          <p:nvCxnSpPr>
            <p:cNvPr id="76" name="Straight Connector 75"/>
            <p:cNvCxnSpPr/>
            <p:nvPr/>
          </p:nvCxnSpPr>
          <p:spPr>
            <a:xfrm flipV="1">
              <a:off x="3311046" y="2702002"/>
              <a:ext cx="1080425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3815783" y="2702002"/>
              <a:ext cx="660354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4324903" y="2702002"/>
              <a:ext cx="253531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 flipV="1">
              <a:off x="4660865" y="2702002"/>
              <a:ext cx="168775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 flipV="1">
              <a:off x="4723723" y="2702002"/>
              <a:ext cx="614523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 flipV="1">
              <a:off x="4829640" y="2702002"/>
              <a:ext cx="1013343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4287269" y="2147994"/>
              <a:ext cx="13033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cs typeface="LatinModernMath-Regular"/>
                </a:rPr>
                <a:t>OR</a:t>
              </a:r>
              <a:r>
                <a:rPr lang="en-US" sz="2800" baseline="-25000" dirty="0">
                  <a:latin typeface="LatinModernMath-Regular"/>
                  <a:cs typeface="LatinModernMath-Regular"/>
                </a:rPr>
                <a:t>6</a:t>
              </a:r>
              <a:endParaRPr lang="en-US" sz="2800" i="1" baseline="-25000" dirty="0">
                <a:latin typeface="LatinModernMath-Regular"/>
                <a:cs typeface="LatinModernMath-Regular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338442" y="2912767"/>
            <a:ext cx="2531937" cy="1796572"/>
            <a:chOff x="6352618" y="2136661"/>
            <a:chExt cx="2531937" cy="1796572"/>
          </a:xfrm>
        </p:grpSpPr>
        <p:cxnSp>
          <p:nvCxnSpPr>
            <p:cNvPr id="83" name="Straight Connector 82"/>
            <p:cNvCxnSpPr/>
            <p:nvPr/>
          </p:nvCxnSpPr>
          <p:spPr>
            <a:xfrm flipV="1">
              <a:off x="6352618" y="2690669"/>
              <a:ext cx="1080425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6857355" y="2690669"/>
              <a:ext cx="660354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7366475" y="2690669"/>
              <a:ext cx="253531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 flipV="1">
              <a:off x="7702437" y="2690669"/>
              <a:ext cx="168775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H="1" flipV="1">
              <a:off x="7765295" y="2690669"/>
              <a:ext cx="614523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 flipV="1">
              <a:off x="7871212" y="2690669"/>
              <a:ext cx="1013343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7328841" y="2136661"/>
              <a:ext cx="13033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cs typeface="LatinModernMath-Regular"/>
                </a:rPr>
                <a:t>OR</a:t>
              </a:r>
              <a:r>
                <a:rPr lang="en-US" sz="2800" baseline="-25000" dirty="0">
                  <a:latin typeface="LatinModernMath-Regular"/>
                  <a:cs typeface="LatinModernMath-Regular"/>
                </a:rPr>
                <a:t>6</a:t>
              </a:r>
              <a:endParaRPr lang="en-US" sz="2800" i="1" baseline="-25000" dirty="0">
                <a:latin typeface="LatinModernMath-Regular"/>
                <a:cs typeface="LatinModernMath-Regular"/>
              </a:endParaRPr>
            </a:p>
          </p:txBody>
        </p:sp>
      </p:grpSp>
      <p:cxnSp>
        <p:nvCxnSpPr>
          <p:cNvPr id="93" name="Straight Connector 92"/>
          <p:cNvCxnSpPr>
            <a:endCxn id="10" idx="0"/>
          </p:cNvCxnSpPr>
          <p:nvPr/>
        </p:nvCxnSpPr>
        <p:spPr>
          <a:xfrm>
            <a:off x="253788" y="5293110"/>
            <a:ext cx="2740964" cy="72412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endCxn id="11" idx="0"/>
          </p:cNvCxnSpPr>
          <p:nvPr/>
        </p:nvCxnSpPr>
        <p:spPr>
          <a:xfrm>
            <a:off x="758525" y="5252599"/>
            <a:ext cx="2877519" cy="7646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endCxn id="12" idx="0"/>
          </p:cNvCxnSpPr>
          <p:nvPr/>
        </p:nvCxnSpPr>
        <p:spPr>
          <a:xfrm>
            <a:off x="1243874" y="5256999"/>
            <a:ext cx="3033462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endCxn id="13" idx="0"/>
          </p:cNvCxnSpPr>
          <p:nvPr/>
        </p:nvCxnSpPr>
        <p:spPr>
          <a:xfrm>
            <a:off x="1769170" y="5252599"/>
            <a:ext cx="3149458" cy="7646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endCxn id="14" idx="0"/>
          </p:cNvCxnSpPr>
          <p:nvPr/>
        </p:nvCxnSpPr>
        <p:spPr>
          <a:xfrm>
            <a:off x="2280988" y="5252599"/>
            <a:ext cx="3278932" cy="7646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endCxn id="15" idx="0"/>
          </p:cNvCxnSpPr>
          <p:nvPr/>
        </p:nvCxnSpPr>
        <p:spPr>
          <a:xfrm>
            <a:off x="2808817" y="5248788"/>
            <a:ext cx="3392395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>
            <a:off x="2980745" y="5248788"/>
            <a:ext cx="334653" cy="7646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endCxn id="11" idx="0"/>
          </p:cNvCxnSpPr>
          <p:nvPr/>
        </p:nvCxnSpPr>
        <p:spPr>
          <a:xfrm flipH="1">
            <a:off x="3636044" y="5248788"/>
            <a:ext cx="201359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endCxn id="12" idx="0"/>
          </p:cNvCxnSpPr>
          <p:nvPr/>
        </p:nvCxnSpPr>
        <p:spPr>
          <a:xfrm flipH="1">
            <a:off x="4277336" y="5256999"/>
            <a:ext cx="33392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04" idx="2"/>
            <a:endCxn id="13" idx="0"/>
          </p:cNvCxnSpPr>
          <p:nvPr/>
        </p:nvCxnSpPr>
        <p:spPr>
          <a:xfrm>
            <a:off x="4814949" y="5256999"/>
            <a:ext cx="103679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endCxn id="14" idx="0"/>
          </p:cNvCxnSpPr>
          <p:nvPr/>
        </p:nvCxnSpPr>
        <p:spPr>
          <a:xfrm>
            <a:off x="5333052" y="5248788"/>
            <a:ext cx="226868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endCxn id="15" idx="0"/>
          </p:cNvCxnSpPr>
          <p:nvPr/>
        </p:nvCxnSpPr>
        <p:spPr>
          <a:xfrm>
            <a:off x="5880567" y="5248788"/>
            <a:ext cx="320645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endCxn id="15" idx="0"/>
          </p:cNvCxnSpPr>
          <p:nvPr/>
        </p:nvCxnSpPr>
        <p:spPr>
          <a:xfrm flipH="1">
            <a:off x="6201212" y="5256999"/>
            <a:ext cx="2681654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endCxn id="14" idx="0"/>
          </p:cNvCxnSpPr>
          <p:nvPr/>
        </p:nvCxnSpPr>
        <p:spPr>
          <a:xfrm flipH="1">
            <a:off x="5559920" y="5248788"/>
            <a:ext cx="2805722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endCxn id="13" idx="0"/>
          </p:cNvCxnSpPr>
          <p:nvPr/>
        </p:nvCxnSpPr>
        <p:spPr>
          <a:xfrm flipH="1">
            <a:off x="4918628" y="5256999"/>
            <a:ext cx="2954412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endCxn id="12" idx="0"/>
          </p:cNvCxnSpPr>
          <p:nvPr/>
        </p:nvCxnSpPr>
        <p:spPr>
          <a:xfrm flipH="1">
            <a:off x="4277336" y="5256999"/>
            <a:ext cx="3080437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endCxn id="11" idx="0"/>
          </p:cNvCxnSpPr>
          <p:nvPr/>
        </p:nvCxnSpPr>
        <p:spPr>
          <a:xfrm flipH="1">
            <a:off x="3636044" y="5256999"/>
            <a:ext cx="3207136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07" idx="2"/>
          </p:cNvCxnSpPr>
          <p:nvPr/>
        </p:nvCxnSpPr>
        <p:spPr>
          <a:xfrm flipH="1">
            <a:off x="2960690" y="5254799"/>
            <a:ext cx="3376722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Title 1"/>
          <p:cNvSpPr>
            <a:spLocks noGrp="1"/>
          </p:cNvSpPr>
          <p:nvPr>
            <p:ph type="title"/>
          </p:nvPr>
        </p:nvSpPr>
        <p:spPr>
          <a:xfrm>
            <a:off x="457199" y="175861"/>
            <a:ext cx="8458899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SURJECTIVITY Illustrated (</a:t>
            </a:r>
            <a:r>
              <a:rPr lang="en-US" dirty="0">
                <a:latin typeface="LM Roman 10 Italic"/>
                <a:cs typeface="LM Roman 10 Italic"/>
              </a:rPr>
              <a:t>N</a:t>
            </a:r>
            <a:r>
              <a:rPr lang="en-US" dirty="0">
                <a:latin typeface="LatinModernMath-Regular"/>
                <a:cs typeface="LatinModernMath-Regular"/>
              </a:rPr>
              <a:t>=6</a:t>
            </a:r>
            <a:r>
              <a:rPr lang="en-US" dirty="0" smtClean="0">
                <a:latin typeface="LatinModernMath-Regular"/>
                <a:cs typeface="LatinModernMath-Regular"/>
              </a:rPr>
              <a:t>, </a:t>
            </a:r>
            <a:r>
              <a:rPr lang="en-US" dirty="0" smtClean="0">
                <a:latin typeface="LM Roman 10 Italic"/>
                <a:cs typeface="LM Roman 10 Italic"/>
              </a:rPr>
              <a:t>R</a:t>
            </a:r>
            <a:r>
              <a:rPr lang="en-US" dirty="0">
                <a:latin typeface="LatinModernMath-Regular"/>
                <a:cs typeface="LatinModernMath-Regular"/>
              </a:rPr>
              <a:t>=</a:t>
            </a:r>
            <a:r>
              <a:rPr lang="en-US" dirty="0" smtClean="0">
                <a:latin typeface="LatinModernMath-Regular"/>
                <a:cs typeface="LatinModernMath-Regular"/>
              </a:rPr>
              <a:t>3</a:t>
            </a:r>
            <a:r>
              <a:rPr lang="en-US" dirty="0" smtClean="0">
                <a:cs typeface="LatinModernMath-Regular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92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ctangle 151"/>
          <p:cNvSpPr/>
          <p:nvPr/>
        </p:nvSpPr>
        <p:spPr>
          <a:xfrm>
            <a:off x="2674171" y="6017232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000000"/>
                </a:solidFill>
              </a:rPr>
              <a:t>2</a:t>
            </a:r>
            <a:endParaRPr lang="en-US" sz="2600" baseline="-25000" dirty="0">
              <a:solidFill>
                <a:srgbClr val="000000"/>
              </a:solidFill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3315463" y="6017232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000000"/>
                </a:solidFill>
              </a:rPr>
              <a:t>1</a:t>
            </a:r>
            <a:endParaRPr lang="en-US" sz="2600" baseline="-25000" dirty="0">
              <a:solidFill>
                <a:srgbClr val="000000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3956755" y="6017232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000000"/>
                </a:solidFill>
              </a:rPr>
              <a:t>2</a:t>
            </a:r>
            <a:endParaRPr lang="en-US" sz="2600" baseline="-25000" dirty="0">
              <a:solidFill>
                <a:srgbClr val="000000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4598047" y="6017232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000000"/>
                </a:solidFill>
              </a:rPr>
              <a:t>1</a:t>
            </a:r>
            <a:endParaRPr lang="en-US" sz="2600" baseline="-25000" dirty="0">
              <a:solidFill>
                <a:srgbClr val="000000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5239339" y="6017232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000000"/>
                </a:solidFill>
              </a:rPr>
              <a:t>3</a:t>
            </a:r>
            <a:endParaRPr lang="en-US" sz="2600" baseline="-25000" dirty="0">
              <a:solidFill>
                <a:srgbClr val="000000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5880631" y="6017232"/>
            <a:ext cx="641292" cy="6549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>
                <a:solidFill>
                  <a:srgbClr val="000000"/>
                </a:solidFill>
              </a:rPr>
              <a:t>3</a:t>
            </a:r>
            <a:endParaRPr lang="en-US" sz="2600" baseline="-25000" dirty="0">
              <a:solidFill>
                <a:srgbClr val="000000"/>
              </a:solidFill>
            </a:endParaRPr>
          </a:p>
        </p:txBody>
      </p:sp>
      <p:cxnSp>
        <p:nvCxnSpPr>
          <p:cNvPr id="121" name="Straight Connector 120"/>
          <p:cNvCxnSpPr/>
          <p:nvPr/>
        </p:nvCxnSpPr>
        <p:spPr>
          <a:xfrm flipV="1">
            <a:off x="1665046" y="1722663"/>
            <a:ext cx="2897535" cy="113727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V="1">
            <a:off x="4677862" y="1722662"/>
            <a:ext cx="0" cy="11372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flipH="1" flipV="1">
            <a:off x="4814950" y="1722663"/>
            <a:ext cx="2788688" cy="126427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261215" y="1199442"/>
            <a:ext cx="130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cs typeface="LatinModernMath-Regular"/>
              </a:rPr>
              <a:t>AND</a:t>
            </a:r>
            <a:r>
              <a:rPr lang="en-US" sz="2800" baseline="-25000" dirty="0" smtClean="0">
                <a:latin typeface="LatinModernMath-Regular"/>
                <a:cs typeface="LatinModernMath-Regular"/>
              </a:rPr>
              <a:t>3</a:t>
            </a:r>
            <a:endParaRPr lang="en-US" sz="2800" i="1" baseline="-25000" dirty="0">
              <a:latin typeface="LatinModernMath-Regular"/>
              <a:cs typeface="LatinModernMath-Regular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53788" y="2944604"/>
            <a:ext cx="2531937" cy="1761140"/>
            <a:chOff x="266545" y="2779888"/>
            <a:chExt cx="2531937" cy="1761140"/>
          </a:xfrm>
        </p:grpSpPr>
        <p:cxnSp>
          <p:nvCxnSpPr>
            <p:cNvPr id="130" name="Straight Connector 129"/>
            <p:cNvCxnSpPr/>
            <p:nvPr/>
          </p:nvCxnSpPr>
          <p:spPr>
            <a:xfrm flipV="1">
              <a:off x="266545" y="3298464"/>
              <a:ext cx="1080425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flipV="1">
              <a:off x="771282" y="3298464"/>
              <a:ext cx="660354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V="1">
              <a:off x="1280402" y="3298464"/>
              <a:ext cx="253531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flipH="1" flipV="1">
              <a:off x="1616364" y="3298464"/>
              <a:ext cx="168775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H="1" flipV="1">
              <a:off x="1679222" y="3298464"/>
              <a:ext cx="614523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flipH="1" flipV="1">
              <a:off x="1785139" y="3298464"/>
              <a:ext cx="1013343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1242768" y="2779888"/>
              <a:ext cx="13033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cs typeface="LatinModernMath-Regular"/>
                </a:rPr>
                <a:t>OR</a:t>
              </a:r>
              <a:r>
                <a:rPr lang="en-US" sz="2800" baseline="-25000" dirty="0">
                  <a:latin typeface="LatinModernMath-Regular"/>
                  <a:cs typeface="LatinModernMath-Regular"/>
                </a:rPr>
                <a:t>6</a:t>
              </a:r>
              <a:endParaRPr lang="en-US" sz="2800" i="1" baseline="-25000" dirty="0">
                <a:latin typeface="LatinModernMath-Regular"/>
                <a:cs typeface="LatinModernMath-Regular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96870" y="2924100"/>
            <a:ext cx="2531937" cy="1796572"/>
            <a:chOff x="3311046" y="2147994"/>
            <a:chExt cx="2531937" cy="1796572"/>
          </a:xfrm>
        </p:grpSpPr>
        <p:cxnSp>
          <p:nvCxnSpPr>
            <p:cNvPr id="76" name="Straight Connector 75"/>
            <p:cNvCxnSpPr/>
            <p:nvPr/>
          </p:nvCxnSpPr>
          <p:spPr>
            <a:xfrm flipV="1">
              <a:off x="3311046" y="2702002"/>
              <a:ext cx="1080425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3815783" y="2702002"/>
              <a:ext cx="660354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4324903" y="2702002"/>
              <a:ext cx="253531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H="1" flipV="1">
              <a:off x="4660865" y="2702002"/>
              <a:ext cx="168775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 flipV="1">
              <a:off x="4723723" y="2702002"/>
              <a:ext cx="614523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 flipV="1">
              <a:off x="4829640" y="2702002"/>
              <a:ext cx="1013343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4287269" y="2147994"/>
              <a:ext cx="13033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cs typeface="LatinModernMath-Regular"/>
                </a:rPr>
                <a:t>OR</a:t>
              </a:r>
              <a:r>
                <a:rPr lang="en-US" sz="2800" baseline="-25000" dirty="0">
                  <a:latin typeface="LatinModernMath-Regular"/>
                  <a:cs typeface="LatinModernMath-Regular"/>
                </a:rPr>
                <a:t>6</a:t>
              </a:r>
              <a:endParaRPr lang="en-US" sz="2800" i="1" baseline="-25000" dirty="0">
                <a:latin typeface="LatinModernMath-Regular"/>
                <a:cs typeface="LatinModernMath-Regular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338442" y="2912767"/>
            <a:ext cx="2531937" cy="1796572"/>
            <a:chOff x="6352618" y="2136661"/>
            <a:chExt cx="2531937" cy="1796572"/>
          </a:xfrm>
        </p:grpSpPr>
        <p:cxnSp>
          <p:nvCxnSpPr>
            <p:cNvPr id="83" name="Straight Connector 82"/>
            <p:cNvCxnSpPr/>
            <p:nvPr/>
          </p:nvCxnSpPr>
          <p:spPr>
            <a:xfrm flipV="1">
              <a:off x="6352618" y="2690669"/>
              <a:ext cx="1080425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6857355" y="2690669"/>
              <a:ext cx="660354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7366475" y="2690669"/>
              <a:ext cx="253531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 flipV="1">
              <a:off x="7702437" y="2690669"/>
              <a:ext cx="168775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H="1" flipV="1">
              <a:off x="7765295" y="2690669"/>
              <a:ext cx="614523" cy="12403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H="1" flipV="1">
              <a:off x="7871212" y="2690669"/>
              <a:ext cx="1013343" cy="1242564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7328841" y="2136661"/>
              <a:ext cx="13033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cs typeface="LatinModernMath-Regular"/>
                </a:rPr>
                <a:t>OR</a:t>
              </a:r>
              <a:r>
                <a:rPr lang="en-US" sz="2800" baseline="-25000" dirty="0">
                  <a:latin typeface="LatinModernMath-Regular"/>
                  <a:cs typeface="LatinModernMath-Regular"/>
                </a:rPr>
                <a:t>6</a:t>
              </a:r>
              <a:endParaRPr lang="en-US" sz="2800" i="1" baseline="-25000" dirty="0">
                <a:latin typeface="LatinModernMath-Regular"/>
                <a:cs typeface="LatinModernMath-Regular"/>
              </a:endParaRPr>
            </a:p>
          </p:txBody>
        </p:sp>
      </p:grpSp>
      <p:cxnSp>
        <p:nvCxnSpPr>
          <p:cNvPr id="93" name="Straight Connector 92"/>
          <p:cNvCxnSpPr/>
          <p:nvPr/>
        </p:nvCxnSpPr>
        <p:spPr>
          <a:xfrm>
            <a:off x="253788" y="5293110"/>
            <a:ext cx="2740964" cy="724123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758525" y="5252599"/>
            <a:ext cx="2877519" cy="7646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1243874" y="5256999"/>
            <a:ext cx="3033462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1769170" y="5252599"/>
            <a:ext cx="3149458" cy="7646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2280988" y="5252599"/>
            <a:ext cx="3278932" cy="7646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2808817" y="5248788"/>
            <a:ext cx="3392395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H="1">
            <a:off x="2980745" y="5248788"/>
            <a:ext cx="334653" cy="7646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H="1">
            <a:off x="3636044" y="5248788"/>
            <a:ext cx="201359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H="1">
            <a:off x="4277336" y="5256999"/>
            <a:ext cx="33392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4814949" y="5256999"/>
            <a:ext cx="103679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5333052" y="5248788"/>
            <a:ext cx="226868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5880567" y="5248788"/>
            <a:ext cx="320645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6201212" y="5256999"/>
            <a:ext cx="2681654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>
            <a:off x="5559920" y="5248788"/>
            <a:ext cx="2805722" cy="76844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H="1">
            <a:off x="4918628" y="5256999"/>
            <a:ext cx="2954412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H="1">
            <a:off x="4277336" y="5256999"/>
            <a:ext cx="3080437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flipH="1">
            <a:off x="3636044" y="5256999"/>
            <a:ext cx="3207136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H="1">
            <a:off x="2960690" y="5254799"/>
            <a:ext cx="3376722" cy="76023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65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04802" y="47251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-1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013922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518659" y="47251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-1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027265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2532002" y="47251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041122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-1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17" name="Rectangle 116"/>
          <p:cNvSpPr/>
          <p:nvPr/>
        </p:nvSpPr>
        <p:spPr>
          <a:xfrm>
            <a:off x="3545859" y="47251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4057908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-1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562645" y="47251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5071765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5576502" y="47251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6085108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6589845" y="47251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7098965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7603702" y="47251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1</a:t>
            </a:r>
            <a:endParaRPr lang="en-US" sz="2000" baseline="-25000" dirty="0">
              <a:solidFill>
                <a:schemeClr val="tx1"/>
              </a:solidFill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8113338" y="47207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-1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8618075" y="4722905"/>
            <a:ext cx="504738" cy="5325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-1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sp>
        <p:nvSpPr>
          <p:cNvPr id="158" name="Title 1"/>
          <p:cNvSpPr>
            <a:spLocks noGrp="1"/>
          </p:cNvSpPr>
          <p:nvPr>
            <p:ph type="title"/>
          </p:nvPr>
        </p:nvSpPr>
        <p:spPr>
          <a:xfrm>
            <a:off x="457199" y="175861"/>
            <a:ext cx="8458899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SURJECTIVITY Illustrated (</a:t>
            </a:r>
            <a:r>
              <a:rPr lang="en-US" dirty="0">
                <a:latin typeface="LM Roman 10 Italic"/>
                <a:cs typeface="LM Roman 10 Italic"/>
              </a:rPr>
              <a:t>N</a:t>
            </a:r>
            <a:r>
              <a:rPr lang="en-US" dirty="0">
                <a:latin typeface="LatinModernMath-Regular"/>
                <a:cs typeface="LatinModernMath-Regular"/>
              </a:rPr>
              <a:t>=6</a:t>
            </a:r>
            <a:r>
              <a:rPr lang="en-US" dirty="0" smtClean="0">
                <a:latin typeface="LatinModernMath-Regular"/>
                <a:cs typeface="LatinModernMath-Regular"/>
              </a:rPr>
              <a:t>, </a:t>
            </a:r>
            <a:r>
              <a:rPr lang="en-US" dirty="0" smtClean="0">
                <a:latin typeface="LM Roman 10 Italic"/>
                <a:cs typeface="LM Roman 10 Italic"/>
              </a:rPr>
              <a:t>R</a:t>
            </a:r>
            <a:r>
              <a:rPr lang="en-US" dirty="0">
                <a:latin typeface="LatinModernMath-Regular"/>
                <a:cs typeface="LatinModernMath-Regular"/>
              </a:rPr>
              <a:t>=</a:t>
            </a:r>
            <a:r>
              <a:rPr lang="en-US" dirty="0" smtClean="0">
                <a:latin typeface="LatinModernMath-Regular"/>
                <a:cs typeface="LatinModernMath-Regular"/>
              </a:rPr>
              <a:t>3</a:t>
            </a:r>
            <a:r>
              <a:rPr lang="en-US" dirty="0" smtClean="0">
                <a:cs typeface="LatinModernMath-Regular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649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>
          <a:xfrm>
            <a:off x="273756" y="1431750"/>
            <a:ext cx="8588022" cy="10865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Getting to Know SURJECTIVITY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556" y="1417639"/>
            <a:ext cx="8537222" cy="501702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SURJ</a:t>
            </a:r>
            <a:r>
              <a:rPr lang="en-US" sz="3000" baseline="-25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N,R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(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1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, …, 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N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) = 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-1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		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iff</a:t>
            </a:r>
            <a:endParaRPr lang="en-US" sz="3000" dirty="0">
              <a:solidFill>
                <a:srgbClr val="1F497D">
                  <a:lumMod val="75000"/>
                </a:srgbClr>
              </a:solidFill>
              <a:cs typeface="Franklin Gothic Book"/>
            </a:endParaRPr>
          </a:p>
          <a:p>
            <a:pPr marL="0" lvl="0" indent="0">
              <a:buNone/>
            </a:pP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	For every 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r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 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ea typeface="ＭＳ Ｐゴシック" charset="0"/>
                <a:cs typeface="LatinModernMath-Regular"/>
              </a:rPr>
              <a:t>∈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[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R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atinModernMath-Regular"/>
                <a:cs typeface="LatinModernMath-Regular"/>
              </a:rPr>
              <a:t>]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, there exists an index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 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i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 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s.t.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 </a:t>
            </a:r>
            <a:r>
              <a:rPr lang="en-US" sz="3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 err="1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i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cs typeface="Franklin Gothic Book"/>
              </a:rPr>
              <a:t> = </a:t>
            </a:r>
            <a:r>
              <a:rPr lang="en-US" sz="3000" dirty="0">
                <a:solidFill>
                  <a:srgbClr val="1F497D">
                    <a:lumMod val="75000"/>
                  </a:srgbClr>
                </a:solidFill>
                <a:latin typeface="LM Roman 10 Italic"/>
                <a:cs typeface="LM Roman 10 Italic"/>
              </a:rPr>
              <a:t>r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3000" dirty="0" smtClean="0"/>
              <a:t>Define auxiliary variables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err="1" smtClean="0">
                <a:latin typeface="LM Roman 10 Italic"/>
                <a:cs typeface="LM Roman 10 Italic"/>
              </a:rPr>
              <a:t>y</a:t>
            </a:r>
            <a:r>
              <a:rPr lang="en-US" sz="3000" baseline="-25000" dirty="0" err="1" smtClean="0">
                <a:latin typeface="LM Roman 10 Italic"/>
                <a:cs typeface="LM Roman 10 Italic"/>
              </a:rPr>
              <a:t>r,i</a:t>
            </a:r>
            <a:r>
              <a:rPr lang="en-US" sz="3000" dirty="0" smtClean="0"/>
              <a:t>(</a:t>
            </a:r>
            <a:r>
              <a:rPr lang="en-US" sz="3000" dirty="0" smtClean="0">
                <a:latin typeface="LM Roman 10 Italic"/>
                <a:cs typeface="LM Roman 10 Italic"/>
              </a:rPr>
              <a:t>s</a:t>
            </a:r>
            <a:r>
              <a:rPr lang="en-US" sz="1000" dirty="0" smtClean="0">
                <a:latin typeface="LM Roman 10 Italic"/>
                <a:cs typeface="LM Roman 10 Italic"/>
              </a:rPr>
              <a:t> </a:t>
            </a:r>
            <a:r>
              <a:rPr lang="en-US" sz="3000" dirty="0" smtClean="0"/>
              <a:t>) =</a:t>
            </a:r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>
                <a:solidFill>
                  <a:srgbClr val="000000"/>
                </a:solidFill>
              </a:rPr>
              <a:t>Then </a:t>
            </a:r>
            <a:r>
              <a:rPr lang="en-US" sz="3000" dirty="0" smtClean="0">
                <a:solidFill>
                  <a:schemeClr val="tx2"/>
                </a:solidFill>
                <a:cs typeface="Franklin Gothic Book"/>
              </a:rPr>
              <a:t>SURJ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N,R</a:t>
            </a:r>
            <a:r>
              <a:rPr lang="en-US" sz="3000" dirty="0" smtClean="0">
                <a:solidFill>
                  <a:schemeClr val="tx2"/>
                </a:solidFill>
                <a:cs typeface="Franklin Gothic Book"/>
              </a:rPr>
              <a:t>(</a:t>
            </a:r>
            <a:r>
              <a:rPr lang="en-US" sz="3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3000" dirty="0" smtClean="0">
                <a:solidFill>
                  <a:schemeClr val="tx2"/>
                </a:solidFill>
                <a:cs typeface="Franklin Gothic Book"/>
              </a:rPr>
              <a:t>, …, </a:t>
            </a:r>
            <a:r>
              <a:rPr lang="en-US" sz="3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s</a:t>
            </a:r>
            <a:r>
              <a:rPr lang="en-US" sz="3000" baseline="-25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N</a:t>
            </a:r>
            <a:r>
              <a:rPr lang="en-US" sz="3000" dirty="0" smtClean="0">
                <a:solidFill>
                  <a:schemeClr val="tx2"/>
                </a:solidFill>
                <a:cs typeface="Franklin Gothic Book"/>
              </a:rPr>
              <a:t>) </a:t>
            </a:r>
            <a:r>
              <a:rPr lang="en-US" sz="3000" dirty="0" smtClean="0">
                <a:solidFill>
                  <a:schemeClr val="tx2"/>
                </a:solidFill>
              </a:rPr>
              <a:t>=</a:t>
            </a:r>
          </a:p>
          <a:p>
            <a:pPr marL="0" indent="0">
              <a:buNone/>
            </a:pPr>
            <a:r>
              <a:rPr lang="en-US" sz="3000" dirty="0">
                <a:solidFill>
                  <a:schemeClr val="tx2"/>
                </a:solidFill>
              </a:rPr>
              <a:t>	</a:t>
            </a:r>
            <a:r>
              <a:rPr lang="en-US" sz="3000" dirty="0" smtClean="0">
                <a:solidFill>
                  <a:schemeClr val="tx2"/>
                </a:solidFill>
              </a:rPr>
              <a:t>AND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R </a:t>
            </a:r>
            <a:r>
              <a:rPr lang="en-US" sz="3000" dirty="0" smtClean="0">
                <a:solidFill>
                  <a:schemeClr val="tx2"/>
                </a:solidFill>
              </a:rPr>
              <a:t>( OR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 </a:t>
            </a:r>
            <a:r>
              <a:rPr lang="en-US" sz="3000" dirty="0" smtClean="0">
                <a:solidFill>
                  <a:schemeClr val="tx2"/>
                </a:solidFill>
              </a:rPr>
              <a:t>(</a:t>
            </a:r>
            <a:r>
              <a:rPr lang="en-US" sz="3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sz="3000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11</a:t>
            </a:r>
            <a:r>
              <a:rPr lang="en-US" sz="3000" dirty="0" smtClean="0">
                <a:solidFill>
                  <a:schemeClr val="tx2"/>
                </a:solidFill>
              </a:rPr>
              <a:t>, …, </a:t>
            </a:r>
            <a:r>
              <a:rPr lang="en-US" sz="3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sz="3000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</a:t>
            </a:r>
            <a:r>
              <a:rPr lang="en-US" sz="3000" dirty="0" smtClean="0">
                <a:solidFill>
                  <a:schemeClr val="tx2"/>
                </a:solidFill>
              </a:rPr>
              <a:t>), …, OR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 </a:t>
            </a:r>
            <a:r>
              <a:rPr lang="en-US" sz="3000" dirty="0" smtClean="0">
                <a:solidFill>
                  <a:schemeClr val="tx2"/>
                </a:solidFill>
              </a:rPr>
              <a:t>(</a:t>
            </a:r>
            <a:r>
              <a:rPr lang="en-US" sz="3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sz="3000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R</a:t>
            </a:r>
            <a:r>
              <a:rPr lang="en-US" sz="3000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3000" dirty="0" smtClean="0">
                <a:solidFill>
                  <a:schemeClr val="tx2"/>
                </a:solidFill>
              </a:rPr>
              <a:t>, </a:t>
            </a:r>
            <a:r>
              <a:rPr lang="en-US" sz="3000" dirty="0">
                <a:solidFill>
                  <a:schemeClr val="tx2"/>
                </a:solidFill>
              </a:rPr>
              <a:t>…, </a:t>
            </a:r>
            <a:r>
              <a:rPr lang="en-US" sz="3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sz="3000" baseline="-25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RN</a:t>
            </a:r>
            <a:r>
              <a:rPr lang="en-US" sz="3000" dirty="0" smtClean="0">
                <a:solidFill>
                  <a:schemeClr val="tx2"/>
                </a:solidFill>
              </a:rPr>
              <a:t>) )</a:t>
            </a:r>
            <a:endParaRPr lang="en-US" sz="3000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1744" y="3312081"/>
            <a:ext cx="2305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latin typeface="LatinModernMath-Regular"/>
                <a:cs typeface="LatinModernMath-Regular"/>
              </a:rPr>
              <a:t>{</a:t>
            </a:r>
            <a:endParaRPr lang="en-US" sz="7200" dirty="0">
              <a:latin typeface="LatinModernMath-Regular"/>
              <a:cs typeface="LatinModernMath-Regula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82119" y="3501059"/>
            <a:ext cx="32165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 smtClean="0">
                <a:latin typeface="LatinModernMath-Regular"/>
                <a:cs typeface="LatinModernMath-Regular"/>
                <a:sym typeface="Wingdings"/>
              </a:rPr>
              <a:t>-1</a:t>
            </a:r>
            <a:r>
              <a:rPr lang="en-US" sz="3200" dirty="0" smtClean="0">
                <a:sym typeface="Wingdings"/>
              </a:rPr>
              <a:t>		if 	</a:t>
            </a:r>
            <a:r>
              <a:rPr lang="en-US" sz="3200" dirty="0" err="1">
                <a:latin typeface="LM Roman 10 Italic"/>
                <a:cs typeface="LM Roman 10 Italic"/>
              </a:rPr>
              <a:t>s</a:t>
            </a:r>
            <a:r>
              <a:rPr lang="en-US" sz="3200" baseline="-25000" dirty="0" err="1">
                <a:latin typeface="LM Roman 10 Italic"/>
                <a:cs typeface="LM Roman 10 Italic"/>
              </a:rPr>
              <a:t>i</a:t>
            </a:r>
            <a:r>
              <a:rPr lang="en-US" sz="3200" dirty="0">
                <a:cs typeface="Franklin Gothic Book"/>
              </a:rPr>
              <a:t> = </a:t>
            </a:r>
            <a:r>
              <a:rPr lang="en-US" sz="3200" dirty="0">
                <a:latin typeface="LM Roman 10 Italic"/>
                <a:cs typeface="LM Roman 10 Italic"/>
              </a:rPr>
              <a:t>r</a:t>
            </a:r>
          </a:p>
          <a:p>
            <a:r>
              <a:rPr lang="en-US" sz="3200" dirty="0" smtClean="0">
                <a:sym typeface="Wingdings"/>
              </a:rPr>
              <a:t> </a:t>
            </a:r>
            <a:r>
              <a:rPr lang="en-US" sz="3200" dirty="0" smtClean="0">
                <a:latin typeface="LatinModernMath-Regular"/>
                <a:cs typeface="LatinModernMath-Regular"/>
                <a:sym typeface="Wingdings"/>
              </a:rPr>
              <a:t>1	</a:t>
            </a:r>
            <a:r>
              <a:rPr lang="en-US" sz="3200" dirty="0" smtClean="0">
                <a:sym typeface="Wingdings"/>
              </a:rPr>
              <a:t>		otherwise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21520" y="1241778"/>
            <a:ext cx="6140971" cy="1651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>
                <a:solidFill>
                  <a:srgbClr val="000000"/>
                </a:solidFill>
              </a:rPr>
              <a:t>Observation:</a:t>
            </a:r>
            <a:r>
              <a:rPr lang="en-US" sz="2800" dirty="0" smtClean="0">
                <a:solidFill>
                  <a:srgbClr val="000000"/>
                </a:solidFill>
              </a:rPr>
              <a:t> To approximate </a:t>
            </a:r>
            <a:r>
              <a:rPr lang="en-US" sz="2800" dirty="0">
                <a:solidFill>
                  <a:srgbClr val="000000"/>
                </a:solidFill>
                <a:cs typeface="Franklin Gothic Book"/>
              </a:rPr>
              <a:t>SURJ</a:t>
            </a:r>
            <a:r>
              <a:rPr lang="en-US" sz="2800" baseline="-25000" dirty="0">
                <a:solidFill>
                  <a:srgbClr val="000000"/>
                </a:solidFill>
                <a:latin typeface="LM Roman 10 Italic"/>
                <a:cs typeface="LM Roman 10 Italic"/>
              </a:rPr>
              <a:t>N,</a:t>
            </a:r>
            <a:r>
              <a:rPr lang="en-US" sz="2800" baseline="-250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R</a:t>
            </a:r>
            <a:r>
              <a:rPr lang="en-US" sz="2800" dirty="0" smtClean="0">
                <a:solidFill>
                  <a:srgbClr val="000000"/>
                </a:solidFill>
                <a:cs typeface="LM Roman 10 Italic"/>
              </a:rPr>
              <a:t>, it suffices to approximate </a:t>
            </a:r>
            <a:r>
              <a:rPr lang="en-US" sz="2800" dirty="0" smtClean="0">
                <a:solidFill>
                  <a:srgbClr val="000000"/>
                </a:solidFill>
              </a:rPr>
              <a:t>AND</a:t>
            </a:r>
            <a:r>
              <a:rPr lang="en-US" sz="2800" baseline="-250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R</a:t>
            </a:r>
            <a:r>
              <a:rPr lang="en-US" sz="2800" i="1" baseline="-25000" dirty="0" smtClean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</a:t>
            </a:r>
            <a:r>
              <a:rPr lang="en-US" sz="2800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OR</a:t>
            </a:r>
            <a:r>
              <a:rPr lang="en-US" sz="2800" baseline="-250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N </a:t>
            </a:r>
            <a:r>
              <a:rPr lang="en-US" sz="2800" dirty="0" smtClean="0">
                <a:solidFill>
                  <a:srgbClr val="000000"/>
                </a:solidFill>
                <a:cs typeface="LM Roman 10 Italic"/>
              </a:rPr>
              <a:t>on inputs of Hamming weight </a:t>
            </a:r>
            <a:r>
              <a:rPr lang="en-US" sz="28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N</a:t>
            </a:r>
            <a:r>
              <a:rPr lang="en-US" sz="2800" dirty="0" smtClean="0">
                <a:solidFill>
                  <a:srgbClr val="000000"/>
                </a:solidFill>
                <a:cs typeface="LM Roman 10 Italic"/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5055249" y="2727478"/>
            <a:ext cx="4533256" cy="2674362"/>
            <a:chOff x="5200389" y="2667003"/>
            <a:chExt cx="4533256" cy="2674362"/>
          </a:xfrm>
        </p:grpSpPr>
        <p:grpSp>
          <p:nvGrpSpPr>
            <p:cNvPr id="9" name="Group 8"/>
            <p:cNvGrpSpPr/>
            <p:nvPr/>
          </p:nvGrpSpPr>
          <p:grpSpPr>
            <a:xfrm>
              <a:off x="6198578" y="3183294"/>
              <a:ext cx="1776084" cy="382912"/>
              <a:chOff x="3203222" y="3132667"/>
              <a:chExt cx="2695222" cy="620888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H="1">
                <a:off x="3203222" y="3146778"/>
                <a:ext cx="115711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>
                <a:off x="3739446" y="3146778"/>
                <a:ext cx="747887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4262965" y="3132667"/>
                <a:ext cx="279401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4607984" y="3132667"/>
                <a:ext cx="173566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725106" y="3146778"/>
                <a:ext cx="56656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 flipV="1">
                <a:off x="4882446" y="3175000"/>
                <a:ext cx="1015998" cy="5644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6671317" y="2667003"/>
              <a:ext cx="13033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AND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R </a:t>
              </a:r>
              <a:endParaRPr lang="en-US" sz="2800" i="1" baseline="-25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745626" y="3451818"/>
              <a:ext cx="11166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N</a:t>
              </a:r>
              <a:endParaRPr lang="en-US" sz="2800" i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97922" y="3459761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i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34431" y="4159956"/>
              <a:ext cx="1690165" cy="8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11   </a:t>
              </a:r>
              <a:r>
                <a:rPr lang="en-US" sz="2800" dirty="0" smtClean="0">
                  <a:cs typeface="LatinModernMath-Regular"/>
                </a:rPr>
                <a:t>…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1</a:t>
              </a:r>
              <a:r>
                <a:rPr lang="en-US" sz="2400" baseline="-25000" dirty="0" smtClean="0">
                  <a:latin typeface="LM Roman 10 Italic"/>
                  <a:cs typeface="LM Roman 10 Italic"/>
                </a:rPr>
                <a:t>N</a:t>
              </a:r>
              <a:endParaRPr lang="en-US" sz="2400" baseline="-25000" dirty="0">
                <a:latin typeface="LM Roman 10 Italic"/>
                <a:cs typeface="LM Roman 10 Italic"/>
              </a:endParaRPr>
            </a:p>
            <a:p>
              <a:endParaRPr lang="en-US" sz="2800" baseline="-25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84626" y="4211297"/>
              <a:ext cx="24007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M Roman 10 Italic"/>
                  <a:cs typeface="LM Roman 10 Italic"/>
                </a:rPr>
                <a:t>R</a:t>
              </a:r>
              <a:r>
                <a:rPr lang="en-US" sz="2400" baseline="-25000" dirty="0">
                  <a:latin typeface="LatinModernMath-Regular"/>
                  <a:cs typeface="LatinModernMath-Regular"/>
                </a:rPr>
                <a:t>1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>
                  <a:cs typeface="LatinModernMath-Regular"/>
                </a:rPr>
                <a:t>…</a:t>
              </a:r>
              <a:r>
                <a:rPr lang="en-US" sz="2400" baseline="-25000" dirty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 err="1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err="1" smtClean="0">
                  <a:latin typeface="LM Roman 10 Italic"/>
                  <a:cs typeface="LM Roman 10 Italic"/>
                </a:rPr>
                <a:t>RN</a:t>
              </a:r>
              <a:endParaRPr lang="en-US" sz="2400" baseline="-25000" dirty="0">
                <a:latin typeface="LM Roman 10 Italic"/>
                <a:cs typeface="LM Roman 10 Italic"/>
              </a:endParaRPr>
            </a:p>
            <a:p>
              <a:endParaRPr lang="en-US" sz="2400" i="1" baseline="-25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855918" y="3566206"/>
              <a:ext cx="625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7561968" y="4011738"/>
              <a:ext cx="993573" cy="246995"/>
              <a:chOff x="3583659" y="3146778"/>
              <a:chExt cx="2112471" cy="606777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/>
            <p:cNvSpPr txBox="1"/>
            <p:nvPr/>
          </p:nvSpPr>
          <p:spPr>
            <a:xfrm>
              <a:off x="7727746" y="3457715"/>
              <a:ext cx="11166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N</a:t>
              </a:r>
              <a:endParaRPr lang="en-US" sz="2800" i="1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200389" y="4818145"/>
              <a:ext cx="4533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800" baseline="-25000" dirty="0">
                  <a:solidFill>
                    <a:srgbClr val="000000"/>
                  </a:solidFill>
                  <a:latin typeface="LatinModernMath-Regular"/>
                  <a:cs typeface="LatinModernMath-Regular"/>
                </a:rPr>
                <a:t>1</a:t>
              </a:r>
              <a:r>
                <a:rPr lang="en-US" sz="2800" i="1" baseline="-25000" dirty="0" smtClean="0"/>
                <a:t>				</a:t>
              </a:r>
              <a:r>
                <a:rPr lang="en-US" sz="2800" i="1" dirty="0" smtClean="0"/>
                <a:t>         </a:t>
              </a:r>
              <a:r>
                <a:rPr lang="en-US" sz="2800" dirty="0" smtClean="0"/>
                <a:t>…                </a:t>
              </a:r>
              <a:r>
                <a:rPr lang="en-US" sz="28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800" baseline="-250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N</a:t>
              </a:r>
              <a:endParaRPr lang="en-US" sz="2800" dirty="0"/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5591167" y="4023226"/>
              <a:ext cx="993573" cy="246995"/>
              <a:chOff x="3583659" y="3146778"/>
              <a:chExt cx="2112471" cy="606777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5386614" y="4713295"/>
              <a:ext cx="3344367" cy="312348"/>
              <a:chOff x="5386614" y="4713295"/>
              <a:chExt cx="3344367" cy="312348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5519028" y="4718597"/>
              <a:ext cx="3344367" cy="310896"/>
              <a:chOff x="5386614" y="4713295"/>
              <a:chExt cx="3344367" cy="312348"/>
            </a:xfrm>
            <a:effectLst/>
            <a:scene3d>
              <a:camera prst="orthographicFront">
                <a:rot lat="0" lon="10799999" rev="0"/>
              </a:camera>
              <a:lightRig rig="threePt" dir="t"/>
            </a:scene3d>
          </p:grpSpPr>
          <p:cxnSp>
            <p:nvCxnSpPr>
              <p:cNvPr id="71" name="Straight Connector 70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559087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Hardness</a:t>
            </a:r>
            <a:br>
              <a:rPr lang="en-US" dirty="0" smtClean="0"/>
            </a:br>
            <a:r>
              <a:rPr lang="en-US" dirty="0" smtClean="0"/>
              <a:t>Amplification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555" y="1600200"/>
            <a:ext cx="8929230" cy="4820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Natural generalization for an</a:t>
            </a:r>
          </a:p>
          <a:p>
            <a:pPr marL="0" indent="0">
              <a:buNone/>
            </a:pPr>
            <a:r>
              <a:rPr lang="en-US" dirty="0" smtClean="0"/>
              <a:t>    arbitrary 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dirty="0" smtClean="0">
                <a:latin typeface="LatinModernMath-Regular"/>
                <a:cs typeface="LatinModernMath-Regular"/>
              </a:rPr>
              <a:t> </a:t>
            </a:r>
            <a:r>
              <a:rPr lang="en-US" dirty="0">
                <a:latin typeface="LatinModernMath-Regular"/>
                <a:cs typeface="LatinModernMath-Regular"/>
              </a:rPr>
              <a:t>: {-</a:t>
            </a:r>
            <a:r>
              <a:rPr lang="en-US" dirty="0" smtClean="0">
                <a:latin typeface="LatinModernMath-Regular"/>
                <a:cs typeface="LatinModernMath-Regular"/>
              </a:rPr>
              <a:t>1,</a:t>
            </a:r>
            <a:r>
              <a:rPr lang="en-US" sz="1000" dirty="0" smtClean="0">
                <a:latin typeface="LatinModernMath-Regular"/>
                <a:cs typeface="LatinModernMath-Regular"/>
              </a:rPr>
              <a:t> </a:t>
            </a:r>
            <a:r>
              <a:rPr lang="en-US" dirty="0" smtClean="0">
                <a:latin typeface="LatinModernMath-Regular"/>
                <a:cs typeface="LatinModernMath-Regular"/>
              </a:rPr>
              <a:t>1}</a:t>
            </a:r>
            <a:r>
              <a:rPr lang="en-US" i="1" baseline="30000" dirty="0" smtClean="0">
                <a:latin typeface="LatinModernMath-Regular"/>
                <a:cs typeface="LatinModernMath-Regular"/>
              </a:rPr>
              <a:t>R</a:t>
            </a:r>
            <a:r>
              <a:rPr lang="en-US" dirty="0" smtClean="0">
                <a:latin typeface="LatinModernMath-Regular"/>
                <a:cs typeface="LatinModernMath-Regular"/>
              </a:rPr>
              <a:t> </a:t>
            </a:r>
            <a:r>
              <a:rPr lang="en-US" sz="2800" dirty="0">
                <a:latin typeface="LatinModernMath-Regular"/>
                <a:cs typeface="LatinModernMath-Regular"/>
                <a:sym typeface="Wingdings"/>
              </a:rPr>
              <a:t></a:t>
            </a:r>
            <a:r>
              <a:rPr lang="en-US" dirty="0">
                <a:latin typeface="LatinModernMath-Regular"/>
                <a:cs typeface="LatinModernMath-Regular"/>
                <a:sym typeface="Wingdings"/>
              </a:rPr>
              <a:t> {-1,</a:t>
            </a:r>
            <a:r>
              <a:rPr lang="en-US" sz="1000" dirty="0">
                <a:latin typeface="LatinModernMath-Regular"/>
                <a:cs typeface="LatinModernMath-Regular"/>
                <a:sym typeface="Wingdings"/>
              </a:rPr>
              <a:t> </a:t>
            </a:r>
            <a:r>
              <a:rPr lang="en-US" dirty="0">
                <a:latin typeface="LatinModernMath-Regular"/>
                <a:cs typeface="LatinModernMath-Regular"/>
                <a:sym typeface="Wingdings"/>
              </a:rPr>
              <a:t>1}</a:t>
            </a:r>
            <a:endParaRPr lang="en-US" dirty="0">
              <a:latin typeface="LatinModernMath-Regular"/>
              <a:cs typeface="LatinModernMath-Regular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F </a:t>
            </a:r>
            <a:r>
              <a:rPr lang="en-US" dirty="0" smtClean="0">
                <a:solidFill>
                  <a:schemeClr val="tx2"/>
                </a:solidFill>
                <a:cs typeface="Franklin Gothic Book"/>
              </a:rPr>
              <a:t>(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s</a:t>
            </a:r>
            <a:r>
              <a:rPr lang="en-US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dirty="0" smtClean="0">
                <a:solidFill>
                  <a:schemeClr val="tx2"/>
                </a:solidFill>
                <a:cs typeface="Franklin Gothic Book"/>
              </a:rPr>
              <a:t>, …, </a:t>
            </a:r>
            <a:r>
              <a:rPr lang="en-US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s</a:t>
            </a:r>
            <a:r>
              <a:rPr lang="en-US" baseline="-25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chemeClr val="tx2"/>
                </a:solidFill>
                <a:cs typeface="Franklin Gothic Book"/>
              </a:rPr>
              <a:t>) </a:t>
            </a:r>
            <a:r>
              <a:rPr lang="en-US" dirty="0" smtClean="0">
                <a:solidFill>
                  <a:schemeClr val="tx2"/>
                </a:solidFill>
              </a:rPr>
              <a:t>=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f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( OR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11</a:t>
            </a:r>
            <a:r>
              <a:rPr lang="en-US" dirty="0" smtClean="0">
                <a:solidFill>
                  <a:schemeClr val="tx2"/>
                </a:solidFill>
              </a:rPr>
              <a:t>, …, 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chemeClr val="tx2"/>
                </a:solidFill>
              </a:rPr>
              <a:t>), …, OR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R</a:t>
            </a:r>
            <a:r>
              <a:rPr lang="en-US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dirty="0" smtClean="0">
                <a:solidFill>
                  <a:schemeClr val="tx2"/>
                </a:solidFill>
              </a:rPr>
              <a:t>, …, </a:t>
            </a:r>
            <a:r>
              <a:rPr lang="en-US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baseline="-25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RN</a:t>
            </a:r>
            <a:r>
              <a:rPr lang="en-US" dirty="0" smtClean="0">
                <a:solidFill>
                  <a:schemeClr val="tx2"/>
                </a:solidFill>
              </a:rPr>
              <a:t>) 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Fails dramatically for </a:t>
            </a:r>
            <a:r>
              <a:rPr lang="en-US" dirty="0" smtClean="0">
                <a:solidFill>
                  <a:srgbClr val="FF0000"/>
                </a:solidFill>
                <a:latin typeface="LM Roman 10 Italic"/>
                <a:cs typeface="LM Roman 10 Italic"/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= OR</a:t>
            </a:r>
            <a:r>
              <a:rPr lang="en-US" baseline="-25000" dirty="0" smtClean="0">
                <a:solidFill>
                  <a:srgbClr val="FF0000"/>
                </a:solidFill>
                <a:latin typeface="LM Roman 10 Italic"/>
                <a:cs typeface="LM Roman 10 Italic"/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!  (</a:t>
            </a:r>
            <a:r>
              <a:rPr lang="en-US" dirty="0" smtClean="0">
                <a:solidFill>
                  <a:srgbClr val="FF0000"/>
                </a:solidFill>
                <a:latin typeface="LM Roman 10 Italic"/>
                <a:cs typeface="LM Roman 10 Italic"/>
              </a:rPr>
              <a:t>F</a:t>
            </a:r>
            <a:r>
              <a:rPr lang="en-US" sz="1000" dirty="0" smtClean="0">
                <a:solidFill>
                  <a:srgbClr val="FF0000"/>
                </a:solidFill>
                <a:latin typeface="LM Roman 10 Italic"/>
                <a:cs typeface="LM Roman 10 Italic"/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LM Roman 10 Italic"/>
                <a:cs typeface="LM Roman 10 Italic"/>
              </a:rPr>
              <a:t>s</a:t>
            </a:r>
            <a:r>
              <a:rPr lang="en-US" sz="1000" dirty="0" smtClean="0">
                <a:solidFill>
                  <a:srgbClr val="FF0000"/>
                </a:solidFill>
                <a:latin typeface="LM Roman 10 Italic"/>
                <a:cs typeface="LM Roman 10 Italic"/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) identically </a:t>
            </a:r>
            <a:r>
              <a:rPr lang="en-US" dirty="0" smtClean="0">
                <a:solidFill>
                  <a:srgbClr val="FF0000"/>
                </a:solidFill>
                <a:latin typeface="LatinModernMath-Regular"/>
                <a:cs typeface="LatinModernMath-Regular"/>
              </a:rPr>
              <a:t>-1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5170919" y="1783333"/>
            <a:ext cx="4533256" cy="2716695"/>
            <a:chOff x="5200389" y="2624670"/>
            <a:chExt cx="4533256" cy="2716695"/>
          </a:xfrm>
        </p:grpSpPr>
        <p:grpSp>
          <p:nvGrpSpPr>
            <p:cNvPr id="81" name="Group 80"/>
            <p:cNvGrpSpPr/>
            <p:nvPr/>
          </p:nvGrpSpPr>
          <p:grpSpPr>
            <a:xfrm>
              <a:off x="6198578" y="3183294"/>
              <a:ext cx="1776084" cy="382912"/>
              <a:chOff x="3203222" y="3132667"/>
              <a:chExt cx="2695222" cy="620888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 flipH="1">
                <a:off x="3203222" y="3146778"/>
                <a:ext cx="115711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H="1">
                <a:off x="3739446" y="3146778"/>
                <a:ext cx="747887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flipH="1">
                <a:off x="4262965" y="3132667"/>
                <a:ext cx="279401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>
                <a:off x="4607984" y="3132667"/>
                <a:ext cx="173566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4725106" y="3146778"/>
                <a:ext cx="56656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 flipH="1" flipV="1">
                <a:off x="4882446" y="3175000"/>
                <a:ext cx="1015998" cy="5644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TextBox 81"/>
            <p:cNvSpPr txBox="1"/>
            <p:nvPr/>
          </p:nvSpPr>
          <p:spPr>
            <a:xfrm>
              <a:off x="6911205" y="2624670"/>
              <a:ext cx="5673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LM Roman 10 Italic"/>
                  <a:cs typeface="LM Roman 10 Italic"/>
                </a:rPr>
                <a:t>f</a:t>
              </a:r>
              <a:r>
                <a:rPr lang="en-US" sz="2800" baseline="-25000" dirty="0" err="1" smtClean="0">
                  <a:latin typeface="LM Roman 10 Italic"/>
                  <a:cs typeface="LM Roman 10 Italic"/>
                </a:rPr>
                <a:t>R</a:t>
              </a:r>
              <a:r>
                <a:rPr lang="en-US" sz="2800" baseline="-25000" dirty="0" smtClean="0">
                  <a:latin typeface="LM Roman 10 Italic"/>
                  <a:cs typeface="LM Roman 10 Italic"/>
                </a:rPr>
                <a:t> </a:t>
              </a:r>
              <a:endParaRPr lang="en-US" sz="2800" i="1" baseline="-250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745626" y="3451818"/>
              <a:ext cx="11166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N</a:t>
              </a:r>
              <a:endParaRPr lang="en-US" sz="2800" i="1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897922" y="3459761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i="1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334431" y="4159956"/>
              <a:ext cx="1690165" cy="8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11   </a:t>
              </a:r>
              <a:r>
                <a:rPr lang="en-US" sz="2800" dirty="0" smtClean="0">
                  <a:cs typeface="LatinModernMath-Regular"/>
                </a:rPr>
                <a:t>…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1</a:t>
              </a:r>
              <a:r>
                <a:rPr lang="en-US" sz="2400" baseline="-25000" dirty="0" smtClean="0">
                  <a:latin typeface="LM Roman 10 Italic"/>
                  <a:cs typeface="LM Roman 10 Italic"/>
                </a:rPr>
                <a:t>N</a:t>
              </a:r>
              <a:endParaRPr lang="en-US" sz="2400" baseline="-25000" dirty="0">
                <a:latin typeface="LM Roman 10 Italic"/>
                <a:cs typeface="LM Roman 10 Italic"/>
              </a:endParaRPr>
            </a:p>
            <a:p>
              <a:endParaRPr lang="en-US" sz="2800" baseline="-250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284626" y="4211297"/>
              <a:ext cx="24007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M Roman 10 Italic"/>
                  <a:cs typeface="LM Roman 10 Italic"/>
                </a:rPr>
                <a:t>R</a:t>
              </a:r>
              <a:r>
                <a:rPr lang="en-US" sz="2400" baseline="-25000" dirty="0">
                  <a:latin typeface="LatinModernMath-Regular"/>
                  <a:cs typeface="LatinModernMath-Regular"/>
                </a:rPr>
                <a:t>1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>
                  <a:cs typeface="LatinModernMath-Regular"/>
                </a:rPr>
                <a:t>…</a:t>
              </a:r>
              <a:r>
                <a:rPr lang="en-US" sz="2400" baseline="-25000" dirty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 err="1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err="1" smtClean="0">
                  <a:latin typeface="LM Roman 10 Italic"/>
                  <a:cs typeface="LM Roman 10 Italic"/>
                </a:rPr>
                <a:t>RN</a:t>
              </a:r>
              <a:endParaRPr lang="en-US" sz="2400" baseline="-25000" dirty="0">
                <a:latin typeface="LM Roman 10 Italic"/>
                <a:cs typeface="LM Roman 10 Italic"/>
              </a:endParaRPr>
            </a:p>
            <a:p>
              <a:endParaRPr lang="en-US" sz="2400" i="1" baseline="-250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855918" y="3566206"/>
              <a:ext cx="625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7561968" y="4011738"/>
              <a:ext cx="993573" cy="246995"/>
              <a:chOff x="3583659" y="3146778"/>
              <a:chExt cx="2112471" cy="606777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9" name="TextBox 88"/>
            <p:cNvSpPr txBox="1"/>
            <p:nvPr/>
          </p:nvSpPr>
          <p:spPr>
            <a:xfrm>
              <a:off x="7727746" y="3457715"/>
              <a:ext cx="11166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N</a:t>
              </a:r>
              <a:endParaRPr lang="en-US" sz="2800" i="1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200389" y="4818145"/>
              <a:ext cx="4533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800" baseline="-25000" dirty="0">
                  <a:solidFill>
                    <a:srgbClr val="000000"/>
                  </a:solidFill>
                  <a:latin typeface="LatinModernMath-Regular"/>
                  <a:cs typeface="LatinModernMath-Regular"/>
                </a:rPr>
                <a:t>1</a:t>
              </a:r>
              <a:r>
                <a:rPr lang="en-US" sz="2800" i="1" baseline="-25000" dirty="0" smtClean="0"/>
                <a:t>				</a:t>
              </a:r>
              <a:r>
                <a:rPr lang="en-US" sz="2800" i="1" dirty="0" smtClean="0"/>
                <a:t>         </a:t>
              </a:r>
              <a:r>
                <a:rPr lang="en-US" sz="2800" dirty="0" smtClean="0"/>
                <a:t>…                </a:t>
              </a:r>
              <a:r>
                <a:rPr lang="en-US" sz="28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800" baseline="-250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N</a:t>
              </a:r>
              <a:endParaRPr lang="en-US" sz="2800" dirty="0"/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5591167" y="4023226"/>
              <a:ext cx="993573" cy="246995"/>
              <a:chOff x="3583659" y="3146778"/>
              <a:chExt cx="2112471" cy="606777"/>
            </a:xfrm>
          </p:grpSpPr>
          <p:cxnSp>
            <p:nvCxnSpPr>
              <p:cNvPr id="106" name="Straight Connector 105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91"/>
            <p:cNvGrpSpPr/>
            <p:nvPr/>
          </p:nvGrpSpPr>
          <p:grpSpPr>
            <a:xfrm>
              <a:off x="5386614" y="4713295"/>
              <a:ext cx="3344367" cy="312348"/>
              <a:chOff x="5386614" y="4713295"/>
              <a:chExt cx="3344367" cy="312348"/>
            </a:xfrm>
          </p:grpSpPr>
          <p:cxnSp>
            <p:nvCxnSpPr>
              <p:cNvPr id="100" name="Straight Connector 99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/>
            <p:cNvGrpSpPr/>
            <p:nvPr/>
          </p:nvGrpSpPr>
          <p:grpSpPr>
            <a:xfrm>
              <a:off x="5519028" y="4718597"/>
              <a:ext cx="3344367" cy="310896"/>
              <a:chOff x="5386614" y="4713295"/>
              <a:chExt cx="3344367" cy="312348"/>
            </a:xfrm>
            <a:effectLst/>
            <a:scene3d>
              <a:camera prst="orthographicFront">
                <a:rot lat="0" lon="10799999" rev="0"/>
              </a:camera>
              <a:lightRig rig="threePt" dir="t"/>
            </a:scene3d>
          </p:grpSpPr>
          <p:cxnSp>
            <p:nvCxnSpPr>
              <p:cNvPr id="94" name="Straight Connector 93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52301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Hardness</a:t>
            </a:r>
            <a:br>
              <a:rPr lang="en-US" dirty="0" smtClean="0"/>
            </a:br>
            <a:r>
              <a:rPr lang="en-US" dirty="0" smtClean="0"/>
              <a:t>Amplification Construction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11" y="1600200"/>
            <a:ext cx="9158111" cy="4820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Actual </a:t>
            </a:r>
            <a:r>
              <a:rPr lang="en-US" dirty="0" smtClean="0"/>
              <a:t>generalization for an</a:t>
            </a:r>
          </a:p>
          <a:p>
            <a:pPr marL="0" indent="0">
              <a:buNone/>
            </a:pPr>
            <a:r>
              <a:rPr lang="en-US" dirty="0" smtClean="0"/>
              <a:t>    arbitrary </a:t>
            </a:r>
            <a:r>
              <a:rPr lang="en-US" dirty="0" smtClean="0">
                <a:latin typeface="LM Roman 10 Italic"/>
                <a:cs typeface="LM Roman 10 Italic"/>
              </a:rPr>
              <a:t>f</a:t>
            </a:r>
            <a:r>
              <a:rPr lang="en-US" dirty="0" smtClean="0">
                <a:latin typeface="LatinModernMath-Regular"/>
                <a:cs typeface="LatinModernMath-Regular"/>
              </a:rPr>
              <a:t> : {-1,</a:t>
            </a:r>
            <a:r>
              <a:rPr lang="en-US" sz="1000" dirty="0" smtClean="0">
                <a:latin typeface="LatinModernMath-Regular"/>
                <a:cs typeface="LatinModernMath-Regular"/>
              </a:rPr>
              <a:t> </a:t>
            </a:r>
            <a:r>
              <a:rPr lang="en-US" dirty="0" smtClean="0">
                <a:latin typeface="LatinModernMath-Regular"/>
                <a:cs typeface="LatinModernMath-Regular"/>
              </a:rPr>
              <a:t>1}</a:t>
            </a:r>
            <a:r>
              <a:rPr lang="en-US" i="1" baseline="30000" dirty="0" smtClean="0">
                <a:latin typeface="LatinModernMath-Regular"/>
                <a:cs typeface="LatinModernMath-Regular"/>
              </a:rPr>
              <a:t>R</a:t>
            </a:r>
            <a:r>
              <a:rPr lang="en-US" baseline="30000" dirty="0" smtClean="0">
                <a:solidFill>
                  <a:srgbClr val="008000"/>
                </a:solidFill>
                <a:latin typeface="LatinModernMath-Regular"/>
                <a:cs typeface="LatinModernMath-Regular"/>
              </a:rPr>
              <a:t>/</a:t>
            </a:r>
            <a:r>
              <a:rPr lang="en-US" baseline="30000" dirty="0" err="1" smtClean="0">
                <a:solidFill>
                  <a:srgbClr val="008000"/>
                </a:solidFill>
                <a:latin typeface="LatinModernMath-Regular"/>
                <a:cs typeface="LatinModernMath-Regular"/>
              </a:rPr>
              <a:t>log</a:t>
            </a:r>
            <a:r>
              <a:rPr lang="en-US" baseline="30000" dirty="0" err="1" smtClean="0">
                <a:solidFill>
                  <a:srgbClr val="008000"/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rgbClr val="008000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  <a:sym typeface="Wingdings"/>
              </a:rPr>
              <a:t>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 {-1,</a:t>
            </a:r>
            <a:r>
              <a:rPr lang="en-US" sz="1000" dirty="0" smtClean="0">
                <a:latin typeface="LatinModernMath-Regular"/>
                <a:cs typeface="LatinModernMath-Regular"/>
                <a:sym typeface="Wingdings"/>
              </a:rPr>
              <a:t> 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1}</a:t>
            </a:r>
          </a:p>
          <a:p>
            <a:pPr marL="0" indent="0">
              <a:buNone/>
            </a:pPr>
            <a:endParaRPr lang="en-US" dirty="0" smtClean="0">
              <a:latin typeface="LatinModernMath-Regular"/>
              <a:cs typeface="LatinModernMath-Regular"/>
            </a:endParaRPr>
          </a:p>
          <a:p>
            <a:pPr marL="0" indent="0">
              <a:buNone/>
            </a:pPr>
            <a:r>
              <a:rPr lang="en-US" sz="3000" i="1" dirty="0" smtClean="0">
                <a:solidFill>
                  <a:srgbClr val="008000"/>
                </a:solidFill>
              </a:rPr>
              <a:t>Fix: Force a level of alternation</a:t>
            </a:r>
            <a:endParaRPr lang="en-US" sz="3000" i="1" dirty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F </a:t>
            </a:r>
            <a:r>
              <a:rPr lang="en-US" dirty="0" smtClean="0">
                <a:solidFill>
                  <a:schemeClr val="tx2"/>
                </a:solidFill>
                <a:cs typeface="Franklin Gothic Book"/>
              </a:rPr>
              <a:t>(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s</a:t>
            </a:r>
            <a:r>
              <a:rPr lang="en-US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dirty="0" smtClean="0">
                <a:solidFill>
                  <a:schemeClr val="tx2"/>
                </a:solidFill>
                <a:cs typeface="Franklin Gothic Book"/>
              </a:rPr>
              <a:t>, …, </a:t>
            </a:r>
            <a:r>
              <a:rPr lang="en-US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s</a:t>
            </a:r>
            <a:r>
              <a:rPr lang="en-US" baseline="-25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chemeClr val="tx2"/>
                </a:solidFill>
                <a:cs typeface="Franklin Gothic Book"/>
              </a:rPr>
              <a:t>) </a:t>
            </a:r>
            <a:r>
              <a:rPr lang="en-US" dirty="0" smtClean="0">
                <a:solidFill>
                  <a:schemeClr val="tx2"/>
                </a:solidFill>
              </a:rPr>
              <a:t>=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1F497D"/>
                </a:solidFill>
              </a:rPr>
              <a:t>  (</a:t>
            </a:r>
            <a:r>
              <a:rPr lang="en-US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f</a:t>
            </a:r>
            <a:r>
              <a:rPr lang="en-US" i="1" dirty="0" smtClean="0">
                <a:solidFill>
                  <a:srgbClr val="1F497D"/>
                </a:solidFill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ea typeface="Wingdings"/>
                <a:cs typeface="Wingdings"/>
                <a:sym typeface="Wingdings"/>
              </a:rPr>
              <a:t> </a:t>
            </a:r>
            <a:r>
              <a:rPr lang="en-US" dirty="0" err="1" smtClean="0">
                <a:solidFill>
                  <a:srgbClr val="1F497D"/>
                </a:solidFill>
              </a:rPr>
              <a:t>AND</a:t>
            </a:r>
            <a:r>
              <a:rPr lang="en-US" baseline="-25000" dirty="0" err="1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log</a:t>
            </a:r>
            <a:r>
              <a:rPr lang="en-US" baseline="-25000" dirty="0" err="1" smtClean="0">
                <a:solidFill>
                  <a:srgbClr val="1F497D"/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rgbClr val="1F497D"/>
                </a:solidFill>
              </a:rPr>
              <a:t>)(</a:t>
            </a:r>
            <a:r>
              <a:rPr lang="en-US" dirty="0" smtClean="0">
                <a:solidFill>
                  <a:schemeClr val="tx2"/>
                </a:solidFill>
              </a:rPr>
              <a:t>OR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11</a:t>
            </a:r>
            <a:r>
              <a:rPr lang="en-US" dirty="0" smtClean="0">
                <a:solidFill>
                  <a:schemeClr val="tx2"/>
                </a:solidFill>
              </a:rPr>
              <a:t>, …, 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chemeClr val="tx2"/>
                </a:solidFill>
              </a:rPr>
              <a:t>), …, OR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N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baseline="-25000" dirty="0" smtClean="0">
                <a:solidFill>
                  <a:schemeClr val="tx2"/>
                </a:solidFill>
                <a:latin typeface="LM Roman 10 Italic"/>
                <a:cs typeface="LM Roman 10 Italic"/>
              </a:rPr>
              <a:t>R</a:t>
            </a:r>
            <a:r>
              <a:rPr lang="en-US" baseline="-25000" dirty="0" smtClean="0">
                <a:solidFill>
                  <a:schemeClr val="tx2"/>
                </a:solidFill>
                <a:latin typeface="LatinModernMath-Regular"/>
                <a:cs typeface="LatinModernMath-Regular"/>
              </a:rPr>
              <a:t>1</a:t>
            </a:r>
            <a:r>
              <a:rPr lang="en-US" dirty="0" smtClean="0">
                <a:solidFill>
                  <a:schemeClr val="tx2"/>
                </a:solidFill>
              </a:rPr>
              <a:t>, …, </a:t>
            </a:r>
            <a:r>
              <a:rPr lang="en-US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y</a:t>
            </a:r>
            <a:r>
              <a:rPr lang="en-US" baseline="-25000" dirty="0" err="1" smtClean="0">
                <a:solidFill>
                  <a:schemeClr val="tx2"/>
                </a:solidFill>
                <a:latin typeface="LM Roman 10 Italic"/>
                <a:cs typeface="LM Roman 10 Italic"/>
              </a:rPr>
              <a:t>RN</a:t>
            </a:r>
            <a:r>
              <a:rPr lang="en-US" dirty="0" smtClean="0">
                <a:solidFill>
                  <a:schemeClr val="tx2"/>
                </a:solidFill>
              </a:rPr>
              <a:t>))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794238" y="2399040"/>
            <a:ext cx="1022875" cy="382912"/>
            <a:chOff x="3739446" y="3132667"/>
            <a:chExt cx="1552221" cy="620888"/>
          </a:xfrm>
        </p:grpSpPr>
        <p:cxnSp>
          <p:nvCxnSpPr>
            <p:cNvPr id="37" name="Straight Connector 36"/>
            <p:cNvCxnSpPr/>
            <p:nvPr/>
          </p:nvCxnSpPr>
          <p:spPr>
            <a:xfrm flipH="1">
              <a:off x="3739446" y="3146778"/>
              <a:ext cx="747887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4262965" y="3132667"/>
              <a:ext cx="279401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4607984" y="3132667"/>
              <a:ext cx="173566" cy="6067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725106" y="3146778"/>
              <a:ext cx="566561" cy="5926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8391944" y="2675507"/>
            <a:ext cx="299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6118530" y="2693912"/>
            <a:ext cx="1609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8000"/>
                </a:solidFill>
              </a:rPr>
              <a:t>AND</a:t>
            </a:r>
            <a:r>
              <a:rPr lang="en-US" sz="2400" baseline="-25000" dirty="0" err="1" smtClean="0">
                <a:solidFill>
                  <a:srgbClr val="008000"/>
                </a:solidFill>
                <a:latin typeface="LatinModernMath-Regular"/>
                <a:cs typeface="LatinModernMath-Regular"/>
              </a:rPr>
              <a:t>log</a:t>
            </a:r>
            <a:r>
              <a:rPr lang="en-US" sz="2400" baseline="-25000" dirty="0" err="1" smtClean="0">
                <a:solidFill>
                  <a:srgbClr val="008000"/>
                </a:solidFill>
                <a:latin typeface="LM Roman 10 Italic"/>
                <a:cs typeface="LM Roman 10 Italic"/>
              </a:rPr>
              <a:t>N</a:t>
            </a:r>
            <a:endParaRPr lang="en-US" sz="2400" dirty="0">
              <a:solidFill>
                <a:srgbClr val="008000"/>
              </a:solidFill>
              <a:latin typeface="LM Roman 10 Italic"/>
              <a:cs typeface="LM Roman 10 Italic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488611" y="2699785"/>
            <a:ext cx="1609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8000"/>
                </a:solidFill>
              </a:rPr>
              <a:t>AND</a:t>
            </a:r>
            <a:r>
              <a:rPr lang="en-US" sz="2400" baseline="-25000" dirty="0" err="1">
                <a:solidFill>
                  <a:srgbClr val="008000"/>
                </a:solidFill>
                <a:latin typeface="LatinModernMath-Regular"/>
                <a:cs typeface="LatinModernMath-Regular"/>
              </a:rPr>
              <a:t>log</a:t>
            </a:r>
            <a:r>
              <a:rPr lang="en-US" sz="2400" baseline="-25000" dirty="0" err="1">
                <a:solidFill>
                  <a:srgbClr val="008000"/>
                </a:solidFill>
                <a:latin typeface="LM Roman 10 Italic"/>
                <a:cs typeface="LM Roman 10 Italic"/>
              </a:rPr>
              <a:t>N</a:t>
            </a:r>
            <a:endParaRPr lang="en-US" sz="2400" dirty="0">
              <a:solidFill>
                <a:srgbClr val="008000"/>
              </a:solidFill>
              <a:latin typeface="LM Roman 10 Italic"/>
              <a:cs typeface="LM Roman 10 Italic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6211462" y="3161452"/>
            <a:ext cx="620684" cy="283718"/>
            <a:chOff x="4306948" y="3127828"/>
            <a:chExt cx="941891" cy="460045"/>
          </a:xfrm>
        </p:grpSpPr>
        <p:cxnSp>
          <p:nvCxnSpPr>
            <p:cNvPr id="46" name="Straight Connector 45"/>
            <p:cNvCxnSpPr/>
            <p:nvPr/>
          </p:nvCxnSpPr>
          <p:spPr>
            <a:xfrm flipH="1">
              <a:off x="4306948" y="3132667"/>
              <a:ext cx="299659" cy="4552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4761673" y="3127828"/>
              <a:ext cx="2" cy="4371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4929380" y="3132667"/>
              <a:ext cx="319459" cy="4552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7553789" y="3199998"/>
            <a:ext cx="620684" cy="283718"/>
            <a:chOff x="4306948" y="3127828"/>
            <a:chExt cx="941891" cy="460045"/>
          </a:xfrm>
        </p:grpSpPr>
        <p:cxnSp>
          <p:nvCxnSpPr>
            <p:cNvPr id="57" name="Straight Connector 56"/>
            <p:cNvCxnSpPr/>
            <p:nvPr/>
          </p:nvCxnSpPr>
          <p:spPr>
            <a:xfrm flipH="1">
              <a:off x="4306948" y="3132667"/>
              <a:ext cx="299659" cy="4552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4761673" y="3127828"/>
              <a:ext cx="2" cy="4371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929380" y="3132667"/>
              <a:ext cx="319459" cy="4552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Straight Arrow Connector 60"/>
          <p:cNvCxnSpPr/>
          <p:nvPr/>
        </p:nvCxnSpPr>
        <p:spPr>
          <a:xfrm flipV="1">
            <a:off x="4323084" y="3048000"/>
            <a:ext cx="1795446" cy="396420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5247340" y="1811792"/>
            <a:ext cx="4533256" cy="3447083"/>
            <a:chOff x="5200389" y="1894282"/>
            <a:chExt cx="4533256" cy="3447083"/>
          </a:xfrm>
        </p:grpSpPr>
        <p:sp>
          <p:nvSpPr>
            <p:cNvPr id="54" name="TextBox 53"/>
            <p:cNvSpPr txBox="1"/>
            <p:nvPr/>
          </p:nvSpPr>
          <p:spPr>
            <a:xfrm>
              <a:off x="6818509" y="1894282"/>
              <a:ext cx="13156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LM Roman 10 Italic"/>
                  <a:cs typeface="LM Roman 10 Italic"/>
                </a:rPr>
                <a:t>f</a:t>
              </a:r>
              <a:r>
                <a:rPr lang="en-US" sz="2800" baseline="-25000" dirty="0" err="1" smtClean="0">
                  <a:latin typeface="LM Roman 10 Italic"/>
                  <a:cs typeface="LM Roman 10 Italic"/>
                </a:rPr>
                <a:t>R</a:t>
              </a:r>
              <a:r>
                <a:rPr lang="en-US" sz="2800" baseline="-25000" dirty="0" smtClean="0">
                  <a:latin typeface="LM Roman 10 Italic"/>
                  <a:cs typeface="LM Roman 10 Italic"/>
                </a:rPr>
                <a:t>/</a:t>
              </a:r>
              <a:r>
                <a:rPr lang="en-US" sz="800" baseline="-25000" dirty="0" smtClean="0">
                  <a:latin typeface="LM Roman 10 Italic"/>
                  <a:cs typeface="LM Roman 10 Italic"/>
                </a:rPr>
                <a:t> </a:t>
              </a:r>
              <a:r>
                <a:rPr lang="en-US" sz="2800" baseline="-25000" dirty="0" err="1" smtClean="0">
                  <a:latin typeface="LatinModernMath-Regular"/>
                  <a:cs typeface="LatinModernMath-Regular"/>
                </a:rPr>
                <a:t>log</a:t>
              </a:r>
              <a:r>
                <a:rPr lang="en-US" sz="2800" baseline="-25000" dirty="0" err="1" smtClean="0">
                  <a:latin typeface="LM Roman 10 Italic"/>
                  <a:cs typeface="LM Roman 10 Italic"/>
                </a:rPr>
                <a:t>N</a:t>
              </a:r>
              <a:r>
                <a:rPr lang="en-US" sz="2800" baseline="-25000" dirty="0" smtClean="0">
                  <a:latin typeface="LM Roman 10 Italic"/>
                  <a:cs typeface="LM Roman 10 Italic"/>
                </a:rPr>
                <a:t> </a:t>
              </a:r>
              <a:endParaRPr lang="en-US" sz="2800" i="1" baseline="-250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745626" y="3451818"/>
              <a:ext cx="11166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N</a:t>
              </a:r>
              <a:endParaRPr lang="en-US" sz="2800" i="1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897922" y="3459761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i="1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334431" y="4159956"/>
              <a:ext cx="1690165" cy="8104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11   </a:t>
              </a:r>
              <a:r>
                <a:rPr lang="en-US" sz="2800" dirty="0" smtClean="0">
                  <a:cs typeface="LatinModernMath-Regular"/>
                </a:rPr>
                <a:t>…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1</a:t>
              </a:r>
              <a:r>
                <a:rPr lang="en-US" sz="2400" baseline="-25000" dirty="0" smtClean="0">
                  <a:latin typeface="LM Roman 10 Italic"/>
                  <a:cs typeface="LM Roman 10 Italic"/>
                </a:rPr>
                <a:t>N</a:t>
              </a:r>
              <a:endParaRPr lang="en-US" sz="2400" baseline="-25000" dirty="0">
                <a:latin typeface="LM Roman 10 Italic"/>
                <a:cs typeface="LM Roman 10 Italic"/>
              </a:endParaRPr>
            </a:p>
            <a:p>
              <a:endParaRPr lang="en-US" sz="2800" baseline="-250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284626" y="4211297"/>
              <a:ext cx="240071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smtClean="0">
                  <a:latin typeface="LM Roman 10 Italic"/>
                  <a:cs typeface="LM Roman 10 Italic"/>
                </a:rPr>
                <a:t>R</a:t>
              </a:r>
              <a:r>
                <a:rPr lang="en-US" sz="2400" baseline="-25000" dirty="0">
                  <a:latin typeface="LatinModernMath-Regular"/>
                  <a:cs typeface="LatinModernMath-Regular"/>
                </a:rPr>
                <a:t>1</a:t>
              </a:r>
              <a:r>
                <a:rPr lang="en-US" sz="24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>
                  <a:cs typeface="LatinModernMath-Regular"/>
                </a:rPr>
                <a:t>…</a:t>
              </a:r>
              <a:r>
                <a:rPr lang="en-US" sz="2400" baseline="-25000" dirty="0">
                  <a:latin typeface="LatinModernMath-Regular"/>
                  <a:cs typeface="LatinModernMath-Regular"/>
                </a:rPr>
                <a:t>   </a:t>
              </a:r>
              <a:r>
                <a:rPr lang="en-US" sz="2400" dirty="0" err="1" smtClean="0">
                  <a:latin typeface="LM Roman 10 Italic"/>
                  <a:cs typeface="LM Roman 10 Italic"/>
                </a:rPr>
                <a:t>y</a:t>
              </a:r>
              <a:r>
                <a:rPr lang="en-US" sz="2400" baseline="-25000" dirty="0" err="1" smtClean="0">
                  <a:latin typeface="LM Roman 10 Italic"/>
                  <a:cs typeface="LM Roman 10 Italic"/>
                </a:rPr>
                <a:t>RN</a:t>
              </a:r>
              <a:endParaRPr lang="en-US" sz="2400" baseline="-25000" dirty="0">
                <a:latin typeface="LM Roman 10 Italic"/>
                <a:cs typeface="LM Roman 10 Italic"/>
              </a:endParaRPr>
            </a:p>
            <a:p>
              <a:endParaRPr lang="en-US" sz="2400" i="1" baseline="-250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6855918" y="3566206"/>
              <a:ext cx="625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7561968" y="4011738"/>
              <a:ext cx="993573" cy="246995"/>
              <a:chOff x="3583659" y="3146778"/>
              <a:chExt cx="2112471" cy="606777"/>
            </a:xfrm>
          </p:grpSpPr>
          <p:cxnSp>
            <p:nvCxnSpPr>
              <p:cNvPr id="118" name="Straight Connector 117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TextBox 95"/>
            <p:cNvSpPr txBox="1"/>
            <p:nvPr/>
          </p:nvSpPr>
          <p:spPr>
            <a:xfrm>
              <a:off x="7727746" y="3457715"/>
              <a:ext cx="11166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OR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N</a:t>
              </a:r>
              <a:endParaRPr lang="en-US" sz="2800" i="1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200389" y="4818145"/>
              <a:ext cx="45332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800" baseline="-25000" dirty="0">
                  <a:solidFill>
                    <a:srgbClr val="000000"/>
                  </a:solidFill>
                  <a:latin typeface="LatinModernMath-Regular"/>
                  <a:cs typeface="LatinModernMath-Regular"/>
                </a:rPr>
                <a:t>1</a:t>
              </a:r>
              <a:r>
                <a:rPr lang="en-US" sz="2800" i="1" baseline="-25000" dirty="0" smtClean="0"/>
                <a:t>				</a:t>
              </a:r>
              <a:r>
                <a:rPr lang="en-US" sz="2800" i="1" dirty="0" smtClean="0"/>
                <a:t>         </a:t>
              </a:r>
              <a:r>
                <a:rPr lang="en-US" sz="2800" dirty="0" smtClean="0"/>
                <a:t>…                </a:t>
              </a:r>
              <a:r>
                <a:rPr lang="en-US" sz="28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800" baseline="-250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N</a:t>
              </a:r>
              <a:endParaRPr lang="en-US" sz="2800" dirty="0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5591167" y="4023226"/>
              <a:ext cx="993573" cy="246995"/>
              <a:chOff x="3583659" y="3146778"/>
              <a:chExt cx="2112471" cy="606777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5386614" y="4713295"/>
              <a:ext cx="3344367" cy="312348"/>
              <a:chOff x="5386614" y="4713295"/>
              <a:chExt cx="3344367" cy="312348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1" name="Group 100"/>
            <p:cNvGrpSpPr/>
            <p:nvPr/>
          </p:nvGrpSpPr>
          <p:grpSpPr>
            <a:xfrm>
              <a:off x="5519028" y="4718597"/>
              <a:ext cx="3344367" cy="310896"/>
              <a:chOff x="5386614" y="4713295"/>
              <a:chExt cx="3344367" cy="312348"/>
            </a:xfrm>
            <a:effectLst/>
            <a:scene3d>
              <a:camera prst="orthographicFront">
                <a:rot lat="0" lon="10799999" rev="0"/>
              </a:camera>
              <a:lightRig rig="threePt" dir="t"/>
            </a:scene3d>
          </p:grpSpPr>
          <p:cxnSp>
            <p:nvCxnSpPr>
              <p:cNvPr id="102" name="Straight Connector 101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63559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0304"/>
            <a:ext cx="8229600" cy="2477029"/>
          </a:xfrm>
        </p:spPr>
        <p:txBody>
          <a:bodyPr>
            <a:normAutofit/>
          </a:bodyPr>
          <a:lstStyle/>
          <a:p>
            <a:r>
              <a:rPr lang="en-US" dirty="0" smtClean="0"/>
              <a:t>Remainder of This Talk:</a:t>
            </a:r>
            <a:br>
              <a:rPr lang="en-US" dirty="0" smtClean="0"/>
            </a:br>
            <a:r>
              <a:rPr lang="en-US" dirty="0" smtClean="0"/>
              <a:t>Lower Bound for SURJECTIVITY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289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16090" y="1352731"/>
            <a:ext cx="8531578" cy="16247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57" y="177878"/>
            <a:ext cx="8847665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Overview </a:t>
            </a:r>
            <a:r>
              <a:rPr lang="en-US" dirty="0" smtClean="0"/>
              <a:t>of SURJECTIVITY Lower 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312" y="1366839"/>
            <a:ext cx="8799688" cy="15400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u="sng" dirty="0" smtClean="0"/>
              <a:t>Theorem:</a:t>
            </a:r>
            <a:r>
              <a:rPr lang="en-US" sz="2800" dirty="0" smtClean="0"/>
              <a:t> For some 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dirty="0" smtClean="0"/>
              <a:t> = </a:t>
            </a:r>
            <a:r>
              <a:rPr lang="en-US" sz="2800" dirty="0" smtClean="0">
                <a:latin typeface="LatinModernMath-Regular"/>
                <a:cs typeface="LatinModernMath-Regular"/>
              </a:rPr>
              <a:t>O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R</a:t>
            </a:r>
            <a:r>
              <a:rPr lang="en-US" sz="2800" dirty="0" smtClean="0"/>
              <a:t>),</a:t>
            </a:r>
          </a:p>
          <a:p>
            <a:pPr marL="0" indent="0">
              <a:buNone/>
            </a:pPr>
            <a:r>
              <a:rPr lang="en-US" sz="2800" dirty="0">
                <a:latin typeface="LatinModernMath-Regular"/>
                <a:cs typeface="LatinModernMath-Regular"/>
              </a:rPr>
              <a:t>	</a:t>
            </a:r>
            <a:r>
              <a:rPr lang="en-US" sz="2800" dirty="0" smtClean="0">
                <a:latin typeface="LatinModernMath-Regular"/>
                <a:cs typeface="LatinModernMath-Regular"/>
              </a:rPr>
              <a:t> 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dirty="0" smtClean="0"/>
              <a:t>(SURJ</a:t>
            </a:r>
            <a:r>
              <a:rPr lang="en-US" sz="2800" baseline="-25000" dirty="0" smtClean="0">
                <a:latin typeface="LM Roman 10 Italic"/>
                <a:cs typeface="LM Roman 10 Italic"/>
              </a:rPr>
              <a:t>N,R</a:t>
            </a:r>
            <a:r>
              <a:rPr lang="en-US" sz="2800" dirty="0" smtClean="0"/>
              <a:t>) </a:t>
            </a:r>
            <a:r>
              <a:rPr lang="en-US" sz="2800" dirty="0"/>
              <a:t>= </a:t>
            </a:r>
            <a:r>
              <a:rPr lang="en-US" sz="2800" dirty="0" err="1">
                <a:latin typeface="LatinModernMath-Regular"/>
                <a:cs typeface="LatinModernMath-Regular"/>
              </a:rPr>
              <a:t>Ω</a:t>
            </a:r>
            <a:r>
              <a:rPr lang="en-US" sz="2800" dirty="0"/>
              <a:t>(</a:t>
            </a:r>
            <a:r>
              <a:rPr lang="en-US" sz="2800" dirty="0">
                <a:latin typeface="LM Roman 10 Italic"/>
                <a:cs typeface="LM Roman 10 Italic"/>
              </a:rPr>
              <a:t>R</a:t>
            </a:r>
            <a:r>
              <a:rPr lang="en-US" sz="2800" baseline="30000" dirty="0">
                <a:latin typeface="LatinModernMath-Regular"/>
                <a:cs typeface="LatinModernMath-Regular"/>
              </a:rPr>
              <a:t>2/3</a:t>
            </a:r>
            <a:r>
              <a:rPr lang="en-US" sz="2800" dirty="0" smtClean="0"/>
              <a:t>) =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Ω</a:t>
            </a:r>
            <a:r>
              <a:rPr lang="en-US" sz="2800" dirty="0" smtClean="0"/>
              <a:t>(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dirty="0" smtClean="0"/>
              <a:t>(AND</a:t>
            </a:r>
            <a:r>
              <a:rPr lang="en-US" sz="2800" baseline="-25000" dirty="0" smtClean="0">
                <a:latin typeface="LM Roman 10 Italic"/>
                <a:cs typeface="LM Roman 10 Italic"/>
              </a:rPr>
              <a:t>R</a:t>
            </a:r>
            <a:r>
              <a:rPr lang="en-US" sz="2800" dirty="0" smtClean="0"/>
              <a:t>)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2/3 </a:t>
            </a:r>
            <a:r>
              <a:rPr lang="en-US" sz="1800" baseline="300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</a:t>
            </a:r>
            <a:r>
              <a:rPr lang="en-US" sz="2800" dirty="0" smtClean="0">
                <a:latin typeface="LM Roman 10 Italic"/>
                <a:cs typeface="LM Roman 10 Italic"/>
              </a:rPr>
              <a:t>R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1/3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en-US" sz="2800" dirty="0" smtClean="0"/>
              <a:t>(New proof of result of </a:t>
            </a:r>
            <a:r>
              <a:rPr lang="en-US" sz="1800" dirty="0" smtClean="0"/>
              <a:t>[Aaronson-Shi01, Ambainis03]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50883" y="1380411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latin typeface="Mongolian Baiti"/>
                <a:cs typeface="Mongolian Baiti"/>
              </a:rPr>
              <a:t>~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2617" y="1384116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latin typeface="Mongolian Baiti"/>
                <a:cs typeface="Mongolian Baiti"/>
              </a:rPr>
              <a:t>~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52778" y="3229680"/>
            <a:ext cx="8974665" cy="1903859"/>
            <a:chOff x="352778" y="3229680"/>
            <a:chExt cx="8974665" cy="1903859"/>
          </a:xfrm>
        </p:grpSpPr>
        <p:sp>
          <p:nvSpPr>
            <p:cNvPr id="7" name="TextBox 6"/>
            <p:cNvSpPr txBox="1"/>
            <p:nvPr/>
          </p:nvSpPr>
          <p:spPr>
            <a:xfrm>
              <a:off x="1862483" y="3577159"/>
              <a:ext cx="75327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i="1" dirty="0">
                  <a:solidFill>
                    <a:schemeClr val="tx2"/>
                  </a:solidFill>
                  <a:latin typeface="Mongolian Baiti"/>
                  <a:cs typeface="Mongolian Baiti"/>
                </a:rPr>
                <a:t>~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2778" y="3243791"/>
              <a:ext cx="8974665" cy="1889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ct val="20000"/>
                </a:spcBef>
              </a:pPr>
              <a:r>
                <a:rPr lang="en-US" sz="2800" b="1" dirty="0">
                  <a:solidFill>
                    <a:prstClr val="black"/>
                  </a:solidFill>
                  <a:latin typeface="Franklin Gothic Medium"/>
                </a:rPr>
                <a:t>Stage 1: </a:t>
              </a:r>
              <a:r>
                <a:rPr lang="en-US" sz="2800" dirty="0">
                  <a:solidFill>
                    <a:prstClr val="black"/>
                  </a:solidFill>
                </a:rPr>
                <a:t>Apply </a:t>
              </a:r>
              <a:r>
                <a:rPr lang="en-US" sz="2800" i="1" dirty="0" err="1">
                  <a:solidFill>
                    <a:prstClr val="black"/>
                  </a:solidFill>
                </a:rPr>
                <a:t>symmetrization</a:t>
              </a:r>
              <a:r>
                <a:rPr lang="en-US" sz="2800" dirty="0">
                  <a:solidFill>
                    <a:prstClr val="black"/>
                  </a:solidFill>
                </a:rPr>
                <a:t> to reduce to</a:t>
              </a:r>
            </a:p>
            <a:p>
              <a:pPr lvl="0">
                <a:spcBef>
                  <a:spcPct val="20000"/>
                </a:spcBef>
              </a:pPr>
              <a:endParaRPr lang="en-US" dirty="0">
                <a:solidFill>
                  <a:prstClr val="black"/>
                </a:solidFill>
              </a:endParaRPr>
            </a:p>
            <a:p>
              <a:pPr lvl="0">
                <a:spcBef>
                  <a:spcPct val="20000"/>
                </a:spcBef>
              </a:pPr>
              <a:r>
                <a:rPr lang="en-US" sz="2800" dirty="0">
                  <a:solidFill>
                    <a:srgbClr val="1F497D"/>
                  </a:solidFill>
                </a:rPr>
                <a:t>	</a:t>
              </a:r>
              <a:r>
                <a:rPr lang="en-US" sz="2800" u="sng" dirty="0">
                  <a:solidFill>
                    <a:srgbClr val="1F497D"/>
                  </a:solidFill>
                </a:rPr>
                <a:t>Claim:</a:t>
              </a:r>
              <a:r>
                <a:rPr lang="en-US" sz="2800" dirty="0">
                  <a:solidFill>
                    <a:srgbClr val="1F497D"/>
                  </a:solidFill>
                </a:rPr>
                <a:t> </a:t>
              </a:r>
              <a:r>
                <a:rPr lang="en-US" sz="2800" dirty="0" err="1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deg</a:t>
              </a:r>
              <a:r>
                <a:rPr lang="en-US" sz="2800" dirty="0">
                  <a:solidFill>
                    <a:srgbClr val="1F497D"/>
                  </a:solidFill>
                </a:rPr>
                <a:t>(AND</a:t>
              </a:r>
              <a:r>
                <a:rPr lang="en-US" sz="2800" baseline="-250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R</a:t>
              </a:r>
              <a:r>
                <a:rPr lang="en-US" i="1" baseline="-25000" dirty="0">
                  <a:solidFill>
                    <a:srgbClr val="1F497D"/>
                  </a:solidFill>
                </a:rPr>
                <a:t> </a:t>
              </a:r>
              <a:r>
                <a:rPr lang="en-US" dirty="0">
                  <a:solidFill>
                    <a:srgbClr val="1F497D"/>
                  </a:solidFill>
                  <a:ea typeface="Wingdings"/>
                  <a:cs typeface="Wingdings"/>
                  <a:sym typeface="Wingdings"/>
                </a:rPr>
                <a:t> </a:t>
              </a:r>
              <a:r>
                <a:rPr lang="en-US" sz="2800" dirty="0">
                  <a:solidFill>
                    <a:srgbClr val="1F497D"/>
                  </a:solidFill>
                </a:rPr>
                <a:t>OR</a:t>
              </a:r>
              <a:r>
                <a:rPr lang="en-US" sz="2800" baseline="-250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N</a:t>
              </a:r>
              <a:r>
                <a:rPr lang="en-US" sz="2800" dirty="0">
                  <a:solidFill>
                    <a:srgbClr val="1F497D"/>
                  </a:solidFill>
                </a:rPr>
                <a:t>) = </a:t>
              </a:r>
              <a:r>
                <a:rPr lang="en-US" sz="2800" dirty="0" err="1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Ω</a:t>
              </a:r>
              <a:r>
                <a:rPr lang="en-US" sz="2800" dirty="0">
                  <a:solidFill>
                    <a:srgbClr val="1F497D"/>
                  </a:solidFill>
                </a:rPr>
                <a:t>(</a:t>
              </a:r>
              <a:r>
                <a:rPr lang="en-US" sz="28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R</a:t>
              </a:r>
              <a:r>
                <a:rPr lang="en-US" sz="2800" baseline="30000" dirty="0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2/3</a:t>
              </a:r>
              <a:r>
                <a:rPr lang="en-US" sz="2800" dirty="0">
                  <a:solidFill>
                    <a:srgbClr val="1F497D"/>
                  </a:solidFill>
                </a:rPr>
                <a:t>)</a:t>
              </a:r>
              <a:r>
                <a:rPr lang="en-US" sz="2800" baseline="30000" dirty="0">
                  <a:solidFill>
                    <a:srgbClr val="1F497D"/>
                  </a:solidFill>
                </a:rPr>
                <a:t> </a:t>
              </a:r>
              <a:r>
                <a:rPr lang="en-US" sz="2800" i="1" dirty="0">
                  <a:solidFill>
                    <a:srgbClr val="1F497D"/>
                  </a:solidFill>
                </a:rPr>
                <a:t>even under the </a:t>
              </a:r>
            </a:p>
            <a:p>
              <a:pPr lvl="0">
                <a:spcBef>
                  <a:spcPct val="20000"/>
                </a:spcBef>
              </a:pPr>
              <a:r>
                <a:rPr lang="en-US" sz="2800" i="1" dirty="0">
                  <a:solidFill>
                    <a:srgbClr val="1F497D"/>
                  </a:solidFill>
                </a:rPr>
                <a:t>	promise </a:t>
              </a:r>
              <a:r>
                <a:rPr lang="en-US" sz="2800" dirty="0">
                  <a:solidFill>
                    <a:srgbClr val="1F497D"/>
                  </a:solidFill>
                </a:rPr>
                <a:t>that </a:t>
              </a:r>
              <a:r>
                <a:rPr lang="en-US" sz="2800" dirty="0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|</a:t>
              </a:r>
              <a:r>
                <a:rPr lang="en-US" sz="28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x</a:t>
              </a:r>
              <a:r>
                <a:rPr lang="en-US" sz="10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 </a:t>
              </a:r>
              <a:r>
                <a:rPr lang="en-US" sz="2800" dirty="0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| </a:t>
              </a:r>
              <a:r>
                <a:rPr lang="en-US" sz="2800" dirty="0">
                  <a:solidFill>
                    <a:srgbClr val="1F497D"/>
                  </a:solidFill>
                </a:rPr>
                <a:t>≤ </a:t>
              </a:r>
              <a:r>
                <a:rPr lang="en-US" sz="2800" dirty="0" smtClean="0">
                  <a:solidFill>
                    <a:srgbClr val="1F497D"/>
                  </a:solidFill>
                  <a:latin typeface="LM Roman 10 Italic"/>
                  <a:cs typeface="LM Roman 10 Italic"/>
                </a:rPr>
                <a:t>N</a:t>
              </a:r>
              <a:endParaRPr lang="en-US" sz="2800" dirty="0">
                <a:solidFill>
                  <a:srgbClr val="1F497D"/>
                </a:solidFill>
                <a:latin typeface="LM Roman 10 Italic"/>
                <a:cs typeface="LM Roman 10 Italic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7126112" y="3229680"/>
              <a:ext cx="1763889" cy="791987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>
                  <a:solidFill>
                    <a:schemeClr val="tx1"/>
                  </a:solidFill>
                </a:rPr>
                <a:t>Builds on </a:t>
              </a:r>
              <a:r>
                <a:rPr lang="en-US" dirty="0">
                  <a:solidFill>
                    <a:schemeClr val="tx1"/>
                  </a:solidFill>
                </a:rPr>
                <a:t>[Ambainis03]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0683" y="5348111"/>
            <a:ext cx="10230555" cy="1081402"/>
            <a:chOff x="352778" y="5348111"/>
            <a:chExt cx="10230555" cy="1081402"/>
          </a:xfrm>
        </p:grpSpPr>
        <p:sp>
          <p:nvSpPr>
            <p:cNvPr id="12" name="Rounded Rectangle 11"/>
            <p:cNvSpPr/>
            <p:nvPr/>
          </p:nvSpPr>
          <p:spPr>
            <a:xfrm>
              <a:off x="677332" y="5962649"/>
              <a:ext cx="8382001" cy="46686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Refines AND-OR dual polynomial w/ techniques of </a:t>
              </a:r>
              <a:r>
                <a:rPr lang="en-US" dirty="0" smtClean="0">
                  <a:solidFill>
                    <a:schemeClr val="tx1"/>
                  </a:solidFill>
                </a:rPr>
                <a:t>[Razborov-Sherstov08]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2778" y="5348111"/>
              <a:ext cx="102305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b="1" dirty="0">
                  <a:solidFill>
                    <a:prstClr val="black"/>
                  </a:solidFill>
                  <a:latin typeface="Franklin Gothic Medium"/>
                </a:rPr>
                <a:t>Stage 2: </a:t>
              </a:r>
              <a:r>
                <a:rPr lang="en-US" sz="2800" dirty="0">
                  <a:solidFill>
                    <a:prstClr val="black"/>
                  </a:solidFill>
                </a:rPr>
                <a:t>Prove </a:t>
              </a:r>
              <a:r>
                <a:rPr lang="en-US" sz="2800" dirty="0">
                  <a:solidFill>
                    <a:srgbClr val="1F497D"/>
                  </a:solidFill>
                </a:rPr>
                <a:t>Claim</a:t>
              </a:r>
              <a:r>
                <a:rPr lang="en-US" sz="2800" dirty="0">
                  <a:solidFill>
                    <a:prstClr val="black"/>
                  </a:solidFill>
                </a:rPr>
                <a:t> via </a:t>
              </a:r>
              <a:r>
                <a:rPr lang="en-US" sz="2800" i="1" dirty="0">
                  <a:solidFill>
                    <a:prstClr val="black"/>
                  </a:solidFill>
                </a:rPr>
                <a:t>method of dual polynomials</a:t>
              </a:r>
            </a:p>
            <a:p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68194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 of Stage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333" y="1318860"/>
            <a:ext cx="8706555" cy="5002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b="1" u="sng" dirty="0" smtClean="0"/>
              <a:t>Goal:</a:t>
            </a:r>
            <a:r>
              <a:rPr lang="en-US" sz="3000" dirty="0" smtClean="0"/>
              <a:t> Transform</a:t>
            </a:r>
          </a:p>
          <a:p>
            <a:pPr marL="0" indent="0">
              <a:buNone/>
            </a:pPr>
            <a:r>
              <a:rPr lang="en-US" sz="3000" dirty="0" smtClean="0"/>
              <a:t>	</a:t>
            </a:r>
            <a:r>
              <a:rPr lang="en-US" sz="3000" dirty="0" smtClean="0">
                <a:latin typeface="LM Roman 10 Italic"/>
                <a:cs typeface="LM Roman 10 Italic"/>
              </a:rPr>
              <a:t>p</a:t>
            </a:r>
            <a:r>
              <a:rPr lang="en-US" sz="3000" dirty="0" smtClean="0"/>
              <a:t> ≈ </a:t>
            </a:r>
            <a:r>
              <a:rPr lang="en-US" sz="3000" dirty="0" smtClean="0">
                <a:cs typeface="LatinModernMath-Regular"/>
              </a:rPr>
              <a:t>SURJ</a:t>
            </a:r>
            <a:r>
              <a:rPr lang="en-US" sz="3000" baseline="-25000" dirty="0" smtClean="0">
                <a:latin typeface="LM Roman 10 Italic"/>
                <a:cs typeface="LM Roman 10 Italic"/>
              </a:rPr>
              <a:t>N,R</a:t>
            </a:r>
            <a:r>
              <a:rPr lang="en-US" sz="3000" dirty="0" smtClean="0">
                <a:cs typeface="LM Roman 10 Italic"/>
              </a:rPr>
              <a:t>   into   </a:t>
            </a:r>
            <a:r>
              <a:rPr lang="en-US" sz="3000" dirty="0" smtClean="0">
                <a:latin typeface="LM Roman 10 Italic"/>
                <a:cs typeface="LM Roman 10 Italic"/>
              </a:rPr>
              <a:t>q</a:t>
            </a:r>
            <a:r>
              <a:rPr lang="en-US" sz="3000" dirty="0" smtClean="0">
                <a:cs typeface="LM Roman 10 Italic"/>
              </a:rPr>
              <a:t> </a:t>
            </a:r>
            <a:r>
              <a:rPr lang="en-US" sz="3000" dirty="0" smtClean="0"/>
              <a:t>≈ AND</a:t>
            </a:r>
            <a:r>
              <a:rPr lang="en-US" sz="3000" baseline="-25000" dirty="0" smtClean="0">
                <a:latin typeface="LM Roman 10 Italic"/>
                <a:cs typeface="LM Roman 10 Italic"/>
              </a:rPr>
              <a:t>R</a:t>
            </a:r>
            <a:r>
              <a:rPr lang="en-US" sz="3000" i="1" baseline="-25000" dirty="0" smtClean="0"/>
              <a:t> </a:t>
            </a:r>
            <a:r>
              <a:rPr lang="en-US" sz="1800" dirty="0" smtClean="0">
                <a:ea typeface="Wingdings"/>
                <a:cs typeface="Wingdings"/>
                <a:sym typeface="Wingdings"/>
              </a:rPr>
              <a:t></a:t>
            </a:r>
            <a:r>
              <a:rPr lang="en-US" sz="3000" dirty="0" smtClean="0">
                <a:ea typeface="Wingdings"/>
                <a:cs typeface="Wingdings"/>
                <a:sym typeface="Wingdings"/>
              </a:rPr>
              <a:t> </a:t>
            </a:r>
            <a:r>
              <a:rPr lang="en-US" sz="3000" dirty="0" smtClean="0"/>
              <a:t>OR</a:t>
            </a:r>
            <a:r>
              <a:rPr lang="en-US" sz="3000" baseline="-25000" dirty="0" smtClean="0">
                <a:latin typeface="LM Roman 10 Italic"/>
                <a:cs typeface="LM Roman 10 Italic"/>
              </a:rPr>
              <a:t>N</a:t>
            </a:r>
            <a:r>
              <a:rPr lang="en-US" sz="3000" dirty="0" smtClean="0"/>
              <a:t> for </a:t>
            </a:r>
            <a:r>
              <a:rPr lang="en-US" sz="3000" dirty="0" smtClean="0">
                <a:latin typeface="LatinModernMath-Regular"/>
                <a:cs typeface="LatinModernMath-Regular"/>
              </a:rPr>
              <a:t>|</a:t>
            </a:r>
            <a:r>
              <a:rPr lang="en-US" sz="3000" dirty="0" smtClean="0">
                <a:latin typeface="LM Roman 10 Italic"/>
                <a:cs typeface="LM Roman 10 Italic"/>
              </a:rPr>
              <a:t>x</a:t>
            </a:r>
            <a:r>
              <a:rPr lang="en-US" sz="1200" dirty="0" smtClean="0">
                <a:latin typeface="LM Roman 10 Italic"/>
                <a:cs typeface="LM Roman 10 Italic"/>
              </a:rPr>
              <a:t> </a:t>
            </a:r>
            <a:r>
              <a:rPr lang="en-US" sz="3000" dirty="0" smtClean="0">
                <a:latin typeface="LatinModernMath-Regular"/>
                <a:cs typeface="LatinModernMath-Regular"/>
              </a:rPr>
              <a:t>| </a:t>
            </a:r>
            <a:r>
              <a:rPr lang="en-US" sz="3000" dirty="0" smtClean="0">
                <a:cs typeface="LatinModernMath-Regular"/>
              </a:rPr>
              <a:t>≤ </a:t>
            </a:r>
            <a:r>
              <a:rPr lang="en-US" sz="3000" dirty="0" smtClean="0">
                <a:latin typeface="LM Roman 10 Italic"/>
                <a:cs typeface="LM Roman 10 Italic"/>
              </a:rPr>
              <a:t>N</a:t>
            </a:r>
            <a:r>
              <a:rPr lang="en-US" sz="3000" dirty="0" smtClean="0"/>
              <a:t>,</a:t>
            </a:r>
          </a:p>
          <a:p>
            <a:pPr marL="0" indent="0">
              <a:buNone/>
            </a:pPr>
            <a:r>
              <a:rPr lang="en-US" sz="3000" dirty="0" smtClean="0"/>
              <a:t>such that </a:t>
            </a:r>
            <a:r>
              <a:rPr lang="en-US" sz="30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3000" dirty="0" smtClean="0">
                <a:latin typeface="LatinModernMath-Regular"/>
                <a:cs typeface="LatinModernMath-Regular"/>
              </a:rPr>
              <a:t>(</a:t>
            </a:r>
            <a:r>
              <a:rPr lang="en-US" sz="3000" dirty="0" smtClean="0">
                <a:latin typeface="LM Roman 10 Italic"/>
                <a:cs typeface="LM Roman 10 Italic"/>
              </a:rPr>
              <a:t>q</a:t>
            </a:r>
            <a:r>
              <a:rPr lang="en-US" sz="3000" dirty="0" smtClean="0">
                <a:latin typeface="LatinModernMath-Regular"/>
                <a:cs typeface="LatinModernMath-Regular"/>
              </a:rPr>
              <a:t>)</a:t>
            </a:r>
            <a:r>
              <a:rPr lang="en-US" sz="3000" dirty="0" smtClean="0"/>
              <a:t> </a:t>
            </a:r>
            <a:r>
              <a:rPr lang="en-US" sz="3000" dirty="0" smtClean="0">
                <a:cs typeface="LatinModernMath-Regular"/>
              </a:rPr>
              <a:t>≤ </a:t>
            </a:r>
            <a:r>
              <a:rPr lang="en-US" sz="30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3000" dirty="0" smtClean="0">
                <a:latin typeface="LatinModernMath-Regular"/>
                <a:cs typeface="LatinModernMath-Regular"/>
              </a:rPr>
              <a:t>(</a:t>
            </a:r>
            <a:r>
              <a:rPr lang="en-US" sz="3000" dirty="0" smtClean="0">
                <a:latin typeface="LM Roman 10 Italic"/>
                <a:cs typeface="LM Roman 10 Italic"/>
              </a:rPr>
              <a:t>p</a:t>
            </a:r>
            <a:r>
              <a:rPr lang="en-US" sz="3000" dirty="0" smtClean="0">
                <a:latin typeface="LatinModernMath-Regular"/>
                <a:cs typeface="LatinModernMath-Regular"/>
              </a:rPr>
              <a:t>)</a:t>
            </a:r>
          </a:p>
          <a:p>
            <a:pPr marL="0" indent="0">
              <a:buNone/>
            </a:pPr>
            <a:endParaRPr lang="en-US" sz="3000" dirty="0">
              <a:cs typeface="LatinModernMath-Regular"/>
            </a:endParaRPr>
          </a:p>
          <a:p>
            <a:pPr marL="514350" indent="-514350">
              <a:buAutoNum type="alphaLcParenR"/>
            </a:pPr>
            <a:r>
              <a:rPr lang="en-US" sz="3000" dirty="0" smtClean="0">
                <a:cs typeface="LatinModernMath-Regular"/>
              </a:rPr>
              <a:t>Symmetrize </a:t>
            </a:r>
            <a:r>
              <a:rPr lang="en-US" sz="3000" dirty="0" smtClean="0">
                <a:latin typeface="LM Roman 10 Italic"/>
                <a:cs typeface="LM Roman 10 Italic"/>
              </a:rPr>
              <a:t>p</a:t>
            </a:r>
            <a:r>
              <a:rPr lang="en-US" sz="3000" dirty="0" smtClean="0">
                <a:cs typeface="LatinModernMath-Regular"/>
              </a:rPr>
              <a:t> to obtain </a:t>
            </a:r>
            <a:r>
              <a:rPr lang="en-US" sz="3000" dirty="0">
                <a:latin typeface="LM Roman 10 Italic"/>
                <a:cs typeface="LM Roman 10 Italic"/>
              </a:rPr>
              <a:t>P</a:t>
            </a:r>
            <a:r>
              <a:rPr lang="en-US" sz="3000" dirty="0" smtClean="0">
                <a:cs typeface="LatinModernMath-Regular"/>
              </a:rPr>
              <a:t> which depends only on Hamming weights </a:t>
            </a:r>
            <a:r>
              <a:rPr lang="en-US" sz="3000" dirty="0" smtClean="0">
                <a:latin typeface="LatinModernMath-Regular"/>
                <a:cs typeface="LatinModernMath-Regular"/>
              </a:rPr>
              <a:t>|</a:t>
            </a:r>
            <a:r>
              <a:rPr lang="en-US" sz="3000" dirty="0">
                <a:latin typeface="LM Roman 10 Italic"/>
                <a:cs typeface="LM Roman 10 Italic"/>
              </a:rPr>
              <a:t>y</a:t>
            </a:r>
            <a:r>
              <a:rPr lang="en-US" sz="3000" baseline="-25000" dirty="0" smtClean="0">
                <a:latin typeface="LatinModernMath-Regular"/>
                <a:cs typeface="LatinModernMath-Regular"/>
              </a:rPr>
              <a:t>1</a:t>
            </a:r>
            <a:r>
              <a:rPr lang="en-US" sz="3000" dirty="0" smtClean="0">
                <a:latin typeface="LatinModernMath-Regular"/>
                <a:cs typeface="LatinModernMath-Regular"/>
              </a:rPr>
              <a:t>|</a:t>
            </a:r>
            <a:r>
              <a:rPr lang="en-US" sz="3000" dirty="0" smtClean="0">
                <a:cs typeface="LatinModernMath-Regular"/>
              </a:rPr>
              <a:t>, …, </a:t>
            </a:r>
            <a:r>
              <a:rPr lang="en-US" sz="3000" dirty="0" smtClean="0">
                <a:latin typeface="LatinModernMath-Regular"/>
                <a:cs typeface="LatinModernMath-Regular"/>
              </a:rPr>
              <a:t>|</a:t>
            </a:r>
            <a:r>
              <a:rPr lang="en-US" sz="3000" dirty="0" err="1" smtClean="0">
                <a:latin typeface="LM Roman 10 Italic"/>
                <a:cs typeface="LM Roman 10 Italic"/>
              </a:rPr>
              <a:t>y</a:t>
            </a:r>
            <a:r>
              <a:rPr lang="en-US" sz="3000" baseline="-25000" dirty="0" err="1">
                <a:latin typeface="LM Roman 10 Italic"/>
                <a:cs typeface="LM Roman 10 Italic"/>
              </a:rPr>
              <a:t>R</a:t>
            </a:r>
            <a:r>
              <a:rPr lang="en-US" sz="3000" dirty="0" smtClean="0">
                <a:latin typeface="LatinModernMath-Regular"/>
                <a:cs typeface="LatinModernMath-Regular"/>
              </a:rPr>
              <a:t>|</a:t>
            </a:r>
            <a:r>
              <a:rPr lang="en-US" sz="3000" dirty="0" smtClean="0">
                <a:cs typeface="LatinModernMath-Regular"/>
              </a:rPr>
              <a:t> </a:t>
            </a:r>
            <a:r>
              <a:rPr lang="en-US" sz="1800" dirty="0" smtClean="0">
                <a:cs typeface="LatinModernMath-Regular"/>
              </a:rPr>
              <a:t>[Ambainis03]</a:t>
            </a:r>
          </a:p>
          <a:p>
            <a:pPr marL="0" indent="0">
              <a:buNone/>
            </a:pPr>
            <a:endParaRPr lang="en-US" sz="3000" dirty="0" smtClean="0">
              <a:cs typeface="LatinModernMath-Regular"/>
            </a:endParaRPr>
          </a:p>
          <a:p>
            <a:pPr marL="0" indent="0">
              <a:buNone/>
            </a:pPr>
            <a:endParaRPr lang="en-US" sz="3000" dirty="0" smtClean="0">
              <a:cs typeface="LatinModernMath-Regular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sz="3000" dirty="0" smtClean="0">
                <a:cs typeface="LatinModernMath-Regular"/>
              </a:rPr>
              <a:t>Let </a:t>
            </a:r>
            <a:r>
              <a:rPr lang="en-US" sz="3000" dirty="0" smtClean="0">
                <a:latin typeface="LM Roman 10 Italic"/>
                <a:cs typeface="LM Roman 10 Italic"/>
              </a:rPr>
              <a:t>q</a:t>
            </a:r>
            <a:r>
              <a:rPr lang="en-US" sz="3000" dirty="0" smtClean="0">
                <a:latin typeface="LatinModernMath-Regular"/>
                <a:cs typeface="LatinModernMath-Regular"/>
              </a:rPr>
              <a:t>(</a:t>
            </a:r>
            <a:r>
              <a:rPr lang="en-US" sz="3000" dirty="0" smtClean="0">
                <a:latin typeface="LM Roman 10 Italic"/>
                <a:cs typeface="LM Roman 10 Italic"/>
              </a:rPr>
              <a:t>x</a:t>
            </a:r>
            <a:r>
              <a:rPr lang="en-US" sz="800" dirty="0" smtClean="0">
                <a:latin typeface="LM Roman 10 Italic"/>
                <a:cs typeface="LM Roman 10 Italic"/>
              </a:rPr>
              <a:t> </a:t>
            </a:r>
            <a:r>
              <a:rPr lang="en-US" sz="3000" dirty="0" smtClean="0">
                <a:latin typeface="LatinModernMath-Regular"/>
                <a:cs typeface="LatinModernMath-Regular"/>
              </a:rPr>
              <a:t>) </a:t>
            </a:r>
            <a:r>
              <a:rPr lang="en-US" sz="3000" dirty="0" smtClean="0">
                <a:cs typeface="LatinModernMath-Regular"/>
              </a:rPr>
              <a:t>= </a:t>
            </a:r>
            <a:r>
              <a:rPr lang="en-US" sz="3000" dirty="0" smtClean="0">
                <a:latin typeface="LM Roman 10 Italic"/>
                <a:cs typeface="LM Roman 10 Italic"/>
              </a:rPr>
              <a:t>P</a:t>
            </a:r>
            <a:r>
              <a:rPr lang="en-US" sz="3000" dirty="0" smtClean="0">
                <a:latin typeface="LatinModernMath-Regular"/>
                <a:cs typeface="LatinModernMath-Regular"/>
              </a:rPr>
              <a:t>(|</a:t>
            </a:r>
            <a:r>
              <a:rPr lang="en-US" sz="3000" dirty="0" smtClean="0">
                <a:latin typeface="LM Roman 10 Italic"/>
                <a:cs typeface="LM Roman 10 Italic"/>
              </a:rPr>
              <a:t>x</a:t>
            </a:r>
            <a:r>
              <a:rPr lang="en-US" sz="3000" baseline="-25000" dirty="0" smtClean="0">
                <a:latin typeface="LatinModernMath-Regular"/>
                <a:cs typeface="LatinModernMath-Regular"/>
              </a:rPr>
              <a:t>1</a:t>
            </a:r>
            <a:r>
              <a:rPr lang="en-US" sz="3000" dirty="0" smtClean="0">
                <a:latin typeface="LatinModernMath-Regular"/>
                <a:cs typeface="LatinModernMath-Regular"/>
              </a:rPr>
              <a:t>|</a:t>
            </a:r>
            <a:r>
              <a:rPr lang="en-US" sz="3000" dirty="0" smtClean="0">
                <a:cs typeface="LatinModernMath-Regular"/>
              </a:rPr>
              <a:t>, …, </a:t>
            </a:r>
            <a:r>
              <a:rPr lang="en-US" sz="3000" dirty="0" smtClean="0">
                <a:latin typeface="LatinModernMath-Regular"/>
                <a:cs typeface="LatinModernMath-Regular"/>
              </a:rPr>
              <a:t>|</a:t>
            </a:r>
            <a:r>
              <a:rPr lang="en-US" sz="3000" dirty="0" err="1" smtClean="0">
                <a:latin typeface="LM Roman 10 Italic"/>
                <a:cs typeface="LM Roman 10 Italic"/>
              </a:rPr>
              <a:t>x</a:t>
            </a:r>
            <a:r>
              <a:rPr lang="en-US" sz="3000" baseline="-25000" dirty="0" err="1" smtClean="0">
                <a:latin typeface="LM Roman 10 Italic"/>
                <a:cs typeface="LM Roman 10 Italic"/>
              </a:rPr>
              <a:t>R</a:t>
            </a:r>
            <a:r>
              <a:rPr lang="en-US" sz="3000" dirty="0" smtClean="0">
                <a:latin typeface="LatinModernMath-Regular"/>
                <a:cs typeface="LatinModernMath-Regular"/>
              </a:rPr>
              <a:t>|)</a:t>
            </a:r>
          </a:p>
          <a:p>
            <a:pPr marL="514350" indent="-514350">
              <a:buAutoNum type="alphaLcParenR"/>
            </a:pPr>
            <a:endParaRPr lang="en-US" sz="3000" dirty="0" smtClean="0">
              <a:cs typeface="LatinModernMath-Regular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23333" y="4676743"/>
            <a:ext cx="6315010" cy="62651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600" dirty="0" smtClean="0">
              <a:solidFill>
                <a:srgbClr val="000000"/>
              </a:solidFill>
              <a:latin typeface="LatinModernMath-Regular"/>
              <a:cs typeface="LatinModernMath-Regular"/>
            </a:endParaRPr>
          </a:p>
          <a:p>
            <a:pPr lvl="0"/>
            <a:r>
              <a:rPr lang="en-US" sz="26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(</a:t>
            </a:r>
            <a:r>
              <a:rPr lang="en-US" sz="26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s</a:t>
            </a:r>
            <a:r>
              <a:rPr lang="en-US" sz="2600" baseline="-250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2600" dirty="0" smtClean="0">
                <a:solidFill>
                  <a:srgbClr val="000000"/>
                </a:solidFill>
                <a:cs typeface="Franklin Gothic Book"/>
              </a:rPr>
              <a:t>, …, </a:t>
            </a:r>
            <a:r>
              <a:rPr lang="en-US" sz="2600" dirty="0" err="1" smtClean="0">
                <a:solidFill>
                  <a:srgbClr val="000000"/>
                </a:solidFill>
                <a:latin typeface="LM Roman 10 Italic"/>
                <a:cs typeface="LM Roman 10 Italic"/>
              </a:rPr>
              <a:t>s</a:t>
            </a:r>
            <a:r>
              <a:rPr lang="en-US" sz="2600" baseline="-25000" dirty="0" err="1" smtClean="0">
                <a:solidFill>
                  <a:srgbClr val="000000"/>
                </a:solidFill>
                <a:latin typeface="LM Roman 10 Italic"/>
                <a:cs typeface="LM Roman 10 Italic"/>
              </a:rPr>
              <a:t>N</a:t>
            </a:r>
            <a:r>
              <a:rPr lang="en-US" sz="26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) </a:t>
            </a:r>
            <a:r>
              <a:rPr lang="en-US" sz="2600" dirty="0" smtClean="0">
                <a:solidFill>
                  <a:srgbClr val="000000"/>
                </a:solidFill>
                <a:latin typeface="LatinModernMath-Regular"/>
                <a:ea typeface="ＭＳ Ｐゴシック" charset="0"/>
                <a:cs typeface="LatinModernMath-Regular"/>
              </a:rPr>
              <a:t>∈ </a:t>
            </a:r>
            <a:r>
              <a:rPr lang="en-US" sz="26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[</a:t>
            </a:r>
            <a:r>
              <a:rPr lang="en-US" sz="26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R</a:t>
            </a:r>
            <a:r>
              <a:rPr lang="en-US" sz="26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]</a:t>
            </a:r>
            <a:r>
              <a:rPr lang="en-US" sz="2600" baseline="300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N  </a:t>
            </a:r>
            <a:r>
              <a:rPr lang="en-US" sz="2600" dirty="0">
                <a:solidFill>
                  <a:srgbClr val="000000"/>
                </a:solidFill>
                <a:cs typeface="Chalkboard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cs typeface="Chalkboard"/>
              </a:rPr>
              <a:t>iff</a:t>
            </a:r>
            <a:r>
              <a:rPr lang="en-US" sz="2600" dirty="0" smtClean="0">
                <a:solidFill>
                  <a:srgbClr val="000000"/>
                </a:solidFill>
                <a:cs typeface="Chalkboard"/>
              </a:rPr>
              <a:t>   </a:t>
            </a:r>
            <a:r>
              <a:rPr lang="en-US" sz="26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|</a:t>
            </a:r>
            <a:r>
              <a:rPr lang="en-US" sz="26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y</a:t>
            </a:r>
            <a:r>
              <a:rPr lang="en-US" sz="2600" baseline="-250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26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|+</a:t>
            </a:r>
            <a:r>
              <a:rPr lang="en-US" sz="26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600" dirty="0" smtClean="0">
                <a:solidFill>
                  <a:srgbClr val="000000"/>
                </a:solidFill>
                <a:cs typeface="LatinModernMath-Regular"/>
              </a:rPr>
              <a:t>… </a:t>
            </a:r>
            <a:r>
              <a:rPr lang="en-US" sz="26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+ </a:t>
            </a:r>
            <a:r>
              <a:rPr lang="en-US" sz="26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|</a:t>
            </a:r>
            <a:r>
              <a:rPr lang="en-US" sz="2600" dirty="0" err="1">
                <a:solidFill>
                  <a:srgbClr val="000000"/>
                </a:solidFill>
                <a:latin typeface="LM Roman 10 Italic"/>
                <a:cs typeface="LM Roman 10 Italic"/>
              </a:rPr>
              <a:t>y</a:t>
            </a:r>
            <a:r>
              <a:rPr lang="en-US" sz="2600" baseline="-25000" dirty="0" err="1">
                <a:solidFill>
                  <a:srgbClr val="000000"/>
                </a:solidFill>
                <a:latin typeface="LM Roman 10 Italic"/>
                <a:cs typeface="LM Roman 10 Italic"/>
              </a:rPr>
              <a:t>R</a:t>
            </a:r>
            <a:r>
              <a:rPr lang="en-US" sz="26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| = </a:t>
            </a:r>
            <a:r>
              <a:rPr lang="en-US" sz="26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N </a:t>
            </a:r>
            <a:endParaRPr lang="en-US" sz="2600" i="1" baseline="30000" dirty="0">
              <a:solidFill>
                <a:srgbClr val="000000"/>
              </a:solidFill>
              <a:latin typeface="LM Roman 10 Italic"/>
              <a:cs typeface="LM Roman 10 Italic"/>
            </a:endParaRPr>
          </a:p>
          <a:p>
            <a:pPr algn="ctr"/>
            <a:endParaRPr lang="en-US" sz="2600" dirty="0">
              <a:solidFill>
                <a:srgbClr val="000000"/>
              </a:solidFill>
              <a:latin typeface="LatinModernMath-Regular"/>
              <a:cs typeface="LatinModernMath-Regular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4332111" y="4445001"/>
            <a:ext cx="338666" cy="2317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6044789" y="4601604"/>
            <a:ext cx="3630210" cy="2076866"/>
            <a:chOff x="5200389" y="2667003"/>
            <a:chExt cx="4533256" cy="2765992"/>
          </a:xfrm>
        </p:grpSpPr>
        <p:grpSp>
          <p:nvGrpSpPr>
            <p:cNvPr id="46" name="Group 45"/>
            <p:cNvGrpSpPr/>
            <p:nvPr/>
          </p:nvGrpSpPr>
          <p:grpSpPr>
            <a:xfrm>
              <a:off x="6198578" y="3183294"/>
              <a:ext cx="1776084" cy="382912"/>
              <a:chOff x="3203222" y="3132667"/>
              <a:chExt cx="2695222" cy="620888"/>
            </a:xfrm>
          </p:grpSpPr>
          <p:cxnSp>
            <p:nvCxnSpPr>
              <p:cNvPr id="79" name="Straight Connector 78"/>
              <p:cNvCxnSpPr/>
              <p:nvPr/>
            </p:nvCxnSpPr>
            <p:spPr>
              <a:xfrm flipH="1">
                <a:off x="3203222" y="3146778"/>
                <a:ext cx="115711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flipH="1">
                <a:off x="3739446" y="3146778"/>
                <a:ext cx="747887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flipH="1">
                <a:off x="4262965" y="3132667"/>
                <a:ext cx="279401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4607984" y="3132667"/>
                <a:ext cx="173566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4725106" y="3146778"/>
                <a:ext cx="566561" cy="592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 flipV="1">
                <a:off x="4882446" y="3175000"/>
                <a:ext cx="1015998" cy="56444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TextBox 46"/>
            <p:cNvSpPr txBox="1"/>
            <p:nvPr/>
          </p:nvSpPr>
          <p:spPr>
            <a:xfrm>
              <a:off x="6671317" y="2667003"/>
              <a:ext cx="1303345" cy="535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AND</a:t>
              </a:r>
              <a:r>
                <a:rPr lang="en-US" sz="2400" baseline="-25000" dirty="0">
                  <a:latin typeface="LM Roman 10 Italic"/>
                  <a:cs typeface="LM Roman 10 Italic"/>
                </a:rPr>
                <a:t>R</a:t>
              </a:r>
              <a:r>
                <a:rPr lang="en-US" sz="2800" baseline="-25000" dirty="0">
                  <a:latin typeface="LM Roman 10 Italic"/>
                  <a:cs typeface="LM Roman 10 Italic"/>
                </a:rPr>
                <a:t> </a:t>
              </a:r>
              <a:endParaRPr lang="en-US" sz="2800" i="1" baseline="-25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745626" y="3451818"/>
              <a:ext cx="1116682" cy="535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OR</a:t>
              </a:r>
              <a:r>
                <a:rPr lang="en-US" sz="2400" baseline="-25000" dirty="0">
                  <a:latin typeface="LM Roman 10 Italic"/>
                  <a:cs typeface="LM Roman 10 Italic"/>
                </a:rPr>
                <a:t>N</a:t>
              </a:r>
              <a:endParaRPr lang="en-US" sz="2400" i="1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897922" y="3459761"/>
              <a:ext cx="2996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i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334431" y="4159957"/>
              <a:ext cx="1690165" cy="7016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LM Roman 10 Italic"/>
                  <a:cs typeface="LM Roman 10 Italic"/>
                </a:rPr>
                <a:t>y</a:t>
              </a:r>
              <a:r>
                <a:rPr lang="en-US" sz="2000" baseline="-25000" dirty="0" smtClean="0">
                  <a:latin typeface="LatinModernMath-Regular"/>
                  <a:cs typeface="LatinModernMath-Regular"/>
                </a:rPr>
                <a:t>11   </a:t>
              </a:r>
              <a:r>
                <a:rPr lang="en-US" sz="2000" dirty="0" smtClean="0">
                  <a:cs typeface="LatinModernMath-Regular"/>
                </a:rPr>
                <a:t>…</a:t>
              </a:r>
              <a:r>
                <a:rPr lang="en-US" sz="20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000" dirty="0" smtClean="0">
                  <a:latin typeface="LM Roman 10 Italic"/>
                  <a:cs typeface="LM Roman 10 Italic"/>
                </a:rPr>
                <a:t>y</a:t>
              </a:r>
              <a:r>
                <a:rPr lang="en-US" sz="2000" baseline="-25000" dirty="0" smtClean="0">
                  <a:latin typeface="LatinModernMath-Regular"/>
                  <a:cs typeface="LatinModernMath-Regular"/>
                </a:rPr>
                <a:t>1</a:t>
              </a:r>
              <a:r>
                <a:rPr lang="en-US" sz="2000" baseline="-25000" dirty="0" smtClean="0">
                  <a:latin typeface="LM Roman 10 Italic"/>
                  <a:cs typeface="LM Roman 10 Italic"/>
                </a:rPr>
                <a:t>N</a:t>
              </a:r>
              <a:endParaRPr lang="en-US" sz="2000" baseline="-25000" dirty="0">
                <a:latin typeface="LM Roman 10 Italic"/>
                <a:cs typeface="LM Roman 10 Italic"/>
              </a:endParaRPr>
            </a:p>
            <a:p>
              <a:endParaRPr lang="en-US" sz="2000" baseline="-250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284626" y="4136125"/>
              <a:ext cx="2400718" cy="707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LM Roman 10 Italic"/>
                  <a:cs typeface="LM Roman 10 Italic"/>
                </a:rPr>
                <a:t>y</a:t>
              </a:r>
              <a:r>
                <a:rPr lang="en-US" sz="2000" baseline="-25000" dirty="0" smtClean="0">
                  <a:latin typeface="LM Roman 10 Italic"/>
                  <a:cs typeface="LM Roman 10 Italic"/>
                </a:rPr>
                <a:t>R</a:t>
              </a:r>
              <a:r>
                <a:rPr lang="en-US" sz="2000" baseline="-25000" dirty="0">
                  <a:latin typeface="LatinModernMath-Regular"/>
                  <a:cs typeface="LatinModernMath-Regular"/>
                </a:rPr>
                <a:t>1</a:t>
              </a:r>
              <a:r>
                <a:rPr lang="en-US" sz="2000" baseline="-25000" dirty="0" smtClean="0">
                  <a:latin typeface="LatinModernMath-Regular"/>
                  <a:cs typeface="LatinModernMath-Regular"/>
                </a:rPr>
                <a:t>   </a:t>
              </a:r>
              <a:r>
                <a:rPr lang="en-US" sz="2000" dirty="0">
                  <a:cs typeface="LatinModernMath-Regular"/>
                </a:rPr>
                <a:t>…</a:t>
              </a:r>
              <a:r>
                <a:rPr lang="en-US" sz="2000" baseline="-25000" dirty="0">
                  <a:latin typeface="LatinModernMath-Regular"/>
                  <a:cs typeface="LatinModernMath-Regular"/>
                </a:rPr>
                <a:t>   </a:t>
              </a:r>
              <a:r>
                <a:rPr lang="en-US" sz="2000" dirty="0" err="1" smtClean="0">
                  <a:latin typeface="LM Roman 10 Italic"/>
                  <a:cs typeface="LM Roman 10 Italic"/>
                </a:rPr>
                <a:t>y</a:t>
              </a:r>
              <a:r>
                <a:rPr lang="en-US" sz="2000" baseline="-25000" dirty="0" err="1" smtClean="0">
                  <a:latin typeface="LM Roman 10 Italic"/>
                  <a:cs typeface="LM Roman 10 Italic"/>
                </a:rPr>
                <a:t>RN</a:t>
              </a:r>
              <a:endParaRPr lang="en-US" sz="2000" baseline="-25000" dirty="0">
                <a:latin typeface="LM Roman 10 Italic"/>
                <a:cs typeface="LM Roman 10 Italic"/>
              </a:endParaRPr>
            </a:p>
            <a:p>
              <a:endParaRPr lang="en-US" sz="2000" i="1" baseline="-250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855918" y="3566206"/>
              <a:ext cx="625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7561968" y="4011738"/>
              <a:ext cx="993573" cy="246995"/>
              <a:chOff x="3583659" y="3146778"/>
              <a:chExt cx="2112471" cy="606777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/>
            <p:cNvSpPr txBox="1"/>
            <p:nvPr/>
          </p:nvSpPr>
          <p:spPr>
            <a:xfrm>
              <a:off x="7727746" y="3457715"/>
              <a:ext cx="1116682" cy="535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OR</a:t>
              </a:r>
              <a:r>
                <a:rPr lang="en-US" sz="2400" baseline="-25000" dirty="0">
                  <a:latin typeface="LM Roman 10 Italic"/>
                  <a:cs typeface="LM Roman 10 Italic"/>
                </a:rPr>
                <a:t>N</a:t>
              </a:r>
              <a:endParaRPr lang="en-US" sz="2400" i="1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200389" y="4818145"/>
              <a:ext cx="4533256" cy="6148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400" baseline="-25000" dirty="0" smtClean="0">
                  <a:solidFill>
                    <a:srgbClr val="000000"/>
                  </a:solidFill>
                  <a:latin typeface="LatinModernMath-Regular"/>
                  <a:cs typeface="LatinModernMath-Regular"/>
                </a:rPr>
                <a:t>1</a:t>
              </a:r>
              <a:r>
                <a:rPr lang="en-US" sz="2400" i="1" baseline="-25000" dirty="0" smtClean="0"/>
                <a:t>		</a:t>
              </a:r>
              <a:r>
                <a:rPr lang="en-US" sz="2400" i="1" dirty="0" smtClean="0"/>
                <a:t>     </a:t>
              </a:r>
              <a:r>
                <a:rPr lang="en-US" sz="2400" dirty="0" smtClean="0"/>
                <a:t>…              </a:t>
              </a:r>
              <a:r>
                <a:rPr lang="en-US" sz="24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s</a:t>
              </a:r>
              <a:r>
                <a:rPr lang="en-US" sz="2400" baseline="-25000" dirty="0" err="1">
                  <a:solidFill>
                    <a:srgbClr val="000000"/>
                  </a:solidFill>
                  <a:latin typeface="LM Roman 10 Italic"/>
                  <a:cs typeface="LM Roman 10 Italic"/>
                </a:rPr>
                <a:t>N</a:t>
              </a:r>
              <a:endParaRPr lang="en-US" sz="2400" dirty="0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5591167" y="4023226"/>
              <a:ext cx="993573" cy="246995"/>
              <a:chOff x="3583659" y="3146778"/>
              <a:chExt cx="2112471" cy="606777"/>
            </a:xfrm>
          </p:grpSpPr>
          <p:cxnSp>
            <p:nvCxnSpPr>
              <p:cNvPr id="71" name="Straight Connector 70"/>
              <p:cNvCxnSpPr/>
              <p:nvPr/>
            </p:nvCxnSpPr>
            <p:spPr>
              <a:xfrm flipH="1">
                <a:off x="3583659" y="3146778"/>
                <a:ext cx="77667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4227913" y="3146778"/>
                <a:ext cx="259424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4725106" y="3146778"/>
                <a:ext cx="285879" cy="6067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flipH="1" flipV="1">
                <a:off x="4882446" y="3175000"/>
                <a:ext cx="813684" cy="578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/>
            <p:cNvGrpSpPr/>
            <p:nvPr/>
          </p:nvGrpSpPr>
          <p:grpSpPr>
            <a:xfrm>
              <a:off x="5386614" y="4713295"/>
              <a:ext cx="3344367" cy="312348"/>
              <a:chOff x="5386614" y="4713295"/>
              <a:chExt cx="3344367" cy="312348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/>
            <p:cNvGrpSpPr/>
            <p:nvPr/>
          </p:nvGrpSpPr>
          <p:grpSpPr>
            <a:xfrm>
              <a:off x="5519028" y="4718597"/>
              <a:ext cx="3344367" cy="310896"/>
              <a:chOff x="5386614" y="4713295"/>
              <a:chExt cx="3344367" cy="312348"/>
            </a:xfrm>
            <a:effectLst/>
            <a:scene3d>
              <a:camera prst="orthographicFront">
                <a:rot lat="0" lon="10799999" rev="0"/>
              </a:camera>
              <a:lightRig rig="threePt" dir="t"/>
            </a:scene3d>
          </p:grpSpPr>
          <p:cxnSp>
            <p:nvCxnSpPr>
              <p:cNvPr id="59" name="Straight Connector 58"/>
              <p:cNvCxnSpPr/>
              <p:nvPr/>
            </p:nvCxnSpPr>
            <p:spPr>
              <a:xfrm flipH="1">
                <a:off x="5386614" y="4730028"/>
                <a:ext cx="171223" cy="25900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6032097" y="4750641"/>
                <a:ext cx="166481" cy="27500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6215133" y="4730028"/>
                <a:ext cx="456184" cy="27714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489095" y="4730028"/>
                <a:ext cx="1185334" cy="2956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6724511" y="4713295"/>
                <a:ext cx="2006470" cy="29387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H="1">
                <a:off x="5757722" y="4744267"/>
                <a:ext cx="87871" cy="2629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69113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 of Stage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2800" cy="47780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 smtClean="0">
                <a:solidFill>
                  <a:srgbClr val="1F497D"/>
                </a:solidFill>
              </a:rPr>
              <a:t>Claim:</a:t>
            </a:r>
            <a:r>
              <a:rPr lang="en-US" dirty="0" smtClean="0">
                <a:solidFill>
                  <a:srgbClr val="1F497D"/>
                </a:solidFill>
              </a:rPr>
              <a:t> </a:t>
            </a:r>
            <a:r>
              <a:rPr lang="en-US" dirty="0" err="1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deg</a:t>
            </a:r>
            <a:r>
              <a:rPr lang="en-US" dirty="0" smtClean="0">
                <a:solidFill>
                  <a:srgbClr val="1F497D"/>
                </a:solidFill>
              </a:rPr>
              <a:t>(AND</a:t>
            </a:r>
            <a:r>
              <a:rPr lang="en-US" baseline="-25000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R</a:t>
            </a:r>
            <a:r>
              <a:rPr lang="en-US" sz="2000" i="1" baseline="-25000" dirty="0" smtClean="0">
                <a:solidFill>
                  <a:srgbClr val="1F497D"/>
                </a:solidFill>
              </a:rPr>
              <a:t> </a:t>
            </a:r>
            <a:r>
              <a:rPr lang="en-US" sz="2000" dirty="0" smtClean="0">
                <a:solidFill>
                  <a:srgbClr val="1F497D"/>
                </a:solidFill>
                <a:ea typeface="Wingdings"/>
                <a:cs typeface="Wingdings"/>
                <a:sym typeface="Wingdings"/>
              </a:rPr>
              <a:t> </a:t>
            </a:r>
            <a:r>
              <a:rPr lang="en-US" dirty="0" smtClean="0">
                <a:solidFill>
                  <a:srgbClr val="1F497D"/>
                </a:solidFill>
              </a:rPr>
              <a:t>OR</a:t>
            </a:r>
            <a:r>
              <a:rPr lang="en-US" baseline="-25000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rgbClr val="1F497D"/>
                </a:solidFill>
              </a:rPr>
              <a:t>) = </a:t>
            </a:r>
            <a:r>
              <a:rPr lang="en-US" dirty="0" err="1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Ω</a:t>
            </a:r>
            <a:r>
              <a:rPr lang="en-US" dirty="0" smtClean="0">
                <a:solidFill>
                  <a:srgbClr val="1F497D"/>
                </a:solidFill>
              </a:rPr>
              <a:t>(</a:t>
            </a:r>
            <a:r>
              <a:rPr lang="en-US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R</a:t>
            </a:r>
            <a:r>
              <a:rPr lang="en-US" baseline="30000" dirty="0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2/3</a:t>
            </a:r>
            <a:r>
              <a:rPr lang="en-US" dirty="0" smtClean="0">
                <a:solidFill>
                  <a:srgbClr val="1F497D"/>
                </a:solidFill>
              </a:rPr>
              <a:t>)</a:t>
            </a:r>
            <a:r>
              <a:rPr lang="en-US" baseline="30000" dirty="0" smtClean="0">
                <a:solidFill>
                  <a:srgbClr val="1F497D"/>
                </a:solidFill>
              </a:rPr>
              <a:t> </a:t>
            </a:r>
            <a:r>
              <a:rPr lang="en-US" dirty="0" smtClean="0">
                <a:solidFill>
                  <a:srgbClr val="1F497D"/>
                </a:solidFill>
              </a:rPr>
              <a:t>even under the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1F497D"/>
                </a:solidFill>
              </a:rPr>
              <a:t>promise</a:t>
            </a:r>
            <a:r>
              <a:rPr lang="en-US" i="1" dirty="0" smtClean="0">
                <a:solidFill>
                  <a:srgbClr val="1F497D"/>
                </a:solidFill>
              </a:rPr>
              <a:t> </a:t>
            </a:r>
            <a:r>
              <a:rPr lang="en-US" dirty="0" smtClean="0">
                <a:solidFill>
                  <a:srgbClr val="1F497D"/>
                </a:solidFill>
              </a:rPr>
              <a:t>that </a:t>
            </a:r>
            <a:r>
              <a:rPr lang="en-US" dirty="0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|</a:t>
            </a:r>
            <a:r>
              <a:rPr lang="en-US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x</a:t>
            </a:r>
            <a:r>
              <a:rPr lang="en-US" sz="1050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 </a:t>
            </a:r>
            <a:r>
              <a:rPr lang="en-US" dirty="0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| </a:t>
            </a:r>
            <a:r>
              <a:rPr lang="en-US" dirty="0" smtClean="0">
                <a:solidFill>
                  <a:srgbClr val="1F497D"/>
                </a:solidFill>
              </a:rPr>
              <a:t>≤ </a:t>
            </a:r>
            <a:r>
              <a:rPr lang="en-US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N</a:t>
            </a:r>
          </a:p>
          <a:p>
            <a:pPr marL="0" indent="0">
              <a:buNone/>
            </a:pPr>
            <a:endParaRPr lang="en-US" sz="900" dirty="0" smtClean="0">
              <a:solidFill>
                <a:srgbClr val="1F497D"/>
              </a:solidFill>
              <a:latin typeface="LM Roman 10 Italic"/>
              <a:cs typeface="LM Roman 10 Italic"/>
            </a:endParaRPr>
          </a:p>
          <a:p>
            <a:pPr marL="0" indent="0" algn="ctr">
              <a:buNone/>
            </a:pPr>
            <a:r>
              <a:rPr lang="en-US" i="1" dirty="0" smtClean="0"/>
              <a:t>is equivalent to</a:t>
            </a:r>
          </a:p>
          <a:p>
            <a:pPr marL="0" indent="0" algn="ctr">
              <a:buNone/>
            </a:pPr>
            <a:endParaRPr lang="en-US" sz="900" i="1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1F497D"/>
                </a:solidFill>
              </a:rPr>
              <a:t>There exists a dual polynomial witnessing </a:t>
            </a:r>
            <a:r>
              <a:rPr lang="en-US" dirty="0" err="1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deg</a:t>
            </a:r>
            <a:r>
              <a:rPr lang="en-US" dirty="0" smtClean="0">
                <a:solidFill>
                  <a:srgbClr val="1F497D"/>
                </a:solidFill>
              </a:rPr>
              <a:t>(AND</a:t>
            </a:r>
            <a:r>
              <a:rPr lang="en-US" baseline="-25000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R</a:t>
            </a:r>
            <a:r>
              <a:rPr lang="en-US" sz="2000" i="1" baseline="-25000" dirty="0" smtClean="0">
                <a:solidFill>
                  <a:srgbClr val="1F497D"/>
                </a:solidFill>
              </a:rPr>
              <a:t> </a:t>
            </a:r>
            <a:r>
              <a:rPr lang="en-US" sz="2000" dirty="0" smtClean="0">
                <a:solidFill>
                  <a:srgbClr val="1F497D"/>
                </a:solidFill>
                <a:ea typeface="Wingdings"/>
                <a:cs typeface="Wingdings"/>
                <a:sym typeface="Wingdings"/>
              </a:rPr>
              <a:t> </a:t>
            </a:r>
            <a:r>
              <a:rPr lang="en-US" dirty="0" smtClean="0">
                <a:solidFill>
                  <a:srgbClr val="1F497D"/>
                </a:solidFill>
              </a:rPr>
              <a:t>OR</a:t>
            </a:r>
            <a:r>
              <a:rPr lang="en-US" baseline="-25000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N</a:t>
            </a:r>
            <a:r>
              <a:rPr lang="en-US" dirty="0" smtClean="0">
                <a:solidFill>
                  <a:srgbClr val="1F497D"/>
                </a:solidFill>
              </a:rPr>
              <a:t>) = </a:t>
            </a:r>
            <a:r>
              <a:rPr lang="en-US" dirty="0" err="1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Ω</a:t>
            </a:r>
            <a:r>
              <a:rPr lang="en-US" dirty="0" smtClean="0">
                <a:solidFill>
                  <a:srgbClr val="1F497D"/>
                </a:solidFill>
              </a:rPr>
              <a:t>(</a:t>
            </a:r>
            <a:r>
              <a:rPr lang="en-US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R</a:t>
            </a:r>
            <a:r>
              <a:rPr lang="en-US" baseline="30000" dirty="0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2/3</a:t>
            </a:r>
            <a:r>
              <a:rPr lang="en-US" dirty="0" smtClean="0">
                <a:solidFill>
                  <a:srgbClr val="1F497D"/>
                </a:solidFill>
              </a:rPr>
              <a:t>)</a:t>
            </a:r>
            <a:r>
              <a:rPr lang="en-US" baseline="30000" dirty="0" smtClean="0">
                <a:solidFill>
                  <a:srgbClr val="1F497D"/>
                </a:solidFill>
              </a:rPr>
              <a:t> </a:t>
            </a:r>
            <a:r>
              <a:rPr lang="en-US" dirty="0" smtClean="0">
                <a:solidFill>
                  <a:srgbClr val="1F497D"/>
                </a:solidFill>
              </a:rPr>
              <a:t>which is supported on inputs with </a:t>
            </a:r>
            <a:r>
              <a:rPr lang="en-US" dirty="0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|</a:t>
            </a:r>
            <a:r>
              <a:rPr lang="en-US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x</a:t>
            </a:r>
            <a:r>
              <a:rPr lang="en-US" sz="1050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 </a:t>
            </a:r>
            <a:r>
              <a:rPr lang="en-US" dirty="0" smtClean="0">
                <a:solidFill>
                  <a:srgbClr val="1F497D"/>
                </a:solidFill>
                <a:latin typeface="LatinModernMath-Regular"/>
                <a:cs typeface="LatinModernMath-Regular"/>
              </a:rPr>
              <a:t>| </a:t>
            </a:r>
            <a:r>
              <a:rPr lang="en-US" dirty="0" smtClean="0">
                <a:solidFill>
                  <a:srgbClr val="1F497D"/>
                </a:solidFill>
              </a:rPr>
              <a:t>≤ </a:t>
            </a:r>
            <a:r>
              <a:rPr lang="en-US" dirty="0" smtClean="0">
                <a:solidFill>
                  <a:srgbClr val="1F497D"/>
                </a:solidFill>
                <a:latin typeface="LM Roman 10 Italic"/>
                <a:cs typeface="LM Roman 10 Italic"/>
              </a:rPr>
              <a:t>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Does the dual polynomial we already constructed for AND</a:t>
            </a:r>
            <a:r>
              <a:rPr lang="en-US" baseline="-25000" dirty="0" smtClean="0">
                <a:latin typeface="LM Roman 10 Italic"/>
                <a:cs typeface="LM Roman 10 Italic"/>
              </a:rPr>
              <a:t>R</a:t>
            </a:r>
            <a:r>
              <a:rPr lang="en-US" sz="2000" i="1" baseline="-25000" dirty="0" smtClean="0"/>
              <a:t> </a:t>
            </a:r>
            <a:r>
              <a:rPr lang="en-US" sz="2000" dirty="0" smtClean="0">
                <a:ea typeface="Wingdings"/>
                <a:cs typeface="Wingdings"/>
                <a:sym typeface="Wingdings"/>
              </a:rPr>
              <a:t> </a:t>
            </a:r>
            <a:r>
              <a:rPr lang="en-US" dirty="0" smtClean="0"/>
              <a:t>OR</a:t>
            </a:r>
            <a:r>
              <a:rPr lang="en-US" baseline="-25000" dirty="0" smtClean="0">
                <a:latin typeface="LM Roman 10 Italic"/>
                <a:cs typeface="LM Roman 10 Italic"/>
              </a:rPr>
              <a:t>N </a:t>
            </a:r>
            <a:r>
              <a:rPr lang="en-US" dirty="0" smtClean="0"/>
              <a:t>satisfy this property?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91022" y="5626388"/>
            <a:ext cx="14957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NO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0450" y="1053035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solidFill>
                  <a:schemeClr val="tx2"/>
                </a:solidFill>
                <a:latin typeface="Mongolian Baiti"/>
                <a:cs typeface="Mongolian Baiti"/>
              </a:rPr>
              <a:t>~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8769" y="3039881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solidFill>
                  <a:schemeClr val="tx2"/>
                </a:solidFill>
                <a:latin typeface="Mongolian Baiti"/>
                <a:cs typeface="Mongolian Baiti"/>
              </a:rPr>
              <a:t>~</a:t>
            </a:r>
          </a:p>
        </p:txBody>
      </p:sp>
    </p:spTree>
    <p:extLst>
      <p:ext uri="{BB962C8B-B14F-4D97-AF65-F5344CB8AC3E}">
        <p14:creationId xmlns:p14="http://schemas.microsoft.com/office/powerpoint/2010/main" val="2798029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Fixing the AND-OR Dual Polynomial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689" y="1291167"/>
            <a:ext cx="8514644" cy="82138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7154333" y="2004831"/>
            <a:ext cx="973667" cy="5905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57200" y="2298006"/>
            <a:ext cx="8396112" cy="15966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i="1" dirty="0">
                <a:solidFill>
                  <a:prstClr val="black"/>
                </a:solidFill>
                <a:cs typeface="LatinModernMath-Regular"/>
              </a:rPr>
              <a:t>must</a:t>
            </a:r>
            <a:r>
              <a:rPr lang="en-US" sz="2800" dirty="0">
                <a:solidFill>
                  <a:prstClr val="black"/>
                </a:solidFill>
                <a:cs typeface="LatinModernMath-Regular"/>
              </a:rPr>
              <a:t> be nonzero for inputs 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with</a:t>
            </a:r>
            <a:endParaRPr lang="en-US" sz="2800" dirty="0">
              <a:solidFill>
                <a:prstClr val="black"/>
              </a:solidFill>
              <a:cs typeface="LatinModernMath-Regular"/>
            </a:endParaRPr>
          </a:p>
          <a:p>
            <a:pPr lvl="0"/>
            <a:r>
              <a:rPr lang="en-US" sz="2800" dirty="0">
                <a:solidFill>
                  <a:prstClr val="black"/>
                </a:solidFill>
                <a:cs typeface="LatinModernMath-Regular"/>
              </a:rPr>
              <a:t>Hamming weight up to </a:t>
            </a:r>
            <a:r>
              <a:rPr lang="en-US" sz="28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(</a:t>
            </a:r>
            <a:r>
              <a:rPr lang="en-US" sz="2800" dirty="0">
                <a:solidFill>
                  <a:prstClr val="black"/>
                </a:solidFill>
                <a:latin typeface="LM Roman 10 Italic"/>
                <a:cs typeface="LM Roman 10 Italic"/>
              </a:rPr>
              <a:t>N</a:t>
            </a:r>
            <a:r>
              <a:rPr lang="en-US" sz="1200" dirty="0">
                <a:solidFill>
                  <a:prstClr val="black"/>
                </a:solidFill>
                <a:latin typeface="LM Roman 10 Italic"/>
                <a:cs typeface="LM Roman 10 Italic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)</a:t>
            </a:r>
          </a:p>
          <a:p>
            <a:pPr lvl="0"/>
            <a:r>
              <a:rPr lang="en-US" sz="2800" dirty="0">
                <a:solidFill>
                  <a:prstClr val="black"/>
                </a:solidFill>
                <a:cs typeface="Chalkboard"/>
              </a:rPr>
              <a:t>	⇒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AND-OR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nonzero </a:t>
            </a:r>
            <a:r>
              <a:rPr lang="en-US" sz="2800" dirty="0">
                <a:solidFill>
                  <a:prstClr val="black"/>
                </a:solidFill>
                <a:cs typeface="LatinModernMath-Regular"/>
              </a:rPr>
              <a:t>up to Hamming weight </a:t>
            </a:r>
            <a:r>
              <a:rPr lang="en-US" sz="28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(</a:t>
            </a:r>
            <a:r>
              <a:rPr lang="en-US" sz="2800" dirty="0">
                <a:solidFill>
                  <a:prstClr val="black"/>
                </a:solidFill>
                <a:latin typeface="LM Roman 10 Italic"/>
                <a:cs typeface="LM Roman 10 Italic"/>
              </a:rPr>
              <a:t>RN</a:t>
            </a:r>
            <a:r>
              <a:rPr lang="en-US" dirty="0">
                <a:solidFill>
                  <a:prstClr val="black"/>
                </a:solidFill>
                <a:latin typeface="LM Roman 10 Italic"/>
                <a:cs typeface="LM Roman 10 Italic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180344"/>
            <a:ext cx="855980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cs typeface="LatinModernMath-Regular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AND-</a:t>
            </a:r>
            <a:r>
              <a:rPr lang="en-US" sz="2800" baseline="-250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OR </a:t>
            </a:r>
            <a:r>
              <a:rPr lang="en-US" sz="2800" dirty="0">
                <a:solidFill>
                  <a:srgbClr val="000000"/>
                </a:solidFill>
                <a:cs typeface="LM Roman 10 Italic"/>
              </a:rPr>
              <a:t>has </a:t>
            </a:r>
            <a:r>
              <a:rPr lang="en-US" sz="2800" i="1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L</a:t>
            </a:r>
            <a:r>
              <a:rPr lang="en-US" sz="28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2800" i="1" dirty="0">
                <a:solidFill>
                  <a:srgbClr val="000000"/>
                </a:solidFill>
              </a:rPr>
              <a:t>-</a:t>
            </a:r>
            <a:r>
              <a:rPr lang="en-US" sz="2800" dirty="0">
                <a:solidFill>
                  <a:srgbClr val="000000"/>
                </a:solidFill>
              </a:rPr>
              <a:t>norm </a:t>
            </a:r>
            <a:r>
              <a:rPr lang="en-US" sz="28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	</a:t>
            </a:r>
            <a:endParaRPr lang="en-US" sz="2800" dirty="0">
              <a:solidFill>
                <a:srgbClr val="000000"/>
              </a:solidFill>
              <a:cs typeface="LM Roman 10 Italic"/>
            </a:endParaRP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cs typeface="LatinModernMath-Regular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AND-OR </a:t>
            </a:r>
            <a:r>
              <a:rPr lang="en-US" sz="2800" dirty="0" smtClean="0">
                <a:solidFill>
                  <a:srgbClr val="000000"/>
                </a:solidFill>
                <a:cs typeface="LM Roman 10 Italic"/>
              </a:rPr>
              <a:t>has </a:t>
            </a:r>
            <a:r>
              <a:rPr lang="en-US" sz="2800" dirty="0">
                <a:solidFill>
                  <a:srgbClr val="000000"/>
                </a:solidFill>
                <a:cs typeface="LM Roman 10 Italic"/>
              </a:rPr>
              <a:t>pure high </a:t>
            </a:r>
            <a:r>
              <a:rPr lang="en-US" sz="2800" dirty="0" smtClean="0">
                <a:solidFill>
                  <a:srgbClr val="000000"/>
                </a:solidFill>
                <a:cs typeface="LM Roman 10 Italic"/>
              </a:rPr>
              <a:t>degree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Ω</a:t>
            </a:r>
            <a:r>
              <a:rPr lang="en-US" sz="2800" dirty="0"/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R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1/2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1</a:t>
            </a:r>
            <a:r>
              <a:rPr lang="en-US" sz="2800" baseline="30000" dirty="0">
                <a:latin typeface="LatinModernMath-Regular"/>
                <a:cs typeface="LatinModernMath-Regular"/>
              </a:rPr>
              <a:t>/2</a:t>
            </a:r>
            <a:r>
              <a:rPr lang="en-US" sz="2800" dirty="0" smtClean="0"/>
              <a:t>) </a:t>
            </a:r>
            <a:r>
              <a:rPr lang="en-US" sz="2800" dirty="0" smtClean="0">
                <a:solidFill>
                  <a:srgbClr val="000000"/>
                </a:solidFill>
                <a:cs typeface="LM Roman 10 Italic"/>
              </a:rPr>
              <a:t>=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Ω</a:t>
            </a:r>
            <a:r>
              <a:rPr lang="en-US" sz="2800" dirty="0"/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R</a:t>
            </a:r>
            <a:r>
              <a:rPr lang="en-US" sz="2800" dirty="0" smtClean="0"/>
              <a:t>) </a:t>
            </a:r>
            <a:endParaRPr lang="en-US" sz="2800" dirty="0">
              <a:solidFill>
                <a:srgbClr val="000000"/>
              </a:solidFill>
              <a:cs typeface="LM Roman 10 Italic"/>
            </a:endParaRP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cs typeface="LatinModernMath-Regular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AND</a:t>
            </a:r>
            <a:r>
              <a:rPr lang="en-US" sz="28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-OR </a:t>
            </a:r>
            <a:r>
              <a:rPr lang="en-US" sz="2800" dirty="0" smtClean="0">
                <a:solidFill>
                  <a:srgbClr val="000000"/>
                </a:solidFill>
                <a:cs typeface="LM Roman 10 Italic"/>
              </a:rPr>
              <a:t>has high correlation</a:t>
            </a:r>
            <a:r>
              <a:rPr lang="en-US" sz="2800" i="1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>
                <a:solidFill>
                  <a:srgbClr val="000000"/>
                </a:solidFill>
                <a:cs typeface="LM Roman 10 Italic"/>
              </a:rPr>
              <a:t>with </a:t>
            </a:r>
            <a:r>
              <a:rPr lang="en-US" sz="2800" dirty="0">
                <a:solidFill>
                  <a:srgbClr val="000000"/>
                </a:solidFill>
              </a:rPr>
              <a:t>AND</a:t>
            </a:r>
            <a:r>
              <a:rPr lang="en-US" sz="2800" baseline="-25000" dirty="0">
                <a:solidFill>
                  <a:srgbClr val="000000"/>
                </a:solidFill>
                <a:latin typeface="LM Roman 10 Italic"/>
                <a:cs typeface="LM Roman 10 Italic"/>
              </a:rPr>
              <a:t>R</a:t>
            </a:r>
            <a:r>
              <a:rPr lang="en-US" sz="2800" i="1" baseline="-250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</a:t>
            </a:r>
            <a:r>
              <a:rPr lang="en-US" sz="2800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OR</a:t>
            </a:r>
            <a:r>
              <a:rPr lang="en-US" sz="2800" baseline="-25000" dirty="0">
                <a:solidFill>
                  <a:srgbClr val="000000"/>
                </a:solidFill>
                <a:latin typeface="LM Roman 10 Italic"/>
                <a:cs typeface="LM Roman 10 Italic"/>
              </a:rPr>
              <a:t>N</a:t>
            </a:r>
            <a:endParaRPr lang="en-US" sz="2800" dirty="0">
              <a:solidFill>
                <a:srgbClr val="000000"/>
              </a:solidFill>
              <a:latin typeface="LM Roman 10 Italic"/>
              <a:cs typeface="LM Roman 10 Italic"/>
              <a:sym typeface="Wingdings"/>
            </a:endParaRP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cs typeface="LatinModernMath-Regular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AND</a:t>
            </a:r>
            <a:r>
              <a:rPr lang="en-US" sz="2800" baseline="-25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-</a:t>
            </a:r>
            <a:r>
              <a:rPr lang="en-US" sz="2800" baseline="-25000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OR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supported on inputs with </a:t>
            </a:r>
            <a:r>
              <a:rPr lang="en-US" sz="28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|</a:t>
            </a:r>
            <a:r>
              <a:rPr lang="en-US" sz="2800" dirty="0">
                <a:solidFill>
                  <a:srgbClr val="000000"/>
                </a:solidFill>
                <a:latin typeface="LM Roman 10 Italic"/>
                <a:cs typeface="LM Roman 10 Italic"/>
              </a:rPr>
              <a:t>x</a:t>
            </a:r>
            <a:r>
              <a:rPr lang="en-US" sz="1000" dirty="0">
                <a:solidFill>
                  <a:srgbClr val="000000"/>
                </a:solidFill>
                <a:latin typeface="LM Roman 10 Italic"/>
                <a:cs typeface="LM Roman 10 Italic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| </a:t>
            </a:r>
            <a:r>
              <a:rPr lang="en-US" sz="2800" dirty="0">
                <a:solidFill>
                  <a:srgbClr val="000000"/>
                </a:solidFill>
              </a:rPr>
              <a:t>≤ </a:t>
            </a:r>
            <a:r>
              <a:rPr lang="en-US" sz="2800" dirty="0">
                <a:solidFill>
                  <a:srgbClr val="000000"/>
                </a:solidFill>
                <a:latin typeface="LM Roman 10 Italic"/>
                <a:cs typeface="LM Roman 10 Italic"/>
              </a:rPr>
              <a:t>N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50836" y="4123900"/>
            <a:ext cx="860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417277" y="4670020"/>
            <a:ext cx="860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95165" y="5230251"/>
            <a:ext cx="860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23010" y="5776948"/>
            <a:ext cx="860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356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Applications (Upper Bounds)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222" y="1417638"/>
            <a:ext cx="8704748" cy="52992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Learning Algorithms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 err="1" smtClean="0">
                <a:latin typeface="LatinModernMath-Regular"/>
                <a:cs typeface="LatinModernMath-Regular"/>
              </a:rPr>
              <a:t>ε</a:t>
            </a:r>
            <a:r>
              <a:rPr lang="en-US" dirty="0" smtClean="0"/>
              <a:t> = </a:t>
            </a:r>
            <a:r>
              <a:rPr lang="en-US" dirty="0" smtClean="0">
                <a:latin typeface="LatinModernMath-Regular"/>
                <a:cs typeface="LatinModernMath-Regular"/>
              </a:rPr>
              <a:t>1/3</a:t>
            </a:r>
            <a:r>
              <a:rPr lang="en-US" dirty="0" smtClean="0"/>
              <a:t>	    </a:t>
            </a:r>
            <a:r>
              <a:rPr lang="en-US" i="1" dirty="0" smtClean="0"/>
              <a:t>Agnostic Learning</a:t>
            </a:r>
            <a:r>
              <a:rPr lang="en-US" dirty="0" smtClean="0"/>
              <a:t> </a:t>
            </a:r>
            <a:r>
              <a:rPr lang="en-US" sz="1800" dirty="0" smtClean="0"/>
              <a:t>[Kalai-Klivans</a:t>
            </a:r>
            <a:r>
              <a:rPr lang="en-US" sz="1800" dirty="0"/>
              <a:t>-</a:t>
            </a:r>
            <a:r>
              <a:rPr lang="en-US" sz="1800" dirty="0" smtClean="0"/>
              <a:t>Mansour-Servedio05]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i="1" dirty="0" err="1" smtClean="0">
                <a:latin typeface="LatinModernMath-Regular"/>
                <a:cs typeface="LatinModernMath-Regular"/>
              </a:rPr>
              <a:t>ε</a:t>
            </a:r>
            <a:r>
              <a:rPr lang="en-US" dirty="0" smtClean="0"/>
              <a:t> = </a:t>
            </a:r>
            <a:r>
              <a:rPr lang="en-US" dirty="0" smtClean="0">
                <a:latin typeface="LatinModernMath-Regular"/>
                <a:cs typeface="LatinModernMath-Regular"/>
              </a:rPr>
              <a:t>1</a:t>
            </a:r>
            <a:r>
              <a:rPr lang="en-US" dirty="0" smtClean="0"/>
              <a:t>–</a:t>
            </a:r>
            <a:r>
              <a:rPr lang="en-US" dirty="0" smtClean="0">
                <a:latin typeface="LatinModernMath-Regular"/>
                <a:cs typeface="LatinModernMath-Regular"/>
              </a:rPr>
              <a:t>2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-poly(</a:t>
            </a:r>
            <a:r>
              <a:rPr lang="en-US" baseline="30000" dirty="0" smtClean="0">
                <a:latin typeface="LM Roman 10 Italic"/>
                <a:cs typeface="LM Roman 10 Italic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)</a:t>
            </a:r>
            <a:r>
              <a:rPr lang="en-US" dirty="0" smtClean="0">
                <a:latin typeface="LatinModernMath-Regular"/>
                <a:cs typeface="LatinModernMath-Regular"/>
              </a:rPr>
              <a:t>  </a:t>
            </a:r>
            <a:r>
              <a:rPr lang="en-US" dirty="0" smtClean="0"/>
              <a:t>	</a:t>
            </a:r>
            <a:r>
              <a:rPr lang="en-US" i="1" dirty="0" smtClean="0"/>
              <a:t>Attribute-Efficient Learning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						[Klivans-Servedio06, Servedio-Tan-Thaler12]</a:t>
            </a:r>
          </a:p>
          <a:p>
            <a:pPr marL="0" indent="0">
              <a:buNone/>
            </a:pPr>
            <a:r>
              <a:rPr lang="en-US" baseline="30000" dirty="0" smtClean="0"/>
              <a:t>	</a:t>
            </a:r>
            <a:r>
              <a:rPr lang="en-US" i="1" dirty="0" err="1" smtClean="0">
                <a:latin typeface="LatinModernMath-Regular"/>
                <a:cs typeface="LatinModernMath-Regular"/>
              </a:rPr>
              <a:t>ε</a:t>
            </a:r>
            <a:r>
              <a:rPr lang="en-US" dirty="0" smtClean="0"/>
              <a:t> </a:t>
            </a:r>
            <a:r>
              <a:rPr lang="en-US" sz="2400" dirty="0" smtClean="0">
                <a:sym typeface="Wingdings"/>
              </a:rPr>
              <a:t> </a:t>
            </a:r>
            <a:r>
              <a:rPr lang="en-US" dirty="0" smtClean="0">
                <a:latin typeface="LatinModernMath-Regular"/>
                <a:cs typeface="LatinModernMath-Regular"/>
                <a:sym typeface="Wingdings"/>
              </a:rPr>
              <a:t>1</a:t>
            </a:r>
            <a:r>
              <a:rPr lang="en-US" dirty="0" smtClean="0">
                <a:sym typeface="Wingdings"/>
              </a:rPr>
              <a:t>		  </a:t>
            </a:r>
            <a:r>
              <a:rPr lang="en-US" i="1" dirty="0" smtClean="0">
                <a:sym typeface="Wingdings"/>
              </a:rPr>
              <a:t>PAC Learning </a:t>
            </a:r>
            <a:r>
              <a:rPr lang="en-US" sz="1800" dirty="0" smtClean="0">
                <a:sym typeface="Wingdings"/>
              </a:rPr>
              <a:t>[Klivans-Servedio03]</a:t>
            </a:r>
          </a:p>
          <a:p>
            <a:pPr marL="0" indent="0">
              <a:buNone/>
            </a:pPr>
            <a:endParaRPr lang="en-US" baseline="30000" dirty="0">
              <a:sym typeface="Wingdings"/>
            </a:endParaRPr>
          </a:p>
          <a:p>
            <a:pPr marL="0" indent="0">
              <a:buNone/>
            </a:pPr>
            <a:r>
              <a:rPr lang="en-US" dirty="0" smtClean="0"/>
              <a:t>Approximate Inclusion-Exclusion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[Kahn-Linial-Samorodnitsky96, Sherstov08]</a:t>
            </a:r>
          </a:p>
          <a:p>
            <a:pPr marL="0" indent="0">
              <a:buNone/>
            </a:pPr>
            <a:r>
              <a:rPr lang="en-US" dirty="0" smtClean="0"/>
              <a:t>Differentially Private Query Release</a:t>
            </a:r>
          </a:p>
          <a:p>
            <a:pPr marL="0" indent="0">
              <a:buNone/>
            </a:pPr>
            <a:r>
              <a:rPr lang="en-US" sz="1800" dirty="0" smtClean="0"/>
              <a:t>	[Thaler-Ullman-Vadhan12, Chandrasekaran-Thaler-Ullman-Wan14]</a:t>
            </a:r>
          </a:p>
          <a:p>
            <a:pPr marL="0" indent="0">
              <a:buNone/>
            </a:pPr>
            <a:r>
              <a:rPr lang="en-US" dirty="0" smtClean="0"/>
              <a:t>Formula &amp; Graph Complexity </a:t>
            </a:r>
            <a:r>
              <a:rPr lang="en-US" i="1" dirty="0" smtClean="0"/>
              <a:t>Lower Bounds</a:t>
            </a:r>
          </a:p>
          <a:p>
            <a:pPr marL="0" indent="0">
              <a:buNone/>
            </a:pPr>
            <a:r>
              <a:rPr lang="en-US" sz="1900" dirty="0"/>
              <a:t>	</a:t>
            </a:r>
            <a:r>
              <a:rPr lang="en-US" sz="1900" dirty="0" smtClean="0"/>
              <a:t>[Tal14,16ab]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086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Fixing the AND-OR Dual Polynomial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689" y="1291167"/>
            <a:ext cx="8514644" cy="82138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V="1">
            <a:off x="7154333" y="2004831"/>
            <a:ext cx="973667" cy="5905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57200" y="2298006"/>
            <a:ext cx="8396112" cy="159666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i="1" dirty="0">
                <a:solidFill>
                  <a:prstClr val="black"/>
                </a:solidFill>
                <a:cs typeface="LatinModernMath-Regular"/>
              </a:rPr>
              <a:t>must</a:t>
            </a:r>
            <a:r>
              <a:rPr lang="en-US" sz="2800" dirty="0">
                <a:solidFill>
                  <a:prstClr val="black"/>
                </a:solidFill>
                <a:cs typeface="LatinModernMath-Regular"/>
              </a:rPr>
              <a:t> be nonzero for inputs 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with</a:t>
            </a:r>
            <a:endParaRPr lang="en-US" sz="2800" dirty="0">
              <a:solidFill>
                <a:prstClr val="black"/>
              </a:solidFill>
              <a:cs typeface="LatinModernMath-Regular"/>
            </a:endParaRPr>
          </a:p>
          <a:p>
            <a:pPr lvl="0"/>
            <a:r>
              <a:rPr lang="en-US" sz="2800" dirty="0">
                <a:solidFill>
                  <a:prstClr val="black"/>
                </a:solidFill>
                <a:cs typeface="LatinModernMath-Regular"/>
              </a:rPr>
              <a:t>Hamming weight up to </a:t>
            </a:r>
            <a:r>
              <a:rPr lang="en-US" sz="28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(</a:t>
            </a:r>
            <a:r>
              <a:rPr lang="en-US" sz="2800" dirty="0">
                <a:solidFill>
                  <a:prstClr val="black"/>
                </a:solidFill>
                <a:latin typeface="LM Roman 10 Italic"/>
                <a:cs typeface="LM Roman 10 Italic"/>
              </a:rPr>
              <a:t>N</a:t>
            </a:r>
            <a:r>
              <a:rPr lang="en-US" sz="1200" dirty="0">
                <a:solidFill>
                  <a:prstClr val="black"/>
                </a:solidFill>
                <a:latin typeface="LM Roman 10 Italic"/>
                <a:cs typeface="LM Roman 10 Italic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)</a:t>
            </a:r>
          </a:p>
          <a:p>
            <a:pPr lvl="0"/>
            <a:r>
              <a:rPr lang="en-US" sz="2800" dirty="0">
                <a:solidFill>
                  <a:prstClr val="black"/>
                </a:solidFill>
                <a:cs typeface="Chalkboard"/>
              </a:rPr>
              <a:t>	⇒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AND-OR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nonzero </a:t>
            </a:r>
            <a:r>
              <a:rPr lang="en-US" sz="2800" dirty="0">
                <a:solidFill>
                  <a:prstClr val="black"/>
                </a:solidFill>
                <a:cs typeface="LatinModernMath-Regular"/>
              </a:rPr>
              <a:t>up to Hamming weight </a:t>
            </a:r>
            <a:r>
              <a:rPr lang="en-US" sz="28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(</a:t>
            </a:r>
            <a:r>
              <a:rPr lang="en-US" sz="2800" dirty="0">
                <a:solidFill>
                  <a:prstClr val="black"/>
                </a:solidFill>
                <a:latin typeface="LM Roman 10 Italic"/>
                <a:cs typeface="LM Roman 10 Italic"/>
              </a:rPr>
              <a:t>RN</a:t>
            </a:r>
            <a:r>
              <a:rPr lang="en-US" dirty="0">
                <a:solidFill>
                  <a:prstClr val="black"/>
                </a:solidFill>
                <a:latin typeface="LM Roman 10 Italic"/>
                <a:cs typeface="LM Roman 10 Italic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656667"/>
            <a:ext cx="89859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  <a:latin typeface="+mj-lt"/>
              </a:rPr>
              <a:t>Fix 1:</a:t>
            </a:r>
            <a:r>
              <a:rPr lang="en-US" sz="2800" dirty="0" smtClean="0"/>
              <a:t>	Trade pure high degree of </a:t>
            </a:r>
            <a:r>
              <a:rPr lang="en-US" sz="28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OR </a:t>
            </a:r>
            <a:r>
              <a:rPr lang="en-US" sz="2800" dirty="0" smtClean="0"/>
              <a:t>for </a:t>
            </a:r>
            <a:r>
              <a:rPr lang="en-US" sz="2800" dirty="0" smtClean="0"/>
              <a:t>“support” </a:t>
            </a:r>
            <a:r>
              <a:rPr lang="en-US" sz="2800" dirty="0" smtClean="0"/>
              <a:t>size</a:t>
            </a:r>
          </a:p>
          <a:p>
            <a:endParaRPr lang="en-US" sz="2800" dirty="0"/>
          </a:p>
          <a:p>
            <a:r>
              <a:rPr lang="en-US" sz="2800" dirty="0" smtClean="0">
                <a:solidFill>
                  <a:srgbClr val="008000"/>
                </a:solidFill>
                <a:latin typeface="+mj-lt"/>
              </a:rPr>
              <a:t>Fix 2:</a:t>
            </a:r>
            <a:r>
              <a:rPr lang="en-US" sz="2800" dirty="0" smtClean="0"/>
              <a:t>	Zero out high Hamming weight inputs to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AND-</a:t>
            </a:r>
            <a:r>
              <a:rPr lang="en-US" sz="2800" baseline="-25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OR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328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Fix 1: </a:t>
            </a:r>
            <a:r>
              <a:rPr lang="en-US" dirty="0" smtClean="0"/>
              <a:t>Trading PHD for Support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7394"/>
            <a:ext cx="843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For every integer </a:t>
            </a:r>
            <a:r>
              <a:rPr lang="en-US" sz="3000" dirty="0" smtClean="0">
                <a:latin typeface="LatinModernMath-Regular"/>
                <a:cs typeface="LatinModernMath-Regular"/>
              </a:rPr>
              <a:t>1</a:t>
            </a:r>
            <a:r>
              <a:rPr lang="en-US" sz="3000" dirty="0" smtClean="0"/>
              <a:t> ≤ </a:t>
            </a:r>
            <a:r>
              <a:rPr lang="en-US" sz="3000" dirty="0" smtClean="0">
                <a:latin typeface="LM Roman 10 Italic"/>
                <a:cs typeface="LM Roman 10 Italic"/>
              </a:rPr>
              <a:t>k</a:t>
            </a:r>
            <a:r>
              <a:rPr lang="en-US" sz="3000" dirty="0" smtClean="0"/>
              <a:t> ≤ </a:t>
            </a:r>
            <a:r>
              <a:rPr lang="en-US" sz="3000" dirty="0" smtClean="0">
                <a:latin typeface="LM Roman 10 Italic"/>
                <a:cs typeface="LM Roman 10 Italic"/>
              </a:rPr>
              <a:t>N</a:t>
            </a:r>
            <a:r>
              <a:rPr lang="en-US" sz="3000" dirty="0" smtClean="0"/>
              <a:t>, there is a dual polynomial </a:t>
            </a:r>
            <a:r>
              <a:rPr lang="en-US" sz="28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OR</a:t>
            </a:r>
            <a:r>
              <a:rPr lang="en-US" sz="28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3000" dirty="0" smtClean="0"/>
              <a:t>for OR</a:t>
            </a:r>
            <a:r>
              <a:rPr lang="en-US" sz="3000" baseline="-25000" dirty="0" smtClean="0">
                <a:latin typeface="LM Roman 10 Italic"/>
                <a:cs typeface="LM Roman 10 Italic"/>
              </a:rPr>
              <a:t>N</a:t>
            </a:r>
            <a:r>
              <a:rPr lang="en-US" sz="3000" dirty="0" smtClean="0"/>
              <a:t> which</a:t>
            </a:r>
          </a:p>
          <a:p>
            <a:r>
              <a:rPr lang="en-US" sz="3000" dirty="0" smtClean="0"/>
              <a:t>has pure high degree </a:t>
            </a:r>
            <a:r>
              <a:rPr lang="en-US" sz="3000" dirty="0" err="1" smtClean="0">
                <a:latin typeface="LatinModernMath-Regular"/>
                <a:cs typeface="LatinModernMath-Regular"/>
              </a:rPr>
              <a:t>Ω</a:t>
            </a:r>
            <a:r>
              <a:rPr lang="en-US" sz="3000" dirty="0" smtClean="0"/>
              <a:t>(</a:t>
            </a:r>
            <a:r>
              <a:rPr lang="en-US" sz="3000" dirty="0" smtClean="0">
                <a:latin typeface="LM Roman 10 Italic"/>
                <a:cs typeface="LM Roman 10 Italic"/>
              </a:rPr>
              <a:t>k</a:t>
            </a:r>
            <a:r>
              <a:rPr lang="en-US" sz="3000" baseline="30000" dirty="0">
                <a:latin typeface="LatinModernMath-Regular"/>
                <a:cs typeface="LatinModernMath-Regular"/>
              </a:rPr>
              <a:t>1</a:t>
            </a:r>
            <a:r>
              <a:rPr lang="en-US" sz="3000" baseline="30000" dirty="0" smtClean="0">
                <a:latin typeface="LatinModernMath-Regular"/>
                <a:cs typeface="LatinModernMath-Regular"/>
              </a:rPr>
              <a:t>/</a:t>
            </a:r>
            <a:r>
              <a:rPr lang="en-US" sz="3000" baseline="30000" dirty="0">
                <a:latin typeface="LatinModernMath-Regular"/>
                <a:cs typeface="LatinModernMath-Regular"/>
              </a:rPr>
              <a:t>2</a:t>
            </a:r>
            <a:r>
              <a:rPr lang="en-US" sz="3000" dirty="0" smtClean="0"/>
              <a:t>) </a:t>
            </a:r>
          </a:p>
          <a:p>
            <a:r>
              <a:rPr lang="en-US" sz="3000" dirty="0" smtClean="0"/>
              <a:t>is supported on inputs of Hamming weight ≤ </a:t>
            </a:r>
            <a:r>
              <a:rPr lang="en-US" sz="3000" dirty="0" smtClean="0">
                <a:latin typeface="LM Roman 10 Italic"/>
                <a:cs typeface="LM Roman 10 Italic"/>
              </a:rPr>
              <a:t>k</a:t>
            </a:r>
            <a:r>
              <a:rPr lang="en-US" sz="3000" dirty="0" smtClean="0"/>
              <a:t> </a:t>
            </a:r>
            <a:endParaRPr lang="en-US" sz="3000" dirty="0"/>
          </a:p>
        </p:txBody>
      </p:sp>
      <p:sp>
        <p:nvSpPr>
          <p:cNvPr id="6" name="Rounded Rectangle 5"/>
          <p:cNvSpPr/>
          <p:nvPr/>
        </p:nvSpPr>
        <p:spPr>
          <a:xfrm>
            <a:off x="290689" y="4807771"/>
            <a:ext cx="8562623" cy="179622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</a:pPr>
            <a:endParaRPr lang="en-US" sz="1200" dirty="0" smtClean="0">
              <a:solidFill>
                <a:prstClr val="black"/>
              </a:solidFill>
              <a:latin typeface="LatinModernMath-Regular"/>
              <a:cs typeface="LatinModernMath-Regular"/>
            </a:endParaRPr>
          </a:p>
          <a:p>
            <a:pPr lvl="0">
              <a:spcBef>
                <a:spcPct val="20000"/>
              </a:spcBef>
            </a:pPr>
            <a:r>
              <a:rPr lang="en-US" sz="3000" dirty="0" smtClean="0">
                <a:solidFill>
                  <a:prstClr val="black"/>
                </a:solidFill>
                <a:cs typeface="LatinModernMath-Regular"/>
              </a:rPr>
              <a:t>Dual polynomial </a:t>
            </a:r>
            <a:r>
              <a:rPr lang="en-US" sz="3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3000" baseline="-25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AND</a:t>
            </a:r>
            <a:r>
              <a:rPr lang="en-US" sz="30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-OR</a:t>
            </a:r>
            <a:r>
              <a:rPr lang="en-US" sz="3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endParaRPr lang="en-US" sz="3000" dirty="0" smtClean="0">
              <a:solidFill>
                <a:prstClr val="black"/>
              </a:solidFill>
              <a:latin typeface="LatinModernMath-Regular"/>
              <a:cs typeface="LatinModernMath-Regular"/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3000" dirty="0" smtClean="0">
                <a:solidFill>
                  <a:prstClr val="black"/>
                </a:solidFill>
              </a:rPr>
              <a:t>has </a:t>
            </a:r>
            <a:r>
              <a:rPr lang="en-US" sz="3000" dirty="0">
                <a:solidFill>
                  <a:prstClr val="black"/>
                </a:solidFill>
              </a:rPr>
              <a:t>pure high degree </a:t>
            </a:r>
            <a:r>
              <a:rPr lang="en-US" sz="32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3200" dirty="0">
                <a:solidFill>
                  <a:prstClr val="black"/>
                </a:solidFill>
              </a:rPr>
              <a:t>(</a:t>
            </a:r>
            <a:r>
              <a:rPr lang="en-US" sz="3200" dirty="0">
                <a:solidFill>
                  <a:prstClr val="black"/>
                </a:solidFill>
                <a:latin typeface="LM Roman 10 Italic"/>
                <a:cs typeface="LM Roman 10 Italic"/>
              </a:rPr>
              <a:t>R</a:t>
            </a:r>
            <a:r>
              <a:rPr lang="en-US" sz="3200" baseline="30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1/2 </a:t>
            </a:r>
            <a:r>
              <a:rPr lang="en-US" sz="3200" dirty="0">
                <a:solidFill>
                  <a:prstClr val="black"/>
                </a:solidFill>
                <a:latin typeface="LM Roman 10 Italic"/>
                <a:cs typeface="LM Roman 10 Italic"/>
              </a:rPr>
              <a:t>k</a:t>
            </a:r>
            <a:r>
              <a:rPr lang="en-US" sz="3200" baseline="30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1/2</a:t>
            </a:r>
            <a:r>
              <a:rPr lang="en-US" sz="3200" dirty="0">
                <a:solidFill>
                  <a:prstClr val="black"/>
                </a:solidFill>
              </a:rPr>
              <a:t>) </a:t>
            </a:r>
            <a:endParaRPr lang="en-US" sz="32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3000" dirty="0" smtClean="0">
                <a:solidFill>
                  <a:prstClr val="black"/>
                </a:solidFill>
              </a:rPr>
              <a:t>is </a:t>
            </a:r>
            <a:r>
              <a:rPr lang="en-US" sz="3000" dirty="0">
                <a:solidFill>
                  <a:prstClr val="black"/>
                </a:solidFill>
              </a:rPr>
              <a:t>supported on inputs of Hamming weight ≤ </a:t>
            </a:r>
            <a:r>
              <a:rPr lang="en-US" sz="3000" dirty="0" err="1" smtClean="0">
                <a:solidFill>
                  <a:prstClr val="black"/>
                </a:solidFill>
                <a:latin typeface="LM Roman 10 Italic"/>
                <a:cs typeface="LM Roman 10 Italic"/>
              </a:rPr>
              <a:t>kN</a:t>
            </a:r>
            <a:r>
              <a:rPr lang="en-US" sz="3000" dirty="0" smtClean="0">
                <a:solidFill>
                  <a:prstClr val="black"/>
                </a:solidFill>
              </a:rPr>
              <a:t> </a:t>
            </a:r>
            <a:endParaRPr lang="en-US" sz="30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  <a:latin typeface="LatinModernMath-Regular"/>
              <a:cs typeface="LatinModernMath-Regular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88" y="3721224"/>
            <a:ext cx="8514644" cy="82138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62443" y="3863339"/>
            <a:ext cx="282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M Roman 10 Italic"/>
                <a:cs typeface="LM Roman 10 Italic"/>
              </a:rPr>
              <a:t>k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3970464" y="3863339"/>
            <a:ext cx="282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M Roman 10 Italic"/>
                <a:cs typeface="LM Roman 10 Italic"/>
              </a:rPr>
              <a:t>k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6115354" y="3868581"/>
            <a:ext cx="282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M Roman 10 Italic"/>
                <a:cs typeface="LM Roman 10 Italic"/>
              </a:rPr>
              <a:t>k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7876419" y="3854470"/>
            <a:ext cx="282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LM Roman 10 Italic"/>
                <a:cs typeface="LM Roman 10 Italic"/>
              </a:rPr>
              <a:t>k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2568222" y="1907919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341510" y="4793660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14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1" grpId="0"/>
      <p:bldP spid="12" grpId="0"/>
      <p:bldP spid="13" grpId="0"/>
      <p:bldP spid="1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Fix 2: </a:t>
            </a:r>
            <a:r>
              <a:rPr lang="en-US" dirty="0" smtClean="0"/>
              <a:t>Zeroing Out High</a:t>
            </a:r>
            <a:br>
              <a:rPr lang="en-US" dirty="0" smtClean="0"/>
            </a:br>
            <a:r>
              <a:rPr lang="en-US" dirty="0" smtClean="0"/>
              <a:t>Hamming Weight Inputs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90689" y="1562216"/>
            <a:ext cx="8562623" cy="147167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</a:pPr>
            <a:endParaRPr lang="en-US" sz="1600" dirty="0" smtClean="0">
              <a:solidFill>
                <a:prstClr val="black"/>
              </a:solidFill>
              <a:latin typeface="LatinModernMath-Regular"/>
              <a:cs typeface="LatinModernMath-Regular"/>
            </a:endParaRPr>
          </a:p>
          <a:p>
            <a:pPr lvl="0">
              <a:spcBef>
                <a:spcPct val="20000"/>
              </a:spcBef>
            </a:pP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Dual polynomial </a:t>
            </a:r>
            <a:r>
              <a:rPr lang="en-US" sz="28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AND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-OR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endParaRPr lang="en-US" sz="2800" dirty="0" smtClean="0">
              <a:solidFill>
                <a:prstClr val="black"/>
              </a:solidFill>
              <a:latin typeface="LatinModernMath-Regular"/>
              <a:cs typeface="LatinModernMath-Regular"/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has </a:t>
            </a:r>
            <a:r>
              <a:rPr lang="en-US" sz="2800" dirty="0">
                <a:solidFill>
                  <a:prstClr val="black"/>
                </a:solidFill>
              </a:rPr>
              <a:t>pure high degree </a:t>
            </a:r>
            <a:r>
              <a:rPr lang="en-US" sz="28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2800" dirty="0" smtClean="0">
                <a:solidFill>
                  <a:prstClr val="black"/>
                </a:solidFill>
              </a:rPr>
              <a:t>(</a:t>
            </a:r>
            <a:r>
              <a:rPr lang="en-US" sz="28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R</a:t>
            </a:r>
            <a:r>
              <a:rPr lang="en-US" sz="2800" baseline="30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2800" baseline="30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/</a:t>
            </a:r>
            <a:r>
              <a:rPr lang="en-US" sz="2800" baseline="30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2 </a:t>
            </a:r>
            <a:r>
              <a:rPr lang="en-US" sz="28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k</a:t>
            </a:r>
            <a:r>
              <a:rPr lang="en-US" sz="2800" baseline="30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2800" baseline="30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/</a:t>
            </a:r>
            <a:r>
              <a:rPr lang="en-US" sz="2800" baseline="30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2</a:t>
            </a:r>
            <a:r>
              <a:rPr lang="en-US" sz="2800" dirty="0" smtClean="0">
                <a:solidFill>
                  <a:prstClr val="black"/>
                </a:solidFill>
              </a:rPr>
              <a:t>) </a:t>
            </a:r>
            <a:endParaRPr lang="en-US" sz="28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800" dirty="0">
                <a:solidFill>
                  <a:prstClr val="black"/>
                </a:solidFill>
              </a:rPr>
              <a:t>is supported on inputs of Hamming weight ≤ </a:t>
            </a:r>
            <a:r>
              <a:rPr lang="en-US" sz="2800" dirty="0" err="1" smtClean="0">
                <a:solidFill>
                  <a:prstClr val="black"/>
                </a:solidFill>
                <a:latin typeface="LM Roman 10 Italic"/>
                <a:cs typeface="LM Roman 10 Italic"/>
              </a:rPr>
              <a:t>kN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  <a:p>
            <a:endParaRPr lang="en-US" sz="2800" dirty="0">
              <a:solidFill>
                <a:prstClr val="black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238779"/>
            <a:ext cx="83961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/>
              <a:t>Can we post-process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AND-OR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 smtClean="0"/>
              <a:t>to zero out inputs with Hamming weight 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dirty="0" smtClean="0"/>
              <a:t> &lt; </a:t>
            </a:r>
            <a:r>
              <a:rPr lang="en-US" sz="2800" dirty="0" smtClean="0">
                <a:latin typeface="LatinModernMath-Regular"/>
                <a:cs typeface="LatinModernMath-Regular"/>
              </a:rPr>
              <a:t>|</a:t>
            </a:r>
            <a:r>
              <a:rPr lang="en-US" sz="2800" dirty="0" smtClean="0">
                <a:latin typeface="LM Roman 10 Italic"/>
                <a:cs typeface="LM Roman 10 Italic"/>
              </a:rPr>
              <a:t>x</a:t>
            </a:r>
            <a:r>
              <a:rPr lang="en-US" sz="1200" dirty="0" smtClean="0">
                <a:latin typeface="LM Roman 10 Italic"/>
                <a:cs typeface="LM Roman 10 Italic"/>
              </a:rPr>
              <a:t> </a:t>
            </a:r>
            <a:r>
              <a:rPr lang="en-US" sz="2800" dirty="0" smtClean="0">
                <a:latin typeface="LatinModernMath-Regular"/>
                <a:cs typeface="LatinModernMath-Regular"/>
              </a:rPr>
              <a:t>|</a:t>
            </a:r>
            <a:r>
              <a:rPr lang="en-US" sz="2800" dirty="0" smtClean="0"/>
              <a:t> </a:t>
            </a:r>
            <a:r>
              <a:rPr lang="en-US" sz="2800" dirty="0"/>
              <a:t>≤ </a:t>
            </a:r>
            <a:r>
              <a:rPr lang="en-US" sz="2800" dirty="0" err="1" smtClean="0">
                <a:latin typeface="LM Roman 10 Italic"/>
                <a:cs typeface="LM Roman 10 Italic"/>
              </a:rPr>
              <a:t>kN</a:t>
            </a:r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192886"/>
            <a:ext cx="82296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…without ruining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 smtClean="0"/>
              <a:t>pure high degree of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AND-OR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endParaRPr lang="en-US" sz="2800" dirty="0" smtClean="0">
              <a:solidFill>
                <a:prstClr val="black"/>
              </a:solidFill>
              <a:latin typeface="LatinModernMath-Regular"/>
              <a:cs typeface="LatinModernMath-Regular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solidFill>
                  <a:prstClr val="black"/>
                </a:solidFill>
                <a:cs typeface="LatinModernMath-Regular"/>
              </a:rPr>
              <a:t>c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orrelation between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AND-OR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and </a:t>
            </a:r>
            <a:r>
              <a:rPr lang="en-US" sz="3000" dirty="0">
                <a:solidFill>
                  <a:prstClr val="black"/>
                </a:solidFill>
              </a:rPr>
              <a:t>AND</a:t>
            </a:r>
            <a:r>
              <a:rPr lang="en-US" sz="3000" baseline="-25000" dirty="0">
                <a:solidFill>
                  <a:prstClr val="black"/>
                </a:solidFill>
                <a:latin typeface="LM Roman 10 Italic"/>
                <a:cs typeface="LM Roman 10 Italic"/>
              </a:rPr>
              <a:t>R</a:t>
            </a:r>
            <a:r>
              <a:rPr lang="en-US" sz="1900" i="1" baseline="-25000" dirty="0">
                <a:solidFill>
                  <a:prstClr val="black"/>
                </a:solidFill>
              </a:rPr>
              <a:t> </a:t>
            </a:r>
            <a:r>
              <a:rPr lang="en-US" sz="1900" dirty="0">
                <a:solidFill>
                  <a:prstClr val="black"/>
                </a:solidFill>
                <a:ea typeface="Wingdings"/>
                <a:cs typeface="Wingdings"/>
                <a:sym typeface="Wingdings"/>
              </a:rPr>
              <a:t> </a:t>
            </a:r>
            <a:r>
              <a:rPr lang="en-US" sz="3000" dirty="0" smtClean="0">
                <a:solidFill>
                  <a:prstClr val="black"/>
                </a:solidFill>
              </a:rPr>
              <a:t>OR</a:t>
            </a:r>
            <a:r>
              <a:rPr lang="en-US" sz="3000" baseline="-250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N</a:t>
            </a:r>
            <a:r>
              <a:rPr lang="en-US" sz="3000" dirty="0" smtClean="0">
                <a:solidFill>
                  <a:prstClr val="black"/>
                </a:solidFill>
                <a:cs typeface="LM Roman 10 Italic"/>
              </a:rPr>
              <a:t>?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83730" y="3428998"/>
            <a:ext cx="3818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Suppose further that</a:t>
            </a:r>
            <a:endParaRPr lang="en-US" sz="2800" dirty="0"/>
          </a:p>
        </p:txBody>
      </p:sp>
      <p:sp>
        <p:nvSpPr>
          <p:cNvPr id="12" name="Rounded Rectangle 11"/>
          <p:cNvSpPr/>
          <p:nvPr/>
        </p:nvSpPr>
        <p:spPr>
          <a:xfrm>
            <a:off x="5517446" y="4852160"/>
            <a:ext cx="3169354" cy="115917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 smtClean="0">
              <a:solidFill>
                <a:prstClr val="black"/>
              </a:solidFill>
              <a:cs typeface="LatinModernMath-Regular"/>
            </a:endParaRPr>
          </a:p>
          <a:p>
            <a:r>
              <a:rPr lang="en-US" sz="2800" dirty="0" smtClean="0">
                <a:solidFill>
                  <a:srgbClr val="008000"/>
                </a:solidFill>
                <a:cs typeface="LatinModernMath-Regular"/>
              </a:rPr>
              <a:t>YES 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(Follows from </a:t>
            </a:r>
            <a:r>
              <a:rPr lang="en-US" dirty="0" smtClean="0">
                <a:solidFill>
                  <a:prstClr val="black"/>
                </a:solidFill>
                <a:cs typeface="LatinModernMath-Regular"/>
              </a:rPr>
              <a:t>[Razborov-Sherstov-08]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)</a:t>
            </a:r>
            <a:endParaRPr lang="en-US" dirty="0" smtClean="0">
              <a:solidFill>
                <a:prstClr val="black"/>
              </a:solidFill>
              <a:cs typeface="LatinModernMath-Regular"/>
            </a:endParaRPr>
          </a:p>
          <a:p>
            <a:endParaRPr lang="en-US" sz="2800" dirty="0">
              <a:solidFill>
                <a:prstClr val="black"/>
              </a:solidFill>
              <a:cs typeface="LatinModernMath-Regular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863" y="3485442"/>
            <a:ext cx="4002097" cy="7253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132667" y="1461505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905863" y="4232732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188084" y="5599668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230419" y="6055883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46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 animBg="1"/>
      <p:bldP spid="15" grpId="0"/>
      <p:bldP spid="16" grpId="0"/>
      <p:bldP spid="1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2754" y="2825633"/>
            <a:ext cx="4266623" cy="8160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Fix 2: </a:t>
            </a:r>
            <a:r>
              <a:rPr lang="en-US" dirty="0" smtClean="0"/>
              <a:t>Zeroing Out High</a:t>
            </a:r>
            <a:br>
              <a:rPr lang="en-US" dirty="0" smtClean="0"/>
            </a:br>
            <a:r>
              <a:rPr lang="en-US" dirty="0" smtClean="0"/>
              <a:t>Hamming Weight Inputs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08000" y="1693333"/>
            <a:ext cx="8480778" cy="4315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Technical Lemma</a:t>
            </a:r>
            <a:r>
              <a:rPr lang="en-US" sz="2800" dirty="0" smtClean="0"/>
              <a:t> (follows from </a:t>
            </a:r>
            <a:r>
              <a:rPr lang="en-US" dirty="0" smtClean="0"/>
              <a:t>[Razborov-Sherstov08]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If </a:t>
            </a:r>
            <a:r>
              <a:rPr lang="en-US" sz="2800" dirty="0" smtClean="0">
                <a:latin typeface="LatinModernMath-Regular"/>
                <a:cs typeface="LatinModernMath-Regular"/>
              </a:rPr>
              <a:t>0</a:t>
            </a:r>
            <a:r>
              <a:rPr lang="en-US" sz="2800" dirty="0" smtClean="0"/>
              <a:t> &lt; </a:t>
            </a:r>
            <a:r>
              <a:rPr lang="en-US" sz="28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D </a:t>
            </a:r>
            <a:r>
              <a:rPr lang="en-US" sz="2800" dirty="0" smtClean="0">
                <a:solidFill>
                  <a:prstClr val="black"/>
                </a:solidFill>
                <a:cs typeface="LM Roman 10 Italic"/>
              </a:rPr>
              <a:t>&lt; </a:t>
            </a:r>
            <a:r>
              <a:rPr lang="en-US" sz="28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N</a:t>
            </a:r>
            <a:r>
              <a:rPr lang="en-US" sz="2800" dirty="0" smtClean="0"/>
              <a:t> and 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pPr lvl="0">
              <a:spcBef>
                <a:spcPct val="20000"/>
              </a:spcBef>
            </a:pPr>
            <a:r>
              <a:rPr lang="en-US" sz="2800" dirty="0"/>
              <a:t>t</a:t>
            </a:r>
            <a:r>
              <a:rPr lang="en-US" sz="2800" dirty="0" smtClean="0"/>
              <a:t>hen there exists a “correction term” </a:t>
            </a:r>
            <a:r>
              <a:rPr lang="en-US" sz="2800" dirty="0" err="1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 err="1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corr</a:t>
            </a: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 that</a:t>
            </a:r>
            <a:endParaRPr lang="en-US" sz="2800" dirty="0" smtClean="0">
              <a:solidFill>
                <a:prstClr val="black"/>
              </a:solidFill>
              <a:latin typeface="LatinModernMath-Regular"/>
              <a:cs typeface="LatinModernMath-Regular"/>
            </a:endParaRPr>
          </a:p>
          <a:p>
            <a:pPr marL="514350" indent="-514350">
              <a:spcBef>
                <a:spcPct val="20000"/>
              </a:spcBef>
              <a:buAutoNum type="arabicPeriod"/>
            </a:pPr>
            <a:r>
              <a:rPr lang="en-US" sz="2800" dirty="0" smtClean="0">
                <a:solidFill>
                  <a:prstClr val="black"/>
                </a:solidFill>
                <a:cs typeface="LatinModernMath-Regular"/>
              </a:rPr>
              <a:t>Agrees </a:t>
            </a:r>
            <a:r>
              <a:rPr lang="en-US" sz="2800" dirty="0">
                <a:solidFill>
                  <a:prstClr val="black"/>
                </a:solidFill>
                <a:cs typeface="LatinModernMath-Regular"/>
              </a:rPr>
              <a:t>with 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8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AND-OR</a:t>
            </a:r>
            <a:r>
              <a:rPr lang="en-US" sz="28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inputs of Hamming weight &gt;</a:t>
            </a:r>
            <a:r>
              <a:rPr lang="en-US" sz="2800" dirty="0">
                <a:solidFill>
                  <a:prstClr val="black"/>
                </a:solidFill>
                <a:latin typeface="LM Roman 10 Italic"/>
                <a:cs typeface="LM Roman 10 Italic"/>
              </a:rPr>
              <a:t>N</a:t>
            </a:r>
            <a:r>
              <a:rPr lang="en-US" sz="2800" dirty="0"/>
              <a:t> </a:t>
            </a:r>
            <a:endParaRPr lang="en-US" sz="2800" dirty="0" smtClean="0">
              <a:solidFill>
                <a:prstClr val="black"/>
              </a:solidFill>
            </a:endParaRPr>
          </a:p>
          <a:p>
            <a:pPr marL="514350" lvl="0" indent="-514350">
              <a:spcBef>
                <a:spcPct val="20000"/>
              </a:spcBef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Has </a:t>
            </a:r>
            <a:r>
              <a:rPr lang="en-US" sz="2800" i="1" dirty="0">
                <a:latin typeface="LatinModernMath-Regular"/>
                <a:cs typeface="LatinModernMath-Regular"/>
              </a:rPr>
              <a:t>L</a:t>
            </a:r>
            <a:r>
              <a:rPr lang="en-US" sz="2800" baseline="-25000" dirty="0">
                <a:latin typeface="LatinModernMath-Regular"/>
                <a:cs typeface="LatinModernMath-Regular"/>
              </a:rPr>
              <a:t>1</a:t>
            </a:r>
            <a:r>
              <a:rPr lang="en-US" sz="2800" i="1" dirty="0"/>
              <a:t>-</a:t>
            </a:r>
            <a:r>
              <a:rPr lang="en-US" sz="2800" dirty="0"/>
              <a:t>norm </a:t>
            </a:r>
            <a:r>
              <a:rPr lang="en-US" sz="2800" dirty="0" smtClean="0">
                <a:latin typeface="LatinModernMath-Regular"/>
                <a:cs typeface="LatinModernMath-Regular"/>
              </a:rPr>
              <a:t>0.01</a:t>
            </a:r>
            <a:endParaRPr lang="en-US" sz="2800" dirty="0">
              <a:solidFill>
                <a:prstClr val="black"/>
              </a:solidFill>
              <a:latin typeface="LatinModernMath-Regular"/>
              <a:cs typeface="LatinModernMath-Regular"/>
            </a:endParaRPr>
          </a:p>
          <a:p>
            <a:pPr marL="514350" lvl="0" indent="-514350">
              <a:spcBef>
                <a:spcPct val="20000"/>
              </a:spcBef>
              <a:buAutoNum type="arabicPeriod"/>
            </a:pPr>
            <a:r>
              <a:rPr lang="en-US" sz="2800" dirty="0" smtClean="0">
                <a:solidFill>
                  <a:prstClr val="black"/>
                </a:solidFill>
              </a:rPr>
              <a:t>Has </a:t>
            </a:r>
            <a:r>
              <a:rPr lang="en-US" sz="2800" dirty="0">
                <a:solidFill>
                  <a:prstClr val="black"/>
                </a:solidFill>
              </a:rPr>
              <a:t>pure high degree </a:t>
            </a:r>
            <a:r>
              <a:rPr lang="en-US" sz="28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D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602112" y="2770291"/>
            <a:ext cx="982133" cy="5232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LatinModernMath-Regular"/>
                <a:cs typeface="LatinModernMath-Regular"/>
              </a:rPr>
              <a:t>2</a:t>
            </a:r>
            <a:r>
              <a:rPr lang="en-US" sz="3000" baseline="30000" dirty="0" smtClean="0">
                <a:solidFill>
                  <a:schemeClr val="tx1"/>
                </a:solidFill>
                <a:latin typeface="LM Roman 10 Italic"/>
                <a:cs typeface="LM Roman 10 Italic"/>
              </a:rPr>
              <a:t>-D</a:t>
            </a:r>
            <a:r>
              <a:rPr lang="en-US" sz="3000" dirty="0" smtClean="0">
                <a:solidFill>
                  <a:schemeClr val="tx1"/>
                </a:solidFill>
                <a:cs typeface="LatinModernMath-Regular"/>
              </a:rPr>
              <a:t>,</a:t>
            </a:r>
            <a:endParaRPr lang="en-US" sz="3000" baseline="30000" dirty="0">
              <a:solidFill>
                <a:schemeClr val="tx1"/>
              </a:solidFill>
              <a:latin typeface="LM Roman 10 Italic"/>
              <a:cs typeface="LM Roman 10 Italic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18555" y="4410731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99488" y="3897586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69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Fix 2: </a:t>
            </a:r>
            <a:r>
              <a:rPr lang="en-US" dirty="0" smtClean="0"/>
              <a:t>Zeroing Out High</a:t>
            </a:r>
            <a:br>
              <a:rPr lang="en-US" dirty="0" smtClean="0"/>
            </a:br>
            <a:r>
              <a:rPr lang="en-US" dirty="0" smtClean="0"/>
              <a:t>Hamming Weight Inputs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1310" y="1647301"/>
            <a:ext cx="3465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Claim:</a:t>
            </a:r>
            <a:r>
              <a:rPr lang="en-US" sz="2800" dirty="0" smtClean="0"/>
              <a:t> For </a:t>
            </a:r>
            <a:r>
              <a:rPr lang="en-US" sz="2800" dirty="0">
                <a:latin typeface="LatinModernMath-Regular"/>
                <a:cs typeface="LatinModernMath-Regular"/>
              </a:rPr>
              <a:t>1</a:t>
            </a:r>
            <a:r>
              <a:rPr lang="en-US" sz="2800" dirty="0"/>
              <a:t> ≤ </a:t>
            </a:r>
            <a:r>
              <a:rPr lang="en-US" sz="2800" dirty="0">
                <a:latin typeface="LM Roman 10 Italic"/>
                <a:cs typeface="LM Roman 10 Italic"/>
              </a:rPr>
              <a:t>k</a:t>
            </a:r>
            <a:r>
              <a:rPr lang="en-US" sz="2800" dirty="0"/>
              <a:t> ≤ 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dirty="0" smtClean="0">
                <a:cs typeface="LM Roman 10 Italic"/>
              </a:rPr>
              <a:t>,</a:t>
            </a:r>
            <a:endParaRPr lang="en-US" sz="28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6066" y="1675523"/>
            <a:ext cx="4266623" cy="816043"/>
          </a:xfrm>
          <a:prstGeom prst="rect">
            <a:avLst/>
          </a:prstGeom>
        </p:spPr>
      </p:pic>
      <p:grpSp>
        <p:nvGrpSpPr>
          <p:cNvPr id="24" name="Group 23"/>
          <p:cNvGrpSpPr/>
          <p:nvPr/>
        </p:nvGrpSpPr>
        <p:grpSpPr>
          <a:xfrm>
            <a:off x="364467" y="5087060"/>
            <a:ext cx="8556978" cy="1874869"/>
            <a:chOff x="364467" y="5087060"/>
            <a:chExt cx="8556978" cy="1874869"/>
          </a:xfrm>
        </p:grpSpPr>
        <p:sp>
          <p:nvSpPr>
            <p:cNvPr id="11" name="Rounded Rectangle 10"/>
            <p:cNvSpPr/>
            <p:nvPr/>
          </p:nvSpPr>
          <p:spPr>
            <a:xfrm>
              <a:off x="7267223" y="5087060"/>
              <a:ext cx="1654222" cy="92076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4467" y="5115282"/>
              <a:ext cx="8514644" cy="821380"/>
            </a:xfrm>
            <a:prstGeom prst="rect">
              <a:avLst/>
            </a:prstGeom>
          </p:spPr>
        </p:pic>
        <p:cxnSp>
          <p:nvCxnSpPr>
            <p:cNvPr id="13" name="Straight Arrow Connector 12"/>
            <p:cNvCxnSpPr/>
            <p:nvPr/>
          </p:nvCxnSpPr>
          <p:spPr>
            <a:xfrm flipV="1">
              <a:off x="6251222" y="5936663"/>
              <a:ext cx="1016001" cy="22989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471310" y="6007822"/>
              <a:ext cx="654191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Weight on such inputs looks like </a:t>
              </a:r>
              <a:r>
                <a:rPr lang="en-US" sz="2800" dirty="0" smtClean="0">
                  <a:latin typeface="LM Roman 10 Italic"/>
                  <a:cs typeface="LM Roman 10 Italic"/>
                </a:rPr>
                <a:t>k</a:t>
              </a:r>
              <a:r>
                <a:rPr lang="en-US" sz="2800" baseline="30000" dirty="0" smtClean="0">
                  <a:latin typeface="LM Roman 10 Italic"/>
                  <a:cs typeface="LM Roman 10 Italic"/>
                </a:rPr>
                <a:t>–R/k</a:t>
              </a:r>
              <a:endParaRPr lang="en-US" sz="2800" baseline="30000" dirty="0">
                <a:latin typeface="LM Roman 10 Italic"/>
                <a:cs typeface="LM Roman 10 Italic"/>
              </a:endParaRPr>
            </a:p>
            <a:p>
              <a:r>
                <a:rPr lang="en-US" sz="2800" dirty="0" smtClean="0"/>
                <a:t> </a:t>
              </a:r>
              <a:endParaRPr lang="en-US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5422" y="5257397"/>
              <a:ext cx="2822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LM Roman 10 Italic"/>
                  <a:cs typeface="LM Roman 10 Italic"/>
                </a:rPr>
                <a:t>k</a:t>
              </a:r>
              <a:endParaRPr lang="en-US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993443" y="5257397"/>
              <a:ext cx="2822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LM Roman 10 Italic"/>
                  <a:cs typeface="LM Roman 10 Italic"/>
                </a:rPr>
                <a:t>k</a:t>
              </a:r>
              <a:endParaRPr lang="en-US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138333" y="5262639"/>
              <a:ext cx="2822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LM Roman 10 Italic"/>
                  <a:cs typeface="LM Roman 10 Italic"/>
                </a:rPr>
                <a:t>k</a:t>
              </a:r>
              <a:endParaRPr lang="en-US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899398" y="5248528"/>
              <a:ext cx="2822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LM Roman 10 Italic"/>
                  <a:cs typeface="LM Roman 10 Italic"/>
                </a:rPr>
                <a:t>k</a:t>
              </a:r>
              <a:endParaRPr lang="en-US" sz="14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57200" y="2468391"/>
            <a:ext cx="8514644" cy="3539431"/>
            <a:chOff x="457200" y="2468391"/>
            <a:chExt cx="8514644" cy="3539431"/>
          </a:xfrm>
        </p:grpSpPr>
        <p:sp>
          <p:nvSpPr>
            <p:cNvPr id="9" name="TextBox 8"/>
            <p:cNvSpPr txBox="1"/>
            <p:nvPr/>
          </p:nvSpPr>
          <p:spPr>
            <a:xfrm>
              <a:off x="457200" y="2468391"/>
              <a:ext cx="8514644" cy="35394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u="sng" dirty="0" smtClean="0"/>
                <a:t>Proof idea:</a:t>
              </a:r>
            </a:p>
            <a:p>
              <a:r>
                <a:rPr lang="en-US" sz="2800" dirty="0" smtClean="0">
                  <a:solidFill>
                    <a:prstClr val="black"/>
                  </a:solidFill>
                  <a:latin typeface="LatinModernMath-Regular"/>
                  <a:cs typeface="LatinModernMath-Regular"/>
                </a:rPr>
                <a:t>Ψ</a:t>
              </a:r>
              <a:r>
                <a:rPr lang="en-US" sz="2800" baseline="-25000" dirty="0" smtClean="0">
                  <a:solidFill>
                    <a:prstClr val="black"/>
                  </a:solidFill>
                  <a:latin typeface="LatinModernMath-Regular"/>
                  <a:cs typeface="LatinModernMath-Regular"/>
                </a:rPr>
                <a:t>OR</a:t>
              </a:r>
              <a:r>
                <a:rPr lang="en-US" sz="2800" dirty="0">
                  <a:solidFill>
                    <a:prstClr val="black"/>
                  </a:solidFill>
                  <a:cs typeface="LatinModernMath-Regular"/>
                </a:rPr>
                <a:t> </a:t>
              </a:r>
              <a:r>
                <a:rPr lang="en-US" sz="2800" dirty="0" smtClean="0">
                  <a:solidFill>
                    <a:prstClr val="black"/>
                  </a:solidFill>
                  <a:cs typeface="LatinModernMath-Regular"/>
                </a:rPr>
                <a:t>can be made “weakly biased” toward low Hamming weight inputs: </a:t>
              </a:r>
              <a:r>
                <a:rPr lang="en-US" sz="2800" dirty="0" smtClean="0"/>
                <a:t> 	For all </a:t>
              </a:r>
              <a:r>
                <a:rPr lang="en-US" sz="2800" dirty="0" smtClean="0">
                  <a:latin typeface="LM Roman 10 Italic"/>
                  <a:cs typeface="LM Roman 10 Italic"/>
                </a:rPr>
                <a:t>t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 &gt; 0</a:t>
              </a:r>
              <a:r>
                <a:rPr lang="en-US" sz="2800" dirty="0" smtClean="0"/>
                <a:t>,</a:t>
              </a:r>
            </a:p>
            <a:p>
              <a:endParaRPr lang="en-US" sz="2000" u="sng" dirty="0"/>
            </a:p>
            <a:p>
              <a:r>
                <a:rPr lang="en-US" sz="2800" dirty="0" smtClean="0">
                  <a:solidFill>
                    <a:srgbClr val="000000"/>
                  </a:solidFill>
                  <a:cs typeface="Chalkboard"/>
                </a:rPr>
                <a:t>⇒ </a:t>
              </a:r>
              <a:r>
                <a:rPr lang="en-US" sz="2800" dirty="0" smtClean="0"/>
                <a:t>“Worst” high Hamming weight inputs look like</a:t>
              </a:r>
            </a:p>
            <a:p>
              <a:r>
                <a:rPr lang="en-US" sz="2800" dirty="0">
                  <a:latin typeface="LatinModernMath-Regular"/>
                  <a:cs typeface="LatinModernMath-Regular"/>
                </a:rPr>
                <a:t>|</a:t>
              </a:r>
              <a:r>
                <a:rPr lang="en-US" sz="2800" dirty="0" smtClean="0">
                  <a:latin typeface="LM Roman 10 Italic"/>
                  <a:cs typeface="LM Roman 10 Italic"/>
                </a:rPr>
                <a:t>x</a:t>
              </a:r>
              <a:r>
                <a:rPr lang="en-US" sz="2800" baseline="-25000" dirty="0" smtClean="0">
                  <a:latin typeface="LatinModernMath-Regular"/>
                  <a:cs typeface="LatinModernMath-Regular"/>
                </a:rPr>
                <a:t>1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| </a:t>
              </a:r>
              <a:r>
                <a:rPr lang="en-US" sz="2800" dirty="0" smtClean="0">
                  <a:cs typeface="LatinModernMath-Regular"/>
                </a:rPr>
                <a:t>=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 </a:t>
              </a:r>
              <a:r>
                <a:rPr lang="en-US" sz="2800" dirty="0" smtClean="0">
                  <a:latin typeface="LM Roman 10 Italic"/>
                  <a:cs typeface="LM Roman 10 Italic"/>
                </a:rPr>
                <a:t>k</a:t>
              </a:r>
              <a:r>
                <a:rPr lang="en-US" sz="2800" dirty="0" smtClean="0">
                  <a:cs typeface="LatinModernMath-Regular"/>
                </a:rPr>
                <a:t>, </a:t>
              </a:r>
              <a:r>
                <a:rPr lang="en-US" sz="2800" dirty="0">
                  <a:cs typeface="LatinModernMath-Regular"/>
                </a:rPr>
                <a:t>…, </a:t>
              </a:r>
              <a:r>
                <a:rPr lang="en-US" sz="2800" dirty="0">
                  <a:latin typeface="LatinModernMath-Regular"/>
                  <a:cs typeface="LatinModernMath-Regular"/>
                </a:rPr>
                <a:t>|</a:t>
              </a:r>
              <a:r>
                <a:rPr lang="en-US" sz="2800" dirty="0" err="1" smtClean="0">
                  <a:latin typeface="LM Roman 10 Italic"/>
                  <a:cs typeface="LM Roman 10 Italic"/>
                </a:rPr>
                <a:t>x</a:t>
              </a:r>
              <a:r>
                <a:rPr lang="en-US" sz="2800" baseline="-25000" dirty="0" err="1">
                  <a:solidFill>
                    <a:prstClr val="black"/>
                  </a:solidFill>
                  <a:latin typeface="LM Roman 10 Italic"/>
                  <a:cs typeface="LM Roman 10 Italic"/>
                </a:rPr>
                <a:t>R</a:t>
              </a:r>
              <a:r>
                <a:rPr lang="en-US" sz="2800" baseline="-25000" dirty="0">
                  <a:solidFill>
                    <a:prstClr val="black"/>
                  </a:solidFill>
                  <a:latin typeface="LatinModernMath-Regular"/>
                  <a:cs typeface="LatinModernMath-Regular"/>
                </a:rPr>
                <a:t>/</a:t>
              </a:r>
              <a:r>
                <a:rPr lang="en-US" sz="2800" baseline="-25000" dirty="0">
                  <a:solidFill>
                    <a:prstClr val="black"/>
                  </a:solidFill>
                  <a:latin typeface="LM Roman 10 Italic"/>
                  <a:cs typeface="LM Roman 10 Italic"/>
                </a:rPr>
                <a:t>k</a:t>
              </a:r>
              <a:r>
                <a:rPr lang="en-US" sz="1000" baseline="-25000" dirty="0" smtClean="0">
                  <a:latin typeface="LM Roman 10 Italic"/>
                  <a:cs typeface="LM Roman 10 Italic"/>
                </a:rPr>
                <a:t> 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| </a:t>
              </a:r>
              <a:r>
                <a:rPr lang="en-US" sz="2800" dirty="0" smtClean="0">
                  <a:cs typeface="LatinModernMath-Regular"/>
                </a:rPr>
                <a:t>= </a:t>
              </a:r>
              <a:r>
                <a:rPr lang="en-US" sz="2800" dirty="0">
                  <a:latin typeface="LM Roman 10 Italic"/>
                  <a:cs typeface="LM Roman 10 Italic"/>
                </a:rPr>
                <a:t>k</a:t>
              </a:r>
              <a:r>
                <a:rPr lang="en-US" sz="2800" dirty="0" smtClean="0">
                  <a:cs typeface="LM Roman 10 Italic"/>
                </a:rPr>
                <a:t>,</a:t>
              </a:r>
              <a:r>
                <a:rPr lang="en-US" sz="2800" dirty="0" smtClean="0">
                  <a:latin typeface="LM Roman 10 Italic"/>
                  <a:cs typeface="LM Roman 10 Italic"/>
                </a:rPr>
                <a:t> 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|</a:t>
              </a:r>
              <a:r>
                <a:rPr lang="en-US" sz="2800" dirty="0" smtClean="0">
                  <a:latin typeface="LM Roman 10 Italic"/>
                  <a:cs typeface="LM Roman 10 Italic"/>
                </a:rPr>
                <a:t>x</a:t>
              </a:r>
              <a:r>
                <a:rPr lang="en-US" sz="2800" baseline="-25000" dirty="0" smtClean="0">
                  <a:latin typeface="LatinModernMath-Regular"/>
                  <a:cs typeface="LatinModernMath-Regular"/>
                </a:rPr>
                <a:t>(</a:t>
              </a:r>
              <a:r>
                <a:rPr lang="en-US" sz="2800" baseline="-25000" dirty="0" smtClean="0">
                  <a:latin typeface="LM Roman 10 Italic"/>
                  <a:cs typeface="LM Roman 10 Italic"/>
                </a:rPr>
                <a:t>R</a:t>
              </a:r>
              <a:r>
                <a:rPr lang="en-US" sz="2800" baseline="-25000" dirty="0">
                  <a:latin typeface="LatinModernMath-Regular"/>
                  <a:cs typeface="LatinModernMath-Regular"/>
                </a:rPr>
                <a:t>/</a:t>
              </a:r>
              <a:r>
                <a:rPr lang="en-US" sz="2800" baseline="-25000" dirty="0" smtClean="0">
                  <a:latin typeface="LM Roman 10 Italic"/>
                  <a:cs typeface="LM Roman 10 Italic"/>
                </a:rPr>
                <a:t>k</a:t>
              </a:r>
              <a:r>
                <a:rPr lang="en-US" sz="2800" baseline="-25000" dirty="0" smtClean="0">
                  <a:latin typeface="LatinModernMath-Regular"/>
                  <a:cs typeface="LatinModernMath-Regular"/>
                </a:rPr>
                <a:t>)+1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| </a:t>
              </a:r>
              <a:r>
                <a:rPr lang="en-US" sz="2800" dirty="0" smtClean="0">
                  <a:cs typeface="LatinModernMath-Regular"/>
                </a:rPr>
                <a:t>= 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0</a:t>
              </a:r>
              <a:r>
                <a:rPr lang="en-US" sz="2800" dirty="0" smtClean="0">
                  <a:cs typeface="LatinModernMath-Regular"/>
                </a:rPr>
                <a:t>, …</a:t>
              </a:r>
              <a:r>
                <a:rPr lang="en-US" sz="2800" dirty="0">
                  <a:cs typeface="LatinModernMath-Regular"/>
                </a:rPr>
                <a:t>, </a:t>
              </a:r>
              <a:r>
                <a:rPr lang="en-US" sz="2800" dirty="0">
                  <a:latin typeface="LatinModernMath-Regular"/>
                  <a:cs typeface="LatinModernMath-Regular"/>
                </a:rPr>
                <a:t>|</a:t>
              </a:r>
              <a:r>
                <a:rPr lang="en-US" sz="2800" dirty="0" err="1">
                  <a:latin typeface="LM Roman 10 Italic"/>
                  <a:cs typeface="LM Roman 10 Italic"/>
                </a:rPr>
                <a:t>x</a:t>
              </a:r>
              <a:r>
                <a:rPr lang="en-US" sz="2800" baseline="-25000" dirty="0" err="1">
                  <a:latin typeface="LM Roman 10 Italic"/>
                  <a:cs typeface="LM Roman 10 Italic"/>
                </a:rPr>
                <a:t>R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| </a:t>
              </a:r>
              <a:r>
                <a:rPr lang="en-US" sz="2800" dirty="0" smtClean="0">
                  <a:cs typeface="LatinModernMath-Regular"/>
                </a:rPr>
                <a:t>= </a:t>
              </a:r>
              <a:r>
                <a:rPr lang="en-US" sz="2800" dirty="0" smtClean="0">
                  <a:latin typeface="LatinModernMath-Regular"/>
                  <a:cs typeface="LatinModernMath-Regular"/>
                </a:rPr>
                <a:t>0</a:t>
              </a:r>
              <a:endParaRPr lang="en-US" sz="2800" dirty="0"/>
            </a:p>
            <a:p>
              <a:endParaRPr lang="en-US" sz="2800" dirty="0" smtClean="0"/>
            </a:p>
            <a:p>
              <a:endParaRPr lang="en-US" sz="2800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54909" y="3294253"/>
              <a:ext cx="2124202" cy="741528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725312" y="2885507"/>
              <a:ext cx="2822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LM Roman 10 Italic"/>
                  <a:cs typeface="LM Roman 10 Italic"/>
                </a:rPr>
                <a:t>k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64778" y="3308364"/>
              <a:ext cx="4487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LM Roman 10 Italic"/>
                  <a:cs typeface="LM Roman 10 Italic"/>
                </a:rPr>
                <a:t>k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61378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6518"/>
            <a:ext cx="8229600" cy="1143000"/>
          </a:xfrm>
        </p:spPr>
        <p:txBody>
          <a:bodyPr/>
          <a:lstStyle/>
          <a:p>
            <a:r>
              <a:rPr lang="en-US" dirty="0" smtClean="0"/>
              <a:t>Putting the Pieces Together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3512" y="925287"/>
            <a:ext cx="8559800" cy="162882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</a:pPr>
            <a:r>
              <a:rPr lang="en-US" sz="2600" dirty="0" smtClean="0">
                <a:solidFill>
                  <a:schemeClr val="tx1"/>
                </a:solidFill>
                <a:cs typeface="LatinModernMath-Regular"/>
              </a:rPr>
              <a:t>Dual polynomial </a:t>
            </a:r>
            <a:r>
              <a:rPr lang="en-US" sz="26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600" baseline="-25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AND</a:t>
            </a:r>
            <a:r>
              <a:rPr lang="en-US" sz="2600" baseline="-25000" dirty="0">
                <a:solidFill>
                  <a:schemeClr val="tx1"/>
                </a:solidFill>
                <a:latin typeface="LatinModernMath-Regular"/>
                <a:cs typeface="LatinModernMath-Regular"/>
              </a:rPr>
              <a:t>-OR</a:t>
            </a:r>
            <a:r>
              <a:rPr lang="en-US" sz="2600" dirty="0">
                <a:solidFill>
                  <a:schemeClr val="tx1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											</a:t>
            </a:r>
            <a:r>
              <a:rPr lang="en-US" sz="2600" dirty="0" smtClean="0">
                <a:solidFill>
                  <a:srgbClr val="008000"/>
                </a:solidFill>
                <a:cs typeface="LatinModernMath-Regular"/>
              </a:rPr>
              <a:t>Fix 1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600" dirty="0" smtClean="0">
                <a:solidFill>
                  <a:schemeClr val="tx1"/>
                </a:solidFill>
              </a:rPr>
              <a:t>has </a:t>
            </a:r>
            <a:r>
              <a:rPr lang="en-US" sz="2600" dirty="0">
                <a:solidFill>
                  <a:schemeClr val="tx1"/>
                </a:solidFill>
              </a:rPr>
              <a:t>pure high degree </a:t>
            </a:r>
            <a:r>
              <a:rPr lang="en-US" sz="2600" dirty="0" err="1">
                <a:solidFill>
                  <a:schemeClr val="tx1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2600" dirty="0" smtClean="0">
                <a:solidFill>
                  <a:schemeClr val="tx1"/>
                </a:solidFill>
              </a:rPr>
              <a:t>(</a:t>
            </a:r>
            <a:r>
              <a:rPr lang="en-US" sz="2600" dirty="0">
                <a:solidFill>
                  <a:schemeClr val="tx1"/>
                </a:solidFill>
                <a:latin typeface="LM Roman 10 Italic"/>
                <a:cs typeface="LM Roman 10 Italic"/>
              </a:rPr>
              <a:t>R</a:t>
            </a:r>
            <a:r>
              <a:rPr lang="en-US" sz="2600" baseline="30000" dirty="0">
                <a:solidFill>
                  <a:schemeClr val="tx1"/>
                </a:solidFill>
                <a:latin typeface="LatinModernMath-Regular"/>
                <a:cs typeface="LatinModernMath-Regular"/>
              </a:rPr>
              <a:t>1/</a:t>
            </a:r>
            <a:r>
              <a:rPr lang="en-US" sz="2600" baseline="30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2 </a:t>
            </a:r>
            <a:r>
              <a:rPr lang="en-US" sz="2600" dirty="0" smtClean="0">
                <a:solidFill>
                  <a:schemeClr val="tx1"/>
                </a:solidFill>
                <a:latin typeface="LM Roman 10 Italic"/>
                <a:cs typeface="LM Roman 10 Italic"/>
              </a:rPr>
              <a:t>k</a:t>
            </a:r>
            <a:r>
              <a:rPr lang="en-US" sz="2600" baseline="30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1</a:t>
            </a:r>
            <a:r>
              <a:rPr lang="en-US" sz="2600" baseline="30000" dirty="0">
                <a:solidFill>
                  <a:schemeClr val="tx1"/>
                </a:solidFill>
                <a:latin typeface="LatinModernMath-Regular"/>
                <a:cs typeface="LatinModernMath-Regular"/>
              </a:rPr>
              <a:t>/2</a:t>
            </a:r>
            <a:r>
              <a:rPr lang="en-US" sz="2600" dirty="0" smtClean="0">
                <a:solidFill>
                  <a:schemeClr val="tx1"/>
                </a:solidFill>
              </a:rPr>
              <a:t>) </a:t>
            </a:r>
            <a:endParaRPr lang="en-US" sz="2600" dirty="0">
              <a:solidFill>
                <a:schemeClr val="tx1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600" dirty="0" smtClean="0">
                <a:solidFill>
                  <a:schemeClr val="tx1"/>
                </a:solidFill>
              </a:rPr>
              <a:t>satisfies</a:t>
            </a:r>
            <a:endParaRPr lang="en-US" sz="2600" dirty="0">
              <a:solidFill>
                <a:schemeClr val="tx1"/>
              </a:solidFill>
              <a:latin typeface="LatinModernMath-Regular"/>
              <a:cs typeface="LatinModernMath-Regular"/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90689" y="2657242"/>
            <a:ext cx="8562623" cy="147167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ct val="20000"/>
              </a:spcBef>
            </a:pPr>
            <a:endParaRPr lang="en-US" sz="800" dirty="0" smtClean="0">
              <a:solidFill>
                <a:prstClr val="black"/>
              </a:solidFill>
              <a:latin typeface="LatinModernMath-Regular"/>
              <a:cs typeface="LatinModernMath-Regular"/>
            </a:endParaRPr>
          </a:p>
          <a:p>
            <a:pPr lvl="0">
              <a:spcBef>
                <a:spcPct val="20000"/>
              </a:spcBef>
            </a:pPr>
            <a:r>
              <a:rPr lang="en-US" sz="2600" dirty="0" smtClean="0">
                <a:solidFill>
                  <a:prstClr val="black"/>
                </a:solidFill>
                <a:cs typeface="LatinModernMath-Regular"/>
              </a:rPr>
              <a:t>Correction term </a:t>
            </a:r>
            <a:r>
              <a:rPr lang="en-US" sz="2600" dirty="0" err="1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600" baseline="-25000" dirty="0" err="1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corr</a:t>
            </a:r>
            <a:r>
              <a:rPr lang="en-US" sz="26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 												</a:t>
            </a:r>
            <a:r>
              <a:rPr lang="en-US" sz="2600" dirty="0" smtClean="0">
                <a:solidFill>
                  <a:srgbClr val="008000"/>
                </a:solidFill>
                <a:cs typeface="LatinModernMath-Regular"/>
              </a:rPr>
              <a:t>Fix 2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600" dirty="0" smtClean="0">
                <a:solidFill>
                  <a:prstClr val="black"/>
                </a:solidFill>
              </a:rPr>
              <a:t>has </a:t>
            </a:r>
            <a:r>
              <a:rPr lang="en-US" sz="2600" dirty="0">
                <a:solidFill>
                  <a:prstClr val="black"/>
                </a:solidFill>
              </a:rPr>
              <a:t>pure high degree </a:t>
            </a:r>
            <a:r>
              <a:rPr lang="en-US" sz="26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2600" dirty="0" smtClean="0">
                <a:solidFill>
                  <a:prstClr val="black"/>
                </a:solidFill>
              </a:rPr>
              <a:t>(</a:t>
            </a:r>
            <a:r>
              <a:rPr lang="en-US" sz="26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R</a:t>
            </a:r>
            <a:r>
              <a:rPr lang="en-US" sz="26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/</a:t>
            </a:r>
            <a:r>
              <a:rPr lang="en-US" sz="26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k</a:t>
            </a:r>
            <a:r>
              <a:rPr lang="en-US" sz="2600" dirty="0" smtClean="0">
                <a:solidFill>
                  <a:prstClr val="black"/>
                </a:solidFill>
              </a:rPr>
              <a:t>) </a:t>
            </a:r>
            <a:endParaRPr lang="en-US" sz="26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600" dirty="0">
                <a:solidFill>
                  <a:prstClr val="black"/>
                </a:solidFill>
                <a:cs typeface="LatinModernMath-Regular"/>
              </a:rPr>
              <a:t>a</a:t>
            </a:r>
            <a:r>
              <a:rPr lang="en-US" sz="2600" dirty="0" smtClean="0">
                <a:solidFill>
                  <a:prstClr val="black"/>
                </a:solidFill>
                <a:cs typeface="LatinModernMath-Regular"/>
              </a:rPr>
              <a:t>grees with </a:t>
            </a:r>
            <a:r>
              <a:rPr lang="en-US" sz="26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600" baseline="-25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AND</a:t>
            </a:r>
            <a:r>
              <a:rPr lang="en-US" sz="26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-OR</a:t>
            </a:r>
            <a:r>
              <a:rPr lang="en-US" sz="26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600" dirty="0" smtClean="0">
                <a:solidFill>
                  <a:prstClr val="black"/>
                </a:solidFill>
              </a:rPr>
              <a:t>inputs </a:t>
            </a:r>
            <a:r>
              <a:rPr lang="en-US" sz="2600" dirty="0">
                <a:solidFill>
                  <a:prstClr val="black"/>
                </a:solidFill>
              </a:rPr>
              <a:t>of Hamming weight </a:t>
            </a:r>
            <a:r>
              <a:rPr lang="en-US" sz="2600" dirty="0" smtClean="0">
                <a:solidFill>
                  <a:prstClr val="black"/>
                </a:solidFill>
              </a:rPr>
              <a:t>&gt;</a:t>
            </a:r>
            <a:r>
              <a:rPr lang="en-US" sz="2600" dirty="0" smtClean="0">
                <a:solidFill>
                  <a:prstClr val="black"/>
                </a:solidFill>
                <a:latin typeface="LM Roman 10 Italic"/>
                <a:cs typeface="LM Roman 10 Italic"/>
              </a:rPr>
              <a:t>N</a:t>
            </a:r>
            <a:r>
              <a:rPr lang="en-US" sz="2600" dirty="0" smtClean="0">
                <a:solidFill>
                  <a:prstClr val="black"/>
                </a:solidFill>
              </a:rPr>
              <a:t> </a:t>
            </a:r>
            <a:endParaRPr lang="en-US" sz="2600" dirty="0">
              <a:solidFill>
                <a:prstClr val="black"/>
              </a:solidFill>
            </a:endParaRPr>
          </a:p>
          <a:p>
            <a:endParaRPr lang="en-US" sz="2600" dirty="0">
              <a:solidFill>
                <a:prstClr val="black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3" name="Rectangular Callout 12"/>
          <p:cNvSpPr/>
          <p:nvPr/>
        </p:nvSpPr>
        <p:spPr>
          <a:xfrm>
            <a:off x="5348114" y="2233908"/>
            <a:ext cx="2921000" cy="846667"/>
          </a:xfrm>
          <a:prstGeom prst="wedgeRectCallout">
            <a:avLst>
              <a:gd name="adj1" fmla="val -18204"/>
              <a:gd name="adj2" fmla="val 38610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Balanced at </a:t>
            </a:r>
            <a:r>
              <a:rPr lang="en-US" sz="2400" dirty="0" smtClean="0">
                <a:solidFill>
                  <a:schemeClr val="tx1"/>
                </a:solidFill>
                <a:latin typeface="LM Roman 10 Italic"/>
                <a:cs typeface="LM Roman 10 Italic"/>
              </a:rPr>
              <a:t>k</a:t>
            </a:r>
            <a:r>
              <a:rPr lang="en-US" sz="24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 = </a:t>
            </a:r>
            <a:r>
              <a:rPr lang="en-US" sz="2400" dirty="0" smtClean="0">
                <a:solidFill>
                  <a:schemeClr val="tx1"/>
                </a:solidFill>
                <a:latin typeface="LM Roman 10 Italic"/>
                <a:cs typeface="LM Roman 10 Italic"/>
              </a:rPr>
              <a:t>R</a:t>
            </a:r>
            <a:r>
              <a:rPr lang="en-US" sz="2400" baseline="30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1/3</a:t>
            </a:r>
          </a:p>
          <a:p>
            <a:r>
              <a:rPr lang="en-US" sz="2400" dirty="0" smtClean="0">
                <a:solidFill>
                  <a:srgbClr val="000000"/>
                </a:solidFill>
                <a:cs typeface="Chalkboard"/>
              </a:rPr>
              <a:t>     ⇒ PHD </a:t>
            </a:r>
            <a:r>
              <a:rPr lang="en-US" sz="2400" dirty="0" err="1">
                <a:solidFill>
                  <a:schemeClr val="tx1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2400" dirty="0">
                <a:solidFill>
                  <a:schemeClr val="tx1"/>
                </a:solidFill>
              </a:rPr>
              <a:t>(</a:t>
            </a:r>
            <a:r>
              <a:rPr lang="en-US" sz="2400" dirty="0" smtClean="0">
                <a:solidFill>
                  <a:schemeClr val="tx1"/>
                </a:solidFill>
                <a:latin typeface="LM Roman 10 Italic"/>
                <a:cs typeface="LM Roman 10 Italic"/>
              </a:rPr>
              <a:t>R</a:t>
            </a:r>
            <a:r>
              <a:rPr lang="en-US" sz="2400" baseline="30000" dirty="0" smtClean="0">
                <a:solidFill>
                  <a:schemeClr val="tx1"/>
                </a:solidFill>
                <a:latin typeface="LatinModernMath-Regular"/>
                <a:cs typeface="LatinModernMath-Regular"/>
              </a:rPr>
              <a:t>2/</a:t>
            </a:r>
            <a:r>
              <a:rPr lang="en-US" sz="2400" baseline="30000" dirty="0">
                <a:solidFill>
                  <a:schemeClr val="tx1"/>
                </a:solidFill>
                <a:latin typeface="LatinModernMath-Regular"/>
                <a:cs typeface="LatinModernMath-Regular"/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baseline="30000" dirty="0" smtClean="0">
              <a:solidFill>
                <a:schemeClr val="tx1"/>
              </a:solidFill>
              <a:latin typeface="LatinModernMath-Regular"/>
              <a:cs typeface="LatinModernMath-Regular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7446" y="854732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864559" y="2544354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2558" y="1880043"/>
            <a:ext cx="3245556" cy="62075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667003" y="3473032"/>
            <a:ext cx="282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2432002" y="4252535"/>
            <a:ext cx="2238776" cy="58682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021640" y="4223569"/>
            <a:ext cx="6985543" cy="2605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endParaRPr lang="en-US" sz="2600" dirty="0" smtClean="0">
              <a:solidFill>
                <a:srgbClr val="000000"/>
              </a:solidFill>
              <a:cs typeface="LM Roman 10 Italic"/>
            </a:endParaRP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en-US" sz="2600" dirty="0" smtClean="0">
                <a:solidFill>
                  <a:srgbClr val="000000"/>
                </a:solidFill>
                <a:cs typeface="LM Roman 10 Italic"/>
              </a:rPr>
              <a:t> </a:t>
            </a:r>
            <a:r>
              <a:rPr lang="en-US" sz="2600" i="1" dirty="0">
                <a:latin typeface="LatinModernMath-Regular"/>
                <a:cs typeface="LatinModernMath-Regular"/>
              </a:rPr>
              <a:t>L</a:t>
            </a:r>
            <a:r>
              <a:rPr lang="en-US" sz="2600" baseline="-25000" dirty="0">
                <a:latin typeface="LatinModernMath-Regular"/>
                <a:cs typeface="LatinModernMath-Regular"/>
              </a:rPr>
              <a:t>1</a:t>
            </a:r>
            <a:r>
              <a:rPr lang="en-US" sz="2600" i="1" dirty="0"/>
              <a:t>-</a:t>
            </a:r>
            <a:r>
              <a:rPr lang="en-US" sz="2600" dirty="0"/>
              <a:t>norm </a:t>
            </a:r>
            <a:r>
              <a:rPr lang="en-US" sz="2600" dirty="0" smtClean="0"/>
              <a:t>≈ 1</a:t>
            </a:r>
            <a:endParaRPr lang="en-US" sz="2600" dirty="0" smtClean="0">
              <a:solidFill>
                <a:srgbClr val="000000"/>
              </a:solidFill>
              <a:cs typeface="LM Roman 10 Italic"/>
            </a:endParaRP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en-US" sz="2600" dirty="0" smtClean="0">
                <a:solidFill>
                  <a:srgbClr val="000000"/>
                </a:solidFill>
                <a:cs typeface="LM Roman 10 Italic"/>
              </a:rPr>
              <a:t> high </a:t>
            </a:r>
            <a:r>
              <a:rPr lang="en-US" sz="2600" dirty="0" smtClean="0">
                <a:solidFill>
                  <a:srgbClr val="000000"/>
                </a:solidFill>
                <a:cs typeface="LM Roman 10 Italic"/>
              </a:rPr>
              <a:t>correlation</a:t>
            </a:r>
            <a:r>
              <a:rPr lang="en-US" sz="2600" i="1" dirty="0" smtClean="0">
                <a:solidFill>
                  <a:srgbClr val="000000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600" dirty="0">
                <a:solidFill>
                  <a:srgbClr val="000000"/>
                </a:solidFill>
                <a:cs typeface="LM Roman 10 Italic"/>
              </a:rPr>
              <a:t>with </a:t>
            </a:r>
            <a:r>
              <a:rPr lang="en-US" sz="2600" dirty="0">
                <a:solidFill>
                  <a:srgbClr val="000000"/>
                </a:solidFill>
              </a:rPr>
              <a:t>AND</a:t>
            </a:r>
            <a:r>
              <a:rPr lang="en-US" sz="2600" baseline="-25000" dirty="0">
                <a:solidFill>
                  <a:srgbClr val="000000"/>
                </a:solidFill>
                <a:latin typeface="LM Roman 10 Italic"/>
                <a:cs typeface="LM Roman 10 Italic"/>
              </a:rPr>
              <a:t>R</a:t>
            </a:r>
            <a:r>
              <a:rPr lang="en-US" sz="2600" i="1" baseline="-25000" dirty="0">
                <a:solidFill>
                  <a:srgbClr val="000000"/>
                </a:solidFill>
              </a:rPr>
              <a:t> </a:t>
            </a:r>
            <a:r>
              <a:rPr lang="en-US" sz="1600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</a:t>
            </a:r>
            <a:r>
              <a:rPr lang="en-US" sz="2600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dirty="0" smtClean="0">
                <a:solidFill>
                  <a:srgbClr val="000000"/>
                </a:solidFill>
              </a:rPr>
              <a:t>OR</a:t>
            </a:r>
            <a:r>
              <a:rPr lang="en-US" sz="2600" baseline="-25000" dirty="0" smtClean="0">
                <a:solidFill>
                  <a:srgbClr val="000000"/>
                </a:solidFill>
                <a:latin typeface="LM Roman 10 Italic"/>
                <a:cs typeface="LM Roman 10 Italic"/>
              </a:rPr>
              <a:t>N</a:t>
            </a: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en-US" sz="2600" dirty="0" smtClean="0">
                <a:solidFill>
                  <a:srgbClr val="000000"/>
                </a:solidFill>
                <a:cs typeface="LM Roman 10 Italic"/>
              </a:rPr>
              <a:t> pure </a:t>
            </a:r>
            <a:r>
              <a:rPr lang="en-US" sz="2600" dirty="0">
                <a:solidFill>
                  <a:srgbClr val="000000"/>
                </a:solidFill>
                <a:cs typeface="LM Roman 10 Italic"/>
              </a:rPr>
              <a:t>high degree </a:t>
            </a:r>
            <a:r>
              <a:rPr lang="en-US" sz="2600" dirty="0" err="1">
                <a:latin typeface="LatinModernMath-Regular"/>
                <a:cs typeface="LatinModernMath-Regular"/>
              </a:rPr>
              <a:t>Ω</a:t>
            </a:r>
            <a:r>
              <a:rPr lang="en-US" sz="2600" dirty="0"/>
              <a:t>(</a:t>
            </a:r>
            <a:r>
              <a:rPr lang="en-US" sz="2600" dirty="0">
                <a:latin typeface="LatinModernMath-Regular"/>
                <a:cs typeface="LatinModernMath-Regular"/>
              </a:rPr>
              <a:t>min{</a:t>
            </a:r>
            <a:r>
              <a:rPr lang="en-US" sz="2600" dirty="0">
                <a:latin typeface="LM Roman 10 Italic"/>
                <a:cs typeface="LM Roman 10 Italic"/>
              </a:rPr>
              <a:t>R</a:t>
            </a:r>
            <a:r>
              <a:rPr lang="en-US" sz="2600" baseline="30000" dirty="0">
                <a:latin typeface="LatinModernMath-Regular"/>
                <a:cs typeface="LatinModernMath-Regular"/>
              </a:rPr>
              <a:t>1/2</a:t>
            </a:r>
            <a:r>
              <a:rPr lang="en-US" sz="2600" dirty="0">
                <a:latin typeface="LM Roman 10 Italic"/>
                <a:cs typeface="LM Roman 10 Italic"/>
              </a:rPr>
              <a:t>k</a:t>
            </a:r>
            <a:r>
              <a:rPr lang="en-US" sz="2600" baseline="30000" dirty="0">
                <a:latin typeface="LatinModernMath-Regular"/>
                <a:cs typeface="LatinModernMath-Regular"/>
              </a:rPr>
              <a:t>1/2</a:t>
            </a:r>
            <a:r>
              <a:rPr lang="en-US" sz="2600" dirty="0">
                <a:latin typeface="LatinModernMath-Regular"/>
                <a:cs typeface="LatinModernMath-Regular"/>
              </a:rPr>
              <a:t>,</a:t>
            </a:r>
            <a:r>
              <a:rPr lang="en-US" sz="2600" dirty="0">
                <a:solidFill>
                  <a:prstClr val="black"/>
                </a:solidFill>
                <a:latin typeface="LM Roman 10 Italic"/>
                <a:cs typeface="LM Roman 10 Italic"/>
              </a:rPr>
              <a:t> R</a:t>
            </a:r>
            <a:r>
              <a:rPr lang="en-US" sz="26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/</a:t>
            </a:r>
            <a:r>
              <a:rPr lang="en-US" sz="2600" dirty="0">
                <a:solidFill>
                  <a:prstClr val="black"/>
                </a:solidFill>
                <a:latin typeface="LM Roman 10 Italic"/>
                <a:cs typeface="LM Roman 10 Italic"/>
              </a:rPr>
              <a:t>k</a:t>
            </a:r>
            <a:r>
              <a:rPr lang="en-US" sz="26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}</a:t>
            </a:r>
            <a:r>
              <a:rPr lang="en-US" sz="2600" dirty="0"/>
              <a:t>)</a:t>
            </a:r>
            <a:endParaRPr lang="en-US" sz="2600" dirty="0">
              <a:solidFill>
                <a:srgbClr val="000000"/>
              </a:solidFill>
              <a:latin typeface="LM Roman 10 Italic"/>
              <a:cs typeface="LM Roman 10 Italic"/>
              <a:sym typeface="Wingdings"/>
            </a:endParaRP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en-US" sz="2600" dirty="0" smtClean="0">
                <a:solidFill>
                  <a:srgbClr val="000000"/>
                </a:solidFill>
                <a:cs typeface="LatinModernMath-Regular"/>
              </a:rPr>
              <a:t> </a:t>
            </a:r>
            <a:r>
              <a:rPr lang="en-US" sz="2600" dirty="0" smtClean="0">
                <a:solidFill>
                  <a:srgbClr val="000000"/>
                </a:solidFill>
              </a:rPr>
              <a:t>support on </a:t>
            </a:r>
            <a:r>
              <a:rPr lang="en-US" sz="2600" dirty="0">
                <a:solidFill>
                  <a:srgbClr val="000000"/>
                </a:solidFill>
              </a:rPr>
              <a:t>inputs with </a:t>
            </a:r>
            <a:r>
              <a:rPr lang="en-US" sz="26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|</a:t>
            </a:r>
            <a:r>
              <a:rPr lang="en-US" sz="2600" dirty="0">
                <a:solidFill>
                  <a:srgbClr val="000000"/>
                </a:solidFill>
                <a:latin typeface="LM Roman 10 Italic"/>
                <a:cs typeface="LM Roman 10 Italic"/>
              </a:rPr>
              <a:t>x</a:t>
            </a:r>
            <a:r>
              <a:rPr lang="en-US" sz="1000" dirty="0">
                <a:solidFill>
                  <a:srgbClr val="000000"/>
                </a:solidFill>
                <a:latin typeface="LM Roman 10 Italic"/>
                <a:cs typeface="LM Roman 10 Italic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| </a:t>
            </a:r>
            <a:r>
              <a:rPr lang="en-US" sz="2600" dirty="0">
                <a:solidFill>
                  <a:srgbClr val="000000"/>
                </a:solidFill>
              </a:rPr>
              <a:t>≤ </a:t>
            </a:r>
            <a:r>
              <a:rPr lang="en-US" sz="2600" dirty="0">
                <a:solidFill>
                  <a:srgbClr val="000000"/>
                </a:solidFill>
                <a:latin typeface="LM Roman 10 Italic"/>
                <a:cs typeface="LM Roman 10 Italic"/>
              </a:rPr>
              <a:t>N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4266646"/>
            <a:ext cx="65300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prstClr val="black"/>
                </a:solidFill>
                <a:cs typeface="Chalkboard"/>
              </a:rPr>
              <a:t>⇒</a:t>
            </a:r>
            <a:r>
              <a:rPr lang="en-US" sz="2600" dirty="0" smtClean="0">
                <a:latin typeface="LatinModernMath-Regular"/>
                <a:cs typeface="LatinModernMath-Regular"/>
              </a:rPr>
              <a:t>Ψ</a:t>
            </a:r>
            <a:r>
              <a:rPr lang="en-US" sz="2600" baseline="-25000" dirty="0" smtClean="0">
                <a:latin typeface="LatinModernMath-Regular"/>
                <a:cs typeface="LatinModernMath-Regular"/>
              </a:rPr>
              <a:t>AND</a:t>
            </a:r>
            <a:r>
              <a:rPr lang="en-US" sz="2600" baseline="-25000" dirty="0">
                <a:latin typeface="LatinModernMath-Regular"/>
                <a:cs typeface="LatinModernMath-Regular"/>
              </a:rPr>
              <a:t>-OR</a:t>
            </a:r>
            <a:r>
              <a:rPr lang="en-US" sz="2600" dirty="0">
                <a:latin typeface="LatinModernMath-Regular"/>
                <a:cs typeface="LatinModernMath-Regular"/>
              </a:rPr>
              <a:t> </a:t>
            </a:r>
            <a:r>
              <a:rPr lang="en-US" sz="2600" dirty="0" smtClean="0">
                <a:cs typeface="LatinModernMath-Regular"/>
              </a:rPr>
              <a:t>=</a:t>
            </a:r>
            <a:r>
              <a:rPr lang="en-US" sz="2600" dirty="0">
                <a:latin typeface="LatinModernMath-Regular"/>
                <a:cs typeface="LatinModernMath-Regular"/>
              </a:rPr>
              <a:t> </a:t>
            </a:r>
            <a:r>
              <a:rPr lang="en-US" sz="2600" dirty="0" smtClean="0">
                <a:latin typeface="LatinModernMath-Regular"/>
                <a:cs typeface="LatinModernMath-Regular"/>
              </a:rPr>
              <a:t>Ψ</a:t>
            </a:r>
            <a:r>
              <a:rPr lang="en-US" sz="2600" baseline="-25000" dirty="0" smtClean="0">
                <a:latin typeface="LatinModernMath-Regular"/>
                <a:cs typeface="LatinModernMath-Regular"/>
              </a:rPr>
              <a:t>AND-OR</a:t>
            </a:r>
            <a:r>
              <a:rPr lang="en-US" sz="2600" dirty="0" smtClean="0">
                <a:latin typeface="LatinModernMath-Regular"/>
                <a:cs typeface="LatinModernMath-Regular"/>
              </a:rPr>
              <a:t> – </a:t>
            </a:r>
            <a:r>
              <a:rPr lang="en-US" sz="2600" dirty="0" err="1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Ψ</a:t>
            </a:r>
            <a:r>
              <a:rPr lang="en-US" sz="2600" baseline="-25000" dirty="0" err="1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corr</a:t>
            </a:r>
            <a:r>
              <a:rPr lang="en-US" sz="2600" baseline="-25000" dirty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6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 </a:t>
            </a:r>
            <a:r>
              <a:rPr lang="en-US" sz="2600" dirty="0" smtClean="0">
                <a:solidFill>
                  <a:prstClr val="black"/>
                </a:solidFill>
                <a:cs typeface="LatinModernMath-Regular"/>
              </a:rPr>
              <a:t>has</a:t>
            </a:r>
            <a:endParaRPr lang="en-US" sz="2600" dirty="0"/>
          </a:p>
        </p:txBody>
      </p:sp>
      <p:sp>
        <p:nvSpPr>
          <p:cNvPr id="26" name="TextBox 25"/>
          <p:cNvSpPr txBox="1"/>
          <p:nvPr/>
        </p:nvSpPr>
        <p:spPr>
          <a:xfrm>
            <a:off x="2644430" y="4219225"/>
            <a:ext cx="29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171252" y="4224313"/>
            <a:ext cx="29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LM Roman 10 Italic"/>
                <a:cs typeface="LM Roman 10 Italic"/>
              </a:rPr>
              <a:t>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835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316090" y="1352731"/>
            <a:ext cx="8531578" cy="162471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57" y="177878"/>
            <a:ext cx="8847665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Recap of </a:t>
            </a:r>
            <a:r>
              <a:rPr lang="en-US" dirty="0" smtClean="0"/>
              <a:t>SURJECTIVITY Lower 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312" y="1366839"/>
            <a:ext cx="8799688" cy="15400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u="sng" dirty="0" smtClean="0"/>
              <a:t>Theorem:</a:t>
            </a:r>
            <a:r>
              <a:rPr lang="en-US" sz="2800" dirty="0" smtClean="0"/>
              <a:t> For some 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dirty="0" smtClean="0"/>
              <a:t> = </a:t>
            </a:r>
            <a:r>
              <a:rPr lang="en-US" sz="2800" dirty="0" smtClean="0">
                <a:latin typeface="LatinModernMath-Regular"/>
                <a:cs typeface="LatinModernMath-Regular"/>
              </a:rPr>
              <a:t>O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R</a:t>
            </a:r>
            <a:r>
              <a:rPr lang="en-US" sz="2800" dirty="0" smtClean="0"/>
              <a:t>),</a:t>
            </a:r>
          </a:p>
          <a:p>
            <a:pPr marL="0" indent="0">
              <a:buNone/>
            </a:pPr>
            <a:r>
              <a:rPr lang="en-US" sz="2800" dirty="0">
                <a:latin typeface="LatinModernMath-Regular"/>
                <a:cs typeface="LatinModernMath-Regular"/>
              </a:rPr>
              <a:t>	</a:t>
            </a:r>
            <a:r>
              <a:rPr lang="en-US" sz="2800" dirty="0" smtClean="0">
                <a:latin typeface="LatinModernMath-Regular"/>
                <a:cs typeface="LatinModernMath-Regular"/>
              </a:rPr>
              <a:t> 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dirty="0" smtClean="0"/>
              <a:t>(SURJ</a:t>
            </a:r>
            <a:r>
              <a:rPr lang="en-US" sz="2800" baseline="-25000" dirty="0" smtClean="0">
                <a:latin typeface="LM Roman 10 Italic"/>
                <a:cs typeface="LM Roman 10 Italic"/>
              </a:rPr>
              <a:t>N,R</a:t>
            </a:r>
            <a:r>
              <a:rPr lang="en-US" sz="2800" dirty="0" smtClean="0"/>
              <a:t>) </a:t>
            </a:r>
            <a:r>
              <a:rPr lang="en-US" sz="2800" dirty="0"/>
              <a:t>= </a:t>
            </a:r>
            <a:r>
              <a:rPr lang="en-US" sz="2800" dirty="0" err="1">
                <a:latin typeface="LatinModernMath-Regular"/>
                <a:cs typeface="LatinModernMath-Regular"/>
              </a:rPr>
              <a:t>Ω</a:t>
            </a:r>
            <a:r>
              <a:rPr lang="en-US" sz="2800" dirty="0"/>
              <a:t>(</a:t>
            </a:r>
            <a:r>
              <a:rPr lang="en-US" sz="2800" dirty="0">
                <a:latin typeface="LM Roman 10 Italic"/>
                <a:cs typeface="LM Roman 10 Italic"/>
              </a:rPr>
              <a:t>R</a:t>
            </a:r>
            <a:r>
              <a:rPr lang="en-US" sz="2800" baseline="30000" dirty="0">
                <a:latin typeface="LatinModernMath-Regular"/>
                <a:cs typeface="LatinModernMath-Regular"/>
              </a:rPr>
              <a:t>2/3</a:t>
            </a:r>
            <a:r>
              <a:rPr lang="en-US" sz="2800" dirty="0" smtClean="0"/>
              <a:t>) =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Ω</a:t>
            </a:r>
            <a:r>
              <a:rPr lang="en-US" sz="2800" dirty="0" smtClean="0"/>
              <a:t>(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deg</a:t>
            </a:r>
            <a:r>
              <a:rPr lang="en-US" sz="2800" dirty="0" smtClean="0"/>
              <a:t>(AND</a:t>
            </a:r>
            <a:r>
              <a:rPr lang="en-US" sz="2800" baseline="-25000" dirty="0" smtClean="0">
                <a:latin typeface="LM Roman 10 Italic"/>
                <a:cs typeface="LM Roman 10 Italic"/>
              </a:rPr>
              <a:t>R</a:t>
            </a:r>
            <a:r>
              <a:rPr lang="en-US" sz="2800" dirty="0" smtClean="0"/>
              <a:t>)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2/3 </a:t>
            </a:r>
            <a:r>
              <a:rPr lang="en-US" sz="1800" baseline="30000" dirty="0" smtClean="0">
                <a:latin typeface="LatinModernMath-Regular"/>
                <a:ea typeface="Wingdings"/>
                <a:cs typeface="LatinModernMath-Regular"/>
                <a:sym typeface="Wingdings"/>
              </a:rPr>
              <a:t></a:t>
            </a:r>
            <a:r>
              <a:rPr lang="en-US" sz="2800" dirty="0" smtClean="0">
                <a:latin typeface="LM Roman 10 Italic"/>
                <a:cs typeface="LM Roman 10 Italic"/>
              </a:rPr>
              <a:t>R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1/3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r>
              <a:rPr lang="en-US" sz="2800" dirty="0" smtClean="0"/>
              <a:t>(New proof of result of </a:t>
            </a:r>
            <a:r>
              <a:rPr lang="en-US" sz="1800" dirty="0" smtClean="0"/>
              <a:t>[Aaronson-Shi01, Ambainis03]</a:t>
            </a:r>
            <a:r>
              <a:rPr lang="en-US" sz="2800" dirty="0" smtClean="0"/>
              <a:t>)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50883" y="1380411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latin typeface="Mongolian Baiti"/>
                <a:cs typeface="Mongolian Baiti"/>
              </a:rPr>
              <a:t>~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82617" y="1384116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latin typeface="Mongolian Baiti"/>
                <a:cs typeface="Mongolian Baiti"/>
              </a:rPr>
              <a:t>~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52778" y="3229680"/>
            <a:ext cx="8974665" cy="1903859"/>
            <a:chOff x="352778" y="3229680"/>
            <a:chExt cx="8974665" cy="1903859"/>
          </a:xfrm>
        </p:grpSpPr>
        <p:sp>
          <p:nvSpPr>
            <p:cNvPr id="7" name="TextBox 6"/>
            <p:cNvSpPr txBox="1"/>
            <p:nvPr/>
          </p:nvSpPr>
          <p:spPr>
            <a:xfrm>
              <a:off x="1862483" y="3577159"/>
              <a:ext cx="75327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i="1" dirty="0">
                  <a:solidFill>
                    <a:schemeClr val="tx2"/>
                  </a:solidFill>
                  <a:latin typeface="Mongolian Baiti"/>
                  <a:cs typeface="Mongolian Baiti"/>
                </a:rPr>
                <a:t>~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2778" y="3243791"/>
              <a:ext cx="8974665" cy="1889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ct val="20000"/>
                </a:spcBef>
              </a:pPr>
              <a:r>
                <a:rPr lang="en-US" sz="2800" b="1" dirty="0">
                  <a:solidFill>
                    <a:prstClr val="black"/>
                  </a:solidFill>
                  <a:latin typeface="Franklin Gothic Medium"/>
                </a:rPr>
                <a:t>Stage 1: </a:t>
              </a:r>
              <a:r>
                <a:rPr lang="en-US" sz="2800" dirty="0">
                  <a:solidFill>
                    <a:prstClr val="black"/>
                  </a:solidFill>
                </a:rPr>
                <a:t>Apply </a:t>
              </a:r>
              <a:r>
                <a:rPr lang="en-US" sz="2800" i="1" dirty="0" err="1">
                  <a:solidFill>
                    <a:prstClr val="black"/>
                  </a:solidFill>
                </a:rPr>
                <a:t>symmetrization</a:t>
              </a:r>
              <a:r>
                <a:rPr lang="en-US" sz="2800" dirty="0">
                  <a:solidFill>
                    <a:prstClr val="black"/>
                  </a:solidFill>
                </a:rPr>
                <a:t> to reduce to</a:t>
              </a:r>
            </a:p>
            <a:p>
              <a:pPr lvl="0">
                <a:spcBef>
                  <a:spcPct val="20000"/>
                </a:spcBef>
              </a:pPr>
              <a:endParaRPr lang="en-US" dirty="0">
                <a:solidFill>
                  <a:prstClr val="black"/>
                </a:solidFill>
              </a:endParaRPr>
            </a:p>
            <a:p>
              <a:pPr lvl="0">
                <a:spcBef>
                  <a:spcPct val="20000"/>
                </a:spcBef>
              </a:pPr>
              <a:r>
                <a:rPr lang="en-US" sz="2800" dirty="0">
                  <a:solidFill>
                    <a:srgbClr val="1F497D"/>
                  </a:solidFill>
                </a:rPr>
                <a:t>	</a:t>
              </a:r>
              <a:r>
                <a:rPr lang="en-US" sz="2800" u="sng" dirty="0">
                  <a:solidFill>
                    <a:srgbClr val="1F497D"/>
                  </a:solidFill>
                </a:rPr>
                <a:t>Claim:</a:t>
              </a:r>
              <a:r>
                <a:rPr lang="en-US" sz="2800" dirty="0">
                  <a:solidFill>
                    <a:srgbClr val="1F497D"/>
                  </a:solidFill>
                </a:rPr>
                <a:t> </a:t>
              </a:r>
              <a:r>
                <a:rPr lang="en-US" sz="2800" dirty="0" err="1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deg</a:t>
              </a:r>
              <a:r>
                <a:rPr lang="en-US" sz="2800" dirty="0">
                  <a:solidFill>
                    <a:srgbClr val="1F497D"/>
                  </a:solidFill>
                </a:rPr>
                <a:t>(AND</a:t>
              </a:r>
              <a:r>
                <a:rPr lang="en-US" sz="2800" baseline="-250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R</a:t>
              </a:r>
              <a:r>
                <a:rPr lang="en-US" i="1" baseline="-25000" dirty="0">
                  <a:solidFill>
                    <a:srgbClr val="1F497D"/>
                  </a:solidFill>
                </a:rPr>
                <a:t> </a:t>
              </a:r>
              <a:r>
                <a:rPr lang="en-US" dirty="0">
                  <a:solidFill>
                    <a:srgbClr val="1F497D"/>
                  </a:solidFill>
                  <a:ea typeface="Wingdings"/>
                  <a:cs typeface="Wingdings"/>
                  <a:sym typeface="Wingdings"/>
                </a:rPr>
                <a:t> </a:t>
              </a:r>
              <a:r>
                <a:rPr lang="en-US" sz="2800" dirty="0">
                  <a:solidFill>
                    <a:srgbClr val="1F497D"/>
                  </a:solidFill>
                </a:rPr>
                <a:t>OR</a:t>
              </a:r>
              <a:r>
                <a:rPr lang="en-US" sz="2800" baseline="-250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N</a:t>
              </a:r>
              <a:r>
                <a:rPr lang="en-US" sz="2800" dirty="0">
                  <a:solidFill>
                    <a:srgbClr val="1F497D"/>
                  </a:solidFill>
                </a:rPr>
                <a:t>) = </a:t>
              </a:r>
              <a:r>
                <a:rPr lang="en-US" sz="2800" dirty="0" err="1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Ω</a:t>
              </a:r>
              <a:r>
                <a:rPr lang="en-US" sz="2800" dirty="0">
                  <a:solidFill>
                    <a:srgbClr val="1F497D"/>
                  </a:solidFill>
                </a:rPr>
                <a:t>(</a:t>
              </a:r>
              <a:r>
                <a:rPr lang="en-US" sz="28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R</a:t>
              </a:r>
              <a:r>
                <a:rPr lang="en-US" sz="2800" baseline="30000" dirty="0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2/3</a:t>
              </a:r>
              <a:r>
                <a:rPr lang="en-US" sz="2800" dirty="0">
                  <a:solidFill>
                    <a:srgbClr val="1F497D"/>
                  </a:solidFill>
                </a:rPr>
                <a:t>)</a:t>
              </a:r>
              <a:r>
                <a:rPr lang="en-US" sz="2800" baseline="30000" dirty="0">
                  <a:solidFill>
                    <a:srgbClr val="1F497D"/>
                  </a:solidFill>
                </a:rPr>
                <a:t> </a:t>
              </a:r>
              <a:r>
                <a:rPr lang="en-US" sz="2800" i="1" dirty="0">
                  <a:solidFill>
                    <a:srgbClr val="1F497D"/>
                  </a:solidFill>
                </a:rPr>
                <a:t>even under the </a:t>
              </a:r>
            </a:p>
            <a:p>
              <a:pPr lvl="0">
                <a:spcBef>
                  <a:spcPct val="20000"/>
                </a:spcBef>
              </a:pPr>
              <a:r>
                <a:rPr lang="en-US" sz="2800" i="1" dirty="0">
                  <a:solidFill>
                    <a:srgbClr val="1F497D"/>
                  </a:solidFill>
                </a:rPr>
                <a:t>	promise </a:t>
              </a:r>
              <a:r>
                <a:rPr lang="en-US" sz="2800" dirty="0">
                  <a:solidFill>
                    <a:srgbClr val="1F497D"/>
                  </a:solidFill>
                </a:rPr>
                <a:t>that </a:t>
              </a:r>
              <a:r>
                <a:rPr lang="en-US" sz="2800" dirty="0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|</a:t>
              </a:r>
              <a:r>
                <a:rPr lang="en-US" sz="28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x</a:t>
              </a:r>
              <a:r>
                <a:rPr lang="en-US" sz="1000" dirty="0">
                  <a:solidFill>
                    <a:srgbClr val="1F497D"/>
                  </a:solidFill>
                  <a:latin typeface="LM Roman 10 Italic"/>
                  <a:cs typeface="LM Roman 10 Italic"/>
                </a:rPr>
                <a:t> </a:t>
              </a:r>
              <a:r>
                <a:rPr lang="en-US" sz="2800" dirty="0">
                  <a:solidFill>
                    <a:srgbClr val="1F497D"/>
                  </a:solidFill>
                  <a:latin typeface="LatinModernMath-Regular"/>
                  <a:cs typeface="LatinModernMath-Regular"/>
                </a:rPr>
                <a:t>| </a:t>
              </a:r>
              <a:r>
                <a:rPr lang="en-US" sz="2800" dirty="0">
                  <a:solidFill>
                    <a:srgbClr val="1F497D"/>
                  </a:solidFill>
                </a:rPr>
                <a:t>≤ </a:t>
              </a:r>
              <a:r>
                <a:rPr lang="en-US" sz="2800" dirty="0" smtClean="0">
                  <a:solidFill>
                    <a:srgbClr val="1F497D"/>
                  </a:solidFill>
                  <a:latin typeface="LM Roman 10 Italic"/>
                  <a:cs typeface="LM Roman 10 Italic"/>
                </a:rPr>
                <a:t>N</a:t>
              </a:r>
              <a:endParaRPr lang="en-US" sz="2800" dirty="0">
                <a:solidFill>
                  <a:srgbClr val="1F497D"/>
                </a:solidFill>
                <a:latin typeface="LM Roman 10 Italic"/>
                <a:cs typeface="LM Roman 10 Italic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7126112" y="3229680"/>
              <a:ext cx="1763889" cy="791987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>
                  <a:solidFill>
                    <a:schemeClr val="tx1"/>
                  </a:solidFill>
                </a:rPr>
                <a:t>Builds on </a:t>
              </a:r>
              <a:r>
                <a:rPr lang="en-US" dirty="0">
                  <a:solidFill>
                    <a:schemeClr val="tx1"/>
                  </a:solidFill>
                </a:rPr>
                <a:t>[Ambainis03]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0683" y="5348111"/>
            <a:ext cx="10230555" cy="1081402"/>
            <a:chOff x="352778" y="5348111"/>
            <a:chExt cx="10230555" cy="1081402"/>
          </a:xfrm>
        </p:grpSpPr>
        <p:sp>
          <p:nvSpPr>
            <p:cNvPr id="12" name="Rounded Rectangle 11"/>
            <p:cNvSpPr/>
            <p:nvPr/>
          </p:nvSpPr>
          <p:spPr>
            <a:xfrm>
              <a:off x="677332" y="5962649"/>
              <a:ext cx="8382001" cy="466864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solidFill>
                    <a:schemeClr val="tx1"/>
                  </a:solidFill>
                </a:rPr>
                <a:t>Refines AND-OR dual polynomial w/ techniques of </a:t>
              </a:r>
              <a:r>
                <a:rPr lang="en-US" dirty="0" smtClean="0">
                  <a:solidFill>
                    <a:schemeClr val="tx1"/>
                  </a:solidFill>
                </a:rPr>
                <a:t>[Razborov-Sherstov08]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52778" y="5348111"/>
              <a:ext cx="1023055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b="1" dirty="0">
                  <a:solidFill>
                    <a:prstClr val="black"/>
                  </a:solidFill>
                  <a:latin typeface="Franklin Gothic Medium"/>
                </a:rPr>
                <a:t>Stage 2: </a:t>
              </a:r>
              <a:r>
                <a:rPr lang="en-US" sz="2800" dirty="0">
                  <a:solidFill>
                    <a:prstClr val="black"/>
                  </a:solidFill>
                </a:rPr>
                <a:t>Prove </a:t>
              </a:r>
              <a:r>
                <a:rPr lang="en-US" sz="2800" dirty="0">
                  <a:solidFill>
                    <a:srgbClr val="1F497D"/>
                  </a:solidFill>
                </a:rPr>
                <a:t>Claim</a:t>
              </a:r>
              <a:r>
                <a:rPr lang="en-US" sz="2800" dirty="0">
                  <a:solidFill>
                    <a:prstClr val="black"/>
                  </a:solidFill>
                </a:rPr>
                <a:t> via </a:t>
              </a:r>
              <a:r>
                <a:rPr lang="en-US" sz="2800" i="1" dirty="0">
                  <a:solidFill>
                    <a:prstClr val="black"/>
                  </a:solidFill>
                </a:rPr>
                <a:t>method of dual polynomials</a:t>
              </a:r>
            </a:p>
            <a:p>
              <a:endParaRPr lang="en-US" sz="28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851959" y="3187347"/>
            <a:ext cx="860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467682" y="5221112"/>
            <a:ext cx="860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3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94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I: Upcoming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375305"/>
            <a:ext cx="8890000" cy="529925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dirty="0">
                <a:solidFill>
                  <a:srgbClr val="0000FF"/>
                </a:solidFill>
              </a:rPr>
              <a:t>This work:</a:t>
            </a:r>
            <a:r>
              <a:rPr lang="en-US" sz="2800" dirty="0"/>
              <a:t> New degree amplification theorem</a:t>
            </a:r>
          </a:p>
          <a:p>
            <a:pPr marL="0" lvl="0" indent="0">
              <a:buNone/>
            </a:pPr>
            <a:r>
              <a:rPr lang="en-US" sz="2800" dirty="0">
                <a:cs typeface="Chalkboard"/>
              </a:rPr>
              <a:t>       ⇒ </a:t>
            </a:r>
            <a:r>
              <a:rPr lang="en-US" sz="2800" dirty="0"/>
              <a:t>almost optimal approx. degree lower bound for AC</a:t>
            </a:r>
            <a:r>
              <a:rPr lang="en-US" sz="2800" baseline="30000" dirty="0"/>
              <a:t>0</a:t>
            </a:r>
          </a:p>
          <a:p>
            <a:pPr marL="0" lvl="0" indent="0">
              <a:buNone/>
            </a:pPr>
            <a:endParaRPr lang="en-US" sz="2000" dirty="0" smtClean="0"/>
          </a:p>
          <a:p>
            <a:pPr marL="0" lvl="0" indent="0">
              <a:buNone/>
            </a:pPr>
            <a:r>
              <a:rPr lang="en-US" sz="2800" dirty="0" smtClean="0"/>
              <a:t>Upcoming </a:t>
            </a:r>
            <a:r>
              <a:rPr lang="en-US" sz="2800" dirty="0"/>
              <a:t>work </a:t>
            </a:r>
            <a:r>
              <a:rPr lang="en-US" sz="2000" dirty="0"/>
              <a:t>[B.-</a:t>
            </a:r>
            <a:r>
              <a:rPr lang="en-US" sz="2000" dirty="0" err="1"/>
              <a:t>Thaler</a:t>
            </a:r>
            <a:r>
              <a:rPr lang="en-US" sz="2000" dirty="0"/>
              <a:t>-Kothari]</a:t>
            </a:r>
            <a:r>
              <a:rPr lang="en-US" sz="2800" dirty="0"/>
              <a:t>: Quantitative </a:t>
            </a:r>
            <a:r>
              <a:rPr lang="en-US" sz="2800" dirty="0" smtClean="0"/>
              <a:t>refinement to hardness amplification theorem, with applications</a:t>
            </a:r>
          </a:p>
          <a:p>
            <a:r>
              <a:rPr lang="en-US" sz="2800" dirty="0" err="1">
                <a:latin typeface="LatinModernMath-Regular"/>
                <a:cs typeface="LatinModernMath-Regular"/>
              </a:rPr>
              <a:t>deg</a:t>
            </a:r>
            <a:r>
              <a:rPr lang="en-US" sz="2800" dirty="0"/>
              <a:t>(SURJ</a:t>
            </a:r>
            <a:r>
              <a:rPr lang="en-US" sz="2800" baseline="-25000" dirty="0">
                <a:latin typeface="LM Roman 10 Italic"/>
                <a:cs typeface="LM Roman 10 Italic"/>
              </a:rPr>
              <a:t>N,R</a:t>
            </a:r>
            <a:r>
              <a:rPr lang="en-US" sz="2800" dirty="0"/>
              <a:t>) = </a:t>
            </a:r>
            <a:r>
              <a:rPr lang="en-US" sz="2800" dirty="0" err="1">
                <a:latin typeface="LatinModernMath-Regular"/>
                <a:cs typeface="LatinModernMath-Regular"/>
              </a:rPr>
              <a:t>Ω</a:t>
            </a:r>
            <a:r>
              <a:rPr lang="en-US" sz="2800" dirty="0"/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R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3/4</a:t>
            </a:r>
            <a:r>
              <a:rPr lang="en-US" sz="2800" dirty="0" smtClean="0"/>
              <a:t>)      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Matches upper bound of </a:t>
            </a:r>
            <a:r>
              <a:rPr lang="en-US" sz="2800" dirty="0" err="1" smtClean="0"/>
              <a:t>Sherstov</a:t>
            </a:r>
            <a:endParaRPr lang="en-US" sz="24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800" dirty="0" smtClean="0"/>
              <a:t>Nearly tight approx. degree / quantum query lower bounds for k-distinctness, junta testing, statistical distance, entropy comparison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09713" y="3200747"/>
            <a:ext cx="713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>
                <a:latin typeface="Mongolian Baiti"/>
                <a:cs typeface="Mongolian Baiti"/>
              </a:rPr>
              <a:t>~</a:t>
            </a:r>
          </a:p>
        </p:txBody>
      </p:sp>
    </p:spTree>
    <p:extLst>
      <p:ext uri="{BB962C8B-B14F-4D97-AF65-F5344CB8AC3E}">
        <p14:creationId xmlns:p14="http://schemas.microsoft.com/office/powerpoint/2010/main" val="2570029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II: Open </a:t>
            </a:r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000" dirty="0" smtClean="0"/>
              <a:t>Is there an AC</a:t>
            </a:r>
            <a:r>
              <a:rPr lang="en-US" sz="3000" baseline="30000" dirty="0" smtClean="0"/>
              <a:t>0</a:t>
            </a:r>
            <a:r>
              <a:rPr lang="en-US" sz="3000" dirty="0" smtClean="0"/>
              <a:t> function with approximate degree </a:t>
            </a:r>
            <a:r>
              <a:rPr lang="en-US" sz="3000" dirty="0" err="1">
                <a:solidFill>
                  <a:prstClr val="black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3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(</a:t>
            </a:r>
            <a:r>
              <a:rPr lang="en-US" sz="3000" dirty="0">
                <a:solidFill>
                  <a:prstClr val="black"/>
                </a:solidFill>
                <a:latin typeface="LM Roman 10 Italic"/>
                <a:cs typeface="LM Roman 10 Italic"/>
              </a:rPr>
              <a:t>n</a:t>
            </a:r>
            <a:r>
              <a:rPr lang="en-US" sz="3000" dirty="0" smtClean="0">
                <a:solidFill>
                  <a:prstClr val="black"/>
                </a:solidFill>
                <a:latin typeface="LatinModernMath-Regular"/>
                <a:cs typeface="LatinModernMath-Regular"/>
              </a:rPr>
              <a:t>)</a:t>
            </a:r>
            <a:r>
              <a:rPr lang="en-US" sz="3000" dirty="0" smtClean="0"/>
              <a:t>?    A </a:t>
            </a:r>
            <a:r>
              <a:rPr lang="en-US" sz="3000" i="1" dirty="0" smtClean="0"/>
              <a:t>polynomial</a:t>
            </a:r>
            <a:r>
              <a:rPr lang="en-US" sz="3000" dirty="0" smtClean="0"/>
              <a:t> </a:t>
            </a:r>
            <a:r>
              <a:rPr lang="en-US" sz="3000" dirty="0" smtClean="0"/>
              <a:t>size </a:t>
            </a:r>
            <a:r>
              <a:rPr lang="en-US" sz="3000" dirty="0" smtClean="0"/>
              <a:t>DNF? 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3000" dirty="0" smtClean="0"/>
              <a:t>Can </a:t>
            </a:r>
            <a:r>
              <a:rPr lang="en-US" sz="3000" dirty="0" smtClean="0"/>
              <a:t>we obtain similar bounds for </a:t>
            </a:r>
            <a:r>
              <a:rPr lang="en-US" sz="3000" i="1" dirty="0" err="1">
                <a:latin typeface="LatinModernMath-Regular"/>
                <a:cs typeface="LatinModernMath-Regular"/>
              </a:rPr>
              <a:t>ε</a:t>
            </a:r>
            <a:r>
              <a:rPr lang="en-US" sz="3000" dirty="0" smtClean="0"/>
              <a:t> close to 1</a:t>
            </a:r>
            <a:r>
              <a:rPr lang="en-US" sz="3000" dirty="0" smtClean="0"/>
              <a:t>?</a:t>
            </a:r>
          </a:p>
          <a:p>
            <a:pPr marL="0" indent="0">
              <a:buNone/>
            </a:pPr>
            <a:r>
              <a:rPr lang="en-US" sz="3000" dirty="0"/>
              <a:t>		</a:t>
            </a:r>
            <a:r>
              <a:rPr lang="en-US" sz="3000" u="sng" dirty="0" smtClean="0"/>
              <a:t>Conjecture</a:t>
            </a:r>
            <a:r>
              <a:rPr lang="en-US" sz="3000" u="sng" dirty="0"/>
              <a:t>:</a:t>
            </a:r>
            <a:r>
              <a:rPr lang="en-US" sz="3000" dirty="0"/>
              <a:t> </a:t>
            </a:r>
            <a:r>
              <a:rPr lang="en-US" sz="3000" dirty="0">
                <a:solidFill>
                  <a:srgbClr val="000000"/>
                </a:solidFill>
              </a:rPr>
              <a:t>There exists </a:t>
            </a:r>
            <a:r>
              <a:rPr lang="en-US" sz="3000" dirty="0">
                <a:solidFill>
                  <a:srgbClr val="000000"/>
                </a:solidFill>
                <a:latin typeface="LM Roman 10 Italic"/>
                <a:cs typeface="LM Roman 10 Italic"/>
                <a:sym typeface="Wingdings"/>
              </a:rPr>
              <a:t>f </a:t>
            </a:r>
            <a:r>
              <a:rPr lang="en-US" sz="3000" dirty="0">
                <a:solidFill>
                  <a:srgbClr val="000000"/>
                </a:solidFill>
                <a:latin typeface="LatinModernMath-Regular"/>
                <a:ea typeface="ＭＳ Ｐゴシック" charset="0"/>
                <a:cs typeface="LatinModernMath-Regular"/>
              </a:rPr>
              <a:t>∈ </a:t>
            </a:r>
            <a:r>
              <a:rPr lang="en-US" sz="3000" dirty="0">
                <a:solidFill>
                  <a:srgbClr val="000000"/>
                </a:solidFill>
                <a:ea typeface="ＭＳ Ｐゴシック" charset="0"/>
                <a:cs typeface="LatinModernMath-Regular"/>
              </a:rPr>
              <a:t>AC</a:t>
            </a:r>
            <a:r>
              <a:rPr lang="en-US" sz="3000" baseline="30000" dirty="0">
                <a:solidFill>
                  <a:srgbClr val="000000"/>
                </a:solidFill>
                <a:ea typeface="ＭＳ Ｐゴシック" charset="0"/>
                <a:cs typeface="LatinModernMath-Regular"/>
              </a:rPr>
              <a:t>0</a:t>
            </a:r>
            <a:r>
              <a:rPr lang="en-US" sz="3000" dirty="0">
                <a:solidFill>
                  <a:srgbClr val="000000"/>
                </a:solidFill>
                <a:ea typeface="ＭＳ Ｐゴシック" charset="0"/>
                <a:cs typeface="LatinModernMath-Regular"/>
              </a:rPr>
              <a:t> with 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ea typeface="ＭＳ Ｐゴシック" charset="0"/>
                <a:cs typeface="LatinModernMath-Regular"/>
              </a:rPr>
              <a:t>		</a:t>
            </a:r>
            <a:r>
              <a:rPr lang="en-US" sz="3000" dirty="0" err="1">
                <a:solidFill>
                  <a:srgbClr val="000000"/>
                </a:solidFill>
                <a:latin typeface="LatinModernMath-Regular"/>
                <a:ea typeface="ＭＳ Ｐゴシック" charset="0"/>
                <a:cs typeface="LatinModernMath-Regular"/>
              </a:rPr>
              <a:t>deg</a:t>
            </a:r>
            <a:r>
              <a:rPr lang="en-US" sz="3000" i="1" baseline="-25000" dirty="0" err="1">
                <a:solidFill>
                  <a:srgbClr val="000000"/>
                </a:solidFill>
                <a:latin typeface="LatinModernMath-Regular"/>
                <a:cs typeface="LatinModernMath-Regular"/>
              </a:rPr>
              <a:t>ε</a:t>
            </a:r>
            <a:r>
              <a:rPr lang="en-US" sz="3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(</a:t>
            </a:r>
            <a:r>
              <a:rPr lang="en-US" sz="3000" dirty="0">
                <a:solidFill>
                  <a:srgbClr val="000000"/>
                </a:solidFill>
                <a:latin typeface="LM Roman 10 Italic"/>
                <a:cs typeface="LM Roman 10 Italic"/>
                <a:sym typeface="Wingdings"/>
              </a:rPr>
              <a:t>f</a:t>
            </a:r>
            <a:r>
              <a:rPr lang="en-US" sz="1000" dirty="0">
                <a:solidFill>
                  <a:srgbClr val="000000"/>
                </a:solidFill>
                <a:latin typeface="LM Roman 10 Italic"/>
                <a:cs typeface="LM Roman 10 Italic"/>
                <a:sym typeface="Wingdings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) =</a:t>
            </a:r>
            <a:r>
              <a:rPr lang="en-US" sz="3000" dirty="0">
                <a:solidFill>
                  <a:srgbClr val="000000"/>
                </a:solidFill>
                <a:ea typeface="ＭＳ Ｐゴシック" charset="0"/>
                <a:cs typeface="LatinModernMath-Regular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LatinModernMath-Regular"/>
                <a:cs typeface="LatinModernMath-Regular"/>
              </a:rPr>
              <a:t>Ω</a:t>
            </a:r>
            <a:r>
              <a:rPr lang="en-US" sz="3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(</a:t>
            </a:r>
            <a:r>
              <a:rPr lang="en-US" sz="3000" dirty="0">
                <a:solidFill>
                  <a:srgbClr val="000000"/>
                </a:solidFill>
                <a:latin typeface="LM Roman 10 Italic"/>
                <a:cs typeface="LM Roman 10 Italic"/>
              </a:rPr>
              <a:t>n</a:t>
            </a:r>
            <a:r>
              <a:rPr lang="en-US" sz="3000" baseline="30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1-</a:t>
            </a:r>
            <a:r>
              <a:rPr lang="en-US" sz="3000" i="1" baseline="30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δ</a:t>
            </a:r>
            <a:r>
              <a:rPr lang="en-US" sz="3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)</a:t>
            </a:r>
            <a:r>
              <a:rPr lang="en-US" sz="3000" dirty="0">
                <a:solidFill>
                  <a:srgbClr val="000000"/>
                </a:solidFill>
                <a:cs typeface="LatinModernMath-Regular"/>
              </a:rPr>
              <a:t> even for </a:t>
            </a:r>
            <a:r>
              <a:rPr lang="en-US" sz="3000" i="1" dirty="0" err="1">
                <a:solidFill>
                  <a:srgbClr val="000000"/>
                </a:solidFill>
                <a:latin typeface="LatinModernMath-Regular"/>
                <a:cs typeface="LatinModernMath-Regular"/>
              </a:rPr>
              <a:t>ε</a:t>
            </a:r>
            <a:r>
              <a:rPr lang="en-US" sz="3000" dirty="0">
                <a:solidFill>
                  <a:srgbClr val="000000"/>
                </a:solidFill>
                <a:cs typeface="LatinModernMath-Regular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LatinModernMath-Regular"/>
                <a:cs typeface="LatinModernMath-Regular"/>
              </a:rPr>
              <a:t>= 1 – 2</a:t>
            </a:r>
          </a:p>
          <a:p>
            <a:pPr marL="0" lvl="0" indent="0">
              <a:buNone/>
            </a:pPr>
            <a:endParaRPr lang="en-US" sz="1800" dirty="0" smtClean="0"/>
          </a:p>
          <a:p>
            <a:pPr lvl="0"/>
            <a:r>
              <a:rPr lang="en-US" sz="3000" dirty="0" smtClean="0"/>
              <a:t>What is the approx. degree of </a:t>
            </a:r>
            <a:r>
              <a:rPr lang="en-US" sz="3000" dirty="0" smtClean="0">
                <a:latin typeface="LatinModernMath-Regular"/>
                <a:cs typeface="LatinModernMath-Regular"/>
              </a:rPr>
              <a:t>APPROX-MAJ</a:t>
            </a:r>
            <a:r>
              <a:rPr lang="en-US" sz="3000" dirty="0" smtClean="0"/>
              <a:t>?</a:t>
            </a:r>
            <a:endParaRPr lang="en-US" sz="3000" dirty="0" smtClean="0"/>
          </a:p>
          <a:p>
            <a:pPr marL="0" indent="0">
              <a:buNone/>
            </a:pPr>
            <a:endParaRPr lang="en-US" sz="3000" dirty="0"/>
          </a:p>
          <a:p>
            <a:pPr lvl="0"/>
            <a:endParaRPr lang="en-US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3146778" y="5700889"/>
            <a:ext cx="2864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/>
                </a:solidFill>
                <a:latin typeface="+mj-lt"/>
              </a:rPr>
              <a:t>Thank you!</a:t>
            </a:r>
            <a:endParaRPr lang="en-US" sz="3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89617" y="3929414"/>
            <a:ext cx="2300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LM Roman 10 Italic"/>
                <a:cs typeface="LM Roman 10 Italic"/>
              </a:rPr>
              <a:t>–</a:t>
            </a:r>
            <a:r>
              <a:rPr lang="en-US" sz="2000" dirty="0" smtClean="0">
                <a:latin typeface="LM Roman 10 Italic"/>
                <a:cs typeface="LM Roman 10 Italic"/>
              </a:rPr>
              <a:t>n</a:t>
            </a:r>
            <a:r>
              <a:rPr lang="en-US" sz="2000" baseline="30000" dirty="0" smtClean="0">
                <a:latin typeface="LatinModernMath-Regular"/>
                <a:cs typeface="LatinModernMath-Regular"/>
              </a:rPr>
              <a:t>1</a:t>
            </a:r>
            <a:r>
              <a:rPr lang="en-US" sz="2000" baseline="30000" dirty="0">
                <a:latin typeface="LatinModernMath-Regular"/>
                <a:cs typeface="LatinModernMath-Regular"/>
              </a:rPr>
              <a:t>-</a:t>
            </a:r>
            <a:r>
              <a:rPr lang="en-US" sz="2000" i="1" baseline="30000" dirty="0">
                <a:latin typeface="LatinModernMath-Regular"/>
                <a:cs typeface="LatinModernMath-Regular"/>
              </a:rPr>
              <a:t>δ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78952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Applications (Lower Bounds)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222" y="1600200"/>
            <a:ext cx="8650112" cy="50320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 smtClean="0"/>
              <a:t>Approx. degree lower bounds </a:t>
            </a:r>
            <a:r>
              <a:rPr lang="en-US" sz="3000" dirty="0" smtClean="0">
                <a:cs typeface="Chalkboard"/>
              </a:rPr>
              <a:t>⇒</a:t>
            </a:r>
            <a:r>
              <a:rPr lang="en-US" sz="3000" dirty="0" smtClean="0"/>
              <a:t> lower bounds in</a:t>
            </a:r>
          </a:p>
          <a:p>
            <a:r>
              <a:rPr lang="en-US" sz="3000" dirty="0" smtClean="0"/>
              <a:t>Quantum Query Complexity</a:t>
            </a:r>
          </a:p>
          <a:p>
            <a:pPr marL="457200" lvl="1" indent="0">
              <a:buNone/>
            </a:pPr>
            <a:r>
              <a:rPr lang="en-US" sz="1800" dirty="0" smtClean="0"/>
              <a:t>   [Beals-Burhman-Cleve-Mosca-deWolf98, Aaronson-Shi02]</a:t>
            </a:r>
          </a:p>
          <a:p>
            <a:r>
              <a:rPr lang="en-US" sz="3000" dirty="0" smtClean="0"/>
              <a:t>Communication Complexity</a:t>
            </a:r>
          </a:p>
          <a:p>
            <a:pPr marL="0" indent="0">
              <a:buNone/>
            </a:pPr>
            <a:r>
              <a:rPr lang="en-US" sz="1900" dirty="0"/>
              <a:t>	</a:t>
            </a:r>
            <a:r>
              <a:rPr lang="en-US" sz="1900" dirty="0" smtClean="0"/>
              <a:t>   [Sherstov07, Shi-Zhu07, Chattopadhyay-Ada08, Lee-Shraibman08,…]</a:t>
            </a:r>
          </a:p>
          <a:p>
            <a:r>
              <a:rPr lang="en-US" sz="3000" dirty="0" smtClean="0"/>
              <a:t>Circuit Complexity</a:t>
            </a:r>
          </a:p>
          <a:p>
            <a:pPr marL="0" indent="0">
              <a:buNone/>
            </a:pPr>
            <a:r>
              <a:rPr lang="en-US" sz="1800" dirty="0" smtClean="0"/>
              <a:t>	   [Minsky-Papert69, Beigel93, Sherstov08]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000" dirty="0" smtClean="0"/>
              <a:t>Oracle Separations </a:t>
            </a:r>
            <a:r>
              <a:rPr lang="en-US" sz="1800" dirty="0" smtClean="0"/>
              <a:t>[Beigel94, Bouland-Chen-Holden-Thaler-Vasudevan16]</a:t>
            </a:r>
          </a:p>
          <a:p>
            <a:pPr marL="0" indent="0">
              <a:buNone/>
            </a:pPr>
            <a:r>
              <a:rPr lang="en-US" sz="3000" dirty="0" smtClean="0"/>
              <a:t>Secret Sharing Schemes </a:t>
            </a:r>
            <a:r>
              <a:rPr lang="en-US" sz="1800" dirty="0" smtClean="0"/>
              <a:t>[Bogdanov-Ishai-Viola-Williamson16]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18381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Approximate Degree of AC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1721" cy="49437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AC</a:t>
            </a:r>
            <a:r>
              <a:rPr lang="en-US" baseline="30000" dirty="0" smtClean="0"/>
              <a:t>0 </a:t>
            </a:r>
            <a:r>
              <a:rPr lang="en-US" dirty="0" smtClean="0"/>
              <a:t> = {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2400" dirty="0" smtClean="0">
                <a:ea typeface="ＭＳ ゴシック"/>
                <a:cs typeface="ＭＳ ゴシック"/>
              </a:rPr>
              <a:t>,</a:t>
            </a:r>
            <a:r>
              <a:rPr lang="en-US" sz="2400" dirty="0" smtClean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smtClean="0">
                <a:ea typeface="ＭＳ ゴシック"/>
                <a:cs typeface="ＭＳ ゴシック"/>
              </a:rPr>
              <a:t>,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-</a:t>
            </a:r>
            <a:r>
              <a:rPr lang="en-US" dirty="0" smtClean="0"/>
              <a:t>}-circuits (with unbounded fan-in) of 		  		constant depth and polynomial size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Approximate degree lower bounds underlie the best known lower bounds for AC</a:t>
            </a:r>
            <a:r>
              <a:rPr lang="en-US" baseline="30000" dirty="0" smtClean="0"/>
              <a:t>0 </a:t>
            </a:r>
            <a:r>
              <a:rPr lang="en-US" dirty="0" smtClean="0"/>
              <a:t>under: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Approximate rank </a:t>
            </a:r>
            <a:r>
              <a:rPr lang="en-US" dirty="0"/>
              <a:t>/</a:t>
            </a:r>
            <a:r>
              <a:rPr lang="en-US" dirty="0" smtClean="0"/>
              <a:t> </a:t>
            </a:r>
            <a:r>
              <a:rPr lang="en-US" dirty="0"/>
              <a:t>q</a:t>
            </a:r>
            <a:r>
              <a:rPr lang="en-US" dirty="0" smtClean="0"/>
              <a:t>uantum comm. complexity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Multiparty (quantum) comm. </a:t>
            </a:r>
            <a:r>
              <a:rPr lang="en-US" dirty="0"/>
              <a:t>c</a:t>
            </a:r>
            <a:r>
              <a:rPr lang="en-US" dirty="0" smtClean="0"/>
              <a:t>omplexity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Discrepancy / margin complexity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Sign-rank / unbounded error comm. complexity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Majority-of-threshold and threshold-of-majority circuit size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+mj-lt"/>
              </a:rPr>
              <a:t>Open Problem: What is the approximate degree of AC</a:t>
            </a:r>
            <a:r>
              <a:rPr lang="en-US" b="1" baseline="30000" dirty="0" smtClean="0">
                <a:solidFill>
                  <a:schemeClr val="tx2"/>
                </a:solidFill>
                <a:latin typeface="+mj-lt"/>
              </a:rPr>
              <a:t>0</a:t>
            </a:r>
            <a:r>
              <a:rPr lang="en-US" b="1" dirty="0" smtClean="0">
                <a:solidFill>
                  <a:schemeClr val="tx2"/>
                </a:solidFill>
                <a:latin typeface="+mj-lt"/>
              </a:rPr>
              <a:t>? </a:t>
            </a:r>
            <a:endParaRPr lang="en-US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1608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Approximate Degree of AC</a:t>
            </a:r>
            <a:r>
              <a:rPr lang="en-US" baseline="30000" dirty="0" smtClean="0"/>
              <a:t>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43575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+mj-lt"/>
              </a:rPr>
              <a:t>Prior work:</a:t>
            </a:r>
            <a:endParaRPr lang="en-US" sz="2800" b="1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LatinModernMath-Regular"/>
                <a:cs typeface="LatinModernMath-Regular"/>
              </a:rPr>
              <a:t>Element-Distinctness </a:t>
            </a:r>
            <a:r>
              <a:rPr lang="en-US" sz="2800" dirty="0" smtClean="0"/>
              <a:t>is a CNF with approximate degree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Ω</a:t>
            </a:r>
            <a:r>
              <a:rPr lang="en-US" sz="2800" dirty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2/3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  <a:r>
              <a:rPr lang="en-US" sz="2800" dirty="0" smtClean="0"/>
              <a:t> </a:t>
            </a:r>
            <a:r>
              <a:rPr lang="en-US" sz="2000" dirty="0" smtClean="0"/>
              <a:t>	[Aaronson-Shi02]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+mj-lt"/>
              </a:rPr>
              <a:t>This work:</a:t>
            </a:r>
            <a:endParaRPr lang="en-US" sz="2800" dirty="0">
              <a:solidFill>
                <a:srgbClr val="0000FF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2800" u="sng" dirty="0" smtClean="0"/>
              <a:t>Main Theorem:</a:t>
            </a:r>
            <a:r>
              <a:rPr lang="en-US" sz="2800" dirty="0" smtClean="0"/>
              <a:t> For every </a:t>
            </a:r>
            <a:r>
              <a:rPr lang="en-US" sz="2800" i="1" dirty="0" err="1" smtClean="0">
                <a:latin typeface="LatinModernMath-Regular"/>
                <a:cs typeface="LatinModernMath-Regular"/>
              </a:rPr>
              <a:t>δ</a:t>
            </a:r>
            <a:r>
              <a:rPr lang="en-US" sz="2800" dirty="0" smtClean="0"/>
              <a:t>  </a:t>
            </a:r>
            <a:r>
              <a:rPr lang="en-US" sz="2800" dirty="0" smtClean="0">
                <a:cs typeface="LatinModernMath-Regular"/>
              </a:rPr>
              <a:t>&gt;</a:t>
            </a:r>
            <a:r>
              <a:rPr lang="en-US" sz="2800" dirty="0" smtClean="0">
                <a:latin typeface="LatinModernMath-Regular"/>
                <a:cs typeface="LatinModernMath-Regular"/>
              </a:rPr>
              <a:t> 0</a:t>
            </a:r>
            <a:r>
              <a:rPr lang="en-US" sz="2800" dirty="0" smtClean="0"/>
              <a:t>, there is an AC</a:t>
            </a:r>
            <a:r>
              <a:rPr lang="en-US" sz="2800" baseline="30000" dirty="0" smtClean="0"/>
              <a:t>0</a:t>
            </a:r>
            <a:r>
              <a:rPr lang="en-US" sz="2800" dirty="0" smtClean="0"/>
              <a:t> circuit with approximate degree </a:t>
            </a:r>
            <a:r>
              <a:rPr lang="en-US" sz="2800" dirty="0" err="1" smtClean="0">
                <a:latin typeface="LatinModernMath-Regular"/>
                <a:cs typeface="LatinModernMath-Regular"/>
              </a:rPr>
              <a:t>Ω</a:t>
            </a:r>
            <a:r>
              <a:rPr lang="en-US" sz="2800" dirty="0" smtClean="0">
                <a:latin typeface="LatinModernMath-Regular"/>
                <a:cs typeface="LatinModernMath-Regular"/>
              </a:rPr>
              <a:t>(</a:t>
            </a:r>
            <a:r>
              <a:rPr lang="en-US" sz="2800" dirty="0" smtClean="0">
                <a:latin typeface="LM Roman 10 Italic"/>
                <a:cs typeface="LM Roman 10 Italic"/>
              </a:rPr>
              <a:t>n</a:t>
            </a:r>
            <a:r>
              <a:rPr lang="en-US" sz="2800" baseline="30000" dirty="0" smtClean="0">
                <a:latin typeface="LatinModernMath-Regular"/>
                <a:cs typeface="LatinModernMath-Regular"/>
              </a:rPr>
              <a:t>1</a:t>
            </a:r>
            <a:r>
              <a:rPr lang="en-US" sz="2800" baseline="30000" dirty="0">
                <a:latin typeface="LatinModernMath-Regular"/>
                <a:cs typeface="LatinModernMath-Regular"/>
              </a:rPr>
              <a:t>-</a:t>
            </a:r>
            <a:r>
              <a:rPr lang="en-US" sz="2800" i="1" baseline="30000" dirty="0" smtClean="0">
                <a:latin typeface="LatinModernMath-Regular"/>
                <a:cs typeface="LatinModernMath-Regular"/>
              </a:rPr>
              <a:t>δ</a:t>
            </a:r>
            <a:r>
              <a:rPr lang="en-US" sz="2800" dirty="0" smtClean="0">
                <a:latin typeface="LatinModernMath-Regular"/>
                <a:cs typeface="LatinModernMath-Regular"/>
              </a:rPr>
              <a:t>)</a:t>
            </a:r>
          </a:p>
          <a:p>
            <a:pPr lvl="1">
              <a:buFont typeface="Arial"/>
              <a:buChar char="•"/>
            </a:pPr>
            <a:r>
              <a:rPr lang="en-US" sz="2400" dirty="0" smtClean="0"/>
              <a:t>Depth = </a:t>
            </a:r>
            <a:r>
              <a:rPr lang="en-US" sz="2400" dirty="0" smtClean="0">
                <a:latin typeface="LatinModernMath-Regular"/>
                <a:cs typeface="LatinModernMath-Regular"/>
              </a:rPr>
              <a:t>O(log(1/</a:t>
            </a:r>
            <a:r>
              <a:rPr lang="en-US" sz="2400" i="1" dirty="0" err="1" smtClean="0">
                <a:latin typeface="LatinModernMath-Regular"/>
                <a:cs typeface="LatinModernMath-Regular"/>
              </a:rPr>
              <a:t>δ</a:t>
            </a:r>
            <a:r>
              <a:rPr lang="en-US" sz="2400" dirty="0" smtClean="0">
                <a:latin typeface="LatinModernMath-Regular"/>
                <a:cs typeface="LatinModernMath-Regular"/>
              </a:rPr>
              <a:t>))</a:t>
            </a:r>
          </a:p>
          <a:p>
            <a:pPr lvl="1">
              <a:buFont typeface="Arial"/>
              <a:buChar char="•"/>
            </a:pPr>
            <a:r>
              <a:rPr lang="en-US" sz="2400" dirty="0" smtClean="0"/>
              <a:t>Also applies to DNF of width </a:t>
            </a:r>
            <a:r>
              <a:rPr lang="en-US" sz="2400" dirty="0" smtClean="0">
                <a:latin typeface="LatinModernMath-Regular"/>
                <a:cs typeface="LatinModernMath-Regular"/>
              </a:rPr>
              <a:t>(log </a:t>
            </a:r>
            <a:r>
              <a:rPr lang="en-US" sz="2400" dirty="0" smtClean="0">
                <a:latin typeface="LM Roman 10 Italic"/>
                <a:cs typeface="LM Roman 10 Italic"/>
              </a:rPr>
              <a:t>n</a:t>
            </a:r>
            <a:r>
              <a:rPr lang="en-US" sz="2400" dirty="0" smtClean="0">
                <a:latin typeface="LatinModernMath-Regular"/>
                <a:cs typeface="LatinModernMath-Regular"/>
              </a:rPr>
              <a:t>)</a:t>
            </a:r>
            <a:r>
              <a:rPr lang="en-US" sz="2400" baseline="30000" dirty="0" smtClean="0">
                <a:latin typeface="LatinModernMath-Regular"/>
                <a:cs typeface="LatinModernMath-Regular"/>
              </a:rPr>
              <a:t>O(log(1/</a:t>
            </a:r>
            <a:r>
              <a:rPr lang="en-US" sz="2400" i="1" baseline="30000" dirty="0" err="1" smtClean="0">
                <a:latin typeface="LatinModernMath-Regular"/>
                <a:cs typeface="LatinModernMath-Regular"/>
              </a:rPr>
              <a:t>δ</a:t>
            </a:r>
            <a:r>
              <a:rPr lang="en-US" sz="2400" baseline="30000" dirty="0" smtClean="0">
                <a:latin typeface="LatinModernMath-Regular"/>
                <a:cs typeface="LatinModernMath-Regular"/>
              </a:rPr>
              <a:t>))</a:t>
            </a:r>
            <a:endParaRPr lang="en-US" sz="2400" dirty="0">
              <a:latin typeface="LatinModernMath-Regular"/>
              <a:cs typeface="LatinModernMath-Regular"/>
            </a:endParaRPr>
          </a:p>
          <a:p>
            <a:pPr marL="457200" lvl="1" indent="0">
              <a:buNone/>
            </a:pPr>
            <a:r>
              <a:rPr lang="en-US" sz="2400" dirty="0" smtClean="0"/>
              <a:t>	(with </a:t>
            </a:r>
            <a:r>
              <a:rPr lang="en-US" sz="2400" dirty="0" err="1" smtClean="0"/>
              <a:t>quasipolynomial</a:t>
            </a:r>
            <a:r>
              <a:rPr lang="en-US" sz="2400" dirty="0" smtClean="0"/>
              <a:t> size)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4006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Main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9521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An AC</a:t>
            </a:r>
            <a:r>
              <a:rPr lang="en-US" baseline="30000" dirty="0" smtClean="0"/>
              <a:t>0 </a:t>
            </a:r>
            <a:r>
              <a:rPr lang="en-US" dirty="0" smtClean="0"/>
              <a:t>circuit with </a:t>
            </a:r>
            <a:r>
              <a:rPr lang="en-US" i="1" dirty="0" smtClean="0">
                <a:solidFill>
                  <a:srgbClr val="0000FF"/>
                </a:solidFill>
              </a:rPr>
              <a:t>quantum communication complexity </a:t>
            </a:r>
            <a:r>
              <a:rPr lang="en-US" dirty="0" err="1" smtClean="0">
                <a:latin typeface="LatinModernMath-Regular"/>
                <a:cs typeface="LatinModernMath-Regular"/>
              </a:rPr>
              <a:t>Ω</a:t>
            </a:r>
            <a:r>
              <a:rPr lang="en-US" dirty="0" smtClean="0">
                <a:latin typeface="LatinModernMath-Regular"/>
                <a:cs typeface="LatinModernMath-Regular"/>
              </a:rPr>
              <a:t>(</a:t>
            </a:r>
            <a:r>
              <a:rPr lang="en-US" dirty="0" smtClean="0">
                <a:latin typeface="LM Roman 10 Italic"/>
                <a:cs typeface="LM Roman 10 Italic"/>
              </a:rPr>
              <a:t>n</a:t>
            </a:r>
            <a:r>
              <a:rPr lang="en-US" baseline="30000" dirty="0" smtClean="0">
                <a:latin typeface="LatinModernMath-Regular"/>
                <a:cs typeface="LatinModernMath-Regular"/>
              </a:rPr>
              <a:t>1-</a:t>
            </a:r>
            <a:r>
              <a:rPr lang="en-US" i="1" baseline="30000" dirty="0" smtClean="0">
                <a:latin typeface="LatinModernMath-Regular"/>
                <a:cs typeface="LatinModernMath-Regular"/>
              </a:rPr>
              <a:t>δ</a:t>
            </a:r>
            <a:r>
              <a:rPr lang="en-US" dirty="0" smtClean="0">
                <a:latin typeface="LatinModernMath-Regular"/>
                <a:cs typeface="LatinModernMath-Regular"/>
              </a:rPr>
              <a:t>)</a:t>
            </a:r>
          </a:p>
          <a:p>
            <a:pPr marL="457200" lvl="1" indent="0">
              <a:buNone/>
            </a:pPr>
            <a:r>
              <a:rPr lang="en-US" sz="3000" dirty="0" smtClean="0"/>
              <a:t>		</a:t>
            </a:r>
            <a:r>
              <a:rPr lang="en-US" sz="2200" dirty="0" smtClean="0"/>
              <a:t>Main Theorem + Pattern Matrix Method [Sherstov07]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dirty="0" smtClean="0"/>
              <a:t>Improved </a:t>
            </a:r>
            <a:r>
              <a:rPr lang="en-US" i="1" dirty="0" smtClean="0">
                <a:solidFill>
                  <a:srgbClr val="0000FF"/>
                </a:solidFill>
              </a:rPr>
              <a:t>secret sharing schemes</a:t>
            </a:r>
            <a:r>
              <a:rPr lang="en-US" dirty="0" smtClean="0"/>
              <a:t> with reconstruction in AC</a:t>
            </a:r>
            <a:r>
              <a:rPr lang="en-US" baseline="30000" dirty="0" smtClean="0"/>
              <a:t>0</a:t>
            </a:r>
          </a:p>
          <a:p>
            <a:pPr marL="457200" lvl="1" indent="0">
              <a:buNone/>
            </a:pPr>
            <a:r>
              <a:rPr lang="en-US" sz="3000" baseline="30000" dirty="0"/>
              <a:t>	</a:t>
            </a:r>
            <a:r>
              <a:rPr lang="en-US" sz="3000" baseline="30000" dirty="0" smtClean="0"/>
              <a:t>		</a:t>
            </a:r>
            <a:r>
              <a:rPr lang="en-US" sz="2200" dirty="0" smtClean="0"/>
              <a:t>Main Theorem + [Bogdanov-Ishai-Viola-Williamson16]</a:t>
            </a:r>
          </a:p>
          <a:p>
            <a:pPr marL="457200" lvl="1" indent="0">
              <a:buNone/>
            </a:pPr>
            <a:endParaRPr lang="en-US" sz="2200" baseline="30000" dirty="0" smtClean="0"/>
          </a:p>
          <a:p>
            <a:r>
              <a:rPr lang="en-US" dirty="0" smtClean="0"/>
              <a:t>Nearly optimal separation between </a:t>
            </a:r>
            <a:r>
              <a:rPr lang="en-US" i="1" dirty="0" smtClean="0">
                <a:solidFill>
                  <a:srgbClr val="0000FF"/>
                </a:solidFill>
              </a:rPr>
              <a:t>certificate complexity</a:t>
            </a:r>
            <a:r>
              <a:rPr lang="en-US" dirty="0" smtClean="0"/>
              <a:t> and approximate degree</a:t>
            </a:r>
          </a:p>
          <a:p>
            <a:pPr marL="457200" lvl="1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	</a:t>
            </a:r>
            <a:r>
              <a:rPr lang="en-US" sz="2200" dirty="0" smtClean="0"/>
              <a:t>Main Theorem + some actual work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45094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2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Story 1: </a:t>
            </a:r>
            <a:r>
              <a:rPr lang="en-US" i="1" dirty="0" err="1" smtClean="0"/>
              <a:t>Symmetrization</a:t>
            </a:r>
            <a:r>
              <a:rPr lang="en-US" dirty="0" smtClean="0"/>
              <a:t> and the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 approximate degree of AND</a:t>
            </a:r>
          </a:p>
          <a:p>
            <a:endParaRPr lang="en-US" dirty="0" smtClean="0"/>
          </a:p>
          <a:p>
            <a:r>
              <a:rPr lang="en-US" dirty="0" smtClean="0"/>
              <a:t>Story 2: </a:t>
            </a:r>
            <a:r>
              <a:rPr lang="en-US" i="1" dirty="0" smtClean="0"/>
              <a:t>Dual polynomials</a:t>
            </a:r>
            <a:r>
              <a:rPr lang="en-US" dirty="0" smtClean="0"/>
              <a:t> and the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 approximate degree of AND-OR</a:t>
            </a:r>
          </a:p>
          <a:p>
            <a:endParaRPr lang="en-US" dirty="0" smtClean="0"/>
          </a:p>
          <a:p>
            <a:r>
              <a:rPr lang="en-US" dirty="0" smtClean="0"/>
              <a:t>Story 3: Hardness </a:t>
            </a:r>
            <a:r>
              <a:rPr lang="en-US" dirty="0" smtClean="0"/>
              <a:t>amplification in AC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>
                <a:cs typeface="Chalkboard"/>
              </a:rPr>
              <a:t>	</a:t>
            </a:r>
            <a:r>
              <a:rPr lang="en-US" dirty="0" smtClean="0">
                <a:cs typeface="Chalkboard"/>
              </a:rPr>
              <a:t>								⇒</a:t>
            </a:r>
            <a:r>
              <a:rPr lang="en-US" dirty="0" smtClean="0"/>
              <a:t> Main Theorem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40222" y="1636891"/>
            <a:ext cx="2060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[Nisan-Szegedy92]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35328" y="3127972"/>
            <a:ext cx="1904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[B.-Thaler13</a:t>
            </a:r>
          </a:p>
          <a:p>
            <a:r>
              <a:rPr lang="en-US" dirty="0" smtClean="0"/>
              <a:t>Sherstov13]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36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13509</TotalTime>
  <Words>2652</Words>
  <Application>Microsoft Macintosh PowerPoint</Application>
  <PresentationFormat>On-screen Show (4:3)</PresentationFormat>
  <Paragraphs>669</Paragraphs>
  <Slides>48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Office Theme</vt:lpstr>
      <vt:lpstr>A Nearly Optimal Lower Bound on the Approximate Degree of AC0</vt:lpstr>
      <vt:lpstr>Boolean Functions</vt:lpstr>
      <vt:lpstr>Approximate Degree  [Nisan-Szegedy92]</vt:lpstr>
      <vt:lpstr>Applications (Upper Bounds)</vt:lpstr>
      <vt:lpstr>Applications (Lower Bounds)</vt:lpstr>
      <vt:lpstr>Approximate Degree of AC0</vt:lpstr>
      <vt:lpstr>Approximate Degree of AC0</vt:lpstr>
      <vt:lpstr>Applications of Main Theorem</vt:lpstr>
      <vt:lpstr>Roadmap</vt:lpstr>
      <vt:lpstr>Approximate Degree of ANDn</vt:lpstr>
      <vt:lpstr>Approximate Degree of ANDn</vt:lpstr>
      <vt:lpstr>Approximate Degree of ANDn</vt:lpstr>
      <vt:lpstr>Approximate Degree of ANDn</vt:lpstr>
      <vt:lpstr>Roadmap</vt:lpstr>
      <vt:lpstr>The AND-OR Tree</vt:lpstr>
      <vt:lpstr>Approximate Degree of ANDn  ORm </vt:lpstr>
      <vt:lpstr>Approximate Degree of ANDn  ORm </vt:lpstr>
      <vt:lpstr>The Method of Dual Polynomials</vt:lpstr>
      <vt:lpstr>The Method of Dual Polynomials</vt:lpstr>
      <vt:lpstr>Approximate Degree of ANDn  ORm </vt:lpstr>
      <vt:lpstr>Dual Block Composition [Shi-Zhu07, Lee09, Sherstov09]</vt:lpstr>
      <vt:lpstr>Dual Block Composition [Shi-Zhu07, Lee09, Sherstov09]</vt:lpstr>
      <vt:lpstr>Roadmap</vt:lpstr>
      <vt:lpstr>Hardness Amplification in AC0</vt:lpstr>
      <vt:lpstr>Hardness Amplification in AC0</vt:lpstr>
      <vt:lpstr>This Work: A New Hardness Amplification Theorem for Degree</vt:lpstr>
      <vt:lpstr>Around the Block Composition Barrier</vt:lpstr>
      <vt:lpstr>Case Study: SURJECTIVITY</vt:lpstr>
      <vt:lpstr>Getting to Know SURJECTIVITY</vt:lpstr>
      <vt:lpstr>SURJECTIVITY Illustrated (N=6, R=3)</vt:lpstr>
      <vt:lpstr>SURJECTIVITY Illustrated (N=6, R=3)</vt:lpstr>
      <vt:lpstr>Getting to Know SURJECTIVITY</vt:lpstr>
      <vt:lpstr>General Hardness Amplification Construction</vt:lpstr>
      <vt:lpstr>General Hardness Amplification Construction</vt:lpstr>
      <vt:lpstr>Remainder of This Talk: Lower Bound for SURJECTIVITY</vt:lpstr>
      <vt:lpstr>Overview of SURJECTIVITY Lower Bound</vt:lpstr>
      <vt:lpstr>Details of Stage 1</vt:lpstr>
      <vt:lpstr>Details of Stage 2</vt:lpstr>
      <vt:lpstr>Fixing the AND-OR Dual Polynomial</vt:lpstr>
      <vt:lpstr>Fixing the AND-OR Dual Polynomial</vt:lpstr>
      <vt:lpstr>Fix 1: Trading PHD for Support Size</vt:lpstr>
      <vt:lpstr>Fix 2: Zeroing Out High Hamming Weight Inputs</vt:lpstr>
      <vt:lpstr>Fix 2: Zeroing Out High Hamming Weight Inputs</vt:lpstr>
      <vt:lpstr>Fix 2: Zeroing Out High Hamming Weight Inputs</vt:lpstr>
      <vt:lpstr>Putting the Pieces Together</vt:lpstr>
      <vt:lpstr>Recap of SURJECTIVITY Lower Bound</vt:lpstr>
      <vt:lpstr>Conclusions I: Upcoming Work</vt:lpstr>
      <vt:lpstr>Conclusions II: Open Problems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Nearly Optimal Lower Bound on the Approximate Degree of AC0</dc:title>
  <dc:creator>Mark Bun</dc:creator>
  <cp:lastModifiedBy>Mark Bun</cp:lastModifiedBy>
  <cp:revision>947</cp:revision>
  <dcterms:created xsi:type="dcterms:W3CDTF">2017-03-21T21:45:36Z</dcterms:created>
  <dcterms:modified xsi:type="dcterms:W3CDTF">2017-10-23T14:31:04Z</dcterms:modified>
</cp:coreProperties>
</file>