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  <p:sldMasterId id="2147483673" r:id="rId4"/>
    <p:sldMasterId id="2147483675" r:id="rId5"/>
    <p:sldMasterId id="2147483687" r:id="rId6"/>
  </p:sldMasterIdLst>
  <p:notesMasterIdLst>
    <p:notesMasterId r:id="rId108"/>
  </p:notesMasterIdLst>
  <p:handoutMasterIdLst>
    <p:handoutMasterId r:id="rId109"/>
  </p:handoutMasterIdLst>
  <p:sldIdLst>
    <p:sldId id="656" r:id="rId7"/>
    <p:sldId id="256" r:id="rId8"/>
    <p:sldId id="576" r:id="rId9"/>
    <p:sldId id="657" r:id="rId10"/>
    <p:sldId id="659" r:id="rId11"/>
    <p:sldId id="658" r:id="rId12"/>
    <p:sldId id="304" r:id="rId13"/>
    <p:sldId id="305" r:id="rId14"/>
    <p:sldId id="444" r:id="rId15"/>
    <p:sldId id="655" r:id="rId16"/>
    <p:sldId id="296" r:id="rId17"/>
    <p:sldId id="661" r:id="rId18"/>
    <p:sldId id="660" r:id="rId19"/>
    <p:sldId id="679" r:id="rId20"/>
    <p:sldId id="546" r:id="rId21"/>
    <p:sldId id="547" r:id="rId22"/>
    <p:sldId id="548" r:id="rId23"/>
    <p:sldId id="663" r:id="rId24"/>
    <p:sldId id="549" r:id="rId25"/>
    <p:sldId id="567" r:id="rId26"/>
    <p:sldId id="664" r:id="rId27"/>
    <p:sldId id="665" r:id="rId28"/>
    <p:sldId id="308" r:id="rId29"/>
    <p:sldId id="550" r:id="rId30"/>
    <p:sldId id="261" r:id="rId31"/>
    <p:sldId id="667" r:id="rId32"/>
    <p:sldId id="311" r:id="rId33"/>
    <p:sldId id="690" r:id="rId34"/>
    <p:sldId id="680" r:id="rId35"/>
    <p:sldId id="666" r:id="rId36"/>
    <p:sldId id="653" r:id="rId37"/>
    <p:sldId id="668" r:id="rId38"/>
    <p:sldId id="670" r:id="rId39"/>
    <p:sldId id="682" r:id="rId40"/>
    <p:sldId id="669" r:id="rId41"/>
    <p:sldId id="326" r:id="rId42"/>
    <p:sldId id="327" r:id="rId43"/>
    <p:sldId id="329" r:id="rId44"/>
    <p:sldId id="608" r:id="rId45"/>
    <p:sldId id="609" r:id="rId46"/>
    <p:sldId id="671" r:id="rId47"/>
    <p:sldId id="683" r:id="rId48"/>
    <p:sldId id="672" r:id="rId49"/>
    <p:sldId id="686" r:id="rId50"/>
    <p:sldId id="673" r:id="rId51"/>
    <p:sldId id="67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520" r:id="rId70"/>
    <p:sldId id="517" r:id="rId71"/>
    <p:sldId id="684" r:id="rId72"/>
    <p:sldId id="611" r:id="rId73"/>
    <p:sldId id="612" r:id="rId74"/>
    <p:sldId id="613" r:id="rId75"/>
    <p:sldId id="614" r:id="rId76"/>
    <p:sldId id="615" r:id="rId77"/>
    <p:sldId id="616" r:id="rId78"/>
    <p:sldId id="617" r:id="rId79"/>
    <p:sldId id="687" r:id="rId80"/>
    <p:sldId id="619" r:id="rId81"/>
    <p:sldId id="620" r:id="rId82"/>
    <p:sldId id="621" r:id="rId83"/>
    <p:sldId id="622" r:id="rId84"/>
    <p:sldId id="623" r:id="rId85"/>
    <p:sldId id="624" r:id="rId86"/>
    <p:sldId id="688" r:id="rId87"/>
    <p:sldId id="626" r:id="rId88"/>
    <p:sldId id="627" r:id="rId89"/>
    <p:sldId id="628" r:id="rId90"/>
    <p:sldId id="629" r:id="rId91"/>
    <p:sldId id="630" r:id="rId92"/>
    <p:sldId id="631" r:id="rId93"/>
    <p:sldId id="632" r:id="rId94"/>
    <p:sldId id="633" r:id="rId95"/>
    <p:sldId id="636" r:id="rId96"/>
    <p:sldId id="677" r:id="rId97"/>
    <p:sldId id="678" r:id="rId98"/>
    <p:sldId id="689" r:id="rId99"/>
    <p:sldId id="651" r:id="rId100"/>
    <p:sldId id="675" r:id="rId101"/>
    <p:sldId id="676" r:id="rId102"/>
    <p:sldId id="639" r:id="rId103"/>
    <p:sldId id="640" r:id="rId104"/>
    <p:sldId id="516" r:id="rId105"/>
    <p:sldId id="691" r:id="rId106"/>
    <p:sldId id="685" r:id="rId107"/>
  </p:sldIdLst>
  <p:sldSz cx="9144000" cy="6858000" type="screen4x3"/>
  <p:notesSz cx="9144000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clrMru>
    <a:srgbClr val="FF4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44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448" y="-104"/>
      </p:cViewPr>
      <p:guideLst>
        <p:guide orient="horz" pos="4224"/>
        <p:guide pos="3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100" Type="http://schemas.openxmlformats.org/officeDocument/2006/relationships/slide" Target="slides/slide94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454AA-C3AC-AA42-8579-A151D508A25A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5265-CAC7-FD4D-9F64-5232D3ACA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8E5D6-A8CA-BC4D-8942-D1F34AE7A6E2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6F91-2BBF-4C4F-AC82-58EEB2253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9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950A1-1A60-924E-8594-E6E740FEB883}" type="slidenum">
              <a:rPr lang="en-US"/>
              <a:pPr/>
              <a:t>36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So the starting point for this work is the question what happens to the eigenvalues of a matrix when I add a rank one matrix to it?</a:t>
            </a:r>
          </a:p>
          <a:p>
            <a:pPr eaLnBrk="1" hangingPunct="1"/>
            <a:r>
              <a:rPr lang="en-US">
                <a:latin typeface="Corbel" charset="0"/>
              </a:rPr>
              <a:t>The answer is well known.</a:t>
            </a:r>
          </a:p>
          <a:p>
            <a:pPr eaLnBrk="1" hangingPunct="1"/>
            <a:r>
              <a:rPr lang="en-US">
                <a:latin typeface="Corbel" charset="0"/>
              </a:rPr>
              <a:t>Suppose I start with a matrix A whose eigenvalues \lambda(A) are as follows.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45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CBB7F-4DA4-D447-BA40-DD639377A4EC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Ok, so we’re going to get a little more aggressive now in moving our eigenvalues along. </a:t>
            </a:r>
          </a:p>
          <a:p>
            <a:pPr eaLnBrk="1" hangingPunct="1"/>
            <a:r>
              <a:rPr lang="en-US">
                <a:latin typeface="Corbel" charset="0"/>
              </a:rPr>
              <a:t>Let’s consider a process where we start with the zero matrix and add one vector at each step.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8F036-4B8C-5347-B0F7-A49CEB20840F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We will also maintain two real numbers which we will treat as fences or barriers, and we will make sure that the eigenvalues of our matrix always lie between the barriers.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293BE-7591-E547-840B-EC8F13366A1F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This process will evolve as follows. </a:t>
            </a:r>
          </a:p>
          <a:p>
            <a:pPr eaLnBrk="1" hangingPunct="1"/>
            <a:r>
              <a:rPr lang="en-US">
                <a:latin typeface="Corbel" charset="0"/>
              </a:rPr>
              <a:t>We have a matrix between the barriers. We find a vector to add. This shifts the eigenvalues.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8AEAC-C879-1847-A88D-C8BF481FBD5A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And we shift the barriers by </a:t>
            </a:r>
            <a:r>
              <a:rPr lang="en-US" i="1">
                <a:latin typeface="Corbel" charset="0"/>
              </a:rPr>
              <a:t>constants</a:t>
            </a:r>
            <a:r>
              <a:rPr lang="en-US">
                <a:latin typeface="Corbel" charset="0"/>
              </a:rPr>
              <a:t> ½ and 2.</a:t>
            </a:r>
          </a:p>
          <a:p>
            <a:pPr eaLnBrk="1" hangingPunct="1"/>
            <a:r>
              <a:rPr lang="en-US">
                <a:latin typeface="Corbel" charset="0"/>
              </a:rPr>
              <a:t>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0B59F-3DF2-1242-8245-CF0E584D6114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And we shift the barriers by </a:t>
            </a:r>
            <a:r>
              <a:rPr lang="en-US" i="1">
                <a:latin typeface="Corbel" charset="0"/>
              </a:rPr>
              <a:t>constants</a:t>
            </a:r>
            <a:r>
              <a:rPr lang="en-US">
                <a:latin typeface="Corbel" charset="0"/>
              </a:rPr>
              <a:t> ½ and 2.</a:t>
            </a:r>
          </a:p>
          <a:p>
            <a:pPr eaLnBrk="1" hangingPunct="1"/>
            <a:r>
              <a:rPr lang="en-US">
                <a:latin typeface="Corbel" charset="0"/>
              </a:rPr>
              <a:t>I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1451A-D4E3-D048-9569-214A0758D0D3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If we can prove that we can always do these things simultaneously we are done, since we will just repeat this for 6n steps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000EC-3712-AC42-AA95-8FC422B0E70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Each time marching the barriers forward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B8610-5A79-C849-8721-BCC19A326A57}" type="slidenum">
              <a:rPr lang="en-US"/>
              <a:pPr/>
              <a:t>62</a:t>
            </a:fld>
            <a:endParaRPr 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And eventually after 6n steps the lower barrier will be at n nad the larger at 13n, whose ratio is 13.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19297-D391-6748-91F4-B4B98491AB34}" type="slidenum">
              <a:rPr lang="en-US"/>
              <a:pPr/>
              <a:t>63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Ok, and that will finish the proof.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EF182-9C20-0E45-923F-F530F4B776DB}" type="slidenum">
              <a:rPr lang="en-US"/>
              <a:pPr/>
              <a:t>37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If I add a vector v, that is, I take A+vv^T, then the eigenvalues shift forward in a way such that they interlace the old eigenvalues.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814B-E898-B144-B601-36B31D7E8AB6}" type="slidenum">
              <a:rPr lang="en-US"/>
              <a:pPr/>
              <a:t>64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The only thing we need to do in this proof is prove the induction hypothesis. If I have a matrix whose eigs are between the barriers, then an appropriate vectors always exists.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814B-E898-B144-B601-36B31D7E8AB6}" type="slidenum">
              <a:rPr lang="en-US"/>
              <a:pPr/>
              <a:t>65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The only thing we need to do in this proof is prove the induction hypothesis. If I have a matrix whose eigs are between the barriers, then an appropriate vectors always exists.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814B-E898-B144-B601-36B31D7E8AB6}" type="slidenum">
              <a:rPr lang="en-US"/>
              <a:pPr/>
              <a:t>66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The only thing we need to do in this proof is prove the induction hypothesis. If I have a matrix whose eigs are between the barriers, then an appropriate vectors always exists.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38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39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41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42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43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DFC61-40FB-0649-976D-214D4C0FAEBC}" type="slidenum">
              <a:rPr lang="en-US"/>
              <a:pPr/>
              <a:t>44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By applying the rank-one update formula for the determinant, we get that the characteristic poly of A+vv^T is just the old characteristic poly times this quantity, which depends on the projections of the new vector onto the eigenvectors.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28582D-60DB-C64E-91D6-65E0C5353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7CF40D-D8D1-D24D-8B4D-72425C7DA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13256-9A96-A84D-8609-49AE174F6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48107-E67F-134A-9603-1BA298C580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80A3D-A072-884D-95AF-CF034BC26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28582D-60DB-C64E-91D6-65E0C53536E7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2700301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1111356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CD15A9-E0F2-9C48-A0E7-A7B21E8695EB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8715190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6D8BEA-158B-6840-9D18-CABC58EB3DC3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7979028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AA768E-47FA-0440-8F3A-9CDEB674FD80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19728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503A89-EAD4-164B-B6E7-140C6BC76259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9567920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0566D0-BCA9-5641-ADE0-593D471F6E3B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9207466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A99CF4-5ED1-A741-8362-0C1B5C8B789A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614947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80C653-358B-A24D-9A1C-F6E191C6B6C7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6826668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7CF40D-D8D1-D24D-8B4D-72425C7DAD65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712195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13256-9A96-A84D-8609-49AE174F68D5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5886722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14480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CD15A9-E0F2-9C48-A0E7-A7B21E869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6D8BEA-158B-6840-9D18-CABC58EB3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AA768E-47FA-0440-8F3A-9CDEB674F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503A89-EAD4-164B-B6E7-140C6BC76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0566D0-BCA9-5641-ADE0-593D471F6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A99CF4-5ED1-A741-8362-0C1B5C8B7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80C653-358B-A24D-9A1C-F6E191C6B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text styles</a:t>
            </a:r>
          </a:p>
          <a:p>
            <a:pPr lvl="1"/>
            <a:r>
              <a:rPr lang="en-US">
                <a:sym typeface="Corbel" charset="0"/>
              </a:rPr>
              <a:t>Second level</a:t>
            </a:r>
          </a:p>
          <a:p>
            <a:pPr lvl="2"/>
            <a:r>
              <a:rPr lang="en-US">
                <a:sym typeface="Corbel" charset="0"/>
              </a:rPr>
              <a:t>Third level</a:t>
            </a:r>
          </a:p>
          <a:p>
            <a:pPr lvl="3"/>
            <a:r>
              <a:rPr lang="en-US">
                <a:sym typeface="Corbel" charset="0"/>
              </a:rPr>
              <a:t>Fourth level</a:t>
            </a:r>
          </a:p>
          <a:p>
            <a:pPr lvl="4"/>
            <a:r>
              <a:rPr lang="en-US">
                <a:sym typeface="Corbe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67475"/>
            <a:ext cx="2365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Corbel" charset="0"/>
                <a:cs typeface="Corbel" charset="0"/>
                <a:sym typeface="Corbel" charset="0"/>
              </a:defRPr>
            </a:lvl1pPr>
          </a:lstStyle>
          <a:p>
            <a:fld id="{2CC4317A-2EE2-C447-BE4A-D27DC61719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rbe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Corbel" pitchFamily="34" charset="0"/>
              </a:defRPr>
            </a:lvl1pPr>
          </a:lstStyle>
          <a:p>
            <a:pPr algn="l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Corbel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0A4A8BA6-5867-8448-9536-BB882A6826C0}" type="slidenum">
              <a:rPr lang="en-US">
                <a:latin typeface="Corbel" charset="0"/>
                <a:ea typeface="+mn-ea"/>
                <a:cs typeface="+mn-cs"/>
              </a:rPr>
              <a:pPr/>
              <a:t>‹#›</a:t>
            </a:fld>
            <a:endParaRPr lang="en-US">
              <a:latin typeface="Corbe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Corbel" pitchFamily="34" charset="0"/>
              </a:defRPr>
            </a:lvl1pPr>
          </a:lstStyle>
          <a:p>
            <a:pPr algn="l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Corbel" pitchFamily="34" charset="0"/>
              </a:defRPr>
            </a:lvl1pPr>
          </a:lstStyle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432D81F2-F94F-A846-AE35-ACD61899E0BB}" type="slidenum">
              <a:rPr lang="en-US">
                <a:latin typeface="Corbel" charset="0"/>
                <a:ea typeface="+mn-ea"/>
                <a:cs typeface="+mn-cs"/>
              </a:rPr>
              <a:pPr/>
              <a:t>‹#›</a:t>
            </a:fld>
            <a:endParaRPr lang="en-US">
              <a:latin typeface="Corbe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text styles</a:t>
            </a:r>
          </a:p>
          <a:p>
            <a:pPr lvl="1"/>
            <a:r>
              <a:rPr lang="en-US">
                <a:sym typeface="Corbel" charset="0"/>
              </a:rPr>
              <a:t>Second level</a:t>
            </a:r>
          </a:p>
          <a:p>
            <a:pPr lvl="2"/>
            <a:r>
              <a:rPr lang="en-US">
                <a:sym typeface="Corbel" charset="0"/>
              </a:rPr>
              <a:t>Third level</a:t>
            </a:r>
          </a:p>
          <a:p>
            <a:pPr lvl="3"/>
            <a:r>
              <a:rPr lang="en-US">
                <a:sym typeface="Corbel" charset="0"/>
              </a:rPr>
              <a:t>Fourth level</a:t>
            </a:r>
          </a:p>
          <a:p>
            <a:pPr lvl="4"/>
            <a:r>
              <a:rPr lang="en-US">
                <a:sym typeface="Corbe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67475"/>
            <a:ext cx="2365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Corbel" charset="0"/>
                <a:cs typeface="Corbel" charset="0"/>
                <a:sym typeface="Corbel" charset="0"/>
              </a:defRPr>
            </a:lvl1pPr>
          </a:lstStyle>
          <a:p>
            <a:fld id="{2CC4317A-2EE2-C447-BE4A-D27DC61719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rbe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text styles</a:t>
            </a:r>
          </a:p>
          <a:p>
            <a:pPr lvl="1"/>
            <a:r>
              <a:rPr lang="en-US">
                <a:sym typeface="Corbel" charset="0"/>
              </a:rPr>
              <a:t>Second level</a:t>
            </a:r>
          </a:p>
          <a:p>
            <a:pPr lvl="2"/>
            <a:r>
              <a:rPr lang="en-US">
                <a:sym typeface="Corbel" charset="0"/>
              </a:rPr>
              <a:t>Third level</a:t>
            </a:r>
          </a:p>
          <a:p>
            <a:pPr lvl="3"/>
            <a:r>
              <a:rPr lang="en-US">
                <a:sym typeface="Corbel" charset="0"/>
              </a:rPr>
              <a:t>Fourth level</a:t>
            </a:r>
          </a:p>
          <a:p>
            <a:pPr lvl="4"/>
            <a:r>
              <a:rPr lang="en-US">
                <a:sym typeface="Corbe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67475"/>
            <a:ext cx="2365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Corbel" charset="0"/>
                <a:cs typeface="Corbel" charset="0"/>
                <a:sym typeface="Corbel" charset="0"/>
              </a:defRPr>
            </a:lvl1pPr>
          </a:lstStyle>
          <a:p>
            <a:fld id="{2CC4317A-2EE2-C447-BE4A-D27DC61719AE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163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rbe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text styles</a:t>
            </a:r>
          </a:p>
          <a:p>
            <a:pPr lvl="1"/>
            <a:r>
              <a:rPr lang="en-US">
                <a:sym typeface="Corbel" charset="0"/>
              </a:rPr>
              <a:t>Second level</a:t>
            </a:r>
          </a:p>
          <a:p>
            <a:pPr lvl="2"/>
            <a:r>
              <a:rPr lang="en-US">
                <a:sym typeface="Corbel" charset="0"/>
              </a:rPr>
              <a:t>Third level</a:t>
            </a:r>
          </a:p>
          <a:p>
            <a:pPr lvl="3"/>
            <a:r>
              <a:rPr lang="en-US">
                <a:sym typeface="Corbel" charset="0"/>
              </a:rPr>
              <a:t>Fourth level</a:t>
            </a:r>
          </a:p>
          <a:p>
            <a:pPr lvl="4"/>
            <a:r>
              <a:rPr lang="en-US">
                <a:sym typeface="Corbe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50263" y="6467475"/>
            <a:ext cx="2365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Corbel" charset="0"/>
                <a:cs typeface="Corbel" charset="0"/>
                <a:sym typeface="Corbel" charset="0"/>
              </a:defRPr>
            </a:lvl1pPr>
          </a:lstStyle>
          <a:p>
            <a:fld id="{2CC4317A-2EE2-C447-BE4A-D27DC61719AE}" type="slidenum">
              <a:rPr lang="en-US">
                <a:latin typeface="Corbel"/>
              </a:rPr>
              <a:pPr/>
              <a:t>‹#›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3605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rbe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  <a:ea typeface="ヒラギノ角ゴ ProN W3" charset="-128"/>
          <a:cs typeface="ヒラギノ角ゴ ProN W3" charset="-128"/>
          <a:sym typeface="Corbe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rbe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7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png"/><Relationship Id="rId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1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1.emf"/><Relationship Id="rId5" Type="http://schemas.openxmlformats.org/officeDocument/2006/relationships/image" Target="../media/image40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45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45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7.png"/><Relationship Id="rId5" Type="http://schemas.openxmlformats.org/officeDocument/2006/relationships/image" Target="../media/image68.emf"/><Relationship Id="rId6" Type="http://schemas.openxmlformats.org/officeDocument/2006/relationships/image" Target="../media/image69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78.emf"/><Relationship Id="rId5" Type="http://schemas.openxmlformats.org/officeDocument/2006/relationships/image" Target="../media/image79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83.png"/><Relationship Id="rId6" Type="http://schemas.openxmlformats.org/officeDocument/2006/relationships/image" Target="../media/image85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5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5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86.png"/><Relationship Id="rId6" Type="http://schemas.openxmlformats.org/officeDocument/2006/relationships/image" Target="../media/image84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86.pn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87.png"/><Relationship Id="rId1" Type="http://schemas.openxmlformats.org/officeDocument/2006/relationships/tags" Target="../tags/tag41.xml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87.png"/><Relationship Id="rId6" Type="http://schemas.openxmlformats.org/officeDocument/2006/relationships/image" Target="../media/image84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emf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1" Type="http://schemas.openxmlformats.org/officeDocument/2006/relationships/tags" Target="../tags/tag46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emf"/><Relationship Id="rId1" Type="http://schemas.openxmlformats.org/officeDocument/2006/relationships/tags" Target="../tags/tag47.x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5.emf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6.emf"/><Relationship Id="rId5" Type="http://schemas.openxmlformats.org/officeDocument/2006/relationships/image" Target="../media/image95.emf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5.emf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5.emf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5.emf"/><Relationship Id="rId1" Type="http://schemas.openxmlformats.org/officeDocument/2006/relationships/tags" Target="../tags/tag54.xml"/><Relationship Id="rId2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5.emf"/><Relationship Id="rId1" Type="http://schemas.openxmlformats.org/officeDocument/2006/relationships/tags" Target="../tags/tag55.xml"/><Relationship Id="rId2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95.emf"/><Relationship Id="rId1" Type="http://schemas.openxmlformats.org/officeDocument/2006/relationships/tags" Target="../tags/tag56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7.emf"/><Relationship Id="rId3" Type="http://schemas.openxmlformats.org/officeDocument/2006/relationships/image" Target="../media/image9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emf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2.emf"/><Relationship Id="rId9" Type="http://schemas.openxmlformats.org/officeDocument/2006/relationships/image" Target="../media/image101.emf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98.png"/><Relationship Id="rId5" Type="http://schemas.openxmlformats.org/officeDocument/2006/relationships/image" Target="../media/image100.png"/><Relationship Id="rId6" Type="http://schemas.openxmlformats.org/officeDocument/2006/relationships/image" Target="../media/image101.emf"/><Relationship Id="rId7" Type="http://schemas.openxmlformats.org/officeDocument/2006/relationships/image" Target="../media/image103.emf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98.png"/><Relationship Id="rId5" Type="http://schemas.openxmlformats.org/officeDocument/2006/relationships/image" Target="../media/image100.png"/><Relationship Id="rId6" Type="http://schemas.openxmlformats.org/officeDocument/2006/relationships/image" Target="../media/image101.emf"/><Relationship Id="rId7" Type="http://schemas.openxmlformats.org/officeDocument/2006/relationships/image" Target="../media/image103.emf"/><Relationship Id="rId8" Type="http://schemas.openxmlformats.org/officeDocument/2006/relationships/image" Target="../media/image104.emf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5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4" Type="http://schemas.openxmlformats.org/officeDocument/2006/relationships/image" Target="../media/image108.emf"/><Relationship Id="rId5" Type="http://schemas.openxmlformats.org/officeDocument/2006/relationships/image" Target="../media/image10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9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emf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4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1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4.emf"/><Relationship Id="rId3" Type="http://schemas.openxmlformats.org/officeDocument/2006/relationships/image" Target="../media/image125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4" Type="http://schemas.openxmlformats.org/officeDocument/2006/relationships/image" Target="../media/image126.emf"/><Relationship Id="rId5" Type="http://schemas.openxmlformats.org/officeDocument/2006/relationships/image" Target="../media/image12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4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8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83.png"/><Relationship Id="rId5" Type="http://schemas.openxmlformats.org/officeDocument/2006/relationships/image" Target="../media/image95.emf"/><Relationship Id="rId6" Type="http://schemas.openxmlformats.org/officeDocument/2006/relationships/image" Target="../media/image100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emf"/><Relationship Id="rId1" Type="http://schemas.openxmlformats.org/officeDocument/2006/relationships/tags" Target="../tags/tag70.x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7328"/>
            <a:ext cx="8229600" cy="1143000"/>
          </a:xfrm>
          <a:ln/>
        </p:spPr>
        <p:txBody>
          <a:bodyPr/>
          <a:lstStyle/>
          <a:p>
            <a:r>
              <a:rPr lang="en-US" sz="4800" dirty="0" err="1" smtClean="0"/>
              <a:t>Weyl</a:t>
            </a:r>
            <a:r>
              <a:rPr lang="en-US" sz="4800" dirty="0" smtClean="0"/>
              <a:t> Lectures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615950" y="2539528"/>
            <a:ext cx="70434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err="1">
                <a:latin typeface="Corbel" charset="0"/>
                <a:ea typeface="Corbel" charset="0"/>
                <a:cs typeface="Corbel" charset="0"/>
                <a:sym typeface="Corbel" charset="0"/>
              </a:rPr>
              <a:t>Sparsification</a:t>
            </a:r>
            <a:r>
              <a:rPr lang="en-US" sz="3200" dirty="0">
                <a:latin typeface="Corbel" charset="0"/>
                <a:ea typeface="Corbel" charset="0"/>
                <a:cs typeface="Corbel" charset="0"/>
                <a:sym typeface="Corbel" charset="0"/>
              </a:rPr>
              <a:t> of 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Graphs and Matrices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949" y="3629673"/>
            <a:ext cx="757403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The Solution of the </a:t>
            </a:r>
            <a:r>
              <a:rPr lang="en-US" sz="3200" dirty="0" err="1" smtClean="0">
                <a:latin typeface="Corbel" charset="0"/>
                <a:ea typeface="Corbel" charset="0"/>
                <a:cs typeface="Corbel" charset="0"/>
                <a:sym typeface="Corbel" charset="0"/>
              </a:rPr>
              <a:t>Kadison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-Singer Problem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950" y="4696078"/>
            <a:ext cx="70434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>
                <a:latin typeface="Corbel" charset="0"/>
                <a:ea typeface="Corbel" charset="0"/>
                <a:cs typeface="Corbel" charset="0"/>
                <a:sym typeface="Corbel" charset="0"/>
              </a:rPr>
              <a:t>Ramanujan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 Graphs of Every Degree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2976698" y="1262562"/>
            <a:ext cx="3265718" cy="93871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Daniel A. </a:t>
            </a:r>
            <a:r>
              <a:rPr lang="en-US" sz="3200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Spielman</a:t>
            </a:r>
            <a:endParaRPr lang="en-US" sz="14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Yale </a:t>
            </a:r>
            <a:r>
              <a:rPr lang="en-US" sz="24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University</a:t>
            </a:r>
            <a:endParaRPr lang="en-US" sz="24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1812" y="6358644"/>
            <a:ext cx="258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2"/>
                </a:solidFill>
                <a:latin typeface="+mn-lt"/>
              </a:rPr>
              <a:t>IAS, Nov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3,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62776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28600" y="152400"/>
            <a:ext cx="7759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5538"/>
            <a:ext cx="6592887" cy="101429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05088"/>
            <a:ext cx="4910211" cy="2271712"/>
          </a:xfrm>
          <a:prstGeom prst="rect">
            <a:avLst/>
          </a:prstGeom>
        </p:spPr>
      </p:pic>
      <p:sp>
        <p:nvSpPr>
          <p:cNvPr id="13" name="Rectangle 4"/>
          <p:cNvSpPr>
            <a:spLocks/>
          </p:cNvSpPr>
          <p:nvPr/>
        </p:nvSpPr>
        <p:spPr bwMode="auto">
          <a:xfrm>
            <a:off x="1230845" y="5149835"/>
            <a:ext cx="415925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Positive </a:t>
            </a:r>
            <a:r>
              <a:rPr lang="en-US" sz="3600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semidefinite</a:t>
            </a:r>
            <a:endParaRPr lang="en-US" sz="36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1254658" y="5921723"/>
            <a:ext cx="6364287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 connected, nullspace = Span(</a:t>
            </a:r>
            <a:r>
              <a:rPr lang="en-US" sz="3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1</a:t>
            </a:r>
            <a:r>
              <a:rPr lang="en-US" sz="36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34365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Questions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155" y="1781641"/>
            <a:ext cx="86868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 smtClean="0"/>
              <a:t>Ramanujan</a:t>
            </a:r>
            <a:r>
              <a:rPr lang="en-US" dirty="0" smtClean="0"/>
              <a:t> </a:t>
            </a:r>
            <a:r>
              <a:rPr lang="en-US" dirty="0" err="1" smtClean="0"/>
              <a:t>sparsifiers</a:t>
            </a:r>
            <a:r>
              <a:rPr lang="en-US" dirty="0" smtClean="0"/>
              <a:t>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Properties of vectors from graphs?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Faster algorithm</a:t>
            </a:r>
          </a:p>
          <a:p>
            <a:pPr lvl="1" eaLnBrk="1" hangingPunct="1">
              <a:buNone/>
            </a:pPr>
            <a:r>
              <a:rPr lang="en-US" dirty="0" smtClean="0"/>
              <a:t>	union of random Hamiltonian cycles?</a:t>
            </a:r>
          </a:p>
        </p:txBody>
      </p:sp>
    </p:spTree>
    <p:extLst>
      <p:ext uri="{BB962C8B-B14F-4D97-AF65-F5344CB8AC3E}">
        <p14:creationId xmlns:p14="http://schemas.microsoft.com/office/powerpoint/2010/main" val="143252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7251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What’s next</a:t>
            </a:r>
            <a:endParaRPr lang="en-US" sz="4000" dirty="0"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635250" y="1219200"/>
            <a:ext cx="7406675" cy="253915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Exploit expected </a:t>
            </a:r>
            <a:r>
              <a:rPr lang="en-US" sz="3200" dirty="0">
                <a:latin typeface="Corbel" charset="0"/>
                <a:ea typeface="Corbel" charset="0"/>
                <a:cs typeface="Corbel" charset="0"/>
                <a:sym typeface="Corbel" charset="0"/>
              </a:rPr>
              <a:t>c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haracteristic polynomials</a:t>
            </a:r>
          </a:p>
          <a:p>
            <a:pPr algn="l"/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latin typeface="Corbel" charset="0"/>
                <a:ea typeface="Corbel" charset="0"/>
                <a:cs typeface="Corbel" charset="0"/>
                <a:sym typeface="Corbel" charset="0"/>
              </a:rPr>
              <a:t>	</a:t>
            </a:r>
            <a:r>
              <a:rPr lang="en-US" sz="3200" dirty="0" err="1" smtClean="0">
                <a:latin typeface="Corbel" charset="0"/>
                <a:ea typeface="Corbel" charset="0"/>
                <a:cs typeface="Corbel" charset="0"/>
                <a:sym typeface="Corbel" charset="0"/>
              </a:rPr>
              <a:t>Kadison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-Singer</a:t>
            </a:r>
          </a:p>
          <a:p>
            <a:pPr algn="l"/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latin typeface="Corbel" charset="0"/>
                <a:ea typeface="Corbel" charset="0"/>
                <a:cs typeface="Corbel" charset="0"/>
                <a:sym typeface="Corbel" charset="0"/>
              </a:rPr>
              <a:t>	</a:t>
            </a:r>
            <a:r>
              <a:rPr lang="en-US" sz="3200" dirty="0" err="1" smtClean="0">
                <a:latin typeface="Corbel" charset="0"/>
                <a:ea typeface="Corbel" charset="0"/>
                <a:cs typeface="Corbel" charset="0"/>
                <a:sym typeface="Corbel" charset="0"/>
              </a:rPr>
              <a:t>Ramanujan</a:t>
            </a:r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 Graphs of </a:t>
            </a:r>
            <a:r>
              <a:rPr lang="en-US" sz="3200" smtClean="0">
                <a:latin typeface="Corbel" charset="0"/>
                <a:ea typeface="Corbel" charset="0"/>
                <a:cs typeface="Corbel" charset="0"/>
                <a:sym typeface="Corbel" charset="0"/>
              </a:rPr>
              <a:t>every degree</a:t>
            </a:r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88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/>
          </p:cNvSpPr>
          <p:nvPr/>
        </p:nvSpPr>
        <p:spPr bwMode="auto">
          <a:xfrm>
            <a:off x="228599" y="152400"/>
            <a:ext cx="8542993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Inequalities on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Graphs and 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950" y="3181641"/>
            <a:ext cx="7204385" cy="571500"/>
            <a:chOff x="320675" y="1187450"/>
            <a:chExt cx="7204385" cy="571500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320675" y="1187450"/>
              <a:ext cx="5110163" cy="5715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graphs                               and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350" y="1331551"/>
              <a:ext cx="2070100" cy="368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160" y="1359185"/>
              <a:ext cx="1993900" cy="3683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15950" y="1209279"/>
            <a:ext cx="4093416" cy="569387"/>
            <a:chOff x="401858" y="2431907"/>
            <a:chExt cx="4093416" cy="569387"/>
          </a:xfrm>
        </p:grpSpPr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401858" y="2431907"/>
              <a:ext cx="3647233" cy="569387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matrices         and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774" y="2496853"/>
              <a:ext cx="444500" cy="4191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620" y="2595964"/>
              <a:ext cx="419100" cy="292100"/>
            </a:xfrm>
            <a:prstGeom prst="rect">
              <a:avLst/>
            </a:prstGeom>
          </p:spPr>
        </p:pic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8" y="2108997"/>
            <a:ext cx="1422400" cy="482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3" y="2108997"/>
            <a:ext cx="2832100" cy="48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491" y="207092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585197" y="2057143"/>
            <a:ext cx="11448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or all</a:t>
            </a:r>
            <a:endParaRPr lang="en-US" sz="32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66" y="2326268"/>
            <a:ext cx="215900" cy="190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1" y="4166688"/>
            <a:ext cx="1206500" cy="355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00587" y="4027594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00" y="4190429"/>
            <a:ext cx="1625600" cy="35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/>
          </p:cNvSpPr>
          <p:nvPr/>
        </p:nvSpPr>
        <p:spPr bwMode="auto">
          <a:xfrm>
            <a:off x="228599" y="152400"/>
            <a:ext cx="8542993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Inequalities on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Graphs and 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950" y="3181641"/>
            <a:ext cx="7204385" cy="571500"/>
            <a:chOff x="320675" y="1187450"/>
            <a:chExt cx="7204385" cy="571500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320675" y="1187450"/>
              <a:ext cx="5110163" cy="5715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graphs                               and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350" y="1331551"/>
              <a:ext cx="2070100" cy="368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160" y="1359185"/>
              <a:ext cx="1993900" cy="3683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15950" y="1209279"/>
            <a:ext cx="4093416" cy="569387"/>
            <a:chOff x="401858" y="2431907"/>
            <a:chExt cx="4093416" cy="569387"/>
          </a:xfrm>
        </p:grpSpPr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401858" y="2431907"/>
              <a:ext cx="3647233" cy="569387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matrices         and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774" y="2496853"/>
              <a:ext cx="444500" cy="419100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620" y="2595964"/>
              <a:ext cx="419100" cy="292100"/>
            </a:xfrm>
            <a:prstGeom prst="rect">
              <a:avLst/>
            </a:prstGeom>
          </p:spPr>
        </p:pic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8" y="2108997"/>
            <a:ext cx="1422400" cy="482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3" y="2108997"/>
            <a:ext cx="2832100" cy="48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491" y="207092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585197" y="2057143"/>
            <a:ext cx="11448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or all</a:t>
            </a:r>
            <a:endParaRPr lang="en-US" sz="32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66" y="2326268"/>
            <a:ext cx="215900" cy="190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1" y="4166688"/>
            <a:ext cx="1206500" cy="355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00587" y="4027594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00" y="4190429"/>
            <a:ext cx="1625600" cy="3556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686807" y="4809104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25" y="4962003"/>
            <a:ext cx="1854200" cy="3556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30" y="4973862"/>
            <a:ext cx="1435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3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/>
          </p:cNvSpPr>
          <p:nvPr/>
        </p:nvSpPr>
        <p:spPr bwMode="auto">
          <a:xfrm>
            <a:off x="228599" y="152400"/>
            <a:ext cx="8542993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Approximations of Graphs and 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950" y="2766191"/>
            <a:ext cx="7204385" cy="571500"/>
            <a:chOff x="320675" y="1187450"/>
            <a:chExt cx="7204385" cy="571500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320675" y="1187450"/>
              <a:ext cx="5110163" cy="5715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graphs                               and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350" y="1331551"/>
              <a:ext cx="2070100" cy="368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160" y="1359185"/>
              <a:ext cx="1993900" cy="3683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4" y="1432396"/>
            <a:ext cx="15748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1" y="1271157"/>
            <a:ext cx="4483100" cy="876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6711" y="139432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3" y="3739369"/>
            <a:ext cx="17907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" y="3703761"/>
            <a:ext cx="1358900" cy="355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97322" y="361214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4700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/>
          </p:cNvSpPr>
          <p:nvPr/>
        </p:nvSpPr>
        <p:spPr bwMode="auto">
          <a:xfrm>
            <a:off x="228599" y="152400"/>
            <a:ext cx="8542993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Approximations of Graphs and 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950" y="2766191"/>
            <a:ext cx="7204385" cy="571500"/>
            <a:chOff x="320675" y="1187450"/>
            <a:chExt cx="7204385" cy="571500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320675" y="1187450"/>
              <a:ext cx="5110163" cy="5715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graphs                               and </a:t>
              </a: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2350" y="1331551"/>
              <a:ext cx="2070100" cy="368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1160" y="1359185"/>
              <a:ext cx="1993900" cy="368300"/>
            </a:xfrm>
            <a:prstGeom prst="rect">
              <a:avLst/>
            </a:prstGeom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4" y="1432396"/>
            <a:ext cx="15748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1" y="1271157"/>
            <a:ext cx="4483100" cy="876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6711" y="139432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3" y="3739369"/>
            <a:ext cx="1790700" cy="35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4" y="3703761"/>
            <a:ext cx="1358900" cy="355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97322" y="3612146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if</a:t>
            </a:r>
            <a:endParaRPr lang="en-US" sz="3200" dirty="0"/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672770" y="4414783"/>
            <a:ext cx="7785100" cy="571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That is, for all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2592" y="4516072"/>
            <a:ext cx="1395413" cy="423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1585" y="5446993"/>
            <a:ext cx="6946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4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/>
          </p:cNvSpPr>
          <p:nvPr/>
        </p:nvSpPr>
        <p:spPr bwMode="auto">
          <a:xfrm>
            <a:off x="228600" y="152400"/>
            <a:ext cx="7251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Implications of Approximation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99733" y="1061489"/>
            <a:ext cx="1994083" cy="790259"/>
          </a:xfrm>
          <a:prstGeom prst="roundRect">
            <a:avLst/>
          </a:prstGeom>
          <a:solidFill>
            <a:srgbClr val="660066">
              <a:alpha val="3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en-US" sz="3200" dirty="0" smtClean="0">
              <a:latin typeface="Corbel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334331" y="2320778"/>
            <a:ext cx="6099031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L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H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and</a:t>
            </a:r>
            <a:r>
              <a:rPr lang="en-US" sz="3200" i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L</a:t>
            </a:r>
            <a:r>
              <a:rPr lang="en-US" sz="3200" i="1" baseline="-25000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G</a:t>
            </a:r>
            <a:r>
              <a:rPr lang="en-US" sz="3200" i="1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have similar </a:t>
            </a:r>
            <a:r>
              <a:rPr lang="en-US" sz="3200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</a:t>
            </a:r>
            <a:endParaRPr lang="en-US" sz="32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4495800"/>
            <a:ext cx="8807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Solutions to systems of linear equations are similar.</a:t>
            </a:r>
            <a:endParaRPr lang="en-US" dirty="0"/>
          </a:p>
        </p:txBody>
      </p:sp>
      <p:sp>
        <p:nvSpPr>
          <p:cNvPr id="19" name="Rectangle 3"/>
          <p:cNvSpPr>
            <a:spLocks/>
          </p:cNvSpPr>
          <p:nvPr/>
        </p:nvSpPr>
        <p:spPr bwMode="auto">
          <a:xfrm>
            <a:off x="381000" y="5486400"/>
            <a:ext cx="179887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endParaRPr lang="en-US" sz="3200" i="1" dirty="0" smtClean="0">
              <a:solidFill>
                <a:schemeClr val="tx1"/>
              </a:solidFill>
              <a:latin typeface="Times"/>
              <a:ea typeface="Corbel" charset="0"/>
              <a:cs typeface="Times"/>
              <a:sym typeface="Corbel" charset="0"/>
            </a:endParaRPr>
          </a:p>
          <a:p>
            <a:pPr algn="l"/>
            <a:endParaRPr lang="en-US" sz="32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95" y="1270373"/>
            <a:ext cx="1358900" cy="3556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1" y="4506777"/>
            <a:ext cx="1790700" cy="482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784" y="3413696"/>
            <a:ext cx="8807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Boundaries of sets are similar.</a:t>
            </a:r>
          </a:p>
          <a:p>
            <a:pPr algn="l"/>
            <a:endParaRPr lang="en-US" sz="3200" dirty="0" smtClean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86106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Spectral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[S-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Teng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]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1705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3200" dirty="0" smtClean="0">
                <a:latin typeface="Corbel"/>
              </a:rPr>
              <a:t>   so that</a:t>
            </a:r>
            <a:endParaRPr lang="en-US" sz="3200" i="1" dirty="0" smtClean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7318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+mn-lt"/>
              </a:rPr>
              <a:t>For an input graph </a:t>
            </a:r>
            <a:r>
              <a:rPr lang="en-US" sz="3200" i="1" dirty="0" smtClean="0">
                <a:latin typeface="Times"/>
                <a:cs typeface="Times"/>
              </a:rPr>
              <a:t>G</a:t>
            </a:r>
            <a:r>
              <a:rPr lang="en-US" sz="3200" dirty="0" smtClean="0">
                <a:latin typeface="+mn-lt"/>
              </a:rPr>
              <a:t> with </a:t>
            </a:r>
            <a:r>
              <a:rPr lang="en-US" sz="3200" i="1" dirty="0" err="1" smtClean="0">
                <a:latin typeface="Times"/>
                <a:cs typeface="Times"/>
              </a:rPr>
              <a:t>n</a:t>
            </a:r>
            <a:r>
              <a:rPr lang="en-US" sz="3200" dirty="0" smtClean="0">
                <a:latin typeface="+mn-lt"/>
              </a:rPr>
              <a:t> vertices,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find a sparse graph </a:t>
            </a:r>
            <a:r>
              <a:rPr lang="en-US" sz="3200" i="1" dirty="0" smtClean="0">
                <a:latin typeface="Times"/>
                <a:cs typeface="Times"/>
              </a:rPr>
              <a:t>H</a:t>
            </a:r>
            <a:r>
              <a:rPr lang="en-US" sz="3200" dirty="0" smtClean="0">
                <a:latin typeface="+mn-lt"/>
              </a:rPr>
              <a:t> having </a:t>
            </a:r>
            <a:r>
              <a:rPr lang="en-US" sz="3200" i="1" dirty="0" smtClean="0">
                <a:latin typeface="Times"/>
                <a:cs typeface="Times"/>
              </a:rPr>
              <a:t>     </a:t>
            </a:r>
            <a:r>
              <a:rPr lang="en-US" sz="3200" dirty="0" smtClean="0">
                <a:latin typeface="+mn-lt"/>
              </a:rPr>
              <a:t>      edges 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68" y="2664768"/>
            <a:ext cx="736600" cy="431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4" y="3691891"/>
            <a:ext cx="1358900" cy="355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42640" y="115888"/>
            <a:ext cx="9093836" cy="5693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Approximations of Complete Graphs are Expanders </a:t>
            </a:r>
            <a:endParaRPr lang="en-US" sz="1600" b="1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90600"/>
            <a:ext cx="848321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+mn-lt"/>
              </a:rPr>
              <a:t>Expanders: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 </a:t>
            </a:r>
            <a:r>
              <a:rPr lang="en-US" sz="3200" i="1" dirty="0" smtClean="0">
                <a:latin typeface="Times"/>
                <a:cs typeface="Times"/>
              </a:rPr>
              <a:t>d</a:t>
            </a:r>
            <a:r>
              <a:rPr lang="en-US" sz="3200" dirty="0" smtClean="0">
                <a:latin typeface="+mn-lt"/>
              </a:rPr>
              <a:t>-regular graphs on </a:t>
            </a:r>
            <a:r>
              <a:rPr lang="en-US" sz="3200" i="1" dirty="0" smtClean="0">
                <a:latin typeface="Times"/>
                <a:cs typeface="Times"/>
              </a:rPr>
              <a:t>n</a:t>
            </a:r>
            <a:r>
              <a:rPr lang="en-US" sz="3200" dirty="0" smtClean="0">
                <a:latin typeface="+mn-lt"/>
              </a:rPr>
              <a:t> vertices (</a:t>
            </a:r>
            <a:r>
              <a:rPr lang="en-US" sz="3200" i="1" dirty="0" smtClean="0">
                <a:latin typeface="Times"/>
                <a:cs typeface="Times"/>
              </a:rPr>
              <a:t>n </a:t>
            </a:r>
            <a:r>
              <a:rPr lang="en-US" sz="3200" dirty="0" smtClean="0">
                <a:latin typeface="+mn-lt"/>
              </a:rPr>
              <a:t>grows, </a:t>
            </a:r>
            <a:r>
              <a:rPr lang="en-US" sz="3200" i="1" dirty="0">
                <a:latin typeface="Times"/>
                <a:cs typeface="Times"/>
              </a:rPr>
              <a:t>d</a:t>
            </a:r>
            <a:r>
              <a:rPr lang="en-US" sz="3200" dirty="0" smtClean="0">
                <a:latin typeface="+mn-lt"/>
              </a:rPr>
              <a:t> fixed)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 every set of vertices has large boundary</a:t>
            </a:r>
          </a:p>
          <a:p>
            <a:pPr algn="l"/>
            <a:endParaRPr lang="en-US" sz="3200" dirty="0">
              <a:latin typeface="+mn-lt"/>
            </a:endParaRPr>
          </a:p>
          <a:p>
            <a:pPr algn="l"/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  random walks mix quickly</a:t>
            </a:r>
          </a:p>
          <a:p>
            <a:pPr algn="l"/>
            <a:endParaRPr lang="en-US" sz="3200" dirty="0">
              <a:latin typeface="+mn-lt"/>
            </a:endParaRPr>
          </a:p>
          <a:p>
            <a:pPr algn="l"/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   incredibly useful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 </a:t>
            </a:r>
            <a:endParaRPr lang="en-US" sz="3200" i="1" dirty="0" smtClean="0">
              <a:latin typeface="Times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42640" y="115888"/>
            <a:ext cx="9093836" cy="5693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Approximations of Complete Graphs are Expanders </a:t>
            </a:r>
            <a:endParaRPr lang="en-US" sz="1600" b="1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90600"/>
            <a:ext cx="84832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+mn-lt"/>
              </a:rPr>
              <a:t>Expanders: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 </a:t>
            </a:r>
            <a:r>
              <a:rPr lang="en-US" sz="3200" i="1" dirty="0" smtClean="0">
                <a:latin typeface="Times"/>
                <a:cs typeface="Times"/>
              </a:rPr>
              <a:t>d</a:t>
            </a:r>
            <a:r>
              <a:rPr lang="en-US" sz="3200" dirty="0" smtClean="0">
                <a:latin typeface="+mn-lt"/>
              </a:rPr>
              <a:t>-regular graphs on </a:t>
            </a:r>
            <a:r>
              <a:rPr lang="en-US" sz="3200" i="1" dirty="0" smtClean="0">
                <a:latin typeface="Times"/>
                <a:cs typeface="Times"/>
              </a:rPr>
              <a:t>n</a:t>
            </a:r>
            <a:r>
              <a:rPr lang="en-US" sz="3200" dirty="0" smtClean="0">
                <a:latin typeface="+mn-lt"/>
              </a:rPr>
              <a:t> vertices (</a:t>
            </a:r>
            <a:r>
              <a:rPr lang="en-US" sz="3200" i="1" dirty="0" smtClean="0">
                <a:latin typeface="Times"/>
                <a:cs typeface="Times"/>
              </a:rPr>
              <a:t>n </a:t>
            </a:r>
            <a:r>
              <a:rPr lang="en-US" sz="3200" dirty="0" smtClean="0">
                <a:latin typeface="+mn-lt"/>
              </a:rPr>
              <a:t>grows, </a:t>
            </a:r>
            <a:r>
              <a:rPr lang="en-US" sz="3200" i="1" dirty="0">
                <a:latin typeface="Times"/>
                <a:cs typeface="Times"/>
              </a:rPr>
              <a:t>d</a:t>
            </a:r>
            <a:r>
              <a:rPr lang="en-US" sz="3200" dirty="0" smtClean="0">
                <a:latin typeface="+mn-lt"/>
              </a:rPr>
              <a:t> fixed)</a:t>
            </a: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    weak expanders: eigenvalues bounded from </a:t>
            </a:r>
            <a:r>
              <a:rPr lang="en-US" sz="3200" dirty="0" smtClean="0">
                <a:latin typeface="Times"/>
                <a:cs typeface="Times"/>
              </a:rPr>
              <a:t>0</a:t>
            </a:r>
          </a:p>
          <a:p>
            <a:pPr algn="l"/>
            <a:endParaRPr lang="en-US" sz="3200" dirty="0" smtClean="0">
              <a:latin typeface="Times"/>
              <a:cs typeface="Times"/>
            </a:endParaRPr>
          </a:p>
          <a:p>
            <a:pPr algn="l"/>
            <a:r>
              <a:rPr lang="en-US" sz="3200" dirty="0" smtClean="0">
                <a:latin typeface="+mn-lt"/>
                <a:cs typeface="Times"/>
              </a:rPr>
              <a:t>    strong expanders: all </a:t>
            </a:r>
            <a:r>
              <a:rPr lang="en-US" sz="3200" dirty="0" err="1" smtClean="0">
                <a:latin typeface="+mn-lt"/>
                <a:cs typeface="Times"/>
              </a:rPr>
              <a:t>eigenvalues</a:t>
            </a:r>
            <a:r>
              <a:rPr lang="en-US" sz="3200" dirty="0" smtClean="0">
                <a:latin typeface="+mn-lt"/>
                <a:cs typeface="Times"/>
              </a:rPr>
              <a:t> near </a:t>
            </a:r>
            <a:r>
              <a:rPr lang="en-US" sz="3200" i="1" dirty="0" err="1" smtClean="0">
                <a:latin typeface="Times"/>
                <a:cs typeface="Times"/>
              </a:rPr>
              <a:t>d</a:t>
            </a:r>
            <a:endParaRPr lang="en-US" sz="3200" i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13740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8555077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Example: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Approximating a Complete </a:t>
            </a:r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Graph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685800" y="1066800"/>
            <a:ext cx="6760865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For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the complete graph on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vertices</a:t>
            </a:r>
            <a:endParaRPr lang="en-US" sz="18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  all non-zero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L</a:t>
            </a:r>
            <a:r>
              <a:rPr lang="en-US" sz="3200" i="1" baseline="-25000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are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40420" y="2362200"/>
            <a:ext cx="6724318" cy="584776"/>
            <a:chOff x="685800" y="2539424"/>
            <a:chExt cx="6724318" cy="584776"/>
          </a:xfrm>
        </p:grpSpPr>
        <p:sp>
          <p:nvSpPr>
            <p:cNvPr id="14" name="Rectangle 13"/>
            <p:cNvSpPr/>
            <p:nvPr/>
          </p:nvSpPr>
          <p:spPr>
            <a:xfrm>
              <a:off x="685800" y="2539424"/>
              <a:ext cx="22527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Corbel"/>
                  <a:ea typeface="Lucida Grande" charset="0"/>
                  <a:cs typeface="Lucida Grande" charset="0"/>
                  <a:sym typeface="Lucida Grande" charset="0"/>
                </a:rPr>
                <a:t>For                 ,                       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2710874"/>
              <a:ext cx="1092200" cy="3302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118" y="2609274"/>
              <a:ext cx="2286000" cy="4826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33" y="2526093"/>
            <a:ext cx="1251208" cy="4031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fig1a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60300"/>
            <a:ext cx="2682240" cy="2418080"/>
          </a:xfrm>
          <a:prstGeom prst="rect">
            <a:avLst/>
          </a:prstGeom>
        </p:spPr>
      </p:pic>
      <p:pic>
        <p:nvPicPr>
          <p:cNvPr id="81" name="Picture 80" descr="fig1b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160" y="1684100"/>
            <a:ext cx="2682240" cy="2418080"/>
          </a:xfrm>
          <a:prstGeom prst="rect">
            <a:avLst/>
          </a:prstGeom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9198"/>
            <a:ext cx="8229600" cy="1143000"/>
          </a:xfrm>
          <a:ln/>
        </p:spPr>
        <p:txBody>
          <a:bodyPr/>
          <a:lstStyle/>
          <a:p>
            <a:r>
              <a:rPr lang="en-US" sz="3600" dirty="0" err="1" smtClean="0"/>
              <a:t>Sparsification</a:t>
            </a:r>
            <a:r>
              <a:rPr lang="en-US" sz="3600" dirty="0" smtClean="0"/>
              <a:t> </a:t>
            </a:r>
            <a:r>
              <a:rPr lang="en-US" sz="3600" dirty="0"/>
              <a:t>of </a:t>
            </a:r>
            <a:r>
              <a:rPr lang="en-US" sz="3600" dirty="0" smtClean="0"/>
              <a:t>Graphs</a:t>
            </a:r>
            <a:br>
              <a:rPr lang="en-US" sz="3600" dirty="0" smtClean="0"/>
            </a:br>
            <a:r>
              <a:rPr lang="en-US" sz="3600" dirty="0" smtClean="0"/>
              <a:t>and</a:t>
            </a:r>
            <a:br>
              <a:rPr lang="en-US" sz="3600" dirty="0" smtClean="0"/>
            </a:br>
            <a:r>
              <a:rPr lang="en-US" sz="3600" dirty="0" smtClean="0"/>
              <a:t>Matrices</a:t>
            </a:r>
            <a:endParaRPr lang="en-US" sz="3600" dirty="0"/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1571571" y="1476233"/>
            <a:ext cx="5719890" cy="450892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joint work with</a:t>
            </a:r>
          </a:p>
          <a:p>
            <a:r>
              <a:rPr lang="en-US" sz="28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Joshua </a:t>
            </a:r>
            <a:r>
              <a:rPr lang="en-US" sz="28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Batson (MIT)</a:t>
            </a:r>
          </a:p>
          <a:p>
            <a:r>
              <a:rPr lang="en-US" sz="28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Nikhil </a:t>
            </a:r>
            <a:r>
              <a:rPr lang="en-US" sz="2800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Srivastava</a:t>
            </a:r>
            <a:r>
              <a:rPr lang="en-US" sz="28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(MSR India/Berkeley)</a:t>
            </a:r>
          </a:p>
          <a:p>
            <a:r>
              <a:rPr lang="en-US" sz="28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Shang-</a:t>
            </a:r>
            <a:r>
              <a:rPr lang="en-US" sz="2800" dirty="0" err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Hua</a:t>
            </a:r>
            <a:r>
              <a:rPr lang="en-US" sz="28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Teng</a:t>
            </a:r>
            <a:r>
              <a:rPr lang="en-US" sz="28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(USC)</a:t>
            </a:r>
            <a:endParaRPr lang="en-US" sz="20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endParaRPr lang="en-US" sz="16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21812" y="6358644"/>
            <a:ext cx="258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bg2"/>
                </a:solidFill>
                <a:latin typeface="+mn-lt"/>
              </a:rPr>
              <a:t>IAS, Nov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3, </a:t>
            </a: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2014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3276600" y="2654380"/>
            <a:ext cx="2743200" cy="685800"/>
          </a:xfrm>
          <a:prstGeom prst="rightArrow">
            <a:avLst/>
          </a:prstGeom>
          <a:solidFill>
            <a:srgbClr val="FF44C8"/>
          </a:solidFill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3200" dirty="0" smtClean="0">
              <a:latin typeface="Corbel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8555077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Example: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Approximating a Complete </a:t>
            </a:r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Graph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685800" y="1066800"/>
            <a:ext cx="6760865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For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the complete graph on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vertices </a:t>
            </a:r>
            <a:endParaRPr lang="en-US" sz="18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  all non-zero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L</a:t>
            </a:r>
            <a:r>
              <a:rPr lang="en-US" sz="3200" i="1" baseline="-25000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are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40420" y="2362200"/>
            <a:ext cx="6724318" cy="584776"/>
            <a:chOff x="685800" y="2539424"/>
            <a:chExt cx="6724318" cy="584776"/>
          </a:xfrm>
        </p:grpSpPr>
        <p:sp>
          <p:nvSpPr>
            <p:cNvPr id="14" name="Rectangle 13"/>
            <p:cNvSpPr/>
            <p:nvPr/>
          </p:nvSpPr>
          <p:spPr>
            <a:xfrm>
              <a:off x="685800" y="2539424"/>
              <a:ext cx="22527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Corbel"/>
                  <a:ea typeface="Lucida Grande" charset="0"/>
                  <a:cs typeface="Lucida Grande" charset="0"/>
                  <a:sym typeface="Lucida Grande" charset="0"/>
                </a:rPr>
                <a:t>For                 ,                       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2710874"/>
              <a:ext cx="1092200" cy="3302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118" y="2609274"/>
              <a:ext cx="2286000" cy="482600"/>
            </a:xfrm>
            <a:prstGeom prst="rect">
              <a:avLst/>
            </a:prstGeom>
          </p:spPr>
        </p:pic>
      </p:grpSp>
      <p:sp>
        <p:nvSpPr>
          <p:cNvPr id="8" name="Rectangle 3"/>
          <p:cNvSpPr>
            <a:spLocks/>
          </p:cNvSpPr>
          <p:nvPr/>
        </p:nvSpPr>
        <p:spPr bwMode="auto">
          <a:xfrm>
            <a:off x="685800" y="3352800"/>
            <a:ext cx="7999385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For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a </a:t>
            </a:r>
            <a:r>
              <a:rPr lang="en-US" sz="3200" i="1" dirty="0" err="1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-regular strong expander,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  all non-zero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L</a:t>
            </a:r>
            <a:r>
              <a:rPr lang="en-US" sz="3200" i="1" baseline="-25000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are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close to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685800" y="4800600"/>
            <a:ext cx="6782770" cy="584776"/>
            <a:chOff x="685800" y="5054024"/>
            <a:chExt cx="6782770" cy="584776"/>
          </a:xfrm>
        </p:grpSpPr>
        <p:sp>
          <p:nvSpPr>
            <p:cNvPr id="9" name="Rectangle 8"/>
            <p:cNvSpPr/>
            <p:nvPr/>
          </p:nvSpPr>
          <p:spPr>
            <a:xfrm>
              <a:off x="685800" y="5054024"/>
              <a:ext cx="22527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Corbel"/>
                  <a:ea typeface="Lucida Grande" charset="0"/>
                  <a:cs typeface="Lucida Grande" charset="0"/>
                  <a:sym typeface="Lucida Grande" charset="0"/>
                </a:rPr>
                <a:t>For                 ,                       </a:t>
              </a:r>
              <a:endParaRPr lang="en-US" dirty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5225474"/>
              <a:ext cx="1092200" cy="3302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9870" y="5114925"/>
              <a:ext cx="2298700" cy="4826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333" y="2526093"/>
            <a:ext cx="1251208" cy="403167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67" y="4945150"/>
            <a:ext cx="1251208" cy="4031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8555077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Example: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Approximating a Complete </a:t>
            </a:r>
            <a:r>
              <a:rPr lang="en-US" sz="36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Graph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685800" y="1066800"/>
            <a:ext cx="6760865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For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the complete graph on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vertices </a:t>
            </a:r>
            <a:endParaRPr lang="en-US" sz="18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  all non-zero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L</a:t>
            </a:r>
            <a:r>
              <a:rPr lang="en-US" sz="3200" i="1" baseline="-25000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G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are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40420" y="2362200"/>
            <a:ext cx="6724318" cy="584776"/>
            <a:chOff x="685800" y="2539424"/>
            <a:chExt cx="6724318" cy="584776"/>
          </a:xfrm>
        </p:grpSpPr>
        <p:sp>
          <p:nvSpPr>
            <p:cNvPr id="14" name="Rectangle 13"/>
            <p:cNvSpPr/>
            <p:nvPr/>
          </p:nvSpPr>
          <p:spPr>
            <a:xfrm>
              <a:off x="685800" y="2539424"/>
              <a:ext cx="22527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Corbel"/>
                  <a:ea typeface="Lucida Grande" charset="0"/>
                  <a:cs typeface="Lucida Grande" charset="0"/>
                  <a:sym typeface="Lucida Grande" charset="0"/>
                </a:rPr>
                <a:t>For                 ,                       </a:t>
              </a:r>
              <a:endParaRPr lang="en-US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2710874"/>
              <a:ext cx="1092200" cy="3302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4118" y="2609274"/>
              <a:ext cx="2286000" cy="482600"/>
            </a:xfrm>
            <a:prstGeom prst="rect">
              <a:avLst/>
            </a:prstGeom>
          </p:spPr>
        </p:pic>
      </p:grpSp>
      <p:sp>
        <p:nvSpPr>
          <p:cNvPr id="8" name="Rectangle 3"/>
          <p:cNvSpPr>
            <a:spLocks/>
          </p:cNvSpPr>
          <p:nvPr/>
        </p:nvSpPr>
        <p:spPr bwMode="auto">
          <a:xfrm>
            <a:off x="685800" y="3352800"/>
            <a:ext cx="7999385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rPr>
              <a:t>For</a:t>
            </a:r>
            <a:r>
              <a:rPr lang="en-US" sz="32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a </a:t>
            </a:r>
            <a:r>
              <a:rPr lang="en-US" sz="3200" i="1" dirty="0" err="1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-regular strong expander,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   all non-zero 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eigenvalues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L</a:t>
            </a:r>
            <a:r>
              <a:rPr lang="en-US" sz="3200" i="1" baseline="-25000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are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close to </a:t>
            </a:r>
            <a:r>
              <a:rPr lang="en-US" sz="3200" i="1" dirty="0">
                <a:solidFill>
                  <a:schemeClr val="tx1"/>
                </a:solidFill>
                <a:latin typeface="Times"/>
                <a:ea typeface="Lucida Grande" charset="0"/>
                <a:cs typeface="Times"/>
                <a:sym typeface="Lucida Grande" charset="0"/>
              </a:rPr>
              <a:t>d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685800" y="4800600"/>
            <a:ext cx="6782770" cy="584776"/>
            <a:chOff x="685800" y="5054024"/>
            <a:chExt cx="6782770" cy="584776"/>
          </a:xfrm>
        </p:grpSpPr>
        <p:sp>
          <p:nvSpPr>
            <p:cNvPr id="9" name="Rectangle 8"/>
            <p:cNvSpPr/>
            <p:nvPr/>
          </p:nvSpPr>
          <p:spPr>
            <a:xfrm>
              <a:off x="685800" y="5054024"/>
              <a:ext cx="22527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latin typeface="Corbel"/>
                  <a:ea typeface="Lucida Grande" charset="0"/>
                  <a:cs typeface="Lucida Grande" charset="0"/>
                  <a:sym typeface="Lucida Grande" charset="0"/>
                </a:rPr>
                <a:t>For                 ,                       </a:t>
              </a:r>
              <a:endParaRPr lang="en-US" dirty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5225474"/>
              <a:ext cx="1092200" cy="3302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9870" y="5114925"/>
              <a:ext cx="2298700" cy="4826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333" y="2526093"/>
            <a:ext cx="1251208" cy="403167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67" y="4945150"/>
            <a:ext cx="1251208" cy="40316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8" y="5692775"/>
            <a:ext cx="736600" cy="838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86997" y="5678269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sz="3600" dirty="0" smtClean="0">
                <a:solidFill>
                  <a:srgbClr val="0000FF"/>
                </a:solidFill>
                <a:latin typeface="+mn-lt"/>
              </a:rPr>
              <a:t>s a good approximation of </a:t>
            </a:r>
            <a:endParaRPr lang="en-US" sz="36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538" y="5870575"/>
            <a:ext cx="342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5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7926373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Best Approximations of Complete Graphs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447800"/>
            <a:ext cx="6838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latin typeface="+mn-lt"/>
              </a:rPr>
              <a:t>Ramanujan</a:t>
            </a:r>
            <a:r>
              <a:rPr lang="en-US" sz="3200" dirty="0" smtClean="0">
                <a:latin typeface="+mn-lt"/>
              </a:rPr>
              <a:t> Expanders</a:t>
            </a:r>
          </a:p>
          <a:p>
            <a:pPr algn="l"/>
            <a:r>
              <a:rPr lang="en-US" sz="3200" dirty="0" smtClean="0">
                <a:latin typeface="+mn-lt"/>
              </a:rPr>
              <a:t>      [</a:t>
            </a:r>
            <a:r>
              <a:rPr lang="en-US" sz="3200" dirty="0" err="1" smtClean="0">
                <a:latin typeface="+mn-lt"/>
              </a:rPr>
              <a:t>Margulis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Lubotzky-Phillips-Sarnak</a:t>
            </a:r>
            <a:r>
              <a:rPr lang="en-US" sz="3200" dirty="0" smtClean="0">
                <a:latin typeface="+mn-lt"/>
              </a:rPr>
              <a:t>]</a:t>
            </a: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6" y="2969975"/>
            <a:ext cx="7327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7926373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Best Approximations of Complete Graphs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447800"/>
            <a:ext cx="6838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latin typeface="+mn-lt"/>
              </a:rPr>
              <a:t>Ramanujan</a:t>
            </a:r>
            <a:r>
              <a:rPr lang="en-US" sz="3200" dirty="0" smtClean="0">
                <a:latin typeface="+mn-lt"/>
              </a:rPr>
              <a:t> Expanders</a:t>
            </a:r>
          </a:p>
          <a:p>
            <a:pPr algn="l"/>
            <a:r>
              <a:rPr lang="en-US" sz="3200" dirty="0" smtClean="0">
                <a:latin typeface="+mn-lt"/>
              </a:rPr>
              <a:t>      [</a:t>
            </a:r>
            <a:r>
              <a:rPr lang="en-US" sz="3200" dirty="0" err="1" smtClean="0">
                <a:latin typeface="+mn-lt"/>
              </a:rPr>
              <a:t>Margulis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Lubotzky-Phillips-Sarnak</a:t>
            </a:r>
            <a:r>
              <a:rPr lang="en-US" sz="3200" dirty="0" smtClean="0">
                <a:latin typeface="+mn-lt"/>
              </a:rPr>
              <a:t>]</a:t>
            </a: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6" y="2969975"/>
            <a:ext cx="7327900" cy="53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622" y="4183818"/>
            <a:ext cx="8379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orbel"/>
              </a:rPr>
              <a:t>Cannot </a:t>
            </a:r>
            <a:r>
              <a:rPr lang="en-US" sz="3200" dirty="0">
                <a:latin typeface="Corbel"/>
              </a:rPr>
              <a:t>do better </a:t>
            </a:r>
            <a:r>
              <a:rPr lang="en-US" sz="3200" dirty="0" smtClean="0">
                <a:latin typeface="Corbel"/>
              </a:rPr>
              <a:t>if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Times"/>
                <a:cs typeface="Times"/>
              </a:rPr>
              <a:t>n </a:t>
            </a:r>
            <a:r>
              <a:rPr lang="en-US" sz="3200" dirty="0" smtClean="0">
                <a:latin typeface="Corbel"/>
              </a:rPr>
              <a:t>grows while </a:t>
            </a:r>
            <a:r>
              <a:rPr lang="en-US" sz="3200" i="1" dirty="0">
                <a:latin typeface="Times"/>
                <a:cs typeface="Times"/>
              </a:rPr>
              <a:t>d</a:t>
            </a:r>
            <a:r>
              <a:rPr lang="en-US" sz="3200" dirty="0">
                <a:latin typeface="Corbel"/>
              </a:rPr>
              <a:t> </a:t>
            </a:r>
            <a:r>
              <a:rPr lang="en-US" sz="3200" dirty="0" smtClean="0">
                <a:latin typeface="Corbel"/>
              </a:rPr>
              <a:t>is fixed</a:t>
            </a:r>
          </a:p>
          <a:p>
            <a:pPr algn="l"/>
            <a:r>
              <a:rPr lang="en-US" sz="3200" dirty="0">
                <a:latin typeface="Corbel"/>
              </a:rPr>
              <a:t> </a:t>
            </a:r>
            <a:r>
              <a:rPr lang="en-US" sz="3200" dirty="0" smtClean="0">
                <a:latin typeface="Corbel"/>
              </a:rPr>
              <a:t>                            [</a:t>
            </a:r>
            <a:r>
              <a:rPr lang="en-US" sz="3200" dirty="0" err="1" smtClean="0">
                <a:latin typeface="Corbel"/>
              </a:rPr>
              <a:t>Alon-Boppana</a:t>
            </a:r>
            <a:r>
              <a:rPr lang="en-US" sz="3200" dirty="0" smtClean="0">
                <a:latin typeface="Corbel"/>
              </a:rPr>
              <a:t>]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260350" y="115888"/>
            <a:ext cx="7926373" cy="6309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Best Approximations of Complete Graphs </a:t>
            </a:r>
            <a:endParaRPr lang="en-US" sz="1800" dirty="0" smtClean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447800"/>
            <a:ext cx="6838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latin typeface="+mn-lt"/>
              </a:rPr>
              <a:t>Ramanujan</a:t>
            </a:r>
            <a:r>
              <a:rPr lang="en-US" sz="3200" dirty="0" smtClean="0">
                <a:latin typeface="+mn-lt"/>
              </a:rPr>
              <a:t> Expanders</a:t>
            </a:r>
          </a:p>
          <a:p>
            <a:pPr algn="l"/>
            <a:r>
              <a:rPr lang="en-US" sz="3200" dirty="0" smtClean="0">
                <a:latin typeface="+mn-lt"/>
              </a:rPr>
              <a:t>      [</a:t>
            </a:r>
            <a:r>
              <a:rPr lang="en-US" sz="3200" dirty="0" err="1" smtClean="0">
                <a:latin typeface="+mn-lt"/>
              </a:rPr>
              <a:t>Margulis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 err="1" smtClean="0">
                <a:latin typeface="+mn-lt"/>
              </a:rPr>
              <a:t>Lubotzky-Phillips-Sarnak</a:t>
            </a:r>
            <a:r>
              <a:rPr lang="en-US" sz="3200" dirty="0" smtClean="0">
                <a:latin typeface="+mn-lt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876800"/>
            <a:ext cx="7401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3366FF"/>
                </a:solidFill>
                <a:latin typeface="+mn-lt"/>
              </a:rPr>
              <a:t>Can we approximate every graph this well?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06" y="2983630"/>
            <a:ext cx="7327900" cy="53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228600" y="152400"/>
            <a:ext cx="7251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Main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Theorem for Graphs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389995" y="1590524"/>
            <a:ext cx="7937500" cy="3073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2266" y="1126066"/>
            <a:ext cx="8915400" cy="2091267"/>
            <a:chOff x="441123" y="4355495"/>
            <a:chExt cx="8915400" cy="2091267"/>
          </a:xfrm>
        </p:grpSpPr>
        <p:grpSp>
          <p:nvGrpSpPr>
            <p:cNvPr id="2" name="Group 1"/>
            <p:cNvGrpSpPr/>
            <p:nvPr/>
          </p:nvGrpSpPr>
          <p:grpSpPr>
            <a:xfrm>
              <a:off x="441123" y="4355495"/>
              <a:ext cx="8915400" cy="2091267"/>
              <a:chOff x="228600" y="2028270"/>
              <a:chExt cx="8915400" cy="2091267"/>
            </a:xfrm>
          </p:grpSpPr>
          <p:sp>
            <p:nvSpPr>
              <p:cNvPr id="14339" name="Rectangle 3"/>
              <p:cNvSpPr>
                <a:spLocks/>
              </p:cNvSpPr>
              <p:nvPr/>
            </p:nvSpPr>
            <p:spPr bwMode="auto">
              <a:xfrm>
                <a:off x="228600" y="2028270"/>
                <a:ext cx="8431213" cy="571500"/>
              </a:xfrm>
              <a:prstGeom prst="rect">
                <a:avLst/>
              </a:prstGeom>
              <a:noFill/>
              <a:ln w="12700" cap="rnd">
                <a:noFill/>
                <a:round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latin typeface="Corbel" charset="0"/>
                    <a:ea typeface="Corbel" charset="0"/>
                    <a:cs typeface="Corbel" charset="0"/>
                    <a:sym typeface="Corbel" charset="0"/>
                  </a:rPr>
                  <a:t>For every                           , there is a                             </a:t>
                </a:r>
                <a:r>
                  <a:rPr lang="en-US" sz="3200" dirty="0" err="1">
                    <a:solidFill>
                      <a:schemeClr val="tx1"/>
                    </a:solidFill>
                    <a:latin typeface="Corbel" charset="0"/>
                    <a:ea typeface="Corbel" charset="0"/>
                    <a:cs typeface="Corbel" charset="0"/>
                    <a:sym typeface="Corbel" charset="0"/>
                  </a:rPr>
                  <a:t>s.t.</a:t>
                </a:r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</p:txBody>
          </p:sp>
          <p:sp>
            <p:nvSpPr>
              <p:cNvPr id="14340" name="Rectangle 4"/>
              <p:cNvSpPr>
                <a:spLocks/>
              </p:cNvSpPr>
              <p:nvPr/>
            </p:nvSpPr>
            <p:spPr bwMode="auto">
              <a:xfrm>
                <a:off x="1206500" y="2485470"/>
                <a:ext cx="7937500" cy="1634067"/>
              </a:xfrm>
              <a:prstGeom prst="rect">
                <a:avLst/>
              </a:prstGeom>
              <a:noFill/>
              <a:ln w="12700" cap="rnd">
                <a:noFill/>
                <a:round/>
                <a:headEnd type="none" w="med" len="med"/>
                <a:tailEnd type="none" w="med" len="med"/>
              </a:ln>
            </p:spPr>
            <p:txBody>
              <a:bodyPr lIns="38100" tIns="38100" rIns="38100" bIns="38100">
                <a:prstTxWarp prst="textNoShape">
                  <a:avLst/>
                </a:prstTxWarp>
              </a:bodyPr>
              <a:lstStyle/>
              <a:p>
                <a:pPr algn="l"/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</p:txBody>
          </p:sp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8066" y="2183783"/>
                <a:ext cx="2070100" cy="368300"/>
              </a:xfrm>
              <a:prstGeom prst="rect">
                <a:avLst/>
              </a:prstGeom>
            </p:spPr>
          </p:pic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200" y="2184108"/>
                <a:ext cx="1993900" cy="368300"/>
              </a:xfrm>
              <a:prstGeom prst="rect">
                <a:avLst/>
              </a:prstGeom>
            </p:spPr>
          </p:pic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5330" y="5267728"/>
              <a:ext cx="3530600" cy="4699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140801" y="5180301"/>
              <a:ext cx="82186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and</a:t>
              </a:r>
              <a:endParaRPr lang="en-US" sz="3200" dirty="0"/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694" y="5325534"/>
              <a:ext cx="1358900" cy="355600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228600" y="152400"/>
            <a:ext cx="7251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Main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Theorem for Graphs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1389995" y="1590524"/>
            <a:ext cx="7937500" cy="30734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2266" y="1126066"/>
            <a:ext cx="8915400" cy="2091267"/>
            <a:chOff x="441123" y="4355495"/>
            <a:chExt cx="8915400" cy="2091267"/>
          </a:xfrm>
        </p:grpSpPr>
        <p:grpSp>
          <p:nvGrpSpPr>
            <p:cNvPr id="2" name="Group 1"/>
            <p:cNvGrpSpPr/>
            <p:nvPr/>
          </p:nvGrpSpPr>
          <p:grpSpPr>
            <a:xfrm>
              <a:off x="441123" y="4355495"/>
              <a:ext cx="8915400" cy="2091267"/>
              <a:chOff x="228600" y="2028270"/>
              <a:chExt cx="8915400" cy="2091267"/>
            </a:xfrm>
          </p:grpSpPr>
          <p:sp>
            <p:nvSpPr>
              <p:cNvPr id="14339" name="Rectangle 3"/>
              <p:cNvSpPr>
                <a:spLocks/>
              </p:cNvSpPr>
              <p:nvPr/>
            </p:nvSpPr>
            <p:spPr bwMode="auto">
              <a:xfrm>
                <a:off x="228600" y="2028270"/>
                <a:ext cx="8431213" cy="571500"/>
              </a:xfrm>
              <a:prstGeom prst="rect">
                <a:avLst/>
              </a:prstGeom>
              <a:noFill/>
              <a:ln w="12700" cap="rnd">
                <a:noFill/>
                <a:round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tx1"/>
                    </a:solidFill>
                    <a:latin typeface="Corbel" charset="0"/>
                    <a:ea typeface="Corbel" charset="0"/>
                    <a:cs typeface="Corbel" charset="0"/>
                    <a:sym typeface="Corbel" charset="0"/>
                  </a:rPr>
                  <a:t>For every                           , there is a                             </a:t>
                </a:r>
                <a:r>
                  <a:rPr lang="en-US" sz="3200" dirty="0" err="1">
                    <a:solidFill>
                      <a:schemeClr val="tx1"/>
                    </a:solidFill>
                    <a:latin typeface="Corbel" charset="0"/>
                    <a:ea typeface="Corbel" charset="0"/>
                    <a:cs typeface="Corbel" charset="0"/>
                    <a:sym typeface="Corbel" charset="0"/>
                  </a:rPr>
                  <a:t>s.t.</a:t>
                </a:r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</p:txBody>
          </p:sp>
          <p:sp>
            <p:nvSpPr>
              <p:cNvPr id="14340" name="Rectangle 4"/>
              <p:cNvSpPr>
                <a:spLocks/>
              </p:cNvSpPr>
              <p:nvPr/>
            </p:nvSpPr>
            <p:spPr bwMode="auto">
              <a:xfrm>
                <a:off x="1206500" y="2485470"/>
                <a:ext cx="7937500" cy="1634067"/>
              </a:xfrm>
              <a:prstGeom prst="rect">
                <a:avLst/>
              </a:prstGeom>
              <a:noFill/>
              <a:ln w="12700" cap="rnd">
                <a:noFill/>
                <a:round/>
                <a:headEnd type="none" w="med" len="med"/>
                <a:tailEnd type="none" w="med" len="med"/>
              </a:ln>
            </p:spPr>
            <p:txBody>
              <a:bodyPr lIns="38100" tIns="38100" rIns="38100" bIns="38100">
                <a:prstTxWarp prst="textNoShape">
                  <a:avLst/>
                </a:prstTxWarp>
              </a:bodyPr>
              <a:lstStyle/>
              <a:p>
                <a:pPr algn="l"/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  <a:p>
                <a:pPr algn="l"/>
                <a:endPara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endParaRPr>
              </a:p>
            </p:txBody>
          </p:sp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8066" y="2183783"/>
                <a:ext cx="2070100" cy="368300"/>
              </a:xfrm>
              <a:prstGeom prst="rect">
                <a:avLst/>
              </a:prstGeom>
            </p:spPr>
          </p:pic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200" y="2184108"/>
                <a:ext cx="1993900" cy="368300"/>
              </a:xfrm>
              <a:prstGeom prst="rect">
                <a:avLst/>
              </a:prstGeom>
            </p:spPr>
          </p:pic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5330" y="5267728"/>
              <a:ext cx="3530600" cy="4699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140801" y="5180301"/>
              <a:ext cx="82186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and</a:t>
              </a:r>
              <a:endParaRPr lang="en-US" sz="3200" dirty="0"/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694" y="5325534"/>
              <a:ext cx="1358900" cy="3556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615950" y="3012348"/>
            <a:ext cx="7672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3366FF"/>
                </a:solidFill>
                <a:latin typeface="+mn-lt"/>
              </a:rPr>
              <a:t>Within a factor of 2 of the </a:t>
            </a:r>
            <a:r>
              <a:rPr lang="en-US" sz="3200" dirty="0" err="1" smtClean="0">
                <a:solidFill>
                  <a:srgbClr val="3366FF"/>
                </a:solidFill>
                <a:latin typeface="+mn-lt"/>
              </a:rPr>
              <a:t>Ramanujan</a:t>
            </a:r>
            <a:r>
              <a:rPr lang="en-US" sz="3200" dirty="0" smtClean="0">
                <a:solidFill>
                  <a:srgbClr val="3366FF"/>
                </a:solidFill>
                <a:latin typeface="+mn-lt"/>
              </a:rPr>
              <a:t> bound</a:t>
            </a:r>
          </a:p>
        </p:txBody>
      </p:sp>
    </p:spTree>
    <p:extLst>
      <p:ext uri="{BB962C8B-B14F-4D97-AF65-F5344CB8AC3E}">
        <p14:creationId xmlns:p14="http://schemas.microsoft.com/office/powerpoint/2010/main" val="4023996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8" y="1208373"/>
            <a:ext cx="5244977" cy="139119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9" y="1651580"/>
            <a:ext cx="6985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5" y="1522379"/>
            <a:ext cx="914400" cy="635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6" y="1651580"/>
            <a:ext cx="508000" cy="49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2" y="2939501"/>
            <a:ext cx="5244977" cy="139119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0" y="3205457"/>
            <a:ext cx="749300" cy="71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5621" y="3290347"/>
            <a:ext cx="1021303" cy="688985"/>
            <a:chOff x="3095621" y="3290347"/>
            <a:chExt cx="1021303" cy="688985"/>
          </a:xfrm>
        </p:grpSpPr>
        <p:sp>
          <p:nvSpPr>
            <p:cNvPr id="8" name="Oval 7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4772021" y="3299872"/>
            <a:ext cx="1021303" cy="688985"/>
            <a:chOff x="3095621" y="3290347"/>
            <a:chExt cx="1021303" cy="688985"/>
          </a:xfrm>
        </p:grpSpPr>
        <p:sp>
          <p:nvSpPr>
            <p:cNvPr id="26" name="Oval 25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US" sz="3200" dirty="0" smtClean="0"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8" y="5225388"/>
            <a:ext cx="5981700" cy="1155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2" y="2939501"/>
            <a:ext cx="5244977" cy="1391198"/>
          </a:xfrm>
          <a:prstGeom prst="rect">
            <a:avLst/>
          </a:prstGeom>
        </p:spPr>
      </p:pic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8" y="1208373"/>
            <a:ext cx="5244977" cy="139119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9" y="1651580"/>
            <a:ext cx="6985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5" y="1522379"/>
            <a:ext cx="914400" cy="635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6" y="1651580"/>
            <a:ext cx="5080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0" y="3205457"/>
            <a:ext cx="749300" cy="711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8" y="5225388"/>
            <a:ext cx="5981700" cy="11557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rot="5400000">
            <a:off x="4807893" y="2879679"/>
            <a:ext cx="1021303" cy="1508807"/>
            <a:chOff x="3095621" y="3290347"/>
            <a:chExt cx="1021303" cy="688985"/>
          </a:xfrm>
        </p:grpSpPr>
        <p:sp>
          <p:nvSpPr>
            <p:cNvPr id="33" name="Oval 32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20915" y="2904296"/>
            <a:ext cx="1021303" cy="1395806"/>
            <a:chOff x="3095621" y="3290347"/>
            <a:chExt cx="1021303" cy="688985"/>
          </a:xfrm>
        </p:grpSpPr>
        <p:sp>
          <p:nvSpPr>
            <p:cNvPr id="40" name="Oval 39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769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2" y="2939501"/>
            <a:ext cx="5244977" cy="1391198"/>
          </a:xfrm>
          <a:prstGeom prst="rect">
            <a:avLst/>
          </a:prstGeom>
        </p:spPr>
      </p:pic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8" y="1208373"/>
            <a:ext cx="5244977" cy="139119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9" y="1651580"/>
            <a:ext cx="6985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5" y="1522379"/>
            <a:ext cx="914400" cy="635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6" y="1651580"/>
            <a:ext cx="5080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0" y="3205457"/>
            <a:ext cx="749300" cy="711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98" y="5225388"/>
            <a:ext cx="5981700" cy="11557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7489682" y="3920671"/>
            <a:ext cx="251270" cy="5306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ounded Rectangle 41"/>
          <p:cNvSpPr/>
          <p:nvPr/>
        </p:nvSpPr>
        <p:spPr>
          <a:xfrm>
            <a:off x="6338328" y="4451686"/>
            <a:ext cx="2456995" cy="676233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3200" dirty="0" smtClean="0">
              <a:latin typeface="Corbel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6635" name="Picture 2663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22" y="4603394"/>
            <a:ext cx="2197486" cy="366248"/>
          </a:xfrm>
          <a:prstGeom prst="rect">
            <a:avLst/>
          </a:prstGeom>
        </p:spPr>
      </p:pic>
      <p:pic>
        <p:nvPicPr>
          <p:cNvPr id="26636" name="Picture 2663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0" y="3352048"/>
            <a:ext cx="2730500" cy="584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3" y="1607130"/>
            <a:ext cx="2286000" cy="5842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020915" y="2904296"/>
            <a:ext cx="1021303" cy="1395806"/>
            <a:chOff x="3095621" y="3290347"/>
            <a:chExt cx="1021303" cy="688985"/>
          </a:xfrm>
        </p:grpSpPr>
        <p:sp>
          <p:nvSpPr>
            <p:cNvPr id="33" name="Oval 32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4807893" y="2879679"/>
            <a:ext cx="1021303" cy="1508807"/>
            <a:chOff x="3095621" y="3290347"/>
            <a:chExt cx="1021303" cy="688985"/>
          </a:xfrm>
        </p:grpSpPr>
        <p:sp>
          <p:nvSpPr>
            <p:cNvPr id="41" name="Oval 40"/>
            <p:cNvSpPr/>
            <p:nvPr/>
          </p:nvSpPr>
          <p:spPr>
            <a:xfrm>
              <a:off x="3095621" y="329670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216269" y="3290347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479801" y="3294571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790961" y="3293503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16901" y="3292435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32257" y="3296659"/>
              <a:ext cx="84667" cy="682625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  <p:txBody>
            <a:bodyPr wrap="none" rtlCol="0" anchor="ctr">
              <a:spAutoFit/>
            </a:bodyPr>
            <a:lstStyle/>
            <a:p>
              <a:endParaRPr lang="en-US" sz="3200" dirty="0" smtClean="0">
                <a:solidFill>
                  <a:srgbClr val="000000"/>
                </a:solidFill>
                <a:latin typeface="Corbel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630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7251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Spectral Sparsification [S-Teng]</a:t>
            </a: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457200" y="1219200"/>
            <a:ext cx="6716713" cy="10668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latin typeface="Corbel" charset="0"/>
                <a:ea typeface="Corbel" charset="0"/>
                <a:cs typeface="Corbel" charset="0"/>
                <a:sym typeface="Corbel" charset="0"/>
              </a:rPr>
              <a:t>Approximate any (weighted) graph by a</a:t>
            </a:r>
            <a:endParaRPr lang="en-US" sz="1800"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>
                <a:latin typeface="Corbel" charset="0"/>
                <a:ea typeface="Corbel" charset="0"/>
                <a:cs typeface="Corbel" charset="0"/>
                <a:sym typeface="Corbel" charset="0"/>
              </a:rPr>
              <a:t>	sparse weighted graph.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1219200" y="2667000"/>
            <a:ext cx="5539978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latin typeface="Corbel" charset="0"/>
                <a:ea typeface="Corbel" charset="0"/>
                <a:cs typeface="Corbel" charset="0"/>
                <a:sym typeface="Corbel" charset="0"/>
              </a:rPr>
              <a:t>Graph                                  </a:t>
            </a:r>
            <a:r>
              <a:rPr lang="en-US" sz="3200" dirty="0" err="1" smtClean="0">
                <a:latin typeface="Corbel" charset="0"/>
                <a:ea typeface="Corbel" charset="0"/>
                <a:cs typeface="Corbel" charset="0"/>
                <a:sym typeface="Corbel" charset="0"/>
              </a:rPr>
              <a:t>Laplacian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2971800" y="2743200"/>
            <a:ext cx="1600200" cy="457200"/>
          </a:xfrm>
          <a:prstGeom prst="leftRightArrow">
            <a:avLst>
              <a:gd name="adj1" fmla="val 50000"/>
              <a:gd name="adj2" fmla="val 49988"/>
            </a:avLst>
          </a:prstGeom>
          <a:solidFill>
            <a:schemeClr val="accent1"/>
          </a:solidFill>
          <a:ln w="25400" cap="flat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91757" y="3554777"/>
            <a:ext cx="4368800" cy="1670050"/>
            <a:chOff x="4419600" y="3505200"/>
            <a:chExt cx="4368800" cy="1670050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4863" y="4651375"/>
              <a:ext cx="1828800" cy="52387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3505200"/>
              <a:ext cx="4368800" cy="944012"/>
            </a:xfrm>
            <a:prstGeom prst="rect">
              <a:avLst/>
            </a:prstGeom>
          </p:spPr>
        </p:pic>
      </p:grp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35770"/>
            <a:ext cx="2654300" cy="469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228599" y="152400"/>
            <a:ext cx="8020733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Main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Theorem 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(Batson-S-</a:t>
            </a:r>
            <a:r>
              <a:rPr lang="en-US" sz="36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Srivastava</a:t>
            </a:r>
            <a:r>
              <a:rPr lang="en-US" sz="36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)</a:t>
            </a:r>
            <a:endParaRPr lang="en-US" sz="36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2095" y="1133324"/>
            <a:ext cx="8915400" cy="3530600"/>
            <a:chOff x="228600" y="2028270"/>
            <a:chExt cx="8915400" cy="3530600"/>
          </a:xfrm>
        </p:grpSpPr>
        <p:sp>
          <p:nvSpPr>
            <p:cNvPr id="16" name="Rectangle 3"/>
            <p:cNvSpPr>
              <a:spLocks/>
            </p:cNvSpPr>
            <p:nvPr/>
          </p:nvSpPr>
          <p:spPr bwMode="auto">
            <a:xfrm>
              <a:off x="228600" y="2028270"/>
              <a:ext cx="7640112" cy="1061829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</a:t>
              </a:r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                               , </a:t>
              </a:r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there </a:t>
              </a:r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exist       so that for</a:t>
              </a:r>
            </a:p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1206500" y="2485470"/>
              <a:ext cx="7937500" cy="3073400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l"/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  <a:p>
              <a:pPr algn="l"/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  <a:p>
              <a:pPr algn="l"/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83" y="1246415"/>
            <a:ext cx="2387600" cy="482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53" y="1384904"/>
            <a:ext cx="330200" cy="254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23" y="1855712"/>
            <a:ext cx="2743200" cy="5461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17465" y="4636013"/>
            <a:ext cx="6658794" cy="584776"/>
            <a:chOff x="1051370" y="3232965"/>
            <a:chExt cx="6658794" cy="584776"/>
          </a:xfrm>
        </p:grpSpPr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519" y="3334655"/>
              <a:ext cx="2108200" cy="4572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051370" y="3232965"/>
              <a:ext cx="665879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a</a:t>
              </a:r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t most                                     are non-zero         </a:t>
              </a:r>
              <a:endParaRPr lang="en-US" sz="3200" dirty="0"/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144" y="3484635"/>
              <a:ext cx="330200" cy="254000"/>
            </a:xfrm>
            <a:prstGeom prst="rect">
              <a:avLst/>
            </a:prstGeom>
          </p:spPr>
        </p:pic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24" y="2927652"/>
            <a:ext cx="1574800" cy="48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52786" y="3721614"/>
            <a:ext cx="8218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25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Simplification of 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20" y="1118304"/>
            <a:ext cx="5981700" cy="1155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2" y="3636059"/>
            <a:ext cx="8420100" cy="1155700"/>
          </a:xfrm>
          <a:prstGeom prst="rect">
            <a:avLst/>
          </a:prstGeom>
        </p:spPr>
      </p:pic>
      <p:sp>
        <p:nvSpPr>
          <p:cNvPr id="32" name="Rectangle 6"/>
          <p:cNvSpPr>
            <a:spLocks/>
          </p:cNvSpPr>
          <p:nvPr/>
        </p:nvSpPr>
        <p:spPr bwMode="auto">
          <a:xfrm>
            <a:off x="2696420" y="2489415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  equivalent  to 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83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Simplification of 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1277488"/>
            <a:ext cx="8420100" cy="1155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8" y="3006676"/>
            <a:ext cx="2548464" cy="469173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514440" y="2920006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Set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3" y="2930676"/>
            <a:ext cx="2222500" cy="86360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5011093" y="4045762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“Decomposition of the identity”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28" y="5176448"/>
            <a:ext cx="32385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Simplification of 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1277488"/>
            <a:ext cx="8420100" cy="1155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8" y="3006676"/>
            <a:ext cx="2548464" cy="469173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514440" y="2920006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Set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3" y="2930676"/>
            <a:ext cx="2222500" cy="86360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543380" y="4354501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We need 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6" y="4382105"/>
            <a:ext cx="2743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56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Simplification of 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1277488"/>
            <a:ext cx="8420100" cy="1155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8" y="3006676"/>
            <a:ext cx="2548464" cy="469173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514440" y="2920006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Set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3" y="2930676"/>
            <a:ext cx="2222500" cy="863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6" y="4382105"/>
            <a:ext cx="2743200" cy="86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760" y="5608239"/>
            <a:ext cx="7935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600" dirty="0" err="1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Kadison</a:t>
            </a:r>
            <a:r>
              <a:rPr lang="en-US" sz="3600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-Singer          all non-zero       same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200" y="5901571"/>
            <a:ext cx="317500" cy="2540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584600" y="5875742"/>
            <a:ext cx="617217" cy="249274"/>
          </a:xfrm>
          <a:prstGeom prst="leftRightArrow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wrap="none" rtlCol="0" anchor="ctr">
            <a:spAutoFit/>
          </a:bodyPr>
          <a:lstStyle/>
          <a:p>
            <a:pPr algn="l"/>
            <a:endParaRPr lang="en-US" sz="3200" dirty="0" smtClean="0">
              <a:latin typeface="Corbel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43380" y="4354501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We need 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3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Simplification of Matrix </a:t>
            </a:r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1277488"/>
            <a:ext cx="8420100" cy="1155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8" y="3006676"/>
            <a:ext cx="2548464" cy="469173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514440" y="2920006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Set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3" y="2930676"/>
            <a:ext cx="2222500" cy="863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86" y="4382105"/>
            <a:ext cx="2743200" cy="8636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520990" y="5551480"/>
            <a:ext cx="7799560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Plan: build set of vectors one-by-one</a:t>
            </a:r>
            <a:endParaRPr lang="en-US" sz="3200" dirty="0">
              <a:solidFill>
                <a:srgbClr val="0000FF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543380" y="4354501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We need </a:t>
            </a:r>
            <a:endParaRPr lang="en-US" sz="3200" dirty="0">
              <a:solidFill>
                <a:schemeClr val="tx1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19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What happens when we add a vector?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981200" y="28956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3429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4191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096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75438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3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0"/>
            <a:ext cx="114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Interlacing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981200" y="28956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429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4191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60960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7543800" y="2743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1981200" y="4343400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3733800" y="4191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5105400" y="4191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239000" y="4191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7772400" y="4191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8"/>
          <p:cNvSpPr>
            <a:spLocks noChangeArrowheads="1"/>
          </p:cNvSpPr>
          <p:nvPr/>
        </p:nvSpPr>
        <p:spPr bwMode="auto">
          <a:xfrm>
            <a:off x="3429000" y="4191000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9"/>
          <p:cNvSpPr>
            <a:spLocks noChangeArrowheads="1"/>
          </p:cNvSpPr>
          <p:nvPr/>
        </p:nvSpPr>
        <p:spPr bwMode="auto">
          <a:xfrm>
            <a:off x="4191000" y="4191000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Oval 20"/>
          <p:cNvSpPr>
            <a:spLocks noChangeArrowheads="1"/>
          </p:cNvSpPr>
          <p:nvPr/>
        </p:nvSpPr>
        <p:spPr bwMode="auto">
          <a:xfrm>
            <a:off x="6096000" y="4191000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Oval 21"/>
          <p:cNvSpPr>
            <a:spLocks noChangeArrowheads="1"/>
          </p:cNvSpPr>
          <p:nvPr/>
        </p:nvSpPr>
        <p:spPr bwMode="auto">
          <a:xfrm>
            <a:off x="7543800" y="4191000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6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048000"/>
            <a:ext cx="114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572000"/>
            <a:ext cx="276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48133" idx="4"/>
            <a:endCxn id="48138" idx="0"/>
          </p:cNvCxnSpPr>
          <p:nvPr/>
        </p:nvCxnSpPr>
        <p:spPr bwMode="auto">
          <a:xfrm rot="16200000" flipH="1">
            <a:off x="3086100" y="3467100"/>
            <a:ext cx="1143000" cy="3048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48134" idx="4"/>
            <a:endCxn id="48139" idx="0"/>
          </p:cNvCxnSpPr>
          <p:nvPr/>
        </p:nvCxnSpPr>
        <p:spPr bwMode="auto">
          <a:xfrm rot="16200000" flipH="1">
            <a:off x="4152900" y="3162300"/>
            <a:ext cx="1143000" cy="9144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48135" idx="4"/>
            <a:endCxn id="48140" idx="0"/>
          </p:cNvCxnSpPr>
          <p:nvPr/>
        </p:nvCxnSpPr>
        <p:spPr bwMode="auto">
          <a:xfrm rot="16200000" flipH="1">
            <a:off x="6172200" y="3048000"/>
            <a:ext cx="1143000" cy="11430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48136" idx="4"/>
            <a:endCxn id="48141" idx="0"/>
          </p:cNvCxnSpPr>
          <p:nvPr/>
        </p:nvCxnSpPr>
        <p:spPr bwMode="auto">
          <a:xfrm rot="16200000" flipH="1">
            <a:off x="7162800" y="3505200"/>
            <a:ext cx="1143000" cy="2286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More precisely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Characteristic Polynomial: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501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103437"/>
            <a:ext cx="5130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More precisely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Characteristic Polynomial: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Rank-one update:</a:t>
            </a:r>
            <a:endParaRPr lang="en-US" dirty="0"/>
          </a:p>
        </p:txBody>
      </p:sp>
      <p:pic>
        <p:nvPicPr>
          <p:cNvPr id="501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103437"/>
            <a:ext cx="5130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775" y="4478337"/>
            <a:ext cx="61976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597" y="5675635"/>
            <a:ext cx="1310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Where    </a:t>
            </a:r>
            <a:endParaRPr lang="en-US" sz="3200" dirty="0">
              <a:latin typeface="+mn-lt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362" y="5799365"/>
            <a:ext cx="21463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8915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Quadratic Form, examples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457200" y="1041150"/>
            <a:ext cx="3901709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All edge-weights are </a:t>
            </a:r>
            <a:r>
              <a:rPr lang="en-US" sz="3200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"/>
              <a:ea typeface="Corbel" charset="0"/>
              <a:cs typeface="Times"/>
              <a:sym typeface="Corbe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76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574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34200" y="32046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34200" y="16044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2578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19" name="Straight Connector 18"/>
          <p:cNvCxnSpPr>
            <a:stCxn id="14" idx="6"/>
            <a:endCxn id="12" idx="2"/>
          </p:cNvCxnSpPr>
          <p:nvPr/>
        </p:nvCxnSpPr>
        <p:spPr bwMode="auto">
          <a:xfrm>
            <a:off x="25908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7" idx="5"/>
            <a:endCxn id="15" idx="2"/>
          </p:cNvCxnSpPr>
          <p:nvPr/>
        </p:nvCxnSpPr>
        <p:spPr bwMode="auto">
          <a:xfrm rot="16200000" flipH="1">
            <a:off x="5960735" y="2497864"/>
            <a:ext cx="7258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7" idx="7"/>
            <a:endCxn id="16" idx="2"/>
          </p:cNvCxnSpPr>
          <p:nvPr/>
        </p:nvCxnSpPr>
        <p:spPr bwMode="auto">
          <a:xfrm rot="5400000" flipH="1" flipV="1">
            <a:off x="6075035" y="1509181"/>
            <a:ext cx="4972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6"/>
            <a:endCxn id="17" idx="2"/>
          </p:cNvCxnSpPr>
          <p:nvPr/>
        </p:nvCxnSpPr>
        <p:spPr bwMode="auto">
          <a:xfrm>
            <a:off x="41910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9230"/>
            <a:ext cx="469900" cy="2159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09230"/>
            <a:ext cx="139700" cy="2159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13" y="1185330"/>
            <a:ext cx="1143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909230"/>
            <a:ext cx="1397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912530"/>
            <a:ext cx="1143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9230"/>
            <a:ext cx="114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3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3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Adding a random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03" y="483079"/>
            <a:ext cx="592346" cy="434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967" y="1344907"/>
            <a:ext cx="83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+mn-lt"/>
              </a:rPr>
              <a:t>Because         are decomposition of identity,</a:t>
            </a:r>
            <a:endParaRPr lang="en-US" sz="36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43" y="1563568"/>
            <a:ext cx="451939" cy="33142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39" y="3657063"/>
            <a:ext cx="8178800" cy="2514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092" y="2263190"/>
            <a:ext cx="4191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3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/>
              <a:t>M</a:t>
            </a:r>
            <a:r>
              <a:rPr lang="en-US" dirty="0" smtClean="0"/>
              <a:t>any random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91" y="483080"/>
            <a:ext cx="592346" cy="43438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0" y="1295727"/>
            <a:ext cx="62484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" y="2344705"/>
            <a:ext cx="8902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3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/>
              <a:t>M</a:t>
            </a:r>
            <a:r>
              <a:rPr lang="en-US" dirty="0" smtClean="0"/>
              <a:t>any random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991" y="483080"/>
            <a:ext cx="592346" cy="43438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0" y="1295727"/>
            <a:ext cx="62484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" y="2344705"/>
            <a:ext cx="8902700" cy="107950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1627959" y="3784731"/>
            <a:ext cx="6827607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Is an associated </a:t>
            </a:r>
            <a:r>
              <a:rPr lang="en-US" sz="3200" i="1" dirty="0" err="1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Laguerre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polynomial!</a:t>
            </a:r>
            <a:endParaRPr lang="en-US" sz="3200" i="1" dirty="0">
              <a:solidFill>
                <a:srgbClr val="0000FF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2553" y="4786142"/>
            <a:ext cx="8580350" cy="1200218"/>
            <a:chOff x="509514" y="4786142"/>
            <a:chExt cx="8580350" cy="1200218"/>
          </a:xfrm>
        </p:grpSpPr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509514" y="4912400"/>
              <a:ext cx="8513083" cy="65618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                   , </a:t>
              </a:r>
            </a:p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      roots lie between                            and  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86" y="4786142"/>
              <a:ext cx="1511300" cy="469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7063" y="5033860"/>
              <a:ext cx="1943100" cy="9525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64" y="5015131"/>
              <a:ext cx="19431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45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1027115"/>
            <a:ext cx="8902700" cy="107950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 Expected Characteristic Polynomial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2544" y="2357981"/>
            <a:ext cx="8580350" cy="1200218"/>
            <a:chOff x="509514" y="4786142"/>
            <a:chExt cx="8580350" cy="1200218"/>
          </a:xfrm>
        </p:grpSpPr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509514" y="4912400"/>
              <a:ext cx="8513083" cy="65618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                   , </a:t>
              </a:r>
            </a:p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      roots lie between                            and  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86" y="4786142"/>
              <a:ext cx="1511300" cy="4699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7063" y="5033860"/>
              <a:ext cx="1943100" cy="952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64" y="5015131"/>
              <a:ext cx="19431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4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1027115"/>
            <a:ext cx="8902700" cy="107950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 Expected Characteristic Polynomial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049" y="3736908"/>
            <a:ext cx="8147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But, in 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general*, </a:t>
            </a:r>
            <a:r>
              <a:rPr lang="en-US" sz="3200" i="1" dirty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the roots of the individual polynomials have nothing to do with the roots of the expected polynomial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2544" y="2357981"/>
            <a:ext cx="8580350" cy="1200218"/>
            <a:chOff x="509514" y="4786142"/>
            <a:chExt cx="8580350" cy="1200218"/>
          </a:xfrm>
        </p:grpSpPr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509514" y="4912400"/>
              <a:ext cx="8513083" cy="65618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                   , </a:t>
              </a:r>
            </a:p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      roots lie between                            and  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86" y="4786142"/>
              <a:ext cx="1511300" cy="469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7063" y="5033860"/>
              <a:ext cx="1943100" cy="9525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64" y="5015131"/>
              <a:ext cx="19431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58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" y="1027115"/>
            <a:ext cx="8902700" cy="107950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The Expected Characteristic Polynomial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049" y="3736908"/>
            <a:ext cx="8147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But, in 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general*, </a:t>
            </a:r>
            <a:r>
              <a:rPr lang="en-US" sz="3200" i="1" dirty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the roots of the individual polynomials have nothing to do with the roots of the expected polynomial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.</a:t>
            </a:r>
          </a:p>
          <a:p>
            <a:pPr algn="l"/>
            <a:endParaRPr lang="en-US" sz="3200" i="1" dirty="0">
              <a:solidFill>
                <a:srgbClr val="0000FF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* In the next two lectures, they do.</a:t>
            </a:r>
            <a:endParaRPr lang="en-US" sz="3200" i="1" dirty="0">
              <a:solidFill>
                <a:srgbClr val="0000FF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2544" y="2357981"/>
            <a:ext cx="8580350" cy="1200218"/>
            <a:chOff x="509514" y="4786142"/>
            <a:chExt cx="8580350" cy="1200218"/>
          </a:xfrm>
        </p:grpSpPr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509514" y="4912400"/>
              <a:ext cx="8513083" cy="65618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For                    , </a:t>
              </a:r>
            </a:p>
            <a:p>
              <a:pPr algn="l"/>
              <a:r>
                <a:rPr lang="en-US" sz="3200" dirty="0" smtClean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  <a:sym typeface="Corbel" charset="0"/>
                </a:rPr>
                <a:t>       roots lie between                            and   </a:t>
              </a:r>
              <a:endParaRPr lang="en-US" sz="3200" dirty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086" y="4786142"/>
              <a:ext cx="1511300" cy="469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7063" y="5033860"/>
              <a:ext cx="1943100" cy="9525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764" y="5015131"/>
              <a:ext cx="19431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29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228600" y="152400"/>
            <a:ext cx="8534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smtClean="0"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Matrix </a:t>
            </a:r>
            <a:r>
              <a:rPr lang="en-US" sz="4000" dirty="0" err="1" smtClean="0"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Sparsification</a:t>
            </a:r>
            <a:r>
              <a:rPr lang="en-US" sz="4000" dirty="0" smtClean="0"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Proof Sketch</a:t>
            </a:r>
            <a:endParaRPr lang="en-US" sz="4000" dirty="0"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07614" y="1222569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Have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43" y="1280720"/>
            <a:ext cx="2222500" cy="86360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4590909" y="1220774"/>
            <a:ext cx="3440134" cy="65618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Want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72" y="1272116"/>
            <a:ext cx="2743200" cy="863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29" y="3782982"/>
            <a:ext cx="1193800" cy="292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9777" y="2610763"/>
            <a:ext cx="70434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Will do with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75" y="2722387"/>
            <a:ext cx="3200400" cy="419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9090" y="3570336"/>
            <a:ext cx="704346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Corbel" charset="0"/>
                <a:ea typeface="Corbel" charset="0"/>
                <a:cs typeface="Corbel" charset="0"/>
                <a:sym typeface="Corbel" charset="0"/>
              </a:rPr>
              <a:t>All eigenvalues between 1 and 13,</a:t>
            </a:r>
            <a:endParaRPr lang="en-US" sz="3200" dirty="0">
              <a:latin typeface="Corbel" charset="0"/>
              <a:ea typeface="Corbel" charset="0"/>
              <a:cs typeface="Corbel" charset="0"/>
              <a:sym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0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Broad outline: moving barriers</a:t>
            </a:r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012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1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114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  <p:pic>
        <p:nvPicPr>
          <p:cNvPr id="91147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51100" y="3200400"/>
            <a:ext cx="4038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1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216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  <p:sp>
        <p:nvSpPr>
          <p:cNvPr id="92171" name="Line 12"/>
          <p:cNvSpPr>
            <a:spLocks noChangeShapeType="1"/>
          </p:cNvSpPr>
          <p:nvPr/>
        </p:nvSpPr>
        <p:spPr bwMode="auto">
          <a:xfrm>
            <a:off x="1066800" y="5105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72" name="Line 13"/>
          <p:cNvSpPr>
            <a:spLocks noChangeShapeType="1"/>
          </p:cNvSpPr>
          <p:nvPr/>
        </p:nvSpPr>
        <p:spPr bwMode="auto">
          <a:xfrm>
            <a:off x="20574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73" name="Line 14"/>
          <p:cNvSpPr>
            <a:spLocks noChangeShapeType="1"/>
          </p:cNvSpPr>
          <p:nvPr/>
        </p:nvSpPr>
        <p:spPr bwMode="auto">
          <a:xfrm>
            <a:off x="70104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74" name="Text Box 15"/>
          <p:cNvSpPr txBox="1">
            <a:spLocks noChangeArrowheads="1"/>
          </p:cNvSpPr>
          <p:nvPr/>
        </p:nvSpPr>
        <p:spPr bwMode="auto">
          <a:xfrm>
            <a:off x="4254500" y="5318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2175" name="Oval 16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2176" name="Text Box 17"/>
          <p:cNvSpPr txBox="1">
            <a:spLocks noChangeArrowheads="1"/>
          </p:cNvSpPr>
          <p:nvPr/>
        </p:nvSpPr>
        <p:spPr bwMode="auto">
          <a:xfrm>
            <a:off x="6781800" y="5334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2177" name="Text Box 18"/>
          <p:cNvSpPr txBox="1">
            <a:spLocks noChangeArrowheads="1"/>
          </p:cNvSpPr>
          <p:nvPr/>
        </p:nvSpPr>
        <p:spPr bwMode="auto">
          <a:xfrm>
            <a:off x="1295400" y="5334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  <p:sp>
        <p:nvSpPr>
          <p:cNvPr id="92178" name="Oval 20"/>
          <p:cNvSpPr>
            <a:spLocks noChangeArrowheads="1"/>
          </p:cNvSpPr>
          <p:nvPr/>
        </p:nvSpPr>
        <p:spPr bwMode="auto">
          <a:xfrm>
            <a:off x="4800600" y="4953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217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51100" y="3200400"/>
            <a:ext cx="4038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530600" y="4368800"/>
            <a:ext cx="2133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8915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Quadratic Form, examples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457200" y="1041150"/>
            <a:ext cx="3901709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All edge-weights are </a:t>
            </a:r>
            <a:r>
              <a:rPr lang="en-US" sz="3200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"/>
              <a:ea typeface="Corbel" charset="0"/>
              <a:cs typeface="Times"/>
              <a:sym typeface="Corbe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76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574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34200" y="32046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34200" y="16044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2578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19" name="Straight Connector 18"/>
          <p:cNvCxnSpPr>
            <a:stCxn id="14" idx="6"/>
            <a:endCxn id="12" idx="2"/>
          </p:cNvCxnSpPr>
          <p:nvPr/>
        </p:nvCxnSpPr>
        <p:spPr bwMode="auto">
          <a:xfrm>
            <a:off x="25908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7" idx="5"/>
            <a:endCxn id="15" idx="2"/>
          </p:cNvCxnSpPr>
          <p:nvPr/>
        </p:nvCxnSpPr>
        <p:spPr bwMode="auto">
          <a:xfrm rot="16200000" flipH="1">
            <a:off x="5960735" y="2497864"/>
            <a:ext cx="7258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7" idx="7"/>
            <a:endCxn id="16" idx="2"/>
          </p:cNvCxnSpPr>
          <p:nvPr/>
        </p:nvCxnSpPr>
        <p:spPr bwMode="auto">
          <a:xfrm rot="5400000" flipH="1" flipV="1">
            <a:off x="6075035" y="1509181"/>
            <a:ext cx="4972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6"/>
            <a:endCxn id="17" idx="2"/>
          </p:cNvCxnSpPr>
          <p:nvPr/>
        </p:nvCxnSpPr>
        <p:spPr bwMode="auto">
          <a:xfrm>
            <a:off x="41910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9230"/>
            <a:ext cx="469900" cy="2159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09230"/>
            <a:ext cx="139700" cy="2159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13" y="1185330"/>
            <a:ext cx="1143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909230"/>
            <a:ext cx="1397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912530"/>
            <a:ext cx="1143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9230"/>
            <a:ext cx="114300" cy="2159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05200" y="52129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Sum of squares of differences across edges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4094820"/>
            <a:ext cx="6351472" cy="16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61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1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319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  <p:sp>
        <p:nvSpPr>
          <p:cNvPr id="93195" name="Line 12"/>
          <p:cNvSpPr>
            <a:spLocks noChangeShapeType="1"/>
          </p:cNvSpPr>
          <p:nvPr/>
        </p:nvSpPr>
        <p:spPr bwMode="auto">
          <a:xfrm>
            <a:off x="1066800" y="5105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96" name="Line 13"/>
          <p:cNvSpPr>
            <a:spLocks noChangeShapeType="1"/>
          </p:cNvSpPr>
          <p:nvPr/>
        </p:nvSpPr>
        <p:spPr bwMode="auto">
          <a:xfrm>
            <a:off x="22860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97" name="Line 14"/>
          <p:cNvSpPr>
            <a:spLocks noChangeShapeType="1"/>
          </p:cNvSpPr>
          <p:nvPr/>
        </p:nvSpPr>
        <p:spPr bwMode="auto">
          <a:xfrm>
            <a:off x="75438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198" name="Text Box 15"/>
          <p:cNvSpPr txBox="1">
            <a:spLocks noChangeArrowheads="1"/>
          </p:cNvSpPr>
          <p:nvPr/>
        </p:nvSpPr>
        <p:spPr bwMode="auto">
          <a:xfrm>
            <a:off x="4254500" y="5318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3199" name="Oval 16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200" name="Oval 18"/>
          <p:cNvSpPr>
            <a:spLocks noChangeArrowheads="1"/>
          </p:cNvSpPr>
          <p:nvPr/>
        </p:nvSpPr>
        <p:spPr bwMode="auto">
          <a:xfrm>
            <a:off x="4800600" y="4953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201" name="AutoShape 19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202" name="AutoShape 20"/>
          <p:cNvSpPr>
            <a:spLocks noChangeArrowheads="1"/>
          </p:cNvSpPr>
          <p:nvPr/>
        </p:nvSpPr>
        <p:spPr bwMode="auto">
          <a:xfrm>
            <a:off x="6934200" y="43434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3203" name="Text Box 21"/>
          <p:cNvSpPr txBox="1">
            <a:spLocks noChangeArrowheads="1"/>
          </p:cNvSpPr>
          <p:nvPr/>
        </p:nvSpPr>
        <p:spPr bwMode="auto">
          <a:xfrm>
            <a:off x="990600" y="4114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+1/3</a:t>
            </a:r>
          </a:p>
        </p:txBody>
      </p:sp>
      <p:sp>
        <p:nvSpPr>
          <p:cNvPr id="93204" name="Text Box 22"/>
          <p:cNvSpPr txBox="1">
            <a:spLocks noChangeArrowheads="1"/>
          </p:cNvSpPr>
          <p:nvPr/>
        </p:nvSpPr>
        <p:spPr bwMode="auto">
          <a:xfrm>
            <a:off x="6096000" y="4038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+2</a:t>
            </a:r>
          </a:p>
        </p:txBody>
      </p:sp>
      <p:sp>
        <p:nvSpPr>
          <p:cNvPr id="93205" name="Text Box 23"/>
          <p:cNvSpPr txBox="1">
            <a:spLocks noChangeArrowheads="1"/>
          </p:cNvSpPr>
          <p:nvPr/>
        </p:nvSpPr>
        <p:spPr bwMode="auto">
          <a:xfrm>
            <a:off x="1143000" y="5486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-n+1/3</a:t>
            </a:r>
          </a:p>
        </p:txBody>
      </p:sp>
      <p:sp>
        <p:nvSpPr>
          <p:cNvPr id="93206" name="Text Box 24"/>
          <p:cNvSpPr txBox="1">
            <a:spLocks noChangeArrowheads="1"/>
          </p:cNvSpPr>
          <p:nvPr/>
        </p:nvSpPr>
        <p:spPr bwMode="auto">
          <a:xfrm>
            <a:off x="7086600" y="5410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n+2</a:t>
            </a:r>
          </a:p>
        </p:txBody>
      </p:sp>
      <p:pic>
        <p:nvPicPr>
          <p:cNvPr id="93207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51100" y="3200400"/>
            <a:ext cx="4038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8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530600" y="4368800"/>
            <a:ext cx="2133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1</a:t>
            </a: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421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1066800" y="5105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22860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>
            <a:off x="7543800" y="4800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254500" y="5318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4343400" y="49530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4800600" y="49530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5" name="AutoShape 17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6934200" y="43434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90600" y="4114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+1/3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6096000" y="4038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+2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1143000" y="54864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-n+1/3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7086600" y="5410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n+2</a:t>
            </a:r>
          </a:p>
        </p:txBody>
      </p:sp>
      <p:pic>
        <p:nvPicPr>
          <p:cNvPr id="9423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51100" y="3200400"/>
            <a:ext cx="4038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3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530600" y="4368800"/>
            <a:ext cx="2133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33" name="AutoShape 25"/>
          <p:cNvSpPr>
            <a:spLocks noChangeArrowheads="1"/>
          </p:cNvSpPr>
          <p:nvPr/>
        </p:nvSpPr>
        <p:spPr bwMode="auto">
          <a:xfrm>
            <a:off x="457200" y="2514600"/>
            <a:ext cx="2743200" cy="990600"/>
          </a:xfrm>
          <a:prstGeom prst="wedgeRoundRectCallout">
            <a:avLst>
              <a:gd name="adj1" fmla="val 13773"/>
              <a:gd name="adj2" fmla="val 142630"/>
              <a:gd name="adj3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rbel" charset="0"/>
                <a:ea typeface="+mn-ea"/>
                <a:cs typeface="+mn-cs"/>
              </a:rPr>
              <a:t>tighter constraint</a:t>
            </a:r>
          </a:p>
        </p:txBody>
      </p:sp>
      <p:sp>
        <p:nvSpPr>
          <p:cNvPr id="94234" name="AutoShape 26"/>
          <p:cNvSpPr>
            <a:spLocks noChangeArrowheads="1"/>
          </p:cNvSpPr>
          <p:nvPr/>
        </p:nvSpPr>
        <p:spPr bwMode="auto">
          <a:xfrm>
            <a:off x="5715000" y="2133600"/>
            <a:ext cx="2743200" cy="990600"/>
          </a:xfrm>
          <a:prstGeom prst="wedgeRoundRectCallout">
            <a:avLst>
              <a:gd name="adj1" fmla="val 7755"/>
              <a:gd name="adj2" fmla="val 193912"/>
              <a:gd name="adj3" fmla="val 1666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rbel" charset="0"/>
                <a:ea typeface="+mn-ea"/>
                <a:cs typeface="+mn-cs"/>
              </a:rPr>
              <a:t>looser constraint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2971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4876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524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447800" y="1600200"/>
            <a:ext cx="7315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5243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4" name="Line 13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45" name="Line 14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5246" name="Rectangle 15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2971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76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2895600" y="2895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800600" y="2895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9050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+1/3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9624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+2</a:t>
            </a:r>
          </a:p>
        </p:txBody>
      </p:sp>
      <p:pic>
        <p:nvPicPr>
          <p:cNvPr id="96269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0" name="Rectangle 17"/>
          <p:cNvSpPr>
            <a:spLocks noChangeArrowheads="1"/>
          </p:cNvSpPr>
          <p:nvPr/>
        </p:nvSpPr>
        <p:spPr bwMode="auto">
          <a:xfrm>
            <a:off x="1447800" y="1600200"/>
            <a:ext cx="7315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627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78200" y="4572000"/>
            <a:ext cx="1422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3200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4267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728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124200" y="1600200"/>
            <a:ext cx="5638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7292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3" name="Line 14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94" name="Line 15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7295" name="Rectangle 16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3200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54102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37338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2" name="Oval 8"/>
          <p:cNvSpPr>
            <a:spLocks noChangeArrowheads="1"/>
          </p:cNvSpPr>
          <p:nvPr/>
        </p:nvSpPr>
        <p:spPr bwMode="auto">
          <a:xfrm>
            <a:off x="4267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831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124200" y="1600200"/>
            <a:ext cx="5638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5" name="Oval 11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3124200" y="2895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5334000" y="2895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21336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+1/3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4958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+2</a:t>
            </a:r>
          </a:p>
        </p:txBody>
      </p:sp>
      <p:pic>
        <p:nvPicPr>
          <p:cNvPr id="98320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06800" y="4572000"/>
            <a:ext cx="1422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3429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933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724400" y="1600200"/>
            <a:ext cx="4038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5257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99341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2" name="Line 15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43" name="Line 16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99344" name="Rectangle 17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3429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03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724400" y="1600200"/>
            <a:ext cx="4038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64" name="AutoShape 12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5867400" y="2895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24384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+1/3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5029200" y="25908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orbel" charset="0"/>
                <a:ea typeface="+mn-ea"/>
                <a:cs typeface="+mn-cs"/>
              </a:rPr>
              <a:t>+2</a:t>
            </a:r>
          </a:p>
        </p:txBody>
      </p:sp>
      <p:sp>
        <p:nvSpPr>
          <p:cNvPr id="100368" name="Oval 19"/>
          <p:cNvSpPr>
            <a:spLocks noChangeArrowheads="1"/>
          </p:cNvSpPr>
          <p:nvPr/>
        </p:nvSpPr>
        <p:spPr bwMode="auto">
          <a:xfrm>
            <a:off x="5257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0369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572000"/>
            <a:ext cx="1422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3733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6477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3962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4724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138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400800" y="1600200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4876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89" name="Oval 13"/>
          <p:cNvSpPr>
            <a:spLocks noChangeArrowheads="1"/>
          </p:cNvSpPr>
          <p:nvPr/>
        </p:nvSpPr>
        <p:spPr bwMode="auto">
          <a:xfrm>
            <a:off x="6096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1390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1" name="Line 16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92" name="Line 17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1393" name="Rectangle 18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962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4114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724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240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6248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12" name="Oval 12"/>
          <p:cNvSpPr>
            <a:spLocks noChangeArrowheads="1"/>
          </p:cNvSpPr>
          <p:nvPr/>
        </p:nvSpPr>
        <p:spPr bwMode="auto">
          <a:xfrm>
            <a:off x="4572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>
            <a:off x="6400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2414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5" name="Line 16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16" name="Line 17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2417" name="Rectangle 18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8915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Quadratic Form, examples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457200" y="1041150"/>
            <a:ext cx="3901709" cy="56938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All edge-weights are </a:t>
            </a:r>
            <a:r>
              <a:rPr lang="en-US" sz="3200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1</a:t>
            </a:r>
            <a:endParaRPr lang="en-US" sz="3200" dirty="0">
              <a:solidFill>
                <a:schemeClr val="tx1"/>
              </a:solidFill>
              <a:latin typeface="Times"/>
              <a:ea typeface="Corbel" charset="0"/>
              <a:cs typeface="Times"/>
              <a:sym typeface="Corbe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576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574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934200" y="32046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34200" y="16044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257800" y="2290230"/>
            <a:ext cx="533400" cy="533400"/>
          </a:xfrm>
          <a:prstGeom prst="ellipse">
            <a:avLst/>
          </a:prstGeom>
          <a:solidFill>
            <a:srgbClr val="6600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19" name="Straight Connector 18"/>
          <p:cNvCxnSpPr>
            <a:stCxn id="14" idx="6"/>
            <a:endCxn id="12" idx="2"/>
          </p:cNvCxnSpPr>
          <p:nvPr/>
        </p:nvCxnSpPr>
        <p:spPr bwMode="auto">
          <a:xfrm>
            <a:off x="25908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7" idx="5"/>
            <a:endCxn id="15" idx="2"/>
          </p:cNvCxnSpPr>
          <p:nvPr/>
        </p:nvCxnSpPr>
        <p:spPr bwMode="auto">
          <a:xfrm rot="16200000" flipH="1">
            <a:off x="5960735" y="2497864"/>
            <a:ext cx="7258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7" idx="7"/>
            <a:endCxn id="16" idx="2"/>
          </p:cNvCxnSpPr>
          <p:nvPr/>
        </p:nvCxnSpPr>
        <p:spPr bwMode="auto">
          <a:xfrm rot="5400000" flipH="1" flipV="1">
            <a:off x="6075035" y="1509181"/>
            <a:ext cx="497215" cy="12211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2" idx="6"/>
            <a:endCxn id="17" idx="2"/>
          </p:cNvCxnSpPr>
          <p:nvPr/>
        </p:nvCxnSpPr>
        <p:spPr bwMode="auto">
          <a:xfrm>
            <a:off x="4191000" y="2556930"/>
            <a:ext cx="106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9230"/>
            <a:ext cx="469900" cy="2159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09230"/>
            <a:ext cx="139700" cy="2159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13" y="1185330"/>
            <a:ext cx="114300" cy="215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909230"/>
            <a:ext cx="1397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912530"/>
            <a:ext cx="114300" cy="215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9230"/>
            <a:ext cx="114300" cy="2159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05200" y="52129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Sum of squares of differences across edges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671230"/>
            <a:ext cx="203200" cy="3302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04630"/>
            <a:ext cx="203200" cy="3302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14030"/>
            <a:ext cx="203200" cy="3302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671230"/>
            <a:ext cx="152400" cy="3175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333" y="6442535"/>
            <a:ext cx="660400" cy="317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7" y="4094820"/>
            <a:ext cx="6351472" cy="16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3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191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7010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orbel" charset="0"/>
                <a:ea typeface="+mn-ea"/>
                <a:cs typeface="+mn-cs"/>
              </a:rPr>
              <a:t>0</a:t>
            </a:r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4572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5562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343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6553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4953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6705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pic>
        <p:nvPicPr>
          <p:cNvPr id="103438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9" name="Line 16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40" name="Line 17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  <p:sp>
        <p:nvSpPr>
          <p:cNvPr id="103441" name="Rectangle 18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800">
              <a:latin typeface="Corbe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4419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73152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6019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400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6553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6172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7010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62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3" name="Line 16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4" name="Line 17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65" name="Rectangle 18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6n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8534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6781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7467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7620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7239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830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/>
              <a:t>…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924800" y="4038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13n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334000" y="39624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pic>
        <p:nvPicPr>
          <p:cNvPr id="105487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06588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8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55626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9" name="Line 18"/>
          <p:cNvSpPr>
            <a:spLocks noChangeShapeType="1"/>
          </p:cNvSpPr>
          <p:nvPr/>
        </p:nvSpPr>
        <p:spPr bwMode="auto">
          <a:xfrm>
            <a:off x="35052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90" name="Line 19"/>
          <p:cNvSpPr>
            <a:spLocks noChangeShapeType="1"/>
          </p:cNvSpPr>
          <p:nvPr/>
        </p:nvSpPr>
        <p:spPr bwMode="auto">
          <a:xfrm>
            <a:off x="5562600" y="54864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91" name="Rectangle 20"/>
          <p:cNvSpPr>
            <a:spLocks noChangeArrowheads="1"/>
          </p:cNvSpPr>
          <p:nvPr/>
        </p:nvSpPr>
        <p:spPr bwMode="auto">
          <a:xfrm>
            <a:off x="3200400" y="51816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6n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8534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648200" y="3962400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/>
              <a:t>…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334000" y="39624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6477000" cy="60801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3200" dirty="0" smtClean="0"/>
              <a:t>2.6-</a:t>
            </a:r>
            <a:r>
              <a:rPr lang="en-US" sz="3200" dirty="0"/>
              <a:t>approximation with 6n vectors.</a:t>
            </a: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6781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7467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7620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7239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830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12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6588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924800" y="4038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13n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Problem</a:t>
            </a:r>
          </a:p>
        </p:txBody>
      </p:sp>
      <p:pic>
        <p:nvPicPr>
          <p:cNvPr id="10752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06562"/>
            <a:ext cx="1092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AutoShape 8"/>
          <p:cNvSpPr>
            <a:spLocks noChangeArrowheads="1"/>
          </p:cNvSpPr>
          <p:nvPr/>
        </p:nvSpPr>
        <p:spPr bwMode="auto">
          <a:xfrm>
            <a:off x="1371600" y="1096962"/>
            <a:ext cx="6324600" cy="18288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need to show that an appropriate</a:t>
            </a:r>
          </a:p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 </a:t>
            </a:r>
          </a:p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always exists.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Problem</a:t>
            </a:r>
          </a:p>
        </p:txBody>
      </p:sp>
      <p:pic>
        <p:nvPicPr>
          <p:cNvPr id="10752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706562"/>
            <a:ext cx="1092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AutoShape 8"/>
          <p:cNvSpPr>
            <a:spLocks noChangeArrowheads="1"/>
          </p:cNvSpPr>
          <p:nvPr/>
        </p:nvSpPr>
        <p:spPr bwMode="auto">
          <a:xfrm>
            <a:off x="1371600" y="1096962"/>
            <a:ext cx="6324600" cy="18288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need to show that an appropriate</a:t>
            </a:r>
          </a:p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 </a:t>
            </a:r>
          </a:p>
          <a:p>
            <a:pPr marL="342900" indent="-342900" algn="ctr">
              <a:buFontTx/>
              <a:buNone/>
            </a:pPr>
            <a:r>
              <a:rPr lang="en-US" sz="3600" dirty="0">
                <a:latin typeface="+mn-lt"/>
              </a:rPr>
              <a:t>always exists.</a:t>
            </a:r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581400"/>
            <a:ext cx="152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05200" y="35052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62600" y="35052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0400" y="3200400"/>
            <a:ext cx="2590800" cy="12192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662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+mn-lt"/>
              </a:rPr>
              <a:t>Is not strong enough for induction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891" y="1230745"/>
            <a:ext cx="691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If many small eigenvalues, can only move one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019075" y="242608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466875" y="22736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890207" y="22736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133875" y="22736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581675" y="22736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019075" y="3873883"/>
            <a:ext cx="701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143275" y="37214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276875" y="37214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6810275" y="372148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2466875" y="3721483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967177" y="3713786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133875" y="3721483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6581675" y="3721483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12" idx="4"/>
            <a:endCxn id="17" idx="0"/>
          </p:cNvCxnSpPr>
          <p:nvPr/>
        </p:nvCxnSpPr>
        <p:spPr bwMode="auto">
          <a:xfrm rot="16200000" flipH="1">
            <a:off x="2020259" y="3101299"/>
            <a:ext cx="1181485" cy="135852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3" idx="4"/>
            <a:endCxn id="18" idx="0"/>
          </p:cNvCxnSpPr>
          <p:nvPr/>
        </p:nvCxnSpPr>
        <p:spPr bwMode="auto">
          <a:xfrm rot="16200000" flipH="1">
            <a:off x="3021441" y="2523449"/>
            <a:ext cx="1143000" cy="1253068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4" idx="4"/>
            <a:endCxn id="19" idx="0"/>
          </p:cNvCxnSpPr>
          <p:nvPr/>
        </p:nvCxnSpPr>
        <p:spPr bwMode="auto">
          <a:xfrm rot="16200000" flipH="1">
            <a:off x="5210075" y="2578483"/>
            <a:ext cx="1143000" cy="11430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5" idx="4"/>
            <a:endCxn id="20" idx="0"/>
          </p:cNvCxnSpPr>
          <p:nvPr/>
        </p:nvCxnSpPr>
        <p:spPr bwMode="auto">
          <a:xfrm rot="16200000" flipH="1">
            <a:off x="6200675" y="3035683"/>
            <a:ext cx="1143000" cy="228600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2680848" y="227984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2757818" y="3719943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625432" y="3759968"/>
            <a:ext cx="106990" cy="234759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2877893" y="3773822"/>
            <a:ext cx="106990" cy="234759"/>
          </a:xfrm>
          <a:prstGeom prst="ellipse">
            <a:avLst/>
          </a:prstGeom>
          <a:solidFill>
            <a:srgbClr val="3366FF"/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rot="16200000" flipH="1">
            <a:off x="2265023" y="3107456"/>
            <a:ext cx="1181485" cy="135852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003924" y="4349256"/>
            <a:ext cx="4140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Bunched large eigenvalues</a:t>
            </a:r>
          </a:p>
          <a:p>
            <a:pPr algn="l"/>
            <a:r>
              <a:rPr lang="en-US" sz="2800" dirty="0">
                <a:latin typeface="+mn-lt"/>
              </a:rPr>
              <a:t>r</a:t>
            </a:r>
            <a:r>
              <a:rPr lang="en-US" sz="2800" dirty="0" smtClean="0">
                <a:latin typeface="+mn-lt"/>
              </a:rPr>
              <a:t>epel the highest one</a:t>
            </a:r>
          </a:p>
        </p:txBody>
      </p:sp>
      <p:sp>
        <p:nvSpPr>
          <p:cNvPr id="59" name="Oval 8"/>
          <p:cNvSpPr>
            <a:spLocks noChangeArrowheads="1"/>
          </p:cNvSpPr>
          <p:nvPr/>
        </p:nvSpPr>
        <p:spPr bwMode="auto">
          <a:xfrm>
            <a:off x="7011167" y="227214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21"/>
          <p:cNvSpPr>
            <a:spLocks noChangeArrowheads="1"/>
          </p:cNvSpPr>
          <p:nvPr/>
        </p:nvSpPr>
        <p:spPr bwMode="auto">
          <a:xfrm>
            <a:off x="7003470" y="3712246"/>
            <a:ext cx="152400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8991600" y="3727641"/>
            <a:ext cx="152400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079669" y="2415307"/>
            <a:ext cx="1934249" cy="1356971"/>
          </a:xfrm>
          <a:prstGeom prst="line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034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15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The Lower </a:t>
            </a:r>
            <a:r>
              <a:rPr lang="en-US" dirty="0" smtClean="0"/>
              <a:t>Barrier Potential Function</a:t>
            </a:r>
            <a:endParaRPr lang="en-US" baseline="-25000" dirty="0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2057400" y="4521200"/>
            <a:ext cx="525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514600" y="4216400"/>
            <a:ext cx="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3" name="Freeform 5"/>
          <p:cNvSpPr>
            <a:spLocks/>
          </p:cNvSpPr>
          <p:nvPr/>
        </p:nvSpPr>
        <p:spPr bwMode="auto">
          <a:xfrm>
            <a:off x="2667000" y="2692400"/>
            <a:ext cx="4267200" cy="1752600"/>
          </a:xfrm>
          <a:custGeom>
            <a:avLst/>
            <a:gdLst>
              <a:gd name="T0" fmla="*/ 0 w 2688"/>
              <a:gd name="T1" fmla="*/ 0 h 1104"/>
              <a:gd name="T2" fmla="*/ 362902467 w 2688"/>
              <a:gd name="T3" fmla="*/ 1693545045 h 1104"/>
              <a:gd name="T4" fmla="*/ 1693545178 w 2688"/>
              <a:gd name="T5" fmla="*/ 2147483647 h 1104"/>
              <a:gd name="T6" fmla="*/ 2147483647 w 2688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104"/>
              <a:gd name="T14" fmla="*/ 2688 w 2688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104">
                <a:moveTo>
                  <a:pt x="0" y="0"/>
                </a:moveTo>
                <a:cubicBezTo>
                  <a:pt x="16" y="252"/>
                  <a:pt x="32" y="504"/>
                  <a:pt x="144" y="672"/>
                </a:cubicBezTo>
                <a:cubicBezTo>
                  <a:pt x="256" y="840"/>
                  <a:pt x="248" y="936"/>
                  <a:pt x="672" y="1008"/>
                </a:cubicBezTo>
                <a:cubicBezTo>
                  <a:pt x="1096" y="1080"/>
                  <a:pt x="1892" y="1092"/>
                  <a:pt x="2688" y="1104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695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720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90663"/>
            <a:ext cx="8359966" cy="71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15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The Lower </a:t>
            </a:r>
            <a:r>
              <a:rPr lang="en-US" dirty="0" smtClean="0"/>
              <a:t>Barrier Potential Function</a:t>
            </a:r>
            <a:endParaRPr lang="en-US" baseline="-25000" dirty="0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2057400" y="4521200"/>
            <a:ext cx="525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514600" y="4216400"/>
            <a:ext cx="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3" name="Freeform 5"/>
          <p:cNvSpPr>
            <a:spLocks/>
          </p:cNvSpPr>
          <p:nvPr/>
        </p:nvSpPr>
        <p:spPr bwMode="auto">
          <a:xfrm>
            <a:off x="2667000" y="2692400"/>
            <a:ext cx="4267200" cy="1752600"/>
          </a:xfrm>
          <a:custGeom>
            <a:avLst/>
            <a:gdLst>
              <a:gd name="T0" fmla="*/ 0 w 2688"/>
              <a:gd name="T1" fmla="*/ 0 h 1104"/>
              <a:gd name="T2" fmla="*/ 362902467 w 2688"/>
              <a:gd name="T3" fmla="*/ 1693545045 h 1104"/>
              <a:gd name="T4" fmla="*/ 1693545178 w 2688"/>
              <a:gd name="T5" fmla="*/ 2147483647 h 1104"/>
              <a:gd name="T6" fmla="*/ 2147483647 w 2688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104"/>
              <a:gd name="T14" fmla="*/ 2688 w 2688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104">
                <a:moveTo>
                  <a:pt x="0" y="0"/>
                </a:moveTo>
                <a:cubicBezTo>
                  <a:pt x="16" y="252"/>
                  <a:pt x="32" y="504"/>
                  <a:pt x="144" y="672"/>
                </a:cubicBezTo>
                <a:cubicBezTo>
                  <a:pt x="256" y="840"/>
                  <a:pt x="248" y="936"/>
                  <a:pt x="672" y="1008"/>
                </a:cubicBezTo>
                <a:cubicBezTo>
                  <a:pt x="1096" y="1080"/>
                  <a:pt x="1892" y="1092"/>
                  <a:pt x="2688" y="1104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695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720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90663"/>
            <a:ext cx="8359966" cy="71913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32" y="5891213"/>
            <a:ext cx="6477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77126" y="2402110"/>
            <a:ext cx="3605463" cy="3072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No </a:t>
            </a:r>
            <a:r>
              <a:rPr lang="en-US" sz="3200" dirty="0" err="1">
                <a:latin typeface="+mn-lt"/>
                <a:sym typeface="Symbol" charset="2"/>
              </a:rPr>
              <a:t></a:t>
            </a:r>
            <a:r>
              <a:rPr lang="en-US" sz="3200" baseline="-25000" dirty="0" err="1">
                <a:latin typeface="+mn-lt"/>
                <a:sym typeface="Symbol" charset="2"/>
              </a:rPr>
              <a:t>i</a:t>
            </a:r>
            <a:r>
              <a:rPr lang="en-US" sz="3200" dirty="0">
                <a:latin typeface="+mn-lt"/>
              </a:rPr>
              <a:t> within dist.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No 2 </a:t>
            </a:r>
            <a:r>
              <a:rPr lang="en-US" sz="3200" dirty="0" err="1">
                <a:latin typeface="+mn-lt"/>
                <a:sym typeface="Symbol" charset="2"/>
              </a:rPr>
              <a:t></a:t>
            </a:r>
            <a:r>
              <a:rPr lang="en-US" sz="3200" baseline="-25000" dirty="0" err="1">
                <a:latin typeface="+mn-lt"/>
                <a:sym typeface="Symbol" charset="2"/>
              </a:rPr>
              <a:t>i</a:t>
            </a:r>
            <a:r>
              <a:rPr lang="en-US" sz="3200" dirty="0">
                <a:latin typeface="+mn-lt"/>
              </a:rPr>
              <a:t> within dist. 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No 3 </a:t>
            </a:r>
            <a:r>
              <a:rPr lang="en-US" sz="3200" dirty="0" err="1">
                <a:latin typeface="+mn-lt"/>
                <a:sym typeface="Symbol" charset="2"/>
              </a:rPr>
              <a:t></a:t>
            </a:r>
            <a:r>
              <a:rPr lang="en-US" sz="3200" baseline="-25000" dirty="0" err="1">
                <a:latin typeface="+mn-lt"/>
                <a:sym typeface="Symbol" charset="2"/>
              </a:rPr>
              <a:t>i</a:t>
            </a:r>
            <a:r>
              <a:rPr lang="en-US" sz="3200" dirty="0">
                <a:latin typeface="+mn-lt"/>
              </a:rPr>
              <a:t> within dist. 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No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>
                <a:latin typeface="+mn-lt"/>
                <a:sym typeface="Symbol" charset="2"/>
              </a:rPr>
              <a:t></a:t>
            </a:r>
            <a:r>
              <a:rPr lang="en-US" sz="3200" baseline="-25000" dirty="0" err="1">
                <a:latin typeface="+mn-lt"/>
                <a:sym typeface="Symbol" charset="2"/>
              </a:rPr>
              <a:t>i</a:t>
            </a:r>
            <a:r>
              <a:rPr lang="en-US" sz="3200" dirty="0">
                <a:latin typeface="+mn-lt"/>
              </a:rPr>
              <a:t> within dist. </a:t>
            </a:r>
            <a:r>
              <a:rPr lang="en-US" sz="3200" dirty="0" err="1">
                <a:latin typeface="+mn-lt"/>
              </a:rPr>
              <a:t>k</a:t>
            </a:r>
            <a:endParaRPr lang="en-US" sz="3200" dirty="0">
              <a:latin typeface="+mn-lt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153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The Lower </a:t>
            </a:r>
            <a:r>
              <a:rPr lang="en-US" dirty="0" smtClean="0"/>
              <a:t>Barrier Potential Function</a:t>
            </a:r>
            <a:endParaRPr lang="en-US" baseline="-25000" dirty="0"/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2057400" y="4521200"/>
            <a:ext cx="525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514600" y="4216400"/>
            <a:ext cx="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3" name="Freeform 5"/>
          <p:cNvSpPr>
            <a:spLocks/>
          </p:cNvSpPr>
          <p:nvPr/>
        </p:nvSpPr>
        <p:spPr bwMode="auto">
          <a:xfrm>
            <a:off x="2667000" y="2692400"/>
            <a:ext cx="4267200" cy="1752600"/>
          </a:xfrm>
          <a:custGeom>
            <a:avLst/>
            <a:gdLst>
              <a:gd name="T0" fmla="*/ 0 w 2688"/>
              <a:gd name="T1" fmla="*/ 0 h 1104"/>
              <a:gd name="T2" fmla="*/ 362902467 w 2688"/>
              <a:gd name="T3" fmla="*/ 1693545045 h 1104"/>
              <a:gd name="T4" fmla="*/ 1693545178 w 2688"/>
              <a:gd name="T5" fmla="*/ 2147483647 h 1104"/>
              <a:gd name="T6" fmla="*/ 2147483647 w 2688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104"/>
              <a:gd name="T14" fmla="*/ 2688 w 2688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104">
                <a:moveTo>
                  <a:pt x="0" y="0"/>
                </a:moveTo>
                <a:cubicBezTo>
                  <a:pt x="16" y="252"/>
                  <a:pt x="32" y="504"/>
                  <a:pt x="144" y="672"/>
                </a:cubicBezTo>
                <a:cubicBezTo>
                  <a:pt x="256" y="840"/>
                  <a:pt x="248" y="936"/>
                  <a:pt x="672" y="1008"/>
                </a:cubicBezTo>
                <a:cubicBezTo>
                  <a:pt x="1096" y="1080"/>
                  <a:pt x="1892" y="1092"/>
                  <a:pt x="2688" y="1104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695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572000"/>
            <a:ext cx="22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90663"/>
            <a:ext cx="8359966" cy="71913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32" y="5891213"/>
            <a:ext cx="6477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228600" y="152400"/>
            <a:ext cx="89154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Quadratic Form, examples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457200" y="1219200"/>
            <a:ext cx="8212666" cy="106182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When </a:t>
            </a:r>
            <a:r>
              <a:rPr lang="en-US" sz="3200" i="1" dirty="0" err="1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x</a:t>
            </a:r>
            <a:r>
              <a:rPr lang="en-US" sz="3200" dirty="0" smtClean="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 is the characteristic vector of a set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S,</a:t>
            </a:r>
          </a:p>
          <a:p>
            <a:pPr algn="l"/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Corbel" charset="0"/>
                <a:cs typeface="Times"/>
                <a:sym typeface="Corbel" charset="0"/>
              </a:rPr>
              <a:t>sum the weights of edges on the boundary of </a:t>
            </a:r>
            <a:r>
              <a:rPr lang="en-US" sz="32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latin typeface="+mn-lt"/>
                <a:ea typeface="Corbel" charset="0"/>
                <a:cs typeface="Times"/>
                <a:sym typeface="Corbel" charset="0"/>
              </a:rPr>
              <a:t> </a:t>
            </a:r>
            <a:endParaRPr lang="en-US" sz="3200" i="1" dirty="0">
              <a:solidFill>
                <a:schemeClr val="tx1"/>
              </a:solidFill>
              <a:latin typeface="Times"/>
              <a:ea typeface="Corbel" charset="0"/>
              <a:cs typeface="Times"/>
              <a:sym typeface="Corbel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172200" y="3581400"/>
            <a:ext cx="1905000" cy="2341775"/>
            <a:chOff x="1981200" y="4475375"/>
            <a:chExt cx="1524000" cy="1905000"/>
          </a:xfrm>
        </p:grpSpPr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2057400" y="4932575"/>
              <a:ext cx="1143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rc 12"/>
            <p:cNvSpPr>
              <a:spLocks/>
            </p:cNvSpPr>
            <p:nvPr/>
          </p:nvSpPr>
          <p:spPr bwMode="auto">
            <a:xfrm rot="879661">
              <a:off x="2133600" y="4475375"/>
              <a:ext cx="685800" cy="1905000"/>
            </a:xfrm>
            <a:custGeom>
              <a:avLst/>
              <a:gdLst>
                <a:gd name="T0" fmla="*/ 0 w 21589"/>
                <a:gd name="T1" fmla="*/ 0 h 21600"/>
                <a:gd name="T2" fmla="*/ 692033544 w 21589"/>
                <a:gd name="T3" fmla="*/ 2147483647 h 21600"/>
                <a:gd name="T4" fmla="*/ 0 w 2158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2057400" y="4703975"/>
              <a:ext cx="914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2057400" y="4703975"/>
              <a:ext cx="914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2286000" y="5237375"/>
              <a:ext cx="8382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057400" y="5465975"/>
              <a:ext cx="11430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V="1">
              <a:off x="2057400" y="4932575"/>
              <a:ext cx="13716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981200" y="48563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981200" y="53897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352800" y="48563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124200" y="56183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048000" y="51611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209800" y="58469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2895600" y="4627775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371" y="3675655"/>
            <a:ext cx="139700" cy="2159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21" y="3978172"/>
            <a:ext cx="139700" cy="2159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093" y="4997408"/>
            <a:ext cx="139700" cy="2159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90" y="4017018"/>
            <a:ext cx="114300" cy="2159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64" y="4678082"/>
            <a:ext cx="114300" cy="2159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29" y="5239746"/>
            <a:ext cx="114300" cy="2159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57800" y="4038600"/>
            <a:ext cx="504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solidFill>
                  <a:schemeClr val="tx1"/>
                </a:solidFill>
                <a:latin typeface="Times"/>
                <a:ea typeface="Corbel" charset="0"/>
                <a:cs typeface="Times"/>
                <a:sym typeface="Corbel" charset="0"/>
              </a:rPr>
              <a:t>S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95600"/>
            <a:ext cx="4267200" cy="17145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730" y="4426117"/>
            <a:ext cx="139700" cy="215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The Upper </a:t>
            </a:r>
            <a:r>
              <a:rPr lang="en-US" dirty="0" smtClean="0"/>
              <a:t>Barrier Potential Function</a:t>
            </a:r>
            <a:endParaRPr lang="en-US" baseline="-25000" dirty="0"/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2057400" y="4521200"/>
            <a:ext cx="5257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7035800" y="4216400"/>
            <a:ext cx="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7" name="Freeform 5"/>
          <p:cNvSpPr>
            <a:spLocks/>
          </p:cNvSpPr>
          <p:nvPr/>
        </p:nvSpPr>
        <p:spPr bwMode="auto">
          <a:xfrm>
            <a:off x="2405063" y="2655888"/>
            <a:ext cx="4395787" cy="1751012"/>
          </a:xfrm>
          <a:custGeom>
            <a:avLst/>
            <a:gdLst>
              <a:gd name="T0" fmla="*/ 0 w 2769"/>
              <a:gd name="T1" fmla="*/ 2147483647 h 1103"/>
              <a:gd name="T2" fmla="*/ 2147483647 w 2769"/>
              <a:gd name="T3" fmla="*/ 2147483647 h 1103"/>
              <a:gd name="T4" fmla="*/ 2147483647 w 2769"/>
              <a:gd name="T5" fmla="*/ 2147483647 h 1103"/>
              <a:gd name="T6" fmla="*/ 2147483647 w 2769"/>
              <a:gd name="T7" fmla="*/ 0 h 1103"/>
              <a:gd name="T8" fmla="*/ 0 60000 65536"/>
              <a:gd name="T9" fmla="*/ 0 60000 65536"/>
              <a:gd name="T10" fmla="*/ 0 60000 65536"/>
              <a:gd name="T11" fmla="*/ 0 60000 65536"/>
              <a:gd name="T12" fmla="*/ 0 w 2769"/>
              <a:gd name="T13" fmla="*/ 0 h 1103"/>
              <a:gd name="T14" fmla="*/ 2769 w 2769"/>
              <a:gd name="T15" fmla="*/ 1103 h 1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9" h="1103">
                <a:moveTo>
                  <a:pt x="0" y="1097"/>
                </a:moveTo>
                <a:cubicBezTo>
                  <a:pt x="221" y="1092"/>
                  <a:pt x="908" y="1103"/>
                  <a:pt x="1326" y="1065"/>
                </a:cubicBezTo>
                <a:cubicBezTo>
                  <a:pt x="1744" y="1027"/>
                  <a:pt x="2269" y="1045"/>
                  <a:pt x="2509" y="868"/>
                </a:cubicBezTo>
                <a:cubicBezTo>
                  <a:pt x="2749" y="691"/>
                  <a:pt x="2715" y="181"/>
                  <a:pt x="2769" y="0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9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724400"/>
            <a:ext cx="30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8839199" cy="740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</a:t>
            </a:r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2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-n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</a:t>
            </a:r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1066800" y="20574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2057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7010400" y="17526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254500" y="2270125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4267200" y="1905000"/>
            <a:ext cx="4572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4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371600"/>
            <a:ext cx="157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781800" y="22860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295400" y="22860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-n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56" y="4165992"/>
            <a:ext cx="4724400" cy="520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77" y="4970772"/>
            <a:ext cx="50165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20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3429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76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4724400" y="1600200"/>
            <a:ext cx="4038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5257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Oval 19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05200" y="2895600"/>
            <a:ext cx="2381250" cy="538163"/>
            <a:chOff x="2208" y="1824"/>
            <a:chExt cx="1500" cy="339"/>
          </a:xfrm>
        </p:grpSpPr>
        <p:sp>
          <p:nvSpPr>
            <p:cNvPr id="117775" name="Freeform 23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76" name="Freeform 24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28600" y="4495800"/>
            <a:ext cx="8763000" cy="23622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l">
              <a:buFontTx/>
              <a:buNone/>
            </a:pPr>
            <a:r>
              <a:rPr lang="en-US" sz="3200" b="1" dirty="0">
                <a:latin typeface="+mn-lt"/>
              </a:rPr>
              <a:t>Lemma. </a:t>
            </a:r>
          </a:p>
          <a:p>
            <a:pPr marL="342900" indent="-342900" algn="l">
              <a:buFontTx/>
              <a:buNone/>
            </a:pPr>
            <a:r>
              <a:rPr lang="en-US" sz="3200" dirty="0">
                <a:latin typeface="+mn-lt"/>
              </a:rPr>
              <a:t>can always choose       </a:t>
            </a:r>
          </a:p>
          <a:p>
            <a:pPr marL="342900" indent="-342900" algn="l">
              <a:buFontTx/>
              <a:buNone/>
            </a:pPr>
            <a:r>
              <a:rPr lang="en-US" sz="3200" dirty="0">
                <a:latin typeface="+mn-lt"/>
              </a:rPr>
              <a:t>so that potentials do not increase</a:t>
            </a:r>
          </a:p>
        </p:txBody>
      </p:sp>
      <p:sp>
        <p:nvSpPr>
          <p:cNvPr id="118787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 i+1</a:t>
            </a:r>
          </a:p>
        </p:txBody>
      </p:sp>
      <p:sp>
        <p:nvSpPr>
          <p:cNvPr id="118789" name="Line 4"/>
          <p:cNvSpPr>
            <a:spLocks noChangeShapeType="1"/>
          </p:cNvSpPr>
          <p:nvPr/>
        </p:nvSpPr>
        <p:spPr bwMode="auto">
          <a:xfrm>
            <a:off x="3429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0" name="Line 5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8792" name="Oval 7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3" name="Oval 8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94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Rectangle 10"/>
          <p:cNvSpPr>
            <a:spLocks noChangeArrowheads="1"/>
          </p:cNvSpPr>
          <p:nvPr/>
        </p:nvSpPr>
        <p:spPr bwMode="auto">
          <a:xfrm>
            <a:off x="4724400" y="1600200"/>
            <a:ext cx="4038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5867400" y="2895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209800" y="26812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+1/3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4876800" y="26812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+2</a:t>
            </a:r>
          </a:p>
        </p:txBody>
      </p:sp>
      <p:sp>
        <p:nvSpPr>
          <p:cNvPr id="118801" name="Oval 20"/>
          <p:cNvSpPr>
            <a:spLocks noChangeArrowheads="1"/>
          </p:cNvSpPr>
          <p:nvPr/>
        </p:nvSpPr>
        <p:spPr bwMode="auto">
          <a:xfrm>
            <a:off x="5257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48" y="5358938"/>
            <a:ext cx="1828800" cy="5588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37338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6477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3962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4724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81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400800" y="1600200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9" name="Oval 11"/>
          <p:cNvSpPr>
            <a:spLocks noChangeArrowheads="1"/>
          </p:cNvSpPr>
          <p:nvPr/>
        </p:nvSpPr>
        <p:spPr bwMode="auto">
          <a:xfrm>
            <a:off x="4876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20" name="Oval 12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21" name="Oval 20"/>
          <p:cNvSpPr>
            <a:spLocks noChangeArrowheads="1"/>
          </p:cNvSpPr>
          <p:nvPr/>
        </p:nvSpPr>
        <p:spPr bwMode="auto">
          <a:xfrm>
            <a:off x="6096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33800" y="2895600"/>
            <a:ext cx="2667000" cy="538163"/>
            <a:chOff x="2208" y="1824"/>
            <a:chExt cx="1500" cy="339"/>
          </a:xfrm>
        </p:grpSpPr>
        <p:sp>
          <p:nvSpPr>
            <p:cNvPr id="119824" name="Freeform 24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5" name="Freeform 25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3962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4114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4724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084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6248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4572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6400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62400" y="2895600"/>
            <a:ext cx="2743200" cy="538163"/>
            <a:chOff x="2208" y="1824"/>
            <a:chExt cx="1500" cy="339"/>
          </a:xfrm>
        </p:grpSpPr>
        <p:sp>
          <p:nvSpPr>
            <p:cNvPr id="120848" name="Freeform 17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9" name="Freeform 18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4191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7010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4572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5562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6553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4953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6705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91000" y="2895600"/>
            <a:ext cx="2819400" cy="538163"/>
            <a:chOff x="2208" y="1824"/>
            <a:chExt cx="1500" cy="339"/>
          </a:xfrm>
        </p:grpSpPr>
        <p:sp>
          <p:nvSpPr>
            <p:cNvPr id="121872" name="Freeform 17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73" name="Freeform 18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i+1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4419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73152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6019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6400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88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7162800" y="16002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Oval 11"/>
          <p:cNvSpPr>
            <a:spLocks noChangeArrowheads="1"/>
          </p:cNvSpPr>
          <p:nvPr/>
        </p:nvSpPr>
        <p:spPr bwMode="auto">
          <a:xfrm>
            <a:off x="6553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2" name="Oval 12"/>
          <p:cNvSpPr>
            <a:spLocks noChangeArrowheads="1"/>
          </p:cNvSpPr>
          <p:nvPr/>
        </p:nvSpPr>
        <p:spPr bwMode="auto">
          <a:xfrm>
            <a:off x="61722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70104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19600" y="2895600"/>
            <a:ext cx="2971800" cy="538163"/>
            <a:chOff x="2208" y="1824"/>
            <a:chExt cx="1500" cy="339"/>
          </a:xfrm>
        </p:grpSpPr>
        <p:sp>
          <p:nvSpPr>
            <p:cNvPr id="122896" name="Freeform 17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97" name="Freeform 18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6n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8534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6781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7467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3" name="Oval 11"/>
          <p:cNvSpPr>
            <a:spLocks noChangeArrowheads="1"/>
          </p:cNvSpPr>
          <p:nvPr/>
        </p:nvSpPr>
        <p:spPr bwMode="auto">
          <a:xfrm>
            <a:off x="7620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4" name="Oval 12"/>
          <p:cNvSpPr>
            <a:spLocks noChangeArrowheads="1"/>
          </p:cNvSpPr>
          <p:nvPr/>
        </p:nvSpPr>
        <p:spPr bwMode="auto">
          <a:xfrm>
            <a:off x="7239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5" name="Oval 13"/>
          <p:cNvSpPr>
            <a:spLocks noChangeArrowheads="1"/>
          </p:cNvSpPr>
          <p:nvPr/>
        </p:nvSpPr>
        <p:spPr bwMode="auto">
          <a:xfrm>
            <a:off x="830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6" name="Text Box 14"/>
          <p:cNvSpPr txBox="1">
            <a:spLocks noChangeArrowheads="1"/>
          </p:cNvSpPr>
          <p:nvPr/>
        </p:nvSpPr>
        <p:spPr bwMode="auto">
          <a:xfrm>
            <a:off x="4648200" y="3962400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/>
              <a:t>…</a:t>
            </a:r>
          </a:p>
        </p:txBody>
      </p:sp>
      <p:sp>
        <p:nvSpPr>
          <p:cNvPr id="123917" name="Text Box 15"/>
          <p:cNvSpPr txBox="1">
            <a:spLocks noChangeArrowheads="1"/>
          </p:cNvSpPr>
          <p:nvPr/>
        </p:nvSpPr>
        <p:spPr bwMode="auto">
          <a:xfrm>
            <a:off x="7924800" y="4038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13n</a:t>
            </a:r>
          </a:p>
        </p:txBody>
      </p:sp>
      <p:sp>
        <p:nvSpPr>
          <p:cNvPr id="123918" name="Text Box 16"/>
          <p:cNvSpPr txBox="1">
            <a:spLocks noChangeArrowheads="1"/>
          </p:cNvSpPr>
          <p:nvPr/>
        </p:nvSpPr>
        <p:spPr bwMode="auto">
          <a:xfrm>
            <a:off x="5334000" y="39624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pic>
        <p:nvPicPr>
          <p:cNvPr id="123920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6588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924550" y="2895600"/>
            <a:ext cx="2609850" cy="538163"/>
            <a:chOff x="2208" y="1824"/>
            <a:chExt cx="1500" cy="339"/>
          </a:xfrm>
        </p:grpSpPr>
        <p:sp>
          <p:nvSpPr>
            <p:cNvPr id="123922" name="Freeform 21"/>
            <p:cNvSpPr>
              <a:spLocks/>
            </p:cNvSpPr>
            <p:nvPr/>
          </p:nvSpPr>
          <p:spPr bwMode="auto">
            <a:xfrm>
              <a:off x="2784" y="1872"/>
              <a:ext cx="924" cy="291"/>
            </a:xfrm>
            <a:custGeom>
              <a:avLst/>
              <a:gdLst>
                <a:gd name="T0" fmla="*/ 0 w 2769"/>
                <a:gd name="T1" fmla="*/ 76 h 1103"/>
                <a:gd name="T2" fmla="*/ 147 w 2769"/>
                <a:gd name="T3" fmla="*/ 74 h 1103"/>
                <a:gd name="T4" fmla="*/ 279 w 2769"/>
                <a:gd name="T5" fmla="*/ 60 h 1103"/>
                <a:gd name="T6" fmla="*/ 308 w 2769"/>
                <a:gd name="T7" fmla="*/ 0 h 1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9"/>
                <a:gd name="T13" fmla="*/ 0 h 1103"/>
                <a:gd name="T14" fmla="*/ 2769 w 2769"/>
                <a:gd name="T15" fmla="*/ 1103 h 1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9" h="1103">
                  <a:moveTo>
                    <a:pt x="0" y="1097"/>
                  </a:moveTo>
                  <a:cubicBezTo>
                    <a:pt x="221" y="1092"/>
                    <a:pt x="908" y="1103"/>
                    <a:pt x="1326" y="1065"/>
                  </a:cubicBezTo>
                  <a:cubicBezTo>
                    <a:pt x="1744" y="1027"/>
                    <a:pt x="2269" y="1045"/>
                    <a:pt x="2509" y="868"/>
                  </a:cubicBezTo>
                  <a:cubicBezTo>
                    <a:pt x="2749" y="691"/>
                    <a:pt x="2715" y="181"/>
                    <a:pt x="2769" y="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23" name="Freeform 22"/>
            <p:cNvSpPr>
              <a:spLocks/>
            </p:cNvSpPr>
            <p:nvPr/>
          </p:nvSpPr>
          <p:spPr bwMode="auto">
            <a:xfrm>
              <a:off x="2208" y="1824"/>
              <a:ext cx="576" cy="336"/>
            </a:xfrm>
            <a:custGeom>
              <a:avLst/>
              <a:gdLst>
                <a:gd name="T0" fmla="*/ 0 w 2688"/>
                <a:gd name="T1" fmla="*/ 0 h 1104"/>
                <a:gd name="T2" fmla="*/ 7 w 2688"/>
                <a:gd name="T3" fmla="*/ 62 h 1104"/>
                <a:gd name="T4" fmla="*/ 31 w 2688"/>
                <a:gd name="T5" fmla="*/ 93 h 1104"/>
                <a:gd name="T6" fmla="*/ 123 w 2688"/>
                <a:gd name="T7" fmla="*/ 102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104"/>
                <a:gd name="T14" fmla="*/ 2688 w 2688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104">
                  <a:moveTo>
                    <a:pt x="0" y="0"/>
                  </a:moveTo>
                  <a:cubicBezTo>
                    <a:pt x="16" y="252"/>
                    <a:pt x="32" y="504"/>
                    <a:pt x="144" y="672"/>
                  </a:cubicBezTo>
                  <a:cubicBezTo>
                    <a:pt x="256" y="840"/>
                    <a:pt x="248" y="936"/>
                    <a:pt x="672" y="1008"/>
                  </a:cubicBezTo>
                  <a:cubicBezTo>
                    <a:pt x="1096" y="1080"/>
                    <a:pt x="1892" y="1092"/>
                    <a:pt x="2688" y="1104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28600" y="152400"/>
            <a:ext cx="7759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5538"/>
            <a:ext cx="6592887" cy="101429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119702"/>
            <a:ext cx="3733800" cy="2052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220726"/>
            <a:ext cx="8455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>E.g.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0" y="2590800"/>
            <a:ext cx="4292600" cy="109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 6n</a:t>
            </a: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85344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24935" name="Text Box 13"/>
          <p:cNvSpPr txBox="1">
            <a:spLocks noChangeArrowheads="1"/>
          </p:cNvSpPr>
          <p:nvPr/>
        </p:nvSpPr>
        <p:spPr bwMode="auto">
          <a:xfrm>
            <a:off x="4648200" y="3962400"/>
            <a:ext cx="58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/>
              <a:t>…</a:t>
            </a:r>
          </a:p>
        </p:txBody>
      </p:sp>
      <p:sp>
        <p:nvSpPr>
          <p:cNvPr id="124936" name="Text Box 15"/>
          <p:cNvSpPr txBox="1">
            <a:spLocks noChangeArrowheads="1"/>
          </p:cNvSpPr>
          <p:nvPr/>
        </p:nvSpPr>
        <p:spPr bwMode="auto">
          <a:xfrm>
            <a:off x="5334000" y="39624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n</a:t>
            </a:r>
          </a:p>
        </p:txBody>
      </p:sp>
      <p:sp>
        <p:nvSpPr>
          <p:cNvPr id="124937" name="Text Box 16"/>
          <p:cNvSpPr txBox="1">
            <a:spLocks noChangeArrowheads="1"/>
          </p:cNvSpPr>
          <p:nvPr/>
        </p:nvSpPr>
        <p:spPr bwMode="auto">
          <a:xfrm>
            <a:off x="1524000" y="5410200"/>
            <a:ext cx="6477000" cy="60801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3200" dirty="0" smtClean="0"/>
              <a:t>2.6-</a:t>
            </a:r>
            <a:r>
              <a:rPr lang="en-US" sz="3200" dirty="0"/>
              <a:t>approximation with 6n vectors.</a:t>
            </a:r>
          </a:p>
        </p:txBody>
      </p:sp>
      <p:sp>
        <p:nvSpPr>
          <p:cNvPr id="124938" name="Oval 17"/>
          <p:cNvSpPr>
            <a:spLocks noChangeArrowheads="1"/>
          </p:cNvSpPr>
          <p:nvPr/>
        </p:nvSpPr>
        <p:spPr bwMode="auto">
          <a:xfrm>
            <a:off x="6781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9" name="Oval 18"/>
          <p:cNvSpPr>
            <a:spLocks noChangeArrowheads="1"/>
          </p:cNvSpPr>
          <p:nvPr/>
        </p:nvSpPr>
        <p:spPr bwMode="auto">
          <a:xfrm>
            <a:off x="74676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0" name="Oval 19"/>
          <p:cNvSpPr>
            <a:spLocks noChangeArrowheads="1"/>
          </p:cNvSpPr>
          <p:nvPr/>
        </p:nvSpPr>
        <p:spPr bwMode="auto">
          <a:xfrm>
            <a:off x="7620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1" name="Oval 20"/>
          <p:cNvSpPr>
            <a:spLocks noChangeArrowheads="1"/>
          </p:cNvSpPr>
          <p:nvPr/>
        </p:nvSpPr>
        <p:spPr bwMode="auto">
          <a:xfrm>
            <a:off x="7239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2" name="Oval 21"/>
          <p:cNvSpPr>
            <a:spLocks noChangeArrowheads="1"/>
          </p:cNvSpPr>
          <p:nvPr/>
        </p:nvSpPr>
        <p:spPr bwMode="auto">
          <a:xfrm>
            <a:off x="830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43" name="Rectangle 23"/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44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6588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5" name="Text Box 25"/>
          <p:cNvSpPr txBox="1">
            <a:spLocks noChangeArrowheads="1"/>
          </p:cNvSpPr>
          <p:nvPr/>
        </p:nvSpPr>
        <p:spPr bwMode="auto">
          <a:xfrm>
            <a:off x="7924800" y="4038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13n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228600" y="1371600"/>
            <a:ext cx="8763000" cy="23622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l">
              <a:buFontTx/>
              <a:buNone/>
            </a:pPr>
            <a:r>
              <a:rPr lang="en-US" sz="3200" b="1" dirty="0">
                <a:latin typeface="+mn-lt"/>
              </a:rPr>
              <a:t>Lemma. </a:t>
            </a:r>
          </a:p>
          <a:p>
            <a:pPr marL="342900" indent="-342900" algn="l">
              <a:buFontTx/>
              <a:buNone/>
            </a:pPr>
            <a:r>
              <a:rPr lang="en-US" sz="3200" dirty="0">
                <a:latin typeface="+mn-lt"/>
              </a:rPr>
              <a:t>can always choose       </a:t>
            </a:r>
          </a:p>
          <a:p>
            <a:pPr marL="342900" indent="-342900" algn="l">
              <a:buFontTx/>
              <a:buNone/>
            </a:pPr>
            <a:r>
              <a:rPr lang="en-US" sz="3200" dirty="0">
                <a:latin typeface="+mn-lt"/>
              </a:rPr>
              <a:t>so that potentials do not increase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125956" name="AutoShape 6"/>
          <p:cNvSpPr>
            <a:spLocks noChangeArrowheads="1"/>
          </p:cNvSpPr>
          <p:nvPr/>
        </p:nvSpPr>
        <p:spPr bwMode="auto">
          <a:xfrm>
            <a:off x="3352800" y="4419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7" name="AutoShape 7"/>
          <p:cNvSpPr>
            <a:spLocks noChangeArrowheads="1"/>
          </p:cNvSpPr>
          <p:nvPr/>
        </p:nvSpPr>
        <p:spPr bwMode="auto">
          <a:xfrm>
            <a:off x="5257800" y="4419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2133600" y="42052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+1/3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4267200" y="42814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+2</a:t>
            </a:r>
          </a:p>
        </p:txBody>
      </p:sp>
      <p:sp>
        <p:nvSpPr>
          <p:cNvPr id="125961" name="Line 14"/>
          <p:cNvSpPr>
            <a:spLocks noChangeShapeType="1"/>
          </p:cNvSpPr>
          <p:nvPr/>
        </p:nvSpPr>
        <p:spPr bwMode="auto">
          <a:xfrm>
            <a:off x="3352800" y="4876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Line 15"/>
          <p:cNvSpPr>
            <a:spLocks noChangeShapeType="1"/>
          </p:cNvSpPr>
          <p:nvPr/>
        </p:nvSpPr>
        <p:spPr bwMode="auto">
          <a:xfrm>
            <a:off x="5334000" y="4876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61" y="2213339"/>
            <a:ext cx="1828800" cy="558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8" y="5748742"/>
            <a:ext cx="1828800" cy="5588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01" y="2201187"/>
            <a:ext cx="20574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3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Upper Barrier Update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Add 		       </a:t>
            </a:r>
            <a:r>
              <a:rPr lang="en-US" dirty="0" smtClean="0"/>
              <a:t> and  </a:t>
            </a:r>
            <a:r>
              <a:rPr lang="en-US" dirty="0"/>
              <a:t>set 	</a:t>
            </a:r>
          </a:p>
        </p:txBody>
      </p:sp>
      <p:pic>
        <p:nvPicPr>
          <p:cNvPr id="12903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25600"/>
            <a:ext cx="276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152400" y="6019800"/>
            <a:ext cx="883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03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" y="2438400"/>
            <a:ext cx="80772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4" name="Rectangle 14"/>
          <p:cNvSpPr>
            <a:spLocks noChangeArrowheads="1"/>
          </p:cNvSpPr>
          <p:nvPr/>
        </p:nvSpPr>
        <p:spPr bwMode="auto">
          <a:xfrm>
            <a:off x="228600" y="2286000"/>
            <a:ext cx="86868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159625" y="304800"/>
            <a:ext cx="1831975" cy="1295400"/>
            <a:chOff x="7159625" y="304800"/>
            <a:chExt cx="1831975" cy="1295400"/>
          </a:xfrm>
        </p:grpSpPr>
        <p:sp>
          <p:nvSpPr>
            <p:cNvPr id="129028" name="AutoShape 5"/>
            <p:cNvSpPr>
              <a:spLocks noChangeArrowheads="1"/>
            </p:cNvSpPr>
            <p:nvPr/>
          </p:nvSpPr>
          <p:spPr bwMode="auto">
            <a:xfrm>
              <a:off x="7159625" y="304800"/>
              <a:ext cx="1831975" cy="12954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9" name="AutoShape 6"/>
            <p:cNvSpPr>
              <a:spLocks noChangeArrowheads="1"/>
            </p:cNvSpPr>
            <p:nvPr/>
          </p:nvSpPr>
          <p:spPr bwMode="auto">
            <a:xfrm>
              <a:off x="8478838" y="635000"/>
              <a:ext cx="366712" cy="182563"/>
            </a:xfrm>
            <a:prstGeom prst="curvedDownArrow">
              <a:avLst>
                <a:gd name="adj1" fmla="val 40174"/>
                <a:gd name="adj2" fmla="val 803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0" name="Text Box 7"/>
            <p:cNvSpPr txBox="1">
              <a:spLocks noChangeArrowheads="1"/>
            </p:cNvSpPr>
            <p:nvPr/>
          </p:nvSpPr>
          <p:spPr bwMode="auto">
            <a:xfrm>
              <a:off x="8001000" y="487363"/>
              <a:ext cx="622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dirty="0"/>
                <a:t>+2</a:t>
              </a:r>
            </a:p>
          </p:txBody>
        </p:sp>
        <p:pic>
          <p:nvPicPr>
            <p:cNvPr id="129036" name="Picture 1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914400"/>
              <a:ext cx="80645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7" name="Line 17"/>
            <p:cNvSpPr>
              <a:spLocks noChangeShapeType="1"/>
            </p:cNvSpPr>
            <p:nvPr/>
          </p:nvSpPr>
          <p:spPr bwMode="auto">
            <a:xfrm>
              <a:off x="8534400" y="914400"/>
              <a:ext cx="0" cy="381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638300"/>
            <a:ext cx="10414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Upper Barrier Update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Add 		       </a:t>
            </a:r>
            <a:r>
              <a:rPr lang="en-US" dirty="0" smtClean="0"/>
              <a:t> and  </a:t>
            </a:r>
            <a:r>
              <a:rPr lang="en-US" dirty="0"/>
              <a:t>set 	</a:t>
            </a:r>
          </a:p>
        </p:txBody>
      </p:sp>
      <p:pic>
        <p:nvPicPr>
          <p:cNvPr id="12903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25600"/>
            <a:ext cx="276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152400" y="6019800"/>
            <a:ext cx="883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033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" y="2438400"/>
            <a:ext cx="80772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4" name="Rectangle 14"/>
          <p:cNvSpPr>
            <a:spLocks noChangeArrowheads="1"/>
          </p:cNvSpPr>
          <p:nvPr/>
        </p:nvSpPr>
        <p:spPr bwMode="auto">
          <a:xfrm>
            <a:off x="228600" y="2286000"/>
            <a:ext cx="86868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159625" y="304800"/>
            <a:ext cx="1831975" cy="1295400"/>
            <a:chOff x="7159625" y="304800"/>
            <a:chExt cx="1831975" cy="1295400"/>
          </a:xfrm>
        </p:grpSpPr>
        <p:sp>
          <p:nvSpPr>
            <p:cNvPr id="129028" name="AutoShape 5"/>
            <p:cNvSpPr>
              <a:spLocks noChangeArrowheads="1"/>
            </p:cNvSpPr>
            <p:nvPr/>
          </p:nvSpPr>
          <p:spPr bwMode="auto">
            <a:xfrm>
              <a:off x="7159625" y="304800"/>
              <a:ext cx="1831975" cy="12954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9" name="AutoShape 6"/>
            <p:cNvSpPr>
              <a:spLocks noChangeArrowheads="1"/>
            </p:cNvSpPr>
            <p:nvPr/>
          </p:nvSpPr>
          <p:spPr bwMode="auto">
            <a:xfrm>
              <a:off x="8478838" y="635000"/>
              <a:ext cx="366712" cy="182563"/>
            </a:xfrm>
            <a:prstGeom prst="curvedDownArrow">
              <a:avLst>
                <a:gd name="adj1" fmla="val 40174"/>
                <a:gd name="adj2" fmla="val 803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0" name="Text Box 7"/>
            <p:cNvSpPr txBox="1">
              <a:spLocks noChangeArrowheads="1"/>
            </p:cNvSpPr>
            <p:nvPr/>
          </p:nvSpPr>
          <p:spPr bwMode="auto">
            <a:xfrm>
              <a:off x="8001000" y="487363"/>
              <a:ext cx="622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dirty="0"/>
                <a:t>+2</a:t>
              </a:r>
            </a:p>
          </p:txBody>
        </p:sp>
        <p:pic>
          <p:nvPicPr>
            <p:cNvPr id="129036" name="Picture 1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914400"/>
              <a:ext cx="80645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7" name="Line 17"/>
            <p:cNvSpPr>
              <a:spLocks noChangeShapeType="1"/>
            </p:cNvSpPr>
            <p:nvPr/>
          </p:nvSpPr>
          <p:spPr bwMode="auto">
            <a:xfrm>
              <a:off x="8534400" y="914400"/>
              <a:ext cx="0" cy="381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362200"/>
            <a:ext cx="5651500" cy="13843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1638300"/>
            <a:ext cx="10414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Upper Barrier Update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Add 		       </a:t>
            </a:r>
            <a:r>
              <a:rPr lang="en-US" dirty="0" smtClean="0"/>
              <a:t> and  </a:t>
            </a:r>
            <a:r>
              <a:rPr lang="en-US" dirty="0"/>
              <a:t>set 	</a:t>
            </a:r>
          </a:p>
        </p:txBody>
      </p:sp>
      <p:pic>
        <p:nvPicPr>
          <p:cNvPr id="12903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25600"/>
            <a:ext cx="276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152400" y="6019800"/>
            <a:ext cx="883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159625" y="304800"/>
            <a:ext cx="1831975" cy="1295400"/>
            <a:chOff x="7159625" y="304800"/>
            <a:chExt cx="1831975" cy="1295400"/>
          </a:xfrm>
        </p:grpSpPr>
        <p:sp>
          <p:nvSpPr>
            <p:cNvPr id="129028" name="AutoShape 5"/>
            <p:cNvSpPr>
              <a:spLocks noChangeArrowheads="1"/>
            </p:cNvSpPr>
            <p:nvPr/>
          </p:nvSpPr>
          <p:spPr bwMode="auto">
            <a:xfrm>
              <a:off x="7159625" y="304800"/>
              <a:ext cx="1831975" cy="12954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9" name="AutoShape 6"/>
            <p:cNvSpPr>
              <a:spLocks noChangeArrowheads="1"/>
            </p:cNvSpPr>
            <p:nvPr/>
          </p:nvSpPr>
          <p:spPr bwMode="auto">
            <a:xfrm>
              <a:off x="8478838" y="635000"/>
              <a:ext cx="366712" cy="182563"/>
            </a:xfrm>
            <a:prstGeom prst="curvedDownArrow">
              <a:avLst>
                <a:gd name="adj1" fmla="val 40174"/>
                <a:gd name="adj2" fmla="val 803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0" name="Text Box 7"/>
            <p:cNvSpPr txBox="1">
              <a:spLocks noChangeArrowheads="1"/>
            </p:cNvSpPr>
            <p:nvPr/>
          </p:nvSpPr>
          <p:spPr bwMode="auto">
            <a:xfrm>
              <a:off x="8001000" y="487363"/>
              <a:ext cx="622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dirty="0"/>
                <a:t>+2</a:t>
              </a:r>
            </a:p>
          </p:txBody>
        </p:sp>
        <p:pic>
          <p:nvPicPr>
            <p:cNvPr id="129036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914400"/>
              <a:ext cx="80645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7" name="Line 17"/>
            <p:cNvSpPr>
              <a:spLocks noChangeShapeType="1"/>
            </p:cNvSpPr>
            <p:nvPr/>
          </p:nvSpPr>
          <p:spPr bwMode="auto">
            <a:xfrm>
              <a:off x="8534400" y="914400"/>
              <a:ext cx="0" cy="381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1638300"/>
            <a:ext cx="1041400" cy="419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2362200"/>
            <a:ext cx="6985000" cy="2679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16567" y="5638800"/>
            <a:ext cx="53986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By Sherman-Morrison Formula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Upper Barrier Update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Add 		       </a:t>
            </a:r>
            <a:r>
              <a:rPr lang="en-US" dirty="0" smtClean="0"/>
              <a:t> and  </a:t>
            </a:r>
            <a:r>
              <a:rPr lang="en-US" dirty="0"/>
              <a:t>set 	</a:t>
            </a:r>
          </a:p>
        </p:txBody>
      </p:sp>
      <p:pic>
        <p:nvPicPr>
          <p:cNvPr id="12903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25600"/>
            <a:ext cx="2768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152400" y="6019800"/>
            <a:ext cx="883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7159625" y="304800"/>
            <a:ext cx="1831975" cy="1295400"/>
            <a:chOff x="7159625" y="304800"/>
            <a:chExt cx="1831975" cy="1295400"/>
          </a:xfrm>
        </p:grpSpPr>
        <p:sp>
          <p:nvSpPr>
            <p:cNvPr id="129028" name="AutoShape 5"/>
            <p:cNvSpPr>
              <a:spLocks noChangeArrowheads="1"/>
            </p:cNvSpPr>
            <p:nvPr/>
          </p:nvSpPr>
          <p:spPr bwMode="auto">
            <a:xfrm>
              <a:off x="7159625" y="304800"/>
              <a:ext cx="1831975" cy="12954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29" name="AutoShape 6"/>
            <p:cNvSpPr>
              <a:spLocks noChangeArrowheads="1"/>
            </p:cNvSpPr>
            <p:nvPr/>
          </p:nvSpPr>
          <p:spPr bwMode="auto">
            <a:xfrm>
              <a:off x="8478838" y="635000"/>
              <a:ext cx="366712" cy="182563"/>
            </a:xfrm>
            <a:prstGeom prst="curvedDownArrow">
              <a:avLst>
                <a:gd name="adj1" fmla="val 40174"/>
                <a:gd name="adj2" fmla="val 8034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30" name="Text Box 7"/>
            <p:cNvSpPr txBox="1">
              <a:spLocks noChangeArrowheads="1"/>
            </p:cNvSpPr>
            <p:nvPr/>
          </p:nvSpPr>
          <p:spPr bwMode="auto">
            <a:xfrm>
              <a:off x="8001000" y="487363"/>
              <a:ext cx="6223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000" dirty="0"/>
                <a:t>+2</a:t>
              </a:r>
            </a:p>
          </p:txBody>
        </p:sp>
        <p:pic>
          <p:nvPicPr>
            <p:cNvPr id="129036" name="Picture 1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914400"/>
              <a:ext cx="80645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7" name="Line 17"/>
            <p:cNvSpPr>
              <a:spLocks noChangeShapeType="1"/>
            </p:cNvSpPr>
            <p:nvPr/>
          </p:nvSpPr>
          <p:spPr bwMode="auto">
            <a:xfrm>
              <a:off x="8534400" y="914400"/>
              <a:ext cx="0" cy="381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 type="stealth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1638300"/>
            <a:ext cx="1041400" cy="419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2362200"/>
            <a:ext cx="6985000" cy="2679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5638800"/>
            <a:ext cx="10985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715000"/>
            <a:ext cx="16764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How much of            can we add?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Rearranging: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30400"/>
            <a:ext cx="4838700" cy="584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70300"/>
            <a:ext cx="8915400" cy="1130300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 bwMode="auto">
          <a:xfrm>
            <a:off x="4191000" y="2743200"/>
            <a:ext cx="1600200" cy="1447800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819400"/>
            <a:ext cx="530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iff</a:t>
            </a:r>
            <a:endParaRPr lang="en-US" sz="32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5715" y="544796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 smtClean="0">
              <a:latin typeface="+mn-lt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65" y="303036"/>
            <a:ext cx="860451" cy="49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How much of            can we add?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Rearranging: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30400"/>
            <a:ext cx="4838700" cy="584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70300"/>
            <a:ext cx="8915400" cy="1130300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 bwMode="auto">
          <a:xfrm>
            <a:off x="4191000" y="2743200"/>
            <a:ext cx="1600200" cy="1447800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819400"/>
            <a:ext cx="530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iff</a:t>
            </a:r>
            <a:endParaRPr lang="en-US" sz="32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5715" y="544796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530" y="5638800"/>
            <a:ext cx="1574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Write as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5638800"/>
            <a:ext cx="2895600" cy="762000"/>
          </a:xfrm>
          <a:prstGeom prst="roundRect">
            <a:avLst/>
          </a:prstGeom>
          <a:solidFill>
            <a:srgbClr val="FF44C8">
              <a:alpha val="30000"/>
            </a:srgb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5707063"/>
            <a:ext cx="2451100" cy="482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65" y="303036"/>
            <a:ext cx="860451" cy="49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Lower Barrier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Similarly:</a:t>
            </a:r>
            <a:endParaRPr lang="en-US" sz="3600" dirty="0"/>
          </a:p>
        </p:txBody>
      </p:sp>
      <p:sp>
        <p:nvSpPr>
          <p:cNvPr id="8" name="Up-Down Arrow 7"/>
          <p:cNvSpPr/>
          <p:nvPr/>
        </p:nvSpPr>
        <p:spPr bwMode="auto">
          <a:xfrm>
            <a:off x="4191000" y="2743200"/>
            <a:ext cx="1600200" cy="1447800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2819400"/>
            <a:ext cx="530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0000FF"/>
                </a:solidFill>
                <a:latin typeface="+mn-lt"/>
              </a:rPr>
              <a:t>iff</a:t>
            </a:r>
            <a:endParaRPr lang="en-US" sz="32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5715" y="544796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4530" y="5638800"/>
            <a:ext cx="15748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Write as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76600" y="5638800"/>
            <a:ext cx="2895600" cy="762000"/>
          </a:xfrm>
          <a:prstGeom prst="roundRect">
            <a:avLst/>
          </a:prstGeom>
          <a:solidFill>
            <a:srgbClr val="FF44C8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17700"/>
            <a:ext cx="4648200" cy="520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715000"/>
            <a:ext cx="2451100" cy="482600"/>
          </a:xfrm>
          <a:prstGeom prst="rect">
            <a:avLst/>
          </a:prstGeom>
          <a:noFill/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97313"/>
            <a:ext cx="85979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Goal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Show that we can always add some vector while respecting </a:t>
            </a:r>
            <a:r>
              <a:rPr lang="en-US" i="1"/>
              <a:t>both</a:t>
            </a:r>
            <a:r>
              <a:rPr lang="en-US"/>
              <a:t> barriers.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2514600" y="2239962"/>
            <a:ext cx="3810000" cy="28194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3352800" y="2925762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2" name="AutoShape 6"/>
          <p:cNvSpPr>
            <a:spLocks noChangeArrowheads="1"/>
          </p:cNvSpPr>
          <p:nvPr/>
        </p:nvSpPr>
        <p:spPr bwMode="auto">
          <a:xfrm>
            <a:off x="5257800" y="2925762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362200" y="2620962"/>
            <a:ext cx="1295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+1/3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4419600" y="2620962"/>
            <a:ext cx="1295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latin typeface="+mn-lt"/>
              </a:rPr>
              <a:t>+2</a:t>
            </a:r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3352800" y="3382962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5334000" y="3382962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5562600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Need: 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5638800"/>
            <a:ext cx="4775200" cy="4826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2" y="4168888"/>
            <a:ext cx="14097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28600" y="152400"/>
            <a:ext cx="7759700" cy="698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4000" dirty="0" err="1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Laplacian</a:t>
            </a:r>
            <a:r>
              <a:rPr lang="en-US" sz="4000" dirty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rbel Bold" charset="0"/>
                <a:ea typeface="Corbel Bold" charset="0"/>
                <a:cs typeface="Corbel Bold" charset="0"/>
                <a:sym typeface="Corbel Bold" charset="0"/>
              </a:rPr>
              <a:t>Matrices</a:t>
            </a:r>
            <a:endParaRPr lang="en-US" sz="4000" dirty="0">
              <a:solidFill>
                <a:schemeClr val="tx1"/>
              </a:solidFill>
              <a:latin typeface="Corbel Bold" charset="0"/>
              <a:ea typeface="Corbel Bold" charset="0"/>
              <a:cs typeface="Corbel Bold" charset="0"/>
              <a:sym typeface="Corbel Bold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5538"/>
            <a:ext cx="6592887" cy="101429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05088"/>
            <a:ext cx="4910211" cy="2271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6308" y="5449669"/>
            <a:ext cx="137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w</a:t>
            </a:r>
            <a:r>
              <a:rPr lang="en-US" sz="3600" dirty="0" smtClean="0">
                <a:latin typeface="+mn-lt"/>
              </a:rPr>
              <a:t>here</a:t>
            </a:r>
            <a:endParaRPr lang="en-US" sz="3600" dirty="0">
              <a:latin typeface="+mn-lt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725" y="5638800"/>
            <a:ext cx="2705100" cy="457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 rot="10800000">
            <a:off x="6531427" y="5261426"/>
            <a:ext cx="2177143" cy="950687"/>
          </a:xfrm>
          <a:prstGeom prst="wedgeRoundRectCallout">
            <a:avLst>
              <a:gd name="adj1" fmla="val 67784"/>
              <a:gd name="adj2" fmla="val 12938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US" sz="3200" dirty="0" smtClean="0">
              <a:latin typeface="Corbel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2856" y="5268691"/>
            <a:ext cx="185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Sum of outer </a:t>
            </a:r>
          </a:p>
          <a:p>
            <a:pPr algn="l"/>
            <a:r>
              <a:rPr lang="en-US" sz="2400" dirty="0" smtClean="0">
                <a:latin typeface="+mn-lt"/>
              </a:rPr>
              <a:t>products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expectations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929824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Can show: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4775200" cy="4826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23" y="2035317"/>
            <a:ext cx="3810000" cy="622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2" y="2857796"/>
            <a:ext cx="36195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expectations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929824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Can show: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47752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682424"/>
            <a:ext cx="7383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So: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520624"/>
            <a:ext cx="2032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And, exists 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23" y="2035317"/>
            <a:ext cx="3810000" cy="622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2" y="2857796"/>
            <a:ext cx="3619500" cy="622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73" y="3764944"/>
            <a:ext cx="5105400" cy="622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50" y="4596795"/>
            <a:ext cx="3771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expectations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929824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Can show: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47752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682424"/>
            <a:ext cx="7383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So: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520624"/>
            <a:ext cx="2032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And, exists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358824"/>
            <a:ext cx="5698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     that puts     between them     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5589588"/>
            <a:ext cx="190500" cy="215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486400"/>
            <a:ext cx="152400" cy="3175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23" y="2035317"/>
            <a:ext cx="3810000" cy="622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2" y="2857796"/>
            <a:ext cx="3619500" cy="622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73" y="3764944"/>
            <a:ext cx="5105400" cy="622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50" y="4596795"/>
            <a:ext cx="3771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expectations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1206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Need: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1929824"/>
            <a:ext cx="19297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Can show: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47752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682424"/>
            <a:ext cx="7383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So: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520624"/>
            <a:ext cx="20323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And, exists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358824"/>
            <a:ext cx="56987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And     that puts     between them     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50" y="5589588"/>
            <a:ext cx="190500" cy="215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486400"/>
            <a:ext cx="152400" cy="3175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23" y="2035317"/>
            <a:ext cx="3810000" cy="622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2" y="2857796"/>
            <a:ext cx="3619500" cy="622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73" y="3764944"/>
            <a:ext cx="5105400" cy="622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50" y="4596795"/>
            <a:ext cx="3771900" cy="482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2469471" y="1923432"/>
            <a:ext cx="4058778" cy="1637624"/>
          </a:xfrm>
          <a:prstGeom prst="roundRect">
            <a:avLst/>
          </a:prstGeom>
          <a:solidFill>
            <a:srgbClr val="FF44C8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Bounding expectations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5" y="1200047"/>
            <a:ext cx="4241800" cy="571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4" y="2070194"/>
            <a:ext cx="79502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3130550"/>
            <a:ext cx="596900" cy="46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25" y="3806825"/>
            <a:ext cx="5969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Bounding expectations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50926"/>
            <a:ext cx="9017000" cy="111147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 bwMode="auto">
          <a:xfrm rot="16200000">
            <a:off x="6172201" y="2286000"/>
            <a:ext cx="838199" cy="838200"/>
          </a:xfrm>
          <a:prstGeom prst="ben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90" y="2699355"/>
            <a:ext cx="1612900" cy="168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66997" y="4568391"/>
            <a:ext cx="40770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As barrier function is</a:t>
            </a:r>
          </a:p>
          <a:p>
            <a:pPr algn="l"/>
            <a:r>
              <a:rPr lang="en-US" sz="3200" i="1" dirty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m</a:t>
            </a:r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onotone decreasing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39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Bounding expectations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50926"/>
            <a:ext cx="9017000" cy="111147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 bwMode="auto">
          <a:xfrm rot="16200000">
            <a:off x="6172201" y="2286000"/>
            <a:ext cx="838199" cy="838200"/>
          </a:xfrm>
          <a:prstGeom prst="ben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90" y="2699355"/>
            <a:ext cx="1612900" cy="1689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0998" y="2367057"/>
            <a:ext cx="4899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Numerator is derivative </a:t>
            </a:r>
          </a:p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of barrier function.</a:t>
            </a:r>
          </a:p>
          <a:p>
            <a:pPr algn="l"/>
            <a:endParaRPr lang="en-US" sz="3200" i="1" dirty="0" smtClean="0">
              <a:solidFill>
                <a:srgbClr val="0000FF"/>
              </a:solidFill>
              <a:latin typeface="Corbel" charset="0"/>
              <a:ea typeface="Corbel" charset="0"/>
              <a:cs typeface="Corbel" charset="0"/>
              <a:sym typeface="Corbel" charset="0"/>
            </a:endParaRPr>
          </a:p>
          <a:p>
            <a:pPr algn="l"/>
            <a:r>
              <a:rPr lang="en-US" sz="3200" i="1" dirty="0" smtClean="0">
                <a:solidFill>
                  <a:srgbClr val="0000FF"/>
                </a:solidFill>
                <a:latin typeface="Corbel" charset="0"/>
                <a:ea typeface="Corbel" charset="0"/>
                <a:cs typeface="Corbel" charset="0"/>
                <a:sym typeface="Corbel" charset="0"/>
              </a:rPr>
              <a:t>As barrier function is convex, </a:t>
            </a:r>
            <a:endParaRPr lang="en-US" sz="32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6" y="4613714"/>
            <a:ext cx="1727200" cy="9398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" y="5971117"/>
            <a:ext cx="4241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Bounding expectations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196" y="1219200"/>
            <a:ext cx="2086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“Similarly”,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38" y="1042988"/>
            <a:ext cx="39370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Line 2"/>
          <p:cNvSpPr>
            <a:spLocks noChangeShapeType="1"/>
          </p:cNvSpPr>
          <p:nvPr/>
        </p:nvSpPr>
        <p:spPr bwMode="auto">
          <a:xfrm>
            <a:off x="457200" y="36576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Step i+1</a:t>
            </a:r>
          </a:p>
        </p:txBody>
      </p:sp>
      <p:sp>
        <p:nvSpPr>
          <p:cNvPr id="118789" name="Line 4"/>
          <p:cNvSpPr>
            <a:spLocks noChangeShapeType="1"/>
          </p:cNvSpPr>
          <p:nvPr/>
        </p:nvSpPr>
        <p:spPr bwMode="auto">
          <a:xfrm>
            <a:off x="34290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0" name="Line 5"/>
          <p:cNvSpPr>
            <a:spLocks noChangeShapeType="1"/>
          </p:cNvSpPr>
          <p:nvPr/>
        </p:nvSpPr>
        <p:spPr bwMode="auto">
          <a:xfrm>
            <a:off x="5943600" y="3352800"/>
            <a:ext cx="0" cy="609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stealth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3733800" y="3886200"/>
            <a:ext cx="46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b="1"/>
              <a:t>0</a:t>
            </a:r>
          </a:p>
        </p:txBody>
      </p:sp>
      <p:sp>
        <p:nvSpPr>
          <p:cNvPr id="118792" name="Oval 7"/>
          <p:cNvSpPr>
            <a:spLocks noChangeArrowheads="1"/>
          </p:cNvSpPr>
          <p:nvPr/>
        </p:nvSpPr>
        <p:spPr bwMode="auto">
          <a:xfrm>
            <a:off x="3810000" y="3505200"/>
            <a:ext cx="3048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3" name="Oval 8"/>
          <p:cNvSpPr>
            <a:spLocks noChangeArrowheads="1"/>
          </p:cNvSpPr>
          <p:nvPr/>
        </p:nvSpPr>
        <p:spPr bwMode="auto">
          <a:xfrm>
            <a:off x="4495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8794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9502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5" name="Rectangle 10"/>
          <p:cNvSpPr>
            <a:spLocks noChangeArrowheads="1"/>
          </p:cNvSpPr>
          <p:nvPr/>
        </p:nvSpPr>
        <p:spPr bwMode="auto">
          <a:xfrm>
            <a:off x="4724400" y="1600200"/>
            <a:ext cx="4038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41910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5867400" y="2895600"/>
            <a:ext cx="762000" cy="3810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2209800" y="26812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+1/3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4876800" y="26812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+2</a:t>
            </a:r>
          </a:p>
        </p:txBody>
      </p:sp>
      <p:sp>
        <p:nvSpPr>
          <p:cNvPr id="118801" name="Oval 20"/>
          <p:cNvSpPr>
            <a:spLocks noChangeArrowheads="1"/>
          </p:cNvSpPr>
          <p:nvPr/>
        </p:nvSpPr>
        <p:spPr bwMode="auto">
          <a:xfrm>
            <a:off x="5257800" y="3505200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81" y="5319747"/>
            <a:ext cx="2057400" cy="115570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228600" y="4495800"/>
            <a:ext cx="8763000" cy="2362200"/>
            <a:chOff x="228600" y="4495800"/>
            <a:chExt cx="8763000" cy="2362200"/>
          </a:xfrm>
        </p:grpSpPr>
        <p:pic>
          <p:nvPicPr>
            <p:cNvPr id="118786" name="Picture 2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8600" y="5308600"/>
              <a:ext cx="167640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803" name="AutoShape 23"/>
            <p:cNvSpPr>
              <a:spLocks noChangeArrowheads="1"/>
            </p:cNvSpPr>
            <p:nvPr/>
          </p:nvSpPr>
          <p:spPr bwMode="auto">
            <a:xfrm>
              <a:off x="228600" y="4495800"/>
              <a:ext cx="8763000" cy="2362200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20000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342900" indent="-342900" algn="l">
                <a:buFontTx/>
                <a:buNone/>
              </a:pPr>
              <a:r>
                <a:rPr lang="en-US" sz="3200" b="1" dirty="0">
                  <a:latin typeface="+mn-lt"/>
                </a:rPr>
                <a:t>Lemma. </a:t>
              </a:r>
            </a:p>
            <a:p>
              <a:pPr marL="342900" indent="-342900" algn="l">
                <a:buFontTx/>
                <a:buNone/>
              </a:pPr>
              <a:r>
                <a:rPr lang="en-US" sz="3200" dirty="0">
                  <a:latin typeface="+mn-lt"/>
                </a:rPr>
                <a:t>can always choose       </a:t>
              </a:r>
            </a:p>
            <a:p>
              <a:pPr marL="342900" indent="-342900" algn="l">
                <a:buFontTx/>
                <a:buNone/>
              </a:pPr>
              <a:r>
                <a:rPr lang="en-US" sz="3200" dirty="0">
                  <a:latin typeface="+mn-lt"/>
                </a:rPr>
                <a:t>so that potentials do not increase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Twice-</a:t>
            </a:r>
            <a:r>
              <a:rPr lang="en-US" dirty="0" err="1" smtClean="0"/>
              <a:t>Ramanujan</a:t>
            </a:r>
            <a:r>
              <a:rPr lang="en-US" dirty="0" smtClean="0"/>
              <a:t> </a:t>
            </a:r>
            <a:r>
              <a:rPr lang="en-US" dirty="0" err="1" smtClean="0"/>
              <a:t>Sparsifiers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Fixing           </a:t>
            </a:r>
            <a:r>
              <a:rPr lang="en-US" dirty="0"/>
              <a:t>steps and tightening parameters </a:t>
            </a:r>
            <a:r>
              <a:rPr lang="en-US" dirty="0" smtClean="0"/>
              <a:t>gives ratio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Less than twice as many edges as used by </a:t>
            </a:r>
            <a:r>
              <a:rPr lang="en-US" dirty="0" err="1" smtClean="0"/>
              <a:t>Ramanujan</a:t>
            </a:r>
            <a:r>
              <a:rPr lang="en-US" dirty="0" smtClean="0"/>
              <a:t> Expander of same quality</a:t>
            </a:r>
            <a:endParaRPr lang="en-US" dirty="0"/>
          </a:p>
        </p:txBody>
      </p:sp>
      <p:pic>
        <p:nvPicPr>
          <p:cNvPr id="162820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4675" y="1684325"/>
            <a:ext cx="58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12" y="3003532"/>
            <a:ext cx="4242974" cy="101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ambda(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31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\quad \mathbf{v}\in\{v_e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6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30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\quad \mathbf{v}\in\{v_e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6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30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\quad \mathbf{v}\in\{v_e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62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84"/>
  <p:tag name="PICTUREFILESIZE" val="30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ambda(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45"/>
  <p:tag name="PICTUREFILESIZE" val="31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9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9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ambda(A+vv^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7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6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80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p_A(x)=\det(xI-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202"/>
  <p:tag name="PICTUREFILESIZE" val="986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6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80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v_ev_e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30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v_ev_e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30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le\lambda_i\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0"/>
  <p:tag name="PICTUREFILESIZE" val="29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el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94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el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9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\el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9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7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p_A(x)=\det(xI-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202"/>
  <p:tag name="PICTUREFILESIZE" val="98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6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80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6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80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u'\gets u+2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40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newcommand{\tr}{\mathrm{Tr}}&#10;\begin{document}&#10;\begin{align*}&#10;&amp;\Phi^{u'}(A+t\mathbf{vv}^T) \\&amp;=\tr(u'I-A-t\mathbf{vv}^T)^{-1}&#10;\\&amp;=\Phi^{u'}(A)+\frac{\mathbf{v}^T(u'I-A)^{-2}\mathbf{v}}{1/t-\mathbf{v}^T(u'I-A)^{-1}\mathbf{v}}&#10;\\&amp;\textrm{want }\le \Phi^u(A)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50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s\mathbf{vv}^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27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u'\gets u+2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40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newcommand{\tr}{\mathrm{Tr}}&#10;\begin{document}&#10;\begin{align*}&#10;&amp;\Phi^{u'}(A+t\mathbf{vv}^T) \\&amp;=\tr(u'I-A-t\mathbf{vv}^T)^{-1}&#10;\\&amp;=\Phi^{u'}(A)+\frac{\mathbf{v}^T(u'I-A)^{-2}\mathbf{v}}{1/t-\mathbf{v}^T(u'I-A)^{-1}\mathbf{v}}&#10;\\&amp;\textrm{want }\le \Phi^u(A).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503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s\mathbf{vv}^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271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u'\gets u+2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40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s\mathbf{vv}^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27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u'\gets u+2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40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s\mathbf{vv}^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27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^{(i)},A^{(i+1)},A^{(i+2)},A^{(i+3)},\ldots,A^{(4n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358"/>
  <p:tag name="PICTUREFILESIZE" val="1783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s\mathbf{vv}^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6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d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+\mathbf{vv}^T\quad \mathbf{v}\in\{v_e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62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symb}&#10;\usepackage{amsmath}&#10;\begin{document}&#10;$A=\varnothing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9"/>
  <p:tag name="BOXHEIGHT" val="376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2661"/>
</p:tagLst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rbel"/>
        <a:ea typeface="ヒラギノ角ゴ ProN W3"/>
        <a:cs typeface="ヒラギノ角ゴ ProN W3"/>
      </a:majorFont>
      <a:minorFont>
        <a:latin typeface="Corbe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wrap="none" rtlCol="0" anchor="ctr">
        <a:spAutoFit/>
      </a:bodyPr>
      <a:lstStyle>
        <a:defPPr algn="l">
          <a:defRPr sz="3200" dirty="0" smtClean="0">
            <a:latin typeface="Corbel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+mn-lt"/>
          </a:defRPr>
        </a:defPPr>
      </a:lstStyle>
    </a:tx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600" dirty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rbel"/>
        <a:ea typeface="ヒラギノ角ゴ ProN W3"/>
        <a:cs typeface="ヒラギノ角ゴ ProN W3"/>
      </a:majorFont>
      <a:minorFont>
        <a:latin typeface="Corbe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3200" dirty="0" smtClean="0">
            <a:latin typeface="Corbel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+mn-lt"/>
          </a:defRPr>
        </a:defPPr>
      </a:lstStyle>
    </a:tx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rbel"/>
        <a:ea typeface="ヒラギノ角ゴ ProN W3"/>
        <a:cs typeface="ヒラギノ角ゴ ProN W3"/>
      </a:majorFont>
      <a:minorFont>
        <a:latin typeface="Corbe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wrap="none" rtlCol="0" anchor="ctr">
        <a:spAutoFit/>
      </a:bodyPr>
      <a:lstStyle>
        <a:defPPr algn="l">
          <a:defRPr sz="3200" dirty="0" smtClean="0">
            <a:latin typeface="Corbel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+mn-lt"/>
          </a:defRPr>
        </a:defPPr>
      </a:lstStyle>
    </a:tx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rbel"/>
        <a:ea typeface="ヒラギノ角ゴ ProN W3"/>
        <a:cs typeface="ヒラギノ角ゴ ProN W3"/>
      </a:majorFont>
      <a:minorFont>
        <a:latin typeface="Corbe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3200" dirty="0" smtClean="0">
            <a:latin typeface="Corbel"/>
            <a:ea typeface="Lucida Grande" charset="0"/>
            <a:cs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200" dirty="0" smtClean="0">
            <a:latin typeface="+mn-lt"/>
          </a:defRPr>
        </a:defPPr>
      </a:lstStyle>
    </a:tx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16240</TotalTime>
  <Pages>0</Pages>
  <Words>2201</Words>
  <Characters>0</Characters>
  <Application>Microsoft Macintosh PowerPoint</Application>
  <PresentationFormat>On-screen Show (4:3)</PresentationFormat>
  <Lines>0</Lines>
  <Paragraphs>474</Paragraphs>
  <Slides>101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Default - Title and Content</vt:lpstr>
      <vt:lpstr>Default Design</vt:lpstr>
      <vt:lpstr>1_Default Design</vt:lpstr>
      <vt:lpstr>1_Default - Title and Content</vt:lpstr>
      <vt:lpstr>2_Default - Title and Content</vt:lpstr>
      <vt:lpstr>3_Default - Title and Content</vt:lpstr>
      <vt:lpstr>Weyl Lectures</vt:lpstr>
      <vt:lpstr>Sparsification of Graphs and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when we add a vector?</vt:lpstr>
      <vt:lpstr>Interlacing</vt:lpstr>
      <vt:lpstr>More precisely</vt:lpstr>
      <vt:lpstr>More precisely</vt:lpstr>
      <vt:lpstr>Adding a random  </vt:lpstr>
      <vt:lpstr>Many random  </vt:lpstr>
      <vt:lpstr>Many random  </vt:lpstr>
      <vt:lpstr>PowerPoint Presentation</vt:lpstr>
      <vt:lpstr>PowerPoint Presentation</vt:lpstr>
      <vt:lpstr>PowerPoint Presentation</vt:lpstr>
      <vt:lpstr>PowerPoint Presentation</vt:lpstr>
      <vt:lpstr>Broad outline: moving barriers</vt:lpstr>
      <vt:lpstr>Step 1</vt:lpstr>
      <vt:lpstr>Step 1</vt:lpstr>
      <vt:lpstr>Step 1</vt:lpstr>
      <vt:lpstr>Step 1</vt:lpstr>
      <vt:lpstr>Step i+1</vt:lpstr>
      <vt:lpstr>Step i+1</vt:lpstr>
      <vt:lpstr>Step i+1</vt:lpstr>
      <vt:lpstr>Step i+1</vt:lpstr>
      <vt:lpstr>Step i+1</vt:lpstr>
      <vt:lpstr>Step i+1</vt:lpstr>
      <vt:lpstr>Step i+1</vt:lpstr>
      <vt:lpstr>Step i+1</vt:lpstr>
      <vt:lpstr>Step i+1</vt:lpstr>
      <vt:lpstr>Step i+1</vt:lpstr>
      <vt:lpstr>Step 6n</vt:lpstr>
      <vt:lpstr>Step 6n</vt:lpstr>
      <vt:lpstr>Problem</vt:lpstr>
      <vt:lpstr>Problem</vt:lpstr>
      <vt:lpstr>Problems</vt:lpstr>
      <vt:lpstr>The Lower Barrier Potential Function</vt:lpstr>
      <vt:lpstr>The Lower Barrier Potential Function</vt:lpstr>
      <vt:lpstr>The Lower Barrier Potential Function</vt:lpstr>
      <vt:lpstr>The Upper Barrier Potential Function</vt:lpstr>
      <vt:lpstr>The Beginning</vt:lpstr>
      <vt:lpstr>The Beginning</vt:lpstr>
      <vt:lpstr>Step i+1</vt:lpstr>
      <vt:lpstr>Step i+1</vt:lpstr>
      <vt:lpstr>Step i+1</vt:lpstr>
      <vt:lpstr>Step i+1</vt:lpstr>
      <vt:lpstr>Step i+1</vt:lpstr>
      <vt:lpstr>Step i+1</vt:lpstr>
      <vt:lpstr>Step 6n</vt:lpstr>
      <vt:lpstr>Step 6n</vt:lpstr>
      <vt:lpstr>Goal</vt:lpstr>
      <vt:lpstr>Upper Barrier Update</vt:lpstr>
      <vt:lpstr>Upper Barrier Update</vt:lpstr>
      <vt:lpstr>Upper Barrier Update</vt:lpstr>
      <vt:lpstr>Upper Barrier Update</vt:lpstr>
      <vt:lpstr>How much of            can we add?</vt:lpstr>
      <vt:lpstr>How much of            can we add?</vt:lpstr>
      <vt:lpstr>Lower Barrier</vt:lpstr>
      <vt:lpstr>Goal</vt:lpstr>
      <vt:lpstr>Two expectations</vt:lpstr>
      <vt:lpstr>Two expectations</vt:lpstr>
      <vt:lpstr>Two expectations</vt:lpstr>
      <vt:lpstr>Two expectations</vt:lpstr>
      <vt:lpstr>Bounding expectations</vt:lpstr>
      <vt:lpstr>Bounding expectations</vt:lpstr>
      <vt:lpstr>Bounding expectations</vt:lpstr>
      <vt:lpstr>Bounding expectations</vt:lpstr>
      <vt:lpstr>Step i+1</vt:lpstr>
      <vt:lpstr>Twice-Ramanujan Sparsifiers</vt:lpstr>
      <vt:lpstr>Open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Daniel A. Spielman</dc:creator>
  <cp:keywords/>
  <dc:description/>
  <cp:lastModifiedBy>Daniel Spielman</cp:lastModifiedBy>
  <cp:revision>135</cp:revision>
  <cp:lastPrinted>2010-07-27T20:05:01Z</cp:lastPrinted>
  <dcterms:created xsi:type="dcterms:W3CDTF">2012-03-06T03:35:30Z</dcterms:created>
  <dcterms:modified xsi:type="dcterms:W3CDTF">2014-11-03T18:33:00Z</dcterms:modified>
</cp:coreProperties>
</file>