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1"/>
  </p:notesMasterIdLst>
  <p:sldIdLst>
    <p:sldId id="256" r:id="rId2"/>
    <p:sldId id="319" r:id="rId3"/>
    <p:sldId id="321" r:id="rId4"/>
    <p:sldId id="257" r:id="rId5"/>
    <p:sldId id="264" r:id="rId6"/>
    <p:sldId id="258" r:id="rId7"/>
    <p:sldId id="265" r:id="rId8"/>
    <p:sldId id="289" r:id="rId9"/>
    <p:sldId id="290" r:id="rId10"/>
    <p:sldId id="260" r:id="rId11"/>
    <p:sldId id="316" r:id="rId12"/>
    <p:sldId id="273" r:id="rId13"/>
    <p:sldId id="292" r:id="rId14"/>
    <p:sldId id="322" r:id="rId15"/>
    <p:sldId id="323" r:id="rId16"/>
    <p:sldId id="324" r:id="rId17"/>
    <p:sldId id="294" r:id="rId18"/>
    <p:sldId id="296" r:id="rId19"/>
    <p:sldId id="298" r:id="rId20"/>
    <p:sldId id="295" r:id="rId21"/>
    <p:sldId id="297" r:id="rId22"/>
    <p:sldId id="302" r:id="rId23"/>
    <p:sldId id="275" r:id="rId24"/>
    <p:sldId id="326" r:id="rId25"/>
    <p:sldId id="304" r:id="rId26"/>
    <p:sldId id="307" r:id="rId27"/>
    <p:sldId id="291" r:id="rId28"/>
    <p:sldId id="306" r:id="rId29"/>
    <p:sldId id="327" r:id="rId30"/>
    <p:sldId id="320" r:id="rId31"/>
    <p:sldId id="259" r:id="rId32"/>
    <p:sldId id="266" r:id="rId33"/>
    <p:sldId id="268" r:id="rId34"/>
    <p:sldId id="270" r:id="rId35"/>
    <p:sldId id="271" r:id="rId36"/>
    <p:sldId id="317" r:id="rId37"/>
    <p:sldId id="269" r:id="rId38"/>
    <p:sldId id="263" r:id="rId39"/>
    <p:sldId id="26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4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BAC75-560B-465D-B41C-CEE2E19749E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8D57-CEAD-4CDE-86A7-6B21F220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0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6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53D8A4-4A80-4AAF-AD19-DFA6CF19071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6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15D65E-B414-439F-B7D2-B0C8E104A13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4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DC7CFC-0984-474F-9EE7-F83FD950329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1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3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7D22E-FC39-4474-AA00-77A342FB932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16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4AFC06-50FC-406A-A49A-5C8ABF015D1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0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ED4F42-B295-4076-83FE-31DC63C98A9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35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6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2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0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1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8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75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7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9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27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88D57-CEAD-4CDE-86A7-6B21F22072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3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0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A919-AB78-4751-9365-3EA1A28982A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4034-5D4E-4547-B833-25281CB0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eatest_common_diviso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948" y="2107410"/>
            <a:ext cx="10486103" cy="33494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Keep your Secrets in a Post-Quantum World?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WAM: </a:t>
            </a:r>
            <a:r>
              <a:rPr lang="en-US" sz="4400" dirty="0" err="1"/>
              <a:t>Uhlenbeck</a:t>
            </a:r>
            <a:r>
              <a:rPr lang="en-US" sz="4400" dirty="0"/>
              <a:t> Lectures</a:t>
            </a:r>
            <a:br>
              <a:rPr lang="en-US" sz="53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729" y="4299155"/>
            <a:ext cx="9821843" cy="158005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Kristin Lauter</a:t>
            </a:r>
          </a:p>
          <a:p>
            <a:pPr algn="ctr"/>
            <a:r>
              <a:rPr lang="en-US" sz="2400" dirty="0"/>
              <a:t>Microsoft Research </a:t>
            </a:r>
          </a:p>
        </p:txBody>
      </p:sp>
    </p:spTree>
    <p:extLst>
      <p:ext uri="{BB962C8B-B14F-4D97-AF65-F5344CB8AC3E}">
        <p14:creationId xmlns:p14="http://schemas.microsoft.com/office/powerpoint/2010/main" val="47721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time 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436" y="76692"/>
            <a:ext cx="7645564" cy="6270017"/>
          </a:xfrm>
        </p:spPr>
        <p:txBody>
          <a:bodyPr>
            <a:normAutofit/>
          </a:bodyPr>
          <a:lstStyle/>
          <a:p>
            <a:r>
              <a:rPr lang="en-US" sz="2400" dirty="0"/>
              <a:t>m = # bits</a:t>
            </a:r>
          </a:p>
          <a:p>
            <a:pPr lvl="1"/>
            <a:r>
              <a:rPr lang="en-US" sz="2200" dirty="0"/>
              <a:t>Shor’s algorithm for factoring </a:t>
            </a:r>
            <a:r>
              <a:rPr lang="en-US" sz="2200" dirty="0">
                <a:solidFill>
                  <a:srgbClr val="FF0000"/>
                </a:solidFill>
              </a:rPr>
              <a:t>4m</a:t>
            </a:r>
            <a:r>
              <a:rPr lang="en-US" sz="2200" baseline="30000" dirty="0">
                <a:solidFill>
                  <a:srgbClr val="FF0000"/>
                </a:solidFill>
              </a:rPr>
              <a:t>3 </a:t>
            </a:r>
            <a:r>
              <a:rPr lang="en-US" sz="2200" dirty="0">
                <a:solidFill>
                  <a:srgbClr val="FF0000"/>
                </a:solidFill>
              </a:rPr>
              <a:t>time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0000"/>
                </a:solidFill>
              </a:rPr>
              <a:t>2m </a:t>
            </a:r>
            <a:r>
              <a:rPr lang="en-US" sz="2200" dirty="0" err="1">
                <a:solidFill>
                  <a:srgbClr val="FF0000"/>
                </a:solidFill>
              </a:rPr>
              <a:t>qbits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ECC attack requires </a:t>
            </a:r>
            <a:r>
              <a:rPr lang="en-US" sz="2200" dirty="0">
                <a:solidFill>
                  <a:srgbClr val="FF0000"/>
                </a:solidFill>
              </a:rPr>
              <a:t>360m</a:t>
            </a:r>
            <a:r>
              <a:rPr lang="en-US" sz="2200" baseline="30000" dirty="0">
                <a:solidFill>
                  <a:srgbClr val="FF0000"/>
                </a:solidFill>
              </a:rPr>
              <a:t>3 </a:t>
            </a:r>
            <a:r>
              <a:rPr lang="en-US" sz="2200" dirty="0">
                <a:solidFill>
                  <a:srgbClr val="FF0000"/>
                </a:solidFill>
              </a:rPr>
              <a:t>time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0000"/>
                </a:solidFill>
              </a:rPr>
              <a:t>6m </a:t>
            </a:r>
            <a:r>
              <a:rPr lang="en-US" sz="2200" dirty="0" err="1">
                <a:solidFill>
                  <a:srgbClr val="FF0000"/>
                </a:solidFill>
              </a:rPr>
              <a:t>qbits</a:t>
            </a:r>
            <a:endParaRPr lang="en-US" sz="2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 err="1"/>
              <a:t>Proos-Zalka</a:t>
            </a:r>
            <a:r>
              <a:rPr lang="en-US" dirty="0"/>
              <a:t>, 2004)</a:t>
            </a:r>
          </a:p>
          <a:p>
            <a:pPr marL="0" indent="0">
              <a:buNone/>
            </a:pPr>
            <a:r>
              <a:rPr lang="en-US" sz="2000" dirty="0"/>
              <a:t>Conclusion:</a:t>
            </a:r>
          </a:p>
          <a:p>
            <a:pPr lvl="1"/>
            <a:r>
              <a:rPr lang="en-US" sz="2000" dirty="0"/>
              <a:t>RSA: m = 2048 </a:t>
            </a:r>
          </a:p>
          <a:p>
            <a:pPr lvl="1"/>
            <a:r>
              <a:rPr lang="en-US" sz="2000" dirty="0"/>
              <a:t>Discrete log m = 2048 </a:t>
            </a:r>
          </a:p>
          <a:p>
            <a:pPr lvl="1"/>
            <a:r>
              <a:rPr lang="en-US" sz="2000" dirty="0"/>
              <a:t>Elliptic Curve Cryptography m = 256 or 384</a:t>
            </a:r>
          </a:p>
          <a:p>
            <a:pPr marL="0" indent="0">
              <a:buNone/>
            </a:pPr>
            <a:r>
              <a:rPr lang="en-US" sz="2000" dirty="0"/>
              <a:t>Are not resistant to quantum attacks once a quantum computer exists at scale!</a:t>
            </a:r>
          </a:p>
        </p:txBody>
      </p:sp>
    </p:spTree>
    <p:extLst>
      <p:ext uri="{BB962C8B-B14F-4D97-AF65-F5344CB8AC3E}">
        <p14:creationId xmlns:p14="http://schemas.microsoft.com/office/powerpoint/2010/main" val="245818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ECC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659" y="-448351"/>
            <a:ext cx="6555298" cy="7074533"/>
          </a:xfrm>
        </p:spPr>
        <p:txBody>
          <a:bodyPr>
            <a:normAutofit/>
          </a:bodyPr>
          <a:lstStyle/>
          <a:p>
            <a:r>
              <a:rPr lang="en-US" sz="2400" dirty="0"/>
              <a:t>(2006)  </a:t>
            </a:r>
            <a:r>
              <a:rPr lang="en-US" sz="2000" dirty="0"/>
              <a:t>Suite B set requirements for the use of Elliptic Curve Cryptography</a:t>
            </a:r>
            <a:endParaRPr lang="en-US" sz="2400" dirty="0"/>
          </a:p>
          <a:p>
            <a:r>
              <a:rPr lang="en-US" sz="2400" dirty="0"/>
              <a:t>(2016) </a:t>
            </a:r>
            <a:r>
              <a:rPr lang="en-US" sz="2000" dirty="0"/>
              <a:t>CNSA requirements increase the minimum bit-length for ECC from 256 to 384.  Advises that adoption of  ECC not required. </a:t>
            </a:r>
            <a:endParaRPr lang="en-US" sz="2400" dirty="0"/>
          </a:p>
          <a:p>
            <a:r>
              <a:rPr lang="en-US" sz="2400" dirty="0"/>
              <a:t>(2017) </a:t>
            </a:r>
            <a:r>
              <a:rPr lang="en-US" sz="2000" dirty="0"/>
              <a:t>NIST international competition to select post-quantum solutions: PQC Competition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602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658" y="920298"/>
            <a:ext cx="6896347" cy="5445105"/>
          </a:xfrm>
        </p:spPr>
        <p:txBody>
          <a:bodyPr>
            <a:normAutofit/>
          </a:bodyPr>
          <a:lstStyle/>
          <a:p>
            <a:r>
              <a:rPr lang="en-US" dirty="0"/>
              <a:t>Code-based cryptography (</a:t>
            </a:r>
            <a:r>
              <a:rPr lang="en-US" dirty="0" err="1"/>
              <a:t>McEliece</a:t>
            </a:r>
            <a:r>
              <a:rPr lang="en-US" dirty="0"/>
              <a:t> 1978)</a:t>
            </a:r>
          </a:p>
          <a:p>
            <a:r>
              <a:rPr lang="en-US" dirty="0"/>
              <a:t>Multivariate cryptographic systems (Matsumoto-Imai,1988) </a:t>
            </a:r>
          </a:p>
          <a:p>
            <a:r>
              <a:rPr lang="en-US" dirty="0"/>
              <a:t>Hash-based cryptosystems (</a:t>
            </a:r>
            <a:r>
              <a:rPr lang="en-US" dirty="0" err="1"/>
              <a:t>Merkle</a:t>
            </a:r>
            <a:r>
              <a:rPr lang="en-US" dirty="0"/>
              <a:t>, 1989)</a:t>
            </a:r>
          </a:p>
          <a:p>
            <a:r>
              <a:rPr lang="en-US" dirty="0"/>
              <a:t>Lattice-based cryptography (Hoffstein-Pipher-Silverman, NTRU 1996)</a:t>
            </a:r>
          </a:p>
          <a:p>
            <a:r>
              <a:rPr lang="en-US" dirty="0" err="1"/>
              <a:t>Supersingular</a:t>
            </a:r>
            <a:r>
              <a:rPr lang="en-US" dirty="0"/>
              <a:t> Isogeny Graphs (Charles-Goren-Lauter 2006)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Challenge!  Need to see if these new systems are resistant to *both* classical and quantum algorithms!</a:t>
            </a:r>
          </a:p>
        </p:txBody>
      </p:sp>
    </p:spTree>
    <p:extLst>
      <p:ext uri="{BB962C8B-B14F-4D97-AF65-F5344CB8AC3E}">
        <p14:creationId xmlns:p14="http://schemas.microsoft.com/office/powerpoint/2010/main" val="351094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Supersingular</a:t>
            </a:r>
            <a:r>
              <a:rPr lang="en-US" dirty="0"/>
              <a:t> Isogeny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68" y="212377"/>
            <a:ext cx="6618952" cy="6255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 hard problem introduced in 2006: [Charles-Goren-Lauter]</a:t>
            </a:r>
          </a:p>
          <a:p>
            <a:pPr lvl="1"/>
            <a:r>
              <a:rPr lang="en-US" sz="2200" dirty="0"/>
              <a:t>Finding paths between nodes in a </a:t>
            </a:r>
            <a:r>
              <a:rPr lang="en-US" sz="2200" dirty="0" err="1"/>
              <a:t>Supersingular</a:t>
            </a:r>
            <a:r>
              <a:rPr lang="en-US" sz="2200" dirty="0"/>
              <a:t> Isogeny Graph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400" dirty="0"/>
              <a:t>Graphs: G = (V, E) = (vertices, edges)</a:t>
            </a:r>
          </a:p>
          <a:p>
            <a:pPr lvl="1"/>
            <a:r>
              <a:rPr lang="en-US" sz="2200" dirty="0"/>
              <a:t>k-regular, undirected graphs, with optimal expansion</a:t>
            </a:r>
          </a:p>
          <a:p>
            <a:pPr lvl="1"/>
            <a:r>
              <a:rPr lang="en-US" sz="2200" dirty="0"/>
              <a:t>No known efficient routing algorithm</a:t>
            </a:r>
          </a:p>
        </p:txBody>
      </p:sp>
    </p:spTree>
    <p:extLst>
      <p:ext uri="{BB962C8B-B14F-4D97-AF65-F5344CB8AC3E}">
        <p14:creationId xmlns:p14="http://schemas.microsoft.com/office/powerpoint/2010/main" val="404752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Hash functions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18447" y="803185"/>
            <a:ext cx="6621269" cy="52613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i="1" dirty="0"/>
              <a:t>hash function</a:t>
            </a:r>
            <a:r>
              <a:rPr lang="en-US" altLang="en-US" dirty="0"/>
              <a:t> maps bit strings of some finite length to bit strings of some fixed finite length     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dirty="0"/>
              <a:t>h : {0,1}</a:t>
            </a:r>
            <a:r>
              <a:rPr lang="en-US" altLang="en-US" baseline="30000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{0,1}</a:t>
            </a:r>
            <a:r>
              <a:rPr lang="en-US" altLang="en-US" baseline="30000" dirty="0">
                <a:sym typeface="Wingdings" panose="05000000000000000000" pitchFamily="2" charset="2"/>
              </a:rPr>
              <a:t>m</a:t>
            </a:r>
            <a:endParaRPr lang="en-US" altLang="en-US" baseline="300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easy to compute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unkeyed (do not require a secret key to compute output)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Collision resistant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Uniformly distributed output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088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Cryptographic Hash functions: Practical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Security of most cryptographic protocols</a:t>
            </a:r>
          </a:p>
          <a:p>
            <a:pPr eaLnBrk="1" hangingPunct="1"/>
            <a:r>
              <a:rPr lang="en-US" altLang="en-US"/>
              <a:t>Password verification</a:t>
            </a:r>
          </a:p>
          <a:p>
            <a:pPr eaLnBrk="1" hangingPunct="1"/>
            <a:r>
              <a:rPr lang="en-US" altLang="en-US"/>
              <a:t>Integrity check of received content</a:t>
            </a:r>
          </a:p>
          <a:p>
            <a:pPr eaLnBrk="1" hangingPunct="1"/>
            <a:r>
              <a:rPr lang="en-US" altLang="en-US"/>
              <a:t>Signed hashes</a:t>
            </a:r>
          </a:p>
          <a:p>
            <a:pPr eaLnBrk="1" hangingPunct="1"/>
            <a:r>
              <a:rPr lang="en-US" altLang="en-US"/>
              <a:t>Encryption protocols</a:t>
            </a:r>
          </a:p>
          <a:p>
            <a:pPr eaLnBrk="1" hangingPunct="1"/>
            <a:r>
              <a:rPr lang="en-US" altLang="en-US"/>
              <a:t>Message digest</a:t>
            </a:r>
          </a:p>
          <a:p>
            <a:pPr eaLnBrk="1" hangingPunct="1"/>
            <a:r>
              <a:rPr lang="en-US" altLang="en-US"/>
              <a:t>Microsoft source code (720 uses of MD5)</a:t>
            </a:r>
          </a:p>
        </p:txBody>
      </p:sp>
    </p:spTree>
    <p:extLst>
      <p:ext uri="{BB962C8B-B14F-4D97-AF65-F5344CB8AC3E}">
        <p14:creationId xmlns:p14="http://schemas.microsoft.com/office/powerpoint/2010/main" val="366636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Collision-resistance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884667" y="141585"/>
            <a:ext cx="6515654" cy="5910223"/>
          </a:xfrm>
        </p:spPr>
        <p:txBody>
          <a:bodyPr/>
          <a:lstStyle/>
          <a:p>
            <a:pPr eaLnBrk="1" hangingPunct="1"/>
            <a:r>
              <a:rPr lang="en-US" altLang="en-US" dirty="0"/>
              <a:t>A hash function </a:t>
            </a:r>
            <a:r>
              <a:rPr lang="en-US" altLang="en-US" i="1" dirty="0"/>
              <a:t>h</a:t>
            </a:r>
            <a:r>
              <a:rPr lang="en-US" altLang="en-US" dirty="0"/>
              <a:t> is </a:t>
            </a:r>
            <a:r>
              <a:rPr lang="en-US" altLang="en-US" i="1" dirty="0"/>
              <a:t>collision resistant</a:t>
            </a:r>
            <a:r>
              <a:rPr lang="en-US" altLang="en-US" dirty="0"/>
              <a:t> if it is computationally infeasible to find two distinct inputs, </a:t>
            </a:r>
            <a:r>
              <a:rPr lang="en-US" altLang="en-US" i="1" dirty="0"/>
              <a:t>x, y</a:t>
            </a:r>
            <a:r>
              <a:rPr lang="en-US" altLang="en-US" dirty="0"/>
              <a:t>, which hash to the same output </a:t>
            </a:r>
            <a:r>
              <a:rPr lang="en-US" altLang="en-US" i="1" dirty="0"/>
              <a:t>h(x) = h(y).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A hash function h is </a:t>
            </a:r>
            <a:r>
              <a:rPr lang="en-US" altLang="en-US" i="1" dirty="0"/>
              <a:t>preimage resistant</a:t>
            </a:r>
            <a:r>
              <a:rPr lang="en-US" altLang="en-US" dirty="0"/>
              <a:t> if, given any output of h, it is computationally infeasible to find an input, x, which hashes to that output. </a:t>
            </a:r>
          </a:p>
        </p:txBody>
      </p:sp>
    </p:spTree>
    <p:extLst>
      <p:ext uri="{BB962C8B-B14F-4D97-AF65-F5344CB8AC3E}">
        <p14:creationId xmlns:p14="http://schemas.microsoft.com/office/powerpoint/2010/main" val="323207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Application: cryptographic hash function</a:t>
            </a:r>
            <a:br>
              <a:rPr lang="en-US" altLang="en-US" dirty="0"/>
            </a:br>
            <a:r>
              <a:rPr lang="en-US" altLang="en-US" dirty="0"/>
              <a:t>[CGL’06]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k-regular graph 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Each vertex in the graph has a label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Input: a bit string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Bit string is divided into blocks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Each block used to determine which edge to follow for the next step in the graph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 backtracking allowed!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Output: label of the final vertex of the walk         </a:t>
            </a:r>
          </a:p>
        </p:txBody>
      </p:sp>
    </p:spTree>
    <p:extLst>
      <p:ext uri="{BB962C8B-B14F-4D97-AF65-F5344CB8AC3E}">
        <p14:creationId xmlns:p14="http://schemas.microsoft.com/office/powerpoint/2010/main" val="149042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idea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766679" y="460151"/>
            <a:ext cx="7368294" cy="58403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Random walks on </a:t>
            </a:r>
            <a:r>
              <a:rPr lang="en-US" altLang="en-US" sz="2400" i="1" dirty="0"/>
              <a:t>expander</a:t>
            </a:r>
            <a:r>
              <a:rPr lang="en-US" altLang="en-US" sz="2400" dirty="0"/>
              <a:t> graphs are a good source of pseudo-randomness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Are there graphs such that finding collisions is hard? (i.e. finding distinct paths between vertices is hard)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Bad idea: hypercube (routing is easy, can be read off from the labels)</a:t>
            </a:r>
          </a:p>
        </p:txBody>
      </p:sp>
    </p:spTree>
    <p:extLst>
      <p:ext uri="{BB962C8B-B14F-4D97-AF65-F5344CB8AC3E}">
        <p14:creationId xmlns:p14="http://schemas.microsoft.com/office/powerpoint/2010/main" val="247730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kind of graph to use?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/>
              <a:t>Random walks on </a:t>
            </a:r>
            <a:r>
              <a:rPr lang="en-US" altLang="en-US" sz="2800" i="1" dirty="0"/>
              <a:t>expander</a:t>
            </a:r>
            <a:r>
              <a:rPr lang="en-US" altLang="en-US" sz="2800" dirty="0"/>
              <a:t> graphs mix rapidly: ~log(p) steps to a random vertex, p ~ #vertices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</a:rPr>
              <a:t>Ramanujan </a:t>
            </a:r>
            <a:r>
              <a:rPr lang="en-US" altLang="en-US" sz="2800" dirty="0"/>
              <a:t>graphs are optimal expanders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To find a collision: </a:t>
            </a:r>
            <a:r>
              <a:rPr lang="en-US" altLang="en-US" sz="2800" i="1" dirty="0"/>
              <a:t>find two distinct walks of the same length which end at same vertex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524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1DE3-7F16-47F5-B680-2943F35F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B733-8FA4-46D9-93BD-7783612C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590" y="937998"/>
            <a:ext cx="7631799" cy="4612366"/>
          </a:xfrm>
        </p:spPr>
        <p:txBody>
          <a:bodyPr/>
          <a:lstStyle/>
          <a:p>
            <a:r>
              <a:rPr lang="en-US" sz="2400" dirty="0"/>
              <a:t>Goal: Convey context and status of </a:t>
            </a:r>
          </a:p>
          <a:p>
            <a:pPr marL="0" indent="0">
              <a:buNone/>
            </a:pPr>
            <a:r>
              <a:rPr lang="en-US" sz="2400" dirty="0"/>
              <a:t>	  Post-Quantum Cryptography (PQC)</a:t>
            </a:r>
          </a:p>
          <a:p>
            <a:endParaRPr lang="en-US" sz="2400" dirty="0"/>
          </a:p>
          <a:p>
            <a:pPr lvl="1"/>
            <a:r>
              <a:rPr lang="en-US" sz="2000" dirty="0"/>
              <a:t>What is PQC?</a:t>
            </a:r>
          </a:p>
          <a:p>
            <a:pPr lvl="1"/>
            <a:r>
              <a:rPr lang="en-US" sz="2000" dirty="0"/>
              <a:t>Current Proposals for PQC</a:t>
            </a:r>
          </a:p>
          <a:p>
            <a:pPr lvl="1"/>
            <a:r>
              <a:rPr lang="en-US" sz="2000" dirty="0"/>
              <a:t>Familiarity with algorithms and running times</a:t>
            </a:r>
          </a:p>
          <a:p>
            <a:pPr lvl="1"/>
            <a:r>
              <a:rPr lang="en-US" sz="2000" dirty="0"/>
              <a:t>Introduce </a:t>
            </a:r>
            <a:r>
              <a:rPr lang="en-US" sz="2000" dirty="0" err="1"/>
              <a:t>Supersingular</a:t>
            </a:r>
            <a:r>
              <a:rPr lang="en-US" sz="2000" dirty="0"/>
              <a:t> Isogeny Graphs (SIG)</a:t>
            </a:r>
          </a:p>
          <a:p>
            <a:pPr lvl="1"/>
            <a:r>
              <a:rPr lang="en-US" sz="2000" dirty="0"/>
              <a:t>Introduce Ring-Learning With Errors (RLWE)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2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747253" y="813094"/>
            <a:ext cx="6248400" cy="3937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Walk on a graph:   110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21336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0" y="2590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91000" y="4114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4191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400" y="32766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3429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1200" y="3429000"/>
            <a:ext cx="18288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610100" y="2324100"/>
            <a:ext cx="990600" cy="914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695700" y="3086100"/>
            <a:ext cx="17526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638800" y="3581400"/>
            <a:ext cx="6858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3"/>
          </p:cNvCxnSpPr>
          <p:nvPr/>
        </p:nvCxnSpPr>
        <p:spPr>
          <a:xfrm flipV="1">
            <a:off x="8153400" y="2851150"/>
            <a:ext cx="1079500" cy="6540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191000" y="4648200"/>
            <a:ext cx="11430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24600" y="4343400"/>
            <a:ext cx="1676400" cy="1066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5676900" y="4991100"/>
            <a:ext cx="12954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895600" y="4343400"/>
            <a:ext cx="152400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8" idx="1"/>
          </p:cNvCxnSpPr>
          <p:nvPr/>
        </p:nvCxnSpPr>
        <p:spPr>
          <a:xfrm>
            <a:off x="8001000" y="3581400"/>
            <a:ext cx="1384300" cy="9588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800600" y="5334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72200" y="5715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01000" y="5257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296400" y="4495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38400" y="50292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88" name="TextBox 40"/>
          <p:cNvSpPr txBox="1">
            <a:spLocks noChangeArrowheads="1"/>
          </p:cNvSpPr>
          <p:nvPr/>
        </p:nvSpPr>
        <p:spPr bwMode="auto">
          <a:xfrm>
            <a:off x="5334000" y="2362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1289" name="TextBox 42"/>
          <p:cNvSpPr txBox="1">
            <a:spLocks noChangeArrowheads="1"/>
          </p:cNvSpPr>
          <p:nvPr/>
        </p:nvSpPr>
        <p:spPr bwMode="auto">
          <a:xfrm>
            <a:off x="4267200" y="3124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1290" name="TextBox 43"/>
          <p:cNvSpPr txBox="1">
            <a:spLocks noChangeArrowheads="1"/>
          </p:cNvSpPr>
          <p:nvPr/>
        </p:nvSpPr>
        <p:spPr bwMode="auto">
          <a:xfrm>
            <a:off x="3352800" y="4267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1291" name="TextBox 44"/>
          <p:cNvSpPr txBox="1">
            <a:spLocks noChangeArrowheads="1"/>
          </p:cNvSpPr>
          <p:nvPr/>
        </p:nvSpPr>
        <p:spPr bwMode="auto">
          <a:xfrm>
            <a:off x="8305800" y="41148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1292" name="TextBox 45"/>
          <p:cNvSpPr txBox="1">
            <a:spLocks noChangeArrowheads="1"/>
          </p:cNvSpPr>
          <p:nvPr/>
        </p:nvSpPr>
        <p:spPr bwMode="auto">
          <a:xfrm>
            <a:off x="6019800" y="48768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1293" name="TextBox 46"/>
          <p:cNvSpPr txBox="1">
            <a:spLocks noChangeArrowheads="1"/>
          </p:cNvSpPr>
          <p:nvPr/>
        </p:nvSpPr>
        <p:spPr bwMode="auto">
          <a:xfrm>
            <a:off x="5715000" y="3657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1294" name="TextBox 48"/>
          <p:cNvSpPr txBox="1">
            <a:spLocks noChangeArrowheads="1"/>
          </p:cNvSpPr>
          <p:nvPr/>
        </p:nvSpPr>
        <p:spPr bwMode="auto">
          <a:xfrm>
            <a:off x="4800600" y="4572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1295" name="TextBox 49"/>
          <p:cNvSpPr txBox="1">
            <a:spLocks noChangeArrowheads="1"/>
          </p:cNvSpPr>
          <p:nvPr/>
        </p:nvSpPr>
        <p:spPr bwMode="auto">
          <a:xfrm>
            <a:off x="7239000" y="4495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1296" name="TextBox 50"/>
          <p:cNvSpPr txBox="1">
            <a:spLocks noChangeArrowheads="1"/>
          </p:cNvSpPr>
          <p:nvPr/>
        </p:nvSpPr>
        <p:spPr bwMode="auto">
          <a:xfrm>
            <a:off x="6629400" y="3124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1297" name="TextBox 51"/>
          <p:cNvSpPr txBox="1">
            <a:spLocks noChangeArrowheads="1"/>
          </p:cNvSpPr>
          <p:nvPr/>
        </p:nvSpPr>
        <p:spPr bwMode="auto">
          <a:xfrm>
            <a:off x="8458200" y="2895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" name="Right Arrow 52"/>
          <p:cNvSpPr/>
          <p:nvPr/>
        </p:nvSpPr>
        <p:spPr>
          <a:xfrm rot="2468368">
            <a:off x="4710114" y="2698750"/>
            <a:ext cx="1341437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244565">
            <a:off x="6102350" y="3552825"/>
            <a:ext cx="1341438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2468368">
            <a:off x="7986714" y="4146550"/>
            <a:ext cx="1341437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76304" y="-20941"/>
            <a:ext cx="9208995" cy="1516053"/>
          </a:xfrm>
        </p:spPr>
        <p:txBody>
          <a:bodyPr/>
          <a:lstStyle/>
          <a:p>
            <a:r>
              <a:rPr lang="en-US" altLang="en-US" dirty="0"/>
              <a:t>Colliding walks:   1100 and 1011 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21336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0" y="2590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91000" y="4114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4191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400" y="32766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3429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3600" y="3429000"/>
            <a:ext cx="18288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610100" y="2324100"/>
            <a:ext cx="990600" cy="914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4"/>
          </p:cNvCxnSpPr>
          <p:nvPr/>
        </p:nvCxnSpPr>
        <p:spPr>
          <a:xfrm flipH="1">
            <a:off x="4495800" y="2438400"/>
            <a:ext cx="152400" cy="1600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638800" y="3581400"/>
            <a:ext cx="6858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3"/>
          </p:cNvCxnSpPr>
          <p:nvPr/>
        </p:nvCxnSpPr>
        <p:spPr>
          <a:xfrm flipV="1">
            <a:off x="8153400" y="2851150"/>
            <a:ext cx="1079500" cy="6540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191000" y="4648200"/>
            <a:ext cx="11430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24600" y="4343400"/>
            <a:ext cx="1676400" cy="1066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5676900" y="4991100"/>
            <a:ext cx="12954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895600" y="4343400"/>
            <a:ext cx="1524000" cy="685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8" idx="1"/>
          </p:cNvCxnSpPr>
          <p:nvPr/>
        </p:nvCxnSpPr>
        <p:spPr>
          <a:xfrm>
            <a:off x="8001000" y="3581400"/>
            <a:ext cx="1384300" cy="9588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800600" y="5334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72200" y="57150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01000" y="5257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296400" y="44958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38400" y="50292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6" name="TextBox 40"/>
          <p:cNvSpPr txBox="1">
            <a:spLocks noChangeArrowheads="1"/>
          </p:cNvSpPr>
          <p:nvPr/>
        </p:nvSpPr>
        <p:spPr bwMode="auto">
          <a:xfrm>
            <a:off x="5334000" y="2362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3337" name="TextBox 42"/>
          <p:cNvSpPr txBox="1">
            <a:spLocks noChangeArrowheads="1"/>
          </p:cNvSpPr>
          <p:nvPr/>
        </p:nvSpPr>
        <p:spPr bwMode="auto">
          <a:xfrm>
            <a:off x="4267200" y="3124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3338" name="TextBox 43"/>
          <p:cNvSpPr txBox="1">
            <a:spLocks noChangeArrowheads="1"/>
          </p:cNvSpPr>
          <p:nvPr/>
        </p:nvSpPr>
        <p:spPr bwMode="auto">
          <a:xfrm>
            <a:off x="3352800" y="4267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3339" name="TextBox 44"/>
          <p:cNvSpPr txBox="1">
            <a:spLocks noChangeArrowheads="1"/>
          </p:cNvSpPr>
          <p:nvPr/>
        </p:nvSpPr>
        <p:spPr bwMode="auto">
          <a:xfrm>
            <a:off x="8839200" y="37338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3340" name="TextBox 45"/>
          <p:cNvSpPr txBox="1">
            <a:spLocks noChangeArrowheads="1"/>
          </p:cNvSpPr>
          <p:nvPr/>
        </p:nvSpPr>
        <p:spPr bwMode="auto">
          <a:xfrm>
            <a:off x="6019800" y="48768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3341" name="TextBox 46"/>
          <p:cNvSpPr txBox="1">
            <a:spLocks noChangeArrowheads="1"/>
          </p:cNvSpPr>
          <p:nvPr/>
        </p:nvSpPr>
        <p:spPr bwMode="auto">
          <a:xfrm>
            <a:off x="5715000" y="36576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3342" name="TextBox 48"/>
          <p:cNvSpPr txBox="1">
            <a:spLocks noChangeArrowheads="1"/>
          </p:cNvSpPr>
          <p:nvPr/>
        </p:nvSpPr>
        <p:spPr bwMode="auto">
          <a:xfrm>
            <a:off x="4800600" y="4572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3343" name="TextBox 49"/>
          <p:cNvSpPr txBox="1">
            <a:spLocks noChangeArrowheads="1"/>
          </p:cNvSpPr>
          <p:nvPr/>
        </p:nvSpPr>
        <p:spPr bwMode="auto">
          <a:xfrm>
            <a:off x="7239000" y="44958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3344" name="TextBox 50"/>
          <p:cNvSpPr txBox="1">
            <a:spLocks noChangeArrowheads="1"/>
          </p:cNvSpPr>
          <p:nvPr/>
        </p:nvSpPr>
        <p:spPr bwMode="auto">
          <a:xfrm>
            <a:off x="6629400" y="3124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13345" name="TextBox 51"/>
          <p:cNvSpPr txBox="1">
            <a:spLocks noChangeArrowheads="1"/>
          </p:cNvSpPr>
          <p:nvPr/>
        </p:nvSpPr>
        <p:spPr bwMode="auto">
          <a:xfrm>
            <a:off x="8458200" y="2895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53" name="Right Arrow 52"/>
          <p:cNvSpPr/>
          <p:nvPr/>
        </p:nvSpPr>
        <p:spPr>
          <a:xfrm rot="2468368">
            <a:off x="4710114" y="2698750"/>
            <a:ext cx="1341437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244565">
            <a:off x="6102350" y="3552825"/>
            <a:ext cx="1341438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2468368">
            <a:off x="7986714" y="4146550"/>
            <a:ext cx="1341437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53600" y="5867400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4508758">
            <a:off x="8980488" y="5268913"/>
            <a:ext cx="1146175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8" name="Straight Arrow Connector 47"/>
          <p:cNvCxnSpPr>
            <a:endCxn id="39" idx="2"/>
          </p:cNvCxnSpPr>
          <p:nvPr/>
        </p:nvCxnSpPr>
        <p:spPr>
          <a:xfrm>
            <a:off x="8305800" y="5454650"/>
            <a:ext cx="1447800" cy="5651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9" idx="0"/>
          </p:cNvCxnSpPr>
          <p:nvPr/>
        </p:nvCxnSpPr>
        <p:spPr>
          <a:xfrm rot="16200000" flipH="1">
            <a:off x="9236075" y="5045075"/>
            <a:ext cx="1174750" cy="469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3" name="Rectangle 59"/>
          <p:cNvSpPr>
            <a:spLocks noChangeArrowheads="1"/>
          </p:cNvSpPr>
          <p:nvPr/>
        </p:nvSpPr>
        <p:spPr bwMode="auto">
          <a:xfrm>
            <a:off x="9906000" y="5029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13354" name="Rectangle 60"/>
          <p:cNvSpPr>
            <a:spLocks noChangeArrowheads="1"/>
          </p:cNvSpPr>
          <p:nvPr/>
        </p:nvSpPr>
        <p:spPr bwMode="auto">
          <a:xfrm>
            <a:off x="8839200" y="54102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62" name="Right Arrow 61"/>
          <p:cNvSpPr/>
          <p:nvPr/>
        </p:nvSpPr>
        <p:spPr>
          <a:xfrm rot="3786593">
            <a:off x="5248276" y="3871913"/>
            <a:ext cx="962025" cy="2286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3021737">
            <a:off x="4530725" y="2835275"/>
            <a:ext cx="1136650" cy="2286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1866492">
            <a:off x="6253164" y="4949825"/>
            <a:ext cx="1819275" cy="2286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1304908">
            <a:off x="8213726" y="5856288"/>
            <a:ext cx="1628775" cy="228600"/>
          </a:xfrm>
          <a:prstGeom prst="righ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42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dirty="0"/>
              <a:t>Graph of </a:t>
            </a:r>
            <a:r>
              <a:rPr lang="en-US" altLang="en-US" sz="3200" dirty="0" err="1"/>
              <a:t>supersingular</a:t>
            </a:r>
            <a:r>
              <a:rPr lang="en-US" altLang="en-US" sz="3200" dirty="0"/>
              <a:t> elliptic curves modulo p with isogeny edges (Pizer graphs)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95886" y="1940888"/>
            <a:ext cx="7244407" cy="4110919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Vertices: </a:t>
            </a:r>
            <a:r>
              <a:rPr lang="en-US" altLang="en-US" sz="2400" dirty="0" err="1"/>
              <a:t>supersingular</a:t>
            </a:r>
            <a:r>
              <a:rPr lang="en-US" altLang="en-US" sz="2400" dirty="0"/>
              <a:t> elliptic curves mod p</a:t>
            </a:r>
          </a:p>
          <a:p>
            <a:pPr lvl="1"/>
            <a:r>
              <a:rPr lang="en-US" altLang="en-US" sz="2400" dirty="0"/>
              <a:t>Curves are defined over GF(p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) (or GF(p))</a:t>
            </a:r>
            <a:endParaRPr lang="en-US" altLang="en-US" sz="2400" baseline="30000" dirty="0"/>
          </a:p>
          <a:p>
            <a:pPr eaLnBrk="1" hangingPunct="1"/>
            <a:endParaRPr lang="en-US" altLang="en-US" sz="2400" baseline="300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Labeled by j-invariants</a:t>
            </a:r>
          </a:p>
          <a:p>
            <a:pPr lvl="1"/>
            <a:r>
              <a:rPr lang="en-US" altLang="en-US" sz="2400" dirty="0"/>
              <a:t>E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: y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= x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 + ax + b </a:t>
            </a:r>
          </a:p>
          <a:p>
            <a:pPr lvl="1"/>
            <a:r>
              <a:rPr lang="en-US" altLang="en-US" sz="2000" dirty="0"/>
              <a:t>j(E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)= 1728*4a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/(4a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+27b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)</a:t>
            </a:r>
          </a:p>
          <a:p>
            <a:pPr lvl="1"/>
            <a:endParaRPr lang="en-US" altLang="en-US" sz="2400" dirty="0"/>
          </a:p>
          <a:p>
            <a:r>
              <a:rPr lang="en-US" altLang="en-US" sz="2400" dirty="0"/>
              <a:t>Edges: Isogenies between elliptic curves</a:t>
            </a:r>
          </a:p>
          <a:p>
            <a:pPr lvl="1"/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43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89FF-67AA-43A3-8FC4-B950A500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define: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3E0A-EBFF-4809-81DF-3182BD1A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Elliptic curve</a:t>
            </a:r>
          </a:p>
          <a:p>
            <a:pPr lvl="1"/>
            <a:r>
              <a:rPr lang="en-US" sz="2800" dirty="0" err="1"/>
              <a:t>Supersingular</a:t>
            </a:r>
            <a:endParaRPr lang="en-US" sz="2800" dirty="0"/>
          </a:p>
          <a:p>
            <a:pPr lvl="1"/>
            <a:r>
              <a:rPr lang="en-US" sz="2800" dirty="0"/>
              <a:t>Isogeny</a:t>
            </a:r>
          </a:p>
          <a:p>
            <a:pPr lvl="1"/>
            <a:r>
              <a:rPr lang="en-US" sz="2800" dirty="0"/>
              <a:t>J-invariant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deep and beautiful theorems in number theory describe the properties of these graphs…</a:t>
            </a:r>
          </a:p>
          <a:p>
            <a:pPr marL="0" indent="0">
              <a:buNone/>
            </a:pPr>
            <a:r>
              <a:rPr lang="en-US" dirty="0" err="1"/>
              <a:t>Supersingular</a:t>
            </a:r>
            <a:r>
              <a:rPr lang="en-US" dirty="0"/>
              <a:t> is key: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altLang="en-US" sz="2000" dirty="0"/>
              <a:t>Graph is Ramanujan (Eichler, Shimura)</a:t>
            </a:r>
          </a:p>
          <a:p>
            <a:pPr lvl="1"/>
            <a:r>
              <a:rPr lang="en-US" altLang="en-US" sz="2000" dirty="0"/>
              <a:t>Size, regularity of the graph</a:t>
            </a:r>
          </a:p>
          <a:p>
            <a:pPr lvl="1"/>
            <a:r>
              <a:rPr lang="en-US" altLang="en-US" sz="2000" dirty="0"/>
              <a:t>Undirected if we assume p == 1 mod 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0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Graph of </a:t>
            </a:r>
            <a:r>
              <a:rPr lang="en-US" altLang="en-US" sz="3200" dirty="0" err="1"/>
              <a:t>supersingular</a:t>
            </a:r>
            <a:r>
              <a:rPr lang="en-US" altLang="en-US" sz="3200" dirty="0"/>
              <a:t> elliptic curves modulo p (Pizer)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600" dirty="0"/>
              <a:t>Vertices: </a:t>
            </a:r>
            <a:r>
              <a:rPr lang="en-US" altLang="en-US" sz="3600" dirty="0" err="1"/>
              <a:t>supersingular</a:t>
            </a:r>
            <a:r>
              <a:rPr lang="en-US" altLang="en-US" sz="3600" dirty="0"/>
              <a:t> elliptic curves mod p</a:t>
            </a:r>
          </a:p>
          <a:p>
            <a:pPr lvl="1"/>
            <a:r>
              <a:rPr lang="en-US" altLang="en-US" sz="3200" dirty="0">
                <a:cs typeface="Arial" panose="020B0604020202020204" pitchFamily="34" charset="0"/>
              </a:rPr>
              <a:t># vertices ~ p/12</a:t>
            </a:r>
          </a:p>
          <a:p>
            <a:pPr lvl="1"/>
            <a:r>
              <a:rPr lang="en-US" altLang="en-US" sz="3200" dirty="0">
                <a:cs typeface="Arial" panose="020B0604020202020204" pitchFamily="34" charset="0"/>
              </a:rPr>
              <a:t>p ~ 2</a:t>
            </a:r>
            <a:r>
              <a:rPr lang="en-US" altLang="en-US" sz="3200" baseline="30000" dirty="0">
                <a:cs typeface="Arial" panose="020B0604020202020204" pitchFamily="34" charset="0"/>
              </a:rPr>
              <a:t>256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endParaRPr lang="en-US" altLang="en-US" sz="3200" dirty="0"/>
          </a:p>
          <a:p>
            <a:pPr lvl="1"/>
            <a:r>
              <a:rPr lang="en-US" altLang="en-US" sz="3200" dirty="0"/>
              <a:t>Curves are defined over GF(p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)</a:t>
            </a:r>
            <a:endParaRPr lang="en-US" altLang="en-US" sz="3200" baseline="30000" dirty="0"/>
          </a:p>
          <a:p>
            <a:pPr lvl="1"/>
            <a:r>
              <a:rPr lang="en-US" altLang="en-US" sz="3200" dirty="0">
                <a:cs typeface="Arial" panose="020B0604020202020204" pitchFamily="34" charset="0"/>
              </a:rPr>
              <a:t>Labeled by j-invariants</a:t>
            </a:r>
          </a:p>
          <a:p>
            <a:pPr marL="457200" lvl="1" indent="0">
              <a:buNone/>
            </a:pPr>
            <a:endParaRPr lang="en-US" altLang="en-US" sz="3200" dirty="0">
              <a:cs typeface="Arial" panose="020B0604020202020204" pitchFamily="34" charset="0"/>
            </a:endParaRPr>
          </a:p>
          <a:p>
            <a:r>
              <a:rPr lang="en-US" altLang="en-US" sz="3600" dirty="0"/>
              <a:t>Edges: degree </a:t>
            </a:r>
            <a:r>
              <a:rPr lang="en-US" altLang="en-US" sz="3600" dirty="0">
                <a:cs typeface="Arial" panose="020B0604020202020204" pitchFamily="34" charset="0"/>
              </a:rPr>
              <a:t>ℓ</a:t>
            </a:r>
            <a:r>
              <a:rPr lang="en-US" altLang="en-US" sz="3600" dirty="0"/>
              <a:t> isogenies between them</a:t>
            </a:r>
          </a:p>
          <a:p>
            <a:pPr lvl="1"/>
            <a:r>
              <a:rPr lang="en-US" altLang="en-US" sz="3200" dirty="0">
                <a:cs typeface="Arial" panose="020B0604020202020204" pitchFamily="34" charset="0"/>
              </a:rPr>
              <a:t>k = ℓ+1 – regular</a:t>
            </a:r>
          </a:p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9178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Isogenies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48692" y="743319"/>
            <a:ext cx="7403690" cy="477847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degree of a separable isogeny is the size of its kernel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To construct an </a:t>
            </a:r>
            <a:r>
              <a:rPr lang="en-US" altLang="en-US" sz="2400" dirty="0">
                <a:cs typeface="Arial" panose="020B0604020202020204" pitchFamily="34" charset="0"/>
              </a:rPr>
              <a:t>ℓ</a:t>
            </a:r>
            <a:r>
              <a:rPr lang="en-US" altLang="en-US" sz="2400" dirty="0"/>
              <a:t> -isogeny from an elliptic curve E to another, take a subgroup-scheme C of size </a:t>
            </a:r>
            <a:r>
              <a:rPr lang="en-US" altLang="en-US" sz="2400" dirty="0">
                <a:cs typeface="Arial" panose="020B0604020202020204" pitchFamily="34" charset="0"/>
              </a:rPr>
              <a:t>ℓ, and take the quotient E/C.</a:t>
            </a: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Formula for the isogeny and equation for E/C were given by </a:t>
            </a:r>
            <a:r>
              <a:rPr lang="en-US" altLang="en-US" sz="2400" dirty="0" err="1">
                <a:cs typeface="Arial" panose="020B0604020202020204" pitchFamily="34" charset="0"/>
              </a:rPr>
              <a:t>Velu</a:t>
            </a:r>
            <a:r>
              <a:rPr lang="en-US" altLang="en-US" sz="24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52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389357" y="2578017"/>
            <a:ext cx="3998253" cy="2228349"/>
          </a:xfrm>
        </p:spPr>
        <p:txBody>
          <a:bodyPr/>
          <a:lstStyle/>
          <a:p>
            <a:pPr eaLnBrk="1" hangingPunct="1"/>
            <a:r>
              <a:rPr lang="en-US" altLang="en-US" dirty="0"/>
              <a:t>One step of the walk: (</a:t>
            </a:r>
            <a:r>
              <a:rPr lang="en-US" altLang="en-US" dirty="0">
                <a:cs typeface="Arial" panose="020B0604020202020204" pitchFamily="34" charset="0"/>
              </a:rPr>
              <a:t>ℓ=2)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513929" y="148959"/>
            <a:ext cx="6678071" cy="656008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dirty="0"/>
              <a:t>E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: y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= x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 +</a:t>
            </a:r>
            <a:r>
              <a:rPr lang="en-US" altLang="en-US" sz="2000" dirty="0" err="1"/>
              <a:t>ax+b</a:t>
            </a:r>
            <a:endParaRPr lang="en-US" altLang="en-US" sz="2000" dirty="0"/>
          </a:p>
          <a:p>
            <a:pPr lvl="1"/>
            <a:r>
              <a:rPr lang="en-US" altLang="en-US" sz="2000" dirty="0"/>
              <a:t>j(E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)=1728*4a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/(a</a:t>
            </a:r>
            <a:r>
              <a:rPr lang="en-US" altLang="en-US" sz="2000" baseline="30000" dirty="0"/>
              <a:t>3</a:t>
            </a:r>
            <a:r>
              <a:rPr lang="en-US" altLang="en-US" sz="2000" dirty="0"/>
              <a:t>+27b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2-torsion point Q = (r, 0) 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E</a:t>
            </a:r>
            <a:r>
              <a:rPr lang="en-US" altLang="en-US" sz="2000" baseline="-25000" dirty="0"/>
              <a:t>2 </a:t>
            </a:r>
            <a:r>
              <a:rPr lang="en-US" altLang="en-US" sz="2000" dirty="0"/>
              <a:t>= E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/Q (quotient of groups)</a:t>
            </a:r>
            <a:endParaRPr lang="en-US" altLang="en-US" sz="2000" baseline="-25000" dirty="0"/>
          </a:p>
          <a:p>
            <a:pPr lvl="1"/>
            <a:r>
              <a:rPr lang="en-US" altLang="en-US" sz="1800" dirty="0"/>
              <a:t>E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: y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= x</a:t>
            </a:r>
            <a:r>
              <a:rPr lang="en-US" altLang="en-US" sz="1800" baseline="30000" dirty="0"/>
              <a:t>3</a:t>
            </a:r>
            <a:r>
              <a:rPr lang="en-US" altLang="en-US" sz="1800" dirty="0"/>
              <a:t> − (4a + 15r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)x + (8b − 14r</a:t>
            </a:r>
            <a:r>
              <a:rPr lang="en-US" altLang="en-US" sz="1800" baseline="30000" dirty="0"/>
              <a:t>3</a:t>
            </a:r>
            <a:r>
              <a:rPr lang="en-US" altLang="en-US" sz="1800" dirty="0"/>
              <a:t>).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/>
              <a:t>E</a:t>
            </a:r>
            <a:r>
              <a:rPr lang="en-US" altLang="en-US" sz="2000" baseline="-25000" dirty="0"/>
              <a:t>1  </a:t>
            </a:r>
            <a:r>
              <a:rPr lang="en-US" altLang="en-US" sz="2000" dirty="0">
                <a:sym typeface="Wingdings" panose="05000000000000000000" pitchFamily="2" charset="2"/>
              </a:rPr>
              <a:t>  </a:t>
            </a:r>
            <a:r>
              <a:rPr lang="en-US" altLang="en-US" sz="2000" dirty="0"/>
              <a:t>E</a:t>
            </a:r>
            <a:r>
              <a:rPr lang="en-US" altLang="en-US" sz="2000" baseline="-25000" dirty="0"/>
              <a:t>2</a:t>
            </a:r>
          </a:p>
          <a:p>
            <a:pPr marL="400050" lvl="1" indent="0">
              <a:buNone/>
            </a:pPr>
            <a:r>
              <a:rPr lang="en-US" altLang="en-US" sz="1800" dirty="0"/>
              <a:t>(x, y) </a:t>
            </a:r>
            <a:r>
              <a:rPr lang="en-US" altLang="en-US" sz="1800" dirty="0">
                <a:sym typeface="Wingdings" panose="05000000000000000000" pitchFamily="2" charset="2"/>
              </a:rPr>
              <a:t></a:t>
            </a:r>
            <a:r>
              <a:rPr lang="en-US" altLang="en-US" sz="1800" dirty="0"/>
              <a:t> (x +(3r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+ a)/(x-r), y − (3r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+ a)y/(x-r)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6930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2207520"/>
            <a:ext cx="3897964" cy="1862589"/>
          </a:xfrm>
        </p:spPr>
        <p:txBody>
          <a:bodyPr/>
          <a:lstStyle/>
          <a:p>
            <a:r>
              <a:rPr lang="en-US" dirty="0"/>
              <a:t>Science magazine 2008</a:t>
            </a:r>
          </a:p>
        </p:txBody>
      </p:sp>
      <p:pic>
        <p:nvPicPr>
          <p:cNvPr id="4" name="Content Placeholder 3" descr="C:\Documents and Settings\klauter\My Documents\My Scans\2009-02 (Feb)\hash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07108" y="525043"/>
            <a:ext cx="7684892" cy="5445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45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8305800" cy="57912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7" y="286556"/>
            <a:ext cx="10372725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3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7F13-779B-4F45-877B-9DF9FEF0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2739-B3E4-4C81-B0F4-F0CD5DB9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7116815" cy="5248622"/>
          </a:xfrm>
        </p:spPr>
        <p:txBody>
          <a:bodyPr>
            <a:normAutofit/>
          </a:bodyPr>
          <a:lstStyle/>
          <a:p>
            <a:r>
              <a:rPr lang="en-US" altLang="en-US" dirty="0"/>
              <a:t>Charles-Goren-Lauter presented at NIST 2005 competition,  	IACR </a:t>
            </a:r>
            <a:r>
              <a:rPr lang="en-US" altLang="en-US" dirty="0" err="1"/>
              <a:t>eprint</a:t>
            </a:r>
            <a:r>
              <a:rPr lang="en-US" altLang="en-US" dirty="0"/>
              <a:t> 2006, published J Crypto 2009</a:t>
            </a:r>
          </a:p>
          <a:p>
            <a:r>
              <a:rPr lang="en-US" altLang="en-US" dirty="0"/>
              <a:t>Later in 2006, two papers on </a:t>
            </a:r>
            <a:r>
              <a:rPr lang="en-US" altLang="en-US" dirty="0" err="1"/>
              <a:t>eprint</a:t>
            </a:r>
            <a:r>
              <a:rPr lang="en-US" altLang="en-US" dirty="0"/>
              <a:t>, never published:</a:t>
            </a:r>
          </a:p>
          <a:p>
            <a:pPr lvl="1"/>
            <a:r>
              <a:rPr lang="en-US" altLang="en-US" dirty="0" err="1"/>
              <a:t>Couveignes</a:t>
            </a:r>
            <a:r>
              <a:rPr lang="en-US" altLang="en-US" dirty="0"/>
              <a:t>, ordinary case (Hard Homogeneous Spaces) </a:t>
            </a:r>
          </a:p>
          <a:p>
            <a:pPr lvl="1"/>
            <a:r>
              <a:rPr lang="en-US" dirty="0" err="1"/>
              <a:t>Rostovtsev-Stolbunov</a:t>
            </a:r>
            <a:r>
              <a:rPr lang="en-US" dirty="0"/>
              <a:t>, ordinary case (Encryption)</a:t>
            </a:r>
          </a:p>
          <a:p>
            <a:r>
              <a:rPr lang="en-US" altLang="en-US" dirty="0"/>
              <a:t>Ordinary case is very different for many reasons:</a:t>
            </a:r>
          </a:p>
          <a:p>
            <a:pPr lvl="1"/>
            <a:r>
              <a:rPr lang="en-US" altLang="en-US" dirty="0" err="1"/>
              <a:t>Volcanoe</a:t>
            </a:r>
            <a:r>
              <a:rPr lang="en-US" altLang="en-US" dirty="0"/>
              <a:t> structure of graph</a:t>
            </a:r>
          </a:p>
          <a:p>
            <a:pPr lvl="1"/>
            <a:r>
              <a:rPr lang="en-US" altLang="en-US" dirty="0"/>
              <a:t>Action of an abelian class group</a:t>
            </a:r>
          </a:p>
          <a:p>
            <a:pPr lvl="1"/>
            <a:r>
              <a:rPr lang="en-US" altLang="en-US" dirty="0"/>
              <a:t>Known </a:t>
            </a:r>
            <a:r>
              <a:rPr lang="en-US" altLang="en-US" dirty="0" err="1"/>
              <a:t>subexponential</a:t>
            </a:r>
            <a:r>
              <a:rPr lang="en-US" altLang="en-US" dirty="0"/>
              <a:t> classical algorithms to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8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303C-AC39-41C6-A691-A786B609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C1BF-7220-4EE0-849D-13C6A1DEB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1: </a:t>
            </a:r>
            <a:r>
              <a:rPr lang="en-US" dirty="0" err="1"/>
              <a:t>Supersingular</a:t>
            </a:r>
            <a:r>
              <a:rPr lang="en-US" dirty="0"/>
              <a:t> Isogeny Graphs—definitions and 	applications</a:t>
            </a:r>
          </a:p>
          <a:p>
            <a:r>
              <a:rPr lang="en-US" dirty="0"/>
              <a:t>Day 2: Hard Problems—number theory attacks </a:t>
            </a:r>
          </a:p>
          <a:p>
            <a:r>
              <a:rPr lang="en-US" dirty="0"/>
              <a:t>Day 3: RLWE—motivation and definition of schemes</a:t>
            </a:r>
          </a:p>
          <a:p>
            <a:r>
              <a:rPr lang="en-US" dirty="0"/>
              <a:t>Day 4: Attacks on Ring-LWE for special rings.</a:t>
            </a:r>
          </a:p>
        </p:txBody>
      </p:sp>
    </p:spTree>
    <p:extLst>
      <p:ext uri="{BB962C8B-B14F-4D97-AF65-F5344CB8AC3E}">
        <p14:creationId xmlns:p14="http://schemas.microsoft.com/office/powerpoint/2010/main" val="3220403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176A-0B53-4BC6-B8E8-D744678B9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A3FF47C-6AC5-40C5-9DB9-262159949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2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cryptosystems (~1975)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41228" y="215101"/>
            <a:ext cx="5675180" cy="3696171"/>
          </a:xfrm>
        </p:spPr>
        <p:txBody>
          <a:bodyPr>
            <a:normAutofit fontScale="85000" lnSpcReduction="20000"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Security based on hardness of factoring n=p*q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φ(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) = φ(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)φ(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q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) = 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− 1)(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q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− 1) =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- 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q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-1)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Choose an integer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such that 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  <a:hlinkClick r:id="rId3" tooltip="Greatest common divisor"/>
              </a:rPr>
              <a:t>gcd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, φ(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)) = 1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Determine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as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≡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9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−1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 (mod φ(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));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i="1" dirty="0">
                <a:solidFill>
                  <a:schemeClr val="accent1"/>
                </a:solidFill>
                <a:latin typeface="Arial" panose="020B0604020202020204" pitchFamily="34" charset="0"/>
              </a:rPr>
              <a:t>Public key</a:t>
            </a:r>
            <a:r>
              <a:rPr lang="en-US" altLang="en-US" sz="1900" dirty="0">
                <a:solidFill>
                  <a:schemeClr val="accent1"/>
                </a:solidFill>
                <a:latin typeface="Arial" panose="020B0604020202020204" pitchFamily="34" charset="0"/>
              </a:rPr>
              <a:t> (n, </a:t>
            </a:r>
            <a:r>
              <a:rPr lang="en-US" altLang="en-US" sz="1900" i="1" dirty="0">
                <a:solidFill>
                  <a:schemeClr val="accent1"/>
                </a:solidFill>
                <a:latin typeface="Arial" panose="020B0604020202020204" pitchFamily="34" charset="0"/>
              </a:rPr>
              <a:t>e)</a:t>
            </a:r>
            <a:r>
              <a:rPr lang="en-US" altLang="en-US" sz="19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9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i="1" dirty="0">
                <a:solidFill>
                  <a:schemeClr val="accent1"/>
                </a:solidFill>
                <a:latin typeface="Arial" panose="020B0604020202020204" pitchFamily="34" charset="0"/>
              </a:rPr>
              <a:t>Private key</a:t>
            </a:r>
            <a:r>
              <a:rPr lang="en-US" altLang="en-US" sz="1900" dirty="0">
                <a:solidFill>
                  <a:schemeClr val="accent1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1900" dirty="0" err="1">
                <a:solidFill>
                  <a:schemeClr val="accent1"/>
                </a:solidFill>
                <a:latin typeface="Arial" panose="020B0604020202020204" pitchFamily="34" charset="0"/>
              </a:rPr>
              <a:t>n,d</a:t>
            </a:r>
            <a:r>
              <a:rPr lang="en-US" altLang="en-US" sz="1900" dirty="0">
                <a:solidFill>
                  <a:schemeClr val="accent1"/>
                </a:solidFill>
                <a:latin typeface="Arial" panose="020B0604020202020204" pitchFamily="34" charset="0"/>
              </a:rPr>
              <a:t>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q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, and φ(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) secret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Arial" panose="020B0604020202020204" pitchFamily="34" charset="0"/>
              </a:rPr>
              <a:t>(because they can be used to calculate </a:t>
            </a:r>
            <a:r>
              <a:rPr lang="en-US" altLang="en-US" sz="1900" i="1" dirty="0">
                <a:solidFill>
                  <a:schemeClr val="tx1"/>
                </a:solidFill>
                <a:latin typeface="Arial" panose="020B0604020202020204" pitchFamily="34" charset="0"/>
              </a:rPr>
              <a:t>d)</a:t>
            </a:r>
            <a:endParaRPr lang="en-US" altLang="en-US" sz="1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41228" y="2884785"/>
            <a:ext cx="4035159" cy="3135014"/>
          </a:xfrm>
        </p:spPr>
        <p:txBody>
          <a:bodyPr>
            <a:normAutofit fontScale="85000" lnSpcReduction="20000"/>
          </a:bodyPr>
          <a:lstStyle/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Encryption</a:t>
            </a: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4762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3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                     </a:t>
            </a:r>
            <a:endParaRPr lang="en-US" dirty="0"/>
          </a:p>
          <a:p>
            <a:pPr marL="0" lvl="0" indent="0"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Decryption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 m \equiv c^d \pmod{n}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8" y="5225144"/>
            <a:ext cx="2411739" cy="3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 c \equiv m^e \pmod{n}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8" y="4185709"/>
            <a:ext cx="2267719" cy="3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18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err="1"/>
              <a:t>Diffie</a:t>
            </a:r>
            <a:r>
              <a:rPr lang="en-US" dirty="0"/>
              <a:t>-Hellman Key Exchange</a:t>
            </a:r>
            <a:br>
              <a:rPr lang="en-US" dirty="0"/>
            </a:br>
            <a:r>
              <a:rPr lang="en-US" dirty="0"/>
              <a:t> </a:t>
            </a:r>
            <a:endParaRPr lang="en-US" sz="200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idx="1"/>
          </p:nvPr>
        </p:nvSpPr>
        <p:spPr>
          <a:xfrm>
            <a:off x="5384765" y="1538288"/>
            <a:ext cx="6015555" cy="451352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Alice picks random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Alice sends </a:t>
            </a:r>
            <a:r>
              <a:rPr lang="en-US" sz="2000" dirty="0" err="1"/>
              <a:t>g</a:t>
            </a:r>
            <a:r>
              <a:rPr lang="en-US" sz="2000" baseline="30000" dirty="0" err="1"/>
              <a:t>a</a:t>
            </a:r>
            <a:endParaRPr lang="en-US" sz="2000" baseline="30000" dirty="0"/>
          </a:p>
          <a:p>
            <a:pPr eaLnBrk="1" hangingPunct="1">
              <a:buFont typeface="Wingdings" pitchFamily="2" charset="2"/>
              <a:buNone/>
            </a:pPr>
            <a:endParaRPr lang="en-US" sz="2400" baseline="30000" dirty="0"/>
          </a:p>
          <a:p>
            <a:pPr eaLnBrk="1" hangingPunct="1">
              <a:buFont typeface="Wingdings" pitchFamily="2" charset="2"/>
              <a:buNone/>
            </a:pPr>
            <a:endParaRPr lang="en-US" sz="2400" baseline="300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Secret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g</a:t>
            </a:r>
            <a:r>
              <a:rPr lang="en-US" baseline="30000" dirty="0"/>
              <a:t> ab  = </a:t>
            </a:r>
            <a:r>
              <a:rPr lang="en-US" dirty="0"/>
              <a:t>(g</a:t>
            </a:r>
            <a:r>
              <a:rPr lang="en-US" baseline="30000" dirty="0"/>
              <a:t> b</a:t>
            </a:r>
            <a:r>
              <a:rPr lang="en-US" dirty="0"/>
              <a:t>)</a:t>
            </a:r>
            <a:r>
              <a:rPr lang="en-US" baseline="30000" dirty="0"/>
              <a:t> a </a:t>
            </a:r>
            <a:r>
              <a:rPr lang="en-US" dirty="0"/>
              <a:t>=  (g</a:t>
            </a:r>
            <a:r>
              <a:rPr lang="en-US" baseline="30000" dirty="0"/>
              <a:t> a</a:t>
            </a:r>
            <a:r>
              <a:rPr lang="en-US" dirty="0"/>
              <a:t>)</a:t>
            </a:r>
            <a:r>
              <a:rPr lang="en-US" baseline="30000" dirty="0"/>
              <a:t> b</a:t>
            </a:r>
          </a:p>
          <a:p>
            <a:pPr eaLnBrk="1" hangingPunct="1">
              <a:buFont typeface="Wingdings" pitchFamily="2" charset="2"/>
              <a:buNone/>
            </a:pPr>
            <a:endParaRPr lang="en-US" baseline="30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4FAE1-EE3A-46DA-95B5-0010C2C8650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9000380" y="2066261"/>
            <a:ext cx="3467100" cy="17287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Bob picks random 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Bob sends </a:t>
            </a:r>
            <a:r>
              <a:rPr lang="en-US" sz="2000" dirty="0" err="1"/>
              <a:t>g</a:t>
            </a:r>
            <a:r>
              <a:rPr lang="en-US" sz="2000" baseline="30000" dirty="0" err="1"/>
              <a:t>b</a:t>
            </a:r>
            <a:endParaRPr lang="en-US" sz="2000" baseline="30000" dirty="0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7271592" y="3236616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6964797" y="3607684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0" y="543204"/>
            <a:ext cx="496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cyclic group G generated by g</a:t>
            </a:r>
          </a:p>
        </p:txBody>
      </p:sp>
    </p:spTree>
    <p:extLst>
      <p:ext uri="{BB962C8B-B14F-4D97-AF65-F5344CB8AC3E}">
        <p14:creationId xmlns:p14="http://schemas.microsoft.com/office/powerpoint/2010/main" val="21200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8" grpId="0" animBg="1"/>
      <p:bldP spid="542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 Curve Cryptography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>
          <a:xfrm>
            <a:off x="4902364" y="235974"/>
            <a:ext cx="6864256" cy="6375842"/>
          </a:xfrm>
        </p:spPr>
        <p:txBody>
          <a:bodyPr/>
          <a:lstStyle/>
          <a:p>
            <a:r>
              <a:rPr lang="en-US" dirty="0"/>
              <a:t>Elliptic Curve Cryptography (ECC) is an alternative to RSA and </a:t>
            </a:r>
            <a:r>
              <a:rPr lang="en-US" dirty="0" err="1"/>
              <a:t>Diffie</a:t>
            </a:r>
            <a:r>
              <a:rPr lang="en-US" dirty="0"/>
              <a:t>-Hellman,  primarily signatures and key exchange </a:t>
            </a:r>
          </a:p>
          <a:p>
            <a:r>
              <a:rPr lang="en-US" dirty="0"/>
              <a:t>Proposed in 1985 (vs. 1975 for RSA) by Koblitz and Miller</a:t>
            </a:r>
          </a:p>
          <a:p>
            <a:r>
              <a:rPr lang="en-US" dirty="0"/>
              <a:t>Security is based on a hard mathematical problem different than factoring  ECDLP</a:t>
            </a:r>
          </a:p>
          <a:p>
            <a:r>
              <a:rPr lang="en-US" dirty="0"/>
              <a:t>ECC 25</a:t>
            </a:r>
            <a:r>
              <a:rPr lang="en-US" baseline="30000" dirty="0"/>
              <a:t>th</a:t>
            </a:r>
            <a:r>
              <a:rPr lang="en-US" dirty="0"/>
              <a:t> anniversary conference October 2010 hosted at MSR Redmond</a:t>
            </a:r>
          </a:p>
          <a:p>
            <a:r>
              <a:rPr lang="en-US" i="1" dirty="0"/>
              <a:t>Pairing-based cryptography </a:t>
            </a:r>
            <a:r>
              <a:rPr lang="en-US" dirty="0"/>
              <a:t>currently entirely on pairings on elliptic curves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698038" y="1588"/>
            <a:ext cx="7620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D2A774-D2D3-44FC-9063-B093409D03B2}" type="slidenum">
              <a:rPr lang="en-US" sz="1800">
                <a:solidFill>
                  <a:srgbClr val="FFFFFF"/>
                </a:solidFill>
              </a:rPr>
              <a:pPr eaLnBrk="1" hangingPunct="1"/>
              <a:t>33</a:t>
            </a:fld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1618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Elliptic CURVE Groups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of points (x, y) on an elliptic curve,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y 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= x 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 + a x + b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Over a field of minimum size: 256-bits</a:t>
            </a:r>
          </a:p>
          <a:p>
            <a:pPr marL="0" indent="0">
              <a:buNone/>
            </a:pPr>
            <a:r>
              <a:rPr lang="en-US" dirty="0"/>
              <a:t>(short </a:t>
            </a:r>
            <a:r>
              <a:rPr lang="en-US" dirty="0" err="1"/>
              <a:t>Weierstrass</a:t>
            </a:r>
            <a:r>
              <a:rPr lang="en-US" dirty="0"/>
              <a:t> form, characteristic not 2 or 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Identity in the group is the “point at infinity”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 law computed via “chord and tangent method”</a:t>
            </a:r>
          </a:p>
        </p:txBody>
      </p:sp>
    </p:spTree>
    <p:extLst>
      <p:ext uri="{BB962C8B-B14F-4D97-AF65-F5344CB8AC3E}">
        <p14:creationId xmlns:p14="http://schemas.microsoft.com/office/powerpoint/2010/main" val="4101842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44198-2F0F-4AE6-8854-9036877F052A}" type="slidenum">
              <a:rPr lang="en-US" sz="1800">
                <a:solidFill>
                  <a:srgbClr val="FFFFFF"/>
                </a:solidFill>
              </a:rPr>
              <a:pPr eaLnBrk="1" hangingPunct="1"/>
              <a:t>35</a:t>
            </a:fld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315" name="Freeform 2"/>
          <p:cNvSpPr>
            <a:spLocks/>
          </p:cNvSpPr>
          <p:nvPr/>
        </p:nvSpPr>
        <p:spPr bwMode="auto">
          <a:xfrm>
            <a:off x="5561014" y="666750"/>
            <a:ext cx="1587" cy="5276850"/>
          </a:xfrm>
          <a:custGeom>
            <a:avLst/>
            <a:gdLst>
              <a:gd name="T0" fmla="*/ 2147483647 w 1"/>
              <a:gd name="T1" fmla="*/ 2147483647 h 3324"/>
              <a:gd name="T2" fmla="*/ 0 w 1"/>
              <a:gd name="T3" fmla="*/ 0 h 3324"/>
              <a:gd name="T4" fmla="*/ 0 60000 65536"/>
              <a:gd name="T5" fmla="*/ 0 60000 65536"/>
              <a:gd name="T6" fmla="*/ 0 w 1"/>
              <a:gd name="T7" fmla="*/ 0 h 3324"/>
              <a:gd name="T8" fmla="*/ 1 w 1"/>
              <a:gd name="T9" fmla="*/ 3324 h 33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324">
                <a:moveTo>
                  <a:pt x="1" y="332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6" name="Freeform 3"/>
          <p:cNvSpPr>
            <a:spLocks/>
          </p:cNvSpPr>
          <p:nvPr/>
        </p:nvSpPr>
        <p:spPr bwMode="auto">
          <a:xfrm>
            <a:off x="6172200" y="762000"/>
            <a:ext cx="3302000" cy="5626100"/>
          </a:xfrm>
          <a:custGeom>
            <a:avLst/>
            <a:gdLst>
              <a:gd name="T0" fmla="*/ 2147483647 w 2080"/>
              <a:gd name="T1" fmla="*/ 0 h 3544"/>
              <a:gd name="T2" fmla="*/ 2147483647 w 2080"/>
              <a:gd name="T3" fmla="*/ 2147483647 h 3544"/>
              <a:gd name="T4" fmla="*/ 2147483647 w 2080"/>
              <a:gd name="T5" fmla="*/ 2147483647 h 3544"/>
              <a:gd name="T6" fmla="*/ 2147483647 w 2080"/>
              <a:gd name="T7" fmla="*/ 2147483647 h 3544"/>
              <a:gd name="T8" fmla="*/ 2147483647 w 2080"/>
              <a:gd name="T9" fmla="*/ 2147483647 h 3544"/>
              <a:gd name="T10" fmla="*/ 2147483647 w 2080"/>
              <a:gd name="T11" fmla="*/ 2147483647 h 3544"/>
              <a:gd name="T12" fmla="*/ 2147483647 w 2080"/>
              <a:gd name="T13" fmla="*/ 2147483647 h 3544"/>
              <a:gd name="T14" fmla="*/ 2147483647 w 2080"/>
              <a:gd name="T15" fmla="*/ 2147483647 h 3544"/>
              <a:gd name="T16" fmla="*/ 2147483647 w 2080"/>
              <a:gd name="T17" fmla="*/ 2147483647 h 35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0"/>
              <a:gd name="T28" fmla="*/ 0 h 3544"/>
              <a:gd name="T29" fmla="*/ 2080 w 2080"/>
              <a:gd name="T30" fmla="*/ 3544 h 35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0" h="3544">
                <a:moveTo>
                  <a:pt x="1920" y="0"/>
                </a:moveTo>
                <a:cubicBezTo>
                  <a:pt x="1668" y="244"/>
                  <a:pt x="1416" y="488"/>
                  <a:pt x="1152" y="672"/>
                </a:cubicBezTo>
                <a:cubicBezTo>
                  <a:pt x="888" y="856"/>
                  <a:pt x="520" y="960"/>
                  <a:pt x="336" y="1104"/>
                </a:cubicBezTo>
                <a:cubicBezTo>
                  <a:pt x="152" y="1248"/>
                  <a:pt x="96" y="1408"/>
                  <a:pt x="48" y="1536"/>
                </a:cubicBezTo>
                <a:cubicBezTo>
                  <a:pt x="0" y="1664"/>
                  <a:pt x="0" y="1744"/>
                  <a:pt x="48" y="1872"/>
                </a:cubicBezTo>
                <a:cubicBezTo>
                  <a:pt x="96" y="2000"/>
                  <a:pt x="120" y="2168"/>
                  <a:pt x="336" y="2304"/>
                </a:cubicBezTo>
                <a:cubicBezTo>
                  <a:pt x="552" y="2440"/>
                  <a:pt x="1072" y="2504"/>
                  <a:pt x="1344" y="2688"/>
                </a:cubicBezTo>
                <a:cubicBezTo>
                  <a:pt x="1616" y="2872"/>
                  <a:pt x="1856" y="3272"/>
                  <a:pt x="1968" y="3408"/>
                </a:cubicBezTo>
                <a:cubicBezTo>
                  <a:pt x="2080" y="3544"/>
                  <a:pt x="2008" y="3488"/>
                  <a:pt x="2016" y="350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3317" name="AutoShape 4"/>
          <p:cNvCxnSpPr>
            <a:cxnSpLocks noChangeShapeType="1"/>
          </p:cNvCxnSpPr>
          <p:nvPr/>
        </p:nvCxnSpPr>
        <p:spPr bwMode="auto">
          <a:xfrm>
            <a:off x="2493963" y="3232150"/>
            <a:ext cx="0" cy="0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Text Box 5"/>
          <p:cNvSpPr txBox="1">
            <a:spLocks noChangeArrowheads="1"/>
          </p:cNvSpPr>
          <p:nvPr/>
        </p:nvSpPr>
        <p:spPr bwMode="auto">
          <a:xfrm rot="-3881801">
            <a:off x="6838157" y="2590007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sz="1800" b="0">
              <a:latin typeface="Comic Sans MS" pitchFamily="66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992313" y="1593850"/>
            <a:ext cx="450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0">
                <a:latin typeface="Comic Sans MS" pitchFamily="66" charset="0"/>
              </a:rPr>
              <a:t> </a:t>
            </a:r>
            <a:r>
              <a:rPr lang="en-US" b="0">
                <a:latin typeface="Comic Sans MS" pitchFamily="66" charset="0"/>
              </a:rPr>
              <a:t>Group Law on an Elliptic Curve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287714" y="4762500"/>
            <a:ext cx="202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0">
                <a:latin typeface="Comic Sans MS" pitchFamily="66" charset="0"/>
              </a:rPr>
              <a:t>Q</a:t>
            </a:r>
            <a:r>
              <a:rPr lang="en-US" b="0" baseline="-25000">
                <a:latin typeface="Comic Sans MS" pitchFamily="66" charset="0"/>
              </a:rPr>
              <a:t>1</a:t>
            </a:r>
            <a:r>
              <a:rPr lang="en-US" b="0">
                <a:latin typeface="Comic Sans MS" pitchFamily="66" charset="0"/>
              </a:rPr>
              <a:t> + Q</a:t>
            </a:r>
            <a:r>
              <a:rPr lang="en-US" b="0" baseline="-25000">
                <a:latin typeface="Comic Sans MS" pitchFamily="66" charset="0"/>
              </a:rPr>
              <a:t>2</a:t>
            </a:r>
            <a:r>
              <a:rPr lang="en-US" b="0">
                <a:latin typeface="Comic Sans MS" pitchFamily="66" charset="0"/>
              </a:rPr>
              <a:t> = −R</a:t>
            </a:r>
            <a:r>
              <a:rPr lang="en-US" b="0" baseline="-25000">
                <a:latin typeface="Comic Sans MS" pitchFamily="66" charset="0"/>
              </a:rPr>
              <a:t>1</a:t>
            </a: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4764088" y="2493963"/>
            <a:ext cx="481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omic Sans MS" pitchFamily="66" charset="0"/>
              </a:rPr>
              <a:t>Q</a:t>
            </a:r>
            <a:r>
              <a:rPr lang="en-US" baseline="-25000">
                <a:latin typeface="Comic Sans MS" pitchFamily="66" charset="0"/>
              </a:rPr>
              <a:t>2</a:t>
            </a:r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19812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2057400" y="3429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2079625" y="2090738"/>
            <a:ext cx="8610600" cy="1371600"/>
          </a:xfrm>
          <a:custGeom>
            <a:avLst/>
            <a:gdLst>
              <a:gd name="T0" fmla="*/ 0 w 5424"/>
              <a:gd name="T1" fmla="*/ 2147483647 h 864"/>
              <a:gd name="T2" fmla="*/ 2147483647 w 5424"/>
              <a:gd name="T3" fmla="*/ 2147483647 h 864"/>
              <a:gd name="T4" fmla="*/ 2147483647 w 5424"/>
              <a:gd name="T5" fmla="*/ 0 h 864"/>
              <a:gd name="T6" fmla="*/ 0 60000 65536"/>
              <a:gd name="T7" fmla="*/ 0 60000 65536"/>
              <a:gd name="T8" fmla="*/ 0 60000 65536"/>
              <a:gd name="T9" fmla="*/ 0 w 5424"/>
              <a:gd name="T10" fmla="*/ 0 h 864"/>
              <a:gd name="T11" fmla="*/ 5424 w 542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24" h="864">
                <a:moveTo>
                  <a:pt x="0" y="864"/>
                </a:moveTo>
                <a:lnTo>
                  <a:pt x="5030" y="66"/>
                </a:lnTo>
                <a:lnTo>
                  <a:pt x="5424" y="0"/>
                </a:lnTo>
              </a:path>
            </a:pathLst>
          </a:cu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5916613" y="2205038"/>
            <a:ext cx="468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0">
                <a:latin typeface="Comic Sans MS" pitchFamily="66" charset="0"/>
              </a:rPr>
              <a:t>R</a:t>
            </a:r>
            <a:r>
              <a:rPr lang="en-US" b="0" baseline="-25000">
                <a:latin typeface="Comic Sans MS" pitchFamily="66" charset="0"/>
              </a:rPr>
              <a:t>1</a:t>
            </a:r>
          </a:p>
        </p:txBody>
      </p:sp>
      <p:sp>
        <p:nvSpPr>
          <p:cNvPr id="13326" name="Oval 13"/>
          <p:cNvSpPr>
            <a:spLocks noChangeArrowheads="1"/>
          </p:cNvSpPr>
          <p:nvPr/>
        </p:nvSpPr>
        <p:spPr bwMode="auto">
          <a:xfrm>
            <a:off x="3505200" y="2819400"/>
            <a:ext cx="17526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2578103" y="394703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 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3179764" y="2733675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0">
                <a:latin typeface="Comic Sans MS" pitchFamily="66" charset="0"/>
              </a:rPr>
              <a:t>Q</a:t>
            </a:r>
            <a:r>
              <a:rPr lang="en-US" b="0" baseline="-25000">
                <a:latin typeface="Comic Sans MS" pitchFamily="66" charset="0"/>
              </a:rPr>
              <a:t>1</a:t>
            </a: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4022725" y="4918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b="0">
              <a:latin typeface="Times New Roman" pitchFamily="18" charset="0"/>
            </a:endParaRPr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6527800" y="1160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6491288" y="2133600"/>
            <a:ext cx="0" cy="2916238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332" name="AutoShape 19"/>
          <p:cNvSpPr>
            <a:spLocks noChangeArrowheads="1"/>
          </p:cNvSpPr>
          <p:nvPr/>
        </p:nvSpPr>
        <p:spPr bwMode="auto">
          <a:xfrm>
            <a:off x="3575051" y="3141664"/>
            <a:ext cx="92075" cy="92075"/>
          </a:xfrm>
          <a:custGeom>
            <a:avLst/>
            <a:gdLst>
              <a:gd name="T0" fmla="*/ 3565997 w 21600"/>
              <a:gd name="T1" fmla="*/ 0 h 21600"/>
              <a:gd name="T2" fmla="*/ 1044352 w 21600"/>
              <a:gd name="T3" fmla="*/ 1044352 h 21600"/>
              <a:gd name="T4" fmla="*/ 0 w 21600"/>
              <a:gd name="T5" fmla="*/ 3565997 h 21600"/>
              <a:gd name="T6" fmla="*/ 1044352 w 21600"/>
              <a:gd name="T7" fmla="*/ 6087556 h 21600"/>
              <a:gd name="T8" fmla="*/ 3565997 w 21600"/>
              <a:gd name="T9" fmla="*/ 7131908 h 21600"/>
              <a:gd name="T10" fmla="*/ 6087556 w 21600"/>
              <a:gd name="T11" fmla="*/ 6087556 h 21600"/>
              <a:gd name="T12" fmla="*/ 7131908 w 21600"/>
              <a:gd name="T13" fmla="*/ 3565997 h 21600"/>
              <a:gd name="T14" fmla="*/ 6087556 w 21600"/>
              <a:gd name="T15" fmla="*/ 1044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AutoShape 20"/>
          <p:cNvSpPr>
            <a:spLocks noChangeArrowheads="1"/>
          </p:cNvSpPr>
          <p:nvPr/>
        </p:nvSpPr>
        <p:spPr bwMode="auto">
          <a:xfrm>
            <a:off x="4908551" y="2924176"/>
            <a:ext cx="92075" cy="92075"/>
          </a:xfrm>
          <a:custGeom>
            <a:avLst/>
            <a:gdLst>
              <a:gd name="T0" fmla="*/ 3565997 w 21600"/>
              <a:gd name="T1" fmla="*/ 0 h 21600"/>
              <a:gd name="T2" fmla="*/ 1044352 w 21600"/>
              <a:gd name="T3" fmla="*/ 1044352 h 21600"/>
              <a:gd name="T4" fmla="*/ 0 w 21600"/>
              <a:gd name="T5" fmla="*/ 3565997 h 21600"/>
              <a:gd name="T6" fmla="*/ 1044352 w 21600"/>
              <a:gd name="T7" fmla="*/ 6087556 h 21600"/>
              <a:gd name="T8" fmla="*/ 3565997 w 21600"/>
              <a:gd name="T9" fmla="*/ 7131908 h 21600"/>
              <a:gd name="T10" fmla="*/ 6087556 w 21600"/>
              <a:gd name="T11" fmla="*/ 6087556 h 21600"/>
              <a:gd name="T12" fmla="*/ 7131908 w 21600"/>
              <a:gd name="T13" fmla="*/ 3565997 h 21600"/>
              <a:gd name="T14" fmla="*/ 6087556 w 21600"/>
              <a:gd name="T15" fmla="*/ 1044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AutoShape 21"/>
          <p:cNvSpPr>
            <a:spLocks noChangeArrowheads="1"/>
          </p:cNvSpPr>
          <p:nvPr/>
        </p:nvSpPr>
        <p:spPr bwMode="auto">
          <a:xfrm>
            <a:off x="6419851" y="2708276"/>
            <a:ext cx="92075" cy="92075"/>
          </a:xfrm>
          <a:custGeom>
            <a:avLst/>
            <a:gdLst>
              <a:gd name="T0" fmla="*/ 3565997 w 21600"/>
              <a:gd name="T1" fmla="*/ 0 h 21600"/>
              <a:gd name="T2" fmla="*/ 1044352 w 21600"/>
              <a:gd name="T3" fmla="*/ 1044352 h 21600"/>
              <a:gd name="T4" fmla="*/ 0 w 21600"/>
              <a:gd name="T5" fmla="*/ 3565997 h 21600"/>
              <a:gd name="T6" fmla="*/ 1044352 w 21600"/>
              <a:gd name="T7" fmla="*/ 6087556 h 21600"/>
              <a:gd name="T8" fmla="*/ 3565997 w 21600"/>
              <a:gd name="T9" fmla="*/ 7131908 h 21600"/>
              <a:gd name="T10" fmla="*/ 6087556 w 21600"/>
              <a:gd name="T11" fmla="*/ 6087556 h 21600"/>
              <a:gd name="T12" fmla="*/ 7131908 w 21600"/>
              <a:gd name="T13" fmla="*/ 3565997 h 21600"/>
              <a:gd name="T14" fmla="*/ 6087556 w 21600"/>
              <a:gd name="T15" fmla="*/ 1044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AutoShape 22"/>
          <p:cNvSpPr>
            <a:spLocks noChangeArrowheads="1"/>
          </p:cNvSpPr>
          <p:nvPr/>
        </p:nvSpPr>
        <p:spPr bwMode="auto">
          <a:xfrm>
            <a:off x="6456364" y="4221164"/>
            <a:ext cx="92075" cy="92075"/>
          </a:xfrm>
          <a:custGeom>
            <a:avLst/>
            <a:gdLst>
              <a:gd name="T0" fmla="*/ 3565997 w 21600"/>
              <a:gd name="T1" fmla="*/ 0 h 21600"/>
              <a:gd name="T2" fmla="*/ 1044352 w 21600"/>
              <a:gd name="T3" fmla="*/ 1044352 h 21600"/>
              <a:gd name="T4" fmla="*/ 0 w 21600"/>
              <a:gd name="T5" fmla="*/ 3565997 h 21600"/>
              <a:gd name="T6" fmla="*/ 1044352 w 21600"/>
              <a:gd name="T7" fmla="*/ 6087556 h 21600"/>
              <a:gd name="T8" fmla="*/ 3565997 w 21600"/>
              <a:gd name="T9" fmla="*/ 7131908 h 21600"/>
              <a:gd name="T10" fmla="*/ 6087556 w 21600"/>
              <a:gd name="T11" fmla="*/ 6087556 h 21600"/>
              <a:gd name="T12" fmla="*/ 7131908 w 21600"/>
              <a:gd name="T13" fmla="*/ 3565997 h 21600"/>
              <a:gd name="T14" fmla="*/ 6087556 w 21600"/>
              <a:gd name="T15" fmla="*/ 1044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Rectangle 23"/>
          <p:cNvSpPr>
            <a:spLocks noChangeArrowheads="1"/>
          </p:cNvSpPr>
          <p:nvPr/>
        </p:nvSpPr>
        <p:spPr bwMode="auto">
          <a:xfrm>
            <a:off x="5664200" y="4076700"/>
            <a:ext cx="814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latin typeface="Comic Sans MS" pitchFamily="66" charset="0"/>
              </a:rPr>
              <a:t>  −R</a:t>
            </a:r>
            <a:r>
              <a:rPr lang="en-US" baseline="-25000">
                <a:latin typeface="Comic Sans MS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8072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  <p:bldP spid="481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5" y="1214239"/>
            <a:ext cx="8634844" cy="4323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39503" y="5291895"/>
                <a:ext cx="10663407" cy="1324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dirty="0"/>
                  <a:t>					How to add pairs of points?</a:t>
                </a:r>
              </a:p>
              <a:p>
                <a:pPr marL="0" indent="0" algn="ctr">
                  <a:buNone/>
                </a:pP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#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Ja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03" y="5291895"/>
                <a:ext cx="10663407" cy="1324900"/>
              </a:xfrm>
              <a:prstGeom prst="rect">
                <a:avLst/>
              </a:prstGeom>
              <a:blipFill>
                <a:blip r:embed="rId4"/>
                <a:stretch>
                  <a:fillRect t="-9677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-290946" y="865810"/>
                <a:ext cx="5696981" cy="485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946" y="865810"/>
                <a:ext cx="5696981" cy="4850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860695" y="797518"/>
                <a:ext cx="5696981" cy="485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95" y="797518"/>
                <a:ext cx="5696981" cy="485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0979" y="126436"/>
            <a:ext cx="115754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Genus 2 Jacobians</a:t>
            </a:r>
          </a:p>
        </p:txBody>
      </p:sp>
    </p:spTree>
    <p:extLst>
      <p:ext uri="{BB962C8B-B14F-4D97-AF65-F5344CB8AC3E}">
        <p14:creationId xmlns:p14="http://schemas.microsoft.com/office/powerpoint/2010/main" val="56742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667" y="572237"/>
            <a:ext cx="7150018" cy="5586691"/>
          </a:xfrm>
        </p:spPr>
        <p:txBody>
          <a:bodyPr>
            <a:normAutofit/>
          </a:bodyPr>
          <a:lstStyle/>
          <a:p>
            <a:r>
              <a:rPr lang="en-US" dirty="0"/>
              <a:t>Security based on hardness of factoring n=p*q</a:t>
            </a:r>
          </a:p>
          <a:p>
            <a:pPr lvl="1"/>
            <a:r>
              <a:rPr lang="en-US" dirty="0"/>
              <a:t>p and q have equal size</a:t>
            </a:r>
          </a:p>
          <a:p>
            <a:r>
              <a:rPr lang="en-US" dirty="0"/>
              <a:t>Otherwise: Elliptic curve factoring method finds factors in time proportional to the size of the factor (H. Lenstra, `85)</a:t>
            </a:r>
          </a:p>
          <a:p>
            <a:r>
              <a:rPr lang="en-US" dirty="0"/>
              <a:t>Quadratic Sieve (Fermat, </a:t>
            </a:r>
            <a:r>
              <a:rPr lang="en-US" dirty="0" err="1"/>
              <a:t>Kraitchik</a:t>
            </a:r>
            <a:r>
              <a:rPr lang="en-US" dirty="0"/>
              <a:t>, </a:t>
            </a:r>
            <a:r>
              <a:rPr lang="en-US" dirty="0" err="1"/>
              <a:t>Lehmer</a:t>
            </a:r>
            <a:r>
              <a:rPr lang="en-US" dirty="0"/>
              <a:t>-Powers, Pomerance)</a:t>
            </a:r>
          </a:p>
          <a:p>
            <a:r>
              <a:rPr lang="en-US" dirty="0"/>
              <a:t>Number field sieve (NFS) runs in </a:t>
            </a:r>
            <a:r>
              <a:rPr lang="en-US" dirty="0" err="1"/>
              <a:t>subexponential</a:t>
            </a:r>
            <a:r>
              <a:rPr lang="en-US" dirty="0"/>
              <a:t> time</a:t>
            </a:r>
          </a:p>
          <a:p>
            <a:pPr marL="0" indent="0" algn="ctr">
              <a:buNone/>
            </a:pPr>
            <a:r>
              <a:rPr lang="en-US" dirty="0"/>
              <a:t>O(</a:t>
            </a:r>
            <a:r>
              <a:rPr lang="en-US" dirty="0" err="1"/>
              <a:t>e</a:t>
            </a:r>
            <a:r>
              <a:rPr lang="en-US" baseline="30000" dirty="0" err="1"/>
              <a:t>c</a:t>
            </a:r>
            <a:r>
              <a:rPr lang="en-US" baseline="30000" dirty="0"/>
              <a:t> (log n)^1/3 (log </a:t>
            </a:r>
            <a:r>
              <a:rPr lang="en-US" baseline="30000" dirty="0" err="1"/>
              <a:t>log</a:t>
            </a:r>
            <a:r>
              <a:rPr lang="en-US" baseline="30000" dirty="0"/>
              <a:t> n)^2/3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c=1.526… Special NFS; </a:t>
            </a:r>
          </a:p>
          <a:p>
            <a:pPr marL="0" indent="0" algn="ctr">
              <a:buNone/>
            </a:pPr>
            <a:r>
              <a:rPr lang="en-US" dirty="0"/>
              <a:t>c=1.92… General NFS</a:t>
            </a:r>
          </a:p>
          <a:p>
            <a:pPr marL="0" indent="0">
              <a:buNone/>
            </a:pPr>
            <a:r>
              <a:rPr lang="en-US" dirty="0"/>
              <a:t>Pollard `88, Lenstra-Lenstra-</a:t>
            </a:r>
            <a:r>
              <a:rPr lang="en-US" dirty="0" err="1"/>
              <a:t>Manasse</a:t>
            </a:r>
            <a:r>
              <a:rPr lang="en-US" dirty="0"/>
              <a:t> `90, Coppersmith `93, 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Discrete logarithm problem in (Z/</a:t>
            </a:r>
            <a:r>
              <a:rPr lang="en-US" sz="2800" dirty="0" err="1">
                <a:solidFill>
                  <a:schemeClr val="bg1"/>
                </a:solidFill>
              </a:rPr>
              <a:t>pZ</a:t>
            </a:r>
            <a:r>
              <a:rPr lang="en-US" sz="2800" dirty="0">
                <a:solidFill>
                  <a:schemeClr val="bg1"/>
                </a:solidFill>
              </a:rPr>
              <a:t>)*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Square-root algorithms: </a:t>
            </a:r>
          </a:p>
          <a:p>
            <a:pPr lvl="1"/>
            <a:r>
              <a:rPr lang="en-US" sz="1800" dirty="0"/>
              <a:t>Baby-Step-Giant-Step (Shanks `71) </a:t>
            </a:r>
          </a:p>
          <a:p>
            <a:pPr lvl="1"/>
            <a:r>
              <a:rPr lang="en-US" sz="1800" dirty="0"/>
              <a:t>Pollard rho (Pollard, `78)</a:t>
            </a:r>
          </a:p>
          <a:p>
            <a:pPr lvl="1"/>
            <a:r>
              <a:rPr lang="en-US" sz="1800" dirty="0" err="1"/>
              <a:t>Pohlig</a:t>
            </a:r>
            <a:r>
              <a:rPr lang="en-US" sz="1800" dirty="0"/>
              <a:t>-Hellman, `78</a:t>
            </a:r>
          </a:p>
          <a:p>
            <a:r>
              <a:rPr lang="en-US" sz="2000" dirty="0" err="1"/>
              <a:t>Subexponential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Index calculus (</a:t>
            </a:r>
            <a:r>
              <a:rPr lang="en-US" sz="1800" dirty="0" err="1"/>
              <a:t>Adleman</a:t>
            </a:r>
            <a:r>
              <a:rPr lang="en-US" sz="1800" dirty="0"/>
              <a:t>, `79)</a:t>
            </a:r>
          </a:p>
          <a:p>
            <a:r>
              <a:rPr lang="en-US" sz="2000" dirty="0"/>
              <a:t>Recent significant breakthroughs, improving the exponent in </a:t>
            </a:r>
            <a:r>
              <a:rPr lang="en-US" sz="2000" dirty="0" err="1"/>
              <a:t>subexponential</a:t>
            </a:r>
            <a:r>
              <a:rPr lang="en-US" sz="2000" dirty="0"/>
              <a:t> algorithms for DLP to ¼ for small characteristic:</a:t>
            </a:r>
          </a:p>
          <a:p>
            <a:pPr lvl="1"/>
            <a:r>
              <a:rPr lang="en-US" sz="1800" dirty="0"/>
              <a:t>Function Field Sieve (</a:t>
            </a:r>
            <a:r>
              <a:rPr lang="en-US" sz="1800" dirty="0" err="1"/>
              <a:t>Joux</a:t>
            </a:r>
            <a:r>
              <a:rPr lang="en-US" sz="1800" dirty="0"/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3829283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7073553" cy="483659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Menezes–Okamoto–Vanstone (MOV) attack `93: </a:t>
            </a:r>
          </a:p>
          <a:p>
            <a:pPr lvl="1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supersingular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elliptic curves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Semaev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Satoh, Smart `98-`99 (Trace 1)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square-root algorithms: 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Baby-Step Giant-Step, Pollard's rho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generic, classical sub-exponential algorithm known</a:t>
            </a:r>
          </a:p>
        </p:txBody>
      </p:sp>
      <p:sp>
        <p:nvSpPr>
          <p:cNvPr id="7" name="AutoShape 4" descr="O({\sqrt {n}})"/>
          <p:cNvSpPr>
            <a:spLocks noChangeAspect="1" noChangeArrowheads="1"/>
          </p:cNvSpPr>
          <p:nvPr/>
        </p:nvSpPr>
        <p:spPr bwMode="auto">
          <a:xfrm>
            <a:off x="5694363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science of keeping secrets!</a:t>
            </a:r>
          </a:p>
          <a:p>
            <a:r>
              <a:rPr lang="en-US" dirty="0"/>
              <a:t>But more than that…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Authenticity</a:t>
            </a:r>
          </a:p>
          <a:p>
            <a:r>
              <a:rPr lang="en-US" dirty="0"/>
              <a:t>Tools:</a:t>
            </a:r>
          </a:p>
          <a:p>
            <a:pPr lvl="1"/>
            <a:r>
              <a:rPr lang="en-US" dirty="0"/>
              <a:t>Encryption/Decryption</a:t>
            </a:r>
          </a:p>
          <a:p>
            <a:pPr lvl="1"/>
            <a:r>
              <a:rPr lang="en-US" dirty="0"/>
              <a:t>Digital signatures</a:t>
            </a:r>
          </a:p>
          <a:p>
            <a:pPr lvl="1"/>
            <a:r>
              <a:rPr lang="en-US" dirty="0"/>
              <a:t>Key exchange</a:t>
            </a:r>
          </a:p>
        </p:txBody>
      </p:sp>
    </p:spTree>
    <p:extLst>
      <p:ext uri="{BB962C8B-B14F-4D97-AF65-F5344CB8AC3E}">
        <p14:creationId xmlns:p14="http://schemas.microsoft.com/office/powerpoint/2010/main" val="27000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Cryptography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949559" y="0"/>
            <a:ext cx="7058220" cy="6561574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chemeClr val="accent1"/>
                </a:solidFill>
              </a:rPr>
              <a:t>Key exchange</a:t>
            </a:r>
            <a:r>
              <a:rPr lang="en-US" dirty="0"/>
              <a:t>: two parties agree on a common secret using only publicly exchanged information </a:t>
            </a:r>
          </a:p>
          <a:p>
            <a:pPr eaLnBrk="1" hangingPunct="1"/>
            <a:r>
              <a:rPr lang="en-US" u="sng" dirty="0">
                <a:solidFill>
                  <a:schemeClr val="accent1"/>
                </a:solidFill>
              </a:rPr>
              <a:t>Signature schemes</a:t>
            </a:r>
            <a:r>
              <a:rPr lang="en-US" dirty="0"/>
              <a:t>: allows parties to authenticate themselves</a:t>
            </a:r>
          </a:p>
          <a:p>
            <a:pPr eaLnBrk="1" hangingPunct="1"/>
            <a:r>
              <a:rPr lang="en-US" u="sng" dirty="0">
                <a:solidFill>
                  <a:schemeClr val="accent1"/>
                </a:solidFill>
              </a:rPr>
              <a:t>Encryption: </a:t>
            </a:r>
            <a:r>
              <a:rPr lang="en-US" dirty="0"/>
              <a:t>preserve confidentiality of data</a:t>
            </a:r>
          </a:p>
          <a:p>
            <a:pPr marL="0" indent="0">
              <a:buNone/>
            </a:pPr>
            <a:endParaRPr lang="en-US" dirty="0"/>
          </a:p>
          <a:p>
            <a:pPr eaLnBrk="1" hangingPunct="1"/>
            <a:r>
              <a:rPr lang="en-US" dirty="0"/>
              <a:t>Examples of public key cryptosystems: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</a:rPr>
              <a:t>RSA, </a:t>
            </a:r>
            <a:r>
              <a:rPr lang="en-US" dirty="0" err="1">
                <a:solidFill>
                  <a:schemeClr val="accent1"/>
                </a:solidFill>
              </a:rPr>
              <a:t>Diffie</a:t>
            </a:r>
            <a:r>
              <a:rPr lang="en-US" dirty="0">
                <a:solidFill>
                  <a:schemeClr val="accent1"/>
                </a:solidFill>
              </a:rPr>
              <a:t>-Hellman, ECDH, DSA, ECDSA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7620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86B8DB-6341-49CA-8FA9-9AC634A2371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party has a *publicly available* key</a:t>
            </a:r>
          </a:p>
          <a:p>
            <a:pPr lvl="1"/>
            <a:r>
              <a:rPr lang="en-US" dirty="0"/>
              <a:t>Public key encryption</a:t>
            </a:r>
          </a:p>
          <a:p>
            <a:pPr lvl="1"/>
            <a:r>
              <a:rPr lang="en-US" dirty="0"/>
              <a:t>Publicly verifiable signatures</a:t>
            </a:r>
          </a:p>
          <a:p>
            <a:pPr lvl="1"/>
            <a:r>
              <a:rPr lang="en-US" dirty="0"/>
              <a:t>Public Key Exchange</a:t>
            </a:r>
          </a:p>
          <a:p>
            <a:r>
              <a:rPr lang="en-US" dirty="0"/>
              <a:t>Security of systems in based on some hard math problem:</a:t>
            </a:r>
          </a:p>
          <a:p>
            <a:pPr lvl="1"/>
            <a:r>
              <a:rPr lang="en-US" dirty="0"/>
              <a:t>Factoring large integers (RSA)</a:t>
            </a:r>
          </a:p>
          <a:p>
            <a:pPr lvl="1"/>
            <a:r>
              <a:rPr lang="en-US" dirty="0"/>
              <a:t>Discrete logarithm problem in (Z/</a:t>
            </a:r>
            <a:r>
              <a:rPr lang="en-US" dirty="0" err="1"/>
              <a:t>pZ</a:t>
            </a:r>
            <a:r>
              <a:rPr lang="en-US" dirty="0"/>
              <a:t>)* (DLP)</a:t>
            </a:r>
          </a:p>
          <a:p>
            <a:pPr lvl="1"/>
            <a:r>
              <a:rPr lang="en-US" dirty="0"/>
              <a:t>Elliptic curve groups (ECC):</a:t>
            </a:r>
          </a:p>
          <a:p>
            <a:pPr lvl="2"/>
            <a:r>
              <a:rPr lang="en-US" dirty="0"/>
              <a:t>Discrete logarithm problem (ECDLP)</a:t>
            </a:r>
          </a:p>
          <a:p>
            <a:pPr lvl="2"/>
            <a:r>
              <a:rPr lang="en-US" dirty="0"/>
              <a:t>Weil pairing on elliptic curves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6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Applications: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447993" y="1616054"/>
            <a:ext cx="5285823" cy="4069317"/>
          </a:xfrm>
        </p:spPr>
        <p:txBody>
          <a:bodyPr/>
          <a:lstStyle/>
          <a:p>
            <a:pPr eaLnBrk="1" hangingPunct="1"/>
            <a:r>
              <a:rPr lang="en-US" dirty="0"/>
              <a:t>Secure browser sessions (https: SSL/TLS)</a:t>
            </a:r>
          </a:p>
          <a:p>
            <a:pPr eaLnBrk="1" hangingPunct="1"/>
            <a:r>
              <a:rPr lang="en-US" dirty="0"/>
              <a:t>Signed, encrypted email (S/MIME)</a:t>
            </a:r>
          </a:p>
          <a:p>
            <a:pPr eaLnBrk="1" hangingPunct="1"/>
            <a:r>
              <a:rPr lang="en-US" dirty="0"/>
              <a:t>Virtual private networking (IPSec)</a:t>
            </a:r>
          </a:p>
          <a:p>
            <a:pPr eaLnBrk="1" hangingPunct="1"/>
            <a:r>
              <a:rPr lang="en-US" dirty="0"/>
              <a:t>Authentication (X.509 certificates)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7620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15E4A5-44B8-4866-9513-E08A7C911B6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7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1980-82-85: Idea introduced by Benioff, </a:t>
            </a:r>
            <a:r>
              <a:rPr lang="en-US" dirty="0" err="1"/>
              <a:t>Manin</a:t>
            </a:r>
            <a:r>
              <a:rPr lang="en-US" dirty="0"/>
              <a:t>, Feynman, Deutsch</a:t>
            </a:r>
          </a:p>
          <a:p>
            <a:r>
              <a:rPr lang="en-US" dirty="0"/>
              <a:t>1994 Shor's poly time quantum algorithm for factoring</a:t>
            </a:r>
          </a:p>
          <a:p>
            <a:r>
              <a:rPr lang="en-US" dirty="0"/>
              <a:t>2001 factorization of 15 using a 7-qubit NMR computer.</a:t>
            </a:r>
            <a:endParaRPr lang="en-US" baseline="30000" dirty="0"/>
          </a:p>
          <a:p>
            <a:r>
              <a:rPr lang="en-US" dirty="0"/>
              <a:t>2011 researchers factored 143 using 4 qubits</a:t>
            </a:r>
            <a:endParaRPr lang="en-US" baseline="30000" dirty="0"/>
          </a:p>
          <a:p>
            <a:r>
              <a:rPr lang="en-US" dirty="0"/>
              <a:t>2016: Station Q, Microsoft Research, Quantum Compiler, 	</a:t>
            </a:r>
            <a:r>
              <a:rPr lang="en-US" dirty="0" err="1"/>
              <a:t>LiQuiD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03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121" y="758082"/>
            <a:ext cx="5456903" cy="4563136"/>
          </a:xfrm>
        </p:spPr>
        <p:txBody>
          <a:bodyPr>
            <a:normAutofit/>
          </a:bodyPr>
          <a:lstStyle/>
          <a:p>
            <a:r>
              <a:rPr lang="en-US" sz="2400" dirty="0"/>
              <a:t>Basic arithmetic is different</a:t>
            </a:r>
          </a:p>
          <a:p>
            <a:r>
              <a:rPr lang="en-US" sz="2400" dirty="0"/>
              <a:t>Requires quantum circuits consisting of quantum gates</a:t>
            </a:r>
          </a:p>
          <a:p>
            <a:r>
              <a:rPr lang="en-US" sz="2400" dirty="0"/>
              <a:t>Quantum logic gates are represented by unitary matrices </a:t>
            </a:r>
          </a:p>
          <a:p>
            <a:r>
              <a:rPr lang="en-US" sz="2400" dirty="0"/>
              <a:t>Dependent on architecture design</a:t>
            </a:r>
          </a:p>
        </p:txBody>
      </p:sp>
    </p:spTree>
    <p:extLst>
      <p:ext uri="{BB962C8B-B14F-4D97-AF65-F5344CB8AC3E}">
        <p14:creationId xmlns:p14="http://schemas.microsoft.com/office/powerpoint/2010/main" val="195008462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24237</TotalTime>
  <Words>1785</Words>
  <Application>Microsoft Office PowerPoint</Application>
  <PresentationFormat>Widescreen</PresentationFormat>
  <Paragraphs>338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Comic Sans MS</vt:lpstr>
      <vt:lpstr>Rockwell</vt:lpstr>
      <vt:lpstr>Times New Roman</vt:lpstr>
      <vt:lpstr>Wingdings</vt:lpstr>
      <vt:lpstr>Atlas</vt:lpstr>
      <vt:lpstr>How to Keep your Secrets in a Post-Quantum World?  WAM: Uhlenbeck Lectures  </vt:lpstr>
      <vt:lpstr>Course Goals</vt:lpstr>
      <vt:lpstr>Course Outline</vt:lpstr>
      <vt:lpstr>Cryptography:</vt:lpstr>
      <vt:lpstr>Public Key Cryptography</vt:lpstr>
      <vt:lpstr>Public Key Cryptography:</vt:lpstr>
      <vt:lpstr>Applications:</vt:lpstr>
      <vt:lpstr>Quantum Computers!</vt:lpstr>
      <vt:lpstr>Quantum Arithmetic</vt:lpstr>
      <vt:lpstr>Polynomial time Quantum algorithms</vt:lpstr>
      <vt:lpstr>Timeline for ECC</vt:lpstr>
      <vt:lpstr>Post-quantum cryptography</vt:lpstr>
      <vt:lpstr>Supersingular Isogeny Graphs</vt:lpstr>
      <vt:lpstr>Hash functions</vt:lpstr>
      <vt:lpstr>Cryptographic Hash functions: Practical applications</vt:lpstr>
      <vt:lpstr>Collision-resistance</vt:lpstr>
      <vt:lpstr>Application: cryptographic hash function [CGL’06]</vt:lpstr>
      <vt:lpstr>Simple idea</vt:lpstr>
      <vt:lpstr>What kind of graph to use?</vt:lpstr>
      <vt:lpstr>Walk on a graph:   110</vt:lpstr>
      <vt:lpstr>Colliding walks:   1100 and 1011 </vt:lpstr>
      <vt:lpstr>Graph of supersingular elliptic curves modulo p with isogeny edges (Pizer graphs)</vt:lpstr>
      <vt:lpstr>Need to define:</vt:lpstr>
      <vt:lpstr>Graph of supersingular elliptic curves modulo p (Pizer)</vt:lpstr>
      <vt:lpstr>Isogenies</vt:lpstr>
      <vt:lpstr>One step of the walk: (ℓ=2)</vt:lpstr>
      <vt:lpstr>Science magazine 2008</vt:lpstr>
      <vt:lpstr>PowerPoint Presentation</vt:lpstr>
      <vt:lpstr>History</vt:lpstr>
      <vt:lpstr>Back-up slides</vt:lpstr>
      <vt:lpstr>RSA cryptosystems (~1975)</vt:lpstr>
      <vt:lpstr>Diffie-Hellman Key Exchange  </vt:lpstr>
      <vt:lpstr>Elliptic Curve Cryptography</vt:lpstr>
      <vt:lpstr>Elliptic CURVE Groups </vt:lpstr>
      <vt:lpstr>PowerPoint Presentation</vt:lpstr>
      <vt:lpstr>PowerPoint Presentation</vt:lpstr>
      <vt:lpstr>RSA Security</vt:lpstr>
      <vt:lpstr>Discrete logarithm problem in (Z/pZ)*  </vt:lpstr>
      <vt:lpstr>Elliptic Curve Cryptography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Keep your Secrets in a Post-Quantum World?</dc:title>
  <dc:creator>Kristin Lauter</dc:creator>
  <cp:lastModifiedBy>Kristin Lauter</cp:lastModifiedBy>
  <cp:revision>124</cp:revision>
  <dcterms:created xsi:type="dcterms:W3CDTF">2015-04-16T03:01:39Z</dcterms:created>
  <dcterms:modified xsi:type="dcterms:W3CDTF">2018-05-21T19:11:37Z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klauter@microsoft.com</vt:lpwstr>
  </property>
  <property fmtid="{D5CDD505-2E9C-101B-9397-08002B2CF9AE}" pid="5" name="MSIP_Label_f42aa342-8706-4288-bd11-ebb85995028c_SetDate">
    <vt:lpwstr>2017-11-09T07:12:51.4621800Z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