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436" r:id="rId3"/>
    <p:sldId id="380" r:id="rId4"/>
    <p:sldId id="465" r:id="rId5"/>
    <p:sldId id="437" r:id="rId6"/>
    <p:sldId id="438" r:id="rId7"/>
    <p:sldId id="387" r:id="rId8"/>
    <p:sldId id="439" r:id="rId9"/>
    <p:sldId id="440" r:id="rId10"/>
    <p:sldId id="442" r:id="rId11"/>
    <p:sldId id="467" r:id="rId12"/>
    <p:sldId id="474" r:id="rId13"/>
    <p:sldId id="468" r:id="rId14"/>
    <p:sldId id="475" r:id="rId15"/>
    <p:sldId id="452" r:id="rId16"/>
    <p:sldId id="476" r:id="rId17"/>
    <p:sldId id="472" r:id="rId18"/>
    <p:sldId id="455" r:id="rId19"/>
    <p:sldId id="477" r:id="rId20"/>
    <p:sldId id="456" r:id="rId21"/>
    <p:sldId id="458" r:id="rId22"/>
    <p:sldId id="459" r:id="rId23"/>
    <p:sldId id="460" r:id="rId24"/>
    <p:sldId id="415" r:id="rId25"/>
    <p:sldId id="412" r:id="rId26"/>
    <p:sldId id="461" r:id="rId27"/>
    <p:sldId id="478" r:id="rId28"/>
    <p:sldId id="420" r:id="rId29"/>
    <p:sldId id="421" r:id="rId30"/>
    <p:sldId id="463" r:id="rId31"/>
    <p:sldId id="480" r:id="rId32"/>
    <p:sldId id="426" r:id="rId33"/>
    <p:sldId id="428" r:id="rId34"/>
    <p:sldId id="479" r:id="rId35"/>
    <p:sldId id="464" r:id="rId36"/>
    <p:sldId id="37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0"/>
    <p:restoredTop sz="93934"/>
  </p:normalViewPr>
  <p:slideViewPr>
    <p:cSldViewPr snapToGrid="0" snapToObjects="1" showGuides="1">
      <p:cViewPr>
        <p:scale>
          <a:sx n="100" d="100"/>
          <a:sy n="100" d="100"/>
        </p:scale>
        <p:origin x="1736" y="144"/>
      </p:cViewPr>
      <p:guideLst>
        <p:guide orient="horz" pos="768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87D10-95EB-8549-A180-04B967FD89F8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8EDA7-7785-C94B-9346-655399A2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87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4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4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7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4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4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4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9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53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1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02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3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6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03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2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8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5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3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1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3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18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9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more compelling.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9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EDA7-7785-C94B-9346-655399A2D5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1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800">
                <a:latin typeface="+mn-lt"/>
                <a:ea typeface="Gill Sans" charset="0"/>
                <a:cs typeface="Gill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276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  <a:ea typeface="Gill Sans" charset="0"/>
                <a:cs typeface="Gill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1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581"/>
            <a:ext cx="7886700" cy="914400"/>
          </a:xfrm>
        </p:spPr>
        <p:txBody>
          <a:bodyPr>
            <a:normAutofit/>
          </a:bodyPr>
          <a:lstStyle>
            <a:lvl1pPr algn="l">
              <a:defRPr sz="40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4369"/>
            <a:ext cx="7886700" cy="5310554"/>
          </a:xfrm>
        </p:spPr>
        <p:txBody>
          <a:bodyPr/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8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5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1DE9-50E1-7140-8534-C326246C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9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6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34.png"/><Relationship Id="rId18" Type="http://schemas.openxmlformats.org/officeDocument/2006/relationships/image" Target="../media/image12.png"/><Relationship Id="rId19" Type="http://schemas.openxmlformats.org/officeDocument/2006/relationships/image" Target="../media/image19.png"/><Relationship Id="rId20" Type="http://schemas.openxmlformats.org/officeDocument/2006/relationships/image" Target="../media/image18.png"/><Relationship Id="rId2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4" Type="http://schemas.openxmlformats.org/officeDocument/2006/relationships/image" Target="../media/image11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9" Type="http://schemas.openxmlformats.org/officeDocument/2006/relationships/image" Target="../media/image210.png"/><Relationship Id="rId10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7" Type="http://schemas.openxmlformats.org/officeDocument/2006/relationships/image" Target="../media/image210.png"/><Relationship Id="rId8" Type="http://schemas.openxmlformats.org/officeDocument/2006/relationships/image" Target="../media/image22.png"/><Relationship Id="rId9" Type="http://schemas.openxmlformats.org/officeDocument/2006/relationships/image" Target="../media/image6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6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34.png"/><Relationship Id="rId18" Type="http://schemas.openxmlformats.org/officeDocument/2006/relationships/image" Target="../media/image12.png"/><Relationship Id="rId19" Type="http://schemas.openxmlformats.org/officeDocument/2006/relationships/image" Target="../media/image19.png"/><Relationship Id="rId20" Type="http://schemas.openxmlformats.org/officeDocument/2006/relationships/image" Target="../media/image26.png"/><Relationship Id="rId2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4" Type="http://schemas.openxmlformats.org/officeDocument/2006/relationships/image" Target="../media/image11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9" Type="http://schemas.openxmlformats.org/officeDocument/2006/relationships/image" Target="../media/image210.png"/><Relationship Id="rId10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35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2" Type="http://schemas.openxmlformats.org/officeDocument/2006/relationships/image" Target="../media/image115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31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12" Type="http://schemas.openxmlformats.org/officeDocument/2006/relationships/image" Target="../media/image115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12.png"/><Relationship Id="rId21" Type="http://schemas.openxmlformats.org/officeDocument/2006/relationships/image" Target="../media/image280.png"/><Relationship Id="rId10" Type="http://schemas.openxmlformats.org/officeDocument/2006/relationships/image" Target="../media/image40.png"/><Relationship Id="rId11" Type="http://schemas.openxmlformats.org/officeDocument/2006/relationships/image" Target="../media/image5.jp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24.png"/><Relationship Id="rId16" Type="http://schemas.openxmlformats.org/officeDocument/2006/relationships/image" Target="../media/image41.png"/><Relationship Id="rId17" Type="http://schemas.openxmlformats.org/officeDocument/2006/relationships/image" Target="../media/image260.png"/><Relationship Id="rId18" Type="http://schemas.openxmlformats.org/officeDocument/2006/relationships/image" Target="../media/image34.png"/><Relationship Id="rId19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115.png"/><Relationship Id="rId6" Type="http://schemas.openxmlformats.org/officeDocument/2006/relationships/image" Target="../media/image3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7" Type="http://schemas.openxmlformats.org/officeDocument/2006/relationships/image" Target="../media/image370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12" Type="http://schemas.openxmlformats.org/officeDocument/2006/relationships/image" Target="../media/image115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7" Type="http://schemas.openxmlformats.org/officeDocument/2006/relationships/image" Target="../media/image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12" Type="http://schemas.openxmlformats.org/officeDocument/2006/relationships/image" Target="../media/image115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12.png"/><Relationship Id="rId21" Type="http://schemas.openxmlformats.org/officeDocument/2006/relationships/image" Target="../media/image280.png"/><Relationship Id="rId10" Type="http://schemas.openxmlformats.org/officeDocument/2006/relationships/image" Target="../media/image40.png"/><Relationship Id="rId11" Type="http://schemas.openxmlformats.org/officeDocument/2006/relationships/image" Target="../media/image5.jp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24.png"/><Relationship Id="rId16" Type="http://schemas.openxmlformats.org/officeDocument/2006/relationships/image" Target="../media/image300.png"/><Relationship Id="rId17" Type="http://schemas.openxmlformats.org/officeDocument/2006/relationships/image" Target="../media/image260.png"/><Relationship Id="rId18" Type="http://schemas.openxmlformats.org/officeDocument/2006/relationships/image" Target="../media/image34.png"/><Relationship Id="rId19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115.png"/><Relationship Id="rId6" Type="http://schemas.openxmlformats.org/officeDocument/2006/relationships/image" Target="../media/image50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12.png"/><Relationship Id="rId21" Type="http://schemas.openxmlformats.org/officeDocument/2006/relationships/image" Target="../media/image280.png"/><Relationship Id="rId10" Type="http://schemas.openxmlformats.org/officeDocument/2006/relationships/image" Target="../media/image40.png"/><Relationship Id="rId11" Type="http://schemas.openxmlformats.org/officeDocument/2006/relationships/image" Target="../media/image5.jp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24.png"/><Relationship Id="rId16" Type="http://schemas.openxmlformats.org/officeDocument/2006/relationships/image" Target="../media/image41.png"/><Relationship Id="rId17" Type="http://schemas.openxmlformats.org/officeDocument/2006/relationships/image" Target="../media/image260.png"/><Relationship Id="rId18" Type="http://schemas.openxmlformats.org/officeDocument/2006/relationships/image" Target="../media/image34.png"/><Relationship Id="rId19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115.png"/><Relationship Id="rId6" Type="http://schemas.openxmlformats.org/officeDocument/2006/relationships/image" Target="../media/image3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4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4" Type="http://schemas.openxmlformats.org/officeDocument/2006/relationships/image" Target="../media/image48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7.pn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58.png"/><Relationship Id="rId7" Type="http://schemas.openxmlformats.org/officeDocument/2006/relationships/image" Target="../media/image30.png"/><Relationship Id="rId8" Type="http://schemas.openxmlformats.org/officeDocument/2006/relationships/image" Target="../media/image39.png"/><Relationship Id="rId9" Type="http://schemas.openxmlformats.org/officeDocument/2006/relationships/image" Target="../media/image42.png"/><Relationship Id="rId10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6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34.png"/><Relationship Id="rId18" Type="http://schemas.openxmlformats.org/officeDocument/2006/relationships/image" Target="../media/image12.png"/><Relationship Id="rId19" Type="http://schemas.openxmlformats.org/officeDocument/2006/relationships/image" Target="../media/image19.png"/><Relationship Id="rId20" Type="http://schemas.openxmlformats.org/officeDocument/2006/relationships/image" Target="../media/image180.png"/><Relationship Id="rId2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4" Type="http://schemas.openxmlformats.org/officeDocument/2006/relationships/image" Target="../media/image11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9" Type="http://schemas.openxmlformats.org/officeDocument/2006/relationships/image" Target="../media/image210.png"/><Relationship Id="rId10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40.png"/><Relationship Id="rId5" Type="http://schemas.openxmlformats.org/officeDocument/2006/relationships/image" Target="../media/image520.png"/><Relationship Id="rId6" Type="http://schemas.openxmlformats.org/officeDocument/2006/relationships/image" Target="../media/image550.png"/><Relationship Id="rId7" Type="http://schemas.openxmlformats.org/officeDocument/2006/relationships/image" Target="../media/image470.png"/><Relationship Id="rId8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4" Type="http://schemas.openxmlformats.org/officeDocument/2006/relationships/image" Target="../media/image66.png"/><Relationship Id="rId5" Type="http://schemas.openxmlformats.org/officeDocument/2006/relationships/image" Target="../media/image470.png"/><Relationship Id="rId6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67.png"/><Relationship Id="rId5" Type="http://schemas.openxmlformats.org/officeDocument/2006/relationships/image" Target="../media/image470.png"/><Relationship Id="rId6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12.png"/><Relationship Id="rId21" Type="http://schemas.openxmlformats.org/officeDocument/2006/relationships/image" Target="../media/image280.png"/><Relationship Id="rId10" Type="http://schemas.openxmlformats.org/officeDocument/2006/relationships/image" Target="../media/image40.png"/><Relationship Id="rId11" Type="http://schemas.openxmlformats.org/officeDocument/2006/relationships/image" Target="../media/image5.jp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24.png"/><Relationship Id="rId16" Type="http://schemas.openxmlformats.org/officeDocument/2006/relationships/image" Target="../media/image41.png"/><Relationship Id="rId17" Type="http://schemas.openxmlformats.org/officeDocument/2006/relationships/image" Target="../media/image260.png"/><Relationship Id="rId18" Type="http://schemas.openxmlformats.org/officeDocument/2006/relationships/image" Target="../media/image34.png"/><Relationship Id="rId19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115.png"/><Relationship Id="rId6" Type="http://schemas.openxmlformats.org/officeDocument/2006/relationships/image" Target="../media/image3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1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12.png"/><Relationship Id="rId21" Type="http://schemas.openxmlformats.org/officeDocument/2006/relationships/image" Target="../media/image280.png"/><Relationship Id="rId10" Type="http://schemas.openxmlformats.org/officeDocument/2006/relationships/image" Target="../media/image40.png"/><Relationship Id="rId11" Type="http://schemas.openxmlformats.org/officeDocument/2006/relationships/image" Target="../media/image5.jp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24.png"/><Relationship Id="rId16" Type="http://schemas.openxmlformats.org/officeDocument/2006/relationships/image" Target="../media/image41.png"/><Relationship Id="rId17" Type="http://schemas.openxmlformats.org/officeDocument/2006/relationships/image" Target="../media/image260.png"/><Relationship Id="rId18" Type="http://schemas.openxmlformats.org/officeDocument/2006/relationships/image" Target="../media/image34.png"/><Relationship Id="rId19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115.png"/><Relationship Id="rId6" Type="http://schemas.openxmlformats.org/officeDocument/2006/relationships/image" Target="../media/image500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2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43.png"/><Relationship Id="rId7" Type="http://schemas.openxmlformats.org/officeDocument/2006/relationships/image" Target="../media/image47.png"/><Relationship Id="rId8" Type="http://schemas.openxmlformats.org/officeDocument/2006/relationships/image" Target="../media/image51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7" Type="http://schemas.openxmlformats.org/officeDocument/2006/relationships/image" Target="../media/image16.png"/><Relationship Id="rId12" Type="http://schemas.openxmlformats.org/officeDocument/2006/relationships/image" Target="../media/image115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6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34.png"/><Relationship Id="rId18" Type="http://schemas.openxmlformats.org/officeDocument/2006/relationships/image" Target="../media/image12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0.png"/><Relationship Id="rId4" Type="http://schemas.openxmlformats.org/officeDocument/2006/relationships/image" Target="../media/image11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210.png"/><Relationship Id="rId10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87" y="729736"/>
            <a:ext cx="8222226" cy="2387600"/>
          </a:xfrm>
        </p:spPr>
        <p:txBody>
          <a:bodyPr anchor="ctr">
            <a:norm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</a:rPr>
              <a:t>Dusting for Fingerprints</a:t>
            </a:r>
            <a:br>
              <a:rPr lang="en-US" sz="4200" dirty="0" smtClean="0">
                <a:solidFill>
                  <a:schemeClr val="accent1"/>
                </a:solidFill>
              </a:rPr>
            </a:br>
            <a:r>
              <a:rPr lang="en-US" sz="4200" dirty="0" smtClean="0">
                <a:solidFill>
                  <a:schemeClr val="accent1"/>
                </a:solidFill>
              </a:rPr>
              <a:t>in Private Data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87" y="4639272"/>
            <a:ext cx="8001000" cy="48533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Jonathan Ullman, Northeastern University</a:t>
            </a:r>
          </a:p>
          <a:p>
            <a:pPr algn="l"/>
            <a:endParaRPr lang="en-US" sz="3000" dirty="0">
              <a:solidFill>
                <a:schemeClr val="accent2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44" y="2262486"/>
            <a:ext cx="655320" cy="97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0" y="2145024"/>
            <a:ext cx="655320" cy="9723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07" y="1324572"/>
            <a:ext cx="655320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Tracing Attacks: Exact Statistics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239965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95938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7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537694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10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579560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3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Arrow 40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Left Arrow 46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Left Arrow 48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/>
                  <a:t>Population mean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charset="0"/>
                      </a:rPr>
                      <m:t>𝒑</m:t>
                    </m:r>
                    <m:r>
                      <a:rPr lang="en-US" sz="1600" b="1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∼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sub>
                    </m:sSub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33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eft Arrow 53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eft Arrow 55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8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6085" y="2577443"/>
                <a:ext cx="23758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can be anything within some class of distributions</a:t>
                </a:r>
                <a:endParaRPr lang="en-US" sz="1600" b="1" i="1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5" y="2577443"/>
                <a:ext cx="2375835" cy="584775"/>
              </a:xfrm>
              <a:prstGeom prst="rect">
                <a:avLst/>
              </a:prstGeom>
              <a:blipFill rotWithShape="0">
                <a:blip r:embed="rId19"/>
                <a:stretch>
                  <a:fillRect l="-1028" t="-3125" r="-77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526298" y="4637979"/>
            <a:ext cx="8091401" cy="169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06660" y="4683673"/>
                <a:ext cx="7860404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[Homer+’08, SOHJ’09]: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“exact” mean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</m:oMath>
                </a14:m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	     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exact population mean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determine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is in the dataset </a:t>
                </a:r>
                <a:r>
                  <a:rPr lang="en-US" sz="2000" dirty="0" err="1" smtClean="0">
                    <a:ea typeface="Cambria Math" charset="0"/>
                    <a:cs typeface="Cambria Math" charset="0"/>
                  </a:rPr>
                  <a:t>whp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.*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683673"/>
                <a:ext cx="7860404" cy="1631216"/>
              </a:xfrm>
              <a:prstGeom prst="rect">
                <a:avLst/>
              </a:prstGeom>
              <a:blipFill rotWithShape="0">
                <a:blip r:embed="rId20"/>
                <a:stretch>
                  <a:fillRect l="-853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318" y="6410053"/>
                <a:ext cx="269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*Unless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is “very biased.”</a:t>
                </a:r>
                <a:endParaRPr lang="en-US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" y="6410053"/>
                <a:ext cx="269060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2041" t="-98333" r="-907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nt Arrow 1"/>
          <p:cNvSpPr/>
          <p:nvPr/>
        </p:nvSpPr>
        <p:spPr>
          <a:xfrm rot="5400000" flipH="1">
            <a:off x="5864904" y="2500227"/>
            <a:ext cx="1247789" cy="1716411"/>
          </a:xfrm>
          <a:prstGeom prst="bentArrow">
            <a:avLst>
              <a:gd name="adj1" fmla="val 12255"/>
              <a:gd name="adj2" fmla="val 14804"/>
              <a:gd name="adj3" fmla="val 17353"/>
              <a:gd name="adj4" fmla="val 4091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5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2975" y="1332808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75" y="1332808"/>
                <a:ext cx="2416687" cy="348172"/>
              </a:xfrm>
              <a:prstGeom prst="rect">
                <a:avLst/>
              </a:prstGeom>
              <a:blipFill rotWithShape="0">
                <a:blip r:embed="rId8"/>
                <a:stretch>
                  <a:fillRect l="-1515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/>
                  <a:t>Population mean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charset="0"/>
                      </a:rPr>
                      <m:t>𝒑</m:t>
                    </m:r>
                    <m:r>
                      <a:rPr lang="en-US" sz="1600" b="1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∼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sub>
                    </m:sSub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133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732" y="4108993"/>
                <a:ext cx="2283702" cy="956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𝒅</m:t>
                          </m:r>
                        </m:den>
                      </m:f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 −</m:t>
                              </m:r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𝒑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≲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2" y="4108993"/>
                <a:ext cx="2283702" cy="956609"/>
              </a:xfrm>
              <a:prstGeom prst="rect">
                <a:avLst/>
              </a:prstGeom>
              <a:blipFill rotWithShape="0">
                <a:blip r:embed="rId12"/>
                <a:stretch>
                  <a:fillRect l="-1070" t="-32484" r="-1844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62107" y="2686279"/>
            <a:ext cx="2707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There is already noise in the data!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Noisy Means: Sampling Error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548892" y="5384628"/>
            <a:ext cx="6175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We know we need some noise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for privacy,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do we need noise larger than the sampling error?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Tracing Attacks: Exact Statistics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239965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95938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7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537694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10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579560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3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Arrow 40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Left Arrow 46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Left Arrow 48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/>
                  <a:t>Population mean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charset="0"/>
                      </a:rPr>
                      <m:t>𝒑</m:t>
                    </m:r>
                    <m:r>
                      <a:rPr lang="en-US" sz="1600" b="1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∼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sub>
                    </m:sSub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33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eft Arrow 53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eft Arrow 55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8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6085" y="2577443"/>
                <a:ext cx="23758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can be anything within some class of distributions</a:t>
                </a:r>
                <a:endParaRPr lang="en-US" sz="1600" b="1" i="1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5" y="2577443"/>
                <a:ext cx="2375835" cy="584775"/>
              </a:xfrm>
              <a:prstGeom prst="rect">
                <a:avLst/>
              </a:prstGeom>
              <a:blipFill rotWithShape="0">
                <a:blip r:embed="rId19"/>
                <a:stretch>
                  <a:fillRect l="-1028" t="-3125" r="-77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526298" y="4637979"/>
            <a:ext cx="8091401" cy="169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06660" y="4683673"/>
                <a:ext cx="7860404" cy="1654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[Homer+’08, SOHJ’09]: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error-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𝑜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) 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	     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exact population mean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determine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is in the dataset </a:t>
                </a:r>
                <a:r>
                  <a:rPr lang="en-US" sz="2000" dirty="0" err="1" smtClean="0">
                    <a:ea typeface="Cambria Math" charset="0"/>
                    <a:cs typeface="Cambria Math" charset="0"/>
                  </a:rPr>
                  <a:t>whp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.*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683673"/>
                <a:ext cx="7860404" cy="1654235"/>
              </a:xfrm>
              <a:prstGeom prst="rect">
                <a:avLst/>
              </a:prstGeom>
              <a:blipFill rotWithShape="0">
                <a:blip r:embed="rId20"/>
                <a:stretch>
                  <a:fillRect l="-853" t="-183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318" y="6410053"/>
                <a:ext cx="269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*Unless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is “very biased.”</a:t>
                </a:r>
                <a:endParaRPr lang="en-US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" y="6410053"/>
                <a:ext cx="269060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2041" t="-98333" r="-907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nt Arrow 1"/>
          <p:cNvSpPr/>
          <p:nvPr/>
        </p:nvSpPr>
        <p:spPr>
          <a:xfrm rot="5400000" flipH="1">
            <a:off x="5864904" y="2500227"/>
            <a:ext cx="1247789" cy="1716411"/>
          </a:xfrm>
          <a:prstGeom prst="bentArrow">
            <a:avLst>
              <a:gd name="adj1" fmla="val 12255"/>
              <a:gd name="adj2" fmla="val 14804"/>
              <a:gd name="adj3" fmla="val 17353"/>
              <a:gd name="adj4" fmla="val 4091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3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15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" name="Left Arrow 44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9387" y="5108429"/>
                <a:ext cx="68356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Recall from Guy </a:t>
                </a:r>
                <a:r>
                  <a:rPr lang="en-US" sz="2400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Rothblum’s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talk: </a:t>
                </a:r>
              </a:p>
              <a:p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Adding independent Gaussian noise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𝒒</m:t>
                    </m:r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ensures both differential privacy and accuracy when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≲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7" y="5108429"/>
                <a:ext cx="6835605" cy="1200329"/>
              </a:xfrm>
              <a:prstGeom prst="rect">
                <a:avLst/>
              </a:prstGeom>
              <a:blipFill rotWithShape="0">
                <a:blip r:embed="rId17"/>
                <a:stretch>
                  <a:fillRect l="-1337" t="-4061" r="-2228" b="-1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00529" y="1997683"/>
                <a:ext cx="2836161" cy="666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𝒒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𝒒</m:t>
                    </m:r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𝑵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1" i="1" dirty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dirty="0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dirty="0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charset="0"/>
                                          </a:rPr>
                                          <m:t>𝒅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1" dirty="0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𝕀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29" y="1997683"/>
                <a:ext cx="2836161" cy="66627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04614" y="3373556"/>
                <a:ext cx="2044791" cy="859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𝒅</m:t>
                          </m:r>
                        </m:den>
                      </m:f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e>
                          </m:rad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614" y="3373556"/>
                <a:ext cx="2044791" cy="859018"/>
              </a:xfrm>
              <a:prstGeom prst="rect">
                <a:avLst/>
              </a:prstGeom>
              <a:blipFill rotWithShape="0">
                <a:blip r:embed="rId19"/>
                <a:stretch>
                  <a:fillRect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Noisy Means: DP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3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15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" name="Left Arrow 44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9386" y="5108429"/>
                <a:ext cx="7761213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If we subsample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people in the dataset, we get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.  Most people are fine, some people people lose everything!</a:t>
                </a:r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6" y="5108429"/>
                <a:ext cx="7761213" cy="995144"/>
              </a:xfrm>
              <a:prstGeom prst="rect">
                <a:avLst/>
              </a:prstGeom>
              <a:blipFill rotWithShape="0">
                <a:blip r:embed="rId17"/>
                <a:stretch>
                  <a:fillRect l="-1178" r="-2514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12516" y="2118026"/>
                <a:ext cx="22980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rows, take their mean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16" y="2118026"/>
                <a:ext cx="2298024" cy="707886"/>
              </a:xfrm>
              <a:prstGeom prst="rect">
                <a:avLst/>
              </a:prstGeom>
              <a:blipFill rotWithShape="0">
                <a:blip r:embed="rId18"/>
                <a:stretch>
                  <a:fillRect l="-265" t="-4274" r="-2122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11154" y="3373556"/>
                <a:ext cx="2031710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54" y="3373556"/>
                <a:ext cx="2031710" cy="801181"/>
              </a:xfrm>
              <a:prstGeom prst="rect">
                <a:avLst/>
              </a:prstGeom>
              <a:blipFill rotWithShape="0">
                <a:blip r:embed="rId19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Noisy Means: Subsampling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526298" y="4637979"/>
            <a:ext cx="8091401" cy="169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*Population mean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is chosen from some “well-spread” distribution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962">
            <a:off x="1692865" y="3345033"/>
            <a:ext cx="324028" cy="203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1" y="3251247"/>
            <a:ext cx="312965" cy="196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9820628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11151" y="3373556"/>
                <a:ext cx="2031710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1600" b="1" i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51" y="3373556"/>
                <a:ext cx="2031710" cy="801181"/>
              </a:xfrm>
              <a:prstGeom prst="rect">
                <a:avLst/>
              </a:prstGeom>
              <a:blipFill rotWithShape="0">
                <a:blip r:embed="rId6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93999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8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229620"/>
                  </p:ext>
                </p:extLst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7425390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80393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4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Arrow 77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Left Arrow 79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Left Arrow 80"/>
          <p:cNvSpPr/>
          <p:nvPr/>
        </p:nvSpPr>
        <p:spPr>
          <a:xfrm rot="16200000" flipH="1">
            <a:off x="6977166" y="2523709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Left Arrow 81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3331730" y="855557"/>
                <a:ext cx="22016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7030A0"/>
                    </a:solidFill>
                  </a:rPr>
                  <a:t>Reference sample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𝒛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730" y="855557"/>
                <a:ext cx="220169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66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eft Arrow 85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loud 86"/>
          <p:cNvSpPr/>
          <p:nvPr/>
        </p:nvSpPr>
        <p:spPr>
          <a:xfrm>
            <a:off x="1231920" y="2915702"/>
            <a:ext cx="1147900" cy="767419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63" y="3041603"/>
            <a:ext cx="319096" cy="20069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714">
            <a:off x="1925965" y="3039154"/>
            <a:ext cx="334536" cy="210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“well-spread” dist.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𝝁</m:t>
                    </m:r>
                  </m:oMath>
                </a14:m>
                <a:endParaRPr lang="en-US" sz="1600" b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7030A0"/>
                    </a:solidFill>
                  </a:rPr>
                  <a:t>o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ver populations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Arrow 90"/>
          <p:cNvSpPr/>
          <p:nvPr/>
        </p:nvSpPr>
        <p:spPr>
          <a:xfrm rot="16200000" flipH="1">
            <a:off x="1656027" y="2532073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Left Arrow 91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eft Arrow 93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06660" y="4683673"/>
                <a:ext cx="7860404" cy="1668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[B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V’14, DSS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V’15]: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AutoNum type="arabicParenR"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extremely noisy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	     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one reference sample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 from the population,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trace at least one target individual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683673"/>
                <a:ext cx="7860404" cy="1668790"/>
              </a:xfrm>
              <a:prstGeom prst="rect">
                <a:avLst/>
              </a:prstGeom>
              <a:blipFill rotWithShape="0">
                <a:blip r:embed="rId19"/>
                <a:stretch>
                  <a:fillRect l="-853" t="-1825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20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21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Robust Tracing Attacks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76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3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15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" name="Left Arrow 44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9387" y="5108429"/>
                <a:ext cx="68356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Recall from Guy </a:t>
                </a:r>
                <a:r>
                  <a:rPr lang="en-US" sz="2400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Rothblum’s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talk: </a:t>
                </a:r>
              </a:p>
              <a:p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Adding independent Gaussian noise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𝒒</m:t>
                    </m:r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ensures both differential privacy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𝜶</m:t>
                    </m:r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-accuracy when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≲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7" y="5108429"/>
                <a:ext cx="6835605" cy="1200329"/>
              </a:xfrm>
              <a:prstGeom prst="rect">
                <a:avLst/>
              </a:prstGeom>
              <a:blipFill rotWithShape="0">
                <a:blip r:embed="rId17"/>
                <a:stretch>
                  <a:fillRect l="-1337" t="-4061" r="-2228" b="-1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41139" y="2306545"/>
                <a:ext cx="2404376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𝒒</m:t>
                        </m:r>
                      </m:e>
                    </m:acc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𝒒</m:t>
                    </m:r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𝑵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𝕀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139" y="2306545"/>
                <a:ext cx="2404376" cy="439736"/>
              </a:xfrm>
              <a:prstGeom prst="rect">
                <a:avLst/>
              </a:prstGeom>
              <a:blipFill rotWithShape="0">
                <a:blip r:embed="rId18"/>
                <a:stretch>
                  <a:fillRect l="-508" t="-137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69760" y="3373556"/>
                <a:ext cx="1914498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≲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𝜶</m:t>
                      </m:r>
                    </m:oMath>
                  </m:oMathPara>
                </a14:m>
                <a:endParaRPr lang="en-US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60" y="3373556"/>
                <a:ext cx="1914498" cy="801181"/>
              </a:xfrm>
              <a:prstGeom prst="rect">
                <a:avLst/>
              </a:prstGeom>
              <a:blipFill rotWithShape="0">
                <a:blip r:embed="rId19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Noisy Means: DP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3695700" y="1104900"/>
                <a:ext cx="2516308" cy="830113"/>
              </a:xfrm>
              <a:prstGeom prst="wedgeRoundRectCallout">
                <a:avLst>
                  <a:gd name="adj1" fmla="val 53088"/>
                  <a:gd name="adj2" fmla="val 96466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Private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𝒅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≪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𝜶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104900"/>
                <a:ext cx="2516308" cy="830113"/>
              </a:xfrm>
              <a:prstGeom prst="wedgeRoundRectCallout">
                <a:avLst>
                  <a:gd name="adj1" fmla="val 53088"/>
                  <a:gd name="adj2" fmla="val 96466"/>
                  <a:gd name="adj3" fmla="val 16667"/>
                </a:avLst>
              </a:prstGeom>
              <a:blipFill rotWithShape="0"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3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15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" name="Left Arrow 44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849387" y="5108429"/>
                <a:ext cx="7738022" cy="8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If we subsample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≪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𝒏</m:t>
                    </m:r>
                  </m:oMath>
                </a14:m>
                <a:r>
                  <a:rPr lang="en-US" sz="24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people in the dataset, we get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  Most people are fine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people lose everything.</a:t>
                </a:r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7" y="5108429"/>
                <a:ext cx="7738022" cy="847668"/>
              </a:xfrm>
              <a:prstGeom prst="rect">
                <a:avLst/>
              </a:prstGeom>
              <a:blipFill rotWithShape="0">
                <a:blip r:embed="rId17"/>
                <a:stretch>
                  <a:fillRect l="-1181" t="-66906" b="-10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92132" y="1998777"/>
                <a:ext cx="2269753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Sample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rows, take their mean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132" y="1998777"/>
                <a:ext cx="2269753" cy="714876"/>
              </a:xfrm>
              <a:prstGeom prst="rect">
                <a:avLst/>
              </a:prstGeom>
              <a:blipFill rotWithShape="0">
                <a:blip r:embed="rId18"/>
                <a:stretch>
                  <a:fillRect l="-1344" t="-67521" r="-4032" b="-60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69760" y="3373556"/>
                <a:ext cx="1914498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𝜶</m:t>
                      </m:r>
                    </m:oMath>
                  </m:oMathPara>
                </a14:m>
                <a:endParaRPr lang="en-US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60" y="3373556"/>
                <a:ext cx="1914498" cy="801181"/>
              </a:xfrm>
              <a:prstGeom prst="rect">
                <a:avLst/>
              </a:prstGeom>
              <a:blipFill rotWithShape="0">
                <a:blip r:embed="rId19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Noisy Means: Subsampling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526298" y="4637979"/>
            <a:ext cx="8091401" cy="169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*Population mean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is chosen from some “well-spread” distribution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962">
            <a:off x="1692865" y="3345033"/>
            <a:ext cx="324028" cy="203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1" y="3251247"/>
            <a:ext cx="312965" cy="196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9820628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65653" y="3373556"/>
                <a:ext cx="1922706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𝜶</m:t>
                      </m:r>
                    </m:oMath>
                  </m:oMathPara>
                </a14:m>
                <a:endParaRPr lang="en-US" sz="1600" b="1" i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653" y="3373556"/>
                <a:ext cx="1922706" cy="801181"/>
              </a:xfrm>
              <a:prstGeom prst="rect">
                <a:avLst/>
              </a:prstGeom>
              <a:blipFill rotWithShape="0">
                <a:blip r:embed="rId6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93999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8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229620"/>
                  </p:ext>
                </p:extLst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7425390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80393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4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Arrow 77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Left Arrow 79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Left Arrow 80"/>
          <p:cNvSpPr/>
          <p:nvPr/>
        </p:nvSpPr>
        <p:spPr>
          <a:xfrm rot="16200000" flipH="1">
            <a:off x="6977166" y="2523709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Left Arrow 81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3114201" y="857902"/>
                <a:ext cx="30453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7030A0"/>
                    </a:solidFill>
                  </a:rPr>
                  <a:t>Reference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𝒛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…, </m:t>
                    </m:r>
                    <m:sSub>
                      <m:sSubPr>
                        <m:ctrlP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𝒛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𝒎</m:t>
                        </m:r>
                      </m:sub>
                    </m:sSub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01" y="857902"/>
                <a:ext cx="3045321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202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eft Arrow 85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loud 86"/>
          <p:cNvSpPr/>
          <p:nvPr/>
        </p:nvSpPr>
        <p:spPr>
          <a:xfrm>
            <a:off x="1231920" y="2915702"/>
            <a:ext cx="1147900" cy="767419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63" y="3041603"/>
            <a:ext cx="319096" cy="20069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714">
            <a:off x="1925965" y="3039154"/>
            <a:ext cx="334536" cy="210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“well-spread” dist.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𝝁</m:t>
                    </m:r>
                  </m:oMath>
                </a14:m>
                <a:endParaRPr lang="en-US" sz="1600" b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7030A0"/>
                    </a:solidFill>
                  </a:rPr>
                  <a:t>o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ver populations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Arrow 90"/>
          <p:cNvSpPr/>
          <p:nvPr/>
        </p:nvSpPr>
        <p:spPr>
          <a:xfrm rot="16200000" flipH="1">
            <a:off x="1656027" y="2532073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Left Arrow 91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eft Arrow 93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06660" y="4683673"/>
                <a:ext cx="7860404" cy="1652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[B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V’14, DSS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V’15]: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𝜶</m:t>
                    </m:r>
                  </m:oMath>
                </a14:m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-accurate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	     </a:t>
                </a:r>
              </a:p>
              <a:p>
                <a:pPr marL="914400" lvl="1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𝛀</m:t>
                    </m:r>
                    <m:r>
                      <a:rPr lang="en-US" sz="2000" b="1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000" b="1" i="0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 reference samples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 from the population,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trace at least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𝛀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target individuals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683673"/>
                <a:ext cx="7860404" cy="1652184"/>
              </a:xfrm>
              <a:prstGeom prst="rect">
                <a:avLst/>
              </a:prstGeom>
              <a:blipFill rotWithShape="0">
                <a:blip r:embed="rId19"/>
                <a:stretch>
                  <a:fillRect l="-853" t="-1845" b="-4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20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21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Robust Tracing Attacks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53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526298" y="4637979"/>
            <a:ext cx="8091401" cy="169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*Population mean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is chosen from some “well-spread” distribution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962">
            <a:off x="1692865" y="3345033"/>
            <a:ext cx="324028" cy="203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1" y="3251247"/>
            <a:ext cx="312965" cy="196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9820628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11151" y="3373556"/>
                <a:ext cx="2031710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1600" b="1" i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51" y="3373556"/>
                <a:ext cx="2031710" cy="801181"/>
              </a:xfrm>
              <a:prstGeom prst="rect">
                <a:avLst/>
              </a:prstGeom>
              <a:blipFill rotWithShape="0">
                <a:blip r:embed="rId6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93999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8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229620"/>
                  </p:ext>
                </p:extLst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7425390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80393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4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Arrow 77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Left Arrow 79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Left Arrow 80"/>
          <p:cNvSpPr/>
          <p:nvPr/>
        </p:nvSpPr>
        <p:spPr>
          <a:xfrm rot="16200000" flipH="1">
            <a:off x="6977166" y="2523709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Left Arrow 81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3331730" y="855557"/>
                <a:ext cx="22016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7030A0"/>
                    </a:solidFill>
                  </a:rPr>
                  <a:t>Reference sample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𝒛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730" y="855557"/>
                <a:ext cx="220169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66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eft Arrow 85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loud 86"/>
          <p:cNvSpPr/>
          <p:nvPr/>
        </p:nvSpPr>
        <p:spPr>
          <a:xfrm>
            <a:off x="1231920" y="2915702"/>
            <a:ext cx="1147900" cy="767419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63" y="3041603"/>
            <a:ext cx="319096" cy="20069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714">
            <a:off x="1925965" y="3039154"/>
            <a:ext cx="334536" cy="210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“well-spread” dist.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𝝁</m:t>
                    </m:r>
                  </m:oMath>
                </a14:m>
                <a:endParaRPr lang="en-US" sz="1600" b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7030A0"/>
                    </a:solidFill>
                  </a:rPr>
                  <a:t>o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ver populations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Arrow 90"/>
          <p:cNvSpPr/>
          <p:nvPr/>
        </p:nvSpPr>
        <p:spPr>
          <a:xfrm rot="16200000" flipH="1">
            <a:off x="1656027" y="2532073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Left Arrow 91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eft Arrow 93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06660" y="4683673"/>
                <a:ext cx="7860404" cy="1668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[B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V’14, DSS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V’15]: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AutoNum type="arabicParenR"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extremely noisy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	     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one reference sample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 from the population,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trace at least one target individual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683673"/>
                <a:ext cx="7860404" cy="1668790"/>
              </a:xfrm>
              <a:prstGeom prst="rect">
                <a:avLst/>
              </a:prstGeom>
              <a:blipFill rotWithShape="0">
                <a:blip r:embed="rId19"/>
                <a:stretch>
                  <a:fillRect l="-853" t="-1825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20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21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Robust Tracing Attacks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87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35418"/>
            <a:ext cx="7886701" cy="47004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i="1" dirty="0">
                <a:uFill>
                  <a:solidFill/>
                </a:uFill>
              </a:rPr>
              <a:t>t</a:t>
            </a:r>
            <a:r>
              <a:rPr lang="en-US" i="1" dirty="0" smtClean="0">
                <a:uFill>
                  <a:solidFill/>
                </a:uFill>
              </a:rPr>
              <a:t>racing attacks:                                                                            privacy breaches beyond re-identification</a:t>
            </a:r>
          </a:p>
          <a:p>
            <a:pPr marL="0" indent="0" algn="ctr">
              <a:buNone/>
            </a:pPr>
            <a:endParaRPr lang="en-US" i="1" dirty="0" smtClean="0">
              <a:uFill>
                <a:solidFill/>
              </a:uFill>
            </a:endParaRPr>
          </a:p>
          <a:p>
            <a:pPr marL="0" indent="0" algn="ctr">
              <a:buNone/>
            </a:pPr>
            <a:r>
              <a:rPr lang="en-US" i="1" dirty="0">
                <a:uFill>
                  <a:solidFill/>
                </a:uFill>
              </a:rPr>
              <a:t>a</a:t>
            </a:r>
            <a:r>
              <a:rPr lang="en-US" i="1" dirty="0" smtClean="0">
                <a:uFill>
                  <a:solidFill/>
                </a:uFill>
              </a:rPr>
              <a:t> counterpoint to the previous two talks:                                     the </a:t>
            </a:r>
            <a:r>
              <a:rPr lang="en-US" i="1" dirty="0" smtClean="0">
                <a:uFill>
                  <a:solidFill/>
                </a:uFill>
              </a:rPr>
              <a:t>limits of privacy </a:t>
            </a:r>
            <a:r>
              <a:rPr lang="en-US" i="1" dirty="0" smtClean="0">
                <a:uFill>
                  <a:solidFill/>
                </a:uFill>
              </a:rPr>
              <a:t>in high-dimensional datasets</a:t>
            </a:r>
          </a:p>
          <a:p>
            <a:pPr marL="0" indent="0" algn="ctr">
              <a:buNone/>
            </a:pPr>
            <a:endParaRPr lang="en-US" i="1" dirty="0">
              <a:uFill>
                <a:solidFill/>
              </a:u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uFill>
                  <a:solidFill/>
                </a:uFill>
              </a:rPr>
              <a:t>a positive note:                                                                                     DP matches the limits imposed by tracing attacks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This talk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76531" y="3476820"/>
            <a:ext cx="6196789" cy="1262789"/>
            <a:chOff x="1603947" y="2742308"/>
            <a:chExt cx="6196789" cy="1262789"/>
          </a:xfrm>
        </p:grpSpPr>
        <p:sp>
          <p:nvSpPr>
            <p:cNvPr id="97" name="Rounded Rectangle 96"/>
            <p:cNvSpPr/>
            <p:nvPr/>
          </p:nvSpPr>
          <p:spPr>
            <a:xfrm>
              <a:off x="1603947" y="2742308"/>
              <a:ext cx="6196789" cy="12627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2058564" y="2913024"/>
                  <a:ext cx="4943880" cy="9161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𝒒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𝑰𝑵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𝑶𝑼𝑻</m:t>
                                </m:r>
                              </m:e>
                            </m:eqAr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 smtClean="0"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8564" y="2913024"/>
                  <a:ext cx="4943880" cy="9161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657920" y="2985591"/>
                  <a:ext cx="27722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ea typeface="Cambria Math" charset="0"/>
                      <a:cs typeface="Cambria Math" charset="0"/>
                    </a:rPr>
                    <a:t>if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𝒒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𝒛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𝒒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7920" y="2985591"/>
                  <a:ext cx="277223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297" t="-102632" b="-1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657919" y="3325269"/>
              <a:ext cx="14381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ea typeface="Cambria Math" charset="0"/>
                  <a:cs typeface="Cambria Math" charset="0"/>
                </a:rPr>
                <a:t>otherwise</a:t>
              </a:r>
              <a:endParaRPr 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570" y="5995590"/>
            <a:ext cx="3108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It’s so simple it fits on one slide in a rather large font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18024" y="2255681"/>
            <a:ext cx="272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correlation of noisy </a:t>
            </a:r>
            <a:r>
              <a:rPr lang="en-US" dirty="0" err="1" smtClean="0"/>
              <a:t>marginals</a:t>
            </a:r>
            <a:r>
              <a:rPr lang="en-US" dirty="0" smtClean="0"/>
              <a:t> with the target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68654" y="2255567"/>
            <a:ext cx="272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correlation of noisy </a:t>
            </a:r>
            <a:r>
              <a:rPr lang="en-US" dirty="0" err="1" smtClean="0"/>
              <a:t>marginals</a:t>
            </a:r>
            <a:r>
              <a:rPr lang="en-US" dirty="0" smtClean="0"/>
              <a:t> with a random member of the population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310433" y="5146137"/>
            <a:ext cx="272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ignificance threshold</a:t>
            </a:r>
            <a:endParaRPr lang="en-US" dirty="0"/>
          </a:p>
        </p:txBody>
      </p:sp>
      <p:cxnSp>
        <p:nvCxnSpPr>
          <p:cNvPr id="9" name="Straight Arrow Connector 8"/>
          <p:cNvCxnSpPr>
            <a:stCxn id="46" idx="0"/>
          </p:cNvCxnSpPr>
          <p:nvPr/>
        </p:nvCxnSpPr>
        <p:spPr>
          <a:xfrm flipH="1" flipV="1">
            <a:off x="7121379" y="4181768"/>
            <a:ext cx="551941" cy="964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403088" y="3003976"/>
            <a:ext cx="603627" cy="6663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160151" y="3191039"/>
            <a:ext cx="383056" cy="4975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350980" y="1172037"/>
            <a:ext cx="644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Is the released mean significantly closer to the target or to a random member of the population?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The Inner Product Attack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79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277319" y="5546361"/>
            <a:ext cx="8581868" cy="1176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𝑰𝑵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𝑶𝑼𝑻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5580" y="5659067"/>
                <a:ext cx="5449441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400" i="1">
                        <a:latin typeface="Cambria Math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0" y="5659067"/>
                <a:ext cx="5449441" cy="539571"/>
              </a:xfrm>
              <a:prstGeom prst="rect">
                <a:avLst/>
              </a:prstGeom>
              <a:blipFill rotWithShape="0">
                <a:blip r:embed="rId4"/>
                <a:stretch>
                  <a:fillRect l="-1678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115580" y="6071312"/>
            <a:ext cx="143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Cambria Math" charset="0"/>
                <a:cs typeface="Cambria Math" charset="0"/>
              </a:rPr>
              <a:t>otherwise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52" y="1195466"/>
            <a:ext cx="2682239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195466"/>
            <a:ext cx="2682240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52" y="3300481"/>
            <a:ext cx="2682240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3300481"/>
            <a:ext cx="2682240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7318" y="2430540"/>
                <a:ext cx="3372787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Uniform data: 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𝒑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Exact mean: 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𝒒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r>
                      <a:rPr lang="en-US" b="1" i="1" smtClean="0">
                        <a:latin typeface="Cambria Math" charset="0"/>
                      </a:rPr>
                      <m:t>∑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Dist.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𝑿</m:t>
                    </m:r>
                  </m:oMath>
                </a14:m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𝑰𝑵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Dist.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𝑶𝑼𝑻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latin typeface="Cambria Math" charset="0"/>
                      </a:rPr>
                      <m:t>=100</m:t>
                    </m:r>
                  </m:oMath>
                </a14:m>
                <a:r>
                  <a:rPr lang="en-US" dirty="0" smtClean="0"/>
                  <a:t>, varying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8" y="2430540"/>
                <a:ext cx="3372787" cy="2154436"/>
              </a:xfrm>
              <a:prstGeom prst="rect">
                <a:avLst/>
              </a:prstGeom>
              <a:blipFill rotWithShape="0">
                <a:blip r:embed="rId9"/>
                <a:stretch>
                  <a:fillRect l="-1444" t="-1700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Demo: Exact Mean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45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76" y="1197864"/>
            <a:ext cx="2682240" cy="2011680"/>
          </a:xfrm>
          <a:prstGeom prst="rect">
            <a:avLst/>
          </a:prstGeom>
        </p:spPr>
      </p:pic>
      <p:sp>
        <p:nvSpPr>
          <p:cNvPr id="97" name="Rounded Rectangle 96"/>
          <p:cNvSpPr/>
          <p:nvPr/>
        </p:nvSpPr>
        <p:spPr>
          <a:xfrm>
            <a:off x="277319" y="5546361"/>
            <a:ext cx="8581868" cy="1176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𝑰𝑵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𝑶𝑼𝑻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5580" y="5714911"/>
                <a:ext cx="2804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0" y="5714911"/>
                <a:ext cx="28042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261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115580" y="6071312"/>
            <a:ext cx="143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Cambria Math" charset="0"/>
                <a:cs typeface="Cambria Math" charset="0"/>
              </a:rPr>
              <a:t>otherwise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7320" y="1721529"/>
                <a:ext cx="3417452" cy="372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Uniform data: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𝒑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Gaussian noise: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charset="0"/>
                          </a:rPr>
                          <m:t>𝒒</m:t>
                        </m:r>
                      </m:e>
                    </m:acc>
                    <m:r>
                      <a:rPr lang="en-US" b="1" i="1" dirty="0" smtClean="0">
                        <a:latin typeface="Cambria Math" charset="0"/>
                      </a:rPr>
                      <m:t>=</m:t>
                    </m:r>
                    <m:r>
                      <a:rPr lang="en-US" b="1" i="1" dirty="0" smtClean="0">
                        <a:latin typeface="Cambria Math" charset="0"/>
                      </a:rPr>
                      <m:t>𝒒</m:t>
                    </m:r>
                    <m:r>
                      <a:rPr lang="en-US" b="1" i="1" dirty="0" smtClean="0">
                        <a:latin typeface="Cambria Math" charset="0"/>
                      </a:rPr>
                      <m:t>+</m:t>
                    </m:r>
                    <m:r>
                      <a:rPr lang="en-US" b="1" i="1" dirty="0" smtClean="0">
                        <a:latin typeface="Cambria Math" charset="0"/>
                      </a:rPr>
                      <m:t>𝑵</m:t>
                    </m:r>
                    <m:d>
                      <m:d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𝟎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Dist.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𝑿</m:t>
                    </m:r>
                  </m:oMath>
                </a14:m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𝑰𝑵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Dist.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𝑶𝑼𝑻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=100, 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=1600</m:t>
                    </m:r>
                  </m:oMath>
                </a14:m>
                <a:r>
                  <a:rPr lang="en-US" dirty="0" smtClean="0"/>
                  <a:t>, varying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 pictures for other types of noise, even those that don’t preserve 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0" y="1721529"/>
                <a:ext cx="3417452" cy="3728970"/>
              </a:xfrm>
              <a:prstGeom prst="rect">
                <a:avLst/>
              </a:prstGeom>
              <a:blipFill rotWithShape="0">
                <a:blip r:embed="rId6"/>
                <a:stretch>
                  <a:fillRect l="-1426" t="-817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197864"/>
            <a:ext cx="2682240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76" y="3300984"/>
            <a:ext cx="2682240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3300984"/>
            <a:ext cx="2682240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82894" y="985205"/>
                <a:ext cx="84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𝜺</m:t>
                      </m:r>
                      <m:r>
                        <a:rPr lang="en-US" b="1" i="1" smtClean="0">
                          <a:latin typeface="Cambria Math" charset="0"/>
                        </a:rPr>
                        <m:t>=∞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894" y="985205"/>
                <a:ext cx="84760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40564" y="983380"/>
                <a:ext cx="1019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𝜺</m:t>
                      </m:r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𝟖</m:t>
                      </m:r>
                      <m:r>
                        <a:rPr lang="en-US" b="1" i="1" smtClean="0"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564" y="983380"/>
                <a:ext cx="101983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92283" y="5199744"/>
                <a:ext cx="1019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𝜺</m:t>
                      </m:r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𝟒</m:t>
                      </m:r>
                      <m:r>
                        <a:rPr lang="en-US" b="1" i="1" smtClean="0"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83" y="5199744"/>
                <a:ext cx="101983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20075" y="5192931"/>
                <a:ext cx="1019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𝜺</m:t>
                      </m:r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75" y="5192931"/>
                <a:ext cx="1019831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Demo: Gaussian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oise for DP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74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Analysis Overview: No Noise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239965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95938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7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537694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10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579560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3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Arrow 40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Left Arrow 46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Left Arrow 48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/>
                  <a:t>Population mean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charset="0"/>
                      </a:rPr>
                      <m:t>𝒑</m:t>
                    </m:r>
                    <m:r>
                      <a:rPr lang="en-US" sz="1600" b="1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∼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sub>
                    </m:sSub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33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eft Arrow 53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eft Arrow 55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8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6085" y="2577443"/>
                <a:ext cx="23758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can be anything within some class of distributions</a:t>
                </a:r>
                <a:endParaRPr lang="en-US" sz="1600" b="1" i="1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5" y="2577443"/>
                <a:ext cx="2375835" cy="584775"/>
              </a:xfrm>
              <a:prstGeom prst="rect">
                <a:avLst/>
              </a:prstGeom>
              <a:blipFill rotWithShape="0">
                <a:blip r:embed="rId19"/>
                <a:stretch>
                  <a:fillRect l="-1028" t="-3125" r="-77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526298" y="4637979"/>
            <a:ext cx="8091401" cy="169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06660" y="4683673"/>
                <a:ext cx="7860404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[Homer+’08, SOHJ’09]: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exact mean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</m:oMath>
                </a14:m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	     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exact population mean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determine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is in the dataset </a:t>
                </a:r>
                <a:r>
                  <a:rPr lang="en-US" sz="2000" dirty="0" err="1" smtClean="0">
                    <a:ea typeface="Cambria Math" charset="0"/>
                    <a:cs typeface="Cambria Math" charset="0"/>
                  </a:rPr>
                  <a:t>whp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.*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683673"/>
                <a:ext cx="7860404" cy="1631216"/>
              </a:xfrm>
              <a:prstGeom prst="rect">
                <a:avLst/>
              </a:prstGeom>
              <a:blipFill rotWithShape="0">
                <a:blip r:embed="rId20"/>
                <a:stretch>
                  <a:fillRect l="-853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318" y="6410053"/>
                <a:ext cx="269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*Unless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is “very biased.”</a:t>
                </a:r>
                <a:endParaRPr lang="en-US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" y="6410053"/>
                <a:ext cx="269060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2041" t="-98333" r="-907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nt Arrow 1"/>
          <p:cNvSpPr/>
          <p:nvPr/>
        </p:nvSpPr>
        <p:spPr>
          <a:xfrm rot="5400000" flipH="1">
            <a:off x="5864904" y="2500227"/>
            <a:ext cx="1247789" cy="1716411"/>
          </a:xfrm>
          <a:prstGeom prst="bentArrow">
            <a:avLst>
              <a:gd name="adj1" fmla="val 12255"/>
              <a:gd name="adj2" fmla="val 14804"/>
              <a:gd name="adj3" fmla="val 17353"/>
              <a:gd name="adj4" fmla="val 4091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72" y="1630559"/>
            <a:ext cx="4267200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318" y="2430540"/>
                <a:ext cx="412062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Uniform data: 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𝒑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Exact mean: 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𝒒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r>
                      <a:rPr lang="en-US" b="1" i="1" smtClean="0">
                        <a:latin typeface="Cambria Math" charset="0"/>
                      </a:rPr>
                      <m:t>∑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Dist.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𝑿</m:t>
                    </m:r>
                  </m:oMath>
                </a14:m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𝑰𝑵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Dist.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𝑶𝑼𝑻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8" y="2430540"/>
                <a:ext cx="4120629" cy="1600438"/>
              </a:xfrm>
              <a:prstGeom prst="rect">
                <a:avLst/>
              </a:prstGeom>
              <a:blipFill rotWithShape="0">
                <a:blip r:embed="rId4"/>
                <a:stretch>
                  <a:fillRect l="-1183" t="-2290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04388" y="1251752"/>
                <a:ext cx="5904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600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i="1" dirty="0" smtClean="0">
                              <a:latin typeface="Cambria Math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388" y="1251752"/>
                <a:ext cx="59048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1649" t="-108929" r="-69072" b="-16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5786205" y="1191165"/>
            <a:ext cx="4433" cy="1239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80542" y="1588803"/>
            <a:ext cx="1026827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32152" y="4886971"/>
            <a:ext cx="94105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80164" y="3949908"/>
            <a:ext cx="0" cy="142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41305" y="4911466"/>
                <a:ext cx="1122743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0" i="1" dirty="0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US" sz="1600" b="0" i="1" dirty="0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dirty="0" smtClean="0">
                                      <a:latin typeface="Cambria Math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6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05" y="4911466"/>
                <a:ext cx="1122743" cy="460832"/>
              </a:xfrm>
              <a:prstGeom prst="rect">
                <a:avLst/>
              </a:prstGeom>
              <a:blipFill rotWithShape="0">
                <a:blip r:embed="rId6"/>
                <a:stretch>
                  <a:fillRect t="-66667" r="-27174" b="-1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>
          <a:xfrm>
            <a:off x="277319" y="5546361"/>
            <a:ext cx="8581868" cy="1176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𝑰𝑵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𝑶𝑼𝑻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115580" y="5659067"/>
                <a:ext cx="5449441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400" i="1">
                        <a:latin typeface="Cambria Math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0" y="5659067"/>
                <a:ext cx="5449441" cy="539571"/>
              </a:xfrm>
              <a:prstGeom prst="rect">
                <a:avLst/>
              </a:prstGeom>
              <a:blipFill rotWithShape="0">
                <a:blip r:embed="rId8"/>
                <a:stretch>
                  <a:fillRect l="-1678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115580" y="6071312"/>
            <a:ext cx="143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Cambria Math" charset="0"/>
                <a:cs typeface="Cambria Math" charset="0"/>
              </a:rPr>
              <a:t>otherwise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987058" y="1191165"/>
            <a:ext cx="4433" cy="1239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312010" y="3946694"/>
            <a:ext cx="0" cy="1425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Analysis Overview: No Noise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05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225" y="1138481"/>
                <a:ext cx="593669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Claim (“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𝑶𝑼𝑻</m:t>
                    </m:r>
                  </m:oMath>
                </a14:m>
                <a:r>
                  <a:rPr lang="en-US" sz="2000" dirty="0" smtClean="0"/>
                  <a:t> case”):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ℙ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𝑶𝑼𝑻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≥1−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1138481"/>
                <a:ext cx="5936690" cy="423770"/>
              </a:xfrm>
              <a:prstGeom prst="rect">
                <a:avLst/>
              </a:prstGeom>
              <a:blipFill rotWithShape="0">
                <a:blip r:embed="rId3"/>
                <a:stretch>
                  <a:fillRect l="-1129" t="-724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224" y="1861050"/>
                <a:ext cx="8207151" cy="305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Proof:</a:t>
                </a:r>
              </a:p>
              <a:p>
                <a:endParaRPr lang="en-US" sz="2000" dirty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/>
                  <a:t> is a sample from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2000" dirty="0" smtClean="0"/>
                  <a:t>, so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e>
                    </m:d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For every fixed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</a:rPr>
                      <m:t>𝑿</m:t>
                    </m:r>
                    <m:r>
                      <a:rPr lang="en-US" sz="2000" b="1" i="1" dirty="0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  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d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d>
                      </m:e>
                    </m:d>
                    <m:r>
                      <a:rPr lang="en-US" sz="2000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sz="2000" dirty="0" smtClean="0"/>
                  <a:t> is the sum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 independent, bounded random variables.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/>
                  <a:t>By </a:t>
                </a:r>
                <a:r>
                  <a:rPr lang="en-US" sz="2000" dirty="0" err="1" smtClean="0"/>
                  <a:t>Hoeffding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ℙ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d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d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sz="20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rad>
                          </m:e>
                        </m:d>
                      </m:e>
                    </m:d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≥1−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4" y="1861050"/>
                <a:ext cx="8207151" cy="3058401"/>
              </a:xfrm>
              <a:prstGeom prst="rect">
                <a:avLst/>
              </a:prstGeom>
              <a:blipFill rotWithShape="0">
                <a:blip r:embed="rId4"/>
                <a:stretch>
                  <a:fillRect l="-817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77319" y="5546361"/>
            <a:ext cx="8581868" cy="1176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𝑰𝑵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𝑶𝑼𝑻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115580" y="5659067"/>
                <a:ext cx="5449441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400" i="1">
                        <a:latin typeface="Cambria Math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0" y="5659067"/>
                <a:ext cx="5449441" cy="539571"/>
              </a:xfrm>
              <a:prstGeom prst="rect">
                <a:avLst/>
              </a:prstGeom>
              <a:blipFill rotWithShape="0">
                <a:blip r:embed="rId6"/>
                <a:stretch>
                  <a:fillRect l="-1678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115580" y="6071312"/>
            <a:ext cx="143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Cambria Math" charset="0"/>
                <a:cs typeface="Cambria Math" charset="0"/>
              </a:rPr>
              <a:t>otherwise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Analysis Overview: No Noise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91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225" y="1138481"/>
                <a:ext cx="5312993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Claim (“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𝑰𝑵</m:t>
                    </m:r>
                  </m:oMath>
                </a14:m>
                <a:r>
                  <a:rPr lang="en-US" sz="2000" dirty="0" smtClean="0"/>
                  <a:t> case”):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ℙ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𝑰𝑵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≥1−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1138481"/>
                <a:ext cx="5312993" cy="427746"/>
              </a:xfrm>
              <a:prstGeom prst="rect">
                <a:avLst/>
              </a:prstGeom>
              <a:blipFill rotWithShape="0">
                <a:blip r:embed="rId3"/>
                <a:stretch>
                  <a:fillRect l="-1263" t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225" y="1861050"/>
                <a:ext cx="8148922" cy="342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Proof: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(Idea: focus on the case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then use linearity.)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/>
                  <a:t>T</a:t>
                </a:r>
                <a:r>
                  <a:rPr lang="en-US" sz="2000" dirty="0" smtClean="0"/>
                  <a:t>he target is a random element of the dataset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𝑡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When,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=1, </m:t>
                    </m:r>
                    <m:r>
                      <a:rPr lang="en-US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𝑡𝑞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𝑝𝑞</m:t>
                        </m:r>
                      </m:e>
                    </m:d>
                  </m:oMath>
                </a14:m>
                <a:r>
                  <a:rPr lang="en-US" sz="2000" b="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b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b="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b="0" dirty="0" smtClean="0"/>
                  <a:t>By linearity of expectation and </a:t>
                </a:r>
                <a:r>
                  <a:rPr lang="en-US" sz="2000" b="0" dirty="0" err="1" smtClean="0"/>
                  <a:t>Hoeffding</a:t>
                </a:r>
                <a:r>
                  <a:rPr lang="en-US" sz="2000" b="0" dirty="0" smtClean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ℙ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𝒕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𝒒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𝒑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𝒒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−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rad>
                            </m:e>
                          </m:d>
                        </m:e>
                      </m:d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≥1−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More </a:t>
                </a:r>
                <a:r>
                  <a:rPr lang="en-US" sz="2000" dirty="0"/>
                  <a:t>generally,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𝑝</m:t>
                    </m:r>
                    <m:r>
                      <a:rPr lang="en-US" sz="2000" i="1">
                        <a:latin typeface="Cambria Math" charset="0"/>
                      </a:rPr>
                      <m:t>≠0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𝑡𝑞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𝑝𝑞</m:t>
                        </m:r>
                      </m:e>
                    </m:d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1861050"/>
                <a:ext cx="8148922" cy="3424014"/>
              </a:xfrm>
              <a:prstGeom prst="rect">
                <a:avLst/>
              </a:prstGeom>
              <a:blipFill rotWithShape="0">
                <a:blip r:embed="rId4"/>
                <a:stretch>
                  <a:fillRect l="-823" t="-890" b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277319" y="5546361"/>
            <a:ext cx="8581868" cy="1176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𝑰𝑵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𝑶𝑼𝑻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15580" y="5659067"/>
                <a:ext cx="5449441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400" i="1">
                        <a:latin typeface="Cambria Math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0" y="5659067"/>
                <a:ext cx="5449441" cy="539571"/>
              </a:xfrm>
              <a:prstGeom prst="rect">
                <a:avLst/>
              </a:prstGeom>
              <a:blipFill rotWithShape="0">
                <a:blip r:embed="rId6"/>
                <a:stretch>
                  <a:fillRect l="-1678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115580" y="6071312"/>
            <a:ext cx="143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Cambria Math" charset="0"/>
                <a:cs typeface="Cambria Math" charset="0"/>
              </a:rPr>
              <a:t>otherwise</a:t>
            </a:r>
            <a:endParaRPr 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329362" y="4830720"/>
            <a:ext cx="2673758" cy="771994"/>
          </a:xfrm>
          <a:prstGeom prst="wedgeRoundRectCallout">
            <a:avLst>
              <a:gd name="adj1" fmla="val -67839"/>
              <a:gd name="adj2" fmla="val -350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only </a:t>
            </a:r>
            <a:r>
              <a:rPr lang="en-US" smtClean="0">
                <a:solidFill>
                  <a:schemeClr val="tx1"/>
                </a:solidFill>
              </a:rPr>
              <a:t>need the dataset to have some variance.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Analysis Overview: No Noise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24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526298" y="4637979"/>
            <a:ext cx="8091401" cy="169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*Population mean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is chosen from some “well-spread” distribution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962">
            <a:off x="1692865" y="3345033"/>
            <a:ext cx="324028" cy="203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1" y="3251247"/>
            <a:ext cx="312965" cy="196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9820628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11151" y="3373556"/>
                <a:ext cx="2031710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1600" b="1" i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51" y="3373556"/>
                <a:ext cx="2031710" cy="801181"/>
              </a:xfrm>
              <a:prstGeom prst="rect">
                <a:avLst/>
              </a:prstGeom>
              <a:blipFill rotWithShape="0">
                <a:blip r:embed="rId6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93999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8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229620"/>
                  </p:ext>
                </p:extLst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7425390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80393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4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Arrow 77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Left Arrow 79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Left Arrow 80"/>
          <p:cNvSpPr/>
          <p:nvPr/>
        </p:nvSpPr>
        <p:spPr>
          <a:xfrm rot="16200000" flipH="1">
            <a:off x="6977166" y="2523709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Left Arrow 81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3331730" y="855557"/>
                <a:ext cx="22016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7030A0"/>
                    </a:solidFill>
                  </a:rPr>
                  <a:t>Reference sample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𝒛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730" y="855557"/>
                <a:ext cx="220169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66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eft Arrow 85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loud 86"/>
          <p:cNvSpPr/>
          <p:nvPr/>
        </p:nvSpPr>
        <p:spPr>
          <a:xfrm>
            <a:off x="1231920" y="2915702"/>
            <a:ext cx="1147900" cy="767419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63" y="3041603"/>
            <a:ext cx="319096" cy="20069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714">
            <a:off x="1925965" y="3039154"/>
            <a:ext cx="334536" cy="210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“well-spread” dist.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𝝁</m:t>
                    </m:r>
                  </m:oMath>
                </a14:m>
                <a:endParaRPr lang="en-US" sz="1600" b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7030A0"/>
                    </a:solidFill>
                  </a:rPr>
                  <a:t>o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ver populations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Arrow 90"/>
          <p:cNvSpPr/>
          <p:nvPr/>
        </p:nvSpPr>
        <p:spPr>
          <a:xfrm rot="16200000" flipH="1">
            <a:off x="1656027" y="2532073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Left Arrow 91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eft Arrow 93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06660" y="4683673"/>
                <a:ext cx="7860404" cy="1668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[B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V’14, DSS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V’15]: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AutoNum type="arabicParenR"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extremely noisy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	     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one reference sample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 from the population,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trace at least one target individual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683673"/>
                <a:ext cx="7860404" cy="1668790"/>
              </a:xfrm>
              <a:prstGeom prst="rect">
                <a:avLst/>
              </a:prstGeom>
              <a:blipFill rotWithShape="0">
                <a:blip r:embed="rId19"/>
                <a:stretch>
                  <a:fillRect l="-853" t="-1825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20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21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Analysis Overview: Robust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85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225" y="1138481"/>
                <a:ext cx="6003888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Claim (“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𝑶𝑼𝑻</m:t>
                    </m:r>
                  </m:oMath>
                </a14:m>
                <a:r>
                  <a:rPr lang="en-US" sz="2000" dirty="0" smtClean="0"/>
                  <a:t> case”):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ℙ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𝒒</m:t>
                                </m:r>
                              </m:e>
                            </m:acc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𝑶𝑼𝑻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≥1−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1138481"/>
                <a:ext cx="6003888" cy="427746"/>
              </a:xfrm>
              <a:prstGeom prst="rect">
                <a:avLst/>
              </a:prstGeom>
              <a:blipFill rotWithShape="0">
                <a:blip r:embed="rId3"/>
                <a:stretch>
                  <a:fillRect l="-1117" t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225" y="1861050"/>
                <a:ext cx="8148922" cy="267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Proof: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Not much changes except the threshold.</a:t>
                </a:r>
              </a:p>
              <a:p>
                <a:endParaRPr lang="en-US" sz="2000" dirty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</a:rPr>
                      <m:t>𝒕</m:t>
                    </m:r>
                    <m:r>
                      <a:rPr lang="en-US" sz="2000" b="1" i="1" dirty="0" smtClean="0">
                        <a:latin typeface="Cambria Math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charset="0"/>
                      </a:rPr>
                      <m:t>𝒛</m:t>
                    </m:r>
                  </m:oMath>
                </a14:m>
                <a:r>
                  <a:rPr lang="en-US" sz="2000" dirty="0" smtClean="0"/>
                  <a:t>, are two independent samples from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</a:rPr>
                      <m:t>𝒑</m:t>
                    </m:r>
                  </m:oMath>
                </a14:m>
                <a:r>
                  <a:rPr lang="en-US" sz="2000" dirty="0" smtClean="0"/>
                  <a:t>, so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e>
                    </m:d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For every fixed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𝒒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 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𝒒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000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sz="2000" dirty="0" smtClean="0"/>
                  <a:t> is the sum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 independent, bounded random variables.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/>
                  <a:t>By </a:t>
                </a:r>
                <a:r>
                  <a:rPr lang="en-US" sz="2000" dirty="0" err="1" smtClean="0"/>
                  <a:t>Hoeffding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ℙ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d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𝑑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0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00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rad>
                          </m:e>
                        </m:d>
                      </m:e>
                    </m:d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≥1−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1861050"/>
                <a:ext cx="8148922" cy="2675028"/>
              </a:xfrm>
              <a:prstGeom prst="rect">
                <a:avLst/>
              </a:prstGeom>
              <a:blipFill rotWithShape="0">
                <a:blip r:embed="rId4"/>
                <a:stretch>
                  <a:fillRect l="-823" t="-1139" b="-2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77319" y="5546361"/>
            <a:ext cx="8581868" cy="1176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𝒛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𝑰𝑵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𝑶𝑼𝑻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115580" y="5659067"/>
                <a:ext cx="4876207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400" i="1">
                        <a:latin typeface="Cambria Math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0" y="5659067"/>
                <a:ext cx="4876207" cy="539571"/>
              </a:xfrm>
              <a:prstGeom prst="rect">
                <a:avLst/>
              </a:prstGeom>
              <a:blipFill rotWithShape="0">
                <a:blip r:embed="rId6"/>
                <a:stretch>
                  <a:fillRect l="-1875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115580" y="6071312"/>
            <a:ext cx="143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Cambria Math" charset="0"/>
                <a:cs typeface="Cambria Math" charset="0"/>
              </a:rPr>
              <a:t>otherwise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Analysis Overview: Robust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36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225" y="1138481"/>
                <a:ext cx="670491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Claim (“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𝑰𝑵</m:t>
                    </m:r>
                  </m:oMath>
                </a14:m>
                <a:r>
                  <a:rPr lang="en-US" sz="2000" dirty="0" smtClean="0"/>
                  <a:t> case”):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ℙ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 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 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𝒒</m:t>
                                </m:r>
                              </m:e>
                            </m:acc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𝑰𝑵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≥1−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1138481"/>
                <a:ext cx="6704912" cy="427746"/>
              </a:xfrm>
              <a:prstGeom prst="rect">
                <a:avLst/>
              </a:prstGeom>
              <a:blipFill rotWithShape="0">
                <a:blip r:embed="rId3"/>
                <a:stretch>
                  <a:fillRect l="-1000" t="-92857" b="-1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225" y="1683250"/>
                <a:ext cx="8234810" cy="365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Proof:</a:t>
                </a:r>
                <a:endParaRPr lang="en-US" sz="2000" dirty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〈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〉</m:t>
                        </m:r>
                      </m:e>
                    </m:d>
                  </m:oMath>
                </a14:m>
                <a:r>
                  <a:rPr lang="en-US" sz="2000" b="0" dirty="0" smtClean="0"/>
                  <a:t> can be large for some targets, we show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〈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𝒒</m:t>
                                </m:r>
                              </m:e>
                            </m:acc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〉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000" dirty="0" smtClean="0"/>
                  <a:t> is large.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/>
                  <a:t>Key Lemma [DSSUV’15, SU’15]:  </a:t>
                </a:r>
                <a:r>
                  <a:rPr lang="en-US" sz="2000" dirty="0"/>
                  <a:t>Either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/>
                  <a:t> correlates with a random </a:t>
                </a:r>
                <a:r>
                  <a:rPr lang="en-US" sz="2000" dirty="0" smtClean="0"/>
                  <a:t>target individual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charset="0"/>
                      </a:rPr>
                      <m:t>𝒕</m:t>
                    </m:r>
                    <m:r>
                      <a:rPr lang="en-US" sz="2000" b="1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 or </a:t>
                </a:r>
                <a:r>
                  <a:rPr lang="en-US" sz="2000" dirty="0" smtClean="0"/>
                  <a:t>else it has large (constant) error.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∼[±1]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  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𝑞</m:t>
                        </m:r>
                      </m:e>
                    </m:acc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:</m:t>
                    </m:r>
                    <m:r>
                      <m:rPr>
                        <m:lit/>
                      </m:rP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{</m:t>
                    </m:r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±1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→[±1]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be any function</a:t>
                </a: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𝑞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den>
                      </m:f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[|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−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|]</m:t>
                      </m:r>
                    </m:oMath>
                  </m:oMathPara>
                </a14:m>
                <a:endParaRPr lang="en-US" sz="2000" dirty="0" smtClean="0">
                  <a:ea typeface="Cambria Math" charset="0"/>
                  <a:cs typeface="Cambria Math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Proof via biased Fourier analysis</a:t>
                </a:r>
                <a:endParaRPr lang="en-US" sz="20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1683250"/>
                <a:ext cx="8234810" cy="3653308"/>
              </a:xfrm>
              <a:prstGeom prst="rect">
                <a:avLst/>
              </a:prstGeom>
              <a:blipFill rotWithShape="0">
                <a:blip r:embed="rId4"/>
                <a:stretch>
                  <a:fillRect l="-814" t="-835" b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277319" y="5546361"/>
            <a:ext cx="8581868" cy="1176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𝒛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𝑰𝑵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𝑶𝑼𝑻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15580" y="5659067"/>
                <a:ext cx="4876207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400" i="1">
                        <a:latin typeface="Cambria Math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0" y="5659067"/>
                <a:ext cx="4876207" cy="539571"/>
              </a:xfrm>
              <a:prstGeom prst="rect">
                <a:avLst/>
              </a:prstGeom>
              <a:blipFill rotWithShape="0">
                <a:blip r:embed="rId6"/>
                <a:stretch>
                  <a:fillRect l="-1875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115580" y="6071312"/>
            <a:ext cx="143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Cambria Math" charset="0"/>
                <a:cs typeface="Cambria Math" charset="0"/>
              </a:rPr>
              <a:t>otherwise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Analysis Overview: Robust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2640"/>
            <a:ext cx="7799734" cy="4700416"/>
          </a:xfrm>
        </p:spPr>
        <p:txBody>
          <a:bodyPr>
            <a:normAutofit/>
          </a:bodyPr>
          <a:lstStyle/>
          <a:p>
            <a:pPr marL="318554" marR="40233" indent="-282892" defTabSz="905255">
              <a:defRPr sz="1800">
                <a:uFillTx/>
              </a:defRPr>
            </a:pPr>
            <a:r>
              <a:rPr lang="en-US" sz="2400" b="1" dirty="0" smtClean="0">
                <a:uFill>
                  <a:solidFill/>
                </a:uFill>
              </a:rPr>
              <a:t>Anonymized </a:t>
            </a:r>
            <a:r>
              <a:rPr lang="en-US" sz="2400" dirty="0" smtClean="0">
                <a:uFill>
                  <a:solidFill/>
                </a:uFill>
              </a:rPr>
              <a:t>data can invariably be </a:t>
            </a:r>
            <a:r>
              <a:rPr lang="en-US" sz="2400" b="1" dirty="0" smtClean="0">
                <a:uFill>
                  <a:solidFill/>
                </a:uFill>
              </a:rPr>
              <a:t>re-identification</a:t>
            </a:r>
            <a:r>
              <a:rPr lang="en-US" sz="2400" dirty="0" smtClean="0">
                <a:uFill>
                  <a:solidFill/>
                </a:uFill>
              </a:rPr>
              <a:t> by linking </a:t>
            </a:r>
            <a:r>
              <a:rPr lang="en-US" sz="2400" b="1" dirty="0" smtClean="0">
                <a:uFill>
                  <a:solidFill/>
                </a:uFill>
              </a:rPr>
              <a:t>PII</a:t>
            </a:r>
            <a:r>
              <a:rPr lang="en-US" sz="2400" dirty="0" smtClean="0">
                <a:uFill>
                  <a:solidFill/>
                </a:uFill>
              </a:rPr>
              <a:t> with external sources of information. </a:t>
            </a:r>
          </a:p>
          <a:p>
            <a:pPr marL="492862" marR="40233" lvl="1" indent="0" defTabSz="905255">
              <a:lnSpc>
                <a:spcPct val="200000"/>
              </a:lnSpc>
              <a:buNone/>
              <a:defRPr sz="1800">
                <a:uFillTx/>
              </a:defRPr>
            </a:pPr>
            <a:r>
              <a:rPr lang="en-US" sz="2000" dirty="0" smtClean="0"/>
              <a:t>well-known example: </a:t>
            </a:r>
            <a:r>
              <a:rPr lang="en-US" sz="2000" dirty="0"/>
              <a:t>Netflix </a:t>
            </a:r>
            <a:r>
              <a:rPr lang="en-US" sz="2000" dirty="0" smtClean="0"/>
              <a:t>challenge [Narayanan, </a:t>
            </a:r>
            <a:r>
              <a:rPr lang="en-US" sz="2000" dirty="0" err="1" smtClean="0"/>
              <a:t>Shmatikov</a:t>
            </a:r>
            <a:r>
              <a:rPr lang="en-US" sz="2000" dirty="0" smtClean="0"/>
              <a:t> ’08]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38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The usual story: re-identification attacks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Salil.SalilSurface\Desktop\temp - can throw out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7" y="2949779"/>
            <a:ext cx="4254911" cy="17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061138" y="3159397"/>
            <a:ext cx="457200" cy="733663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2400" i="0" dirty="0">
              <a:uFill>
                <a:solidFill/>
              </a:uFill>
              <a:latin typeface="+mj-lt"/>
            </a:endParaRPr>
          </a:p>
        </p:txBody>
      </p:sp>
      <p:pic>
        <p:nvPicPr>
          <p:cNvPr id="6" name="Picture 4" descr="C:\Users\Salil.SalilSurface\Desktop\temp - can throw out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54" y="2949779"/>
            <a:ext cx="2657170" cy="1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840" y="4752817"/>
            <a:ext cx="8544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62" marR="40233" indent="0" defTabSz="905255">
              <a:buNone/>
              <a:defRPr sz="1800">
                <a:uFillTx/>
              </a:defRPr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Anonymization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is increasingly easily defeated by the very techniques that are being developed for many legitimate applications of big data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</a:p>
          <a:p>
            <a:pPr marL="35662" marR="40233" indent="0" defTabSz="905255">
              <a:buNone/>
              <a:defRPr sz="1800">
                <a:uFillTx/>
              </a:defRPr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-PCAST Report on Big Data and Privacy</a:t>
            </a:r>
          </a:p>
          <a:p>
            <a:pPr marL="35662" marR="40233" indent="0" algn="r" defTabSz="905255">
              <a:buNone/>
              <a:defRPr sz="1800">
                <a:uFillTx/>
              </a:defRPr>
            </a:pPr>
            <a:endParaRPr lang="en-US" sz="2000" i="1" dirty="0">
              <a:solidFill>
                <a:schemeClr val="accent1">
                  <a:lumMod val="75000"/>
                </a:schemeClr>
              </a:solidFill>
              <a:uFill>
                <a:solidFill/>
              </a:uFill>
            </a:endParaRPr>
          </a:p>
          <a:p>
            <a:pPr marL="35662" marR="40233" indent="0" defTabSz="905255">
              <a:buNone/>
              <a:defRPr sz="1800">
                <a:uFillTx/>
              </a:defRPr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“De-identified data isn’t.”</a:t>
            </a:r>
          </a:p>
          <a:p>
            <a:pPr marL="35662" marR="40233" indent="0" defTabSz="905255">
              <a:buNone/>
              <a:defRPr sz="1800">
                <a:uFillTx/>
              </a:defRPr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-Cynthia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Dwork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	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035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526298" y="4637979"/>
            <a:ext cx="8091401" cy="169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*Population mean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is chosen from some “well-spread” distribution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endParaRPr lang="en-US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" y="6410053"/>
                <a:ext cx="676159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962">
            <a:off x="1692865" y="3345033"/>
            <a:ext cx="324028" cy="2037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1" y="3251247"/>
            <a:ext cx="312965" cy="196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9820628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65653" y="3373556"/>
                <a:ext cx="1922706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Noisy mean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𝒒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𝒒</m:t>
                              </m:r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𝜶</m:t>
                      </m:r>
                    </m:oMath>
                  </m:oMathPara>
                </a14:m>
                <a:endParaRPr lang="en-US" sz="1600" b="1" i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653" y="3373556"/>
                <a:ext cx="1922706" cy="801181"/>
              </a:xfrm>
              <a:prstGeom prst="rect">
                <a:avLst/>
              </a:prstGeom>
              <a:blipFill rotWithShape="0">
                <a:blip r:embed="rId6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93999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8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229620"/>
                  </p:ext>
                </p:extLst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7425390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80393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4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Arrow 77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Left Arrow 79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Left Arrow 80"/>
          <p:cNvSpPr/>
          <p:nvPr/>
        </p:nvSpPr>
        <p:spPr>
          <a:xfrm rot="16200000" flipH="1">
            <a:off x="6977166" y="2523709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Left Arrow 81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3331730" y="855557"/>
                <a:ext cx="22016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7030A0"/>
                    </a:solidFill>
                  </a:rPr>
                  <a:t>Reference sample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𝒛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730" y="855557"/>
                <a:ext cx="220169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66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eft Arrow 85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loud 86"/>
          <p:cNvSpPr/>
          <p:nvPr/>
        </p:nvSpPr>
        <p:spPr>
          <a:xfrm>
            <a:off x="1231920" y="2915702"/>
            <a:ext cx="1147900" cy="767419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63" y="3041603"/>
            <a:ext cx="319096" cy="20069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714">
            <a:off x="1925965" y="3039154"/>
            <a:ext cx="334536" cy="210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7030A0"/>
                    </a:solidFill>
                  </a:rPr>
                  <a:t>“well-spread” dist.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𝝁</m:t>
                    </m:r>
                  </m:oMath>
                </a14:m>
                <a:endParaRPr lang="en-US" sz="1600" b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7030A0"/>
                    </a:solidFill>
                  </a:rPr>
                  <a:t>o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ver populations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4" y="3703720"/>
                <a:ext cx="2333232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Arrow 90"/>
          <p:cNvSpPr/>
          <p:nvPr/>
        </p:nvSpPr>
        <p:spPr>
          <a:xfrm rot="16200000" flipH="1">
            <a:off x="1656027" y="2532073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Left Arrow 91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eft Arrow 93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06660" y="4683673"/>
                <a:ext cx="7860404" cy="163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[B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V’14, DSS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V’15]: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𝜶</m:t>
                    </m:r>
                  </m:oMath>
                </a14:m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-accurate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</m:t>
                    </m:r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sSup>
                      <m:sSup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	     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one reference sample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 from the population,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trace at least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𝛀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target individuals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683673"/>
                <a:ext cx="7860404" cy="1638205"/>
              </a:xfrm>
              <a:prstGeom prst="rect">
                <a:avLst/>
              </a:prstGeom>
              <a:blipFill rotWithShape="0">
                <a:blip r:embed="rId19"/>
                <a:stretch>
                  <a:fillRect l="-853" t="-1859" b="-4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20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21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Analysis Overview: Robust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68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35418"/>
            <a:ext cx="7886701" cy="47004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i="1" dirty="0">
                <a:uFill>
                  <a:solidFill/>
                </a:uFill>
              </a:rPr>
              <a:t>t</a:t>
            </a:r>
            <a:r>
              <a:rPr lang="en-US" i="1" dirty="0" smtClean="0">
                <a:uFill>
                  <a:solidFill/>
                </a:uFill>
              </a:rPr>
              <a:t>racing attacks:                                                                            privacy breaches beyond re-identification</a:t>
            </a:r>
          </a:p>
          <a:p>
            <a:pPr marL="0" indent="0" algn="ctr">
              <a:buNone/>
            </a:pPr>
            <a:endParaRPr lang="en-US" i="1" dirty="0" smtClean="0">
              <a:uFill>
                <a:solidFill/>
              </a:uFill>
            </a:endParaRPr>
          </a:p>
          <a:p>
            <a:pPr marL="0" indent="0" algn="ctr">
              <a:buNone/>
            </a:pPr>
            <a:r>
              <a:rPr lang="en-US" i="1" dirty="0">
                <a:uFill>
                  <a:solidFill/>
                </a:uFill>
              </a:rPr>
              <a:t>a</a:t>
            </a:r>
            <a:r>
              <a:rPr lang="en-US" i="1" dirty="0" smtClean="0">
                <a:uFill>
                  <a:solidFill/>
                </a:uFill>
              </a:rPr>
              <a:t> counterpoint to the previous two talks:                                     the price of privacy in high-dimensional datasets</a:t>
            </a:r>
          </a:p>
          <a:p>
            <a:pPr marL="0" indent="0" algn="ctr">
              <a:buNone/>
            </a:pPr>
            <a:endParaRPr lang="en-US" i="1" dirty="0">
              <a:uFill>
                <a:solidFill/>
              </a:u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uFill>
                  <a:solidFill/>
                </a:uFill>
              </a:rPr>
              <a:t>a positive note:                                                                                     DP matches the limits imposed by tracing attacks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This talk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676900" y="5753100"/>
            <a:ext cx="3060700" cy="914400"/>
          </a:xfrm>
          <a:prstGeom prst="wedgeRoundRectCallout">
            <a:avLst>
              <a:gd name="adj1" fmla="val -47389"/>
              <a:gd name="adj2" fmla="val -736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Conjecture: this phenomenon is extremely pervasive.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789329"/>
                  </p:ext>
                </p:extLst>
              </p:nvPr>
            </p:nvGraphicFramePr>
            <p:xfrm>
              <a:off x="3965813" y="3669476"/>
              <a:ext cx="933528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6645"/>
                    <a:gridCol w="606883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789329"/>
                  </p:ext>
                </p:extLst>
              </p:nvPr>
            </p:nvGraphicFramePr>
            <p:xfrm>
              <a:off x="3965813" y="3669476"/>
              <a:ext cx="933528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6645"/>
                    <a:gridCol w="606883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704" t="-1923" r="-190741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84354" y="3203961"/>
                <a:ext cx="28318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“Noisy” top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sz="16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16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(noise in selection and in value)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4" y="3203961"/>
                <a:ext cx="2831839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1350351"/>
                  </p:ext>
                </p:extLst>
              </p:nvPr>
            </p:nvGraphicFramePr>
            <p:xfrm>
              <a:off x="3516809" y="2551661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1350351"/>
                  </p:ext>
                </p:extLst>
              </p:nvPr>
            </p:nvGraphicFramePr>
            <p:xfrm>
              <a:off x="3516809" y="2551661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875" y="2665944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665944"/>
                <a:ext cx="1361975" cy="594393"/>
              </a:xfrm>
              <a:prstGeom prst="rect">
                <a:avLst/>
              </a:prstGeom>
              <a:blipFill rotWithShape="0">
                <a:blip r:embed="rId7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98645" y="4002262"/>
                <a:ext cx="3467872" cy="347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Top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most biased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𝒒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±</m:t>
                            </m:r>
                            <m: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sz="16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645" y="4002262"/>
                <a:ext cx="3467872" cy="347852"/>
              </a:xfrm>
              <a:prstGeom prst="rect">
                <a:avLst/>
              </a:prstGeom>
              <a:blipFill rotWithShape="0">
                <a:blip r:embed="rId8"/>
                <a:stretch>
                  <a:fillRect l="-527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739376" y="3436528"/>
            <a:ext cx="413627" cy="160551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419534" y="3447018"/>
            <a:ext cx="168492" cy="14902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757854" y="3433362"/>
            <a:ext cx="7434" cy="1755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924964"/>
                  </p:ext>
                </p:extLst>
              </p:nvPr>
            </p:nvGraphicFramePr>
            <p:xfrm>
              <a:off x="6633510" y="2800716"/>
              <a:ext cx="933528" cy="32165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6645"/>
                    <a:gridCol w="606883"/>
                  </a:tblGrid>
                  <a:tr h="3216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924964"/>
                  </p:ext>
                </p:extLst>
              </p:nvPr>
            </p:nvGraphicFramePr>
            <p:xfrm>
              <a:off x="6633510" y="2800716"/>
              <a:ext cx="933528" cy="32165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6645"/>
                    <a:gridCol w="606883"/>
                  </a:tblGrid>
                  <a:tr h="3216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3704" t="-3704" r="-190741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650" y="1147948"/>
                <a:ext cx="7938414" cy="125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What if we only get the largest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entries of the mean?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E.g. selecting statistically significant variables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Can release a DP approximation with error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𝒐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≳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𝒌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47948"/>
                <a:ext cx="7938414" cy="1252907"/>
              </a:xfrm>
              <a:prstGeom prst="rect">
                <a:avLst/>
              </a:prstGeom>
              <a:blipFill rotWithShape="0">
                <a:blip r:embed="rId10"/>
                <a:stretch>
                  <a:fillRect l="-998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Extension: Variable Selection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7320" y="1848534"/>
                <a:ext cx="341745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Uniform data: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𝒑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No noise: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𝒒</m:t>
                    </m:r>
                  </m:oMath>
                </a14:m>
                <a:r>
                  <a:rPr lang="en-US" dirty="0" smtClean="0"/>
                  <a:t> = exact 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b="1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Dist.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𝑿</m:t>
                    </m:r>
                  </m:oMath>
                </a14:m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𝑰𝑵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Dist.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𝒕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∼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𝑶𝑼𝑻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=100, 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=200</m:t>
                    </m:r>
                  </m:oMath>
                </a14:m>
                <a:r>
                  <a:rPr lang="en-US" dirty="0" smtClean="0"/>
                  <a:t>, varying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0" y="1848534"/>
                <a:ext cx="3417452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426" t="-117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277319" y="5546361"/>
            <a:ext cx="8581868" cy="1176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𝒒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𝑰𝑵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𝑶𝑼𝑻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5" y="5659067"/>
                <a:ext cx="4943880" cy="9161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15580" y="5714911"/>
                <a:ext cx="2804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charset="0"/>
                    <a:cs typeface="Cambria Math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80" y="5714911"/>
                <a:ext cx="28042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261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115580" y="6071312"/>
            <a:ext cx="143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a typeface="Cambria Math" charset="0"/>
                <a:cs typeface="Cambria Math" charset="0"/>
              </a:rPr>
              <a:t>otherwise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24384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1600"/>
            <a:ext cx="24384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91840"/>
            <a:ext cx="24384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70193" y="1056137"/>
                <a:ext cx="1064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  <m:r>
                        <a:rPr lang="en-US" b="0" i="1" smtClean="0">
                          <a:latin typeface="Cambria Math" charset="0"/>
                        </a:rPr>
                        <m:t>=200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193" y="1056137"/>
                <a:ext cx="106400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07982" y="1056137"/>
                <a:ext cx="1064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  <m:r>
                        <a:rPr lang="en-US" b="0" i="1" smtClean="0">
                          <a:latin typeface="Cambria Math" charset="0"/>
                        </a:rPr>
                        <m:t>=800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82" y="1056137"/>
                <a:ext cx="106400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06072" y="5131606"/>
                <a:ext cx="1192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  <m:r>
                        <a:rPr lang="en-US" b="0" i="1" smtClean="0">
                          <a:latin typeface="Cambria Math" charset="0"/>
                        </a:rPr>
                        <m:t>=3200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72" y="5131606"/>
                <a:ext cx="119224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43861" y="5131606"/>
                <a:ext cx="1192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  <m:r>
                        <a:rPr lang="en-US" b="0" i="1" smtClean="0">
                          <a:latin typeface="Cambria Math" charset="0"/>
                        </a:rPr>
                        <m:t>=6400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61" y="5131606"/>
                <a:ext cx="119224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91840"/>
            <a:ext cx="2438400" cy="18288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Demo: Variable Selection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82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26298" y="4455099"/>
            <a:ext cx="8091401" cy="18469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06660" y="4500794"/>
                <a:ext cx="7860404" cy="1784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Theorem (B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U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): Given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target’s data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,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“slightly noisy”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sz="2000" b="1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of a dataset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𝒌</m:t>
                    </m:r>
                    <m:func>
                      <m:funcPr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≳</m:t>
                    </m:r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, 	     </a:t>
                </a:r>
              </a:p>
              <a:p>
                <a:pPr marL="914400" lvl="1" indent="-457200">
                  <a:buAutoNum type="arabicParenR"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the population mean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,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he attacker can determine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is in the dataset </a:t>
                </a:r>
                <a:r>
                  <a:rPr lang="en-US" sz="2000" dirty="0" err="1" smtClean="0">
                    <a:ea typeface="Cambria Math" charset="0"/>
                    <a:cs typeface="Cambria Math" charset="0"/>
                  </a:rPr>
                  <a:t>whp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.*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0" y="4500794"/>
                <a:ext cx="7860404" cy="1784078"/>
              </a:xfrm>
              <a:prstGeom prst="rect">
                <a:avLst/>
              </a:prstGeom>
              <a:blipFill rotWithShape="0">
                <a:blip r:embed="rId3"/>
                <a:stretch>
                  <a:fillRect l="-853" t="-1706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65813" y="3669476"/>
              <a:ext cx="933528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6645"/>
                    <a:gridCol w="606883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789329"/>
                  </p:ext>
                </p:extLst>
              </p:nvPr>
            </p:nvGraphicFramePr>
            <p:xfrm>
              <a:off x="3965813" y="3669476"/>
              <a:ext cx="933528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6645"/>
                    <a:gridCol w="606883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704" t="-1923" r="-190741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84354" y="3203961"/>
                <a:ext cx="28318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“Noisy” top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sz="16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16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(noise in selection and in value)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4" y="3203961"/>
                <a:ext cx="2831839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551661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1350351"/>
                  </p:ext>
                </p:extLst>
              </p:nvPr>
            </p:nvGraphicFramePr>
            <p:xfrm>
              <a:off x="3516809" y="2551661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875" y="2665944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665944"/>
                <a:ext cx="1361975" cy="594393"/>
              </a:xfrm>
              <a:prstGeom prst="rect">
                <a:avLst/>
              </a:prstGeom>
              <a:blipFill rotWithShape="0">
                <a:blip r:embed="rId7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98645" y="4002262"/>
                <a:ext cx="3467872" cy="347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Top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1600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most biased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𝒒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±</m:t>
                            </m:r>
                            <m:r>
                              <a:rPr lang="en-US" sz="16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sz="1600" b="1" i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645" y="4002262"/>
                <a:ext cx="3467872" cy="347852"/>
              </a:xfrm>
              <a:prstGeom prst="rect">
                <a:avLst/>
              </a:prstGeom>
              <a:blipFill rotWithShape="0">
                <a:blip r:embed="rId8"/>
                <a:stretch>
                  <a:fillRect l="-527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739376" y="3436528"/>
            <a:ext cx="413627" cy="160551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419534" y="3447018"/>
            <a:ext cx="168492" cy="14902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757854" y="3433362"/>
            <a:ext cx="7434" cy="1755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633510" y="2800716"/>
              <a:ext cx="933528" cy="32165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6645"/>
                    <a:gridCol w="606883"/>
                  </a:tblGrid>
                  <a:tr h="3216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924964"/>
                  </p:ext>
                </p:extLst>
              </p:nvPr>
            </p:nvGraphicFramePr>
            <p:xfrm>
              <a:off x="6633510" y="2800716"/>
              <a:ext cx="933528" cy="32165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6645"/>
                    <a:gridCol w="606883"/>
                  </a:tblGrid>
                  <a:tr h="3216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3704" t="-3704" r="-190741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650" y="1147948"/>
                <a:ext cx="7938414" cy="125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What if we only get the largest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entries of the mean?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E.g. selecting statistically significant variables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Can release a DP approximation with error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𝒐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≳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𝒌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47948"/>
                <a:ext cx="7938414" cy="1252907"/>
              </a:xfrm>
              <a:prstGeom prst="rect">
                <a:avLst/>
              </a:prstGeom>
              <a:blipFill rotWithShape="0">
                <a:blip r:embed="rId10"/>
                <a:stretch>
                  <a:fillRect l="-998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3200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Extension: Variable Selection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18" y="6410053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Cambria Math" charset="0"/>
                <a:cs typeface="Cambria Math" charset="0"/>
              </a:rPr>
              <a:t>*Technical conditions…</a:t>
            </a:r>
            <a:endParaRPr lang="en-US" b="1" dirty="0"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2640"/>
            <a:ext cx="8181395" cy="4883296"/>
          </a:xfrm>
        </p:spPr>
        <p:txBody>
          <a:bodyPr anchor="ctr">
            <a:normAutofit/>
          </a:bodyPr>
          <a:lstStyle/>
          <a:p>
            <a:pPr marL="318554" marR="40233" indent="-282892" defTabSz="905255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Individual data leaves a </a:t>
            </a:r>
            <a:r>
              <a:rPr lang="en-US" sz="2400" b="1" dirty="0" smtClean="0">
                <a:uFill>
                  <a:solidFill/>
                </a:uFill>
              </a:rPr>
              <a:t>fingerprint</a:t>
            </a:r>
            <a:r>
              <a:rPr lang="en-US" sz="2400" dirty="0" smtClean="0">
                <a:uFill>
                  <a:solidFill/>
                </a:uFill>
              </a:rPr>
              <a:t> in aggregate statistics       that can be </a:t>
            </a:r>
            <a:r>
              <a:rPr lang="en-US" sz="2400" b="1" dirty="0" smtClean="0">
                <a:uFill>
                  <a:solidFill/>
                </a:uFill>
              </a:rPr>
              <a:t>traced</a:t>
            </a:r>
            <a:r>
              <a:rPr lang="en-US" sz="2400" dirty="0" smtClean="0">
                <a:uFill>
                  <a:solidFill/>
                </a:uFill>
              </a:rPr>
              <a:t> to an individual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b="1" dirty="0" smtClean="0">
                <a:uFill>
                  <a:solidFill/>
                </a:uFill>
              </a:rPr>
              <a:t>Sensitive information is leaked even when there is no PII and no one to </a:t>
            </a:r>
            <a:r>
              <a:rPr lang="en-US" sz="2000" b="1" dirty="0" err="1" smtClean="0">
                <a:uFill>
                  <a:solidFill/>
                </a:uFill>
              </a:rPr>
              <a:t>reidentify</a:t>
            </a:r>
            <a:endParaRPr lang="en-US" sz="2000" b="1" dirty="0" smtClean="0"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Our work: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 robust tracing attacks [DSS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V’15]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Extremely tolerant to noise in the released statistics</a:t>
            </a:r>
            <a:endParaRPr lang="en-US" sz="2000" dirty="0">
              <a:solidFill>
                <a:schemeClr val="accent1">
                  <a:lumMod val="75000"/>
                </a:schemeClr>
              </a:solidFill>
              <a:uFill>
                <a:solidFill/>
              </a:uFill>
            </a:endParaRP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Very mild assumptions, very little external information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Techniques inspired by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fingerprinting codes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[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BS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’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98, T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’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03, B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V’14].</a:t>
            </a:r>
          </a:p>
          <a:p>
            <a:pPr marL="775754" marR="40233" lvl="1" indent="-282892" defTabSz="905255">
              <a:defRPr sz="1800">
                <a:uFillTx/>
              </a:defRPr>
            </a:pPr>
            <a:endParaRPr lang="en-US" dirty="0" smtClean="0">
              <a:solidFill>
                <a:schemeClr val="accent2">
                  <a:lumMod val="75000"/>
                </a:schemeClr>
              </a:solidFill>
              <a:uFill>
                <a:solidFill/>
              </a:uFill>
            </a:endParaRPr>
          </a:p>
          <a:p>
            <a:pPr marL="35662" marR="40233" indent="0" algn="ctr" defTabSz="905255">
              <a:buNone/>
              <a:defRPr sz="1800">
                <a:uFillTx/>
              </a:defRPr>
            </a:pPr>
            <a:endParaRPr lang="en-US" sz="2400" i="1" dirty="0" smtClean="0">
              <a:solidFill>
                <a:schemeClr val="accent2">
                  <a:lumMod val="75000"/>
                </a:schemeClr>
              </a:solidFill>
              <a:uFill>
                <a:solidFill/>
              </a:uFill>
            </a:endParaRPr>
          </a:p>
          <a:p>
            <a:pPr marL="35662" marR="40233" indent="0" algn="ctr" defTabSz="905255">
              <a:buNone/>
              <a:defRPr sz="1800">
                <a:uFillTx/>
              </a:defRPr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uFill>
                  <a:solidFill/>
                </a:uFill>
              </a:rPr>
              <a:t>Differential privacy comes at very little cost                            beyond the limits imposed by tracing attacks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uFill>
                <a:solidFill/>
              </a:u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59898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Thank you!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2640"/>
            <a:ext cx="7799734" cy="3300191"/>
          </a:xfrm>
        </p:spPr>
        <p:txBody>
          <a:bodyPr>
            <a:normAutofit/>
          </a:bodyPr>
          <a:lstStyle/>
          <a:p>
            <a:pPr marL="318554" marR="40233" indent="-282892" defTabSz="905255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The entire dataset can be</a:t>
            </a:r>
            <a:r>
              <a:rPr lang="en-US" sz="2400" b="1" dirty="0" smtClean="0">
                <a:uFill>
                  <a:solidFill/>
                </a:uFill>
              </a:rPr>
              <a:t> reconstructed</a:t>
            </a:r>
            <a:r>
              <a:rPr lang="en-US" sz="2400" dirty="0" smtClean="0">
                <a:uFill>
                  <a:solidFill/>
                </a:uFill>
              </a:rPr>
              <a:t> given “too many”, “overly accurate”, statistics on the dataset                         [</a:t>
            </a:r>
            <a:r>
              <a:rPr lang="en-US" sz="2400" dirty="0" err="1" smtClean="0">
                <a:uFill>
                  <a:solidFill/>
                </a:uFill>
              </a:rPr>
              <a:t>Dinur</a:t>
            </a:r>
            <a:r>
              <a:rPr lang="en-US" sz="2400" dirty="0" smtClean="0">
                <a:uFill>
                  <a:solidFill/>
                </a:uFill>
              </a:rPr>
              <a:t>, </a:t>
            </a:r>
            <a:r>
              <a:rPr lang="en-US" sz="2400" dirty="0" err="1" smtClean="0">
                <a:uFill>
                  <a:solidFill/>
                </a:uFill>
              </a:rPr>
              <a:t>Nissim</a:t>
            </a:r>
            <a:r>
              <a:rPr lang="en-US" sz="2400" dirty="0" smtClean="0">
                <a:uFill>
                  <a:solidFill/>
                </a:uFill>
              </a:rPr>
              <a:t>, ’03]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38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 surprise: reconstruction attacks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40" y="4799224"/>
            <a:ext cx="8544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62" marR="40233" indent="0" defTabSz="905255">
              <a:buNone/>
              <a:defRPr sz="1800">
                <a:uFillTx/>
              </a:defRPr>
            </a:pPr>
            <a:r>
              <a:rPr lang="en-US" sz="2000" dirty="0" smtClean="0">
                <a:uFill>
                  <a:solidFill/>
                </a:uFill>
              </a:rPr>
              <a:t>Extremely simple statistics like:</a:t>
            </a:r>
          </a:p>
          <a:p>
            <a:pPr marL="35662" marR="40233" indent="0" defTabSz="905255">
              <a:buNone/>
              <a:defRPr sz="1800">
                <a:uFillTx/>
              </a:defRPr>
            </a:pPr>
            <a:r>
              <a:rPr lang="en-US" sz="2000" dirty="0">
                <a:uFill>
                  <a:solidFill/>
                </a:uFill>
              </a:rPr>
              <a:t>	</a:t>
            </a:r>
            <a:r>
              <a:rPr lang="en-US" sz="2000" dirty="0" smtClean="0">
                <a:uFill>
                  <a:solidFill/>
                </a:uFill>
              </a:rPr>
              <a:t>How many people like </a:t>
            </a:r>
            <a:r>
              <a:rPr lang="en-US" sz="2000" dirty="0" err="1" smtClean="0">
                <a:uFill>
                  <a:solidFill/>
                </a:uFill>
              </a:rPr>
              <a:t>Napolean</a:t>
            </a:r>
            <a:r>
              <a:rPr lang="en-US" sz="2000" dirty="0" smtClean="0">
                <a:uFill>
                  <a:solidFill/>
                </a:uFill>
              </a:rPr>
              <a:t> Dynamite?</a:t>
            </a:r>
          </a:p>
          <a:p>
            <a:pPr marL="35662" marR="40233" indent="0" defTabSz="905255">
              <a:buNone/>
              <a:defRPr sz="1800">
                <a:uFillTx/>
              </a:defRPr>
            </a:pPr>
            <a:r>
              <a:rPr lang="en-US" sz="2000" dirty="0">
                <a:uFill>
                  <a:solidFill/>
                </a:uFill>
              </a:rPr>
              <a:t>	</a:t>
            </a:r>
            <a:r>
              <a:rPr lang="en-US" sz="2000" dirty="0" smtClean="0">
                <a:uFill>
                  <a:solidFill/>
                </a:uFill>
              </a:rPr>
              <a:t>Is liking this movie predictive of liking Napoleon Dynamite?</a:t>
            </a:r>
          </a:p>
          <a:p>
            <a:pPr marL="35662" marR="40233" indent="0" defTabSz="905255">
              <a:buNone/>
              <a:defRPr sz="1800">
                <a:uFillTx/>
              </a:defRPr>
            </a:pPr>
            <a:r>
              <a:rPr lang="en-US" sz="2000" dirty="0">
                <a:uFill>
                  <a:solidFill/>
                </a:uFill>
              </a:rPr>
              <a:t>	</a:t>
            </a:r>
            <a:r>
              <a:rPr lang="en-US" sz="2000" dirty="0" smtClean="0">
                <a:uFill>
                  <a:solidFill/>
                </a:uFill>
              </a:rPr>
              <a:t>Is this a good clustering of movies based on tastes?</a:t>
            </a:r>
            <a:endParaRPr lang="en-US" sz="2000" dirty="0">
              <a:uFill>
                <a:solidFill/>
              </a:u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63837" y="3376517"/>
            <a:ext cx="364198" cy="5061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2400" i="0" dirty="0">
              <a:uFill>
                <a:solidFill/>
              </a:u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11504" y="3376517"/>
            <a:ext cx="364198" cy="50615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2400" i="0" dirty="0">
              <a:uFill>
                <a:solidFill/>
              </a:uFill>
              <a:latin typeface="+mj-lt"/>
            </a:endParaRPr>
          </a:p>
        </p:txBody>
      </p:sp>
      <p:pic>
        <p:nvPicPr>
          <p:cNvPr id="12" name="Picture 4" descr="C:\Users\Salil.SalilSurface\Desktop\temp - can throw out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60" y="3044471"/>
            <a:ext cx="2416675" cy="12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4916"/>
              </p:ext>
            </p:extLst>
          </p:nvPr>
        </p:nvGraphicFramePr>
        <p:xfrm>
          <a:off x="3480440" y="3431475"/>
          <a:ext cx="1847406" cy="39624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307901"/>
                <a:gridCol w="307901"/>
                <a:gridCol w="307901"/>
                <a:gridCol w="307901"/>
                <a:gridCol w="307901"/>
                <a:gridCol w="307901"/>
              </a:tblGrid>
              <a:tr h="15134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0.6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0.8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0.5</a:t>
                      </a:r>
                      <a:endParaRPr lang="en-US" sz="700" dirty="0"/>
                    </a:p>
                  </a:txBody>
                  <a:tcPr/>
                </a:tc>
              </a:tr>
              <a:tr h="15134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0.4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1.0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0.3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0.8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0.7</a:t>
                      </a:r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4" descr="C:\Users\Salil.SalilSurface\Desktop\temp - can throw out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5" y="3044471"/>
            <a:ext cx="2416675" cy="12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6734756" y="4071068"/>
            <a:ext cx="752670" cy="1749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49674" y="4064464"/>
            <a:ext cx="21336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Reconstructed </a:t>
            </a:r>
            <a:r>
              <a:rPr lang="en-US" sz="1300" dirty="0" err="1" smtClean="0">
                <a:latin typeface="Candara" charset="0"/>
                <a:ea typeface="Candara" charset="0"/>
                <a:cs typeface="Candara" charset="0"/>
              </a:rPr>
              <a:t>NetFlix</a:t>
            </a:r>
            <a:r>
              <a:rPr lang="en-US" sz="1300" dirty="0" smtClean="0">
                <a:latin typeface="Candara" charset="0"/>
                <a:ea typeface="Candara" charset="0"/>
                <a:cs typeface="Candara" charset="0"/>
              </a:rPr>
              <a:t> Data</a:t>
            </a:r>
            <a:endParaRPr lang="en-US" sz="1300" dirty="0">
              <a:latin typeface="Candara" charset="0"/>
              <a:ea typeface="Candara" charset="0"/>
              <a:cs typeface="Candara" charset="0"/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5400000" flipH="1" flipV="1">
            <a:off x="3568718" y="4039940"/>
            <a:ext cx="759962" cy="694545"/>
          </a:xfrm>
          <a:prstGeom prst="curvedConnector3">
            <a:avLst>
              <a:gd name="adj1" fmla="val 45815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787764" cy="4988166"/>
          </a:xfrm>
        </p:spPr>
        <p:txBody>
          <a:bodyPr>
            <a:normAutofit/>
          </a:bodyPr>
          <a:lstStyle/>
          <a:p>
            <a:pPr marL="318554" marR="40233" indent="-282892" defTabSz="905255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[Homer et al.’08]: determining membership in genomic datasets using only </a:t>
            </a:r>
            <a:r>
              <a:rPr lang="en-US" sz="2400" b="1" dirty="0" smtClean="0">
                <a:uFill>
                  <a:solidFill/>
                </a:uFill>
              </a:rPr>
              <a:t>frequencies</a:t>
            </a:r>
            <a:r>
              <a:rPr lang="en-US" sz="2400" dirty="0" smtClean="0">
                <a:uFill>
                  <a:solidFill/>
                </a:uFill>
              </a:rPr>
              <a:t> of certain alleles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b="1" dirty="0" smtClean="0">
                <a:uFill>
                  <a:solidFill/>
                </a:uFill>
              </a:rPr>
              <a:t>Given genomic information about an individual, an attacker can detect if that individual is in the </a:t>
            </a:r>
            <a:r>
              <a:rPr lang="en-US" sz="2000" b="1" dirty="0">
                <a:uFill>
                  <a:solidFill/>
                </a:uFill>
              </a:rPr>
              <a:t>case group</a:t>
            </a:r>
            <a:r>
              <a:rPr lang="en-US" sz="2000" b="1" dirty="0" smtClean="0">
                <a:uFill>
                  <a:solidFill/>
                </a:uFill>
              </a:rPr>
              <a:t> or control group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uFill>
                  <a:solidFill/>
                </a:uFill>
              </a:rPr>
              <a:t>Led NIH to change policy on access to data from studies they fund</a:t>
            </a:r>
          </a:p>
          <a:p>
            <a:pPr marL="775754" marR="40233" lvl="1" indent="-282892" defTabSz="905255">
              <a:defRPr sz="1800">
                <a:uFillTx/>
              </a:defRPr>
            </a:pPr>
            <a:endParaRPr lang="en-US" sz="2000" dirty="0"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endParaRPr lang="en-US" sz="2400" dirty="0" smtClean="0"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endParaRPr lang="en-US" sz="2400" dirty="0"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endParaRPr lang="en-US" sz="2400" dirty="0" smtClean="0"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Sensitive info was leaked, even though no PII was made available and no one was re-identified!</a:t>
            </a:r>
          </a:p>
        </p:txBody>
      </p:sp>
      <p:pic>
        <p:nvPicPr>
          <p:cNvPr id="4" name="pasted-image.png"/>
          <p:cNvPicPr/>
          <p:nvPr/>
        </p:nvPicPr>
        <p:blipFill>
          <a:blip r:embed="rId3">
            <a:extLst/>
          </a:blip>
          <a:srcRect l="2748" r="42171" b="30460"/>
          <a:stretch>
            <a:fillRect/>
          </a:stretch>
        </p:blipFill>
        <p:spPr>
          <a:xfrm>
            <a:off x="1905993" y="3434588"/>
            <a:ext cx="2308200" cy="1246801"/>
          </a:xfrm>
          <a:prstGeom prst="rect">
            <a:avLst/>
          </a:prstGeom>
          <a:ln w="12700">
            <a:rou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Today: tracing attacks on aggregated data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2274" y="4672573"/>
            <a:ext cx="2091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uFill>
                  <a:solidFill/>
                </a:uFill>
              </a:rPr>
              <a:t>case </a:t>
            </a:r>
            <a:r>
              <a:rPr lang="en-US" b="1" dirty="0" smtClean="0">
                <a:uFill>
                  <a:solidFill/>
                </a:uFill>
              </a:rPr>
              <a:t>group statistics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98583" y="4681389"/>
            <a:ext cx="2355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uFill>
                  <a:solidFill/>
                </a:uFill>
              </a:rPr>
              <a:t>c</a:t>
            </a:r>
            <a:r>
              <a:rPr lang="en-US" b="1" smtClean="0">
                <a:uFill>
                  <a:solidFill/>
                </a:uFill>
              </a:rPr>
              <a:t>ontrol group statistics</a:t>
            </a:r>
            <a:endParaRPr lang="en-US"/>
          </a:p>
        </p:txBody>
      </p:sp>
      <p:pic>
        <p:nvPicPr>
          <p:cNvPr id="10" name="pasted-image.png"/>
          <p:cNvPicPr/>
          <p:nvPr/>
        </p:nvPicPr>
        <p:blipFill>
          <a:blip r:embed="rId3">
            <a:extLst/>
          </a:blip>
          <a:srcRect l="2748" r="42171" b="30460"/>
          <a:stretch>
            <a:fillRect/>
          </a:stretch>
        </p:blipFill>
        <p:spPr>
          <a:xfrm>
            <a:off x="5278672" y="3434588"/>
            <a:ext cx="2308200" cy="1246801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17485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2640"/>
            <a:ext cx="8181395" cy="4883296"/>
          </a:xfrm>
        </p:spPr>
        <p:txBody>
          <a:bodyPr anchor="ctr">
            <a:normAutofit/>
          </a:bodyPr>
          <a:lstStyle/>
          <a:p>
            <a:pPr marL="318554" marR="40233" indent="-282892" defTabSz="905255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Individual data leaves a </a:t>
            </a:r>
            <a:r>
              <a:rPr lang="en-US" sz="2400" b="1" dirty="0" smtClean="0">
                <a:uFill>
                  <a:solidFill/>
                </a:uFill>
              </a:rPr>
              <a:t>fingerprint</a:t>
            </a:r>
            <a:r>
              <a:rPr lang="en-US" sz="2400" dirty="0" smtClean="0">
                <a:uFill>
                  <a:solidFill/>
                </a:uFill>
              </a:rPr>
              <a:t> in aggregate statistics       that can be </a:t>
            </a:r>
            <a:r>
              <a:rPr lang="en-US" sz="2400" b="1" dirty="0" smtClean="0">
                <a:uFill>
                  <a:solidFill/>
                </a:uFill>
              </a:rPr>
              <a:t>traced</a:t>
            </a:r>
            <a:r>
              <a:rPr lang="en-US" sz="2400" dirty="0" smtClean="0">
                <a:uFill>
                  <a:solidFill/>
                </a:uFill>
              </a:rPr>
              <a:t> to an individual</a:t>
            </a:r>
          </a:p>
          <a:p>
            <a:pPr marL="318554" marR="40233" indent="-282892" defTabSz="905255">
              <a:defRPr sz="1800">
                <a:uFillTx/>
              </a:defRPr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Our work: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 robust tracing attacks [DSS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V’15]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Extremely tolerant to noise in the released statistics</a:t>
            </a:r>
            <a:endParaRPr lang="en-US" sz="2000" dirty="0">
              <a:solidFill>
                <a:schemeClr val="accent1">
                  <a:lumMod val="75000"/>
                </a:schemeClr>
              </a:solidFill>
              <a:uFill>
                <a:solidFill/>
              </a:uFill>
            </a:endParaRP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Very mild assumptions, very little external information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Techniques inspired by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fingerprinting codes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[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BS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’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98, T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’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03, B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uFill>
                  <a:solidFill/>
                </a:uFill>
              </a:rPr>
              <a:t>V’14].</a:t>
            </a:r>
          </a:p>
          <a:p>
            <a:pPr marL="775754" marR="40233" lvl="1" indent="-282892" defTabSz="905255">
              <a:defRPr sz="1800">
                <a:uFillTx/>
              </a:defRPr>
            </a:pPr>
            <a:endParaRPr lang="en-US" dirty="0" smtClean="0">
              <a:solidFill>
                <a:schemeClr val="accent2">
                  <a:lumMod val="75000"/>
                </a:schemeClr>
              </a:solidFill>
              <a:uFill>
                <a:solidFill/>
              </a:uFill>
            </a:endParaRPr>
          </a:p>
          <a:p>
            <a:pPr marL="35662" marR="40233" indent="0" algn="ctr" defTabSz="905255">
              <a:buNone/>
              <a:defRPr sz="1800">
                <a:uFillTx/>
              </a:defRPr>
            </a:pPr>
            <a:endParaRPr lang="en-US" sz="2400" i="1" dirty="0" smtClean="0">
              <a:solidFill>
                <a:schemeClr val="accent2">
                  <a:lumMod val="75000"/>
                </a:schemeClr>
              </a:solidFill>
              <a:uFill>
                <a:solidFill/>
              </a:uFill>
            </a:endParaRPr>
          </a:p>
          <a:p>
            <a:pPr marL="35662" marR="40233" indent="0" algn="ctr" defTabSz="905255">
              <a:buNone/>
              <a:defRPr sz="1800">
                <a:uFillTx/>
              </a:defRPr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uFill>
                  <a:solidFill/>
                </a:uFill>
              </a:rPr>
              <a:t>Differential privacy comes at very little cost                            beyond the limits imposed by tracing attacks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uFill>
                <a:solidFill/>
              </a:u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Today: tracing attacks on aggregated data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78118" y="1462640"/>
            <a:ext cx="7787764" cy="472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8554" marR="40233" indent="-282892" defTabSz="905255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A model for tracing attacks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uFill>
                  <a:solidFill/>
                </a:uFill>
              </a:rPr>
              <a:t>releasing the mean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uFill>
                  <a:solidFill/>
                </a:uFill>
              </a:rPr>
              <a:t>the attacker’s resources and objective</a:t>
            </a:r>
          </a:p>
          <a:p>
            <a:pPr marL="775754" marR="40233" lvl="1" indent="-282892" defTabSz="905255">
              <a:defRPr sz="1800">
                <a:uFillTx/>
              </a:defRPr>
            </a:pPr>
            <a:endParaRPr lang="en-US" sz="2000" dirty="0"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Results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uFill>
                  <a:solidFill/>
                </a:uFill>
              </a:rPr>
              <a:t>statements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>
                <a:uFill>
                  <a:solidFill/>
                </a:uFill>
              </a:rPr>
              <a:t>t</a:t>
            </a:r>
            <a:r>
              <a:rPr lang="en-US" sz="2000" dirty="0" smtClean="0">
                <a:uFill>
                  <a:solidFill/>
                </a:uFill>
              </a:rPr>
              <a:t>he inner product attack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>
                <a:uFill>
                  <a:solidFill/>
                </a:uFill>
              </a:rPr>
              <a:t>s</a:t>
            </a:r>
            <a:r>
              <a:rPr lang="en-US" sz="2000" dirty="0" smtClean="0">
                <a:uFill>
                  <a:solidFill/>
                </a:uFill>
              </a:rPr>
              <a:t>napshots of the analysis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uFill>
                  <a:solidFill/>
                </a:uFill>
              </a:rPr>
              <a:t>a demonstration of the tightness of DP</a:t>
            </a:r>
          </a:p>
          <a:p>
            <a:pPr marL="775754" marR="40233" lvl="1" indent="-282892" defTabSz="905255">
              <a:defRPr sz="1800">
                <a:uFillTx/>
              </a:defRPr>
            </a:pPr>
            <a:endParaRPr lang="en-US" sz="2000" dirty="0"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Extensions</a:t>
            </a:r>
          </a:p>
          <a:p>
            <a:pPr marL="775754" marR="40233" lvl="1" indent="-282892" defTabSz="905255">
              <a:defRPr sz="1800">
                <a:uFillTx/>
              </a:defRPr>
            </a:pPr>
            <a:r>
              <a:rPr lang="en-US" sz="2000" dirty="0" smtClean="0">
                <a:uFill>
                  <a:solidFill/>
                </a:uFill>
              </a:rPr>
              <a:t>selecting significant statistics</a:t>
            </a:r>
            <a:endParaRPr lang="en-US" sz="2000" dirty="0">
              <a:uFill>
                <a:solidFill/>
              </a:uFill>
            </a:endParaRPr>
          </a:p>
          <a:p>
            <a:pPr marL="318554" marR="40233" indent="-282892" defTabSz="905255">
              <a:defRPr sz="1800">
                <a:uFillTx/>
              </a:defRPr>
            </a:pPr>
            <a:endParaRPr lang="en-US" sz="2400" dirty="0" smtClean="0">
              <a:uFill>
                <a:solidFill/>
              </a:u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Roadmap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26298" y="5265004"/>
            <a:ext cx="8091401" cy="1010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06661" y="5408539"/>
                <a:ext cx="77318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Two Goals:	1) Preserve privacy of individual rows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𝑿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                       	2)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accurately estimates the mean of the dataset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  <a:endParaRPr lang="en-US" sz="2000" b="1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1" y="5408539"/>
                <a:ext cx="7731883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68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6738548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3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50946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4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15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994378"/>
                  </p:ext>
                </p:extLst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" name="Left Arrow 44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19329" y="3373556"/>
                <a:ext cx="2015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</a:rPr>
                  <a:t>Noisy 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𝒒</m:t>
                        </m:r>
                      </m:e>
                    </m:acc>
                    <m:d>
                      <m:dPr>
                        <m:ctrlP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</m:d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≈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𝒒</m:t>
                    </m:r>
                  </m:oMath>
                </a14:m>
                <a:endParaRPr lang="en-US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329" y="3373556"/>
                <a:ext cx="2015360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15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323840" y="8692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Featured Players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3" grpId="0"/>
      <p:bldP spid="19" grpId="0"/>
      <p:bldP spid="45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0040" y="86921"/>
            <a:ext cx="78867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Tracing Attacks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06661" y="4773051"/>
                <a:ext cx="7731883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The attacker is given a targeted individual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/>
                  <a:t>, statistics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000" dirty="0" smtClean="0"/>
                  <a:t>, population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</a:rPr>
                      <m:t>𝒑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r>
                  <a:rPr lang="en-US" sz="2000" b="1" i="1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IN</a:t>
                </a: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: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is a random member of the dataset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endParaRPr lang="en-US" sz="2000" b="1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sz="2000" b="1" i="1" dirty="0" smtClean="0">
                    <a:solidFill>
                      <a:schemeClr val="accent1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OUT:</a:t>
                </a: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is a random member of the same population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was drawn from.</a:t>
                </a:r>
              </a:p>
              <a:p>
                <a:endParaRPr lang="en-US" sz="2000" b="1" dirty="0">
                  <a:ea typeface="Cambria Math" charset="0"/>
                  <a:cs typeface="Cambria Math" charset="0"/>
                </a:endParaRPr>
              </a:p>
              <a:p>
                <a:r>
                  <a:rPr lang="en-US" sz="2000" dirty="0" smtClean="0">
                    <a:ea typeface="Cambria Math" charset="0"/>
                    <a:cs typeface="Cambria Math" charset="0"/>
                  </a:rPr>
                  <a:t>Goal: Determine whether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is </a:t>
                </a:r>
                <a:r>
                  <a:rPr lang="en-US" sz="2000" b="1" i="1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IN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 or </a:t>
                </a:r>
                <a:r>
                  <a:rPr lang="en-US" sz="2000" b="1" i="1" dirty="0" smtClean="0">
                    <a:solidFill>
                      <a:schemeClr val="accent1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OUT</a:t>
                </a:r>
                <a:r>
                  <a:rPr lang="en-US" sz="2000" dirty="0" smtClean="0">
                    <a:ea typeface="Cambria Math" charset="0"/>
                    <a:cs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61" y="4773051"/>
                <a:ext cx="7731883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868" t="-2239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.33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239965"/>
                  </p:ext>
                </p:extLst>
              </p:nvPr>
            </p:nvGraphicFramePr>
            <p:xfrm>
              <a:off x="3516809" y="3757507"/>
              <a:ext cx="1833860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15" t="-3922" r="-36212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5322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 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32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5207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95938"/>
                  </p:ext>
                </p:extLst>
              </p:nvPr>
            </p:nvGraphicFramePr>
            <p:xfrm>
              <a:off x="3516809" y="2734540"/>
              <a:ext cx="1833860" cy="822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4998"/>
                    <a:gridCol w="1438862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80000" r="-369231" b="-20888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20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176087" r="-369231" b="-1043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8" t="-282222" r="-369231" b="-6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</a:t>
                </a:r>
                <a:endParaRPr lang="en-US" sz="1600" b="1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charset="0"/>
                        </a:rPr>
                        <m:t>𝑿</m:t>
                      </m:r>
                      <m:r>
                        <a:rPr lang="en-US" sz="1600" b="1" i="1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600" b="1" i="1">
                          <a:latin typeface="Cambria Math" charset="0"/>
                        </a:rPr>
                        <m:t>{</m:t>
                      </m:r>
                      <m:r>
                        <a:rPr lang="en-US" sz="1600" b="1" i="1">
                          <a:latin typeface="Cambria Math" charset="0"/>
                        </a:rPr>
                        <m:t>±</m:t>
                      </m:r>
                      <m:r>
                        <a:rPr lang="en-US" sz="1600" b="1" i="1"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1600" b="1" i="1">
                              <a:latin typeface="Cambria Math" charset="0"/>
                            </a:rPr>
                            <m:t>}</m:t>
                          </m:r>
                        </m:e>
                        <m:sup>
                          <m:r>
                            <a:rPr lang="en-US" sz="1600" b="1" i="1">
                              <a:latin typeface="Cambria Math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×</m:t>
                          </m:r>
                          <m:r>
                            <a:rPr lang="en-US" sz="1600" b="1" i="1">
                              <a:latin typeface="Cambria Math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75" y="2848823"/>
                <a:ext cx="1361975" cy="594393"/>
              </a:xfrm>
              <a:prstGeom prst="rect">
                <a:avLst/>
              </a:prstGeom>
              <a:blipFill rotWithShape="0">
                <a:blip r:embed="rId7"/>
                <a:stretch>
                  <a:fillRect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9518012"/>
                  </p:ext>
                </p:extLst>
              </p:nvPr>
            </p:nvGraphicFramePr>
            <p:xfrm>
              <a:off x="6212008" y="2986507"/>
              <a:ext cx="1830003" cy="3060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074"/>
                    <a:gridCol w="1428929"/>
                  </a:tblGrid>
                  <a:tr h="306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3030" t="-1923" r="-360606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140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.30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537694"/>
                  </p:ext>
                </p:extLst>
              </p:nvPr>
            </p:nvGraphicFramePr>
            <p:xfrm>
              <a:off x="3516809" y="1203223"/>
              <a:ext cx="1833860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41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1515" t="-4348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Product dist.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" y="1332786"/>
                <a:ext cx="2416687" cy="348172"/>
              </a:xfrm>
              <a:prstGeom prst="rect">
                <a:avLst/>
              </a:prstGeom>
              <a:blipFill rotWithShape="0">
                <a:blip r:embed="rId10"/>
                <a:stretch>
                  <a:fillRect l="-125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3" y="1261129"/>
            <a:ext cx="1438891" cy="95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617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579560"/>
                  </p:ext>
                </p:extLst>
              </p:nvPr>
            </p:nvGraphicFramePr>
            <p:xfrm>
              <a:off x="3516811" y="2034172"/>
              <a:ext cx="1833858" cy="274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1919"/>
                    <a:gridCol w="1431939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2"/>
                          <a:stretch>
                            <a:fillRect l="-1515" t="-2174" r="-362121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Target individual</a:t>
                </a:r>
                <a:r>
                  <a:rPr lang="en-US" sz="16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𝒕</m:t>
                    </m:r>
                    <m:r>
                      <a:rPr lang="en-US" sz="1600" b="1" i="1" smtClean="0">
                        <a:latin typeface="Cambria Math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charset="0"/>
                      </a:rPr>
                      <m:t>{</m:t>
                    </m:r>
                    <m:r>
                      <a:rPr lang="en-US" sz="1600" b="1" i="1" smtClean="0">
                        <a:latin typeface="Cambria Math" charset="0"/>
                      </a:rPr>
                      <m:t>±</m:t>
                    </m:r>
                    <m:r>
                      <a:rPr lang="en-US" sz="16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1600" b="1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1600" b="1" i="1" smtClean="0"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187" y="1693563"/>
                <a:ext cx="2534781" cy="348172"/>
              </a:xfrm>
              <a:prstGeom prst="rect">
                <a:avLst/>
              </a:prstGeom>
              <a:blipFill rotWithShape="0">
                <a:blip r:embed="rId13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Arrow 40"/>
          <p:cNvSpPr/>
          <p:nvPr/>
        </p:nvSpPr>
        <p:spPr>
          <a:xfrm flipH="1">
            <a:off x="2999114" y="2025028"/>
            <a:ext cx="32121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662013" y="2173532"/>
            <a:ext cx="87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Attacker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Left Arrow 46"/>
          <p:cNvSpPr/>
          <p:nvPr/>
        </p:nvSpPr>
        <p:spPr>
          <a:xfrm rot="5400000">
            <a:off x="4281702" y="2366309"/>
            <a:ext cx="301752" cy="31089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Left Arrow 47"/>
          <p:cNvSpPr/>
          <p:nvPr/>
        </p:nvSpPr>
        <p:spPr>
          <a:xfrm rot="16200000" flipH="1">
            <a:off x="6977166" y="2523709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Left Arrow 48"/>
          <p:cNvSpPr/>
          <p:nvPr/>
        </p:nvSpPr>
        <p:spPr>
          <a:xfrm flipH="1">
            <a:off x="5630553" y="202502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4" y="1660858"/>
            <a:ext cx="1400611" cy="88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n w="0">
                            <a:noFill/>
                          </a:ln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1600" b="1" i="1" dirty="0">
                  <a:ln w="0"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5" y="1940583"/>
                <a:ext cx="673139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/>
                  <a:t>Population mean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charset="0"/>
                      </a:rPr>
                      <m:t>𝒑</m:t>
                    </m:r>
                    <m:r>
                      <a:rPr lang="en-US" sz="1600" b="1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∼</m:t>
                        </m:r>
                        <m:r>
                          <a:rPr lang="en-US" sz="1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sub>
                    </m:sSub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16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95" y="845160"/>
                <a:ext cx="274126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33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Arrow 52"/>
          <p:cNvSpPr/>
          <p:nvPr/>
        </p:nvSpPr>
        <p:spPr>
          <a:xfrm flipH="1">
            <a:off x="5630553" y="3012646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Left Arrow 53"/>
          <p:cNvSpPr/>
          <p:nvPr/>
        </p:nvSpPr>
        <p:spPr>
          <a:xfrm flipH="1">
            <a:off x="5630552" y="1199419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𝑰𝑵</m:t>
                      </m:r>
                      <m:r>
                        <a:rPr lang="en-US" b="1" i="1">
                          <a:latin typeface="Cambria Math" charset="0"/>
                        </a:rPr>
                        <m:t>/</m:t>
                      </m:r>
                      <m:r>
                        <a:rPr lang="en-US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𝑶𝑼𝑻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09" y="488525"/>
                <a:ext cx="110799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eft Arrow 55"/>
          <p:cNvSpPr/>
          <p:nvPr/>
        </p:nvSpPr>
        <p:spPr>
          <a:xfrm rot="16200000" flipH="1">
            <a:off x="6980143" y="888820"/>
            <a:ext cx="299685" cy="31089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Dataset mean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𝒒</m:t>
                    </m:r>
                    <m:r>
                      <a:rPr lang="en-US" sz="1600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1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1" i="1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31" y="4108993"/>
                <a:ext cx="2283702" cy="447943"/>
              </a:xfrm>
              <a:prstGeom prst="rect">
                <a:avLst/>
              </a:prstGeom>
              <a:blipFill rotWithShape="0">
                <a:blip r:embed="rId18"/>
                <a:stretch>
                  <a:fillRect l="-1070" t="-68919" r="-18449" b="-1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6085" y="2577443"/>
                <a:ext cx="23758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charset="0"/>
                      </a:rPr>
                      <m:t>𝑷</m:t>
                    </m:r>
                  </m:oMath>
                </a14:m>
                <a:r>
                  <a:rPr lang="en-US" sz="1600" i="1" dirty="0" smtClean="0"/>
                  <a:t> can be anything within some class of distributions</a:t>
                </a:r>
                <a:endParaRPr lang="en-US" sz="1600" b="1" i="1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5" y="2577443"/>
                <a:ext cx="2375835" cy="584775"/>
              </a:xfrm>
              <a:prstGeom prst="rect">
                <a:avLst/>
              </a:prstGeom>
              <a:blipFill rotWithShape="0">
                <a:blip r:embed="rId19"/>
                <a:stretch>
                  <a:fillRect l="-1028" t="-3125" r="-77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19329" y="3373556"/>
                <a:ext cx="2015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</a:rPr>
                  <a:t>Noisy 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𝒒</m:t>
                        </m:r>
                      </m:e>
                    </m:acc>
                    <m:d>
                      <m:dPr>
                        <m:ctrlP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</m:d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≈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𝒒</m:t>
                    </m:r>
                  </m:oMath>
                </a14:m>
                <a:endParaRPr lang="en-US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329" y="3373556"/>
                <a:ext cx="2015360" cy="338554"/>
              </a:xfrm>
              <a:prstGeom prst="rect">
                <a:avLst/>
              </a:prstGeom>
              <a:blipFill rotWithShape="0">
                <a:blip r:embed="rId20"/>
                <a:stretch>
                  <a:fillRect l="-15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>
            <a:off x="6782463" y="3935896"/>
            <a:ext cx="1940118" cy="715617"/>
          </a:xfrm>
          <a:prstGeom prst="wedgeRoundRectCallout">
            <a:avLst>
              <a:gd name="adj1" fmla="val -40505"/>
              <a:gd name="adj2" fmla="val -797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PII, no one to re-identify!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3502</TotalTime>
  <Words>2034</Words>
  <Application>Microsoft Macintosh PowerPoint</Application>
  <PresentationFormat>On-screen Show (4:3)</PresentationFormat>
  <Paragraphs>588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Calibri Light</vt:lpstr>
      <vt:lpstr>Cambria Math</vt:lpstr>
      <vt:lpstr>Candara</vt:lpstr>
      <vt:lpstr>Gill Sans</vt:lpstr>
      <vt:lpstr>Arial</vt:lpstr>
      <vt:lpstr>Office Theme</vt:lpstr>
      <vt:lpstr>Dusting for Fingerprints in Private Data</vt:lpstr>
      <vt:lpstr>PowerPoint Presentation</vt:lpstr>
      <vt:lpstr>The usual story: re-identification attacks</vt:lpstr>
      <vt:lpstr>A surprise: reconstruction attacks</vt:lpstr>
      <vt:lpstr>PowerPoint Presentation</vt:lpstr>
      <vt:lpstr>PowerPoint Presentation</vt:lpstr>
      <vt:lpstr>PowerPoint Presentation</vt:lpstr>
      <vt:lpstr>PowerPoint Presentation</vt:lpstr>
      <vt:lpstr>Tracing Attacks</vt:lpstr>
      <vt:lpstr>Tracing Attacks: Exact Statistics</vt:lpstr>
      <vt:lpstr>PowerPoint Presentation</vt:lpstr>
      <vt:lpstr>Tracing Attacks: Exact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Overview: No Noise</vt:lpstr>
      <vt:lpstr>Analysis Overview: No Noise</vt:lpstr>
      <vt:lpstr>Analysis Overview: No Noise</vt:lpstr>
      <vt:lpstr>Analysis Overview: No Noise</vt:lpstr>
      <vt:lpstr>PowerPoint Presentation</vt:lpstr>
      <vt:lpstr>Analysis Overview: Robust</vt:lpstr>
      <vt:lpstr>Analysis Overview: Robust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Lower Bounds for Itemset Frequency Sketches</dc:title>
  <dc:creator>Ullman, Jonathan</dc:creator>
  <cp:lastModifiedBy>Ullman, Jonathan</cp:lastModifiedBy>
  <cp:revision>467</cp:revision>
  <dcterms:created xsi:type="dcterms:W3CDTF">2016-06-22T23:35:57Z</dcterms:created>
  <dcterms:modified xsi:type="dcterms:W3CDTF">2016-11-12T19:41:21Z</dcterms:modified>
</cp:coreProperties>
</file>