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3"/>
  </p:notesMasterIdLst>
  <p:handoutMasterIdLst>
    <p:handoutMasterId r:id="rId34"/>
  </p:handoutMasterIdLst>
  <p:sldIdLst>
    <p:sldId id="314" r:id="rId6"/>
    <p:sldId id="911" r:id="rId7"/>
    <p:sldId id="910" r:id="rId8"/>
    <p:sldId id="906" r:id="rId9"/>
    <p:sldId id="907" r:id="rId10"/>
    <p:sldId id="908" r:id="rId11"/>
    <p:sldId id="909" r:id="rId12"/>
    <p:sldId id="933" r:id="rId13"/>
    <p:sldId id="936" r:id="rId14"/>
    <p:sldId id="912" r:id="rId15"/>
    <p:sldId id="913" r:id="rId16"/>
    <p:sldId id="916" r:id="rId17"/>
    <p:sldId id="917" r:id="rId18"/>
    <p:sldId id="918" r:id="rId19"/>
    <p:sldId id="919" r:id="rId20"/>
    <p:sldId id="920" r:id="rId21"/>
    <p:sldId id="922" r:id="rId22"/>
    <p:sldId id="937" r:id="rId23"/>
    <p:sldId id="924" r:id="rId24"/>
    <p:sldId id="925" r:id="rId25"/>
    <p:sldId id="926" r:id="rId26"/>
    <p:sldId id="927" r:id="rId27"/>
    <p:sldId id="929" r:id="rId28"/>
    <p:sldId id="928" r:id="rId29"/>
    <p:sldId id="939" r:id="rId30"/>
    <p:sldId id="931" r:id="rId31"/>
    <p:sldId id="932" r:id="rId32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4EE00"/>
    <a:srgbClr val="A50021"/>
    <a:srgbClr val="FF0066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>
        <p:scale>
          <a:sx n="100" d="100"/>
          <a:sy n="100" d="100"/>
        </p:scale>
        <p:origin x="-870" y="-189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27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27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50"/>
                </a:solidFill>
              </a:rPr>
              <a:t>October 7, 2016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Avi60!!   Low-degree Polynomials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Low-Degree Polynomials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[Lipton’90]: (building on [Beaver-</a:t>
                </a:r>
                <a:r>
                  <a:rPr lang="en-US" dirty="0" err="1" smtClean="0"/>
                  <a:t>Feigenbaum</a:t>
                </a:r>
                <a:r>
                  <a:rPr lang="en-US" dirty="0" smtClean="0"/>
                  <a:t>]):</a:t>
                </a:r>
              </a:p>
              <a:p>
                <a:pPr lvl="1"/>
                <a:r>
                  <a:rPr lang="en-US" dirty="0" err="1" smtClean="0"/>
                  <a:t>Thm</a:t>
                </a:r>
                <a:r>
                  <a:rPr lang="en-US" dirty="0" smtClean="0"/>
                  <a:t>: Deg.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poly’s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),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-resilient.</a:t>
                </a:r>
              </a:p>
              <a:p>
                <a:pPr lvl="1"/>
                <a:r>
                  <a:rPr lang="en-US" dirty="0" err="1" smtClean="0"/>
                  <a:t>Cor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-Permanent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-resilient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Worst-case complexity of permanent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average-case complexity of permanent.</a:t>
                </a:r>
              </a:p>
              <a:p>
                <a:r>
                  <a:rPr lang="en-US" dirty="0" smtClean="0"/>
                  <a:t>Proof of </a:t>
                </a:r>
                <a:r>
                  <a:rPr lang="en-US" dirty="0" err="1" smtClean="0"/>
                  <a:t>Cor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𝑃𝑒𝑟𝑚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𝑃𝑒𝑟𝑚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w.h.p.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𝑃𝑜𝑙𝑦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𝐼𝑛𝑡𝑒𝑟𝑝𝑜𝑙𝑎𝑡𝑒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𝑖𝑅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Madhu Sudan\Dropbox\temp\Avi60\dick-lipto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3" y="1796515"/>
            <a:ext cx="795250" cy="9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5455" y="381000"/>
                <a:ext cx="8950035" cy="609600"/>
              </a:xfrm>
            </p:spPr>
            <p:txBody>
              <a:bodyPr/>
              <a:lstStyle/>
              <a:p>
                <a:r>
                  <a:rPr lang="en-US" dirty="0" smtClean="0"/>
                  <a:t>Background/Motivation: </a:t>
                </a:r>
                <a:br>
                  <a:rPr lang="en-US" dirty="0" smtClean="0"/>
                </a:br>
                <a:r>
                  <a:rPr lang="en-US" dirty="0" smtClean="0"/>
                  <a:t>Permanent: Worst-case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Average-case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55" y="381000"/>
                <a:ext cx="8950035" cy="609600"/>
              </a:xfrm>
              <a:blipFill rotWithShape="1">
                <a:blip r:embed="rId4"/>
                <a:stretch>
                  <a:fillRect l="-1499" t="-66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430304" y="1157270"/>
                <a:ext cx="8476129" cy="2272555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lang="en-US" dirty="0" smtClean="0">
                    <a:solidFill>
                      <a:srgbClr val="FFFF00"/>
                    </a:solidFill>
                  </a:rPr>
                  <a:t>Analysis:</a:t>
                </a:r>
              </a:p>
              <a:p>
                <a:pPr marL="800100" lvl="1" indent="-342900" algn="l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𝑃𝑒𝑟𝑚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deg.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poly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. </a:t>
                </a:r>
              </a:p>
              <a:p>
                <a:pPr marL="800100" lvl="1" indent="-342900" algn="l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∀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𝑃𝑒𝑟𝑚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≡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𝑃𝑒𝑟𝑚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𝑖𝑅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800100" lvl="1" indent="-342900" algn="l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 : </m:t>
                    </m:r>
                    <m:limLow>
                      <m:limLow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𝑖𝑅</m:t>
                            </m:r>
                          </m:e>
                        </m:d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𝑃𝑒𝑟𝑚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𝑖𝑅</m:t>
                            </m:r>
                          </m:e>
                        </m:d>
                      </m:e>
                    </m:d>
                    <m:r>
                      <a:rPr lang="en-US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𝛿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pPr marL="800100" lvl="1" indent="-342900" algn="l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lim>
                    </m:limLow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∃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𝑃𝑒𝑟𝑚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𝑖𝑅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)]≤(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+1)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≤1/3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304" y="1157270"/>
                <a:ext cx="8476129" cy="22725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316941" y="3357283"/>
            <a:ext cx="2581835" cy="914400"/>
            <a:chOff x="6257365" y="206188"/>
            <a:chExt cx="2581835" cy="914400"/>
          </a:xfrm>
        </p:grpSpPr>
        <p:sp>
          <p:nvSpPr>
            <p:cNvPr id="9" name="Oval 8"/>
            <p:cNvSpPr/>
            <p:nvPr/>
          </p:nvSpPr>
          <p:spPr bwMode="auto">
            <a:xfrm>
              <a:off x="6257365" y="206188"/>
              <a:ext cx="2581835" cy="914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4410" y="463333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Union Bound</a:t>
              </a:r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 flipH="1" flipV="1">
            <a:off x="2308412" y="3245224"/>
            <a:ext cx="1169894" cy="369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804647" y="3245225"/>
            <a:ext cx="1214718" cy="369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120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Resilience?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Error-correcting codes (ECC) to the rescue!!</a:t>
                </a:r>
              </a:p>
              <a:p>
                <a:r>
                  <a:rPr lang="en-US" b="0" dirty="0" smtClean="0"/>
                  <a:t>[GLRSW]: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𝑃𝑒𝑟𝑚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|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∈[10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])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forms an ECC …</a:t>
                </a:r>
              </a:p>
              <a:p>
                <a:pPr lvl="1"/>
                <a:r>
                  <a:rPr lang="en-US" dirty="0" smtClean="0"/>
                  <a:t>… which can be decoded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-fraction errors efficiently!</a:t>
                </a:r>
              </a:p>
              <a:p>
                <a:pPr lvl="1"/>
                <a:r>
                  <a:rPr lang="en-US" dirty="0" smtClean="0"/>
                  <a:t>Don’t need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𝑃𝑒𝑟𝑚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𝑖𝑅</m:t>
                        </m:r>
                      </m:e>
                    </m:d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Instead suffices to get equality for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90%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Replace Union Bound by Markov. </a:t>
                </a:r>
              </a:p>
              <a:p>
                <a:pPr lvl="2"/>
                <a:r>
                  <a:rPr lang="en-US" dirty="0" smtClean="0"/>
                  <a:t>Resilience goes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10250" y="3382270"/>
            <a:ext cx="3119438" cy="514353"/>
            <a:chOff x="6053136" y="90487"/>
            <a:chExt cx="3119438" cy="552451"/>
          </a:xfrm>
        </p:grpSpPr>
        <p:sp>
          <p:nvSpPr>
            <p:cNvPr id="7" name="Rectangle 6"/>
            <p:cNvSpPr/>
            <p:nvPr/>
          </p:nvSpPr>
          <p:spPr bwMode="auto">
            <a:xfrm>
              <a:off x="6053136" y="90487"/>
              <a:ext cx="3119438" cy="552451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7440" y="188079"/>
              <a:ext cx="303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Reed-Solomon Codes!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178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TCS/1990: ECCs not widely used/understood.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My first introduction to ECCs!</a:t>
            </a:r>
            <a:endParaRPr lang="en-US" dirty="0"/>
          </a:p>
          <a:p>
            <a:r>
              <a:rPr lang="en-US" dirty="0" smtClean="0"/>
              <a:t>Thanks, </a:t>
            </a:r>
            <a:r>
              <a:rPr lang="en-US" dirty="0" err="1" smtClean="0"/>
              <a:t>Avi</a:t>
            </a:r>
            <a:r>
              <a:rPr lang="en-US" dirty="0"/>
              <a:t> </a:t>
            </a:r>
            <a:r>
              <a:rPr lang="en-US" dirty="0" smtClean="0"/>
              <a:t>&amp; Dick!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03835"/>
              </p:ext>
            </p:extLst>
          </p:nvPr>
        </p:nvGraphicFramePr>
        <p:xfrm>
          <a:off x="2327621" y="1815025"/>
          <a:ext cx="4912765" cy="303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Acrobat Document" r:id="rId3" imgW="2485928" imgH="1533417" progId="Acrobat.Document.11">
                  <p:embed/>
                </p:oleObj>
              </mc:Choice>
              <mc:Fallback>
                <p:oleObj name="Acrobat Document" r:id="rId3" imgW="2485928" imgH="153341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7621" y="1815025"/>
                        <a:ext cx="4912765" cy="303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Error-Correcting Codes!!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4463935" y="2413094"/>
            <a:ext cx="2468880" cy="498764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93375" y="3330265"/>
            <a:ext cx="2468880" cy="498764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833062" y="2751513"/>
            <a:ext cx="1180407" cy="4239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262255" y="3175462"/>
            <a:ext cx="1751214" cy="404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013469" y="2975407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0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followup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“I’m not happy” [Blum, </a:t>
                </a:r>
                <a:r>
                  <a:rPr lang="en-US" sz="2000" dirty="0" smtClean="0"/>
                  <a:t>personal comm.</a:t>
                </a:r>
                <a:r>
                  <a:rPr lang="en-US" dirty="0" smtClean="0"/>
                  <a:t>’90]</a:t>
                </a:r>
              </a:p>
              <a:p>
                <a:pPr lvl="1"/>
                <a:r>
                  <a:rPr lang="en-US" dirty="0" smtClean="0"/>
                  <a:t>What are BCH codes?</a:t>
                </a:r>
              </a:p>
              <a:p>
                <a:pPr lvl="1"/>
                <a:r>
                  <a:rPr lang="en-US" dirty="0" smtClean="0"/>
                  <a:t>How do you decode them?</a:t>
                </a:r>
              </a:p>
              <a:p>
                <a:pPr lvl="1"/>
                <a:r>
                  <a:rPr lang="en-US" dirty="0" smtClean="0"/>
                  <a:t>What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in the resilience?</a:t>
                </a:r>
              </a:p>
              <a:p>
                <a:r>
                  <a:rPr lang="en-US" dirty="0" smtClean="0"/>
                  <a:t>Our answers:</a:t>
                </a:r>
              </a:p>
              <a:p>
                <a:pPr lvl="1"/>
                <a:r>
                  <a:rPr lang="en-US" dirty="0" smtClean="0"/>
                  <a:t>“Read [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17</a:t>
                </a:r>
                <a:r>
                  <a:rPr lang="en-US" dirty="0" smtClean="0"/>
                  <a:t>]”</a:t>
                </a:r>
              </a:p>
              <a:p>
                <a:pPr lvl="1"/>
                <a:r>
                  <a:rPr lang="en-US" dirty="0" smtClean="0"/>
                  <a:t>“Read [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17</a:t>
                </a:r>
                <a:r>
                  <a:rPr lang="en-US" dirty="0" smtClean="0"/>
                  <a:t>, Chapters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3, 9, 12</a:t>
                </a:r>
                <a:r>
                  <a:rPr lang="en-US" dirty="0" smtClean="0"/>
                  <a:t>]”</a:t>
                </a:r>
              </a:p>
              <a:p>
                <a:r>
                  <a:rPr lang="en-US" dirty="0" smtClean="0"/>
                  <a:t>Blum: “Go talk to </a:t>
                </a:r>
                <a:r>
                  <a:rPr lang="en-US" dirty="0" err="1" smtClean="0"/>
                  <a:t>Elwyn</a:t>
                </a:r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… “</a:t>
                </a:r>
                <a:r>
                  <a:rPr lang="en-US" sz="1600" dirty="0" smtClean="0"/>
                  <a:t>yada yada </a:t>
                </a:r>
                <a:r>
                  <a:rPr lang="en-US" sz="1600" dirty="0" err="1" smtClean="0"/>
                  <a:t>yada</a:t>
                </a:r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[Gemmell,S.’92]: Poly’s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-resilient!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“Decoding </a:t>
                </a:r>
                <a:r>
                  <a:rPr lang="en-US" dirty="0" err="1" smtClean="0"/>
                  <a:t>Berlekamp</a:t>
                </a:r>
                <a:r>
                  <a:rPr lang="en-US" dirty="0" smtClean="0"/>
                  <a:t>-Welch Decoder”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1161" b="-10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C:\Users\Madhu Sudan\Dropbox\temp\Avi60\bl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65" y="1629843"/>
            <a:ext cx="7239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dhu Sudan\Pictures\Screenshots\Screenshot (68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88" y="3116897"/>
            <a:ext cx="2190554" cy="187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dhu Sudan\Dropbox\temp\Avi60\berleka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27" y="4424362"/>
            <a:ext cx="686263" cy="9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722523" y="4281054"/>
            <a:ext cx="789709" cy="457200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4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1991: </a:t>
            </a:r>
            <a:r>
              <a:rPr lang="en-US" dirty="0" err="1" smtClean="0"/>
              <a:t>Avi</a:t>
            </a:r>
            <a:r>
              <a:rPr lang="en-US" dirty="0" smtClean="0"/>
              <a:t> visits Berkeley!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(Pete+) 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Avi</a:t>
                </a:r>
                <a:r>
                  <a:rPr lang="en-US" dirty="0" smtClean="0"/>
                  <a:t>: “Resilience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!”</a:t>
                </a:r>
              </a:p>
              <a:p>
                <a:r>
                  <a:rPr lang="en-US" dirty="0" err="1" smtClean="0"/>
                  <a:t>Avi</a:t>
                </a:r>
                <a:r>
                  <a:rPr lang="en-US" dirty="0" smtClean="0"/>
                  <a:t>: “Great. Now tell me how to make it higher!”</a:t>
                </a:r>
              </a:p>
              <a:p>
                <a:r>
                  <a:rPr lang="en-US" dirty="0" smtClean="0"/>
                  <a:t>Me: “What do you want? – we are optimal!”</a:t>
                </a:r>
              </a:p>
              <a:p>
                <a:pPr lvl="7"/>
                <a:r>
                  <a:rPr lang="en-US" dirty="0" smtClean="0"/>
                  <a:t>(under unique decoding)</a:t>
                </a:r>
              </a:p>
              <a:p>
                <a:pPr lvl="7"/>
                <a:r>
                  <a:rPr lang="en-US" dirty="0" smtClean="0"/>
                  <a:t>What if there are two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agreeing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on 50% of points each?</a:t>
                </a:r>
              </a:p>
              <a:p>
                <a:r>
                  <a:rPr lang="en-US" dirty="0" err="1" smtClean="0"/>
                  <a:t>Avi</a:t>
                </a:r>
                <a:r>
                  <a:rPr lang="en-US" dirty="0" smtClean="0"/>
                  <a:t>: “Everything. You are not.” </a:t>
                </a:r>
              </a:p>
              <a:p>
                <a:pPr lvl="7"/>
                <a:r>
                  <a:rPr lang="en-US" dirty="0" smtClean="0"/>
                  <a:t>(let me tell you about </a:t>
                </a:r>
                <a:r>
                  <a:rPr lang="en-US" u="sng" dirty="0" smtClean="0"/>
                  <a:t>list-decoding</a:t>
                </a:r>
                <a:r>
                  <a:rPr lang="en-US" dirty="0" smtClean="0"/>
                  <a:t> )</a:t>
                </a:r>
              </a:p>
              <a:p>
                <a:pPr lvl="7"/>
                <a:r>
                  <a:rPr lang="en-US" dirty="0" smtClean="0"/>
                  <a:t>“Btw, </a:t>
                </a:r>
                <a:r>
                  <a:rPr lang="en-US" dirty="0" err="1" smtClean="0"/>
                  <a:t>Sigal</a:t>
                </a:r>
                <a:r>
                  <a:rPr lang="en-US" dirty="0" smtClean="0"/>
                  <a:t>, Dick and </a:t>
                </a:r>
                <a:r>
                  <a:rPr lang="en-US" dirty="0" err="1" smtClean="0"/>
                  <a:t>Ronitt</a:t>
                </a:r>
                <a:r>
                  <a:rPr lang="en-US" dirty="0" smtClean="0"/>
                  <a:t> can recover both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in the above case. </a:t>
                </a:r>
                <a:r>
                  <a:rPr lang="en-US" sz="1400" dirty="0" smtClean="0"/>
                  <a:t>blah </a:t>
                </a:r>
                <a:r>
                  <a:rPr lang="en-US" sz="1400" dirty="0" err="1" smtClean="0"/>
                  <a:t>blah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blah</a:t>
                </a:r>
                <a:r>
                  <a:rPr lang="en-US" dirty="0" smtClean="0"/>
                  <a:t> symmetric functions </a:t>
                </a:r>
                <a:r>
                  <a:rPr lang="en-US" sz="1400" dirty="0" smtClean="0"/>
                  <a:t>blah </a:t>
                </a:r>
                <a:r>
                  <a:rPr lang="en-US" sz="1400" dirty="0" err="1" smtClean="0"/>
                  <a:t>blah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blah</a:t>
                </a:r>
                <a:r>
                  <a:rPr lang="en-US" sz="1400" dirty="0" smtClean="0"/>
                  <a:t> </a:t>
                </a:r>
                <a:r>
                  <a:rPr lang="en-US" dirty="0" smtClean="0"/>
                  <a:t>factor quadratics </a:t>
                </a:r>
                <a:r>
                  <a:rPr lang="en-US" sz="1400" dirty="0" smtClean="0"/>
                  <a:t>blah </a:t>
                </a:r>
                <a:r>
                  <a:rPr lang="en-US" sz="1400" dirty="0" err="1" smtClean="0"/>
                  <a:t>blah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blah</a:t>
                </a:r>
                <a:r>
                  <a:rPr lang="en-US" dirty="0" smtClean="0"/>
                  <a:t>”</a:t>
                </a:r>
              </a:p>
              <a:p>
                <a:pPr lvl="7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r="-1259" b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4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Report from </a:t>
            </a:r>
            <a:r>
              <a:rPr lang="en-US" dirty="0" err="1" smtClean="0"/>
              <a:t>Avi’s</a:t>
            </a:r>
            <a:r>
              <a:rPr lang="en-US" dirty="0" smtClean="0"/>
              <a:t> visit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Ar,Lipton,Rubinfeld,S</a:t>
                </a:r>
                <a:r>
                  <a:rPr lang="en-US" dirty="0" smtClean="0"/>
                  <a:t>. ‘92]: Can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∈{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and “each polynomial represented often”.</a:t>
                </a:r>
              </a:p>
              <a:p>
                <a:pPr lvl="1"/>
                <a:r>
                  <a:rPr lang="en-US" dirty="0" smtClean="0"/>
                  <a:t>In retrospect, I misunderstood </a:t>
                </a:r>
                <a:r>
                  <a:rPr lang="en-US" dirty="0" err="1" smtClean="0"/>
                  <a:t>Avi</a:t>
                </a:r>
                <a:r>
                  <a:rPr lang="en-US" dirty="0" smtClean="0"/>
                  <a:t> … and his claims about [</a:t>
                </a:r>
                <a:r>
                  <a:rPr lang="en-US" dirty="0" err="1" smtClean="0"/>
                  <a:t>Sigal</a:t>
                </a:r>
                <a:r>
                  <a:rPr lang="en-US" dirty="0" smtClean="0"/>
                  <a:t>, Dick, </a:t>
                </a:r>
                <a:r>
                  <a:rPr lang="en-US" dirty="0" err="1" smtClean="0"/>
                  <a:t>Ronitt</a:t>
                </a:r>
                <a:r>
                  <a:rPr lang="en-US" dirty="0" smtClean="0"/>
                  <a:t> ].</a:t>
                </a:r>
              </a:p>
              <a:p>
                <a:r>
                  <a:rPr lang="en-US" dirty="0" smtClean="0"/>
                  <a:t>[S.96,Guruswami+S.98,S.+Trevisan+Vadhan’99]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 1’: Poly’s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-”resilient”.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Can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s.t 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9661" y="1795549"/>
            <a:ext cx="26905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3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Avi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introducing me …</a:t>
            </a:r>
          </a:p>
          <a:p>
            <a:pPr lvl="2"/>
            <a:r>
              <a:rPr lang="en-US" dirty="0" smtClean="0"/>
              <a:t>… to the many wonders of polynomials!</a:t>
            </a:r>
          </a:p>
          <a:p>
            <a:pPr lvl="2"/>
            <a:r>
              <a:rPr lang="en-US" dirty="0" smtClean="0"/>
              <a:t>… to error-correcting codes </a:t>
            </a:r>
          </a:p>
          <a:p>
            <a:pPr lvl="2"/>
            <a:r>
              <a:rPr lang="en-US" dirty="0" smtClean="0"/>
              <a:t>… to list-decoding</a:t>
            </a:r>
          </a:p>
          <a:p>
            <a:pPr lvl="1"/>
            <a:r>
              <a:rPr lang="en-US" dirty="0" smtClean="0"/>
              <a:t>to (accidentally?) triggering follow up.</a:t>
            </a:r>
            <a:endParaRPr lang="en-US" dirty="0"/>
          </a:p>
          <a:p>
            <a:pPr lvl="1"/>
            <a:r>
              <a:rPr lang="en-US" dirty="0" smtClean="0"/>
              <a:t>For his curiosity and (infectious?) optimism.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Part 2: Testing Polynomials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9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Thm 1: </a:t>
                </a:r>
                <a:r>
                  <a:rPr lang="en-US" sz="2400" dirty="0" smtClean="0"/>
                  <a:t>deg.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dirty="0" smtClean="0"/>
                  <a:t>poly’s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-resilient.</a:t>
                </a:r>
              </a:p>
              <a:p>
                <a:pPr lvl="1"/>
                <a:r>
                  <a:rPr lang="en-US" dirty="0" err="1" smtClean="0"/>
                  <a:t>Defn</a:t>
                </a:r>
                <a:r>
                  <a:rPr lang="en-US" dirty="0" smtClean="0"/>
                  <a:t>: Family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makes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calls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2: deg.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polynomials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-robust.</a:t>
                </a:r>
              </a:p>
              <a:p>
                <a:pPr lvl="1"/>
                <a:r>
                  <a:rPr lang="en-US" dirty="0"/>
                  <a:t>Defn: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⊆{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-robust </a:t>
                </a:r>
                <a:r>
                  <a:rPr lang="en-US" dirty="0"/>
                  <a:t>if </a:t>
                </a: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≝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90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338452" y="223033"/>
            <a:ext cx="3093724" cy="719765"/>
            <a:chOff x="762000" y="2485922"/>
            <a:chExt cx="7467600" cy="1761384"/>
          </a:xfrm>
        </p:grpSpPr>
        <p:pic>
          <p:nvPicPr>
            <p:cNvPr id="8" name="Picture 2" descr="C:\Users\Madhu Sudan\Dropbox\temp\Avi60\Gemme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09946"/>
              <a:ext cx="14478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adhu Sudan\Dropbox\temp\Avi60\dick-lipton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26512"/>
              <a:ext cx="13716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adhu Sudan\Dropbox\temp\Avi60\ronitt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485922"/>
              <a:ext cx="1184275" cy="176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Madhu Sudan\Dropbox\temp\Avi60\m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526512"/>
              <a:ext cx="1441672" cy="169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Madhu Sudan\Dropbox\temp\Avi60\avi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09946"/>
              <a:ext cx="12192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65672" y="1041557"/>
                <a:ext cx="23577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[STV’99]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72" y="1041557"/>
                <a:ext cx="235776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9231" r="-387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52407" y="1337898"/>
            <a:ext cx="41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8189" y="3408218"/>
            <a:ext cx="482138" cy="1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7780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test?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Probabilistically Checkable Proofs!</a:t>
                </a:r>
              </a:p>
              <a:p>
                <a:r>
                  <a:rPr lang="en-US" dirty="0" smtClean="0"/>
                  <a:t>Polynomials are building blocks of complexity.</a:t>
                </a:r>
              </a:p>
              <a:p>
                <a:pPr lvl="1"/>
                <a:r>
                  <a:rPr lang="en-US" dirty="0" smtClean="0"/>
                  <a:t>Complex statements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bit statements)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simple statements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long) about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complex polynomials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coefficients).</a:t>
                </a:r>
              </a:p>
              <a:p>
                <a:r>
                  <a:rPr lang="en-US" dirty="0" smtClean="0"/>
                  <a:t>Low-degree testing: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erifying truth of complex statements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verifying simple statements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(about complex polynomials).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40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71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Inspecting a building:</a:t>
                </a:r>
              </a:p>
              <a:p>
                <a:pPr lvl="1"/>
                <a:r>
                  <a:rPr lang="en-US" dirty="0"/>
                  <a:t>“Building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atoms</a:t>
                </a:r>
                <a:r>
                  <a:rPr lang="en-US" dirty="0" smtClean="0"/>
                  <a:t>”</a:t>
                </a:r>
                <a:endParaRPr lang="en-US" dirty="0"/>
              </a:p>
              <a:p>
                <a:pPr lvl="1"/>
                <a:r>
                  <a:rPr lang="en-US" dirty="0" smtClean="0"/>
                  <a:t>“Building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(1) </m:t>
                    </m:r>
                  </m:oMath>
                </a14:m>
                <a:r>
                  <a:rPr lang="en-US" dirty="0" smtClean="0"/>
                  <a:t>rooms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(1) </m:t>
                    </m:r>
                  </m:oMath>
                </a14:m>
                <a:r>
                  <a:rPr lang="en-US" dirty="0" smtClean="0"/>
                  <a:t>walls”</a:t>
                </a:r>
              </a:p>
              <a:p>
                <a:r>
                  <a:rPr lang="en-US" dirty="0" smtClean="0"/>
                  <a:t>Former view: </a:t>
                </a:r>
              </a:p>
              <a:p>
                <a:pPr lvl="1"/>
                <a:r>
                  <a:rPr lang="en-US" dirty="0" smtClean="0"/>
                  <a:t>Verifying stability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-checks.</a:t>
                </a:r>
              </a:p>
              <a:p>
                <a:r>
                  <a:rPr lang="en-US" dirty="0" smtClean="0"/>
                  <a:t>Latter view:</a:t>
                </a:r>
              </a:p>
              <a:p>
                <a:pPr lvl="1"/>
                <a:r>
                  <a:rPr lang="en-US" dirty="0" smtClean="0"/>
                  <a:t>Verifying stability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-checks +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-”stability of wall-checks”.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Walls!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8254" y="178680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l" eaLnBrk="0" hangingPunct="0"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…    OR</a:t>
            </a:r>
          </a:p>
        </p:txBody>
      </p:sp>
    </p:spTree>
    <p:extLst>
      <p:ext uri="{BB962C8B-B14F-4D97-AF65-F5344CB8AC3E}">
        <p14:creationId xmlns:p14="http://schemas.microsoft.com/office/powerpoint/2010/main" val="74517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 = Walls?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20545" cy="4724400"/>
              </a:xfrm>
            </p:spPr>
            <p:txBody>
              <a:bodyPr/>
              <a:lstStyle/>
              <a:p>
                <a:r>
                  <a:rPr lang="en-US" dirty="0" smtClean="0"/>
                  <a:t>A (NP-)complete statement:</a:t>
                </a:r>
              </a:p>
              <a:p>
                <a:pPr lvl="1"/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-colorable.</a:t>
                </a:r>
              </a:p>
              <a:p>
                <a:pPr lvl="1"/>
                <a:r>
                  <a:rPr lang="en-US" dirty="0" smtClean="0"/>
                  <a:t>Proof: Coloring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dirty="0" smtClean="0"/>
                  <a:t>bits).</a:t>
                </a:r>
              </a:p>
              <a:p>
                <a:pPr lvl="1"/>
                <a:r>
                  <a:rPr lang="en-US" dirty="0" smtClean="0"/>
                  <a:t>Verification: Read entire coloring.</a:t>
                </a:r>
              </a:p>
              <a:p>
                <a:r>
                  <a:rPr lang="en-US" dirty="0" smtClean="0"/>
                  <a:t>Equivalent (NP-)complete statement:</a:t>
                </a:r>
              </a:p>
              <a:p>
                <a:pPr lvl="1"/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local map from poly’s to poly’s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 poly’s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≡0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Verification:</a:t>
                </a:r>
              </a:p>
              <a:p>
                <a:pPr lvl="2"/>
                <a:r>
                  <a:rPr lang="en-US" dirty="0" smtClean="0"/>
                  <a:t>Step 1: Test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are polynomials</a:t>
                </a:r>
              </a:p>
              <a:p>
                <a:pPr lvl="2"/>
                <a:r>
                  <a:rPr lang="en-US" dirty="0" smtClean="0"/>
                  <a:t>Step 2: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20545" cy="4724400"/>
              </a:xfrm>
              <a:blipFill rotWithShape="1">
                <a:blip r:embed="rId2"/>
                <a:stretch>
                  <a:fillRect l="-28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 = Wall -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Reduction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b="0" dirty="0" smtClean="0"/>
                  <a:t>-coloring to polynomial satisfiability [Ben-Sasson-S.’04]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            +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2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Low-degree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Thm 2: deg.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polynomials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dirty="0"/>
                  <a:t>robust.</a:t>
                </a:r>
              </a:p>
              <a:p>
                <a:pPr lvl="1"/>
                <a:r>
                  <a:rPr lang="en-US" dirty="0" smtClean="0"/>
                  <a:t>Definition: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⊆{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dirty="0"/>
                  <a:t>robust 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/>
                  <a:t>s.t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≝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Better testers etc.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Better PCPs [ALMSS’92, PS’94,AS’98,RS’98,GS’02,BSV</a:t>
                </a:r>
                <a:r>
                  <a:rPr lang="en-US" dirty="0" smtClean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W</a:t>
                </a:r>
                <a:r>
                  <a:rPr lang="en-US" dirty="0" smtClean="0"/>
                  <a:t>’04,BGHSV’05,MR’08]</a:t>
                </a:r>
              </a:p>
              <a:p>
                <a:r>
                  <a:rPr lang="en-US" dirty="0" smtClean="0"/>
                  <a:t>Robustness:</a:t>
                </a:r>
              </a:p>
              <a:p>
                <a:pPr lvl="1"/>
                <a:r>
                  <a:rPr lang="en-US" dirty="0" smtClean="0"/>
                  <a:t>[Rubinfeld-S.’92]: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[ALMSS’92]: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[Raz-Safra’98,Arora-S.’98]: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r="-593" b="-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575611" y="1335739"/>
            <a:ext cx="524435" cy="7754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45303" y="417022"/>
                <a:ext cx="206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Better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?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303" y="417022"/>
                <a:ext cx="206806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427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16985" y="4244788"/>
            <a:ext cx="2571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Thanks again, </a:t>
            </a:r>
            <a:r>
              <a:rPr lang="en-US" dirty="0" err="1" smtClean="0"/>
              <a:t>Avi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706035" y="4644898"/>
            <a:ext cx="410950" cy="3574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764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reasons to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XOR lemma for polynomials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𝑟𝑎𝑛𝑑𝑜𝑚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as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→∞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Low-degree testing: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/>
                  <a:t>For </a:t>
                </a:r>
                <a:r>
                  <a:rPr lang="en-US" dirty="0" smtClean="0"/>
                  <a:t>some </a:t>
                </a:r>
                <a:r>
                  <a:rPr lang="en-US" dirty="0"/>
                  <a:t>tests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determined completely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[Gowers]: For same tests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 lower bounded by some function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Small set expanders and Short Long Codes … omitted. </a:t>
                </a:r>
                <a:r>
                  <a:rPr lang="en-US" sz="1800" dirty="0" smtClean="0"/>
                  <a:t>[BGHMRS]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b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3562" y="4707918"/>
                <a:ext cx="3942105" cy="672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𝑙𝑜𝑐𝑎𝑙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562" y="4707918"/>
                <a:ext cx="3942105" cy="672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794" y="3517804"/>
                <a:ext cx="4532844" cy="610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𝑙𝑜𝑐𝑎𝑙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⊕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𝑙𝑜𝑐𝑎𝑙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94" y="3517804"/>
                <a:ext cx="4532844" cy="6100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00663" y="1352560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eaLnBrk="0" hangingPunct="0">
              <a:buClr>
                <a:srgbClr val="00CCFF"/>
              </a:buClr>
              <a:buNone/>
            </a:pPr>
            <a:r>
              <a:rPr lang="en-US" sz="2400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/>
              </a:rPr>
              <a:t>[ViolaWigderson’04</a:t>
            </a:r>
            <a:r>
              <a:rPr lang="en-US" sz="2400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/>
              </a:rPr>
              <a:t>]:</a:t>
            </a:r>
            <a:endParaRPr lang="en-US" sz="2400" kern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02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State-of-the-art: Low-degree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history omitted, Variations omitted.</a:t>
                </a:r>
              </a:p>
              <a:p>
                <a:r>
                  <a:rPr lang="en-US" dirty="0" smtClean="0"/>
                  <a:t>Families of interest: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-var. deg.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Benchmark: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of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err="1"/>
                  <a:t>Thm</a:t>
                </a:r>
                <a:r>
                  <a:rPr lang="en-US" dirty="0"/>
                  <a:t>.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r>
                  <a:rPr lang="en-US" dirty="0" err="1"/>
                  <a:t>Thm</a:t>
                </a:r>
                <a:r>
                  <a:rPr lang="en-US" dirty="0"/>
                  <a:t>.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r>
                  <a:rPr lang="en-US" dirty="0" err="1"/>
                  <a:t>Thm</a:t>
                </a:r>
                <a:r>
                  <a:rPr lang="en-US" dirty="0"/>
                  <a:t>.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2501" y="4499251"/>
                <a:ext cx="6856108" cy="9618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 algn="l" eaLnBrk="0" hangingPunct="0">
                  <a:buClr>
                    <a:srgbClr val="00CCFF"/>
                  </a:buCl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[Raz-Safra’98]:</a:t>
                </a:r>
              </a:p>
              <a:p>
                <a:pPr lvl="0" algn="l" eaLnBrk="0" hangingPunct="0">
                  <a:buClr>
                    <a:srgbClr val="00CCF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∀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𝛼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&lt;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∃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𝛽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0</m:t>
                    </m:r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 err="1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s.t.</a:t>
                </a:r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𝛽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 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-</a:t>
                </a:r>
                <a:r>
                  <a:rPr lang="en-US" sz="2400" kern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robust</a:t>
                </a:r>
                <a:endParaRPr lang="en-US" sz="2400" kern="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1" y="4499251"/>
                <a:ext cx="6856108" cy="961866"/>
              </a:xfrm>
              <a:prstGeom prst="rect">
                <a:avLst/>
              </a:prstGeom>
              <a:blipFill rotWithShape="1">
                <a:blip r:embed="rId3"/>
                <a:stretch>
                  <a:fillRect l="-1149" t="-3659" r="-531" b="-1036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2500" y="4984946"/>
                <a:ext cx="7709675" cy="9048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 algn="l" eaLnBrk="0" hangingPunct="0">
                  <a:buClr>
                    <a:srgbClr val="00CCFF"/>
                  </a:buCl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[GHS’15]:</a:t>
                </a:r>
              </a:p>
              <a:p>
                <a:pPr lvl="0" algn="l" eaLnBrk="0" hangingPunct="0">
                  <a:buClr>
                    <a:srgbClr val="00CCFF"/>
                  </a:buClr>
                  <a:buNone/>
                </a:pPr>
                <a:r>
                  <a:rPr lang="en-US" sz="2400" kern="0" dirty="0" smtClean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∀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𝛿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0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∃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𝛼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0</m:t>
                    </m:r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 err="1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s.t.</a:t>
                </a:r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𝛿</m:t>
                            </m:r>
                          </m:e>
                        </m:d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𝛼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-</a:t>
                </a:r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robust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984946"/>
                <a:ext cx="7709675" cy="904863"/>
              </a:xfrm>
              <a:prstGeom prst="rect">
                <a:avLst/>
              </a:prstGeom>
              <a:blipFill rotWithShape="1">
                <a:blip r:embed="rId4"/>
                <a:stretch>
                  <a:fillRect l="-1023" t="-3896" r="-393" b="-1493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2501" y="5148262"/>
                <a:ext cx="7218258" cy="9995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 algn="l" eaLnBrk="0" hangingPunct="0">
                  <a:buClr>
                    <a:srgbClr val="00CCFF"/>
                  </a:buClr>
                  <a:buNone/>
                </a:pP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[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BKSSZ’09, HSS’11, HRS’15]:</a:t>
                </a:r>
              </a:p>
              <a:p>
                <a:pPr lvl="0" algn="l" eaLnBrk="0" hangingPunct="0">
                  <a:buClr>
                    <a:srgbClr val="00CCF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∀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∃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𝜖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0</m:t>
                    </m:r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s.t.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𝑃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𝑑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𝑑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𝜖</m:t>
                    </m:r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i="1" kern="0">
                        <a:solidFill>
                          <a:srgbClr val="179901">
                            <a:lumMod val="75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-</a:t>
                </a:r>
                <a:r>
                  <a:rPr lang="en-US" sz="2400" kern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robust</a:t>
                </a:r>
                <a:endParaRPr lang="en-US" sz="2400" kern="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1" y="5148262"/>
                <a:ext cx="7218258" cy="999504"/>
              </a:xfrm>
              <a:prstGeom prst="rect">
                <a:avLst/>
              </a:prstGeom>
              <a:blipFill rotWithShape="1">
                <a:blip r:embed="rId5"/>
                <a:stretch>
                  <a:fillRect l="-1092" t="-3550" r="-504" b="-94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60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 1: Use symmetry to reduce high-dimensional case to low-dimension.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:r>
                  <a:rPr lang="en-US" dirty="0" smtClean="0"/>
                  <a:t>(Gets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independence).</a:t>
                </a:r>
              </a:p>
              <a:p>
                <a:r>
                  <a:rPr lang="en-US" dirty="0" smtClean="0"/>
                  <a:t>Idea 2: Find some slightly weaker, but better understood, code that contains code of interest.</a:t>
                </a:r>
              </a:p>
              <a:p>
                <a:pPr lvl="1"/>
                <a:r>
                  <a:rPr lang="en-US" dirty="0" smtClean="0"/>
                  <a:t>Typically “tensor”: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Works “quite generally”: need symmetry + </a:t>
                </a:r>
                <a:r>
                  <a:rPr lang="en-US" dirty="0" err="1" smtClean="0"/>
                  <a:t>supercode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Doesn’t work when </a:t>
                </a:r>
                <a:r>
                  <a:rPr lang="en-US" dirty="0" err="1" smtClean="0"/>
                  <a:t>tensoring</a:t>
                </a:r>
                <a:r>
                  <a:rPr lang="en-US" dirty="0" smtClean="0"/>
                  <a:t> doesn’t!</a:t>
                </a:r>
              </a:p>
              <a:p>
                <a:pPr lvl="1"/>
                <a:r>
                  <a:rPr lang="en-US" dirty="0" smtClean="0"/>
                  <a:t>No testing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 yet for multiplicity codes!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again </a:t>
            </a:r>
            <a:r>
              <a:rPr lang="en-US" dirty="0" err="1" smtClean="0"/>
              <a:t>Avi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For generously contributing ideas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(and your students …)</a:t>
            </a:r>
          </a:p>
          <a:p>
            <a:pPr lvl="1"/>
            <a:r>
              <a:rPr lang="en-US" dirty="0" smtClean="0"/>
              <a:t>Many inspiring moments (about low-degree polynomials, and everything else!)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2" descr="C:\Users\Madhu Sudan\Dropbox\temp\Avi60\Cheesebu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12" y="3827709"/>
            <a:ext cx="2825376" cy="18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dhu Sudan\Dropbox\temp\Avi60\cake-imag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-15698"/>
          <a:stretch/>
        </p:blipFill>
        <p:spPr bwMode="auto">
          <a:xfrm>
            <a:off x="3169105" y="3710438"/>
            <a:ext cx="3676930" cy="246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5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Birthday, </a:t>
            </a:r>
            <a:r>
              <a:rPr lang="en-US" dirty="0" err="1" smtClean="0"/>
              <a:t>Avi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 descr="C:\Users\Madhu Sudan\Dropbox\temp\Avi60\cake-images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-15698"/>
          <a:stretch/>
        </p:blipFill>
        <p:spPr bwMode="auto">
          <a:xfrm>
            <a:off x="1465811" y="1339273"/>
            <a:ext cx="713232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4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Birthday </a:t>
            </a:r>
            <a:r>
              <a:rPr lang="en-US" dirty="0" err="1" smtClean="0"/>
              <a:t>Avi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Users\Madhu Sudan\Dropbox\temp\Avi60\Cheesebu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51743"/>
            <a:ext cx="6359525" cy="42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2234" y="5738096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200" dirty="0"/>
              <a:t>Cheeseburger again!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959" y="6084459"/>
            <a:ext cx="2890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0293" y="5262122"/>
            <a:ext cx="2617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200" dirty="0" smtClean="0"/>
              <a:t>Polynomials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89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Polynomials</a:t>
            </a:r>
          </a:p>
          <a:p>
            <a:pPr lvl="1"/>
            <a:r>
              <a:rPr lang="en-US" dirty="0" smtClean="0"/>
              <a:t>How to correct them?</a:t>
            </a:r>
            <a:endParaRPr lang="en-US" dirty="0"/>
          </a:p>
          <a:p>
            <a:pPr lvl="1"/>
            <a:r>
              <a:rPr lang="en-US" dirty="0" smtClean="0"/>
              <a:t>How to test them?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 history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Current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802745" y="1747982"/>
            <a:ext cx="2286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38675" y="1950894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/>
              <a:t>!!!  </a:t>
            </a:r>
            <a:endParaRPr lang="en-US" sz="3200" dirty="0"/>
          </a:p>
        </p:txBody>
      </p:sp>
      <p:pic>
        <p:nvPicPr>
          <p:cNvPr id="3075" name="Picture 3" descr="C:\Users\Madhu Sudan\Dropbox\temp\Avi60\av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25981"/>
            <a:ext cx="2187575" cy="14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1304" y="259896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/>
                        </a:rPr>
                        <m:t>⇑</m:t>
                      </m:r>
                    </m:oMath>
                  </m:oMathPara>
                </a14:m>
                <a:endParaRPr lang="en-US" sz="4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304" y="2598961"/>
                <a:ext cx="713657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05275" y="1990038"/>
            <a:ext cx="131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(Why?)</a:t>
            </a:r>
          </a:p>
        </p:txBody>
      </p:sp>
    </p:spTree>
    <p:extLst>
      <p:ext uri="{BB962C8B-B14F-4D97-AF65-F5344CB8AC3E}">
        <p14:creationId xmlns:p14="http://schemas.microsoft.com/office/powerpoint/2010/main" val="943238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GLRSW-91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2485922"/>
            <a:ext cx="7467600" cy="1761384"/>
            <a:chOff x="762000" y="2485922"/>
            <a:chExt cx="7467600" cy="1761384"/>
          </a:xfrm>
        </p:grpSpPr>
        <p:pic>
          <p:nvPicPr>
            <p:cNvPr id="1026" name="Picture 2" descr="C:\Users\Madhu Sudan\Dropbox\temp\Avi60\Gemme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09946"/>
              <a:ext cx="14478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adhu Sudan\Dropbox\temp\Avi60\dick-lipton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26512"/>
              <a:ext cx="13716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adhu Sudan\Dropbox\temp\Avi60\ronitt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485922"/>
              <a:ext cx="1184275" cy="176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adhu Sudan\Dropbox\temp\Avi60\m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526512"/>
              <a:ext cx="1441672" cy="169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Madhu Sudan\Dropbox\temp\Avi60\avi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09946"/>
              <a:ext cx="12192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Madhu Sudan\Dropbox\temp\Avi60\Screenshot (66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177637"/>
            <a:ext cx="8001000" cy="11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50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Thm 1: </a:t>
                </a:r>
                <a:r>
                  <a:rPr lang="en-US" sz="2400" dirty="0" smtClean="0"/>
                  <a:t>deg.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dirty="0" smtClean="0"/>
                  <a:t>poly’s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-resilient.</a:t>
                </a:r>
              </a:p>
              <a:p>
                <a:pPr lvl="1"/>
                <a:r>
                  <a:rPr lang="en-US" dirty="0" err="1" smtClean="0"/>
                  <a:t>Defn</a:t>
                </a:r>
                <a:r>
                  <a:rPr lang="en-US" dirty="0" smtClean="0"/>
                  <a:t>: Family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makes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calls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2: deg.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polynomials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-robust.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90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338452" y="223033"/>
            <a:ext cx="4222226" cy="982314"/>
            <a:chOff x="762000" y="2485922"/>
            <a:chExt cx="7467600" cy="1761384"/>
          </a:xfrm>
        </p:grpSpPr>
        <p:pic>
          <p:nvPicPr>
            <p:cNvPr id="8" name="Picture 2" descr="C:\Users\Madhu Sudan\Dropbox\temp\Avi60\Gemme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09946"/>
              <a:ext cx="14478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adhu Sudan\Dropbox\temp\Avi60\dick-lipton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26512"/>
              <a:ext cx="13716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adhu Sudan\Dropbox\temp\Avi60\ronitt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485922"/>
              <a:ext cx="1184275" cy="176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Madhu Sudan\Dropbox\temp\Avi60\m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526512"/>
              <a:ext cx="1441672" cy="169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Madhu Sudan\Dropbox\temp\Avi60\avi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09946"/>
              <a:ext cx="12192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94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(visually)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1479176" y="1766047"/>
            <a:ext cx="7625133" cy="400110"/>
            <a:chOff x="1479176" y="1766047"/>
            <a:chExt cx="7625133" cy="400110"/>
          </a:xfrm>
        </p:grpSpPr>
        <p:sp>
          <p:nvSpPr>
            <p:cNvPr id="7" name="Rectangle 6"/>
            <p:cNvSpPr/>
            <p:nvPr/>
          </p:nvSpPr>
          <p:spPr bwMode="auto">
            <a:xfrm>
              <a:off x="1479176" y="1766047"/>
              <a:ext cx="6472518" cy="381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833283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232212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631142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052483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64860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863788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611906" y="1775012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163671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715435" y="1783976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289613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987989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517342" y="1783976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060142" y="1766047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211436" y="1766047"/>
                  <a:ext cx="8928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1436" y="1766047"/>
                  <a:ext cx="89287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425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 bwMode="auto">
            <a:xfrm>
              <a:off x="7481048" y="1775012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" name="Group 90"/>
          <p:cNvGrpSpPr/>
          <p:nvPr/>
        </p:nvGrpSpPr>
        <p:grpSpPr>
          <a:xfrm>
            <a:off x="1474706" y="3975685"/>
            <a:ext cx="6472518" cy="398929"/>
            <a:chOff x="1474706" y="3975685"/>
            <a:chExt cx="6472518" cy="398929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474706" y="3975685"/>
              <a:ext cx="6472518" cy="381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828813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227742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626672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048013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460390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859318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607436" y="3984650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5159201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710965" y="3993614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4285143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6983519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512872" y="3993614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6055672" y="3975685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7476578" y="3984650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Rectangle 51"/>
            <p:cNvSpPr/>
            <p:nvPr/>
          </p:nvSpPr>
          <p:spPr bwMode="auto">
            <a:xfrm>
              <a:off x="2232225" y="4002579"/>
              <a:ext cx="394447" cy="354106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877249" y="4002579"/>
              <a:ext cx="394447" cy="354106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629848" y="3993614"/>
              <a:ext cx="394447" cy="354106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055672" y="3989132"/>
              <a:ext cx="457200" cy="354106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 flipH="1">
            <a:off x="4074473" y="1196787"/>
            <a:ext cx="4482" cy="5692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77554" y="1016313"/>
                <a:ext cx="418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54" y="1016313"/>
                <a:ext cx="41844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134748" y="3947610"/>
                <a:ext cx="10462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48" y="3947610"/>
                <a:ext cx="104624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 bwMode="auto">
          <a:xfrm>
            <a:off x="4289613" y="2940423"/>
            <a:ext cx="1129552" cy="7261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01245" y="3067580"/>
                <a:ext cx="960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45" y="3067580"/>
                <a:ext cx="96007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 bwMode="auto">
          <a:xfrm flipH="1">
            <a:off x="2796988" y="3467690"/>
            <a:ext cx="1528483" cy="4799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62" idx="3"/>
            <a:endCxn id="53" idx="0"/>
          </p:cNvCxnSpPr>
          <p:nvPr/>
        </p:nvCxnSpPr>
        <p:spPr bwMode="auto">
          <a:xfrm flipH="1">
            <a:off x="4074473" y="3560223"/>
            <a:ext cx="380559" cy="442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361316" y="3467690"/>
            <a:ext cx="1442896" cy="5079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Elbow Connector 75"/>
          <p:cNvCxnSpPr/>
          <p:nvPr/>
        </p:nvCxnSpPr>
        <p:spPr bwMode="auto">
          <a:xfrm rot="16200000" flipV="1">
            <a:off x="4118656" y="2225055"/>
            <a:ext cx="774267" cy="65647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81"/>
          <p:cNvSpPr/>
          <p:nvPr/>
        </p:nvSpPr>
        <p:spPr bwMode="auto">
          <a:xfrm>
            <a:off x="2357718" y="5026368"/>
            <a:ext cx="1107142" cy="437620"/>
          </a:xfrm>
          <a:prstGeom prst="rect">
            <a:avLst/>
          </a:prstGeom>
          <a:solidFill>
            <a:srgbClr val="F4EE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472519" y="5026368"/>
            <a:ext cx="1869140" cy="437620"/>
          </a:xfrm>
          <a:prstGeom prst="rect">
            <a:avLst/>
          </a:prstGeom>
          <a:solidFill>
            <a:srgbClr val="F4EE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4657165" y="5026368"/>
            <a:ext cx="1723477" cy="437620"/>
          </a:xfrm>
          <a:prstGeom prst="rect">
            <a:avLst/>
          </a:prstGeom>
          <a:solidFill>
            <a:srgbClr val="F4EE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464860" y="5026368"/>
            <a:ext cx="277905" cy="437620"/>
          </a:xfrm>
          <a:prstGeom prst="rect">
            <a:avLst/>
          </a:prstGeom>
          <a:solidFill>
            <a:srgbClr val="F4EE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796567" y="5062227"/>
            <a:ext cx="277905" cy="437620"/>
          </a:xfrm>
          <a:prstGeom prst="rect">
            <a:avLst/>
          </a:prstGeom>
          <a:solidFill>
            <a:srgbClr val="F4EE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1875876" y="5463988"/>
            <a:ext cx="3753971" cy="437620"/>
          </a:xfrm>
          <a:prstGeom prst="rect">
            <a:avLst/>
          </a:prstGeom>
          <a:solidFill>
            <a:srgbClr val="F4EE00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2915" y="4668406"/>
                <a:ext cx="825486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l" eaLnBrk="0" hangingPunct="0">
                  <a:buClr>
                    <a:srgbClr val="FFCC00"/>
                  </a:buClr>
                  <a:buNone/>
                </a:pPr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Defn: Family of functions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  <m:r>
                          <a:rPr lang="en-US" sz="2400" i="1" kern="0">
                            <a:solidFill>
                              <a:srgbClr val="179901">
                                <a:lumMod val="75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179901">
                                    <a:lumMod val="75000"/>
                                  </a:srgbClr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kern="0" dirty="0">
                    <a:solidFill>
                      <a:srgbClr val="179901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-resilient</a:t>
                </a:r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∃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kern="0" dirty="0">
                    <a:solidFill>
                      <a:srgbClr val="ABCAAA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s.t.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∀ 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𝑓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∈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𝐹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𝑔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kern="0" dirty="0">
                    <a:solidFill>
                      <a:srgbClr val="ABCAAA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 err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s.t.</a:t>
                </a:r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  <m: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</m:t>
                    </m:r>
                  </m:oMath>
                </a14:m>
                <a:r>
                  <a:rPr lang="en-US" sz="2400" kern="0" dirty="0">
                    <a:solidFill>
                      <a:srgbClr val="ABCAAA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𝑔</m:t>
                        </m:r>
                      </m:sup>
                    </m:sSup>
                    <m:d>
                      <m:dPr>
                        <m:ctrlP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kern="0" dirty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 kern="0" dirty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kern="0" dirty="0">
                            <a:solidFill>
                              <a:srgbClr val="ABCAAA">
                                <a:lumMod val="50000"/>
                              </a:srgbClr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kern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,</m:t>
                    </m:r>
                  </m:oMath>
                </a14:m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makes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≤</m:t>
                    </m:r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kern="0" dirty="0">
                    <a:solidFill>
                      <a:srgbClr val="ABCAAA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 </a:t>
                </a:r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calls to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ABCAAA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kern="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5" y="4668406"/>
                <a:ext cx="8254862" cy="1200329"/>
              </a:xfrm>
              <a:prstGeom prst="rect">
                <a:avLst/>
              </a:prstGeom>
              <a:blipFill rotWithShape="1">
                <a:blip r:embed="rId7"/>
                <a:stretch>
                  <a:fillRect t="-5076" b="-1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05332" y="342573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1133" y="357130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5055" y="339987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0471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 animBg="1"/>
      <p:bldP spid="63" grpId="0"/>
      <p:bldP spid="82" grpId="0" animBg="1"/>
      <p:bldP spid="82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8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Thm 1: </a:t>
                </a:r>
                <a:r>
                  <a:rPr lang="en-US" sz="2400" dirty="0" smtClean="0"/>
                  <a:t>deg.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dirty="0" smtClean="0"/>
                  <a:t>poly’s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-resilient.</a:t>
                </a:r>
              </a:p>
              <a:p>
                <a:pPr lvl="1"/>
                <a:r>
                  <a:rPr lang="en-US" dirty="0" err="1" smtClean="0"/>
                  <a:t>Defn</a:t>
                </a:r>
                <a:r>
                  <a:rPr lang="en-US" dirty="0" smtClean="0"/>
                  <a:t>: Family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-resilient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makes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calls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2: deg.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polynomials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-robust.</a:t>
                </a:r>
              </a:p>
              <a:p>
                <a:pPr lvl="1"/>
                <a:r>
                  <a:rPr lang="en-US" dirty="0"/>
                  <a:t>Defn: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⊆{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-robust </a:t>
                </a:r>
                <a:r>
                  <a:rPr lang="en-US" dirty="0"/>
                  <a:t>if </a:t>
                </a: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≝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90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Avi60!! Low-degree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338452" y="223033"/>
            <a:ext cx="4222226" cy="982314"/>
            <a:chOff x="762000" y="2485922"/>
            <a:chExt cx="7467600" cy="1761384"/>
          </a:xfrm>
        </p:grpSpPr>
        <p:pic>
          <p:nvPicPr>
            <p:cNvPr id="8" name="Picture 2" descr="C:\Users\Madhu Sudan\Dropbox\temp\Avi60\Gemme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09946"/>
              <a:ext cx="14478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adhu Sudan\Dropbox\temp\Avi60\dick-lipton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26512"/>
              <a:ext cx="13716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adhu Sudan\Dropbox\temp\Avi60\ronitt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485922"/>
              <a:ext cx="1184275" cy="176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Madhu Sudan\Dropbox\temp\Avi60\m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526512"/>
              <a:ext cx="1441672" cy="169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Madhu Sudan\Dropbox\temp\Avi60\avi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509946"/>
              <a:ext cx="12192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622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54554</TotalTime>
  <Words>2715</Words>
  <Application>Microsoft Office PowerPoint</Application>
  <PresentationFormat>On-screen Show (4:3)</PresentationFormat>
  <Paragraphs>291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Wingdings</vt:lpstr>
      <vt:lpstr>Cambria Math</vt:lpstr>
      <vt:lpstr>Tahoma</vt:lpstr>
      <vt:lpstr>Verdana</vt:lpstr>
      <vt:lpstr>Textured</vt:lpstr>
      <vt:lpstr>Custom Design</vt:lpstr>
      <vt:lpstr>1_Custom Design</vt:lpstr>
      <vt:lpstr>2_Custom Design</vt:lpstr>
      <vt:lpstr>3_Custom Design</vt:lpstr>
      <vt:lpstr>Acrobat Document</vt:lpstr>
      <vt:lpstr>PowerPoint Presentation</vt:lpstr>
      <vt:lpstr>PowerPoint Presentation</vt:lpstr>
      <vt:lpstr>Happy Birthday, Avi!!</vt:lpstr>
      <vt:lpstr>Happy Birthday Avi!!</vt:lpstr>
      <vt:lpstr>This talk</vt:lpstr>
      <vt:lpstr>GLRSW-91</vt:lpstr>
      <vt:lpstr>Main Results</vt:lpstr>
      <vt:lpstr>Resilience (visually)</vt:lpstr>
      <vt:lpstr>Main Results</vt:lpstr>
      <vt:lpstr>Background/Motivation:  Permanent: Worst-case ≡ Average-case</vt:lpstr>
      <vt:lpstr>Improving Resilience? </vt:lpstr>
      <vt:lpstr>Error-Correcting Codes!!</vt:lpstr>
      <vt:lpstr>Some followup</vt:lpstr>
      <vt:lpstr>1991: Avi visits Berkeley!</vt:lpstr>
      <vt:lpstr>Damage Report from Avi’s visit</vt:lpstr>
      <vt:lpstr>Concluding Part 1</vt:lpstr>
      <vt:lpstr>Part 2: Testing Polynomials</vt:lpstr>
      <vt:lpstr>Main Results</vt:lpstr>
      <vt:lpstr>Why test?</vt:lpstr>
      <vt:lpstr>An Analogy</vt:lpstr>
      <vt:lpstr>Polynomials = Walls?</vt:lpstr>
      <vt:lpstr>Polynomials = Wall - II</vt:lpstr>
      <vt:lpstr>Low-degree Testing</vt:lpstr>
      <vt:lpstr>Other reasons to test</vt:lpstr>
      <vt:lpstr>State-of-the-art: Low-degree testing</vt:lpstr>
      <vt:lpstr>Techniques?</vt:lpstr>
      <vt:lpstr>Summary: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1809</cp:revision>
  <cp:lastPrinted>2001-06-13T20:26:27Z</cp:lastPrinted>
  <dcterms:created xsi:type="dcterms:W3CDTF">2001-06-13T15:36:44Z</dcterms:created>
  <dcterms:modified xsi:type="dcterms:W3CDTF">2016-10-07T15:05:36Z</dcterms:modified>
</cp:coreProperties>
</file>