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66" r:id="rId2"/>
    <p:sldId id="313" r:id="rId3"/>
    <p:sldId id="372" r:id="rId4"/>
    <p:sldId id="390" r:id="rId5"/>
    <p:sldId id="314" r:id="rId6"/>
    <p:sldId id="407" r:id="rId7"/>
    <p:sldId id="408" r:id="rId8"/>
    <p:sldId id="391" r:id="rId9"/>
    <p:sldId id="346" r:id="rId10"/>
    <p:sldId id="387" r:id="rId11"/>
    <p:sldId id="382" r:id="rId12"/>
    <p:sldId id="312" r:id="rId13"/>
    <p:sldId id="359" r:id="rId14"/>
    <p:sldId id="315" r:id="rId15"/>
    <p:sldId id="316" r:id="rId16"/>
    <p:sldId id="388" r:id="rId17"/>
    <p:sldId id="318" r:id="rId18"/>
    <p:sldId id="347" r:id="rId19"/>
    <p:sldId id="319" r:id="rId20"/>
    <p:sldId id="320" r:id="rId21"/>
    <p:sldId id="348" r:id="rId22"/>
    <p:sldId id="349" r:id="rId23"/>
    <p:sldId id="321" r:id="rId24"/>
    <p:sldId id="377" r:id="rId25"/>
    <p:sldId id="380" r:id="rId26"/>
    <p:sldId id="378" r:id="rId27"/>
    <p:sldId id="389" r:id="rId28"/>
    <p:sldId id="381" r:id="rId29"/>
    <p:sldId id="404" r:id="rId30"/>
    <p:sldId id="405" r:id="rId31"/>
    <p:sldId id="379" r:id="rId32"/>
    <p:sldId id="384" r:id="rId33"/>
    <p:sldId id="385" r:id="rId34"/>
    <p:sldId id="383" r:id="rId35"/>
    <p:sldId id="394" r:id="rId36"/>
    <p:sldId id="403" r:id="rId37"/>
    <p:sldId id="411" r:id="rId38"/>
    <p:sldId id="406" r:id="rId39"/>
    <p:sldId id="393" r:id="rId40"/>
    <p:sldId id="395" r:id="rId41"/>
    <p:sldId id="399" r:id="rId42"/>
    <p:sldId id="398" r:id="rId43"/>
    <p:sldId id="400" r:id="rId44"/>
    <p:sldId id="401" r:id="rId45"/>
    <p:sldId id="402" r:id="rId46"/>
    <p:sldId id="410" r:id="rId47"/>
    <p:sldId id="371" r:id="rId48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003D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152" autoAdjust="0"/>
    <p:restoredTop sz="87903" autoAdjust="0"/>
  </p:normalViewPr>
  <p:slideViewPr>
    <p:cSldViewPr snapToGrid="0" snapToObjects="1">
      <p:cViewPr>
        <p:scale>
          <a:sx n="95" d="100"/>
          <a:sy n="95" d="100"/>
        </p:scale>
        <p:origin x="-1536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tags" Target="tags/tag1.xml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3788-CB95-F74B-8E6E-BE72FFB10CE8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6BFD-0579-224A-A79C-A266D3A5C3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302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AEB9-28D0-C941-942B-6ECB1E3275F0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417B-165E-3848-8F77-FBED8B6C0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803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LTFs are Boolean</a:t>
            </a:r>
            <a:r>
              <a:rPr lang="en-US" baseline="0" dirty="0" smtClean="0"/>
              <a:t> functions that can be written as….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this is a strict subclass, not all BFs can be written this way.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describe an LTF, suffices to tell you the </a:t>
            </a:r>
            <a:r>
              <a:rPr lang="en-US" baseline="0" dirty="0" err="1" smtClean="0"/>
              <a:t>w_i’s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Intuition as to why </a:t>
            </a:r>
            <a:r>
              <a:rPr lang="en-US" baseline="0" dirty="0" err="1" smtClean="0"/>
              <a:t>D_no</a:t>
            </a:r>
            <a:r>
              <a:rPr lang="en-US" baseline="0" dirty="0" smtClean="0"/>
              <a:t> are non-monotone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Tester sees </a:t>
            </a:r>
            <a:r>
              <a:rPr lang="en-US" dirty="0" err="1" smtClean="0"/>
              <a:t>R_yes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R_no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Real-valued random variables, drawn suggestively to look like a Gaussian.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spend a few slides</a:t>
            </a:r>
            <a:r>
              <a:rPr lang="en-US" baseline="0" dirty="0" smtClean="0"/>
              <a:t> describing what property testing is about.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 too weak</a:t>
            </a:r>
            <a:r>
              <a:rPr lang="en-US" baseline="0" dirty="0" smtClean="0"/>
              <a:t> to be meaningful because it is only a lower bound against 1 query.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also stronger than we need in a sense.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we do: increase 1 to q at the expense of the 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{n}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Tester</a:t>
            </a:r>
            <a:r>
              <a:rPr lang="en-US" baseline="0" dirty="0" smtClean="0"/>
              <a:t> either receives a yes function or a no function, each the sign of a linear form.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a yes function we can associate with it a vector in </a:t>
            </a:r>
            <a:r>
              <a:rPr lang="en-US" baseline="0" dirty="0" err="1" smtClean="0"/>
              <a:t>Rq</a:t>
            </a:r>
            <a:r>
              <a:rPr lang="en-US" baseline="0" dirty="0" smtClean="0"/>
              <a:t>, the q values of the linear form on each of the q queries. This is *not* what the tester sees. The tester does not see the values, only the sign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state the VV CLT, and then</a:t>
            </a:r>
            <a:r>
              <a:rPr lang="en-US" baseline="0" dirty="0" smtClean="0"/>
              <a:t> prove the key lemma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of super efficient algorithms. Usually</a:t>
            </a:r>
            <a:r>
              <a:rPr lang="en-US" baseline="0" dirty="0" smtClean="0"/>
              <a:t> happy with polynomial time, even happier with linear time.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Testing monotonicity</a:t>
            </a:r>
            <a:r>
              <a:rPr lang="en-US" baseline="0" dirty="0" smtClean="0"/>
              <a:t> of these functions makes sense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Natural notion of monotonicity. Obvious generalization of distance to monotonicity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property testing classic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property testing classic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property testing classic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Reiterate goal</a:t>
            </a:r>
            <a:r>
              <a:rPr lang="en-US" baseline="0" dirty="0" smtClean="0"/>
              <a:t> of tester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these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5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879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45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356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7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79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26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368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18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07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57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163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012B-BD04-4348-A195-6BFD20F630E4}" type="datetimeFigureOut">
              <a:rPr lang="en-US" smtClean="0"/>
              <a:pPr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5E96-6820-EF4F-B8E3-A059CF128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2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emf"/><Relationship Id="rId6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5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7.emf"/><Relationship Id="rId4" Type="http://schemas.openxmlformats.org/officeDocument/2006/relationships/image" Target="../media/image29.emf"/><Relationship Id="rId7" Type="http://schemas.openxmlformats.org/officeDocument/2006/relationships/image" Target="../media/image32.emf"/><Relationship Id="rId11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8" Type="http://schemas.openxmlformats.org/officeDocument/2006/relationships/image" Target="../media/image21.emf"/><Relationship Id="rId13" Type="http://schemas.openxmlformats.org/officeDocument/2006/relationships/image" Target="../media/image36.emf"/><Relationship Id="rId10" Type="http://schemas.openxmlformats.org/officeDocument/2006/relationships/image" Target="../media/image33.emf"/><Relationship Id="rId5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9" Type="http://schemas.openxmlformats.org/officeDocument/2006/relationships/image" Target="../media/image22.emf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4" Type="http://schemas.openxmlformats.org/officeDocument/2006/relationships/image" Target="../media/image41.png"/><Relationship Id="rId10" Type="http://schemas.openxmlformats.org/officeDocument/2006/relationships/image" Target="../media/image47.emf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1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9" Type="http://schemas.openxmlformats.org/officeDocument/2006/relationships/image" Target="../media/image46.png"/><Relationship Id="rId3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4" Type="http://schemas.openxmlformats.org/officeDocument/2006/relationships/image" Target="../media/image50.emf"/><Relationship Id="rId10" Type="http://schemas.openxmlformats.org/officeDocument/2006/relationships/image" Target="../media/image56.emf"/><Relationship Id="rId5" Type="http://schemas.openxmlformats.org/officeDocument/2006/relationships/image" Target="../media/image51.emf"/><Relationship Id="rId7" Type="http://schemas.openxmlformats.org/officeDocument/2006/relationships/image" Target="../media/image53.emf"/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9" Type="http://schemas.openxmlformats.org/officeDocument/2006/relationships/image" Target="../media/image55.emf"/><Relationship Id="rId3" Type="http://schemas.openxmlformats.org/officeDocument/2006/relationships/image" Target="../media/image49.emf"/><Relationship Id="rId6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7.emf"/><Relationship Id="rId4" Type="http://schemas.openxmlformats.org/officeDocument/2006/relationships/image" Target="../media/image60.emf"/><Relationship Id="rId7" Type="http://schemas.openxmlformats.org/officeDocument/2006/relationships/image" Target="../media/image61.emf"/><Relationship Id="rId11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16" Type="http://schemas.openxmlformats.org/officeDocument/2006/relationships/image" Target="../media/image69.emf"/><Relationship Id="rId8" Type="http://schemas.openxmlformats.org/officeDocument/2006/relationships/image" Target="../media/image62.emf"/><Relationship Id="rId13" Type="http://schemas.openxmlformats.org/officeDocument/2006/relationships/image" Target="../media/image66.emf"/><Relationship Id="rId10" Type="http://schemas.openxmlformats.org/officeDocument/2006/relationships/image" Target="../media/image64.emf"/><Relationship Id="rId5" Type="http://schemas.openxmlformats.org/officeDocument/2006/relationships/image" Target="../media/image57.emf"/><Relationship Id="rId15" Type="http://schemas.openxmlformats.org/officeDocument/2006/relationships/image" Target="../media/image68.emf"/><Relationship Id="rId12" Type="http://schemas.openxmlformats.org/officeDocument/2006/relationships/image" Target="../media/image65.emf"/><Relationship Id="rId17" Type="http://schemas.openxmlformats.org/officeDocument/2006/relationships/image" Target="../media/image70.emf"/><Relationship Id="rId2" Type="http://schemas.openxmlformats.org/officeDocument/2006/relationships/notesSlide" Target="../notesSlides/notesSlide27.xml"/><Relationship Id="rId9" Type="http://schemas.openxmlformats.org/officeDocument/2006/relationships/image" Target="../media/image63.emf"/><Relationship Id="rId3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emf"/><Relationship Id="rId7" Type="http://schemas.openxmlformats.org/officeDocument/2006/relationships/image" Target="../media/image74.emf"/><Relationship Id="rId11" Type="http://schemas.openxmlformats.org/officeDocument/2006/relationships/image" Target="../media/image7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emf"/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10" Type="http://schemas.openxmlformats.org/officeDocument/2006/relationships/image" Target="../media/image77.emf"/><Relationship Id="rId5" Type="http://schemas.openxmlformats.org/officeDocument/2006/relationships/image" Target="../media/image72.emf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28.xml"/><Relationship Id="rId9" Type="http://schemas.openxmlformats.org/officeDocument/2006/relationships/image" Target="../media/image76.emf"/><Relationship Id="rId3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1.emf"/><Relationship Id="rId4" Type="http://schemas.openxmlformats.org/officeDocument/2006/relationships/image" Target="../media/image51.emf"/><Relationship Id="rId7" Type="http://schemas.openxmlformats.org/officeDocument/2006/relationships/image" Target="../media/image55.emf"/><Relationship Id="rId11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16" Type="http://schemas.openxmlformats.org/officeDocument/2006/relationships/image" Target="../media/image87.emf"/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10" Type="http://schemas.openxmlformats.org/officeDocument/2006/relationships/image" Target="../media/image83.emf"/><Relationship Id="rId5" Type="http://schemas.openxmlformats.org/officeDocument/2006/relationships/image" Target="../media/image52.emf"/><Relationship Id="rId15" Type="http://schemas.openxmlformats.org/officeDocument/2006/relationships/image" Target="../media/image22.emf"/><Relationship Id="rId12" Type="http://schemas.openxmlformats.org/officeDocument/2006/relationships/image" Target="../media/image85.emf"/><Relationship Id="rId17" Type="http://schemas.openxmlformats.org/officeDocument/2006/relationships/image" Target="../media/image88.emf"/><Relationship Id="rId2" Type="http://schemas.openxmlformats.org/officeDocument/2006/relationships/notesSlide" Target="../notesSlides/notesSlide29.xml"/><Relationship Id="rId9" Type="http://schemas.openxmlformats.org/officeDocument/2006/relationships/image" Target="../media/image82.emf"/><Relationship Id="rId3" Type="http://schemas.openxmlformats.org/officeDocument/2006/relationships/image" Target="../media/image50.emf"/><Relationship Id="rId18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88.emf"/><Relationship Id="rId4" Type="http://schemas.openxmlformats.org/officeDocument/2006/relationships/image" Target="../media/image8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5.emf"/><Relationship Id="rId5" Type="http://schemas.openxmlformats.org/officeDocument/2006/relationships/image" Target="../media/image8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92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1.png"/><Relationship Id="rId5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7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0.png"/><Relationship Id="rId6" Type="http://schemas.openxmlformats.org/officeDocument/2006/relationships/image" Target="../media/image9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4" Type="http://schemas.openxmlformats.org/officeDocument/2006/relationships/image" Target="../media/image93.emf"/><Relationship Id="rId5" Type="http://schemas.openxmlformats.org/officeDocument/2006/relationships/image" Target="../media/image97.em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9" Type="http://schemas.openxmlformats.org/officeDocument/2006/relationships/image" Target="../media/image99.emf"/><Relationship Id="rId3" Type="http://schemas.openxmlformats.org/officeDocument/2006/relationships/image" Target="../media/image90.png"/><Relationship Id="rId6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4" Type="http://schemas.openxmlformats.org/officeDocument/2006/relationships/image" Target="../media/image100.emf"/><Relationship Id="rId10" Type="http://schemas.openxmlformats.org/officeDocument/2006/relationships/image" Target="../media/image106.emf"/><Relationship Id="rId5" Type="http://schemas.openxmlformats.org/officeDocument/2006/relationships/image" Target="../media/image101.emf"/><Relationship Id="rId7" Type="http://schemas.openxmlformats.org/officeDocument/2006/relationships/image" Target="../media/image10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9" Type="http://schemas.openxmlformats.org/officeDocument/2006/relationships/image" Target="../media/image105.emf"/><Relationship Id="rId3" Type="http://schemas.openxmlformats.org/officeDocument/2006/relationships/image" Target="../media/image93.emf"/><Relationship Id="rId6" Type="http://schemas.openxmlformats.org/officeDocument/2006/relationships/image" Target="../media/image102.emf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9.png"/><Relationship Id="rId4" Type="http://schemas.openxmlformats.org/officeDocument/2006/relationships/image" Target="../media/image10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2.png"/><Relationship Id="rId5" Type="http://schemas.openxmlformats.org/officeDocument/2006/relationships/image" Target="../media/image10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4" Type="http://schemas.openxmlformats.org/officeDocument/2006/relationships/image" Target="../media/image107.emf"/><Relationship Id="rId5" Type="http://schemas.openxmlformats.org/officeDocument/2006/relationships/image" Target="../media/image110.png"/><Relationship Id="rId7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9" Type="http://schemas.openxmlformats.org/officeDocument/2006/relationships/image" Target="../media/image114.png"/><Relationship Id="rId3" Type="http://schemas.openxmlformats.org/officeDocument/2006/relationships/image" Target="../media/image92.png"/><Relationship Id="rId6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Relationship Id="rId5" Type="http://schemas.openxmlformats.org/officeDocument/2006/relationships/image" Target="../media/image11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5.emf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2.emf"/><Relationship Id="rId4" Type="http://schemas.openxmlformats.org/officeDocument/2006/relationships/image" Target="../media/image1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8.emf"/><Relationship Id="rId5" Type="http://schemas.openxmlformats.org/officeDocument/2006/relationships/image" Target="../media/image121.emf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3.emf"/><Relationship Id="rId5" Type="http://schemas.openxmlformats.org/officeDocument/2006/relationships/image" Target="../media/image125.em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7.emf"/><Relationship Id="rId5" Type="http://schemas.openxmlformats.org/officeDocument/2006/relationships/image" Target="../media/image128.emf"/><Relationship Id="rId7" Type="http://schemas.openxmlformats.org/officeDocument/2006/relationships/image" Target="../media/image13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6.emf"/><Relationship Id="rId6" Type="http://schemas.openxmlformats.org/officeDocument/2006/relationships/image" Target="../media/image129.em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Relationship Id="rId5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1824" y="307321"/>
            <a:ext cx="7267222" cy="1189946"/>
          </a:xfrm>
        </p:spPr>
        <p:txBody>
          <a:bodyPr anchor="ctr">
            <a:noAutofit/>
          </a:bodyPr>
          <a:lstStyle/>
          <a:p>
            <a:pPr>
              <a:lnSpc>
                <a:spcPts val="4140"/>
              </a:lnSpc>
            </a:pPr>
            <a:r>
              <a:rPr lang="en-US" sz="3200" dirty="0" smtClean="0">
                <a:solidFill>
                  <a:schemeClr val="accent2"/>
                </a:solidFill>
                <a:latin typeface="+mn-lt"/>
                <a:cs typeface="Helvetica"/>
              </a:rPr>
              <a:t>New Algorithms and Lower Bounds for Monotonicity Testing of Boolean Functions</a:t>
            </a:r>
            <a:endParaRPr lang="en-US" sz="32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73444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2396" y="1871579"/>
            <a:ext cx="5009360" cy="153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Rocco Servedio</a:t>
            </a:r>
          </a:p>
          <a:p>
            <a:pPr>
              <a:spcAft>
                <a:spcPts val="300"/>
              </a:spcAft>
            </a:pPr>
            <a:endParaRPr lang="en-US" sz="2200" dirty="0" smtClean="0">
              <a:solidFill>
                <a:srgbClr val="000090"/>
              </a:solidFill>
              <a:latin typeface="+mn-lt"/>
              <a:cs typeface="Helvetica"/>
            </a:endParaRPr>
          </a:p>
          <a:p>
            <a:pPr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Joint work with Xi Chen and Li-Yang Tan</a:t>
            </a:r>
          </a:p>
          <a:p>
            <a:pPr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Columbia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8800" y="5540828"/>
            <a:ext cx="470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srgbClr val="008000"/>
                </a:solidFill>
              </a:rPr>
              <a:t>Institute for Advanced Study</a:t>
            </a:r>
          </a:p>
          <a:p>
            <a:pPr algn="ctr" defTabSz="457200"/>
            <a:r>
              <a:rPr lang="en-US" sz="2000" dirty="0" smtClean="0">
                <a:solidFill>
                  <a:srgbClr val="008000"/>
                </a:solidFill>
              </a:rPr>
              <a:t>March 2014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38" y="3500961"/>
            <a:ext cx="2696392" cy="1869860"/>
          </a:xfrm>
          <a:prstGeom prst="rect">
            <a:avLst/>
          </a:prstGeom>
        </p:spPr>
      </p:pic>
      <p:pic>
        <p:nvPicPr>
          <p:cNvPr id="10" name="Picture 9" descr="chen_xi_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15224" y="3500962"/>
            <a:ext cx="1860211" cy="185649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58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24660" y="395607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First test that comes to mind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31608" y="2147370"/>
            <a:ext cx="2509552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Pick random edge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48148" y="2189701"/>
            <a:ext cx="0" cy="582039"/>
          </a:xfrm>
          <a:prstGeom prst="line">
            <a:avLst/>
          </a:prstGeom>
          <a:ln w="31750" cap="sq">
            <a:round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1151" y="2942115"/>
            <a:ext cx="3825026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200" b="1" i="1" dirty="0">
                <a:solidFill>
                  <a:srgbClr val="000090"/>
                </a:solidFill>
              </a:rPr>
              <a:t>y</a:t>
            </a:r>
            <a:r>
              <a:rPr lang="en-US" sz="2200" b="1" dirty="0" smtClean="0">
                <a:solidFill>
                  <a:srgbClr val="000090"/>
                </a:solidFill>
              </a:rPr>
              <a:t> =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1 1 1 1 0 0 1 </a:t>
            </a:r>
            <a:r>
              <a:rPr lang="en-US" sz="2800" b="1" dirty="0" smtClean="0">
                <a:solidFill>
                  <a:srgbClr val="008000"/>
                </a:solidFill>
              </a:rPr>
              <a:t>0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7F7F7F"/>
                </a:solidFill>
              </a:rPr>
              <a:t>1 0 1 0 0 1</a:t>
            </a:r>
            <a:endParaRPr lang="en-US" sz="2200" dirty="0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7644" y="1694240"/>
            <a:ext cx="3816728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200" b="1" i="1" dirty="0">
                <a:solidFill>
                  <a:srgbClr val="000090"/>
                </a:solidFill>
              </a:rPr>
              <a:t>x</a:t>
            </a:r>
            <a:r>
              <a:rPr lang="en-US" sz="2200" b="1" dirty="0" smtClean="0">
                <a:solidFill>
                  <a:srgbClr val="000090"/>
                </a:solidFill>
              </a:rPr>
              <a:t> =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1 1 1 1 0 0 1 </a:t>
            </a:r>
            <a:r>
              <a:rPr lang="en-US" sz="2800" b="1" dirty="0" smtClean="0">
                <a:solidFill>
                  <a:srgbClr val="008000"/>
                </a:solidFill>
              </a:rPr>
              <a:t>1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7F7F7F"/>
                </a:solidFill>
              </a:rPr>
              <a:t>1 0 1 0 0 1</a:t>
            </a:r>
            <a:endParaRPr lang="en-US" sz="2200" dirty="0">
              <a:solidFill>
                <a:srgbClr val="7F7F7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63407" y="4125020"/>
            <a:ext cx="0" cy="768963"/>
          </a:xfrm>
          <a:prstGeom prst="line">
            <a:avLst/>
          </a:prstGeom>
          <a:ln w="31750" cap="sq">
            <a:round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1262132" y="5033244"/>
            <a:ext cx="1449278" cy="50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C0504D"/>
                </a:solidFill>
                <a:cs typeface="Helvetica"/>
              </a:rPr>
              <a:t>Reject!  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881603" y="3965499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876731" y="4652843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767102" y="4126707"/>
            <a:ext cx="0" cy="768963"/>
          </a:xfrm>
          <a:prstGeom prst="line">
            <a:avLst/>
          </a:prstGeom>
          <a:ln w="31750" cap="sq">
            <a:round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840734" y="3967186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>
                <a:solidFill>
                  <a:srgbClr val="000090"/>
                </a:solidFill>
                <a:cs typeface="Helvetica"/>
              </a:rPr>
              <a:t>1</a:t>
            </a:r>
            <a:endParaRPr lang="en-US" sz="2400" b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835862" y="4654530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 smtClean="0">
                <a:solidFill>
                  <a:srgbClr val="000090"/>
                </a:solidFill>
                <a:cs typeface="Helvetica"/>
              </a:rPr>
              <a:t>1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89579" y="4132077"/>
            <a:ext cx="0" cy="768963"/>
          </a:xfrm>
          <a:prstGeom prst="line">
            <a:avLst/>
          </a:prstGeom>
          <a:ln w="31750" cap="sq">
            <a:round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5252070" y="3950276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 smtClean="0">
                <a:solidFill>
                  <a:srgbClr val="000090"/>
                </a:solidFill>
                <a:cs typeface="Helvetica"/>
              </a:rPr>
              <a:t>0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5247198" y="4637620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>
                <a:solidFill>
                  <a:srgbClr val="000090"/>
                </a:solidFill>
                <a:cs typeface="Helvetica"/>
              </a:rPr>
              <a:t>0</a:t>
            </a:r>
            <a:endParaRPr lang="en-US" sz="2400" b="1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531187" y="4100788"/>
            <a:ext cx="0" cy="768963"/>
          </a:xfrm>
          <a:prstGeom prst="line">
            <a:avLst/>
          </a:prstGeom>
          <a:ln w="31750" cap="sq">
            <a:round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6593678" y="3918987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>
                <a:solidFill>
                  <a:srgbClr val="000090"/>
                </a:solidFill>
                <a:cs typeface="Helvetica"/>
              </a:rPr>
              <a:t>1</a:t>
            </a:r>
            <a:endParaRPr lang="en-US" sz="2400" b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588806" y="4606331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>
                <a:solidFill>
                  <a:srgbClr val="000090"/>
                </a:solidFill>
                <a:cs typeface="Helvetica"/>
              </a:rPr>
              <a:t>0</a:t>
            </a:r>
            <a:endParaRPr lang="en-US" sz="2400" b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5399490" y="3015486"/>
            <a:ext cx="273548" cy="4204274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50927" y="5206884"/>
            <a:ext cx="1825912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Repeat</a:t>
            </a:r>
          </a:p>
        </p:txBody>
      </p:sp>
      <p:cxnSp>
        <p:nvCxnSpPr>
          <p:cNvPr id="59" name="Curved Connector 58"/>
          <p:cNvCxnSpPr/>
          <p:nvPr/>
        </p:nvCxnSpPr>
        <p:spPr>
          <a:xfrm flipV="1">
            <a:off x="6609686" y="2805905"/>
            <a:ext cx="901085" cy="2779235"/>
          </a:xfrm>
          <a:prstGeom prst="curvedConnector3">
            <a:avLst>
              <a:gd name="adj1" fmla="val 22477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48519" y="38570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2709812">
            <a:off x="1092516" y="1325968"/>
            <a:ext cx="1611074" cy="1611074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74840" y="1841288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000090"/>
                </a:solidFill>
                <a:latin typeface="Palatino Linotype"/>
                <a:cs typeface="Palatino Linotype"/>
              </a:rPr>
              <a:t>?</a:t>
            </a:r>
            <a:endParaRPr lang="en-US" sz="8800" dirty="0">
              <a:solidFill>
                <a:srgbClr val="000090"/>
              </a:solidFill>
              <a:latin typeface="Palatino Linotype"/>
              <a:cs typeface="Palatino Linotype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79579" y="2229805"/>
            <a:ext cx="2506209" cy="26985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42420" y="2102044"/>
            <a:ext cx="102330" cy="231899"/>
          </a:xfrm>
          <a:prstGeom prst="line">
            <a:avLst/>
          </a:prstGeom>
          <a:ln w="22225" cap="sq">
            <a:solidFill>
              <a:schemeClr val="accent1">
                <a:lumMod val="75000"/>
              </a:schemeClr>
            </a:solidFill>
            <a:round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25" y="5048118"/>
            <a:ext cx="493371" cy="491950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281179" y="1785762"/>
            <a:ext cx="344292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b="1" i="1" dirty="0" smtClean="0">
                <a:solidFill>
                  <a:srgbClr val="000090"/>
                </a:solidFill>
                <a:cs typeface="Helvetica"/>
              </a:rPr>
              <a:t>x</a:t>
            </a:r>
            <a:endParaRPr lang="en-US" sz="1800" b="1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166391" y="2358328"/>
            <a:ext cx="344292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b="1" i="1" dirty="0" smtClean="0">
                <a:solidFill>
                  <a:srgbClr val="000090"/>
                </a:solidFill>
                <a:cs typeface="Helvetica"/>
              </a:rPr>
              <a:t>y</a:t>
            </a:r>
            <a:endParaRPr lang="en-US" sz="1800" b="1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16727" y="5646534"/>
            <a:ext cx="2563580" cy="65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Call such an edge a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“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violating edge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”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9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9" grpId="0"/>
      <p:bldP spid="32" grpId="0"/>
      <p:bldP spid="33" grpId="0"/>
      <p:bldP spid="39" grpId="0"/>
      <p:bldP spid="40" grpId="0"/>
      <p:bldP spid="45" grpId="0"/>
      <p:bldP spid="46" grpId="0"/>
      <p:bldP spid="48" grpId="0"/>
      <p:bldP spid="49" grpId="0"/>
      <p:bldP spid="31" grpId="0" animBg="1"/>
      <p:bldP spid="56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9408" y="4793408"/>
            <a:ext cx="7721932" cy="1184940"/>
          </a:xfrm>
          <a:prstGeom prst="rect">
            <a:avLst/>
          </a:prstGeom>
          <a:noFill/>
          <a:ln w="34925">
            <a:solidFill>
              <a:srgbClr val="00009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accent2"/>
                </a:solidFill>
              </a:rPr>
              <a:t>Theorem </a:t>
            </a:r>
            <a:r>
              <a:rPr lang="en-US" sz="2000" dirty="0" smtClean="0">
                <a:solidFill>
                  <a:schemeClr val="accent2"/>
                </a:solidFill>
              </a:rPr>
              <a:t>[</a:t>
            </a:r>
            <a:r>
              <a:rPr lang="en-US" sz="2000" dirty="0" err="1" smtClean="0">
                <a:solidFill>
                  <a:schemeClr val="accent2"/>
                </a:solidFill>
              </a:rPr>
              <a:t>Goldreich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et al</a:t>
            </a:r>
            <a:r>
              <a:rPr lang="en-US" sz="2000" dirty="0" smtClean="0">
                <a:solidFill>
                  <a:schemeClr val="accent2"/>
                </a:solidFill>
              </a:rPr>
              <a:t>. 1998]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is </a:t>
            </a:r>
            <a:r>
              <a:rPr lang="en-US" sz="2000" i="1" dirty="0" err="1" smtClean="0">
                <a:solidFill>
                  <a:srgbClr val="000090"/>
                </a:solidFill>
              </a:rPr>
              <a:t>ε</a:t>
            </a:r>
            <a:r>
              <a:rPr lang="en-US" sz="2000" dirty="0" smtClean="0">
                <a:solidFill>
                  <a:srgbClr val="000090"/>
                </a:solidFill>
              </a:rPr>
              <a:t>-far from monotone, </a:t>
            </a:r>
            <a:r>
              <a:rPr lang="en-US" sz="2000" i="1" dirty="0" err="1" smtClean="0">
                <a:solidFill>
                  <a:srgbClr val="000090"/>
                </a:solidFill>
              </a:rPr>
              <a:t>Ω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i="1" dirty="0" err="1">
                <a:solidFill>
                  <a:srgbClr val="000090"/>
                </a:solidFill>
              </a:rPr>
              <a:t>ε</a:t>
            </a:r>
            <a:r>
              <a:rPr lang="en-US" sz="2000" dirty="0" smtClean="0">
                <a:solidFill>
                  <a:srgbClr val="000090"/>
                </a:solidFill>
              </a:rPr>
              <a:t>/</a:t>
            </a:r>
            <a:r>
              <a:rPr lang="en-US" sz="2000" i="1" dirty="0" smtClean="0">
                <a:solidFill>
                  <a:srgbClr val="000090"/>
                </a:solidFill>
              </a:rPr>
              <a:t>n</a:t>
            </a:r>
            <a:r>
              <a:rPr lang="en-US" sz="2000" dirty="0" smtClean="0">
                <a:solidFill>
                  <a:srgbClr val="000090"/>
                </a:solidFill>
              </a:rPr>
              <a:t>) fraction of edges are violations. Therefore tester will reject within </a:t>
            </a:r>
            <a:r>
              <a:rPr lang="en-US" sz="2000" i="1" dirty="0" smtClean="0">
                <a:solidFill>
                  <a:srgbClr val="000090"/>
                </a:solidFill>
              </a:rPr>
              <a:t>O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i="1" dirty="0">
                <a:solidFill>
                  <a:srgbClr val="000090"/>
                </a:solidFill>
              </a:rPr>
              <a:t>n</a:t>
            </a:r>
            <a:r>
              <a:rPr lang="en-US" sz="2000" dirty="0">
                <a:solidFill>
                  <a:srgbClr val="000090"/>
                </a:solidFill>
              </a:rPr>
              <a:t>/</a:t>
            </a:r>
            <a:r>
              <a:rPr lang="en-US" sz="2000" i="1" dirty="0" err="1" smtClean="0">
                <a:solidFill>
                  <a:srgbClr val="000090"/>
                </a:solidFill>
              </a:rPr>
              <a:t>ε</a:t>
            </a:r>
            <a:r>
              <a:rPr lang="en-US" sz="2000" dirty="0" smtClean="0">
                <a:solidFill>
                  <a:srgbClr val="000090"/>
                </a:solidFill>
              </a:rPr>
              <a:t>) queries.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9024" y="37954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An observation and a theorem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85454" y="1730898"/>
            <a:ext cx="0" cy="768963"/>
          </a:xfrm>
          <a:prstGeom prst="line">
            <a:avLst/>
          </a:prstGeom>
          <a:ln w="31750" cap="sq">
            <a:round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531407" y="2693878"/>
            <a:ext cx="1449278" cy="50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Reject</a:t>
            </a:r>
            <a:r>
              <a:rPr lang="en-US" sz="2000" dirty="0">
                <a:solidFill>
                  <a:srgbClr val="C0504D"/>
                </a:solidFill>
                <a:cs typeface="Helvetica"/>
              </a:rPr>
              <a:t>!</a:t>
            </a:r>
            <a:endParaRPr lang="en-US" sz="2000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03650" y="1571377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98778" y="2258721"/>
            <a:ext cx="983845" cy="393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b="1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46106" y="1781016"/>
            <a:ext cx="4334848" cy="65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Call such an edge a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“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violating edge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”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1151" y="3577632"/>
            <a:ext cx="7172475" cy="65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Simple observation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: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If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is monotone, tester never rejects.  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1539" y="3991988"/>
            <a:ext cx="8357809" cy="65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Question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: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If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is </a:t>
            </a:r>
            <a:r>
              <a:rPr lang="en-US" sz="2000" i="1" dirty="0" err="1">
                <a:solidFill>
                  <a:srgbClr val="000090"/>
                </a:solidFill>
              </a:rPr>
              <a:t>ε</a:t>
            </a:r>
            <a:r>
              <a:rPr lang="en-US" sz="2000" dirty="0">
                <a:solidFill>
                  <a:srgbClr val="000090"/>
                </a:solidFill>
              </a:rPr>
              <a:t>-far from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monotone, how likely to catch violating edge? 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 rot="2709812">
            <a:off x="765403" y="1149355"/>
            <a:ext cx="1611074" cy="1611074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247727" y="1637939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000090"/>
                </a:solidFill>
                <a:latin typeface="Palatino Linotype"/>
                <a:cs typeface="Palatino Linotype"/>
              </a:rPr>
              <a:t>?</a:t>
            </a:r>
            <a:endParaRPr lang="en-US" sz="8800" dirty="0">
              <a:solidFill>
                <a:srgbClr val="000090"/>
              </a:solidFill>
              <a:latin typeface="Palatino Linotype"/>
              <a:cs typeface="Palatino Linotype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010133" y="1982637"/>
            <a:ext cx="1791399" cy="12852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972974" y="1854876"/>
            <a:ext cx="102330" cy="231899"/>
          </a:xfrm>
          <a:prstGeom prst="line">
            <a:avLst/>
          </a:prstGeom>
          <a:ln w="22225" cap="sq">
            <a:solidFill>
              <a:schemeClr val="accent1">
                <a:lumMod val="75000"/>
              </a:schemeClr>
            </a:solidFill>
            <a:round/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1911733" y="1538594"/>
            <a:ext cx="344292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b="1" i="1" dirty="0" smtClean="0">
                <a:solidFill>
                  <a:srgbClr val="000090"/>
                </a:solidFill>
                <a:cs typeface="Helvetica"/>
              </a:rPr>
              <a:t>x</a:t>
            </a:r>
            <a:endParaRPr lang="en-US" sz="1800" b="1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796945" y="2111160"/>
            <a:ext cx="344292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b="1" i="1" dirty="0" smtClean="0">
                <a:solidFill>
                  <a:srgbClr val="000090"/>
                </a:solidFill>
                <a:cs typeface="Helvetica"/>
              </a:rPr>
              <a:t>y</a:t>
            </a:r>
            <a:endParaRPr lang="en-US" sz="1800" b="1" dirty="0" smtClean="0">
              <a:solidFill>
                <a:srgbClr val="C0504D"/>
              </a:solidFill>
              <a:cs typeface="Helvetic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24" y="2784523"/>
            <a:ext cx="358519" cy="357486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1100996" y="3164644"/>
            <a:ext cx="7172475" cy="65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Tester = Sample random edges, check for violations. 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84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7684" y="410275"/>
            <a:ext cx="8422105" cy="76165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+mn-lt"/>
                <a:cs typeface="Helvetica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n exponential gap between upper and lower bounds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877" y="1375656"/>
            <a:ext cx="7646754" cy="2285241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274320" indent="-274320" defTabSz="457200">
              <a:spcAft>
                <a:spcPts val="15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8000"/>
                </a:solidFill>
              </a:rPr>
              <a:t>Goldreich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i="1" dirty="0" smtClean="0">
                <a:solidFill>
                  <a:srgbClr val="008000"/>
                </a:solidFill>
              </a:rPr>
              <a:t>et al.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[</a:t>
            </a:r>
            <a:r>
              <a:rPr lang="en-US" sz="2000" dirty="0" smtClean="0">
                <a:solidFill>
                  <a:srgbClr val="008000"/>
                </a:solidFill>
              </a:rPr>
              <a:t>FOCS 1998]</a:t>
            </a:r>
          </a:p>
          <a:p>
            <a:pPr marL="731520" lvl="1" indent="-274320">
              <a:spcAft>
                <a:spcPts val="15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Introduced problem, gave tester with </a:t>
            </a:r>
            <a:r>
              <a:rPr lang="en-US" sz="2000" i="1" dirty="0" smtClean="0">
                <a:solidFill>
                  <a:srgbClr val="000090"/>
                </a:solidFill>
              </a:rPr>
              <a:t>O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</a:rPr>
              <a:t>n</a:t>
            </a:r>
            <a:r>
              <a:rPr lang="en-US" sz="2000" dirty="0" smtClean="0">
                <a:solidFill>
                  <a:srgbClr val="000090"/>
                </a:solidFill>
              </a:rPr>
              <a:t>) query complexity.</a:t>
            </a:r>
          </a:p>
          <a:p>
            <a:pPr marL="274320" indent="-274320">
              <a:spcAft>
                <a:spcPts val="15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8000"/>
                </a:solidFill>
              </a:rPr>
              <a:t>Fischer </a:t>
            </a:r>
            <a:r>
              <a:rPr lang="en-US" sz="2000" b="1" i="1" dirty="0" smtClean="0">
                <a:solidFill>
                  <a:srgbClr val="008000"/>
                </a:solidFill>
              </a:rPr>
              <a:t>et al.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[</a:t>
            </a:r>
            <a:r>
              <a:rPr lang="en-US" sz="2000" dirty="0" smtClean="0">
                <a:solidFill>
                  <a:srgbClr val="008000"/>
                </a:solidFill>
              </a:rPr>
              <a:t>STOC 2002]</a:t>
            </a:r>
          </a:p>
          <a:p>
            <a:pPr marL="731520" lvl="1" indent="-274320">
              <a:spcAft>
                <a:spcPts val="6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Any non-adaptive tester must make </a:t>
            </a:r>
            <a:r>
              <a:rPr lang="en-US" sz="2000" dirty="0" err="1" smtClean="0">
                <a:solidFill>
                  <a:srgbClr val="000090"/>
                </a:solidFill>
              </a:rPr>
              <a:t>Ω</a:t>
            </a:r>
            <a:r>
              <a:rPr lang="en-US" sz="2000" dirty="0" smtClean="0">
                <a:solidFill>
                  <a:srgbClr val="000090"/>
                </a:solidFill>
              </a:rPr>
              <a:t>(log</a:t>
            </a:r>
            <a:r>
              <a:rPr lang="en-US" sz="2000" i="1" dirty="0" smtClean="0">
                <a:solidFill>
                  <a:srgbClr val="000090"/>
                </a:solidFill>
              </a:rPr>
              <a:t> n</a:t>
            </a:r>
            <a:r>
              <a:rPr lang="en-US" sz="2000" dirty="0" smtClean="0">
                <a:solidFill>
                  <a:srgbClr val="000090"/>
                </a:solidFill>
              </a:rPr>
              <a:t>) queries.</a:t>
            </a:r>
          </a:p>
          <a:p>
            <a:pPr marL="731520" lvl="1" indent="-274320">
              <a:spcAft>
                <a:spcPts val="15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Therefore, any adaptive tester must make </a:t>
            </a:r>
            <a:r>
              <a:rPr lang="en-US" sz="2000" dirty="0" err="1">
                <a:solidFill>
                  <a:srgbClr val="000090"/>
                </a:solidFill>
              </a:rPr>
              <a:t>Ω</a:t>
            </a:r>
            <a:r>
              <a:rPr lang="en-US" sz="2000" dirty="0" smtClean="0">
                <a:solidFill>
                  <a:srgbClr val="000090"/>
                </a:solidFill>
              </a:rPr>
              <a:t>(log log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i="1" dirty="0">
                <a:solidFill>
                  <a:srgbClr val="000090"/>
                </a:solidFill>
              </a:rPr>
              <a:t>n</a:t>
            </a:r>
            <a:r>
              <a:rPr lang="en-US" sz="2000" dirty="0">
                <a:solidFill>
                  <a:srgbClr val="000090"/>
                </a:solidFill>
              </a:rPr>
              <a:t>) </a:t>
            </a:r>
            <a:r>
              <a:rPr lang="en-US" sz="2000" dirty="0" smtClean="0">
                <a:solidFill>
                  <a:srgbClr val="000090"/>
                </a:solidFill>
              </a:rPr>
              <a:t>queries.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293" y="4488383"/>
            <a:ext cx="5256024" cy="90024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274320" indent="-274320" defTabSz="457200">
              <a:spcAft>
                <a:spcPts val="15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8000"/>
                </a:solidFill>
              </a:rPr>
              <a:t>Chakrabarty</a:t>
            </a:r>
            <a:r>
              <a:rPr lang="en-US" sz="2000" b="1" dirty="0" err="1">
                <a:solidFill>
                  <a:srgbClr val="008000"/>
                </a:solidFill>
              </a:rPr>
              <a:t>-</a:t>
            </a:r>
            <a:r>
              <a:rPr lang="en-US" sz="2000" b="1" dirty="0" err="1" smtClean="0">
                <a:solidFill>
                  <a:srgbClr val="008000"/>
                </a:solidFill>
              </a:rPr>
              <a:t>Seshadhri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[</a:t>
            </a:r>
            <a:r>
              <a:rPr lang="en-US" sz="2000" dirty="0" smtClean="0">
                <a:solidFill>
                  <a:srgbClr val="008000"/>
                </a:solidFill>
              </a:rPr>
              <a:t>STOC 2013]</a:t>
            </a:r>
          </a:p>
          <a:p>
            <a:pPr marL="731520" lvl="1" indent="-274320">
              <a:spcAft>
                <a:spcPts val="15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000090"/>
                </a:solidFill>
              </a:rPr>
              <a:t>O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</a:rPr>
              <a:t>n</a:t>
            </a:r>
            <a:r>
              <a:rPr lang="en-US" sz="2000" baseline="30000" dirty="0" smtClean="0">
                <a:solidFill>
                  <a:srgbClr val="000090"/>
                </a:solidFill>
              </a:rPr>
              <a:t>7/8</a:t>
            </a:r>
            <a:r>
              <a:rPr lang="en-US" sz="2000" dirty="0" smtClean="0">
                <a:solidFill>
                  <a:srgbClr val="000090"/>
                </a:solidFill>
              </a:rPr>
              <a:t>)-query non-adaptive tester!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69" y="4480007"/>
            <a:ext cx="1392889" cy="1766715"/>
          </a:xfrm>
          <a:prstGeom prst="rect">
            <a:avLst/>
          </a:prstGeom>
        </p:spPr>
      </p:pic>
      <p:pic>
        <p:nvPicPr>
          <p:cNvPr id="2" name="Picture 1" descr="deeparnab_chakrabar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33042" y="4489484"/>
            <a:ext cx="1603480" cy="1757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596" y="3758214"/>
            <a:ext cx="73660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  <a:spcAft>
                <a:spcPts val="9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[GGR98, DGL+99, HK08, BCGM12, RRS+12, BRY13, CS13, …]  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191125" y="2825750"/>
            <a:ext cx="1031875" cy="523875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91676" y="4938456"/>
            <a:ext cx="895350" cy="523875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45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5575" y="1144821"/>
            <a:ext cx="7566527" cy="1338828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/>
              <a:t>Lower bound:</a:t>
            </a:r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Any non-adaptive tester must make    </a:t>
            </a:r>
            <a:r>
              <a:rPr lang="en-US" sz="2400" dirty="0" smtClean="0">
                <a:solidFill>
                  <a:srgbClr val="000000"/>
                </a:solidFill>
              </a:rPr>
              <a:t>            </a:t>
            </a:r>
            <a:r>
              <a:rPr lang="en-US" sz="2200" dirty="0" smtClean="0">
                <a:solidFill>
                  <a:srgbClr val="000000"/>
                </a:solidFill>
              </a:rPr>
              <a:t>queries.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Therefore, any adaptive tester must make             </a:t>
            </a:r>
            <a:r>
              <a:rPr lang="en-US" sz="2400" dirty="0" smtClean="0">
                <a:solidFill>
                  <a:srgbClr val="000000"/>
                </a:solidFill>
              </a:rPr>
              <a:t>      </a:t>
            </a:r>
            <a:r>
              <a:rPr lang="en-US" sz="2200" dirty="0" smtClean="0">
                <a:solidFill>
                  <a:srgbClr val="000000"/>
                </a:solidFill>
              </a:rPr>
              <a:t>queries.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076" y="2675097"/>
            <a:ext cx="712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  <a:spcAft>
                <a:spcPts val="900"/>
              </a:spcAft>
            </a:pPr>
            <a:r>
              <a:rPr lang="en-US" sz="2200" dirty="0" smtClean="0">
                <a:solidFill>
                  <a:srgbClr val="008000"/>
                </a:solidFill>
              </a:rPr>
              <a:t>Exponential improvements over </a:t>
            </a:r>
            <a:r>
              <a:rPr lang="en-US" sz="2200" dirty="0" err="1" smtClean="0">
                <a:solidFill>
                  <a:srgbClr val="008000"/>
                </a:solidFill>
              </a:rPr>
              <a:t>Ω</a:t>
            </a:r>
            <a:r>
              <a:rPr lang="en-US" sz="2200" dirty="0">
                <a:solidFill>
                  <a:srgbClr val="008000"/>
                </a:solidFill>
              </a:rPr>
              <a:t>(log </a:t>
            </a:r>
            <a:r>
              <a:rPr lang="en-US" sz="2200" i="1" dirty="0">
                <a:solidFill>
                  <a:srgbClr val="008000"/>
                </a:solidFill>
              </a:rPr>
              <a:t>n</a:t>
            </a:r>
            <a:r>
              <a:rPr lang="en-US" sz="2200" dirty="0">
                <a:solidFill>
                  <a:srgbClr val="008000"/>
                </a:solidFill>
              </a:rPr>
              <a:t>) </a:t>
            </a:r>
            <a:r>
              <a:rPr lang="en-US" sz="2200" dirty="0" smtClean="0">
                <a:solidFill>
                  <a:srgbClr val="008000"/>
                </a:solidFill>
              </a:rPr>
              <a:t>and </a:t>
            </a:r>
            <a:r>
              <a:rPr lang="en-US" sz="2200" dirty="0" err="1">
                <a:solidFill>
                  <a:srgbClr val="008000"/>
                </a:solidFill>
              </a:rPr>
              <a:t>Ω</a:t>
            </a:r>
            <a:r>
              <a:rPr lang="en-US" sz="2200" dirty="0">
                <a:solidFill>
                  <a:srgbClr val="008000"/>
                </a:solidFill>
              </a:rPr>
              <a:t>(</a:t>
            </a:r>
            <a:r>
              <a:rPr lang="en-US" sz="2200" dirty="0" smtClean="0">
                <a:solidFill>
                  <a:srgbClr val="008000"/>
                </a:solidFill>
              </a:rPr>
              <a:t>log log </a:t>
            </a:r>
            <a:r>
              <a:rPr lang="en-US" sz="2200" i="1" dirty="0">
                <a:solidFill>
                  <a:srgbClr val="008000"/>
                </a:solidFill>
              </a:rPr>
              <a:t>n</a:t>
            </a:r>
            <a:r>
              <a:rPr lang="en-US" sz="2200" dirty="0">
                <a:solidFill>
                  <a:srgbClr val="008000"/>
                </a:solidFill>
              </a:rPr>
              <a:t>) </a:t>
            </a:r>
            <a:r>
              <a:rPr lang="en-US" sz="2200" dirty="0" smtClean="0">
                <a:solidFill>
                  <a:srgbClr val="008000"/>
                </a:solidFill>
              </a:rPr>
              <a:t>lower bounds of Fischer </a:t>
            </a:r>
            <a:r>
              <a:rPr lang="en-US" sz="2200" i="1" dirty="0" smtClean="0">
                <a:solidFill>
                  <a:srgbClr val="008000"/>
                </a:solidFill>
              </a:rPr>
              <a:t>et al. </a:t>
            </a:r>
            <a:r>
              <a:rPr lang="en-US" sz="2200" dirty="0" smtClean="0">
                <a:solidFill>
                  <a:srgbClr val="008000"/>
                </a:solidFill>
              </a:rPr>
              <a:t>(2002)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55" y="4051112"/>
            <a:ext cx="7566527" cy="13080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Upper bound:</a:t>
            </a:r>
            <a:endParaRPr lang="en-US" sz="2200" dirty="0" smtClean="0">
              <a:solidFill>
                <a:srgbClr val="000000"/>
              </a:solidFill>
            </a:endParaRPr>
          </a:p>
          <a:p>
            <a:pPr algn="ctr"/>
            <a:r>
              <a:rPr lang="en-US" sz="2200" dirty="0" smtClean="0"/>
              <a:t>There is a non-adaptive tester that make</a:t>
            </a:r>
            <a:br>
              <a:rPr lang="en-US" sz="2200" dirty="0" smtClean="0"/>
            </a:br>
            <a:r>
              <a:rPr lang="en-US" sz="2200" dirty="0" smtClean="0"/>
              <a:t>          </a:t>
            </a:r>
            <a:r>
              <a:rPr lang="en-US" sz="2400" dirty="0" smtClean="0"/>
              <a:t>           </a:t>
            </a:r>
            <a:r>
              <a:rPr lang="en-US" sz="2200" dirty="0" smtClean="0"/>
              <a:t>queries.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076" y="5327390"/>
            <a:ext cx="7125369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  <a:spcAft>
                <a:spcPts val="900"/>
              </a:spcAft>
            </a:pPr>
            <a:r>
              <a:rPr lang="en-US" sz="2200" dirty="0" smtClean="0">
                <a:solidFill>
                  <a:srgbClr val="008000"/>
                </a:solidFill>
              </a:rPr>
              <a:t>Polynomial improvement over </a:t>
            </a:r>
            <a:r>
              <a:rPr lang="en-US" sz="2200" i="1" dirty="0" smtClean="0">
                <a:solidFill>
                  <a:srgbClr val="008000"/>
                </a:solidFill>
              </a:rPr>
              <a:t>O</a:t>
            </a:r>
            <a:r>
              <a:rPr lang="en-US" sz="2200" dirty="0" smtClean="0">
                <a:solidFill>
                  <a:srgbClr val="008000"/>
                </a:solidFill>
              </a:rPr>
              <a:t>(</a:t>
            </a:r>
            <a:r>
              <a:rPr lang="en-US" sz="2200" i="1" dirty="0" smtClean="0">
                <a:solidFill>
                  <a:srgbClr val="008000"/>
                </a:solidFill>
              </a:rPr>
              <a:t>n</a:t>
            </a:r>
            <a:r>
              <a:rPr lang="en-US" sz="2200" baseline="30000" dirty="0" smtClean="0">
                <a:solidFill>
                  <a:srgbClr val="008000"/>
                </a:solidFill>
              </a:rPr>
              <a:t>7/8</a:t>
            </a:r>
            <a:r>
              <a:rPr lang="en-US" sz="2200" dirty="0" smtClean="0">
                <a:solidFill>
                  <a:srgbClr val="008000"/>
                </a:solidFill>
              </a:rPr>
              <a:t>) upper bound of </a:t>
            </a:r>
            <a:r>
              <a:rPr lang="en-US" sz="2200" dirty="0" err="1" smtClean="0">
                <a:solidFill>
                  <a:srgbClr val="008000"/>
                </a:solidFill>
              </a:rPr>
              <a:t>Chakrabarty</a:t>
            </a:r>
            <a:r>
              <a:rPr lang="en-US" sz="2200" dirty="0" smtClean="0">
                <a:solidFill>
                  <a:srgbClr val="008000"/>
                </a:solidFill>
              </a:rPr>
              <a:t> and </a:t>
            </a:r>
            <a:r>
              <a:rPr lang="en-US" sz="2200" dirty="0" err="1" smtClean="0">
                <a:solidFill>
                  <a:srgbClr val="008000"/>
                </a:solidFill>
              </a:rPr>
              <a:t>Seshadhri</a:t>
            </a:r>
            <a:r>
              <a:rPr lang="en-US" sz="2200" dirty="0" smtClean="0">
                <a:solidFill>
                  <a:srgbClr val="008000"/>
                </a:solidFill>
              </a:rPr>
              <a:t> (2013)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7981" y="110631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Our results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016" y="4900296"/>
            <a:ext cx="1290387" cy="369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039" y="1651639"/>
            <a:ext cx="955864" cy="393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11" y="2105217"/>
            <a:ext cx="1035024" cy="3200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01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36838" y="632637"/>
            <a:ext cx="6510421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Rest of talk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48519" y="33891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2409" y="1765658"/>
            <a:ext cx="7539799" cy="2285241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365760">
              <a:spcAft>
                <a:spcPts val="900"/>
              </a:spcAft>
              <a:buClr>
                <a:srgbClr val="000090"/>
              </a:buClr>
            </a:pPr>
            <a:r>
              <a:rPr lang="en-US" sz="2000" b="1" dirty="0" smtClean="0">
                <a:solidFill>
                  <a:srgbClr val="008000"/>
                </a:solidFill>
              </a:rPr>
              <a:t>The lower bound</a:t>
            </a:r>
          </a:p>
          <a:p>
            <a:pPr marL="914400" lvl="1" indent="-365760">
              <a:spcAft>
                <a:spcPts val="9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Main idea of the argument in a simpler setting</a:t>
            </a:r>
          </a:p>
          <a:p>
            <a:pPr marL="914400" lvl="1" indent="-365760">
              <a:spcAft>
                <a:spcPts val="9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Key technical ingredient:  </a:t>
            </a:r>
            <a:r>
              <a:rPr lang="en-US" sz="2000" b="1" dirty="0" smtClean="0">
                <a:solidFill>
                  <a:srgbClr val="000090"/>
                </a:solidFill>
              </a:rPr>
              <a:t>Multidimensional Central Limit</a:t>
            </a:r>
            <a:br>
              <a:rPr lang="en-US" sz="2000" b="1" dirty="0" smtClean="0">
                <a:solidFill>
                  <a:srgbClr val="000090"/>
                </a:solidFill>
              </a:rPr>
            </a:br>
            <a:r>
              <a:rPr lang="en-US" sz="2000" b="1" dirty="0" smtClean="0">
                <a:solidFill>
                  <a:srgbClr val="000090"/>
                </a:solidFill>
              </a:rPr>
              <a:t>Theorems</a:t>
            </a:r>
          </a:p>
          <a:p>
            <a:pPr marL="914400" lvl="1" indent="-365760">
              <a:spcAft>
                <a:spcPts val="9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Generalizing the lower bound:  </a:t>
            </a:r>
            <a:r>
              <a:rPr lang="en-US" sz="2000" b="1" dirty="0" smtClean="0">
                <a:solidFill>
                  <a:srgbClr val="000090"/>
                </a:solidFill>
              </a:rPr>
              <a:t>Testing monotonicity on </a:t>
            </a:r>
            <a:r>
              <a:rPr lang="en-US" sz="2000" b="1" i="1" dirty="0" err="1" smtClean="0">
                <a:solidFill>
                  <a:srgbClr val="000090"/>
                </a:solidFill>
              </a:rPr>
              <a:t>hypergrids</a:t>
            </a:r>
            <a:endParaRPr lang="en-US" sz="2000" b="1" i="1" dirty="0" smtClean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14421" y="201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48519" y="60691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5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67981" y="992919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Yao’s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minimax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principle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899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4589" y="1899378"/>
            <a:ext cx="3142333" cy="92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Lower bound against 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randomized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algorithms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836937" y="1937907"/>
            <a:ext cx="3489158" cy="92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Tricky distribution over inputs to 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deterministic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algorithms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680211" y="2443378"/>
            <a:ext cx="1225996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3758328" y="2076447"/>
            <a:ext cx="1181037" cy="38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rgbClr val="000090"/>
                </a:solidFill>
                <a:cs typeface="Helvetica"/>
              </a:rPr>
              <a:t>implies</a:t>
            </a:r>
            <a:endParaRPr lang="en-US" sz="1600" baseline="-250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22" y="3202426"/>
            <a:ext cx="1529517" cy="17691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 rot="5400000">
            <a:off x="3658331" y="3186171"/>
            <a:ext cx="762090" cy="803308"/>
          </a:xfrm>
          <a:prstGeom prst="ellipse">
            <a:avLst/>
          </a:prstGeom>
          <a:noFill/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 flipH="1">
            <a:off x="3769937" y="3303813"/>
            <a:ext cx="538879" cy="568024"/>
          </a:xfrm>
          <a:prstGeom prst="line">
            <a:avLst/>
          </a:prstGeom>
          <a:ln w="66675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97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7669" y="541379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Yao’s principle in our setting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538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7986" y="1535115"/>
            <a:ext cx="5852292" cy="2164838"/>
            <a:chOff x="1587986" y="1896051"/>
            <a:chExt cx="5852292" cy="2164838"/>
          </a:xfrm>
        </p:grpSpPr>
        <p:sp>
          <p:nvSpPr>
            <p:cNvPr id="5" name="Oval 4"/>
            <p:cNvSpPr/>
            <p:nvPr/>
          </p:nvSpPr>
          <p:spPr>
            <a:xfrm>
              <a:off x="1587986" y="1896051"/>
              <a:ext cx="5852292" cy="2164838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3D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77849" y="2220356"/>
              <a:ext cx="1932361" cy="15590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003D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21915" y="2435974"/>
              <a:ext cx="1456468" cy="113984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49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3261" y="2741341"/>
              <a:ext cx="1876778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80"/>
                </a:lnSpc>
                <a:spcAft>
                  <a:spcPts val="900"/>
                </a:spcAft>
              </a:pPr>
              <a:r>
                <a:rPr lang="en-US" sz="2000" dirty="0" smtClean="0">
                  <a:solidFill>
                    <a:srgbClr val="000090"/>
                  </a:solidFill>
                </a:rPr>
                <a:t>Monotone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04916" y="2748830"/>
              <a:ext cx="2815989" cy="397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80"/>
                </a:lnSpc>
                <a:spcAft>
                  <a:spcPts val="900"/>
                </a:spcAft>
              </a:pPr>
              <a:r>
                <a:rPr lang="en-US" sz="2000" dirty="0" smtClean="0">
                  <a:solidFill>
                    <a:srgbClr val="000090"/>
                  </a:solidFill>
                </a:rPr>
                <a:t>Far from Monotone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715451" y="3798472"/>
            <a:ext cx="3503700" cy="92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Distribution </a:t>
            </a:r>
            <a:r>
              <a:rPr lang="en-US" sz="3000" b="1" i="1" dirty="0" err="1" smtClean="0">
                <a:solidFill>
                  <a:srgbClr val="800000"/>
                </a:solidFill>
                <a:cs typeface="Helvetica"/>
              </a:rPr>
              <a:t>D</a:t>
            </a:r>
            <a:r>
              <a:rPr lang="en-US" sz="3000" b="1" baseline="-25000" dirty="0" err="1" smtClean="0">
                <a:solidFill>
                  <a:srgbClr val="800000"/>
                </a:solidFill>
                <a:cs typeface="Helvetica"/>
              </a:rPr>
              <a:t>no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 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supported on far from monotone functions </a:t>
            </a:r>
            <a:endParaRPr lang="en-US" sz="2200" baseline="-250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35462" y="2776400"/>
            <a:ext cx="536221" cy="1192404"/>
          </a:xfrm>
          <a:prstGeom prst="straightConnector1">
            <a:avLst/>
          </a:prstGeom>
          <a:ln w="3492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06096" y="2777950"/>
            <a:ext cx="605117" cy="1164118"/>
          </a:xfrm>
          <a:prstGeom prst="straightConnector1">
            <a:avLst/>
          </a:prstGeom>
          <a:ln w="3492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37172" y="2647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Screen Shot 2014-01-17 at 6.3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47864" y="5405891"/>
            <a:ext cx="6586032" cy="64556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22324" y="4723409"/>
            <a:ext cx="865482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err="1" smtClean="0">
                <a:solidFill>
                  <a:schemeClr val="accent2"/>
                </a:solidFill>
                <a:cs typeface="Helvetica"/>
              </a:rPr>
              <a:t>Indistinguishability</a:t>
            </a: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.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For all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deterministic tester that makes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baseline="30000" dirty="0" smtClean="0">
                <a:solidFill>
                  <a:srgbClr val="000090"/>
                </a:solidFill>
                <a:cs typeface="Helvetica"/>
              </a:rPr>
              <a:t>1/5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queries,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80385" y="3782859"/>
            <a:ext cx="3142333" cy="92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Distribution </a:t>
            </a:r>
            <a:r>
              <a:rPr lang="en-US" sz="3000" b="1" i="1" dirty="0" smtClean="0">
                <a:solidFill>
                  <a:srgbClr val="008000"/>
                </a:solidFill>
                <a:cs typeface="Helvetica"/>
              </a:rPr>
              <a:t>D</a:t>
            </a:r>
            <a:r>
              <a:rPr lang="en-US" sz="3000" b="1" baseline="-25000" dirty="0" smtClean="0">
                <a:solidFill>
                  <a:srgbClr val="008000"/>
                </a:solidFill>
                <a:cs typeface="Helvetica"/>
              </a:rPr>
              <a:t>yes</a:t>
            </a:r>
            <a:r>
              <a:rPr lang="en-US" sz="2000" baseline="-25000" dirty="0" smtClean="0">
                <a:solidFill>
                  <a:srgbClr val="000090"/>
                </a:solidFill>
                <a:cs typeface="Helvetica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supported on monotone functions </a:t>
            </a:r>
            <a:endParaRPr lang="en-US" sz="2000" baseline="-25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22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396903" y="2656766"/>
            <a:ext cx="5208194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800" i="1" dirty="0" err="1" smtClean="0">
                <a:solidFill>
                  <a:srgbClr val="800000"/>
                </a:solidFill>
                <a:latin typeface="+mn-lt"/>
                <a:cs typeface="Helvetica"/>
              </a:rPr>
              <a:t>D</a:t>
            </a:r>
            <a:r>
              <a:rPr lang="en-US" sz="2800" baseline="-25000" dirty="0" err="1" smtClean="0">
                <a:solidFill>
                  <a:srgbClr val="800000"/>
                </a:solidFill>
                <a:latin typeface="+mn-lt"/>
                <a:cs typeface="Helvetica"/>
              </a:rPr>
              <a:t>no</a:t>
            </a:r>
            <a:r>
              <a:rPr lang="en-US" sz="2000" baseline="-25000" dirty="0" smtClean="0">
                <a:solidFill>
                  <a:srgbClr val="800000"/>
                </a:solidFill>
                <a:latin typeface="+mn-lt"/>
                <a:cs typeface="Helvetica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+mn-lt"/>
                <a:cs typeface="Helvetica"/>
              </a:rPr>
              <a:t>:</a:t>
            </a:r>
            <a:r>
              <a:rPr lang="en-US" sz="2000" dirty="0" smtClean="0">
                <a:solidFill>
                  <a:srgbClr val="008000"/>
                </a:solidFill>
                <a:latin typeface="+mn-lt"/>
                <a:cs typeface="Helvetica"/>
              </a:rPr>
              <a:t>       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=  −1 with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Helvetica"/>
              </a:rPr>
              <a:t>prob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 0.1,  7/3 with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Helvetica"/>
              </a:rPr>
              <a:t>prob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 0.9 </a:t>
            </a:r>
            <a:endParaRPr lang="en-US" sz="2000" baseline="-25000" dirty="0" smtClean="0">
              <a:solidFill>
                <a:srgbClr val="000090"/>
              </a:solidFill>
              <a:latin typeface="+mn-lt"/>
              <a:cs typeface="Helvetic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34382" y="1761118"/>
            <a:ext cx="8193" cy="12733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34382" y="3034444"/>
            <a:ext cx="12920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10463" y="3034444"/>
            <a:ext cx="423919" cy="442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05825" y="4509086"/>
            <a:ext cx="8322485" cy="1624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740"/>
              </a:lnSpc>
            </a:pP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Main Structural Result: </a:t>
            </a:r>
            <a:r>
              <a:rPr lang="en-US" sz="2000" b="1" dirty="0" err="1" smtClean="0">
                <a:solidFill>
                  <a:schemeClr val="accent2"/>
                </a:solidFill>
                <a:cs typeface="Helvetica"/>
              </a:rPr>
              <a:t>Indistinguishability</a:t>
            </a:r>
            <a:endParaRPr lang="en-US" sz="2000" b="1" dirty="0" smtClean="0">
              <a:solidFill>
                <a:schemeClr val="accent2"/>
              </a:solidFill>
              <a:cs typeface="Helvetica"/>
            </a:endParaRPr>
          </a:p>
          <a:p>
            <a:pPr>
              <a:lnSpc>
                <a:spcPts val="3540"/>
              </a:lnSpc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Any deterministic tester that makes few queries cannot tell 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400" baseline="-25000" dirty="0" smtClean="0">
                <a:solidFill>
                  <a:srgbClr val="000090"/>
                </a:solidFill>
                <a:cs typeface="Helvetica"/>
              </a:rPr>
              <a:t>yes</a:t>
            </a:r>
            <a:r>
              <a:rPr lang="en-US" sz="2000" baseline="-250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from </a:t>
            </a:r>
            <a:r>
              <a:rPr lang="en-US" sz="2400" i="1" dirty="0" err="1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400" baseline="-25000" dirty="0" err="1" smtClean="0">
                <a:solidFill>
                  <a:srgbClr val="000090"/>
                </a:solidFill>
                <a:cs typeface="Helvetica"/>
              </a:rPr>
              <a:t>no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2740"/>
              </a:lnSpc>
              <a:spcAft>
                <a:spcPts val="300"/>
              </a:spcAft>
            </a:pP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Key property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:                            ,                                   . 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47615" y="2230473"/>
            <a:ext cx="3934234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800" i="1" dirty="0" smtClean="0">
                <a:solidFill>
                  <a:srgbClr val="008000"/>
                </a:solidFill>
                <a:latin typeface="+mn-lt"/>
                <a:cs typeface="Helvetica"/>
              </a:rPr>
              <a:t>D</a:t>
            </a:r>
            <a:r>
              <a:rPr lang="en-US" sz="2800" baseline="-25000" dirty="0" smtClean="0">
                <a:solidFill>
                  <a:srgbClr val="008000"/>
                </a:solidFill>
                <a:latin typeface="+mn-lt"/>
                <a:cs typeface="Helvetica"/>
              </a:rPr>
              <a:t>yes</a:t>
            </a:r>
            <a:r>
              <a:rPr lang="en-US" sz="2000" b="1" baseline="-25000" dirty="0" smtClean="0">
                <a:solidFill>
                  <a:srgbClr val="008000"/>
                </a:solidFill>
                <a:latin typeface="+mn-lt"/>
                <a:cs typeface="Helvetica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+mn-lt"/>
                <a:cs typeface="Helvetica"/>
              </a:rPr>
              <a:t>:       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=  uniform from {1,3} </a:t>
            </a:r>
            <a:endParaRPr lang="en-US" sz="2000" baseline="-25000" dirty="0" smtClean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52771" y="24985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Our 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  <a:cs typeface="Helvetica"/>
              </a:rPr>
              <a:t>D</a:t>
            </a:r>
            <a:r>
              <a:rPr lang="en-US" sz="2800" b="1" baseline="-25000" dirty="0" smtClean="0">
                <a:solidFill>
                  <a:schemeClr val="accent2"/>
                </a:solidFill>
                <a:latin typeface="+mn-lt"/>
                <a:cs typeface="Helvetica"/>
              </a:rPr>
              <a:t>yes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and </a:t>
            </a: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Helvetica"/>
              </a:rPr>
              <a:t>D</a:t>
            </a:r>
            <a:r>
              <a:rPr lang="en-US" sz="2800" b="1" baseline="-25000" dirty="0" err="1" smtClean="0">
                <a:solidFill>
                  <a:schemeClr val="accent2"/>
                </a:solidFill>
                <a:latin typeface="+mn-lt"/>
                <a:cs typeface="Helvetica"/>
              </a:rPr>
              <a:t>no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distributions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22303" y="1687457"/>
            <a:ext cx="812505" cy="208519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56798" y="1637049"/>
            <a:ext cx="3875121" cy="28907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68915" y="2526377"/>
            <a:ext cx="310673" cy="204157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59890" y="2972166"/>
            <a:ext cx="258198" cy="19795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83604" y="5596865"/>
            <a:ext cx="1482690" cy="26891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48714" y="931969"/>
            <a:ext cx="7511579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Both supported on 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  <a:cs typeface="Helvetica"/>
              </a:rPr>
              <a:t>Linear Threshold Functions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(LTFs) over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1,1}</a:t>
            </a:r>
            <a:r>
              <a:rPr lang="en-US" sz="2000" baseline="30000" dirty="0" smtClean="0">
                <a:solidFill>
                  <a:srgbClr val="000090"/>
                </a:solidFill>
                <a:latin typeface="+mn-lt"/>
                <a:cs typeface="Helvetica"/>
              </a:rPr>
              <a:t>n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: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598940" y="2014889"/>
            <a:ext cx="1" cy="40206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867208" y="3640177"/>
            <a:ext cx="785210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Verify: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400" baseline="-25000" dirty="0" smtClean="0">
                <a:solidFill>
                  <a:srgbClr val="000090"/>
                </a:solidFill>
                <a:cs typeface="Helvetica"/>
              </a:rPr>
              <a:t>yes</a:t>
            </a:r>
            <a:r>
              <a:rPr lang="en-US" sz="2000" baseline="-25000" dirty="0" smtClean="0">
                <a:solidFill>
                  <a:srgbClr val="000090"/>
                </a:solidFill>
                <a:cs typeface="Helvetica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LTFs are monotone, </a:t>
            </a:r>
            <a:r>
              <a:rPr lang="en-US" sz="2400" i="1" dirty="0" err="1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400" baseline="-25000" dirty="0" err="1" smtClean="0">
                <a:solidFill>
                  <a:srgbClr val="000090"/>
                </a:solidFill>
                <a:cs typeface="Helvetica"/>
              </a:rPr>
              <a:t>no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LTFs far from monotone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w.h.p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.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47105" y="5622370"/>
            <a:ext cx="1910014" cy="247101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6810463" y="1761118"/>
            <a:ext cx="1715939" cy="1715939"/>
          </a:xfrm>
          <a:prstGeom prst="cube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728807" y="1695726"/>
            <a:ext cx="1810355" cy="1947262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50342" y="2421851"/>
            <a:ext cx="306376" cy="2602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445897" y="1697065"/>
            <a:ext cx="127000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79075" y="1697618"/>
            <a:ext cx="127000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33294" y="2135030"/>
            <a:ext cx="127000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46963" y="2135030"/>
            <a:ext cx="127000" cy="127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46963" y="3394236"/>
            <a:ext cx="127000" cy="127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33294" y="3426004"/>
            <a:ext cx="127000" cy="127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462902" y="2957010"/>
            <a:ext cx="127000" cy="127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79075" y="2970944"/>
            <a:ext cx="127000" cy="127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8311" y="1570450"/>
            <a:ext cx="460559" cy="439070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6380" y="4549849"/>
            <a:ext cx="7942807" cy="1511449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93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8" grpId="0"/>
      <p:bldP spid="12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Screen Shot 2014-01-17 at 6.3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77549" y="3340193"/>
            <a:ext cx="6596457" cy="64658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19490" y="2650113"/>
            <a:ext cx="7724156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Claim.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For all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deterministic tester that makes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baseline="30000" dirty="0" smtClean="0">
                <a:solidFill>
                  <a:srgbClr val="000090"/>
                </a:solidFill>
                <a:cs typeface="Helvetica"/>
              </a:rPr>
              <a:t>1/5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queries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,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34917" y="1078213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Indistinguishability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:  starting small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77487" y="3007014"/>
            <a:ext cx="19084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3212" y="52247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39370" y="2241716"/>
            <a:ext cx="154644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q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= 1 query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9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7669" y="304303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Non-trivial proof of a triviality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Shot 2014-01-17 at 6.3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30782" y="1714163"/>
            <a:ext cx="6223672" cy="6100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7222" y="1046534"/>
            <a:ext cx="7870555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Claim.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Let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deterministic tester that makes 1 query, on string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. Then: 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9764" y="3342220"/>
            <a:ext cx="3854246" cy="29469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29573" y="3361900"/>
            <a:ext cx="3925398" cy="30384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64579" y="2757881"/>
            <a:ext cx="2125980" cy="28956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760804" y="2536713"/>
            <a:ext cx="645215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b="1" dirty="0" smtClean="0">
                <a:solidFill>
                  <a:schemeClr val="accent2"/>
                </a:solidFill>
                <a:cs typeface="Helvetica"/>
              </a:rPr>
              <a:t>*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</a:p>
        </p:txBody>
      </p:sp>
      <p:sp>
        <p:nvSpPr>
          <p:cNvPr id="20" name="Left Brace 19"/>
          <p:cNvSpPr/>
          <p:nvPr/>
        </p:nvSpPr>
        <p:spPr>
          <a:xfrm rot="5400000" flipH="1">
            <a:off x="3859048" y="-314072"/>
            <a:ext cx="273549" cy="5555020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Brace 100"/>
          <p:cNvSpPr/>
          <p:nvPr/>
        </p:nvSpPr>
        <p:spPr>
          <a:xfrm rot="5400000" flipH="1">
            <a:off x="2976502" y="2617769"/>
            <a:ext cx="171349" cy="2261230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003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Brace 101"/>
          <p:cNvSpPr/>
          <p:nvPr/>
        </p:nvSpPr>
        <p:spPr>
          <a:xfrm rot="5400000" flipH="1">
            <a:off x="7467529" y="2664016"/>
            <a:ext cx="171349" cy="2261230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3068320" y="3880306"/>
            <a:ext cx="438484" cy="1308646"/>
          </a:xfrm>
          <a:prstGeom prst="straightConnector1">
            <a:avLst/>
          </a:prstGeom>
          <a:ln>
            <a:solidFill>
              <a:srgbClr val="003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62313" y="4258103"/>
            <a:ext cx="8361834" cy="2474614"/>
            <a:chOff x="462313" y="4015658"/>
            <a:chExt cx="8361834" cy="2474614"/>
          </a:xfrm>
        </p:grpSpPr>
        <p:sp>
          <p:nvSpPr>
            <p:cNvPr id="23" name="Rectangle 22"/>
            <p:cNvSpPr/>
            <p:nvPr/>
          </p:nvSpPr>
          <p:spPr>
            <a:xfrm rot="10800000">
              <a:off x="1371579" y="6337582"/>
              <a:ext cx="225473" cy="14515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0800000">
              <a:off x="1597052" y="6231077"/>
              <a:ext cx="225473" cy="25166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1822526" y="6134060"/>
              <a:ext cx="225473" cy="34668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rot="10800000">
              <a:off x="2047999" y="6059471"/>
              <a:ext cx="225473" cy="42327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0800000">
              <a:off x="2274294" y="5919401"/>
              <a:ext cx="225473" cy="56333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0800000">
              <a:off x="2492175" y="5869423"/>
              <a:ext cx="225473" cy="61331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0800000">
              <a:off x="2717650" y="5835823"/>
              <a:ext cx="225473" cy="64691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0800000">
              <a:off x="2943123" y="5669586"/>
              <a:ext cx="225473" cy="81315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3168597" y="5236196"/>
              <a:ext cx="225473" cy="124654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0800000">
              <a:off x="6989123" y="6091720"/>
              <a:ext cx="225473" cy="39854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0800000">
              <a:off x="6763651" y="6011576"/>
              <a:ext cx="225473" cy="47869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6554880" y="5919401"/>
              <a:ext cx="225473" cy="57086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0800000">
              <a:off x="3394068" y="4946507"/>
              <a:ext cx="225473" cy="153623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5648350" y="5236197"/>
              <a:ext cx="225473" cy="1254071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5874282" y="5464361"/>
              <a:ext cx="225473" cy="102590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6099754" y="5509340"/>
              <a:ext cx="225473" cy="98092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6325227" y="5597273"/>
              <a:ext cx="225473" cy="89299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0800000">
              <a:off x="4295905" y="4145670"/>
              <a:ext cx="225473" cy="234232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0800000">
              <a:off x="4070429" y="4352994"/>
              <a:ext cx="225473" cy="213500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0800000">
              <a:off x="3845015" y="4621487"/>
              <a:ext cx="225412" cy="186125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0800000">
              <a:off x="3619542" y="4946507"/>
              <a:ext cx="225473" cy="153623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0800000">
              <a:off x="4521440" y="4015658"/>
              <a:ext cx="225473" cy="246903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0800000">
              <a:off x="4746913" y="4145669"/>
              <a:ext cx="225473" cy="233933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0800000">
              <a:off x="4972386" y="4352994"/>
              <a:ext cx="225473" cy="2134281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0800000">
              <a:off x="5198065" y="4621487"/>
              <a:ext cx="225269" cy="186578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0800000">
              <a:off x="5423333" y="4860294"/>
              <a:ext cx="225015" cy="162697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0800000">
              <a:off x="7219283" y="6134060"/>
              <a:ext cx="225473" cy="35621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0800000">
              <a:off x="7444757" y="6231076"/>
              <a:ext cx="225473" cy="25919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0800000">
              <a:off x="7670230" y="6337582"/>
              <a:ext cx="225473" cy="15069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rot="10800000">
              <a:off x="1143463" y="6340522"/>
              <a:ext cx="225473" cy="14214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0800000">
              <a:off x="913260" y="6422256"/>
              <a:ext cx="225473" cy="6104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10800000">
              <a:off x="680671" y="6426361"/>
              <a:ext cx="225473" cy="5500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0800000">
              <a:off x="8369755" y="6426107"/>
              <a:ext cx="225473" cy="5739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10800000">
              <a:off x="8135510" y="6384786"/>
              <a:ext cx="225473" cy="9934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0800000">
              <a:off x="7903776" y="6337584"/>
              <a:ext cx="225473" cy="14885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0800000">
              <a:off x="8598674" y="6426090"/>
              <a:ext cx="225473" cy="5739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0800000">
              <a:off x="462313" y="6419276"/>
              <a:ext cx="225473" cy="6251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>
            <a:off x="6106623" y="3971636"/>
            <a:ext cx="1447831" cy="164324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4323553" y="3191394"/>
            <a:ext cx="531345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i="1" dirty="0" smtClean="0">
                <a:solidFill>
                  <a:schemeClr val="accent2"/>
                </a:solidFill>
                <a:cs typeface="Helvetica"/>
              </a:rPr>
              <a:t>vs.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2316" y="4136964"/>
            <a:ext cx="8361830" cy="2598402"/>
            <a:chOff x="462316" y="3894519"/>
            <a:chExt cx="8361830" cy="2598402"/>
          </a:xfrm>
        </p:grpSpPr>
        <p:sp>
          <p:nvSpPr>
            <p:cNvPr id="62" name="Rectangle 61"/>
            <p:cNvSpPr/>
            <p:nvPr/>
          </p:nvSpPr>
          <p:spPr>
            <a:xfrm rot="10800000">
              <a:off x="1371579" y="6326851"/>
              <a:ext cx="225472" cy="15853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0800000">
              <a:off x="1597052" y="6269467"/>
              <a:ext cx="225472" cy="2159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0800000">
              <a:off x="1822527" y="6209830"/>
              <a:ext cx="225472" cy="27356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 rot="10800000">
              <a:off x="2048000" y="6059471"/>
              <a:ext cx="225472" cy="42592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0800000">
              <a:off x="2274295" y="5970097"/>
              <a:ext cx="225472" cy="51529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10800000">
              <a:off x="2492177" y="5919401"/>
              <a:ext cx="225472" cy="56598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2717650" y="5778836"/>
              <a:ext cx="225472" cy="70654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0800000">
              <a:off x="2943123" y="5597274"/>
              <a:ext cx="225472" cy="88811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0800000">
              <a:off x="3168598" y="5372436"/>
              <a:ext cx="225472" cy="111295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>
              <a:off x="6989124" y="6209831"/>
              <a:ext cx="225472" cy="28308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0800000">
              <a:off x="6770266" y="6059471"/>
              <a:ext cx="225472" cy="43345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10800000">
              <a:off x="6554880" y="5778835"/>
              <a:ext cx="225472" cy="71408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3394069" y="5041878"/>
              <a:ext cx="225472" cy="144350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10800000">
              <a:off x="5648350" y="5123238"/>
              <a:ext cx="225472" cy="13696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0800000">
              <a:off x="5874282" y="5372436"/>
              <a:ext cx="225472" cy="1120482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0800000">
              <a:off x="6099755" y="5597274"/>
              <a:ext cx="225472" cy="89564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6325230" y="5669585"/>
              <a:ext cx="225472" cy="82333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0800000">
              <a:off x="4295905" y="4015657"/>
              <a:ext cx="225534" cy="247498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rot="10800000">
              <a:off x="4070429" y="4153310"/>
              <a:ext cx="225472" cy="233182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0800000">
              <a:off x="3845014" y="4621486"/>
              <a:ext cx="225411" cy="186390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0800000">
              <a:off x="3619542" y="4807536"/>
              <a:ext cx="225472" cy="167785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4521440" y="3894519"/>
              <a:ext cx="225472" cy="259282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10800000">
              <a:off x="4746911" y="4079736"/>
              <a:ext cx="225473" cy="240791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0800000">
              <a:off x="4972386" y="4352993"/>
              <a:ext cx="225472" cy="213693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0800000">
              <a:off x="5198065" y="4705278"/>
              <a:ext cx="225268" cy="178464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0800000">
              <a:off x="5423333" y="5041879"/>
              <a:ext cx="225018" cy="144804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0800000">
              <a:off x="7219284" y="6209829"/>
              <a:ext cx="225472" cy="28309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0800000">
              <a:off x="7444757" y="6209832"/>
              <a:ext cx="225472" cy="28308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0800000">
              <a:off x="7670230" y="6269465"/>
              <a:ext cx="225472" cy="22146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 rot="10800000">
              <a:off x="1143463" y="6384787"/>
              <a:ext cx="225472" cy="100532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10800000">
              <a:off x="913260" y="6419278"/>
              <a:ext cx="225472" cy="6667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10800000">
              <a:off x="680671" y="6423940"/>
              <a:ext cx="225472" cy="600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10800000">
              <a:off x="8369755" y="6423466"/>
              <a:ext cx="225472" cy="6268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10800000">
              <a:off x="8135513" y="6340522"/>
              <a:ext cx="225472" cy="14626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10800000">
              <a:off x="7903776" y="6269466"/>
              <a:ext cx="225472" cy="219625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10800000">
              <a:off x="8598674" y="6419277"/>
              <a:ext cx="225472" cy="6685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10800000">
              <a:off x="462316" y="6424363"/>
              <a:ext cx="225472" cy="600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itle 1"/>
          <p:cNvSpPr txBox="1">
            <a:spLocks/>
          </p:cNvSpPr>
          <p:nvPr/>
        </p:nvSpPr>
        <p:spPr>
          <a:xfrm>
            <a:off x="309623" y="2736815"/>
            <a:ext cx="164127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Tester sees: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79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101" grpId="0" animBg="1"/>
      <p:bldP spid="102" grpId="0" animBg="1"/>
      <p:bldP spid="110" grpId="0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19346" y="314551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Property Testing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51430" y="1935240"/>
            <a:ext cx="5213043" cy="210105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6248" y="2177143"/>
            <a:ext cx="1872416" cy="15804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91628" y="2368757"/>
            <a:ext cx="1435303" cy="11993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29506" y="1728422"/>
            <a:ext cx="31354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All Boolean functions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800" y="2767892"/>
            <a:ext cx="1876778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Property </a:t>
            </a:r>
            <a:r>
              <a:rPr lang="en-US" sz="2000" b="1" i="1" dirty="0" smtClean="0">
                <a:solidFill>
                  <a:srgbClr val="000090"/>
                </a:solidFill>
              </a:rPr>
              <a:t>P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90" y="4303039"/>
            <a:ext cx="5479256" cy="861774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274320" indent="-274320" defTabSz="457200">
              <a:spcAft>
                <a:spcPts val="12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Query access to unknown </a:t>
            </a:r>
            <a:r>
              <a:rPr lang="en-US" sz="2000" i="1" dirty="0" smtClean="0">
                <a:solidFill>
                  <a:srgbClr val="000090"/>
                </a:solidFill>
              </a:rPr>
              <a:t>f </a:t>
            </a:r>
            <a:r>
              <a:rPr lang="en-US" sz="2000" dirty="0" smtClean="0">
                <a:solidFill>
                  <a:srgbClr val="000090"/>
                </a:solidFill>
              </a:rPr>
              <a:t>on any input </a:t>
            </a:r>
            <a:r>
              <a:rPr lang="en-US" sz="2000" i="1" dirty="0" smtClean="0">
                <a:solidFill>
                  <a:srgbClr val="000090"/>
                </a:solidFill>
              </a:rPr>
              <a:t>x</a:t>
            </a:r>
          </a:p>
          <a:p>
            <a:pPr marL="274320" indent="-274320">
              <a:spcAft>
                <a:spcPts val="1200"/>
              </a:spcAft>
              <a:buClr>
                <a:srgbClr val="00009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90"/>
                </a:solidFill>
              </a:rPr>
              <a:t>With as few queries as possible, decide </a:t>
            </a:r>
            <a:r>
              <a:rPr lang="en-US" sz="2000" dirty="0" smtClean="0">
                <a:solidFill>
                  <a:srgbClr val="000090"/>
                </a:solidFill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6083" y="2731607"/>
            <a:ext cx="1924762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Far from </a:t>
            </a:r>
            <a:r>
              <a:rPr lang="en-US" sz="2000" b="1" i="1" dirty="0" smtClean="0">
                <a:solidFill>
                  <a:srgbClr val="000090"/>
                </a:solidFill>
              </a:rPr>
              <a:t>P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4154" y="1061913"/>
            <a:ext cx="854422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Simplest question about a Boolean function: Does it have some property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378" y="5174047"/>
            <a:ext cx="854422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has Property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 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vs.    f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does not have Property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	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14966" y="3858144"/>
            <a:ext cx="3136444" cy="100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Unreasonable: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Easy lower bound of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035140" y="4400651"/>
            <a:ext cx="707792" cy="30101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5655992" y="4765170"/>
            <a:ext cx="461175" cy="574192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48664" y="5526217"/>
            <a:ext cx="3183469" cy="0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370651" y="5789429"/>
            <a:ext cx="4647555" cy="405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  f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is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far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from having Property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	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71500" y="2167729"/>
            <a:ext cx="2181210" cy="2699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00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0" grpId="0"/>
      <p:bldP spid="17" grpId="0"/>
      <p:bldP spid="18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m_c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43775" y="3873064"/>
            <a:ext cx="5996327" cy="26076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5498" y="247127"/>
            <a:ext cx="7746393" cy="105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2"/>
                </a:solidFill>
                <a:cs typeface="Helvetica"/>
              </a:rPr>
              <a:t>Central Limit </a:t>
            </a: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Theorems.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Sum of many independent “reasonable” random variables converges to Gaussian of same mean and variance.</a:t>
            </a:r>
          </a:p>
        </p:txBody>
      </p:sp>
      <p:pic>
        <p:nvPicPr>
          <p:cNvPr id="10" name="Picture 9" descr="Screen Shot 2014-01-18 at 5.55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3884" y="1928136"/>
            <a:ext cx="8393546" cy="1671744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653182" y="3878626"/>
            <a:ext cx="5951763" cy="2591941"/>
            <a:chOff x="1653182" y="3311406"/>
            <a:chExt cx="5951763" cy="3226002"/>
          </a:xfrm>
        </p:grpSpPr>
        <p:sp>
          <p:nvSpPr>
            <p:cNvPr id="52" name="Rectangle 51"/>
            <p:cNvSpPr/>
            <p:nvPr/>
          </p:nvSpPr>
          <p:spPr>
            <a:xfrm rot="10800000">
              <a:off x="2776667" y="6414262"/>
              <a:ext cx="284518" cy="118842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0800000">
              <a:off x="3061186" y="6282267"/>
              <a:ext cx="284518" cy="250837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0800000">
              <a:off x="3345707" y="6135511"/>
              <a:ext cx="284518" cy="395964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 rot="10800000">
              <a:off x="3630225" y="5909733"/>
              <a:ext cx="284518" cy="623374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0800000">
              <a:off x="3915780" y="5616222"/>
              <a:ext cx="284518" cy="916883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10800000">
              <a:off x="4190721" y="5305778"/>
              <a:ext cx="284518" cy="1227326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0800000">
              <a:off x="4475239" y="4927599"/>
              <a:ext cx="284518" cy="1605499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0800000">
              <a:off x="4759755" y="4588933"/>
              <a:ext cx="284518" cy="1944174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0800000">
              <a:off x="5044279" y="4233333"/>
              <a:ext cx="284518" cy="2299772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0800000">
              <a:off x="5328792" y="3945467"/>
              <a:ext cx="284518" cy="2587638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0800000">
              <a:off x="6466795" y="3397955"/>
              <a:ext cx="284518" cy="3139449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0800000">
              <a:off x="6182274" y="3460044"/>
              <a:ext cx="284518" cy="3077364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>
              <a:off x="5897829" y="3567289"/>
              <a:ext cx="284442" cy="2965817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0800000">
              <a:off x="5613311" y="3730978"/>
              <a:ext cx="284518" cy="2802127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10800000">
              <a:off x="6751392" y="3352799"/>
              <a:ext cx="284518" cy="3181905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7035910" y="3311406"/>
              <a:ext cx="284518" cy="3223549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10800000">
              <a:off x="7320427" y="3311407"/>
              <a:ext cx="284518" cy="3225411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0800000">
              <a:off x="2488815" y="6486947"/>
              <a:ext cx="284518" cy="46100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0800000">
              <a:off x="2198326" y="6483587"/>
              <a:ext cx="284518" cy="49979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1904830" y="6486948"/>
              <a:ext cx="284518" cy="45037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0800000">
              <a:off x="1653182" y="6487291"/>
              <a:ext cx="260630" cy="45719"/>
            </a:xfrm>
            <a:prstGeom prst="rect">
              <a:avLst/>
            </a:prstGeom>
            <a:solidFill>
              <a:srgbClr val="CCFFCC">
                <a:alpha val="40000"/>
              </a:srgbClr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4064000" y="3601393"/>
            <a:ext cx="908756" cy="1242317"/>
          </a:xfrm>
          <a:prstGeom prst="straightConnector1">
            <a:avLst/>
          </a:prstGeom>
          <a:ln w="1905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1976076" y="1125008"/>
            <a:ext cx="5283610" cy="69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accent2"/>
                </a:solidFill>
                <a:cs typeface="Helvetica"/>
              </a:rPr>
              <a:t>Main analytic tool (Baby </a:t>
            </a:r>
            <a:r>
              <a:rPr lang="en-US" sz="2400" dirty="0">
                <a:solidFill>
                  <a:schemeClr val="accent2"/>
                </a:solidFill>
                <a:cs typeface="Helvetica"/>
              </a:rPr>
              <a:t>v</a:t>
            </a:r>
            <a:r>
              <a:rPr lang="en-US" sz="2400" dirty="0" smtClean="0">
                <a:solidFill>
                  <a:schemeClr val="accent2"/>
                </a:solidFill>
                <a:cs typeface="Helvetica"/>
              </a:rPr>
              <a:t>ersion): </a:t>
            </a:r>
            <a:endParaRPr lang="en-US" sz="24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0" name="Left Brace 29"/>
          <p:cNvSpPr/>
          <p:nvPr/>
        </p:nvSpPr>
        <p:spPr>
          <a:xfrm rot="5400000" flipH="1">
            <a:off x="3978932" y="2321949"/>
            <a:ext cx="111813" cy="2377804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54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7180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83654" y="1342950"/>
            <a:ext cx="3649530" cy="30732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4425" y="1327566"/>
            <a:ext cx="3576735" cy="322713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82046" y="639731"/>
            <a:ext cx="3040029" cy="2845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48873" y="419933"/>
            <a:ext cx="6426840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Goal: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U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pper bound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1478" y="5279802"/>
            <a:ext cx="2764840" cy="31176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81313" y="4787897"/>
            <a:ext cx="2195438" cy="325885"/>
          </a:xfrm>
          <a:prstGeom prst="rect">
            <a:avLst/>
          </a:prstGeom>
        </p:spPr>
      </p:pic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77211" y="4891181"/>
            <a:ext cx="1801784" cy="326794"/>
          </a:xfrm>
          <a:prstGeom prst="rect">
            <a:avLst/>
          </a:prstGeom>
        </p:spPr>
      </p:pic>
      <p:pic>
        <p:nvPicPr>
          <p:cNvPr id="130" name="Picture 12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91077" y="5436368"/>
            <a:ext cx="2403719" cy="310971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13986" y="3751259"/>
            <a:ext cx="1371600" cy="327414"/>
          </a:xfrm>
          <a:prstGeom prst="rect">
            <a:avLst/>
          </a:prstGeom>
        </p:spPr>
      </p:pic>
      <p:pic>
        <p:nvPicPr>
          <p:cNvPr id="133" name="Picture 13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07406" y="3801177"/>
            <a:ext cx="1371600" cy="302699"/>
          </a:xfrm>
          <a:prstGeom prst="rect">
            <a:avLst/>
          </a:prstGeom>
        </p:spPr>
      </p:pic>
      <p:pic>
        <p:nvPicPr>
          <p:cNvPr id="134" name="Picture 13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33954" y="5765584"/>
            <a:ext cx="363614" cy="352595"/>
          </a:xfrm>
          <a:prstGeom prst="rect">
            <a:avLst/>
          </a:prstGeom>
        </p:spPr>
      </p:pic>
      <p:pic>
        <p:nvPicPr>
          <p:cNvPr id="135" name="Picture 134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828211" y="5765585"/>
            <a:ext cx="336973" cy="336973"/>
          </a:xfrm>
          <a:prstGeom prst="rect">
            <a:avLst/>
          </a:prstGeom>
        </p:spPr>
      </p:pic>
      <p:pic>
        <p:nvPicPr>
          <p:cNvPr id="136" name="Picture 135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06549" y="5878938"/>
            <a:ext cx="238766" cy="99486"/>
          </a:xfrm>
          <a:prstGeom prst="rect">
            <a:avLst/>
          </a:prstGeom>
        </p:spPr>
      </p:pic>
      <p:sp>
        <p:nvSpPr>
          <p:cNvPr id="137" name="Left Brace 136"/>
          <p:cNvSpPr/>
          <p:nvPr/>
        </p:nvSpPr>
        <p:spPr>
          <a:xfrm flipH="1">
            <a:off x="3749742" y="4804852"/>
            <a:ext cx="161647" cy="1096202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004235" y="60793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3995019" y="5351585"/>
            <a:ext cx="822847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itle 1"/>
          <p:cNvSpPr txBox="1">
            <a:spLocks/>
          </p:cNvSpPr>
          <p:nvPr/>
        </p:nvSpPr>
        <p:spPr>
          <a:xfrm>
            <a:off x="1340540" y="4143480"/>
            <a:ext cx="2622496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Recall key property: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3871" y="1886061"/>
            <a:ext cx="4427401" cy="1640994"/>
            <a:chOff x="4923546" y="1133776"/>
            <a:chExt cx="3729899" cy="185331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5" name="Rectangle 64"/>
            <p:cNvSpPr/>
            <p:nvPr/>
          </p:nvSpPr>
          <p:spPr>
            <a:xfrm rot="10800000">
              <a:off x="5329134" y="2872736"/>
              <a:ext cx="100575" cy="108711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0800000">
              <a:off x="5429709" y="2792971"/>
              <a:ext cx="100575" cy="18847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10800000">
              <a:off x="5530285" y="2792971"/>
              <a:ext cx="100575" cy="18698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5630860" y="2741013"/>
              <a:ext cx="100575" cy="24043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0800000">
              <a:off x="5731802" y="2628580"/>
              <a:ext cx="100575" cy="35286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0800000">
              <a:off x="5828991" y="2559548"/>
              <a:ext cx="100575" cy="42190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10800000">
              <a:off x="5929566" y="2496953"/>
              <a:ext cx="100575" cy="484491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0800000">
              <a:off x="6030141" y="2372453"/>
              <a:ext cx="100575" cy="60899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10800000">
              <a:off x="6130717" y="2218754"/>
              <a:ext cx="100575" cy="76269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7834910" y="2741012"/>
              <a:ext cx="100575" cy="24607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10800000">
              <a:off x="7734335" y="2628580"/>
              <a:ext cx="100575" cy="35850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0800000">
              <a:off x="7641210" y="2559547"/>
              <a:ext cx="100575" cy="42754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0800000">
              <a:off x="6231291" y="2047875"/>
              <a:ext cx="100575" cy="93357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7236841" y="2047875"/>
              <a:ext cx="100575" cy="93921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0800000">
              <a:off x="7337621" y="2218754"/>
              <a:ext cx="100575" cy="76833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rot="10800000">
              <a:off x="7438196" y="2372453"/>
              <a:ext cx="100575" cy="61463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0800000">
              <a:off x="7538772" y="2496953"/>
              <a:ext cx="100575" cy="49013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0800000">
              <a:off x="6633566" y="1231146"/>
              <a:ext cx="100575" cy="175423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6532990" y="1386417"/>
              <a:ext cx="100575" cy="159896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10800000">
              <a:off x="6432441" y="1587500"/>
              <a:ext cx="100548" cy="139394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0800000">
              <a:off x="6331866" y="1830917"/>
              <a:ext cx="100575" cy="115053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0800000">
              <a:off x="6734169" y="1133776"/>
              <a:ext cx="100575" cy="184913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0800000">
              <a:off x="6834744" y="1231145"/>
              <a:ext cx="100575" cy="175199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0800000">
              <a:off x="6935319" y="1386417"/>
              <a:ext cx="100575" cy="159842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0800000">
              <a:off x="7035986" y="1587500"/>
              <a:ext cx="100484" cy="139734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0800000">
              <a:off x="7136470" y="1830916"/>
              <a:ext cx="100372" cy="1153927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10800000">
              <a:off x="7937576" y="2792970"/>
              <a:ext cx="100575" cy="19412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10800000">
              <a:off x="8038151" y="2792970"/>
              <a:ext cx="100575" cy="19411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10800000">
              <a:off x="8138726" y="2872736"/>
              <a:ext cx="100575" cy="112863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 rot="10800000">
              <a:off x="5227380" y="2874938"/>
              <a:ext cx="100575" cy="10645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10800000">
              <a:off x="5124695" y="2936151"/>
              <a:ext cx="100575" cy="4571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10800000">
              <a:off x="5020946" y="2939225"/>
              <a:ext cx="100575" cy="4119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10800000">
              <a:off x="8450758" y="2939035"/>
              <a:ext cx="100575" cy="4298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10800000">
              <a:off x="8346271" y="2939034"/>
              <a:ext cx="100575" cy="43459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rot="10800000">
              <a:off x="8242902" y="2872737"/>
              <a:ext cx="100575" cy="11148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rot="10800000">
              <a:off x="8552870" y="2939022"/>
              <a:ext cx="100575" cy="4298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10800000">
              <a:off x="4923546" y="2939542"/>
              <a:ext cx="100575" cy="41198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619153" y="1886487"/>
            <a:ext cx="4427401" cy="1640994"/>
            <a:chOff x="4582869" y="1859274"/>
            <a:chExt cx="4427401" cy="164099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03" name="Rectangle 102"/>
            <p:cNvSpPr/>
            <p:nvPr/>
          </p:nvSpPr>
          <p:spPr>
            <a:xfrm rot="10800000">
              <a:off x="5064302" y="3328388"/>
              <a:ext cx="119383" cy="1668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10800000">
              <a:off x="5183686" y="3328388"/>
              <a:ext cx="119383" cy="1668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10800000">
              <a:off x="5303070" y="3328388"/>
              <a:ext cx="119383" cy="1655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 rot="10800000">
              <a:off x="5422453" y="3282382"/>
              <a:ext cx="119383" cy="2128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0800000">
              <a:off x="5542271" y="3182830"/>
              <a:ext cx="119383" cy="3124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5657635" y="3121706"/>
              <a:ext cx="119383" cy="3735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10800000">
              <a:off x="5777018" y="3066282"/>
              <a:ext cx="119383" cy="4289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10800000">
              <a:off x="5896400" y="2956045"/>
              <a:ext cx="119383" cy="5392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0800000">
              <a:off x="6015783" y="2894359"/>
              <a:ext cx="119383" cy="600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rot="10800000">
              <a:off x="8038667" y="3282381"/>
              <a:ext cx="119383" cy="217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10800000">
              <a:off x="7919284" y="3182830"/>
              <a:ext cx="119383" cy="3174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rot="10800000">
              <a:off x="7808744" y="3121705"/>
              <a:ext cx="119383" cy="3785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0800000">
              <a:off x="6135166" y="2668652"/>
              <a:ext cx="119383" cy="8266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10800000">
              <a:off x="7328756" y="2476549"/>
              <a:ext cx="119383" cy="10237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10800000">
              <a:off x="7448381" y="2668652"/>
              <a:ext cx="119383" cy="831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10800000">
              <a:off x="7567765" y="2894359"/>
              <a:ext cx="119383" cy="6059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10800000">
              <a:off x="7687149" y="3004797"/>
              <a:ext cx="119383" cy="4954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rot="10800000">
              <a:off x="6612668" y="1945489"/>
              <a:ext cx="119383" cy="15532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rot="10800000">
              <a:off x="6493283" y="2158116"/>
              <a:ext cx="119383" cy="13406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rot="10800000">
              <a:off x="6373932" y="2261018"/>
              <a:ext cx="119351" cy="12342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rot="10800000">
              <a:off x="6254549" y="2476549"/>
              <a:ext cx="119383" cy="10187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10800000">
              <a:off x="6732084" y="1859274"/>
              <a:ext cx="119383" cy="16372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rot="10800000">
              <a:off x="6851465" y="1859274"/>
              <a:ext cx="119383" cy="16374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10800000">
              <a:off x="6970849" y="2082972"/>
              <a:ext cx="119383" cy="14153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10800000">
              <a:off x="7090340" y="2126712"/>
              <a:ext cx="119275" cy="13715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10800000">
              <a:off x="7209616" y="2320441"/>
              <a:ext cx="119142" cy="1177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10800000">
              <a:off x="8160531" y="3328387"/>
              <a:ext cx="119383" cy="1718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10800000">
              <a:off x="8279914" y="3328387"/>
              <a:ext cx="119383" cy="1718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10800000">
              <a:off x="8399296" y="3327960"/>
              <a:ext cx="119383" cy="1709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>
            <a:xfrm rot="10800000">
              <a:off x="4943521" y="3400964"/>
              <a:ext cx="119383" cy="942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10800000">
              <a:off x="4821633" y="3455165"/>
              <a:ext cx="119383" cy="404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rot="10800000">
              <a:off x="4698483" y="3457887"/>
              <a:ext cx="119383" cy="364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rot="10800000">
              <a:off x="8769680" y="3457718"/>
              <a:ext cx="119383" cy="380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10800000">
              <a:off x="8645654" y="3457717"/>
              <a:ext cx="119383" cy="38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 rot="10800000">
              <a:off x="8522954" y="3399016"/>
              <a:ext cx="119383" cy="987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rot="10800000">
              <a:off x="8890887" y="3457707"/>
              <a:ext cx="119383" cy="380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 rot="10800000">
              <a:off x="4582869" y="3458167"/>
              <a:ext cx="119383" cy="364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1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69114" y="2412328"/>
            <a:ext cx="7170012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200" b="1" dirty="0" smtClean="0">
                <a:solidFill>
                  <a:schemeClr val="accent2"/>
                </a:solidFill>
                <a:cs typeface="Helvetica"/>
              </a:rPr>
              <a:t>Claim.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Let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T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deterministic tester that makes 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1 query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. Then: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878613" y="1623259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We just proved: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3212" y="5326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Shot 2014-01-21 at 7.46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5333" y="3149586"/>
            <a:ext cx="6646334" cy="62430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54222" y="4213968"/>
            <a:ext cx="3612677" cy="86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340"/>
              </a:lnSpc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Plenty of room to spare!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2340"/>
              </a:lnSpc>
              <a:spcAft>
                <a:spcPts val="3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W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ould be happy with 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&lt; 0.1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31013" y="3655163"/>
            <a:ext cx="423567" cy="634614"/>
          </a:xfrm>
          <a:prstGeom prst="straightConnector1">
            <a:avLst/>
          </a:prstGeom>
          <a:ln w="254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04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u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27159" y="3266412"/>
            <a:ext cx="3735636" cy="28017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0933" y="58837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+mn-lt"/>
                <a:cs typeface="Helvetica"/>
              </a:rPr>
              <a:t>q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queries instead of 1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6642" y="1895311"/>
            <a:ext cx="7064603" cy="155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Multidimensional 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CLTs.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Sum of many independent “reasonable” </a:t>
            </a:r>
            <a:r>
              <a:rPr lang="en-US" sz="2000" b="1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-dimensional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random variables converge to </a:t>
            </a:r>
            <a:r>
              <a:rPr lang="en-US" sz="2000" b="1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-dimensional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Gaussian of same mean and variance.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35972" y="1405736"/>
            <a:ext cx="5283610" cy="69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chemeClr val="accent2"/>
                </a:solidFill>
                <a:cs typeface="Helvetica"/>
              </a:rPr>
              <a:t>Main analytic tool (Grown-up version): </a:t>
            </a:r>
            <a:endParaRPr lang="en-US" sz="24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68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94197" y="60683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Multidimensional CLTs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72" y="1594053"/>
            <a:ext cx="1086002" cy="1448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23" y="1606570"/>
            <a:ext cx="1198260" cy="1436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090" y="1581653"/>
            <a:ext cx="1095777" cy="1461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794" y="1581653"/>
            <a:ext cx="970578" cy="146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59" y="1612725"/>
            <a:ext cx="1126066" cy="1421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110" y="3693652"/>
            <a:ext cx="1533753" cy="2094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623" y="3693652"/>
            <a:ext cx="1507798" cy="209416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74159" y="2838517"/>
            <a:ext cx="5166914" cy="77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[</a:t>
            </a:r>
            <a:r>
              <a:rPr lang="en-US" sz="1800" dirty="0" err="1" smtClean="0">
                <a:solidFill>
                  <a:srgbClr val="008000"/>
                </a:solidFill>
                <a:cs typeface="Helvetica"/>
              </a:rPr>
              <a:t>Mossel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 08, </a:t>
            </a:r>
            <a:r>
              <a:rPr lang="en-US" sz="1800" dirty="0" err="1" smtClean="0">
                <a:solidFill>
                  <a:srgbClr val="008000"/>
                </a:solidFill>
                <a:cs typeface="Helvetica"/>
              </a:rPr>
              <a:t>Gopalan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-O’Donnell-Wu-Zuckerman 10]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50512" y="2229599"/>
            <a:ext cx="1685931" cy="577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80"/>
              </a:lnSpc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Lower bound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13507" y="1932827"/>
            <a:ext cx="1308193" cy="43271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89690" y="5072675"/>
            <a:ext cx="1239741" cy="480934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442961" y="5667503"/>
            <a:ext cx="3608066" cy="77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[Valiant-Valiant 11]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0222" y="2223107"/>
            <a:ext cx="810290" cy="0"/>
          </a:xfrm>
          <a:prstGeom prst="straightConnector1">
            <a:avLst/>
          </a:prstGeom>
          <a:ln w="3492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820127" y="3775386"/>
            <a:ext cx="3685416" cy="121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80"/>
              </a:lnSpc>
              <a:spcAft>
                <a:spcPts val="300"/>
              </a:spcAft>
            </a:pP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Main technical work: </a:t>
            </a:r>
          </a:p>
          <a:p>
            <a:pPr>
              <a:lnSpc>
                <a:spcPts val="2780"/>
              </a:lnSpc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Adapting multidimensional CLT for Earth Mover Distance to get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19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Screen Shot 2014-01-17 at 6.3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77549" y="3340193"/>
            <a:ext cx="6596457" cy="64658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19490" y="2650113"/>
            <a:ext cx="7724156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Claim.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For all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deterministic tester that makes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baseline="30000" dirty="0" smtClean="0">
                <a:solidFill>
                  <a:srgbClr val="000090"/>
                </a:solidFill>
                <a:cs typeface="Helvetica"/>
              </a:rPr>
              <a:t>1/5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queries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,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34917" y="1743574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Let’s prove the real thing: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3212" y="52247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42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55561" y="23997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Setting things up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6335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1936" y="1905173"/>
            <a:ext cx="5680364" cy="2505192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4009" y="1060521"/>
            <a:ext cx="6191066" cy="55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Arrange the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queries of tester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in a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x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matrix </a:t>
            </a:r>
            <a:r>
              <a:rPr lang="en-US" sz="2000" b="1" i="1" dirty="0" smtClean="0">
                <a:solidFill>
                  <a:srgbClr val="000090"/>
                </a:solidFill>
                <a:cs typeface="Helvetica"/>
              </a:rPr>
              <a:t>Q 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778288" y="1238192"/>
            <a:ext cx="1323811" cy="250273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35282" y="2629711"/>
            <a:ext cx="2299781" cy="364132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04187" y="1983048"/>
            <a:ext cx="346710" cy="29337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95297" y="2403340"/>
            <a:ext cx="355600" cy="29337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87799" y="2836914"/>
            <a:ext cx="355600" cy="29337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87103" y="4067183"/>
            <a:ext cx="355600" cy="32004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33092" y="3355541"/>
            <a:ext cx="44450" cy="29337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67057" y="3300314"/>
            <a:ext cx="680445" cy="295457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270346" y="3145578"/>
            <a:ext cx="1932185" cy="561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i="1" dirty="0" err="1" smtClean="0">
                <a:solidFill>
                  <a:srgbClr val="000090"/>
                </a:solidFill>
                <a:cs typeface="Helvetica"/>
              </a:rPr>
              <a:t>i-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th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query string</a:t>
            </a:r>
            <a:endParaRPr lang="en-US" sz="2000" b="1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83897" y="4926927"/>
            <a:ext cx="4985651" cy="55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Recall: Tester’s goal is to distinguish </a:t>
            </a:r>
            <a:endParaRPr lang="en-US" sz="2000" b="1" i="1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69920" y="5517996"/>
            <a:ext cx="1939925" cy="30543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6240" y="5544732"/>
            <a:ext cx="2047240" cy="34671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351694" y="5400022"/>
            <a:ext cx="925654" cy="553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versus</a:t>
            </a:r>
            <a:endParaRPr lang="en-US" sz="2000" b="1" i="1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06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0933" y="16803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What does the tester see?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4719" y="2514450"/>
            <a:ext cx="2917858" cy="1419313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17452" y="1431744"/>
            <a:ext cx="492334" cy="1419313"/>
          </a:xfrm>
          <a:prstGeom prst="rect">
            <a:avLst/>
          </a:prstGeom>
          <a:noFill/>
          <a:ln w="254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40304" y="3721129"/>
            <a:ext cx="469482" cy="137249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40225" y="1431744"/>
            <a:ext cx="492334" cy="1419313"/>
          </a:xfrm>
          <a:prstGeom prst="rect">
            <a:avLst/>
          </a:prstGeom>
          <a:noFill/>
          <a:ln w="254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88605" y="3721129"/>
            <a:ext cx="469482" cy="137249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6159" y="1627784"/>
            <a:ext cx="1584960" cy="3302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85492" y="4142460"/>
            <a:ext cx="1411605" cy="288925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68544" y="4537329"/>
            <a:ext cx="1939925" cy="305435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02295" y="2007640"/>
            <a:ext cx="2047240" cy="34671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45335" y="2988764"/>
            <a:ext cx="2004060" cy="28956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69525" y="5231732"/>
            <a:ext cx="1905000" cy="28194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81992" y="5270197"/>
            <a:ext cx="373380" cy="25146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52087" y="3018694"/>
            <a:ext cx="388620" cy="25146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5111" y="3117512"/>
            <a:ext cx="1949794" cy="30871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3602577" y="2141401"/>
            <a:ext cx="1160141" cy="108270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3602577" y="3224107"/>
            <a:ext cx="1160141" cy="118327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494272" y="2010998"/>
            <a:ext cx="619671" cy="25672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01538" y="4232449"/>
            <a:ext cx="600310" cy="248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62318" y="4175714"/>
            <a:ext cx="1329055" cy="30543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62318" y="1957984"/>
            <a:ext cx="1329055" cy="30543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05207" y="7182586"/>
            <a:ext cx="1828034" cy="287047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1065388" y="5743707"/>
            <a:ext cx="2156068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Goal: Upper bound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58840" y="5838659"/>
            <a:ext cx="5196840" cy="289560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6326297" y="699604"/>
            <a:ext cx="1639813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Tester sees:</a:t>
            </a:r>
            <a:endParaRPr lang="en-US" sz="2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786172" y="3211484"/>
            <a:ext cx="2331092" cy="46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0090"/>
                </a:solidFill>
                <a:latin typeface="+mn-lt"/>
                <a:cs typeface="Helvetica"/>
              </a:rPr>
              <a:t>(coordinate-wise sign)</a:t>
            </a:r>
            <a:endParaRPr lang="en-US" sz="18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33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091131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07225" y="7098624"/>
            <a:ext cx="6738537" cy="4322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166" y="534471"/>
            <a:ext cx="2156068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Goal: Upper bound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99974" y="614782"/>
            <a:ext cx="5600602" cy="31205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76178" y="3897271"/>
            <a:ext cx="5716270" cy="98679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02914" y="5044477"/>
            <a:ext cx="4969510" cy="5422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524003" y="1793226"/>
            <a:ext cx="0" cy="1888935"/>
          </a:xfrm>
          <a:prstGeom prst="straightConnector1">
            <a:avLst/>
          </a:prstGeom>
          <a:ln w="28575">
            <a:solidFill>
              <a:srgbClr val="8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2316" y="3049860"/>
            <a:ext cx="1911697" cy="0"/>
          </a:xfrm>
          <a:prstGeom prst="straightConnector1">
            <a:avLst/>
          </a:prstGeom>
          <a:ln w="28575">
            <a:solidFill>
              <a:srgbClr val="8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02632" y="2100701"/>
            <a:ext cx="1510635" cy="1434407"/>
          </a:xfrm>
          <a:prstGeom prst="straightConnector1">
            <a:avLst/>
          </a:prstGeom>
          <a:ln w="28575">
            <a:solidFill>
              <a:srgbClr val="8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876234" y="7020675"/>
            <a:ext cx="4903470" cy="305435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799435" y="7554072"/>
            <a:ext cx="4787900" cy="272415"/>
          </a:xfrm>
          <a:prstGeom prst="rect">
            <a:avLst/>
          </a:prstGeom>
        </p:spPr>
      </p:pic>
      <p:sp>
        <p:nvSpPr>
          <p:cNvPr id="24" name="Cube 23"/>
          <p:cNvSpPr/>
          <p:nvPr/>
        </p:nvSpPr>
        <p:spPr>
          <a:xfrm>
            <a:off x="1537371" y="1516472"/>
            <a:ext cx="1558695" cy="1520020"/>
          </a:xfrm>
          <a:prstGeom prst="cube">
            <a:avLst/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5501" y="3948880"/>
            <a:ext cx="2151380" cy="33782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133986" y="2974412"/>
            <a:ext cx="5448548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Random variables supported on 2</a:t>
            </a:r>
            <a:r>
              <a:rPr lang="en-US" sz="2000" i="1" baseline="30000" dirty="0" smtClean="0">
                <a:solidFill>
                  <a:srgbClr val="008000"/>
                </a:solidFill>
                <a:cs typeface="Helvetica"/>
              </a:rPr>
              <a:t>q </a:t>
            </a:r>
            <a:r>
              <a:rPr lang="en-US" sz="2000" dirty="0" err="1" smtClean="0">
                <a:solidFill>
                  <a:srgbClr val="008000"/>
                </a:solidFill>
                <a:cs typeface="Helvetica"/>
              </a:rPr>
              <a:t>orthants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 of </a:t>
            </a:r>
            <a:r>
              <a:rPr lang="en-US" sz="2000" dirty="0" err="1" smtClean="0">
                <a:solidFill>
                  <a:srgbClr val="008000"/>
                </a:solidFill>
                <a:cs typeface="Helvetica"/>
              </a:rPr>
              <a:t>R</a:t>
            </a:r>
            <a:r>
              <a:rPr lang="en-US" sz="2000" i="1" baseline="30000" dirty="0" err="1" smtClean="0">
                <a:solidFill>
                  <a:srgbClr val="008000"/>
                </a:solidFill>
                <a:cs typeface="Helvetica"/>
              </a:rPr>
              <a:t>q</a:t>
            </a:r>
            <a:endParaRPr lang="en-US" sz="2000" i="1" baseline="30000" dirty="0" smtClean="0">
              <a:solidFill>
                <a:srgbClr val="008000"/>
              </a:solidFill>
              <a:cs typeface="Helvetica"/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54818" y="2056885"/>
            <a:ext cx="4903470" cy="30543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53079" y="2476998"/>
            <a:ext cx="4796155" cy="28067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81118" y="5346608"/>
            <a:ext cx="2040011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u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nion of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orthants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99899" y="5486915"/>
            <a:ext cx="620719" cy="12565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3096066" y="5668997"/>
            <a:ext cx="5410158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“roughly equal weight on any union of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orthants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” 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6973" y="914069"/>
            <a:ext cx="425622" cy="28908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633730" y="908923"/>
            <a:ext cx="385806" cy="29423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21839" y="1112701"/>
            <a:ext cx="360465" cy="249553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69793" y="1160756"/>
            <a:ext cx="726694" cy="289115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5400000" flipH="1">
            <a:off x="3969344" y="322033"/>
            <a:ext cx="161649" cy="1345719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01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47267" y="1522853"/>
            <a:ext cx="3865681" cy="1566315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9203" y="2110936"/>
            <a:ext cx="2299781" cy="3641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15076" y="1559148"/>
            <a:ext cx="247650" cy="20955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09713" y="1852791"/>
            <a:ext cx="254000" cy="20955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13938" y="2860568"/>
            <a:ext cx="254000" cy="228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3478" y="2290682"/>
            <a:ext cx="44450" cy="29337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47267" y="1238827"/>
            <a:ext cx="342900" cy="20955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12877" y="1228667"/>
            <a:ext cx="349250" cy="2095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42360" y="1237341"/>
            <a:ext cx="374650" cy="20955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81125" y="479433"/>
            <a:ext cx="6736080" cy="50355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42694" y="3448739"/>
            <a:ext cx="2371725" cy="94297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72293" y="3462107"/>
            <a:ext cx="2305050" cy="94297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79510" y="3283736"/>
            <a:ext cx="73540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Fixed</a:t>
            </a:r>
            <a:endParaRPr lang="en-US" sz="18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0316" y="4347215"/>
            <a:ext cx="2268806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from product distribution over </a:t>
            </a:r>
            <a:r>
              <a:rPr lang="en-US" sz="1800" dirty="0" err="1" smtClean="0">
                <a:solidFill>
                  <a:srgbClr val="000090"/>
                </a:solidFill>
                <a:cs typeface="Helvetica"/>
              </a:rPr>
              <a:t>R</a:t>
            </a:r>
            <a:r>
              <a:rPr lang="en-US" sz="1800" i="1" baseline="30000" dirty="0" err="1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</a:t>
            </a:r>
            <a:endParaRPr lang="en-US" sz="18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21342" y="3569389"/>
            <a:ext cx="481248" cy="2673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02590" y="4050655"/>
            <a:ext cx="365482" cy="5607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2441617" y="4598015"/>
            <a:ext cx="349109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sum of </a:t>
            </a:r>
            <a:r>
              <a:rPr lang="en-US" sz="18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independent vectors in </a:t>
            </a:r>
            <a:r>
              <a:rPr lang="en-US" sz="1800" dirty="0" err="1" smtClean="0">
                <a:solidFill>
                  <a:srgbClr val="000090"/>
                </a:solidFill>
                <a:cs typeface="Helvetica"/>
              </a:rPr>
              <a:t>R</a:t>
            </a:r>
            <a:r>
              <a:rPr lang="en-US" sz="1800" i="1" baseline="30000" dirty="0" err="1" smtClean="0">
                <a:solidFill>
                  <a:srgbClr val="000090"/>
                </a:solidFill>
                <a:cs typeface="Helvetica"/>
              </a:rPr>
              <a:t>q</a:t>
            </a:r>
            <a:endParaRPr lang="en-US" sz="18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3612394" y="3686839"/>
            <a:ext cx="137782" cy="1630402"/>
          </a:xfrm>
          <a:prstGeom prst="leftBrace">
            <a:avLst>
              <a:gd name="adj1" fmla="val 66074"/>
              <a:gd name="adj2" fmla="val 4993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010149" y="3692195"/>
            <a:ext cx="73540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Ditto:</a:t>
            </a:r>
            <a:endParaRPr lang="en-US" sz="18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15227" y="5360621"/>
            <a:ext cx="1554480" cy="28194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15725" y="5733938"/>
            <a:ext cx="2179320" cy="28194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99079" y="5361828"/>
            <a:ext cx="1813560" cy="28194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53443" y="5704066"/>
            <a:ext cx="2522220" cy="281940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>
          <a:xfrm flipH="1">
            <a:off x="3881557" y="5258913"/>
            <a:ext cx="161647" cy="842341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26835" y="5651439"/>
            <a:ext cx="82284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225041" y="4540451"/>
            <a:ext cx="4114800" cy="523875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0100" y="5135293"/>
            <a:ext cx="3470299" cy="1084989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V="1">
            <a:off x="4570730" y="1342209"/>
            <a:ext cx="378952" cy="512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40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9" grpId="0"/>
      <p:bldP spid="31" grpId="0" animBg="1"/>
      <p:bldP spid="32" grpId="0"/>
      <p:bldP spid="39" grpId="0" animBg="1"/>
      <p:bldP spid="28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19346" y="49476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Rules of the game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85623" y="4881648"/>
            <a:ext cx="6075949" cy="124649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457200"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has Property</a:t>
            </a:r>
            <a:r>
              <a:rPr lang="en-US" sz="2000" i="1" dirty="0" smtClean="0">
                <a:solidFill>
                  <a:srgbClr val="008000"/>
                </a:solidFill>
              </a:rPr>
              <a:t> </a:t>
            </a:r>
            <a:r>
              <a:rPr lang="en-US" sz="2000" b="1" i="1" dirty="0" smtClean="0">
                <a:solidFill>
                  <a:srgbClr val="008000"/>
                </a:solidFill>
              </a:rPr>
              <a:t>P</a:t>
            </a:r>
            <a:r>
              <a:rPr lang="en-US" sz="2000" dirty="0" smtClean="0">
                <a:solidFill>
                  <a:srgbClr val="000090"/>
                </a:solidFill>
              </a:rPr>
              <a:t>, accept </a:t>
            </a:r>
            <a:r>
              <a:rPr lang="en-US" sz="2000" dirty="0" err="1" smtClean="0">
                <a:solidFill>
                  <a:srgbClr val="000090"/>
                </a:solidFill>
              </a:rPr>
              <a:t>w.p</a:t>
            </a:r>
            <a:r>
              <a:rPr lang="en-US" sz="2000" dirty="0" smtClean="0">
                <a:solidFill>
                  <a:srgbClr val="000090"/>
                </a:solidFill>
              </a:rPr>
              <a:t>. &gt; 2/3. </a:t>
            </a:r>
          </a:p>
          <a:p>
            <a:pPr marL="457200" indent="-457200"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</a:rPr>
              <a:t>If </a:t>
            </a:r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is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ε</a:t>
            </a:r>
            <a:r>
              <a:rPr lang="en-US" sz="2000" b="1" dirty="0">
                <a:solidFill>
                  <a:srgbClr val="008000"/>
                </a:solidFill>
              </a:rPr>
              <a:t>-</a:t>
            </a:r>
            <a:r>
              <a:rPr lang="en-US" sz="2000" b="1" dirty="0" smtClean="0">
                <a:solidFill>
                  <a:srgbClr val="008000"/>
                </a:solidFill>
              </a:rPr>
              <a:t>far </a:t>
            </a:r>
            <a:r>
              <a:rPr lang="en-US" sz="2000" dirty="0" smtClean="0">
                <a:solidFill>
                  <a:srgbClr val="008000"/>
                </a:solidFill>
              </a:rPr>
              <a:t>from having Property </a:t>
            </a:r>
            <a:r>
              <a:rPr lang="en-US" sz="2000" b="1" i="1" dirty="0" smtClean="0">
                <a:solidFill>
                  <a:srgbClr val="008000"/>
                </a:solidFill>
              </a:rPr>
              <a:t>P</a:t>
            </a:r>
            <a:r>
              <a:rPr lang="en-US" sz="2000" dirty="0">
                <a:solidFill>
                  <a:srgbClr val="000090"/>
                </a:solidFill>
              </a:rPr>
              <a:t>,</a:t>
            </a:r>
            <a:r>
              <a:rPr lang="en-US" sz="2000" dirty="0" smtClean="0">
                <a:solidFill>
                  <a:srgbClr val="000090"/>
                </a:solidFill>
              </a:rPr>
              <a:t> reject </a:t>
            </a:r>
            <a:r>
              <a:rPr lang="en-US" sz="2000" dirty="0" err="1" smtClean="0">
                <a:solidFill>
                  <a:srgbClr val="000090"/>
                </a:solidFill>
              </a:rPr>
              <a:t>w.p</a:t>
            </a:r>
            <a:r>
              <a:rPr lang="en-US" sz="2000" dirty="0" smtClean="0">
                <a:solidFill>
                  <a:srgbClr val="000090"/>
                </a:solidFill>
              </a:rPr>
              <a:t>. &gt; 2/3.</a:t>
            </a:r>
          </a:p>
          <a:p>
            <a:pPr marL="457200" indent="-457200"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</a:rPr>
              <a:t>Otherwise: doesn’t matter what we do.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9280" y="3850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15151" y="1830600"/>
            <a:ext cx="5870436" cy="2183001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53320" y="2189233"/>
            <a:ext cx="1935242" cy="15119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97243" y="2425197"/>
            <a:ext cx="1435303" cy="10239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29935" y="1462035"/>
            <a:ext cx="31354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All Boolean functions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5415" y="2739667"/>
            <a:ext cx="1876778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Property </a:t>
            </a:r>
            <a:r>
              <a:rPr lang="en-US" sz="2000" b="1" i="1" dirty="0" smtClean="0">
                <a:solidFill>
                  <a:srgbClr val="000090"/>
                </a:solidFill>
              </a:rPr>
              <a:t>P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218" y="2739667"/>
            <a:ext cx="1924762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Far from </a:t>
            </a:r>
            <a:r>
              <a:rPr lang="en-US" sz="2000" b="1" i="1" dirty="0" smtClean="0">
                <a:solidFill>
                  <a:srgbClr val="000090"/>
                </a:solidFill>
              </a:rPr>
              <a:t>P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7558" y="4242969"/>
            <a:ext cx="8544228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Query access to unknown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on any input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x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65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02926" y="1831109"/>
            <a:ext cx="2371725" cy="94297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33656" y="1831109"/>
            <a:ext cx="2305050" cy="942975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705728" y="1321303"/>
            <a:ext cx="691427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Goal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: Two sums of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independent vectors in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R</a:t>
            </a:r>
            <a:r>
              <a:rPr lang="en-US" sz="2000" i="1" baseline="30000" dirty="0" err="1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i="1" baseline="300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are “close”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25757" y="4096404"/>
            <a:ext cx="1964690" cy="305435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35735" y="4537570"/>
            <a:ext cx="2732405" cy="305435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106766" y="2891232"/>
            <a:ext cx="7408918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where closeness = roughly equal weight on any union of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orthants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. 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20933" y="528966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The final setup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52154" y="3484793"/>
            <a:ext cx="593308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Furthermore, since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157505" y="5020677"/>
            <a:ext cx="6689755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uffices to show each are close to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-dimensional Gaussian with matching mean and covariance matrix.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75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1408" y="43113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Valiant-Valiant Multidimensional CLT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32" y="2249712"/>
            <a:ext cx="2926644" cy="19457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2643" y="1181306"/>
            <a:ext cx="7841021" cy="103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Sum of many independent “reasonable” </a:t>
            </a:r>
            <a:r>
              <a:rPr lang="en-US" sz="2000" b="1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-dimensional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random variables is close to </a:t>
            </a:r>
            <a:r>
              <a:rPr lang="en-US" sz="2000" b="1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-dimensional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Gaussian of same mean and variance.</a:t>
            </a:r>
          </a:p>
        </p:txBody>
      </p:sp>
      <p:sp>
        <p:nvSpPr>
          <p:cNvPr id="6" name="Oval 5"/>
          <p:cNvSpPr/>
          <p:nvPr/>
        </p:nvSpPr>
        <p:spPr>
          <a:xfrm>
            <a:off x="1523994" y="1659238"/>
            <a:ext cx="1006000" cy="433239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9558" y="2423942"/>
            <a:ext cx="4328579" cy="52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w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ith respect to </a:t>
            </a: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Earth Mover Distance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02933" y="2064257"/>
            <a:ext cx="315681" cy="404035"/>
          </a:xfrm>
          <a:prstGeom prst="straightConnector1">
            <a:avLst/>
          </a:prstGeom>
          <a:ln w="3492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88928" y="2941587"/>
            <a:ext cx="4328579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Minimum amount of work necessary to “change one PDF into the other one”, where 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work := mass x distance </a:t>
            </a:r>
          </a:p>
        </p:txBody>
      </p:sp>
      <p:sp>
        <p:nvSpPr>
          <p:cNvPr id="16" name="Rectangle 15"/>
          <p:cNvSpPr/>
          <p:nvPr/>
        </p:nvSpPr>
        <p:spPr>
          <a:xfrm rot="10800000">
            <a:off x="1872658" y="5705661"/>
            <a:ext cx="286338" cy="421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2158996" y="5191005"/>
            <a:ext cx="286338" cy="93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2445333" y="4956955"/>
            <a:ext cx="286338" cy="1173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0800000">
            <a:off x="2731671" y="5091631"/>
            <a:ext cx="286338" cy="1035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10800000">
            <a:off x="3018009" y="5380941"/>
            <a:ext cx="286338" cy="7458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10800000">
            <a:off x="3304346" y="4796740"/>
            <a:ext cx="286338" cy="13300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>
            <a:off x="1872657" y="5567206"/>
            <a:ext cx="286338" cy="555650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10800000">
            <a:off x="2158995" y="5187024"/>
            <a:ext cx="286338" cy="935828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2445332" y="4952974"/>
            <a:ext cx="286338" cy="1173859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731670" y="5259324"/>
            <a:ext cx="286338" cy="863530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 rot="10800000">
            <a:off x="3018008" y="5567206"/>
            <a:ext cx="286338" cy="555647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rot="10800000">
            <a:off x="3304345" y="4568139"/>
            <a:ext cx="286338" cy="1554715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Curved Connector 27"/>
          <p:cNvCxnSpPr>
            <a:stCxn id="22" idx="2"/>
            <a:endCxn id="19" idx="2"/>
          </p:cNvCxnSpPr>
          <p:nvPr/>
        </p:nvCxnSpPr>
        <p:spPr>
          <a:xfrm rot="5400000" flipH="1" flipV="1">
            <a:off x="2207546" y="4899912"/>
            <a:ext cx="475575" cy="859014"/>
          </a:xfrm>
          <a:prstGeom prst="curvedConnector3">
            <a:avLst>
              <a:gd name="adj1" fmla="val 211650"/>
            </a:avLst>
          </a:prstGeom>
          <a:ln>
            <a:solidFill>
              <a:srgbClr val="003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2"/>
            <a:endCxn id="20" idx="2"/>
          </p:cNvCxnSpPr>
          <p:nvPr/>
        </p:nvCxnSpPr>
        <p:spPr>
          <a:xfrm rot="16200000" flipH="1" flipV="1">
            <a:off x="2897945" y="4831372"/>
            <a:ext cx="812802" cy="286336"/>
          </a:xfrm>
          <a:prstGeom prst="curvedConnector3">
            <a:avLst>
              <a:gd name="adj1" fmla="val -41518"/>
            </a:avLst>
          </a:prstGeom>
          <a:ln>
            <a:solidFill>
              <a:srgbClr val="003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39812" y="4702706"/>
            <a:ext cx="4420807" cy="1184940"/>
          </a:xfrm>
          <a:prstGeom prst="rect">
            <a:avLst/>
          </a:prstGeom>
          <a:noFill/>
          <a:ln w="34925">
            <a:solidFill>
              <a:srgbClr val="00009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accent2"/>
                </a:solidFill>
              </a:rPr>
              <a:t>Technical lemma: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Closeness in EMD              roughly equal weight on any union of </a:t>
            </a:r>
            <a:r>
              <a:rPr lang="en-US" sz="2000" dirty="0" err="1" smtClean="0">
                <a:solidFill>
                  <a:srgbClr val="000090"/>
                </a:solidFill>
              </a:rPr>
              <a:t>orthants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66552" y="5359773"/>
            <a:ext cx="538238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5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4-02-11 at 10.5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435955" y="7326110"/>
            <a:ext cx="8611810" cy="1452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138" y="3636232"/>
            <a:ext cx="2637719" cy="1753701"/>
          </a:xfrm>
          <a:prstGeom prst="rect">
            <a:avLst/>
          </a:prstGeom>
        </p:spPr>
      </p:pic>
      <p:pic>
        <p:nvPicPr>
          <p:cNvPr id="9" name="Picture 8" descr="gau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50156" y="3282022"/>
            <a:ext cx="3320143" cy="24901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81408" y="539883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Valiant-Valiant Multidimensional CLT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4" name="Picture 3" descr="Screen Shot 2014-02-15 at 8.34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2546" y="1361144"/>
            <a:ext cx="8439727" cy="134565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9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49" y="4124259"/>
            <a:ext cx="1703991" cy="11329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0800000">
            <a:off x="1135550" y="3370614"/>
            <a:ext cx="286338" cy="421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1421888" y="2855958"/>
            <a:ext cx="286338" cy="93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1708225" y="2621908"/>
            <a:ext cx="286338" cy="1173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0800000">
            <a:off x="1994563" y="2756584"/>
            <a:ext cx="286338" cy="1035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10800000">
            <a:off x="2280901" y="3045894"/>
            <a:ext cx="286338" cy="7458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10800000">
            <a:off x="2567238" y="2461693"/>
            <a:ext cx="286338" cy="13300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>
            <a:off x="1135549" y="3232159"/>
            <a:ext cx="286338" cy="555650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10800000">
            <a:off x="1421887" y="2851977"/>
            <a:ext cx="286338" cy="935828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1708224" y="2617927"/>
            <a:ext cx="286338" cy="1173859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1994562" y="2924277"/>
            <a:ext cx="286338" cy="863530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 rot="10800000">
            <a:off x="2280900" y="3232159"/>
            <a:ext cx="286338" cy="555647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rot="10800000">
            <a:off x="2567237" y="2233092"/>
            <a:ext cx="286338" cy="1554715"/>
          </a:xfrm>
          <a:prstGeom prst="rect">
            <a:avLst/>
          </a:prstGeom>
          <a:solidFill>
            <a:schemeClr val="accent2">
              <a:lumMod val="40000"/>
              <a:lumOff val="60000"/>
              <a:alpha val="23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Curved Connector 27"/>
          <p:cNvCxnSpPr>
            <a:stCxn id="22" idx="2"/>
            <a:endCxn id="19" idx="2"/>
          </p:cNvCxnSpPr>
          <p:nvPr/>
        </p:nvCxnSpPr>
        <p:spPr>
          <a:xfrm rot="5400000" flipH="1" flipV="1">
            <a:off x="1470438" y="2564865"/>
            <a:ext cx="475575" cy="859014"/>
          </a:xfrm>
          <a:prstGeom prst="curvedConnector3">
            <a:avLst>
              <a:gd name="adj1" fmla="val 211650"/>
            </a:avLst>
          </a:prstGeom>
          <a:ln>
            <a:solidFill>
              <a:srgbClr val="003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2"/>
            <a:endCxn id="20" idx="2"/>
          </p:cNvCxnSpPr>
          <p:nvPr/>
        </p:nvCxnSpPr>
        <p:spPr>
          <a:xfrm rot="16200000" flipH="1" flipV="1">
            <a:off x="2160837" y="2496325"/>
            <a:ext cx="812802" cy="286336"/>
          </a:xfrm>
          <a:prstGeom prst="curvedConnector3">
            <a:avLst>
              <a:gd name="adj1" fmla="val -41518"/>
            </a:avLst>
          </a:prstGeom>
          <a:ln>
            <a:solidFill>
              <a:srgbClr val="003D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50759" y="2086361"/>
            <a:ext cx="1599753" cy="1479427"/>
          </a:xfrm>
          <a:prstGeom prst="rect">
            <a:avLst/>
          </a:prstGeom>
          <a:solidFill>
            <a:schemeClr val="accent5">
              <a:lumMod val="40000"/>
              <a:lumOff val="60000"/>
              <a:alpha val="9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72969" y="3619667"/>
            <a:ext cx="1635885" cy="1612192"/>
          </a:xfrm>
          <a:prstGeom prst="rect">
            <a:avLst/>
          </a:prstGeom>
          <a:solidFill>
            <a:schemeClr val="accent5">
              <a:lumMod val="40000"/>
              <a:lumOff val="60000"/>
              <a:alpha val="9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59543" y="4369317"/>
            <a:ext cx="342900" cy="355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424249" y="2086361"/>
            <a:ext cx="0" cy="3137801"/>
          </a:xfrm>
          <a:prstGeom prst="line">
            <a:avLst/>
          </a:prstGeom>
          <a:ln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772969" y="3588879"/>
            <a:ext cx="3285240" cy="0"/>
          </a:xfrm>
          <a:prstGeom prst="line">
            <a:avLst/>
          </a:prstGeom>
          <a:ln>
            <a:solidFill>
              <a:srgbClr val="000090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270954" y="3157127"/>
            <a:ext cx="1354667" cy="1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981408" y="29745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Key technical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60821" y="1253350"/>
            <a:ext cx="3011174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Closeness in EMD</a:t>
            </a:r>
            <a:endParaRPr lang="en-US" sz="2400" dirty="0" smtClean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278053" y="1146394"/>
            <a:ext cx="443743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Roughly equal weight on any union of </a:t>
            </a:r>
            <a:r>
              <a:rPr lang="en-US" sz="2400" dirty="0" err="1" smtClean="0">
                <a:solidFill>
                  <a:srgbClr val="000090"/>
                </a:solidFill>
                <a:cs typeface="Helvetica"/>
              </a:rPr>
              <a:t>orthants</a:t>
            </a:r>
            <a:endParaRPr lang="en-US" sz="2400" dirty="0" smtClean="0">
              <a:solidFill>
                <a:srgbClr val="008000"/>
              </a:solidFill>
              <a:cs typeface="Helvetic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5375" y="7055554"/>
            <a:ext cx="2844580" cy="33097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26212" y="7071468"/>
            <a:ext cx="4220582" cy="302055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2631" y="5622712"/>
            <a:ext cx="7763867" cy="3399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12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131235" y="1859555"/>
            <a:ext cx="119259" cy="1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649" y="2961032"/>
            <a:ext cx="1726323" cy="11477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74393" y="1852690"/>
            <a:ext cx="2046113" cy="1914408"/>
          </a:xfrm>
          <a:prstGeom prst="rect">
            <a:avLst/>
          </a:prstGeom>
          <a:solidFill>
            <a:schemeClr val="accent5">
              <a:lumMod val="40000"/>
              <a:lumOff val="60000"/>
              <a:alpha val="9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7827" y="3800487"/>
            <a:ext cx="2035802" cy="1820632"/>
          </a:xfrm>
          <a:prstGeom prst="rect">
            <a:avLst/>
          </a:prstGeom>
          <a:solidFill>
            <a:schemeClr val="accent5">
              <a:lumMod val="40000"/>
              <a:lumOff val="60000"/>
              <a:alpha val="9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3825" y="5057248"/>
            <a:ext cx="342900" cy="355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2" y="1079175"/>
            <a:ext cx="3627223" cy="6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Let’s consider the contrapositive: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39392" y="762308"/>
            <a:ext cx="3627223" cy="6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80000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800000"/>
                </a:solidFill>
                <a:cs typeface="Helvetica"/>
              </a:rPr>
              <a:t>or all unions of </a:t>
            </a:r>
            <a:r>
              <a:rPr lang="en-US" sz="2000" dirty="0" err="1" smtClean="0">
                <a:solidFill>
                  <a:srgbClr val="800000"/>
                </a:solidFill>
                <a:cs typeface="Helvetica"/>
              </a:rPr>
              <a:t>orthants</a:t>
            </a:r>
            <a:endParaRPr lang="en-US" sz="2000" dirty="0" smtClean="0">
              <a:solidFill>
                <a:srgbClr val="800000"/>
              </a:solidFill>
              <a:cs typeface="Helvetica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48550" y="937064"/>
            <a:ext cx="264757" cy="27456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5375" y="457080"/>
            <a:ext cx="7763867" cy="33995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053423" y="2021978"/>
            <a:ext cx="3830444" cy="83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≥ 0.1 unit of mass must be moved out of      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486308" y="2311900"/>
            <a:ext cx="605215" cy="25041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flipH="1">
            <a:off x="4246009" y="2167105"/>
            <a:ext cx="166354" cy="808938"/>
          </a:xfrm>
          <a:prstGeom prst="leftBrace">
            <a:avLst>
              <a:gd name="adj1" fmla="val 24807"/>
              <a:gd name="adj2" fmla="val 49583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647058" y="2962758"/>
            <a:ext cx="268784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Recall: </a:t>
            </a:r>
          </a:p>
          <a:p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work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 = mass x distance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90055" y="2494772"/>
            <a:ext cx="228077" cy="2365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rot="5400000">
            <a:off x="1132558" y="2748946"/>
            <a:ext cx="119259" cy="1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75706" y="3794939"/>
            <a:ext cx="126795" cy="18261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3294530" y="2897365"/>
            <a:ext cx="119259" cy="1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62443" y="1825230"/>
            <a:ext cx="1" cy="3795889"/>
          </a:xfrm>
          <a:prstGeom prst="line">
            <a:avLst/>
          </a:prstGeom>
          <a:ln>
            <a:solidFill>
              <a:srgbClr val="000090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5149" y="3782051"/>
            <a:ext cx="4092222" cy="0"/>
          </a:xfrm>
          <a:prstGeom prst="line">
            <a:avLst/>
          </a:prstGeom>
          <a:ln>
            <a:solidFill>
              <a:srgbClr val="000090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45212" y="3680024"/>
            <a:ext cx="159774" cy="194975"/>
          </a:xfrm>
          <a:prstGeom prst="straightConnector1">
            <a:avLst/>
          </a:prstGeom>
          <a:ln w="25400">
            <a:solidFill>
              <a:srgbClr val="80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2385283" y="4009877"/>
            <a:ext cx="6703761" cy="985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Slight technical obstacle: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What if this 0.1 unit of mass only moves a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tiny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distance?  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810407" y="4889262"/>
            <a:ext cx="5534310" cy="1424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Solution: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Then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G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has ≥ 0.1 weight on red boundary.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Not possible thanks to anti-concentration of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G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022253" y="1741678"/>
            <a:ext cx="3830444" cy="4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If we want to make 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look like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G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,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181" y="2435312"/>
            <a:ext cx="372923" cy="3718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775" y="5764412"/>
            <a:ext cx="414926" cy="413731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41782" y="2271252"/>
            <a:ext cx="1874520" cy="28194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41782" y="2606083"/>
            <a:ext cx="1874520" cy="2819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33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/>
      <p:bldP spid="27" grpId="0" animBg="1"/>
      <p:bldP spid="31" grpId="0"/>
      <p:bldP spid="35" grpId="0" animBg="1"/>
      <p:bldP spid="36" grpId="0" animBg="1"/>
      <p:bldP spid="37" grpId="0" animBg="1"/>
      <p:bldP spid="50" grpId="0"/>
      <p:bldP spid="51" grpId="0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72229" y="1975005"/>
            <a:ext cx="119259" cy="1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15387" y="1968140"/>
            <a:ext cx="2046113" cy="1914408"/>
          </a:xfrm>
          <a:prstGeom prst="rect">
            <a:avLst/>
          </a:prstGeom>
          <a:solidFill>
            <a:schemeClr val="accent5">
              <a:lumMod val="40000"/>
              <a:lumOff val="60000"/>
              <a:alpha val="9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8821" y="3915937"/>
            <a:ext cx="2035802" cy="1820632"/>
          </a:xfrm>
          <a:prstGeom prst="rect">
            <a:avLst/>
          </a:prstGeom>
          <a:solidFill>
            <a:schemeClr val="accent5">
              <a:lumMod val="40000"/>
              <a:lumOff val="60000"/>
              <a:alpha val="9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819" y="5172698"/>
            <a:ext cx="342900" cy="355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rot="5400000">
            <a:off x="1073552" y="2864396"/>
            <a:ext cx="119259" cy="1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16700" y="3910389"/>
            <a:ext cx="126795" cy="18261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3235524" y="3012815"/>
            <a:ext cx="119259" cy="1914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03437" y="1940680"/>
            <a:ext cx="1" cy="3795889"/>
          </a:xfrm>
          <a:prstGeom prst="line">
            <a:avLst/>
          </a:prstGeom>
          <a:ln>
            <a:solidFill>
              <a:srgbClr val="000090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6143" y="3897501"/>
            <a:ext cx="4092222" cy="0"/>
          </a:xfrm>
          <a:prstGeom prst="line">
            <a:avLst/>
          </a:prstGeom>
          <a:ln>
            <a:solidFill>
              <a:srgbClr val="000090"/>
            </a:solidFill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1103275" y="44039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In slightly more detail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82053" y="1345984"/>
            <a:ext cx="3324773" cy="286751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4364401" y="1797391"/>
            <a:ext cx="4221783" cy="854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For all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r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&gt; 0, 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define </a:t>
            </a:r>
            <a:r>
              <a:rPr lang="en-US" sz="2000" i="1" dirty="0" smtClean="0">
                <a:solidFill>
                  <a:schemeClr val="accent2"/>
                </a:solidFill>
                <a:cs typeface="Helvetica"/>
              </a:rPr>
              <a:t>B</a:t>
            </a:r>
            <a:r>
              <a:rPr lang="en-US" sz="2000" i="1" baseline="-25000" dirty="0" smtClean="0">
                <a:solidFill>
                  <a:schemeClr val="accent2"/>
                </a:solidFill>
                <a:cs typeface="Helvetica"/>
              </a:rPr>
              <a:t>r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:= radius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r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boundary around   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268020" y="3566738"/>
            <a:ext cx="284168" cy="59660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966764" y="3566738"/>
            <a:ext cx="585423" cy="27172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986206" y="2927603"/>
            <a:ext cx="2322344" cy="2451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302011" y="2927603"/>
            <a:ext cx="426054" cy="135387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031613" y="2927603"/>
            <a:ext cx="270397" cy="18146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12317" y="2631691"/>
            <a:ext cx="470934" cy="246680"/>
          </a:xfrm>
          <a:prstGeom prst="rect">
            <a:avLst/>
          </a:prstGeom>
        </p:spPr>
      </p:pic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34048" y="3325732"/>
            <a:ext cx="515223" cy="207346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 flipH="1" flipV="1">
            <a:off x="1909097" y="2589161"/>
            <a:ext cx="1392914" cy="3384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46280" y="3554924"/>
            <a:ext cx="129321" cy="46291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502594" y="2292061"/>
            <a:ext cx="215465" cy="223445"/>
          </a:xfrm>
          <a:prstGeom prst="rect">
            <a:avLst/>
          </a:prstGeom>
        </p:spPr>
      </p:pic>
      <p:pic>
        <p:nvPicPr>
          <p:cNvPr id="89" name="Picture 8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60875" y="2965486"/>
            <a:ext cx="2763211" cy="337726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33880" y="3934979"/>
            <a:ext cx="2702560" cy="32893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63877" y="4448333"/>
            <a:ext cx="3049270" cy="33782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15704" y="5447845"/>
            <a:ext cx="6072189" cy="595761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138549" y="4838063"/>
            <a:ext cx="2727971" cy="854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Therefore: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92765" y="1022711"/>
            <a:ext cx="4221783" cy="854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, has to be moved out of   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46632" y="1369074"/>
            <a:ext cx="215465" cy="223445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147222" y="3117115"/>
            <a:ext cx="642719" cy="854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i="1" dirty="0" smtClean="0">
                <a:solidFill>
                  <a:schemeClr val="accent2"/>
                </a:solidFill>
                <a:cs typeface="Helvetica"/>
              </a:rPr>
              <a:t>B</a:t>
            </a:r>
            <a:r>
              <a:rPr lang="en-US" sz="2000" i="1" baseline="-25000" dirty="0" smtClean="0">
                <a:solidFill>
                  <a:schemeClr val="accent2"/>
                </a:solidFill>
                <a:cs typeface="Helvetica"/>
              </a:rPr>
              <a:t>r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49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  <p:bldP spid="37" grpId="0" animBg="1"/>
      <p:bldP spid="39" grpId="0"/>
      <p:bldP spid="38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Screen Shot 2014-02-15 at 8.3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472" y="7562077"/>
            <a:ext cx="8439727" cy="134565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1013345" y="1037292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We just proved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7053904"/>
            <a:ext cx="3319340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Recall the Valiant-Valiant CLT: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69924" y="7073197"/>
            <a:ext cx="6509694" cy="612770"/>
          </a:xfrm>
          <a:prstGeom prst="rect">
            <a:avLst/>
          </a:prstGeom>
        </p:spPr>
      </p:pic>
      <p:sp>
        <p:nvSpPr>
          <p:cNvPr id="40" name="Left Brace 39"/>
          <p:cNvSpPr/>
          <p:nvPr/>
        </p:nvSpPr>
        <p:spPr>
          <a:xfrm rot="5400000" flipH="1">
            <a:off x="5509179" y="3219667"/>
            <a:ext cx="161649" cy="1530049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5400000" flipH="1">
            <a:off x="7420946" y="3243885"/>
            <a:ext cx="161648" cy="1459851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580158" y="4090337"/>
            <a:ext cx="1958764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Gaussian </a:t>
            </a:r>
          </a:p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anti-concentration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621394" y="4139537"/>
            <a:ext cx="1958764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Valiant-Valiant</a:t>
            </a:r>
          </a:p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CLT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28932" y="3079116"/>
            <a:ext cx="7138756" cy="677400"/>
          </a:xfrm>
          <a:prstGeom prst="rect">
            <a:avLst/>
          </a:prstGeom>
        </p:spPr>
      </p:pic>
      <p:pic>
        <p:nvPicPr>
          <p:cNvPr id="3" name="Picture 2" descr="Screen Shot 2014-02-16 at 1.55.2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3998" y="2016115"/>
            <a:ext cx="8702842" cy="87839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01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Screen Shot 2014-02-15 at 8.3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472" y="7562077"/>
            <a:ext cx="8439727" cy="1345653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1013345" y="-58884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The details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7053904"/>
            <a:ext cx="3319340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Recall the Valiant-Valiant CLT: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69924" y="7073197"/>
            <a:ext cx="6509694" cy="612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19" y="1018007"/>
            <a:ext cx="8784891" cy="285730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485269" y="2379572"/>
            <a:ext cx="239434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=O(1) 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in our setting</a:t>
            </a:r>
            <a:endParaRPr lang="en-US" sz="18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42000" y="2678590"/>
            <a:ext cx="1657683" cy="36094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104107" y="2678590"/>
            <a:ext cx="1410231" cy="3475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 rot="5400000" flipH="1">
            <a:off x="7131377" y="2679694"/>
            <a:ext cx="349107" cy="2499721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43556" y="4104108"/>
            <a:ext cx="301527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800" dirty="0" smtClean="0">
                <a:solidFill>
                  <a:srgbClr val="000090"/>
                </a:solidFill>
                <a:latin typeface="Calibri (Headings)"/>
                <a:cs typeface="Calibri (Headings)"/>
              </a:rPr>
              <a:t>           =    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  in our setting</a:t>
            </a:r>
            <a:endParaRPr lang="en-US" sz="18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062" y="4175864"/>
            <a:ext cx="332509" cy="274320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87426" y="4593751"/>
            <a:ext cx="9340712" cy="1234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Optimal choice of                                                    makes RHS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0212" y="5048264"/>
            <a:ext cx="2681374" cy="3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029" y="4862633"/>
            <a:ext cx="2392613" cy="759859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92778" y="5307607"/>
            <a:ext cx="9340712" cy="1234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Pick                            , and RHS is o(1) as desired.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53" y="5737727"/>
            <a:ext cx="1404687" cy="36897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01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Screen Shot 2014-01-17 at 6.3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77549" y="2471273"/>
            <a:ext cx="6596457" cy="64658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47572" y="1781193"/>
            <a:ext cx="8622640" cy="62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b="1" dirty="0" err="1" smtClean="0">
                <a:solidFill>
                  <a:srgbClr val="008000"/>
                </a:solidFill>
                <a:cs typeface="Helvetica"/>
              </a:rPr>
              <a:t>Indistinguishability</a:t>
            </a: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.</a:t>
            </a: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For all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T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deterministic tester that makes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q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baseline="30000" dirty="0" smtClean="0">
                <a:solidFill>
                  <a:srgbClr val="000090"/>
                </a:solidFill>
                <a:cs typeface="Helvetica"/>
              </a:rPr>
              <a:t>1/5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queries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,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64024" y="837548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Recap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3212" y="5102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024" y="4133068"/>
            <a:ext cx="7566527" cy="1338828"/>
          </a:xfrm>
          <a:prstGeom prst="rect">
            <a:avLst/>
          </a:prstGeom>
          <a:noFill/>
          <a:ln w="34925">
            <a:solidFill>
              <a:srgbClr val="00009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/>
              <a:t>Lower bound: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Any non-adaptive tester must make    </a:t>
            </a:r>
            <a:r>
              <a:rPr lang="en-US" sz="2400" dirty="0" smtClean="0">
                <a:solidFill>
                  <a:srgbClr val="000090"/>
                </a:solidFill>
              </a:rPr>
              <a:t>            </a:t>
            </a:r>
            <a:r>
              <a:rPr lang="en-US" sz="2200" dirty="0" smtClean="0">
                <a:solidFill>
                  <a:srgbClr val="000090"/>
                </a:solidFill>
              </a:rPr>
              <a:t>queries.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rgbClr val="000090"/>
                </a:solidFill>
              </a:rPr>
              <a:t>Therefore, any adaptive tester must make             </a:t>
            </a:r>
            <a:r>
              <a:rPr lang="en-US" sz="2400" dirty="0" smtClean="0">
                <a:solidFill>
                  <a:srgbClr val="000090"/>
                </a:solidFill>
              </a:rPr>
              <a:t>    </a:t>
            </a:r>
            <a:r>
              <a:rPr lang="en-US" sz="2200" dirty="0" smtClean="0">
                <a:solidFill>
                  <a:srgbClr val="000090"/>
                </a:solidFill>
              </a:rPr>
              <a:t>queries. 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11261" y="4666364"/>
            <a:ext cx="869050" cy="33713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38896" y="5092534"/>
            <a:ext cx="918962" cy="2764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575778" y="3279492"/>
            <a:ext cx="7767" cy="703491"/>
          </a:xfrm>
          <a:prstGeom prst="straightConnector1">
            <a:avLst/>
          </a:prstGeom>
          <a:ln w="41275">
            <a:solidFill>
              <a:srgbClr val="008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24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995519" y="761597"/>
            <a:ext cx="7194447" cy="761655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Testing monotonicity of Boolean functions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over general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hypergrid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domains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8" name="Picture 7" descr="grid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74764" y="1922310"/>
            <a:ext cx="5456400" cy="4092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0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54661" y="63990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Super-efficient algorithms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92036" y="1417024"/>
            <a:ext cx="3114915" cy="119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900"/>
              </a:spcAft>
            </a:pPr>
            <a:r>
              <a:rPr lang="en-US" sz="2000" b="1" dirty="0" err="1" smtClean="0">
                <a:solidFill>
                  <a:srgbClr val="000090"/>
                </a:solidFill>
                <a:cs typeface="Helvetica"/>
              </a:rPr>
              <a:t>Sublinear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 Time</a:t>
            </a:r>
            <a:endParaRPr lang="en-US" sz="800" b="1" dirty="0" smtClean="0">
              <a:solidFill>
                <a:srgbClr val="000090"/>
              </a:solidFill>
              <a:cs typeface="Helvetica"/>
            </a:endParaRPr>
          </a:p>
          <a:p>
            <a:pPr>
              <a:spcAft>
                <a:spcPts val="9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Property Testing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74587" y="1494953"/>
            <a:ext cx="3114915" cy="119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Sublinear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Space</a:t>
            </a:r>
          </a:p>
          <a:p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Streaming, </a:t>
            </a:r>
          </a:p>
          <a:p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Sketching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59474" y="1479861"/>
            <a:ext cx="3114915" cy="1191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Sublinear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Measurement</a:t>
            </a:r>
          </a:p>
          <a:p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Sparse Recovery, </a:t>
            </a:r>
          </a:p>
          <a:p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Compressed Sensing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1787" y="3516918"/>
            <a:ext cx="6840086" cy="2285241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365760"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</a:rPr>
              <a:t>Many properties </a:t>
            </a:r>
            <a:r>
              <a:rPr lang="en-US" sz="2000" b="1" i="1" dirty="0" smtClean="0">
                <a:solidFill>
                  <a:srgbClr val="000090"/>
                </a:solidFill>
              </a:rPr>
              <a:t>P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testable with surprisingly few queries.</a:t>
            </a:r>
          </a:p>
          <a:p>
            <a:pPr marL="457200" indent="-365760"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</a:rPr>
              <a:t>Rich connections with many other areas: </a:t>
            </a:r>
          </a:p>
          <a:p>
            <a:pPr marL="914400" lvl="1" indent="-365760"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Learning theory</a:t>
            </a:r>
          </a:p>
          <a:p>
            <a:pPr marL="914400" lvl="1" indent="-365760"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Hardness of approximation </a:t>
            </a:r>
          </a:p>
          <a:p>
            <a:pPr marL="914400" lvl="1" indent="-365760"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Communication complexity</a:t>
            </a:r>
          </a:p>
          <a:p>
            <a:pPr marL="914400" lvl="1" indent="-365760"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...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41622" y="2826556"/>
            <a:ext cx="4448669" cy="572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C0504D"/>
                </a:solidFill>
                <a:latin typeface="+mn-lt"/>
                <a:cs typeface="Helvetica"/>
              </a:rPr>
              <a:t>Two recurring messages:</a:t>
            </a:r>
            <a:endParaRPr lang="en-US" sz="2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18406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995519" y="67643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Boolean functions over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hypergrids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629219" y="3695676"/>
            <a:ext cx="5870436" cy="2183001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67388" y="4054309"/>
            <a:ext cx="1935242" cy="15119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11311" y="4290273"/>
            <a:ext cx="1435303" cy="10239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679483" y="4604743"/>
            <a:ext cx="187677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Monotone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62287" y="4590632"/>
            <a:ext cx="241612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Far from monotone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01713" y="3325962"/>
            <a:ext cx="31354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All Boolean functions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963376" y="3557343"/>
            <a:ext cx="248918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3342385" y="2949216"/>
            <a:ext cx="6117950" cy="42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All Boolean-valued functions over </a:t>
            </a:r>
            <a:r>
              <a:rPr lang="en-US" sz="2200" dirty="0" err="1" smtClean="0">
                <a:solidFill>
                  <a:srgbClr val="008000"/>
                </a:solidFill>
                <a:cs typeface="Helvetica"/>
              </a:rPr>
              <a:t>hypergrid</a:t>
            </a:r>
            <a:endParaRPr lang="en-US" sz="2200" dirty="0" smtClean="0">
              <a:solidFill>
                <a:srgbClr val="008000"/>
              </a:solidFill>
              <a:cs typeface="Helvetic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40304" y="1562305"/>
            <a:ext cx="4124652" cy="3659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50613" y="2187366"/>
            <a:ext cx="8197054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2"/>
                </a:solidFill>
                <a:latin typeface="+mn-lt"/>
                <a:cs typeface="Helvetica"/>
              </a:rPr>
              <a:t>Testing monotonicity of Boolean functions over 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  <a:cs typeface="Helvetica"/>
              </a:rPr>
              <a:t>hypergrids</a:t>
            </a:r>
            <a:endParaRPr lang="en-US" sz="24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37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42" grpId="0"/>
      <p:bldP spid="43" grpId="0"/>
      <p:bldP spid="44" grpId="0"/>
      <p:bldP spid="46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30354" y="2005031"/>
            <a:ext cx="6323267" cy="1308050"/>
          </a:xfrm>
          <a:prstGeom prst="rect">
            <a:avLst/>
          </a:prstGeom>
          <a:noFill/>
          <a:ln w="34925">
            <a:solidFill>
              <a:srgbClr val="000090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/>
              <a:t>Lower bound: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>
                <a:solidFill>
                  <a:srgbClr val="008000"/>
                </a:solidFill>
              </a:rPr>
              <a:t>*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Any non-adaptive tester for testing monotonicity of                                 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r>
              <a:rPr lang="en-US" sz="2200" dirty="0" smtClean="0">
                <a:solidFill>
                  <a:srgbClr val="000090"/>
                </a:solidFill>
              </a:rPr>
              <a:t>must make    </a:t>
            </a:r>
            <a:r>
              <a:rPr lang="en-US" sz="2400" dirty="0" smtClean="0">
                <a:solidFill>
                  <a:srgbClr val="000090"/>
                </a:solidFill>
              </a:rPr>
              <a:t>            </a:t>
            </a:r>
            <a:r>
              <a:rPr lang="en-US" sz="2200" dirty="0" smtClean="0">
                <a:solidFill>
                  <a:srgbClr val="000090"/>
                </a:solidFill>
              </a:rPr>
              <a:t>queries.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43112" y="2871434"/>
            <a:ext cx="869050" cy="33713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45078" y="4662126"/>
            <a:ext cx="2041441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*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nly for even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m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99785" y="2924906"/>
            <a:ext cx="2004260" cy="2819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14353" y="3600849"/>
            <a:ext cx="6777789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Proof by reduction to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m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=2 case (Boolean hypercube)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26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1128931" y="137203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A useful characterization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14273" y="1774867"/>
            <a:ext cx="3446024" cy="30576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33674" y="1254048"/>
            <a:ext cx="3400993" cy="448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Theorem.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[Fischer </a:t>
            </a:r>
            <a:r>
              <a:rPr lang="en-US" sz="2000" i="1" dirty="0" smtClean="0">
                <a:solidFill>
                  <a:srgbClr val="C0504D"/>
                </a:solidFill>
                <a:cs typeface="Helvetica"/>
              </a:rPr>
              <a:t>et al.</a:t>
            </a: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 2002]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36620" y="2194894"/>
            <a:ext cx="2" cy="466817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993151" y="2517974"/>
            <a:ext cx="5890704" cy="68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There exists </a:t>
            </a:r>
            <a:r>
              <a:rPr lang="en-US" sz="2000" i="1" dirty="0" err="1" smtClean="0">
                <a:solidFill>
                  <a:srgbClr val="000090"/>
                </a:solidFill>
              </a:rPr>
              <a:t>ε</a:t>
            </a:r>
            <a:r>
              <a:rPr lang="en-US" sz="800" i="1" dirty="0" smtClean="0">
                <a:solidFill>
                  <a:srgbClr val="000090"/>
                </a:solidFill>
              </a:rPr>
              <a:t> 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.</a:t>
            </a:r>
            <a:r>
              <a:rPr lang="en-US" sz="800" i="1" baseline="30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</a:rPr>
              <a:t>m</a:t>
            </a:r>
            <a:r>
              <a:rPr lang="en-US" sz="2000" i="1" baseline="30000" dirty="0" err="1" smtClean="0">
                <a:solidFill>
                  <a:srgbClr val="000090"/>
                </a:solidFill>
              </a:rPr>
              <a:t>n</a:t>
            </a:r>
            <a:r>
              <a:rPr lang="en-US" sz="2000" dirty="0" smtClean="0">
                <a:solidFill>
                  <a:srgbClr val="000090"/>
                </a:solidFill>
              </a:rPr>
              <a:t> vertex-disjoint pairs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91445" y="2748935"/>
            <a:ext cx="1460476" cy="25133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2621656" y="2892147"/>
            <a:ext cx="5382707" cy="68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uch that                  and                           . 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97398" y="3142854"/>
            <a:ext cx="797209" cy="23314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75926" y="3126089"/>
            <a:ext cx="1452628" cy="263466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176643" y="1565311"/>
            <a:ext cx="2739688" cy="68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 </a:t>
            </a:r>
            <a:r>
              <a:rPr lang="en-US" sz="2000" i="1" dirty="0" err="1" smtClean="0">
                <a:solidFill>
                  <a:srgbClr val="000090"/>
                </a:solidFill>
              </a:rPr>
              <a:t>ε</a:t>
            </a:r>
            <a:r>
              <a:rPr lang="en-US" sz="2000" dirty="0" smtClean="0">
                <a:solidFill>
                  <a:srgbClr val="000090"/>
                </a:solidFill>
              </a:rPr>
              <a:t>-far from monotone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9810" y="1198183"/>
            <a:ext cx="6416521" cy="2327325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606" y="2988728"/>
            <a:ext cx="3320393" cy="553036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13127" y="3499710"/>
            <a:ext cx="309870" cy="4650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466924" y="3751382"/>
            <a:ext cx="1845870" cy="68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“</a:t>
            </a: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violating pair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”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94607" y="5042426"/>
            <a:ext cx="2939813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(Upward direction is easy)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93000" y="44666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2709812">
            <a:off x="1020630" y="4153574"/>
            <a:ext cx="2103394" cy="210211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32267" y="4704061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274870" y="5428984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16" name="Curved Connector 15"/>
          <p:cNvCxnSpPr>
            <a:stCxn id="23" idx="0"/>
            <a:endCxn id="22" idx="2"/>
          </p:cNvCxnSpPr>
          <p:nvPr/>
        </p:nvCxnSpPr>
        <p:spPr>
          <a:xfrm rot="16200000" flipV="1">
            <a:off x="1060752" y="5036079"/>
            <a:ext cx="461085" cy="3247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1552493" y="4799069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427270" y="5581384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29" name="Curved Connector 28"/>
          <p:cNvCxnSpPr>
            <a:stCxn id="28" idx="0"/>
            <a:endCxn id="27" idx="2"/>
          </p:cNvCxnSpPr>
          <p:nvPr/>
        </p:nvCxnSpPr>
        <p:spPr>
          <a:xfrm rot="5400000" flipH="1" flipV="1">
            <a:off x="1418368" y="5250596"/>
            <a:ext cx="518477" cy="14310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1646328" y="4077688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39656" y="5427767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32" name="Curved Connector 31"/>
          <p:cNvCxnSpPr>
            <a:stCxn id="31" idx="0"/>
            <a:endCxn id="30" idx="2"/>
          </p:cNvCxnSpPr>
          <p:nvPr/>
        </p:nvCxnSpPr>
        <p:spPr>
          <a:xfrm rot="16200000" flipV="1">
            <a:off x="1487597" y="4696922"/>
            <a:ext cx="1086241" cy="37545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2762300" y="4768558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225059" y="5443007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37" name="Curved Connector 36"/>
          <p:cNvCxnSpPr>
            <a:stCxn id="36" idx="0"/>
            <a:endCxn id="35" idx="2"/>
          </p:cNvCxnSpPr>
          <p:nvPr/>
        </p:nvCxnSpPr>
        <p:spPr>
          <a:xfrm rot="5400000" flipH="1" flipV="1">
            <a:off x="2476099" y="4960143"/>
            <a:ext cx="410611" cy="55511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987977" y="4307841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658224" y="5474545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40" name="Curved Connector 39"/>
          <p:cNvCxnSpPr>
            <a:stCxn id="39" idx="0"/>
            <a:endCxn id="38" idx="2"/>
          </p:cNvCxnSpPr>
          <p:nvPr/>
        </p:nvCxnSpPr>
        <p:spPr>
          <a:xfrm rot="16200000" flipV="1">
            <a:off x="2059393" y="4696927"/>
            <a:ext cx="902866" cy="65236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2340351" y="4466648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733242" y="5840621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44" name="Curved Connector 43"/>
          <p:cNvCxnSpPr>
            <a:stCxn id="43" idx="0"/>
            <a:endCxn id="42" idx="2"/>
          </p:cNvCxnSpPr>
          <p:nvPr/>
        </p:nvCxnSpPr>
        <p:spPr>
          <a:xfrm rot="5400000" flipH="1" flipV="1">
            <a:off x="1669454" y="4973061"/>
            <a:ext cx="1110135" cy="62498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2443683" y="5481434"/>
            <a:ext cx="393328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06263" y="6234685"/>
            <a:ext cx="35757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cxnSp>
        <p:nvCxnSpPr>
          <p:cNvPr id="49" name="Curved Connector 48"/>
          <p:cNvCxnSpPr>
            <a:stCxn id="48" idx="0"/>
            <a:endCxn id="47" idx="2"/>
          </p:cNvCxnSpPr>
          <p:nvPr/>
        </p:nvCxnSpPr>
        <p:spPr>
          <a:xfrm rot="5400000" flipH="1" flipV="1">
            <a:off x="2067992" y="5662330"/>
            <a:ext cx="489413" cy="65529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73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0" grpId="0" animBg="1"/>
      <p:bldP spid="21" grpId="0"/>
      <p:bldP spid="26" grpId="0"/>
      <p:bldP spid="19" grpId="0" animBg="1"/>
      <p:bldP spid="22" grpId="0"/>
      <p:bldP spid="23" grpId="0"/>
      <p:bldP spid="27" grpId="0"/>
      <p:bldP spid="28" grpId="0"/>
      <p:bldP spid="30" grpId="0"/>
      <p:bldP spid="31" grpId="0"/>
      <p:bldP spid="35" grpId="0"/>
      <p:bldP spid="36" grpId="0"/>
      <p:bldP spid="38" grpId="0"/>
      <p:bldP spid="39" grpId="0"/>
      <p:bldP spid="42" grpId="0"/>
      <p:bldP spid="43" grpId="0"/>
      <p:bldP spid="47" grpId="0"/>
      <p:bldP spid="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32204" y="889421"/>
            <a:ext cx="7556841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Given any                                       , define                                      as follows:                                                                           </a:t>
            </a:r>
          </a:p>
        </p:txBody>
      </p:sp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1055220" y="19062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Reducing to </a:t>
            </a:r>
            <a:r>
              <a:rPr lang="en-US" sz="2800" i="1" dirty="0" smtClean="0">
                <a:solidFill>
                  <a:schemeClr val="accent2"/>
                </a:solidFill>
                <a:latin typeface="+mn-lt"/>
                <a:cs typeface="Helvetica"/>
              </a:rPr>
              <a:t>m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= 2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47517" y="1040444"/>
            <a:ext cx="2019693" cy="27780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21235" y="1056837"/>
            <a:ext cx="2139922" cy="26480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680998" y="2111814"/>
            <a:ext cx="1676614" cy="338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800" dirty="0">
                <a:solidFill>
                  <a:srgbClr val="008000"/>
                </a:solidFill>
                <a:cs typeface="Helvetica"/>
              </a:rPr>
              <a:t>n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umbers in [</a:t>
            </a:r>
            <a:r>
              <a:rPr lang="en-US" sz="1800" i="1" dirty="0" smtClean="0">
                <a:solidFill>
                  <a:srgbClr val="008000"/>
                </a:solidFill>
                <a:cs typeface="Helvetica"/>
              </a:rPr>
              <a:t>m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]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0113" y="2144938"/>
            <a:ext cx="1169647" cy="338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800" dirty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its in {0,1} </a:t>
            </a:r>
          </a:p>
        </p:txBody>
      </p:sp>
      <p:sp>
        <p:nvSpPr>
          <p:cNvPr id="25" name="Left Brace 24"/>
          <p:cNvSpPr/>
          <p:nvPr/>
        </p:nvSpPr>
        <p:spPr>
          <a:xfrm rot="5400000" flipH="1">
            <a:off x="2371731" y="1328371"/>
            <a:ext cx="161649" cy="1336481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5400000" flipH="1">
            <a:off x="5599467" y="280035"/>
            <a:ext cx="189198" cy="3474358"/>
          </a:xfrm>
          <a:prstGeom prst="leftBrace">
            <a:avLst>
              <a:gd name="adj1" fmla="val 66074"/>
              <a:gd name="adj2" fmla="val 49583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43804" y="2519962"/>
            <a:ext cx="3794646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Easy: If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is monotone then so is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42101" y="2911721"/>
            <a:ext cx="7025990" cy="907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chemeClr val="accent2"/>
                </a:solidFill>
                <a:cs typeface="Helvetica"/>
              </a:rPr>
              <a:t>Remains to argue: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If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is </a:t>
            </a:r>
            <a:r>
              <a:rPr lang="en-US" sz="2000" i="1" dirty="0" err="1">
                <a:solidFill>
                  <a:srgbClr val="000090"/>
                </a:solidFill>
              </a:rPr>
              <a:t>ε</a:t>
            </a:r>
            <a:r>
              <a:rPr lang="en-US" sz="2000" dirty="0">
                <a:solidFill>
                  <a:srgbClr val="000090"/>
                </a:solidFill>
              </a:rPr>
              <a:t>-</a:t>
            </a:r>
            <a:r>
              <a:rPr lang="en-US" sz="2000" dirty="0" smtClean="0">
                <a:solidFill>
                  <a:srgbClr val="000090"/>
                </a:solidFill>
              </a:rPr>
              <a:t>far from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monotone then so is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F.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39806" y="1562546"/>
            <a:ext cx="6082632" cy="353241"/>
          </a:xfrm>
          <a:prstGeom prst="rect">
            <a:avLst/>
          </a:prstGeom>
        </p:spPr>
      </p:pic>
      <p:sp>
        <p:nvSpPr>
          <p:cNvPr id="30" name="Left Brace 29"/>
          <p:cNvSpPr/>
          <p:nvPr/>
        </p:nvSpPr>
        <p:spPr>
          <a:xfrm rot="5400000" flipH="1">
            <a:off x="3996907" y="2524499"/>
            <a:ext cx="161649" cy="2597270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6183589" y="3449098"/>
            <a:ext cx="161649" cy="748072"/>
          </a:xfrm>
          <a:prstGeom prst="leftBrace">
            <a:avLst>
              <a:gd name="adj1" fmla="val 51456"/>
              <a:gd name="adj2" fmla="val 49583"/>
            </a:avLst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08466" y="3986712"/>
            <a:ext cx="829602" cy="97809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318251" y="3986712"/>
            <a:ext cx="900544" cy="97809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84345" y="4918168"/>
            <a:ext cx="380288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Exists </a:t>
            </a:r>
            <a:r>
              <a:rPr lang="en-US" sz="2000" i="1" dirty="0" smtClean="0">
                <a:solidFill>
                  <a:srgbClr val="000090"/>
                </a:solidFill>
              </a:rPr>
              <a:t>ε</a:t>
            </a:r>
            <a:r>
              <a:rPr lang="en-US" sz="2000" dirty="0" smtClean="0">
                <a:solidFill>
                  <a:srgbClr val="000090"/>
                </a:solidFill>
              </a:rPr>
              <a:t>2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n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vertex-disjoint pairs in {0,1}</a:t>
            </a:r>
            <a:r>
              <a:rPr lang="en-US" sz="2000" baseline="30000" dirty="0" smtClean="0">
                <a:solidFill>
                  <a:srgbClr val="000090"/>
                </a:solidFill>
              </a:rPr>
              <a:t>n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that are violations </a:t>
            </a:r>
            <a:r>
              <a:rPr lang="en-US" sz="2000" dirty="0" err="1" smtClean="0">
                <a:solidFill>
                  <a:srgbClr val="000090"/>
                </a:solidFill>
              </a:rPr>
              <a:t>w.r.t</a:t>
            </a:r>
            <a:r>
              <a:rPr lang="en-US" sz="2000" dirty="0" smtClean="0">
                <a:solidFill>
                  <a:srgbClr val="000090"/>
                </a:solidFill>
              </a:rPr>
              <a:t>. </a:t>
            </a:r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  <a:endParaRPr lang="en-US" sz="20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983240" y="4933052"/>
            <a:ext cx="380288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Exists </a:t>
            </a:r>
            <a:r>
              <a:rPr lang="en-US" sz="2000" i="1" dirty="0" err="1" smtClean="0">
                <a:solidFill>
                  <a:srgbClr val="000090"/>
                </a:solidFill>
              </a:rPr>
              <a:t>ε</a:t>
            </a:r>
            <a:r>
              <a:rPr lang="en-US" sz="800" i="1" dirty="0" smtClean="0">
                <a:solidFill>
                  <a:srgbClr val="000090"/>
                </a:solidFill>
              </a:rPr>
              <a:t> </a:t>
            </a:r>
            <a:r>
              <a:rPr lang="en-US" sz="2000" b="1" i="1" baseline="30000" dirty="0" smtClean="0">
                <a:solidFill>
                  <a:srgbClr val="000090"/>
                </a:solidFill>
              </a:rPr>
              <a:t>.</a:t>
            </a:r>
            <a:r>
              <a:rPr lang="en-US" sz="800" b="1" i="1" baseline="30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</a:rPr>
              <a:t>m</a:t>
            </a:r>
            <a:r>
              <a:rPr lang="en-US" sz="2000" i="1" baseline="30000" dirty="0" err="1" smtClean="0">
                <a:solidFill>
                  <a:srgbClr val="000090"/>
                </a:solidFill>
              </a:rPr>
              <a:t>n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vertex-disjoint pairs in [</a:t>
            </a:r>
            <a:r>
              <a:rPr lang="en-US" sz="2000" i="1" dirty="0" smtClean="0">
                <a:solidFill>
                  <a:srgbClr val="000090"/>
                </a:solidFill>
              </a:rPr>
              <a:t>m</a:t>
            </a:r>
            <a:r>
              <a:rPr lang="en-US" sz="2000" dirty="0" smtClean="0">
                <a:solidFill>
                  <a:srgbClr val="000090"/>
                </a:solidFill>
              </a:rPr>
              <a:t>]</a:t>
            </a:r>
            <a:r>
              <a:rPr lang="en-US" sz="2000" baseline="30000" dirty="0" smtClean="0">
                <a:solidFill>
                  <a:srgbClr val="000090"/>
                </a:solidFill>
              </a:rPr>
              <a:t>n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that are violations </a:t>
            </a:r>
            <a:r>
              <a:rPr lang="en-US" sz="2000" dirty="0" err="1" smtClean="0">
                <a:solidFill>
                  <a:srgbClr val="000090"/>
                </a:solidFill>
              </a:rPr>
              <a:t>w.r.t</a:t>
            </a:r>
            <a:r>
              <a:rPr lang="en-US" sz="2000" dirty="0" smtClean="0">
                <a:solidFill>
                  <a:srgbClr val="000090"/>
                </a:solidFill>
              </a:rPr>
              <a:t>. </a:t>
            </a:r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  <a:endParaRPr lang="en-US" sz="2000" i="1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912870" y="5261951"/>
            <a:ext cx="933743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1635611" y="4148081"/>
            <a:ext cx="2177749" cy="33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Useful characterization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6610338" y="4203216"/>
            <a:ext cx="2177749" cy="33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Useful characterization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31865" y="5895062"/>
            <a:ext cx="3802887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Each violating pair</a:t>
            </a:r>
            <a:endParaRPr lang="en-US" sz="2000" i="1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902407" y="6128726"/>
            <a:ext cx="933743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4836150" y="5910937"/>
            <a:ext cx="4224091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m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/2)</a:t>
            </a:r>
            <a:r>
              <a:rPr lang="en-US" sz="20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vertex-disjoint violating pairs</a:t>
            </a:r>
            <a:endParaRPr lang="en-US" sz="2000" i="1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708766" y="4793268"/>
            <a:ext cx="1392189" cy="29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1400" dirty="0" smtClean="0">
                <a:solidFill>
                  <a:srgbClr val="C0504D"/>
                </a:solidFill>
                <a:cs typeface="Helvetica"/>
              </a:rPr>
              <a:t>suffices to show:</a:t>
            </a:r>
            <a:endParaRPr lang="en-US" sz="1400" i="1" dirty="0" smtClean="0">
              <a:solidFill>
                <a:srgbClr val="C0504D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32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6" grpId="0"/>
      <p:bldP spid="40" grpId="0"/>
      <p:bldP spid="59" grpId="0"/>
      <p:bldP spid="60" grpId="0"/>
      <p:bldP spid="63" grpId="0"/>
      <p:bldP spid="6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6354" y="482219"/>
            <a:ext cx="8112125" cy="5471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 rot="2709812">
            <a:off x="1508958" y="1565134"/>
            <a:ext cx="1611074" cy="1611074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40" idx="3"/>
          </p:cNvCxnSpPr>
          <p:nvPr/>
        </p:nvCxnSpPr>
        <p:spPr>
          <a:xfrm>
            <a:off x="2809856" y="1978360"/>
            <a:ext cx="3056303" cy="131919"/>
          </a:xfrm>
          <a:prstGeom prst="straightConnector1">
            <a:avLst/>
          </a:prstGeom>
          <a:ln w="34925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1817249" y="1846441"/>
            <a:ext cx="992607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0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743509" y="2565936"/>
            <a:ext cx="1005999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i="1" dirty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000" dirty="0" smtClean="0">
                <a:solidFill>
                  <a:srgbClr val="C0504D"/>
                </a:solidFill>
                <a:cs typeface="Helvetica"/>
              </a:rPr>
              <a:t>1</a:t>
            </a:r>
          </a:p>
        </p:txBody>
      </p:sp>
      <p:sp>
        <p:nvSpPr>
          <p:cNvPr id="44" name="Cloud 43"/>
          <p:cNvSpPr/>
          <p:nvPr/>
        </p:nvSpPr>
        <p:spPr>
          <a:xfrm>
            <a:off x="5866159" y="1845157"/>
            <a:ext cx="1075267" cy="1044392"/>
          </a:xfrm>
          <a:prstGeom prst="cloud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/>
          <p:cNvSpPr/>
          <p:nvPr/>
        </p:nvSpPr>
        <p:spPr>
          <a:xfrm>
            <a:off x="5817691" y="3544157"/>
            <a:ext cx="1345405" cy="804334"/>
          </a:xfrm>
          <a:prstGeom prst="cloud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202006" y="3509868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504D"/>
                </a:solidFill>
                <a:latin typeface="+mn-lt"/>
                <a:cs typeface="Helvetica"/>
              </a:rPr>
              <a:t>1</a:t>
            </a:r>
            <a:endParaRPr lang="en-US" sz="3600" b="1" dirty="0">
              <a:solidFill>
                <a:srgbClr val="C0504D"/>
              </a:solidFill>
              <a:latin typeface="+mn-lt"/>
              <a:cs typeface="Helvetica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140423" y="1972162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504D"/>
                </a:solidFill>
                <a:latin typeface="+mn-lt"/>
                <a:cs typeface="Helvetica"/>
              </a:rPr>
              <a:t>0</a:t>
            </a:r>
            <a:endParaRPr lang="en-US" sz="3600" b="1" dirty="0">
              <a:solidFill>
                <a:srgbClr val="C0504D"/>
              </a:solidFill>
              <a:latin typeface="+mn-lt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5000" y="3516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rot="2709812">
            <a:off x="4980254" y="1672376"/>
            <a:ext cx="2811595" cy="2811595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2" idx="3"/>
          </p:cNvCxnSpPr>
          <p:nvPr/>
        </p:nvCxnSpPr>
        <p:spPr>
          <a:xfrm>
            <a:off x="2749508" y="2697855"/>
            <a:ext cx="2998913" cy="1188106"/>
          </a:xfrm>
          <a:prstGeom prst="straightConnector1">
            <a:avLst/>
          </a:prstGeom>
          <a:ln w="34925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6824718" y="2427271"/>
            <a:ext cx="688584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</a:t>
            </a:r>
            <a:endParaRPr lang="en-US" sz="2000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6883266" y="3284207"/>
            <a:ext cx="688584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</a:t>
            </a:r>
            <a:endParaRPr lang="en-US" sz="2000" dirty="0" smtClean="0">
              <a:solidFill>
                <a:srgbClr val="C0504D"/>
              </a:solidFill>
              <a:cs typeface="Helvetica"/>
            </a:endParaRPr>
          </a:p>
        </p:txBody>
      </p:sp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651" y="4063983"/>
            <a:ext cx="3346450" cy="291338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6339" y="4510270"/>
            <a:ext cx="3283458" cy="291338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58291" y="5373293"/>
            <a:ext cx="2600325" cy="3302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58291" y="5782140"/>
            <a:ext cx="2947035" cy="330200"/>
          </a:xfrm>
          <a:prstGeom prst="rect">
            <a:avLst/>
          </a:prstGeom>
        </p:spPr>
      </p:pic>
      <p:sp>
        <p:nvSpPr>
          <p:cNvPr id="67" name="Title 1"/>
          <p:cNvSpPr txBox="1">
            <a:spLocks/>
          </p:cNvSpPr>
          <p:nvPr/>
        </p:nvSpPr>
        <p:spPr>
          <a:xfrm>
            <a:off x="2382682" y="3377949"/>
            <a:ext cx="1005999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{0,1}</a:t>
            </a:r>
            <a:r>
              <a:rPr lang="en-US" sz="20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endParaRPr lang="en-US" sz="2000" i="1" baseline="30000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747476" y="4598604"/>
            <a:ext cx="1005999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[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m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]</a:t>
            </a:r>
            <a:r>
              <a:rPr lang="en-US" sz="20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endParaRPr lang="en-US" sz="2000" i="1" baseline="30000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052602" y="5407776"/>
            <a:ext cx="293685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|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)| = |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)| = 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m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/2)</a:t>
            </a:r>
            <a:r>
              <a:rPr lang="en-US" sz="20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endParaRPr lang="en-US" sz="2000" i="1" baseline="30000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34741" y="4948678"/>
            <a:ext cx="2936851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where</a:t>
            </a:r>
            <a:endParaRPr lang="en-US" sz="2000" i="1" baseline="30000" dirty="0" smtClean="0">
              <a:solidFill>
                <a:srgbClr val="C0504D"/>
              </a:solidFill>
              <a:cs typeface="Helvetica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213241" y="5996571"/>
            <a:ext cx="4653675" cy="26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Easy end game: exhibit order-preserving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bijection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between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and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</a:t>
            </a:r>
            <a:endParaRPr lang="en-US" sz="2000" i="1" baseline="30000" dirty="0" smtClean="0">
              <a:solidFill>
                <a:srgbClr val="C0504D"/>
              </a:solidFill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81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50" grpId="0"/>
      <p:bldP spid="59" grpId="0"/>
      <p:bldP spid="60" grpId="0"/>
      <p:bldP spid="69" grpId="0"/>
      <p:bldP spid="70" grpId="0"/>
      <p:bldP spid="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1055220" y="40613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Conclusion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27" y="1311146"/>
            <a:ext cx="8395368" cy="400110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365760">
              <a:spcAft>
                <a:spcPts val="15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A polynomial lower bound for testing monotonicity of Boolean functions</a:t>
            </a:r>
            <a:endParaRPr lang="en-US" sz="2000" i="1" dirty="0" smtClean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027" y="3709436"/>
            <a:ext cx="8395368" cy="1131079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365760"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Main technical ingredient: multidimensional central limit theorems</a:t>
            </a:r>
          </a:p>
          <a:p>
            <a:pPr marL="457200" indent="-365760"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Proof extends to testing monotonicity over general </a:t>
            </a:r>
            <a:r>
              <a:rPr lang="en-US" sz="2000" dirty="0" err="1" smtClean="0">
                <a:solidFill>
                  <a:srgbClr val="000090"/>
                </a:solidFill>
              </a:rPr>
              <a:t>hypergrid</a:t>
            </a:r>
            <a:r>
              <a:rPr lang="en-US" sz="2000" dirty="0" smtClean="0">
                <a:solidFill>
                  <a:srgbClr val="000090"/>
                </a:solidFill>
              </a:rPr>
              <a:t> domains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(when </a:t>
            </a:r>
            <a:r>
              <a:rPr lang="en-US" sz="2000" dirty="0" err="1" smtClean="0">
                <a:solidFill>
                  <a:srgbClr val="000090"/>
                </a:solidFill>
              </a:rPr>
              <a:t>m</a:t>
            </a:r>
            <a:r>
              <a:rPr lang="en-US" sz="2000" dirty="0" smtClean="0">
                <a:solidFill>
                  <a:srgbClr val="000090"/>
                </a:solidFill>
              </a:rPr>
              <a:t> is even)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0396" y="5235420"/>
            <a:ext cx="8396254" cy="51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Open Problem: 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Polynomial lower bounds against </a:t>
            </a:r>
            <a:r>
              <a:rPr lang="en-US" sz="2000" i="1" dirty="0" smtClean="0">
                <a:solidFill>
                  <a:srgbClr val="008000"/>
                </a:solidFill>
                <a:cs typeface="Helvetica"/>
              </a:rPr>
              <a:t>adaptive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 testers? </a:t>
            </a:r>
            <a:endParaRPr lang="en-US" sz="2000" b="1" dirty="0" smtClean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943" y="2053845"/>
            <a:ext cx="7566527" cy="1338828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/>
              <a:t>Lower bound:</a:t>
            </a:r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Any non-adaptive tester must make    </a:t>
            </a:r>
            <a:r>
              <a:rPr lang="en-US" sz="2400" dirty="0" smtClean="0">
                <a:solidFill>
                  <a:srgbClr val="000000"/>
                </a:solidFill>
              </a:rPr>
              <a:t>            </a:t>
            </a:r>
            <a:r>
              <a:rPr lang="en-US" sz="2200" dirty="0" smtClean="0">
                <a:solidFill>
                  <a:srgbClr val="000000"/>
                </a:solidFill>
              </a:rPr>
              <a:t>queries.</a:t>
            </a:r>
          </a:p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Therefore, any adaptive tester must make             </a:t>
            </a:r>
            <a:r>
              <a:rPr lang="en-US" sz="2400" dirty="0" smtClean="0">
                <a:solidFill>
                  <a:srgbClr val="000000"/>
                </a:solidFill>
              </a:rPr>
              <a:t>      </a:t>
            </a:r>
            <a:r>
              <a:rPr lang="en-US" sz="2200" dirty="0" smtClean="0">
                <a:solidFill>
                  <a:srgbClr val="000000"/>
                </a:solidFill>
              </a:rPr>
              <a:t>queries. 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07" y="2560663"/>
            <a:ext cx="955864" cy="39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07" y="3000873"/>
            <a:ext cx="1094168" cy="33832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1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1055220" y="40613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What I didn’t talk about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27" y="1311146"/>
            <a:ext cx="8395368" cy="400110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365760">
              <a:spcAft>
                <a:spcPts val="15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An improved one-sided, non-adaptive tester</a:t>
            </a:r>
            <a:endParaRPr lang="en-US" sz="2000" i="1" dirty="0" smtClean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027" y="3709436"/>
            <a:ext cx="8229623" cy="155427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marL="457200" indent="-365760"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Builds on ingredients from [</a:t>
            </a:r>
            <a:r>
              <a:rPr lang="en-US" sz="2000" dirty="0" err="1" smtClean="0">
                <a:solidFill>
                  <a:srgbClr val="000090"/>
                </a:solidFill>
              </a:rPr>
              <a:t>Chakrabarty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dirty="0" err="1" smtClean="0">
                <a:solidFill>
                  <a:srgbClr val="000090"/>
                </a:solidFill>
              </a:rPr>
              <a:t>Seshadhri</a:t>
            </a:r>
            <a:r>
              <a:rPr lang="en-US" sz="2000" dirty="0" smtClean="0">
                <a:solidFill>
                  <a:srgbClr val="000090"/>
                </a:solidFill>
              </a:rPr>
              <a:t> 2013</a:t>
            </a:r>
            <a:r>
              <a:rPr lang="en-US" sz="2000" dirty="0" smtClean="0">
                <a:solidFill>
                  <a:srgbClr val="000090"/>
                </a:solidFill>
              </a:rPr>
              <a:t>]:  trade off edge tester versus “path tester”</a:t>
            </a:r>
          </a:p>
          <a:p>
            <a:pPr marL="457200" indent="-365760"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We give a different </a:t>
            </a:r>
            <a:r>
              <a:rPr lang="en-US" sz="2000" dirty="0" smtClean="0">
                <a:solidFill>
                  <a:srgbClr val="000090"/>
                </a:solidFill>
              </a:rPr>
              <a:t>“path tester”</a:t>
            </a:r>
            <a:r>
              <a:rPr lang="en-US" sz="2000" dirty="0" smtClean="0">
                <a:solidFill>
                  <a:srgbClr val="000090"/>
                </a:solidFill>
              </a:rPr>
              <a:t> with an improved </a:t>
            </a:r>
            <a:r>
              <a:rPr lang="en-US" sz="2000" dirty="0" smtClean="0">
                <a:solidFill>
                  <a:srgbClr val="000090"/>
                </a:solidFill>
              </a:rPr>
              <a:t>analysis</a:t>
            </a:r>
          </a:p>
          <a:p>
            <a:pPr marL="457200" indent="-365760">
              <a:spcAft>
                <a:spcPts val="900"/>
              </a:spcAft>
              <a:buClr>
                <a:srgbClr val="000090"/>
              </a:buClr>
            </a:pPr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0396" y="5034900"/>
            <a:ext cx="8396254" cy="1274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Open Problems: 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can we exploit </a:t>
            </a:r>
            <a:r>
              <a:rPr lang="en-US" sz="2000" i="1" dirty="0" err="1" smtClean="0">
                <a:solidFill>
                  <a:srgbClr val="008000"/>
                </a:solidFill>
                <a:cs typeface="Helvetica"/>
              </a:rPr>
              <a:t>adaptivity</a:t>
            </a:r>
            <a:r>
              <a:rPr lang="en-US" sz="2000" i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 or </a:t>
            </a:r>
            <a:r>
              <a:rPr lang="en-US" sz="2000" i="1" dirty="0" smtClean="0">
                <a:solidFill>
                  <a:srgbClr val="008000"/>
                </a:solidFill>
                <a:cs typeface="Helvetica"/>
              </a:rPr>
              <a:t>two-sided error </a:t>
            </a: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to obtain more efficient testers?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  <a:cs typeface="Helvetica"/>
              </a:rPr>
              <a:t> </a:t>
            </a:r>
            <a:endParaRPr lang="en-US" sz="2000" b="1" dirty="0" smtClean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355" y="1979072"/>
            <a:ext cx="7566527" cy="13080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Upper bound:</a:t>
            </a:r>
            <a:endParaRPr lang="en-US" sz="2200" dirty="0" smtClean="0">
              <a:solidFill>
                <a:srgbClr val="000000"/>
              </a:solidFill>
            </a:endParaRPr>
          </a:p>
          <a:p>
            <a:pPr algn="ctr"/>
            <a:r>
              <a:rPr lang="en-US" sz="2200" dirty="0" smtClean="0"/>
              <a:t>There is a non-adaptive tester that make</a:t>
            </a:r>
            <a:br>
              <a:rPr lang="en-US" sz="2200" dirty="0" smtClean="0"/>
            </a:br>
            <a:r>
              <a:rPr lang="en-US" sz="2200" dirty="0" smtClean="0"/>
              <a:t>          </a:t>
            </a:r>
            <a:r>
              <a:rPr lang="en-US" sz="2400" dirty="0" smtClean="0"/>
              <a:t>           </a:t>
            </a:r>
            <a:r>
              <a:rPr lang="en-US" sz="2200" dirty="0" smtClean="0"/>
              <a:t>queries.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016" y="2828256"/>
            <a:ext cx="1290387" cy="36960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1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43734" y="2484907"/>
            <a:ext cx="7194447" cy="761655"/>
          </a:xfrm>
        </p:spPr>
        <p:txBody>
          <a:bodyPr anchor="ctr">
            <a:no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+mn-lt"/>
                <a:cs typeface="Helvetica"/>
              </a:rPr>
              <a:t>Thank you! </a:t>
            </a:r>
            <a:endParaRPr lang="en-US" sz="4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21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1054662" y="918097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This work: 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  <a:cs typeface="Helvetica"/>
              </a:rPr>
              <a:t>P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Helvetica"/>
              </a:rPr>
              <a:t> = monotonicity</a:t>
            </a:r>
            <a:endParaRPr lang="en-US" sz="2800" b="1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0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52182" y="2002045"/>
            <a:ext cx="5870436" cy="2183001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90351" y="2360678"/>
            <a:ext cx="1935242" cy="15119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34274" y="2596642"/>
            <a:ext cx="1435303" cy="10239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2446" y="2911112"/>
            <a:ext cx="187677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Monotone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5250" y="2897001"/>
            <a:ext cx="241612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Far from monotone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049" y="4458140"/>
            <a:ext cx="9010236" cy="126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Well-studied problem: </a:t>
            </a:r>
          </a:p>
          <a:p>
            <a:pPr algn="ctr">
              <a:lnSpc>
                <a:spcPts val="308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[GGR98, GGL+98, DGL+</a:t>
            </a:r>
            <a:r>
              <a:rPr lang="en-US" sz="2000" smtClean="0">
                <a:solidFill>
                  <a:srgbClr val="008000"/>
                </a:solidFill>
              </a:rPr>
              <a:t>99, </a:t>
            </a:r>
            <a:r>
              <a:rPr lang="en-US" sz="2000" dirty="0" smtClean="0">
                <a:solidFill>
                  <a:srgbClr val="008000"/>
                </a:solidFill>
              </a:rPr>
              <a:t>FLN+02</a:t>
            </a:r>
            <a:r>
              <a:rPr lang="en-US" sz="2000" smtClean="0">
                <a:solidFill>
                  <a:srgbClr val="008000"/>
                </a:solidFill>
              </a:rPr>
              <a:t>, HK08, BCGM12</a:t>
            </a:r>
            <a:r>
              <a:rPr lang="en-US" sz="2000" dirty="0" smtClean="0">
                <a:solidFill>
                  <a:srgbClr val="008000"/>
                </a:solidFill>
              </a:rPr>
              <a:t>, RRS+12, BBM12, BRY13, CS13, …]</a:t>
            </a:r>
          </a:p>
          <a:p>
            <a:pPr algn="ctr">
              <a:lnSpc>
                <a:spcPts val="308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but still significant gaps in our understanding.  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1054662" y="918097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cs typeface="Helvetica"/>
              </a:rPr>
              <a:t>This work: </a:t>
            </a:r>
            <a:r>
              <a:rPr lang="en-US" sz="2800" b="1" i="1" dirty="0" smtClean="0">
                <a:solidFill>
                  <a:schemeClr val="accent2"/>
                </a:solidFill>
                <a:cs typeface="Helvetica"/>
              </a:rPr>
              <a:t>P</a:t>
            </a:r>
            <a:r>
              <a:rPr lang="en-US" sz="2800" b="1" dirty="0" smtClean="0">
                <a:solidFill>
                  <a:schemeClr val="accent2"/>
                </a:solidFill>
                <a:cs typeface="Helvetica"/>
              </a:rPr>
              <a:t> = </a:t>
            </a:r>
            <a:r>
              <a:rPr lang="en-US" sz="2800" b="1" dirty="0" err="1" smtClean="0">
                <a:solidFill>
                  <a:schemeClr val="accent2"/>
                </a:solidFill>
                <a:cs typeface="Helvetica"/>
              </a:rPr>
              <a:t>monotonicity</a:t>
            </a:r>
            <a:endParaRPr lang="en-US" sz="2800" b="1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0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1054662" y="260033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Background and prior results</a:t>
            </a:r>
            <a:endParaRPr lang="en-US" sz="2800" b="1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0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80869" y="4734158"/>
            <a:ext cx="1603401" cy="32596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79572" y="4707375"/>
            <a:ext cx="3212197" cy="478586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08726" y="5335313"/>
            <a:ext cx="1754608" cy="2693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26961" y="4216180"/>
            <a:ext cx="35402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or all monotone functions </a:t>
            </a:r>
            <a:r>
              <a:rPr lang="en-US" sz="2000" i="1" dirty="0" smtClean="0">
                <a:solidFill>
                  <a:srgbClr val="000090"/>
                </a:solidFill>
              </a:rPr>
              <a:t>g: 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0283" y="4768494"/>
            <a:ext cx="1069646" cy="291722"/>
          </a:xfrm>
          <a:prstGeom prst="rect">
            <a:avLst/>
          </a:prstGeom>
        </p:spPr>
      </p:pic>
      <p:sp>
        <p:nvSpPr>
          <p:cNvPr id="26" name="Left Brace 25"/>
          <p:cNvSpPr/>
          <p:nvPr/>
        </p:nvSpPr>
        <p:spPr>
          <a:xfrm rot="5400000" flipH="1">
            <a:off x="1946602" y="4734095"/>
            <a:ext cx="135197" cy="836084"/>
          </a:xfrm>
          <a:prstGeom prst="leftBrace">
            <a:avLst>
              <a:gd name="adj1" fmla="val 66074"/>
              <a:gd name="adj2" fmla="val 50230"/>
            </a:avLst>
          </a:prstGeom>
          <a:ln w="15875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9345" y="4235650"/>
            <a:ext cx="4741259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A monotone function is one that satisfies: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92249" y="1437904"/>
            <a:ext cx="5870436" cy="2183001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3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30418" y="1796537"/>
            <a:ext cx="1935242" cy="151190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3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74341" y="2032501"/>
            <a:ext cx="1435303" cy="10239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42513" y="2346971"/>
            <a:ext cx="187677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Monotone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25317" y="2332860"/>
            <a:ext cx="2416128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  <a:spcAft>
                <a:spcPts val="9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Far from monotone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649975" y="2801512"/>
            <a:ext cx="796163" cy="1434138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5914571" y="2734257"/>
            <a:ext cx="1082534" cy="1481923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978060" y="456868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Quick reminder about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monotonicity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14" y="5742419"/>
            <a:ext cx="9010236" cy="47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“Flipping an input bit from </a:t>
            </a:r>
            <a:r>
              <a:rPr lang="en-US" sz="2000" b="1" dirty="0" smtClean="0">
                <a:solidFill>
                  <a:srgbClr val="000090"/>
                </a:solidFill>
              </a:rPr>
              <a:t>0</a:t>
            </a:r>
            <a:r>
              <a:rPr lang="en-US" sz="2000" dirty="0" smtClean="0">
                <a:solidFill>
                  <a:srgbClr val="000090"/>
                </a:solidFill>
              </a:rPr>
              <a:t> to </a:t>
            </a:r>
            <a:r>
              <a:rPr lang="en-US" sz="2000" b="1" dirty="0" smtClean="0">
                <a:solidFill>
                  <a:srgbClr val="000090"/>
                </a:solidFill>
              </a:rPr>
              <a:t>1</a:t>
            </a:r>
            <a:r>
              <a:rPr lang="en-US" sz="2000" dirty="0" smtClean="0">
                <a:solidFill>
                  <a:srgbClr val="000090"/>
                </a:solidFill>
              </a:rPr>
              <a:t> cannot make </a:t>
            </a:r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 go from </a:t>
            </a:r>
            <a:r>
              <a:rPr lang="en-US" sz="2000" b="1" dirty="0" smtClean="0">
                <a:solidFill>
                  <a:srgbClr val="000090"/>
                </a:solidFill>
              </a:rPr>
              <a:t>1</a:t>
            </a:r>
            <a:r>
              <a:rPr lang="en-US" sz="2000" dirty="0" smtClean="0">
                <a:solidFill>
                  <a:srgbClr val="000090"/>
                </a:solidFill>
              </a:rPr>
              <a:t> to </a:t>
            </a:r>
            <a:r>
              <a:rPr lang="en-US" sz="2000" b="1" dirty="0" smtClean="0">
                <a:solidFill>
                  <a:srgbClr val="000090"/>
                </a:solidFill>
              </a:rPr>
              <a:t>0</a:t>
            </a:r>
            <a:r>
              <a:rPr lang="en-US" sz="2000" dirty="0" smtClean="0">
                <a:solidFill>
                  <a:srgbClr val="000090"/>
                </a:solidFill>
              </a:rPr>
              <a:t>”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21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1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02889" y="5255813"/>
            <a:ext cx="2918777" cy="761655"/>
          </a:xfrm>
        </p:spPr>
        <p:txBody>
          <a:bodyPr anchor="ctr"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n-lt"/>
                <a:cs typeface="Helvetica"/>
              </a:rPr>
              <a:t>Monotone</a:t>
            </a:r>
            <a:endParaRPr lang="en-US" sz="24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1806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35668" y="1991328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  <a:latin typeface="+mn-lt"/>
                <a:cs typeface="Helvetica"/>
              </a:rPr>
              <a:t>1</a:t>
            </a:r>
            <a:endParaRPr lang="en-US" b="1" dirty="0">
              <a:solidFill>
                <a:srgbClr val="008000"/>
              </a:solidFill>
              <a:latin typeface="+mn-lt"/>
              <a:cs typeface="Helvetic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48847" y="3061295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  <a:latin typeface="+mn-lt"/>
                <a:cs typeface="Helvetica"/>
              </a:rPr>
              <a:t>0</a:t>
            </a:r>
            <a:endParaRPr lang="en-US" b="1" dirty="0">
              <a:solidFill>
                <a:srgbClr val="008000"/>
              </a:solidFill>
              <a:latin typeface="+mn-lt"/>
              <a:cs typeface="Helvetica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452964" y="2394542"/>
            <a:ext cx="1075267" cy="1044392"/>
          </a:xfrm>
          <a:prstGeom prst="cloud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320671" y="3456050"/>
            <a:ext cx="1227667" cy="804334"/>
          </a:xfrm>
          <a:prstGeom prst="cloud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56518" y="3456396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000"/>
                </a:solidFill>
                <a:latin typeface="+mn-lt"/>
                <a:cs typeface="Helvetica"/>
              </a:rPr>
              <a:t>1</a:t>
            </a:r>
            <a:endParaRPr lang="en-US" sz="3600" b="1" dirty="0">
              <a:solidFill>
                <a:srgbClr val="008000"/>
              </a:solidFill>
              <a:latin typeface="+mn-lt"/>
              <a:cs typeface="Helvetic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348089" y="2081363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8000"/>
                </a:solidFill>
                <a:latin typeface="+mn-lt"/>
                <a:cs typeface="Helvetica"/>
              </a:rPr>
              <a:t>1</a:t>
            </a:r>
            <a:endParaRPr lang="en-US" sz="2400" b="1" dirty="0">
              <a:solidFill>
                <a:srgbClr val="008000"/>
              </a:solidFill>
              <a:latin typeface="+mn-lt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48556" y="431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732373" y="2759604"/>
            <a:ext cx="370310" cy="462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8000"/>
                </a:solidFill>
                <a:latin typeface="+mn-lt"/>
                <a:cs typeface="Helvetica"/>
              </a:rPr>
              <a:t>0</a:t>
            </a:r>
            <a:endParaRPr lang="en-US" sz="4000" dirty="0">
              <a:solidFill>
                <a:srgbClr val="008000"/>
              </a:solidFill>
              <a:latin typeface="+mn-lt"/>
              <a:cs typeface="Helvetica"/>
            </a:endParaRPr>
          </a:p>
        </p:txBody>
      </p:sp>
      <p:sp>
        <p:nvSpPr>
          <p:cNvPr id="23" name="Cloud 22"/>
          <p:cNvSpPr/>
          <p:nvPr/>
        </p:nvSpPr>
        <p:spPr>
          <a:xfrm rot="3746757">
            <a:off x="7299606" y="2171941"/>
            <a:ext cx="593248" cy="695893"/>
          </a:xfrm>
          <a:prstGeom prst="cloud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727228" y="2521547"/>
            <a:ext cx="522710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8000"/>
                </a:solidFill>
                <a:latin typeface="+mn-lt"/>
                <a:cs typeface="Helvetica"/>
              </a:rPr>
              <a:t>1</a:t>
            </a:r>
            <a:endParaRPr lang="en-US" sz="3600" b="1" dirty="0">
              <a:solidFill>
                <a:srgbClr val="008000"/>
              </a:solidFill>
              <a:latin typeface="+mn-lt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5000" y="30353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81971" y="5287329"/>
            <a:ext cx="4007015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2"/>
                </a:solidFill>
                <a:latin typeface="+mn-lt"/>
                <a:cs typeface="Helvetica"/>
              </a:rPr>
              <a:t>Far from monotone</a:t>
            </a:r>
            <a:endParaRPr lang="en-US" sz="24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 rot="2709812">
            <a:off x="1156228" y="1608744"/>
            <a:ext cx="2811595" cy="2811595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709812">
            <a:off x="5434766" y="1618904"/>
            <a:ext cx="2811595" cy="2811595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/>
          <p:cNvCxnSpPr/>
          <p:nvPr/>
        </p:nvCxnSpPr>
        <p:spPr>
          <a:xfrm rot="10800000" flipV="1">
            <a:off x="1250831" y="2259266"/>
            <a:ext cx="2544793" cy="1425224"/>
          </a:xfrm>
          <a:prstGeom prst="curvedConnector3">
            <a:avLst/>
          </a:prstGeom>
          <a:ln w="381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360081" y="4678941"/>
            <a:ext cx="940927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90"/>
                </a:solidFill>
                <a:latin typeface="+mn-lt"/>
                <a:cs typeface="Helvetica"/>
              </a:rPr>
              <a:t>0</a:t>
            </a:r>
            <a:r>
              <a:rPr lang="en-US" sz="2400" i="1" baseline="30000" dirty="0" smtClean="0">
                <a:solidFill>
                  <a:srgbClr val="000090"/>
                </a:solidFill>
                <a:latin typeface="+mn-lt"/>
                <a:cs typeface="Helvetica"/>
              </a:rPr>
              <a:t>n</a:t>
            </a:r>
            <a:endParaRPr lang="en-US" sz="2400" i="1" baseline="30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83912" y="4674465"/>
            <a:ext cx="940927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90"/>
                </a:solidFill>
                <a:latin typeface="+mn-lt"/>
                <a:cs typeface="Helvetica"/>
              </a:rPr>
              <a:t>0</a:t>
            </a:r>
            <a:r>
              <a:rPr lang="en-US" sz="2400" i="1" baseline="30000" dirty="0" smtClean="0">
                <a:solidFill>
                  <a:srgbClr val="000090"/>
                </a:solidFill>
                <a:latin typeface="+mn-lt"/>
                <a:cs typeface="Helvetica"/>
              </a:rPr>
              <a:t>n</a:t>
            </a:r>
            <a:endParaRPr lang="en-US" sz="2400" i="1" baseline="30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348361" y="486605"/>
            <a:ext cx="940927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1</a:t>
            </a:r>
            <a:r>
              <a:rPr lang="en-US" sz="2400" i="1" baseline="30000" dirty="0" smtClean="0">
                <a:solidFill>
                  <a:srgbClr val="000090"/>
                </a:solidFill>
                <a:latin typeface="+mn-lt"/>
                <a:cs typeface="Helvetica"/>
              </a:rPr>
              <a:t>n</a:t>
            </a:r>
            <a:endParaRPr lang="en-US" sz="2400" i="1" baseline="30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647515" y="532061"/>
            <a:ext cx="940927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1</a:t>
            </a:r>
            <a:r>
              <a:rPr lang="en-US" sz="2400" i="1" baseline="30000" dirty="0" smtClean="0">
                <a:solidFill>
                  <a:srgbClr val="000090"/>
                </a:solidFill>
                <a:latin typeface="+mn-lt"/>
                <a:cs typeface="Helvetica"/>
              </a:rPr>
              <a:t>n</a:t>
            </a:r>
            <a:endParaRPr lang="en-US" sz="2400" i="1" baseline="30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73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14" grpId="0" animBg="1"/>
      <p:bldP spid="15" grpId="0"/>
      <p:bldP spid="16" grpId="0"/>
      <p:bldP spid="20" grpId="0"/>
      <p:bldP spid="23" grpId="0" animBg="1"/>
      <p:bldP spid="24" grpId="0"/>
      <p:bldP spid="26" grpId="0"/>
      <p:bldP spid="28" grpId="0" animBg="1"/>
      <p:bldP spid="21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LIYANGTAN@C17LC5FLF5VT3PP7" val="5041"/>
  <p:tag name="FIRSTUNKNOWN@C17LC5FLF5VT3PP7" val="50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9549</TotalTime>
  <Words>2366</Words>
  <Application>Microsoft Macintosh PowerPoint</Application>
  <PresentationFormat>On-screen Show (4:3)</PresentationFormat>
  <Paragraphs>383</Paragraphs>
  <Slides>47</Slides>
  <Notes>47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New Algorithms and Lower Bounds for Monotonicity Testing of Boolean Functions</vt:lpstr>
      <vt:lpstr>Property Testing</vt:lpstr>
      <vt:lpstr>Rules of the game</vt:lpstr>
      <vt:lpstr>Super-efficient algorithms</vt:lpstr>
      <vt:lpstr>This work: P = monotonicity</vt:lpstr>
      <vt:lpstr>This work: P = monotonicity</vt:lpstr>
      <vt:lpstr>Background and prior results</vt:lpstr>
      <vt:lpstr>Quick reminder about monotonicity</vt:lpstr>
      <vt:lpstr>Monotone</vt:lpstr>
      <vt:lpstr>First test that comes to mind </vt:lpstr>
      <vt:lpstr>An observation and a theorem</vt:lpstr>
      <vt:lpstr>An exponential gap between upper and lower bounds</vt:lpstr>
      <vt:lpstr>Our results</vt:lpstr>
      <vt:lpstr>Rest of talk</vt:lpstr>
      <vt:lpstr>Yao’s minimax principle</vt:lpstr>
      <vt:lpstr>Yao’s principle in our setting</vt:lpstr>
      <vt:lpstr>Our Dyes and Dno distributions</vt:lpstr>
      <vt:lpstr>Indistinguishability:  starting small</vt:lpstr>
      <vt:lpstr>Non-trivial proof of a triviality </vt:lpstr>
      <vt:lpstr>Slide 20</vt:lpstr>
      <vt:lpstr>Slide 21</vt:lpstr>
      <vt:lpstr>We just proved:</vt:lpstr>
      <vt:lpstr>q queries instead of 1</vt:lpstr>
      <vt:lpstr>Multidimensional CLTs</vt:lpstr>
      <vt:lpstr>Let’s prove the real thing:</vt:lpstr>
      <vt:lpstr>Setting things up</vt:lpstr>
      <vt:lpstr>What does the tester see?</vt:lpstr>
      <vt:lpstr>Slide 28</vt:lpstr>
      <vt:lpstr>Slide 29</vt:lpstr>
      <vt:lpstr>The final setup </vt:lpstr>
      <vt:lpstr>Valiant-Valiant Multidimensional CLT</vt:lpstr>
      <vt:lpstr>Valiant-Valiant Multidimensional CLT</vt:lpstr>
      <vt:lpstr>Key technical lemma</vt:lpstr>
      <vt:lpstr>Slide 34</vt:lpstr>
      <vt:lpstr>In slightly more detail</vt:lpstr>
      <vt:lpstr>We just proved</vt:lpstr>
      <vt:lpstr>The details</vt:lpstr>
      <vt:lpstr>Recap </vt:lpstr>
      <vt:lpstr>Testing monotonicity of Boolean functions  over general hypergrid domains</vt:lpstr>
      <vt:lpstr>Boolean functions over hypergrids</vt:lpstr>
      <vt:lpstr>Slide 41</vt:lpstr>
      <vt:lpstr>A useful characterization</vt:lpstr>
      <vt:lpstr>Reducing to m = 2</vt:lpstr>
      <vt:lpstr>Slide 44</vt:lpstr>
      <vt:lpstr>Conclusion</vt:lpstr>
      <vt:lpstr>What I didn’t talk about</vt:lpstr>
      <vt:lpstr>Thank you!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Sums of Independent Integer-Valued Random Variables</dc:title>
  <dc:creator>LY Tan</dc:creator>
  <cp:lastModifiedBy>Jenny Lin</cp:lastModifiedBy>
  <cp:revision>3895</cp:revision>
  <cp:lastPrinted>2014-01-22T05:16:13Z</cp:lastPrinted>
  <dcterms:created xsi:type="dcterms:W3CDTF">2014-03-31T00:03:40Z</dcterms:created>
  <dcterms:modified xsi:type="dcterms:W3CDTF">2014-03-31T00:24:36Z</dcterms:modified>
</cp:coreProperties>
</file>