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62" r:id="rId4"/>
    <p:sldId id="257" r:id="rId5"/>
    <p:sldId id="258" r:id="rId6"/>
    <p:sldId id="283" r:id="rId7"/>
    <p:sldId id="259" r:id="rId8"/>
    <p:sldId id="303" r:id="rId9"/>
    <p:sldId id="260" r:id="rId10"/>
    <p:sldId id="265" r:id="rId11"/>
    <p:sldId id="263" r:id="rId12"/>
    <p:sldId id="264" r:id="rId13"/>
    <p:sldId id="266" r:id="rId14"/>
    <p:sldId id="268" r:id="rId15"/>
    <p:sldId id="271" r:id="rId16"/>
    <p:sldId id="272" r:id="rId17"/>
    <p:sldId id="269" r:id="rId18"/>
    <p:sldId id="273" r:id="rId19"/>
    <p:sldId id="314" r:id="rId20"/>
    <p:sldId id="325" r:id="rId21"/>
    <p:sldId id="316" r:id="rId22"/>
    <p:sldId id="315" r:id="rId23"/>
    <p:sldId id="274" r:id="rId24"/>
    <p:sldId id="275" r:id="rId25"/>
    <p:sldId id="28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11" r:id="rId34"/>
    <p:sldId id="304" r:id="rId35"/>
    <p:sldId id="312" r:id="rId36"/>
    <p:sldId id="305" r:id="rId37"/>
    <p:sldId id="284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6" r:id="rId46"/>
    <p:sldId id="313" r:id="rId47"/>
    <p:sldId id="295" r:id="rId48"/>
    <p:sldId id="297" r:id="rId49"/>
    <p:sldId id="309" r:id="rId50"/>
    <p:sldId id="298" r:id="rId51"/>
    <p:sldId id="310" r:id="rId52"/>
    <p:sldId id="307" r:id="rId53"/>
    <p:sldId id="308" r:id="rId54"/>
    <p:sldId id="299" r:id="rId55"/>
    <p:sldId id="300" r:id="rId56"/>
    <p:sldId id="317" r:id="rId57"/>
    <p:sldId id="320" r:id="rId58"/>
    <p:sldId id="318" r:id="rId59"/>
    <p:sldId id="319" r:id="rId60"/>
    <p:sldId id="321" r:id="rId61"/>
    <p:sldId id="322" r:id="rId62"/>
    <p:sldId id="323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1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459B-3E1A-4334-9B79-ABEFA58B745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8E39-CF63-45D6-AFE3-16E68A1B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727"/>
            <a:ext cx="9144000" cy="2387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Robust Sensitivity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221" y="3602038"/>
            <a:ext cx="8134066" cy="165576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Shachar Lovett (UCSD)</a:t>
            </a:r>
          </a:p>
          <a:p>
            <a:endParaRPr lang="en-US" sz="2800" dirty="0"/>
          </a:p>
          <a:p>
            <a:r>
              <a:rPr lang="en-US" sz="2800" dirty="0"/>
              <a:t>Joint work with Avishay Tal (IAS) and Jiapeng Zhang (UCSD)</a:t>
            </a:r>
          </a:p>
        </p:txBody>
      </p:sp>
      <p:pic>
        <p:nvPicPr>
          <p:cNvPr id="1026" name="Picture 2" descr="https://lh5.googleusercontent.com/-X41v-2q0oMw/AAAAAAAAAAI/AAAAAAAAAAA/Mx5sXk_JulU/s128-c-k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68" y="52660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6" descr="https://act.ucsd.edu/studentNameLookup/stuimage?img=LoeLsws.jpg"/>
          <p:cNvSpPr>
            <a:spLocks noChangeAspect="1" noChangeArrowheads="1"/>
          </p:cNvSpPr>
          <p:nvPr/>
        </p:nvSpPr>
        <p:spPr bwMode="auto">
          <a:xfrm>
            <a:off x="-136842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0" descr="https://act.ucsd.edu/studentNameLookup/stuimage?img=LoeLsws.jpg"/>
          <p:cNvSpPr>
            <a:spLocks noChangeAspect="1" noChangeArrowheads="1"/>
          </p:cNvSpPr>
          <p:nvPr/>
        </p:nvSpPr>
        <p:spPr bwMode="auto">
          <a:xfrm>
            <a:off x="-1216025" y="-3952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2" descr="https://act.ucsd.edu/studentNameLookup/stuimage?img=LoeLsws.jpg"/>
          <p:cNvSpPr>
            <a:spLocks noChangeAspect="1" noChangeArrowheads="1"/>
          </p:cNvSpPr>
          <p:nvPr/>
        </p:nvSpPr>
        <p:spPr bwMode="auto">
          <a:xfrm>
            <a:off x="-1063625" y="-2428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1" y="5266021"/>
            <a:ext cx="1219200" cy="1219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071"/>
            <a:ext cx="2017100" cy="1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Sensitivity conjecture: </a:t>
            </a:r>
            <a:r>
              <a:rPr lang="en-US" sz="3600" dirty="0" smtClean="0"/>
              <a:t>Fourier analysis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Sensitivity conjecture, equivalent version </a:t>
                </a:r>
                <a:r>
                  <a:rPr lang="en-US" dirty="0" smtClean="0"/>
                  <a:t>2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Consider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Fourier decomposition</a:t>
                </a:r>
                <a:r>
                  <a:rPr lang="en-US" dirty="0" smtClean="0"/>
                  <a:t> of 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Conjecture: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then f is computed by a </a:t>
                </a:r>
                <a:r>
                  <a:rPr lang="en-US" dirty="0" smtClean="0"/>
                  <a:t>real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polynomial of </a:t>
                </a:r>
                <a:r>
                  <a:rPr lang="en-US" dirty="0"/>
                  <a:t>degree poly(S)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Equivalently: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322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Robust sensitivity conjecture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versions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As it seems that we are stuck on the original sensitivity conjecture, it makes sense to relax it</a:t>
                </a:r>
              </a:p>
              <a:p>
                <a:endParaRPr lang="en-US" dirty="0"/>
              </a:p>
              <a:p>
                <a:r>
                  <a:rPr lang="en-US" dirty="0" smtClean="0"/>
                  <a:t>Recently, a couple of works explored this direction</a:t>
                </a:r>
              </a:p>
              <a:p>
                <a:endParaRPr lang="en-US" dirty="0"/>
              </a:p>
              <a:p>
                <a:r>
                  <a:rPr lang="en-US" dirty="0" smtClean="0"/>
                  <a:t>[Gopalan-Nisan-Servedio-</a:t>
                </a:r>
                <a:r>
                  <a:rPr lang="en-US" dirty="0" err="1" smtClean="0"/>
                  <a:t>Talwar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Wigderson</a:t>
                </a:r>
                <a:r>
                  <a:rPr lang="en-US" dirty="0" smtClean="0"/>
                  <a:t> ’15]: </a:t>
                </a:r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unctions with bounded max sensitivity are simple in other ways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example: max sensitivity S implies circuit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endParaRPr lang="en-US" dirty="0"/>
              </a:p>
              <a:p>
                <a:r>
                  <a:rPr lang="en-US" dirty="0" smtClean="0"/>
                  <a:t>[Gopalan-Servedio-Tal-</a:t>
                </a:r>
                <a:r>
                  <a:rPr lang="en-US" dirty="0" err="1" smtClean="0"/>
                  <a:t>Wigderson</a:t>
                </a:r>
                <a:r>
                  <a:rPr lang="en-US" dirty="0" smtClean="0"/>
                  <a:t> ‘16]: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Functions with bounded max sensitivity can be approximated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low degree polynomials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by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f has bounded max sensitivity</a:t>
            </a:r>
          </a:p>
          <a:p>
            <a:endParaRPr lang="en-US" dirty="0" smtClean="0"/>
          </a:p>
          <a:p>
            <a:r>
              <a:rPr lang="en-US" dirty="0" smtClean="0"/>
              <a:t>Sensitivity conjecture: f can be </a:t>
            </a:r>
            <a:r>
              <a:rPr lang="en-US" dirty="0" smtClean="0">
                <a:solidFill>
                  <a:srgbClr val="FF0000"/>
                </a:solidFill>
              </a:rPr>
              <a:t>computed</a:t>
            </a:r>
            <a:r>
              <a:rPr lang="en-US" dirty="0" smtClean="0"/>
              <a:t> by a low degree polynomial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GSTW]: f can be </a:t>
            </a:r>
            <a:r>
              <a:rPr lang="en-US" dirty="0" smtClean="0">
                <a:solidFill>
                  <a:srgbClr val="FF0000"/>
                </a:solidFill>
              </a:rPr>
              <a:t>approximated</a:t>
            </a:r>
            <a:r>
              <a:rPr lang="en-US" dirty="0" smtClean="0"/>
              <a:t> </a:t>
            </a:r>
            <a:r>
              <a:rPr lang="en-US" dirty="0"/>
              <a:t>by a </a:t>
            </a:r>
            <a:r>
              <a:rPr lang="en-US" dirty="0" smtClean="0"/>
              <a:t>low degree polynomial</a:t>
            </a:r>
          </a:p>
          <a:p>
            <a:endParaRPr lang="en-US" dirty="0"/>
          </a:p>
          <a:p>
            <a:r>
              <a:rPr lang="en-US" dirty="0" smtClean="0"/>
              <a:t>Can equivalently be viewed as fast decay of Fourier coefficients of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by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967" y="1825624"/>
                <a:ext cx="8043081" cy="471165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 is Boolean: </a:t>
                </a:r>
                <a:r>
                  <a:rPr lang="en-US" dirty="0" err="1" smtClean="0"/>
                  <a:t>Parseval</a:t>
                </a:r>
                <a:r>
                  <a:rPr lang="en-US" dirty="0" smtClean="0"/>
                  <a:t> identity gives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[</a:t>
                </a:r>
                <a:r>
                  <a:rPr lang="en-US" dirty="0"/>
                  <a:t>GSTW]: f </a:t>
                </a:r>
                <a:r>
                  <a:rPr lang="en-US" dirty="0" smtClean="0"/>
                  <a:t>approx</a:t>
                </a:r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  <a:r>
                  <a:rPr lang="en-US" dirty="0"/>
                  <a:t>within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by a polynomial of degree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Equivalently: Fourier tail decays exponentially fast.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967" y="1825624"/>
                <a:ext cx="8043081" cy="4711653"/>
              </a:xfrm>
              <a:blipFill rotWithShape="0">
                <a:blip r:embed="rId2"/>
                <a:stretch>
                  <a:fillRect l="-910" t="-5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3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Recall that if f is Boolean then by </a:t>
                </a:r>
                <a:r>
                  <a:rPr lang="en-US" sz="2400" dirty="0" err="1" smtClean="0"/>
                  <a:t>Parseval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Can view this as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Fourier distribution </a:t>
                </a:r>
                <a:r>
                  <a:rPr lang="en-US" sz="2400" dirty="0" smtClean="0"/>
                  <a:t>induced by f: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Sample T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output |T|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Denote it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. It outputs an integer in 0,…,n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[GSTW]: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then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3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42228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[GSTW] suggested to also look on distribution of the sensitivities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Sensitivity distribution</a:t>
                </a:r>
                <a:r>
                  <a:rPr lang="en-US" dirty="0" smtClean="0"/>
                  <a:t> induced by f: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uniformly,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Denote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It also outputs </a:t>
                </a:r>
                <a:r>
                  <a:rPr lang="en-US" dirty="0"/>
                  <a:t>an integer in 0,…,</a:t>
                </a:r>
                <a:r>
                  <a:rPr lang="en-US" dirty="0" smtClean="0"/>
                  <a:t>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Conjecture [GSTW]: 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most nodes have low sensitivity</a:t>
                </a:r>
                <a:r>
                  <a:rPr lang="en-US" dirty="0" smtClean="0"/>
                  <a:t>, then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most Fourier coefficients</a:t>
                </a:r>
                <a:r>
                  <a:rPr lang="en-US" dirty="0" smtClean="0"/>
                  <a:t> are supported on low hamming weight</a:t>
                </a:r>
              </a:p>
              <a:p>
                <a:endParaRPr lang="en-US" dirty="0"/>
              </a:p>
              <a:p>
                <a:r>
                  <a:rPr lang="en-US" dirty="0" smtClean="0"/>
                  <a:t>That is: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sensitivity distribution</a:t>
                </a:r>
                <a:r>
                  <a:rPr lang="en-US" dirty="0" smtClean="0"/>
                  <a:t> controls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Fourier distribution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42228" cy="4351338"/>
              </a:xfrm>
              <a:blipFill rotWithShape="0">
                <a:blip r:embed="rId2"/>
                <a:stretch>
                  <a:fillRect l="-83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1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sensitivity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7534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Boolean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 defines two distributions on 0,…,n: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Fourier distribution FD</a:t>
                </a:r>
                <a:r>
                  <a:rPr lang="en-US" dirty="0" smtClean="0"/>
                  <a:t>: sample T with probability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Output |T|.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Sensitivity distribution SD</a:t>
                </a:r>
                <a:r>
                  <a:rPr lang="en-US" dirty="0" smtClean="0"/>
                  <a:t>: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Conjecture [GSTW]: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there exists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(independent of n) such that</a:t>
                </a: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 d-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moment of SD control the d-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moment of FD</a:t>
                </a:r>
              </a:p>
              <a:p>
                <a:r>
                  <a:rPr lang="en-US" dirty="0" smtClean="0"/>
                  <a:t>[GSTW]: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moment of SD control the d-</a:t>
                </a:r>
                <a:r>
                  <a:rPr lang="en-US" dirty="0" err="1"/>
                  <a:t>th</a:t>
                </a:r>
                <a:r>
                  <a:rPr lang="en-US" dirty="0"/>
                  <a:t> moment of FD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75342"/>
              </a:xfrm>
              <a:blipFill rotWithShape="0">
                <a:blip r:embed="rId2"/>
                <a:stretch>
                  <a:fillRect l="-696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sensitivity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Conjecture [GSTW]: Exists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work: conjecture is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[GSTW] give an example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To match [GSTW] bounds for max sensitivity we would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8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1: </a:t>
            </a:r>
            <a:br>
              <a:rPr lang="en-US" dirty="0" smtClean="0"/>
            </a:br>
            <a:r>
              <a:rPr lang="en-US" dirty="0" smtClean="0"/>
              <a:t>Approximate </a:t>
            </a:r>
            <a:r>
              <a:rPr lang="en-US" dirty="0" err="1" smtClean="0"/>
              <a:t>Gotsman-Linial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1830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set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sub-graph of </a:t>
                </a:r>
                <a:r>
                  <a:rPr lang="en-US" dirty="0" smtClean="0"/>
                  <a:t>hypercube </a:t>
                </a:r>
                <a:r>
                  <a:rPr lang="en-US" dirty="0"/>
                  <a:t>induced by A</a:t>
                </a:r>
              </a:p>
              <a:p>
                <a:endParaRPr lang="en-US" dirty="0"/>
              </a:p>
              <a:p>
                <a:r>
                  <a:rPr lang="en-US" dirty="0" smtClean="0"/>
                  <a:t>Corollary of main theorem: In 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nodes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Beats the simple averaging argument, which only guarantees a node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18308" cy="4351338"/>
              </a:xfrm>
              <a:blipFill rotWithShape="0">
                <a:blip r:embed="rId2"/>
                <a:stretch>
                  <a:fillRect l="-135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32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Sensitivity conjecture</a:t>
            </a:r>
          </a:p>
          <a:p>
            <a:r>
              <a:rPr lang="en-US" sz="3200" dirty="0"/>
              <a:t>Robust sensitivity conjecture / theorem</a:t>
            </a:r>
          </a:p>
          <a:p>
            <a:r>
              <a:rPr lang="en-US" sz="3200" dirty="0"/>
              <a:t>Proof: combinatorics in the hypercube</a:t>
            </a:r>
          </a:p>
          <a:p>
            <a:r>
              <a:rPr lang="en-US" sz="3200" dirty="0"/>
              <a:t>Conclusions and open problems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2:</a:t>
            </a:r>
            <a:br>
              <a:rPr lang="en-US" dirty="0" smtClean="0"/>
            </a:br>
            <a:r>
              <a:rPr lang="en-US" dirty="0" smtClean="0"/>
              <a:t>Reverse inequality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Main result: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[GSTW] asked if the reverse direction holds</a:t>
                </a:r>
              </a:p>
              <a:p>
                <a:r>
                  <a:rPr lang="en-US" dirty="0" smtClean="0"/>
                  <a:t>Is it true that for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4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2:</a:t>
            </a:r>
            <a:br>
              <a:rPr lang="en-US" dirty="0" smtClean="0"/>
            </a:br>
            <a:r>
              <a:rPr lang="en-US" dirty="0" smtClean="0"/>
              <a:t>Reverse inequality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 prove a (weak form) of a reverse inequality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such that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still work in progress. Hopefully we can prove this for all d.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2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main theorem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high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222" y="1825625"/>
                <a:ext cx="817046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Main </a:t>
                </a:r>
                <a:r>
                  <a:rPr lang="en-US" dirty="0"/>
                  <a:t>t</a:t>
                </a:r>
                <a:r>
                  <a:rPr lang="en-US" dirty="0" smtClean="0"/>
                  <a:t>heorem (slightly reformulated):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3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3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3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3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33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3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Step 1: Fourier moments (</a:t>
                </a:r>
                <a:r>
                  <a:rPr lang="en-US" dirty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HS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number of d-dimensional </a:t>
                </a:r>
                <a:r>
                  <a:rPr lang="en-US" dirty="0" err="1" smtClean="0"/>
                  <a:t>subcubes</a:t>
                </a:r>
                <a:r>
                  <a:rPr lang="en-US" dirty="0" smtClean="0"/>
                  <a:t> on which the restriction of f has maximal degree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Step 2: Find “combinatorial properties” for maximal degree</a:t>
                </a:r>
              </a:p>
              <a:p>
                <a:endParaRPr lang="en-US" dirty="0"/>
              </a:p>
              <a:p>
                <a:r>
                  <a:rPr lang="en-US" dirty="0" smtClean="0"/>
                  <a:t>Step 3: Bound #d-dim max-deg. restrictions by moments of sensitivity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RHS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22" y="1825625"/>
                <a:ext cx="8170460" cy="4351338"/>
              </a:xfrm>
              <a:blipFill rotWithShape="0">
                <a:blip r:embed="rId2"/>
                <a:stretch>
                  <a:fillRect l="-970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1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Step 1: Fourier moments and max-degree restrictions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function restrictions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6770" y="1825625"/>
                <a:ext cx="7965743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 d-dimensional </a:t>
                </a:r>
                <a:r>
                  <a:rPr lang="en-US" dirty="0" err="1" smtClean="0"/>
                  <a:t>subcube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⊂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obtained by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fixing all but d variables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restriction</a:t>
                </a:r>
                <a:r>
                  <a:rPr lang="en-US" dirty="0" smtClean="0"/>
                  <a:t> of f to C is a Boolean function on d inputs: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</a:t>
                </a:r>
                <a:r>
                  <a:rPr lang="en-US" dirty="0">
                    <a:solidFill>
                      <a:srgbClr val="00B050"/>
                    </a:solidFill>
                  </a:rPr>
                  <a:t> maximal degree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restriction </a:t>
                </a:r>
                <a:r>
                  <a:rPr lang="en-US" dirty="0" smtClean="0"/>
                  <a:t>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As we will soon see, these play an important role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770" y="1825625"/>
                <a:ext cx="7965743" cy="4351338"/>
              </a:xfrm>
              <a:blipFill rotWithShape="0">
                <a:blip r:embed="rId2"/>
                <a:stretch>
                  <a:fillRect l="-1071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5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moments and max-degree restrictions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Main theorem: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First step: simplify the LHS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LHS 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B = # d-dimensional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maximal degree restrictions </a:t>
                </a:r>
                <a:r>
                  <a:rPr lang="en-US" dirty="0" smtClean="0"/>
                  <a:t>of f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Lemma: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So, we can bound B instead of A, losing at most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factor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0" t="-140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moments and max-degree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Proof of Lemma (sketch):</a:t>
                </a:r>
              </a:p>
              <a:p>
                <a:r>
                  <a:rPr lang="en-US" sz="2400" dirty="0" smtClean="0"/>
                  <a:t>Define “derivative operator”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Apply iteratively d time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Can show: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moments and max-degree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Conclusion: can forget all about </a:t>
            </a:r>
            <a:r>
              <a:rPr lang="en-US" dirty="0" smtClean="0">
                <a:solidFill>
                  <a:srgbClr val="0070C0"/>
                </a:solidFill>
              </a:rPr>
              <a:t>Fourier moments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Instead, bound # of d-dimensional </a:t>
            </a:r>
            <a:r>
              <a:rPr lang="en-US" dirty="0">
                <a:solidFill>
                  <a:srgbClr val="00B050"/>
                </a:solidFill>
              </a:rPr>
              <a:t>maximal degree restrictions</a:t>
            </a:r>
          </a:p>
          <a:p>
            <a:endParaRPr lang="en-US" dirty="0"/>
          </a:p>
          <a:p>
            <a:r>
              <a:rPr lang="en-US" dirty="0" smtClean="0"/>
              <a:t>Goal: identify combinatorial properties of </a:t>
            </a:r>
            <a:r>
              <a:rPr lang="en-US" dirty="0" smtClean="0">
                <a:solidFill>
                  <a:srgbClr val="00B050"/>
                </a:solidFill>
              </a:rPr>
              <a:t>maximal degree functions</a:t>
            </a:r>
            <a:r>
              <a:rPr lang="en-US" dirty="0" smtClean="0"/>
              <a:t>, then relate them to </a:t>
            </a:r>
            <a:r>
              <a:rPr lang="en-US" dirty="0" smtClean="0">
                <a:solidFill>
                  <a:srgbClr val="FF0000"/>
                </a:solidFill>
              </a:rPr>
              <a:t>sensitivity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Max degree restrictions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sensitivity conjecture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degree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restrict our attention to d-dimensional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max degree restrictions </a:t>
                </a:r>
                <a:r>
                  <a:rPr lang="en-US" dirty="0" smtClean="0"/>
                  <a:t>of f</a:t>
                </a:r>
                <a:endParaRPr lang="en-US" dirty="0"/>
              </a:p>
              <a:p>
                <a:r>
                  <a:rPr lang="en-US" dirty="0" smtClean="0"/>
                  <a:t>We simply denote them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Recall that we 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Goal: identify useful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combinatorial properties</a:t>
                </a:r>
                <a:r>
                  <a:rPr lang="en-US" dirty="0" smtClean="0"/>
                  <a:t> of maximal degree Boolean functions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 [GSTW]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825626"/>
                <a:ext cx="8275092" cy="3983771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P = path in hypercube </a:t>
                </a:r>
                <a:r>
                  <a:rPr lang="en-US" sz="2600" dirty="0"/>
                  <a:t>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600" dirty="0"/>
              </a:p>
              <a:p>
                <a:r>
                  <a:rPr lang="en-US" sz="2600" dirty="0" smtClean="0"/>
                  <a:t>Assume edge </a:t>
                </a:r>
                <a:r>
                  <a:rPr lang="en-US" sz="2600" dirty="0"/>
                  <a:t>directions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 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(</a:t>
                </a:r>
                <a:r>
                  <a:rPr lang="en-US" sz="2600" dirty="0"/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u="sng" dirty="0"/>
                  <a:t>Definition 1: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The path P </a:t>
                </a:r>
                <a:r>
                  <a:rPr lang="en-US" sz="2600" dirty="0"/>
                  <a:t>is </a:t>
                </a:r>
                <a:r>
                  <a:rPr lang="en-US" sz="2600" b="1" dirty="0">
                    <a:solidFill>
                      <a:srgbClr val="00B050"/>
                    </a:solidFill>
                  </a:rPr>
                  <a:t>sensitive for g</a:t>
                </a:r>
                <a:r>
                  <a:rPr lang="en-US" sz="2600" dirty="0"/>
                  <a:t> if, whenever a direction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appears for 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first time</a:t>
                </a:r>
                <a:r>
                  <a:rPr lang="en-US" sz="2600" dirty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then the corresponding edge is sensitive with respect to g, namely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825626"/>
                <a:ext cx="8275092" cy="3983771"/>
              </a:xfrm>
              <a:blipFill rotWithShape="0">
                <a:blip r:embed="rId2"/>
                <a:stretch>
                  <a:fillRect l="-1105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7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910" y="1825625"/>
                <a:ext cx="811640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r>
                  <a:rPr lang="en-US" sz="2400" dirty="0" smtClean="0"/>
                  <a:t>Sensitive edges: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/>
                  <a:t>Sensitive </a:t>
                </a:r>
                <a:r>
                  <a:rPr lang="en-US" sz="2400" dirty="0" smtClean="0"/>
                  <a:t>nodes: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Non-sensitive </a:t>
                </a:r>
                <a:r>
                  <a:rPr lang="en-US" sz="2400" dirty="0"/>
                  <a:t>edges: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10" y="1825625"/>
                <a:ext cx="8116409" cy="4351338"/>
              </a:xfrm>
              <a:blipFill rotWithShape="0">
                <a:blip r:embed="rId2"/>
                <a:stretch>
                  <a:fillRect l="-105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900878" y="633090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85678" y="548597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  <a:endCxn id="5" idx="3"/>
          </p:cNvCxnSpPr>
          <p:nvPr/>
        </p:nvCxnSpPr>
        <p:spPr>
          <a:xfrm flipV="1">
            <a:off x="5998439" y="5593406"/>
            <a:ext cx="603978" cy="75593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995226" y="633090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80026" y="548597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8092787" y="5593406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7" idx="2"/>
          </p:cNvCxnSpPr>
          <p:nvPr/>
        </p:nvCxnSpPr>
        <p:spPr>
          <a:xfrm>
            <a:off x="6015178" y="6393836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>
          <a:xfrm>
            <a:off x="6699978" y="5548905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00878" y="4504874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5678" y="3659943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3" idx="3"/>
          </p:cNvCxnSpPr>
          <p:nvPr/>
        </p:nvCxnSpPr>
        <p:spPr>
          <a:xfrm flipV="1">
            <a:off x="5998439" y="3767377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995225" y="4504874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80026" y="3659943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7"/>
            <a:endCxn id="16" idx="3"/>
          </p:cNvCxnSpPr>
          <p:nvPr/>
        </p:nvCxnSpPr>
        <p:spPr>
          <a:xfrm flipV="1">
            <a:off x="8092787" y="3767377"/>
            <a:ext cx="603979" cy="75593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15" idx="2"/>
          </p:cNvCxnSpPr>
          <p:nvPr/>
        </p:nvCxnSpPr>
        <p:spPr>
          <a:xfrm>
            <a:off x="6015179" y="4567807"/>
            <a:ext cx="198004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6" idx="2"/>
          </p:cNvCxnSpPr>
          <p:nvPr/>
        </p:nvCxnSpPr>
        <p:spPr>
          <a:xfrm>
            <a:off x="6699978" y="3722876"/>
            <a:ext cx="198004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  <a:endCxn id="4" idx="0"/>
          </p:cNvCxnSpPr>
          <p:nvPr/>
        </p:nvCxnSpPr>
        <p:spPr>
          <a:xfrm>
            <a:off x="5958028" y="4630741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4"/>
            <a:endCxn id="5" idx="0"/>
          </p:cNvCxnSpPr>
          <p:nvPr/>
        </p:nvCxnSpPr>
        <p:spPr>
          <a:xfrm>
            <a:off x="6642828" y="3785810"/>
            <a:ext cx="0" cy="1700163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4"/>
            <a:endCxn id="7" idx="0"/>
          </p:cNvCxnSpPr>
          <p:nvPr/>
        </p:nvCxnSpPr>
        <p:spPr>
          <a:xfrm>
            <a:off x="8052376" y="4630741"/>
            <a:ext cx="1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  <a:endCxn id="8" idx="0"/>
          </p:cNvCxnSpPr>
          <p:nvPr/>
        </p:nvCxnSpPr>
        <p:spPr>
          <a:xfrm>
            <a:off x="8737176" y="3785810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59717" y="433864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17" y="4338641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57437" y="3538210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37" y="3538210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3380" y="3438887"/>
                <a:ext cx="457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80" y="3438887"/>
                <a:ext cx="4578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85109" y="4207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09" y="4207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76950" y="638048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50" y="638048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32165" y="5570995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65" y="5570995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825626"/>
                <a:ext cx="8184107" cy="39837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 smtClean="0"/>
                  <a:t>P = path in hypercube </a:t>
                </a:r>
                <a:r>
                  <a:rPr lang="en-US" sz="2600" dirty="0"/>
                  <a:t>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600" dirty="0"/>
              </a:p>
              <a:p>
                <a:r>
                  <a:rPr lang="en-US" sz="2600" dirty="0" smtClean="0"/>
                  <a:t>Assume edge </a:t>
                </a:r>
                <a:r>
                  <a:rPr lang="en-US" sz="2600" dirty="0"/>
                  <a:t>directions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 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(</a:t>
                </a:r>
                <a:r>
                  <a:rPr lang="en-US" sz="2600" dirty="0"/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u="sng" dirty="0"/>
                  <a:t>Definition 1: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The path P </a:t>
                </a:r>
                <a:r>
                  <a:rPr lang="en-US" sz="2600" dirty="0"/>
                  <a:t>is </a:t>
                </a:r>
                <a:r>
                  <a:rPr lang="en-US" sz="2600" b="1" dirty="0">
                    <a:solidFill>
                      <a:srgbClr val="00B050"/>
                    </a:solidFill>
                  </a:rPr>
                  <a:t>sensitive for g</a:t>
                </a:r>
                <a:r>
                  <a:rPr lang="en-US" sz="2600" dirty="0"/>
                  <a:t> if, whenever a direction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appears for 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first time</a:t>
                </a:r>
                <a:r>
                  <a:rPr lang="en-US" sz="2600" dirty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then the corresponding edge is sensitive with respect to g, namely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u="sng" dirty="0">
                    <a:solidFill>
                      <a:srgbClr val="FF0000"/>
                    </a:solidFill>
                  </a:rPr>
                  <a:t>Observation 1:</a:t>
                </a:r>
                <a:r>
                  <a:rPr lang="en-US" sz="2600" dirty="0"/>
                  <a:t> 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600" dirty="0"/>
                  <a:t> then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sensitive </a:t>
                </a:r>
                <a:r>
                  <a:rPr lang="en-US" sz="2600" b="1" dirty="0">
                    <a:solidFill>
                      <a:srgbClr val="00B050"/>
                    </a:solidFill>
                  </a:rPr>
                  <a:t>for g = sensitive for f</a:t>
                </a:r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825626"/>
                <a:ext cx="8184107" cy="3983771"/>
              </a:xfrm>
              <a:blipFill rotWithShape="0">
                <a:blip r:embed="rId2"/>
                <a:stretch>
                  <a:fillRect l="-968" t="-2752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917" y="1789231"/>
                <a:ext cx="8029433" cy="469549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 = path in hypercube 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Assume edge directions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br>
                  <a:rPr lang="en-US" sz="2400" dirty="0"/>
                </a:br>
                <a:r>
                  <a:rPr lang="en-US" sz="2400" dirty="0"/>
                  <a:t>(that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u="sng" dirty="0"/>
                  <a:t>Definition 2: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spans all directions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(sufficient to just consider sensitive edges)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917" y="1789231"/>
                <a:ext cx="8029433" cy="4695491"/>
              </a:xfrm>
              <a:blipFill rotWithShape="0">
                <a:blip r:embed="rId2"/>
                <a:stretch>
                  <a:fillRect l="-1063" t="-168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4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917" y="1789231"/>
                <a:ext cx="8029433" cy="469549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 = path in hypercube 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Assume edge directions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br>
                  <a:rPr lang="en-US" sz="2400" dirty="0"/>
                </a:br>
                <a:r>
                  <a:rPr lang="en-US" sz="2400" dirty="0"/>
                  <a:t>(that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u="sng" dirty="0"/>
                  <a:t>Definition 2: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spans all directions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(sufficient to just consider sensitive edges)</a:t>
                </a:r>
              </a:p>
              <a:p>
                <a:endParaRPr lang="en-US" sz="2400" dirty="0"/>
              </a:p>
              <a:p>
                <a:r>
                  <a:rPr lang="en-US" sz="2400" u="sng" dirty="0"/>
                  <a:t>Observation 2: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has a path P which spans all directions, then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 uniquely identifies C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917" y="1789231"/>
                <a:ext cx="8029433" cy="4695491"/>
              </a:xfrm>
              <a:blipFill rotWithShape="0">
                <a:blip r:embed="rId2"/>
                <a:stretch>
                  <a:fillRect l="-1063" t="-168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paths: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376" y="1825625"/>
                <a:ext cx="83083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r>
                  <a:rPr lang="en-US" sz="2400" dirty="0" smtClean="0"/>
                  <a:t>Sensitive edges: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/>
                  <a:t>Sensitive </a:t>
                </a:r>
                <a:r>
                  <a:rPr lang="en-US" sz="2400" dirty="0" smtClean="0"/>
                  <a:t>nodes: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Non-sensitive </a:t>
                </a:r>
                <a:r>
                  <a:rPr lang="en-US" sz="2400" dirty="0"/>
                  <a:t>edges: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Path identifies supporting 3-dim. cube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376" y="1825625"/>
                <a:ext cx="8308365" cy="4351338"/>
              </a:xfrm>
              <a:blipFill rotWithShape="0">
                <a:blip r:embed="rId2"/>
                <a:stretch>
                  <a:fillRect l="-102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900878" y="633090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5678" y="548597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7"/>
            <a:endCxn id="31" idx="3"/>
          </p:cNvCxnSpPr>
          <p:nvPr/>
        </p:nvCxnSpPr>
        <p:spPr>
          <a:xfrm flipV="1">
            <a:off x="5998439" y="5593406"/>
            <a:ext cx="603978" cy="75593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995226" y="633090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80026" y="548597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7"/>
            <a:endCxn id="35" idx="3"/>
          </p:cNvCxnSpPr>
          <p:nvPr/>
        </p:nvCxnSpPr>
        <p:spPr>
          <a:xfrm flipV="1">
            <a:off x="8092787" y="5593406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6"/>
            <a:endCxn id="34" idx="2"/>
          </p:cNvCxnSpPr>
          <p:nvPr/>
        </p:nvCxnSpPr>
        <p:spPr>
          <a:xfrm>
            <a:off x="6015178" y="6393836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6"/>
            <a:endCxn id="35" idx="2"/>
          </p:cNvCxnSpPr>
          <p:nvPr/>
        </p:nvCxnSpPr>
        <p:spPr>
          <a:xfrm>
            <a:off x="6699978" y="5548905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900878" y="4504874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585678" y="3659943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9" idx="7"/>
            <a:endCxn id="40" idx="3"/>
          </p:cNvCxnSpPr>
          <p:nvPr/>
        </p:nvCxnSpPr>
        <p:spPr>
          <a:xfrm flipV="1">
            <a:off x="5998439" y="3767377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995225" y="4504874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680026" y="3659943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2" idx="7"/>
            <a:endCxn id="43" idx="3"/>
          </p:cNvCxnSpPr>
          <p:nvPr/>
        </p:nvCxnSpPr>
        <p:spPr>
          <a:xfrm flipV="1">
            <a:off x="8092787" y="3767377"/>
            <a:ext cx="603979" cy="75593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2" idx="2"/>
          </p:cNvCxnSpPr>
          <p:nvPr/>
        </p:nvCxnSpPr>
        <p:spPr>
          <a:xfrm>
            <a:off x="6015179" y="4567807"/>
            <a:ext cx="198004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3" idx="2"/>
          </p:cNvCxnSpPr>
          <p:nvPr/>
        </p:nvCxnSpPr>
        <p:spPr>
          <a:xfrm>
            <a:off x="6699978" y="3722876"/>
            <a:ext cx="198004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30" idx="0"/>
          </p:cNvCxnSpPr>
          <p:nvPr/>
        </p:nvCxnSpPr>
        <p:spPr>
          <a:xfrm>
            <a:off x="5958028" y="4630741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4"/>
            <a:endCxn id="31" idx="0"/>
          </p:cNvCxnSpPr>
          <p:nvPr/>
        </p:nvCxnSpPr>
        <p:spPr>
          <a:xfrm>
            <a:off x="6642828" y="3785810"/>
            <a:ext cx="0" cy="1700163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4"/>
            <a:endCxn id="34" idx="0"/>
          </p:cNvCxnSpPr>
          <p:nvPr/>
        </p:nvCxnSpPr>
        <p:spPr>
          <a:xfrm>
            <a:off x="8052376" y="4630741"/>
            <a:ext cx="1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4"/>
            <a:endCxn id="35" idx="0"/>
          </p:cNvCxnSpPr>
          <p:nvPr/>
        </p:nvCxnSpPr>
        <p:spPr>
          <a:xfrm>
            <a:off x="8737176" y="3785810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59717" y="433864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17" y="4338641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757437" y="3538210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37" y="3538210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93380" y="3438887"/>
                <a:ext cx="457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80" y="3438887"/>
                <a:ext cx="4578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85109" y="4207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09" y="4207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76950" y="638048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50" y="638048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32165" y="5570995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65" y="5570995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in max degree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2505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Lemma ([GSTW]):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 has max degree,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then there is a path 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 which is:</a:t>
                </a:r>
              </a:p>
              <a:p>
                <a:pPr marL="571500" indent="-571500">
                  <a:buAutoNum type="romanLcParenBoth"/>
                </a:pPr>
                <a:r>
                  <a:rPr lang="en-US" sz="2200" dirty="0" smtClean="0"/>
                  <a:t>Sensitive for g</a:t>
                </a:r>
                <a:endParaRPr lang="en-US" sz="2200" dirty="0"/>
              </a:p>
              <a:p>
                <a:pPr marL="571500" indent="-571500">
                  <a:buAutoNum type="romanLcParenBoth"/>
                </a:pPr>
                <a:r>
                  <a:rPr lang="en-US" sz="2200" dirty="0"/>
                  <a:t>S</a:t>
                </a:r>
                <a:r>
                  <a:rPr lang="en-US" sz="2200" dirty="0" smtClean="0"/>
                  <a:t>pans all directions </a:t>
                </a:r>
              </a:p>
              <a:p>
                <a:pPr marL="571500" indent="-571500">
                  <a:buAutoNum type="romanLcParenBoth"/>
                </a:pPr>
                <a:r>
                  <a:rPr lang="en-US" sz="2200" dirty="0" smtClean="0"/>
                  <a:t>Has length O(d)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r>
                  <a:rPr lang="en-US" sz="2200" dirty="0" smtClean="0"/>
                  <a:t>Corollary: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# </a:t>
                </a:r>
                <a:r>
                  <a:rPr lang="en-US" sz="2200" dirty="0">
                    <a:solidFill>
                      <a:srgbClr val="0070C0"/>
                    </a:solidFill>
                  </a:rPr>
                  <a:t>d-dim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max degree restrictions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r>
                  <a:rPr lang="en-US" sz="2200" dirty="0"/>
                  <a:t>T</a:t>
                </a:r>
                <a:r>
                  <a:rPr lang="en-US" sz="2200" dirty="0" smtClean="0"/>
                  <a:t>his is the main result of [GSTW]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with some more refined analysis,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 smtClean="0"/>
                  <a:t> is improved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25050"/>
              </a:xfrm>
              <a:blipFill rotWithShape="0">
                <a:blip r:embed="rId2"/>
                <a:stretch>
                  <a:fillRect l="-1005" t="-1377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max degree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910" y="1575707"/>
                <a:ext cx="7969440" cy="512717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Corollary: # </a:t>
                </a:r>
                <a:r>
                  <a:rPr lang="en-US" dirty="0"/>
                  <a:t>d-dim max degree restrictions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Proof idea: </a:t>
                </a:r>
              </a:p>
              <a:p>
                <a:r>
                  <a:rPr lang="en-US" dirty="0" smtClean="0"/>
                  <a:t>Let C be a d-dim </a:t>
                </a:r>
                <a:r>
                  <a:rPr lang="en-US" dirty="0" err="1" smtClean="0"/>
                  <a:t>subcube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has maximal degree d</a:t>
                </a:r>
              </a:p>
              <a:p>
                <a:r>
                  <a:rPr lang="en-US" dirty="0" smtClean="0"/>
                  <a:t>By lemma, there is a path P in C which is: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sensitive for g    (= </a:t>
                </a:r>
                <a:r>
                  <a:rPr lang="en-US" dirty="0"/>
                  <a:t>sensitive for </a:t>
                </a:r>
                <a:r>
                  <a:rPr lang="en-US" dirty="0" smtClean="0"/>
                  <a:t>f)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(ii) spans all directions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(iii)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 uniquely identifies C; so, bound the # of such 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as follows:</a:t>
                </a:r>
              </a:p>
              <a:p>
                <a:pPr lvl="1"/>
                <a:r>
                  <a:rPr lang="en-US" dirty="0" smtClean="0"/>
                  <a:t>Start </a:t>
                </a:r>
                <a:r>
                  <a:rPr lang="en-US" dirty="0"/>
                  <a:t>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options</a:t>
                </a:r>
              </a:p>
              <a:p>
                <a:pPr lvl="1"/>
                <a:r>
                  <a:rPr lang="en-US" dirty="0" smtClean="0"/>
                  <a:t>Enumerate indices </a:t>
                </a:r>
                <a:r>
                  <a:rPr lang="en-US" dirty="0"/>
                  <a:t>of sensitive </a:t>
                </a:r>
                <a:r>
                  <a:rPr lang="en-US" dirty="0" smtClean="0"/>
                  <a:t>nodes</a:t>
                </a:r>
                <a:r>
                  <a:rPr lang="en-US" dirty="0" smtClean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O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d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sensitive node,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options</a:t>
                </a:r>
              </a:p>
              <a:p>
                <a:pPr lvl="1"/>
                <a:r>
                  <a:rPr lang="en-US" dirty="0" smtClean="0"/>
                  <a:t>Otherwise, </a:t>
                </a:r>
                <a:r>
                  <a:rPr lang="en-US" dirty="0"/>
                  <a:t>the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options (some previously used direction)</a:t>
                </a:r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O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d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O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d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10" y="1575707"/>
                <a:ext cx="7969440" cy="5127172"/>
              </a:xfrm>
              <a:blipFill rotWithShape="0">
                <a:blip r:embed="rId2"/>
                <a:stretch>
                  <a:fillRect l="-689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maximal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723780" cy="45387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Why did we need to use maximal sensitivity? </a:t>
                </a:r>
              </a:p>
              <a:p>
                <a:r>
                  <a:rPr lang="en-US" dirty="0" smtClean="0"/>
                  <a:t>Because we needed to bound the sensitivity of each node in a potential path P</a:t>
                </a:r>
              </a:p>
              <a:p>
                <a:endParaRPr lang="en-US" dirty="0"/>
              </a:p>
              <a:p>
                <a:r>
                  <a:rPr lang="en-US" dirty="0" smtClean="0"/>
                  <a:t>New idea: enforce this directly</a:t>
                </a:r>
              </a:p>
              <a:p>
                <a:endParaRPr lang="en-US" dirty="0" smtClean="0"/>
              </a:p>
              <a:p>
                <a:r>
                  <a:rPr lang="en-US" dirty="0"/>
                  <a:t>Let P be a path with sensitive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u="sng" dirty="0" smtClean="0"/>
              </a:p>
              <a:p>
                <a:r>
                  <a:rPr lang="en-US" u="sng" dirty="0" smtClean="0"/>
                  <a:t>Definition 3:</a:t>
                </a:r>
                <a:r>
                  <a:rPr lang="en-US" dirty="0" smtClean="0"/>
                  <a:t> P is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first maximal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723780" cy="4538781"/>
              </a:xfrm>
              <a:blipFill rotWithShape="0">
                <a:blip r:embed="rId2"/>
                <a:stretch>
                  <a:fillRect l="-1184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4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has been much work in the last 20 years classifying properties of Boolean functions</a:t>
            </a:r>
          </a:p>
          <a:p>
            <a:endParaRPr lang="en-US" dirty="0"/>
          </a:p>
          <a:p>
            <a:r>
              <a:rPr lang="en-US" dirty="0" smtClean="0"/>
              <a:t>It is now known that many properties are equivalent, up to polynomial factors. For example: degree, approximate degree, certificate size, block sensitivity, decision tree complexity…</a:t>
            </a:r>
          </a:p>
          <a:p>
            <a:endParaRPr lang="en-US" dirty="0"/>
          </a:p>
          <a:p>
            <a:r>
              <a:rPr lang="en-US" dirty="0" smtClean="0"/>
              <a:t>One property stands out: sensitivity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Sensitivity conjecture</a:t>
            </a:r>
            <a:r>
              <a:rPr lang="en-US" dirty="0" smtClean="0"/>
              <a:t>: sensitivity is also equivalent to all the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first maximal paths help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60394"/>
                <a:ext cx="7886700" cy="495868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Assume we had the following lemma: in any d-dim maximal degree restriction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200" dirty="0" smtClean="0"/>
                  <a:t>, there exists a path P which is</a:t>
                </a:r>
              </a:p>
              <a:p>
                <a:pPr marL="571500" indent="-571500">
                  <a:buAutoNum type="romanLcParenBoth"/>
                </a:pPr>
                <a:r>
                  <a:rPr lang="en-US" sz="2200" dirty="0" smtClean="0"/>
                  <a:t>Sensitive for g</a:t>
                </a:r>
              </a:p>
              <a:p>
                <a:pPr marL="571500" indent="-571500">
                  <a:buAutoNum type="romanLcParenBoth"/>
                </a:pPr>
                <a:r>
                  <a:rPr lang="en-US" sz="2200" dirty="0" smtClean="0"/>
                  <a:t>Spans all directions</a:t>
                </a:r>
              </a:p>
              <a:p>
                <a:pPr marL="571500" indent="-571500">
                  <a:buFont typeface="Arial" panose="020B0604020202020204" pitchFamily="34" charset="0"/>
                  <a:buAutoNum type="romanLcParenBoth"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First maximal</a:t>
                </a:r>
              </a:p>
              <a:p>
                <a:pPr marL="571500" indent="-571500">
                  <a:buFont typeface="Arial" panose="020B0604020202020204" pitchFamily="34" charset="0"/>
                  <a:buAutoNum type="romanLcParenBoth"/>
                </a:pPr>
                <a:r>
                  <a:rPr lang="en-US" sz="2200" dirty="0"/>
                  <a:t>Has length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571500" indent="-571500">
                  <a:buAutoNum type="romanLcParenBoth"/>
                </a:pPr>
                <a:endParaRPr lang="en-US" sz="2200" dirty="0" smtClean="0"/>
              </a:p>
              <a:p>
                <a:r>
                  <a:rPr lang="en-US" sz="2200" dirty="0" smtClean="0"/>
                  <a:t>Claim - this allows us to improve the bounds: 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# </a:t>
                </a:r>
                <a:r>
                  <a:rPr lang="en-US" sz="2200" dirty="0"/>
                  <a:t>d-dim max degree restrictions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(recall previous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 smtClean="0"/>
                  <a:t>This is exactly what we want!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60394"/>
                <a:ext cx="7886700" cy="4958687"/>
              </a:xfrm>
              <a:blipFill rotWithShape="0">
                <a:blip r:embed="rId2"/>
                <a:stretch>
                  <a:fillRect l="-1005" t="-5658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8474"/>
            <a:ext cx="7609115" cy="1325563"/>
          </a:xfrm>
        </p:spPr>
        <p:txBody>
          <a:bodyPr/>
          <a:lstStyle/>
          <a:p>
            <a:r>
              <a:rPr lang="en-US" dirty="0" smtClean="0"/>
              <a:t>Improved corollary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9104" y="1545707"/>
                <a:ext cx="8073744" cy="4787446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 smtClean="0"/>
                  <a:t>New corollary: </a:t>
                </a:r>
                <a:r>
                  <a:rPr lang="en-US" sz="1600" dirty="0"/>
                  <a:t># d-dim max degree restrictions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1600" dirty="0" smtClean="0"/>
                  <a:t>Proof idea: </a:t>
                </a:r>
              </a:p>
              <a:p>
                <a:r>
                  <a:rPr lang="en-US" sz="1600" dirty="0" smtClean="0"/>
                  <a:t>Let C be a d-dim </a:t>
                </a:r>
                <a:r>
                  <a:rPr lang="en-US" sz="1600" dirty="0" err="1" smtClean="0"/>
                  <a:t>subcube</a:t>
                </a:r>
                <a:r>
                  <a:rPr lang="en-US" sz="1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600" dirty="0" smtClean="0"/>
                  <a:t> has maximal degree d</a:t>
                </a:r>
              </a:p>
              <a:p>
                <a:r>
                  <a:rPr lang="en-US" sz="1600" dirty="0" smtClean="0"/>
                  <a:t>There is a path P in C which is: </a:t>
                </a:r>
              </a:p>
              <a:p>
                <a:pPr marL="457200" lvl="1" indent="0">
                  <a:buNone/>
                </a:pPr>
                <a:r>
                  <a:rPr lang="en-US" sz="1400" dirty="0" smtClean="0"/>
                  <a:t>(</a:t>
                </a:r>
                <a:r>
                  <a:rPr lang="en-US" sz="1400" dirty="0" err="1" smtClean="0"/>
                  <a:t>i</a:t>
                </a:r>
                <a:r>
                  <a:rPr lang="en-US" sz="1400" dirty="0" smtClean="0"/>
                  <a:t>) sensitive for g</a:t>
                </a:r>
              </a:p>
              <a:p>
                <a:pPr marL="457200" lvl="1" indent="0">
                  <a:buNone/>
                </a:pPr>
                <a:r>
                  <a:rPr lang="en-US" sz="1400" dirty="0" smtClean="0"/>
                  <a:t>(ii) spans all directions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solidFill>
                      <a:srgbClr val="FF0000"/>
                    </a:solidFill>
                  </a:rPr>
                  <a:t>(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iii) First maximal</a:t>
                </a:r>
                <a:endParaRPr lang="en-US" sz="1400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1400" dirty="0" smtClean="0"/>
                  <a:t>(iv) has length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b="0" dirty="0" smtClean="0"/>
              </a:p>
              <a:p>
                <a:r>
                  <a:rPr lang="en-US" sz="1600" dirty="0" smtClean="0"/>
                  <a:t>P uniquely identifies C; so, bound the # of such P. </a:t>
                </a:r>
              </a:p>
              <a:p>
                <a:r>
                  <a:rPr lang="en-US" sz="1600" dirty="0" smtClean="0"/>
                  <a:t>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 smtClean="0"/>
                  <a:t> as follows:</a:t>
                </a:r>
              </a:p>
              <a:p>
                <a:pPr lvl="1"/>
                <a:r>
                  <a:rPr lang="en-US" sz="1400" dirty="0" smtClean="0">
                    <a:solidFill>
                      <a:srgbClr val="FF0000"/>
                    </a:solidFill>
                  </a:rPr>
                  <a:t>Enumerate first </a:t>
                </a:r>
                <a:r>
                  <a:rPr lang="en-US" sz="1400" dirty="0">
                    <a:solidFill>
                      <a:srgbClr val="FF0000"/>
                    </a:solidFill>
                  </a:rPr>
                  <a:t>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  <a:endParaRPr lang="en-US" sz="1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400" dirty="0"/>
                  <a:t>Indices of sensitive </a:t>
                </a:r>
                <a:r>
                  <a:rPr lang="en-US" sz="1400" dirty="0" smtClean="0"/>
                  <a:t>nodes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O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d</m:t>
                            </m:r>
                          </m:e>
                        </m:d>
                      </m:sup>
                    </m:sSup>
                  </m:oMath>
                </a14:m>
                <a:endParaRPr lang="en-US" sz="1400" dirty="0"/>
              </a:p>
              <a:p>
                <a:pPr lvl="1"/>
                <a:r>
                  <a:rPr lang="en-US" sz="1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is a sensitive node, the edge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has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/>
                  <a:t>options</a:t>
                </a:r>
              </a:p>
              <a:p>
                <a:pPr lvl="1"/>
                <a:r>
                  <a:rPr lang="en-US" sz="1400" dirty="0" smtClean="0"/>
                  <a:t>Otherwise, </a:t>
                </a:r>
                <a:r>
                  <a:rPr lang="en-US" sz="1400" dirty="0"/>
                  <a:t>the edge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has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smtClean="0"/>
                  <a:t>options (some previously used direction)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104" y="1545707"/>
                <a:ext cx="8073744" cy="4787446"/>
              </a:xfrm>
              <a:blipFill rotWithShape="0">
                <a:blip r:embed="rId2"/>
                <a:stretch>
                  <a:fillRect l="-302" t="-7643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8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Step 3: Finding first maximal sensitive paths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f and 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9808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Goal: prove the following combinatorial lemma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of maximal degree d, we want a path P which is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sensitive for g  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spans all directions in C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first maximal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has length O(d)</a:t>
                </a:r>
              </a:p>
              <a:p>
                <a:pPr marL="571500" indent="-571500">
                  <a:buAutoNum type="romanLcParenBoth"/>
                </a:pPr>
                <a:endParaRPr lang="en-US" dirty="0"/>
              </a:p>
              <a:p>
                <a:r>
                  <a:rPr lang="en-US" dirty="0" smtClean="0"/>
                  <a:t>Annoying: </a:t>
                </a:r>
              </a:p>
              <a:p>
                <a:pPr lvl="1"/>
                <a:r>
                  <a:rPr lang="en-US" sz="2900" dirty="0" smtClean="0"/>
                  <a:t>(</a:t>
                </a:r>
                <a:r>
                  <a:rPr lang="en-US" sz="2900" dirty="0" err="1" smtClean="0"/>
                  <a:t>i</a:t>
                </a:r>
                <a:r>
                  <a:rPr lang="en-US" sz="2900" dirty="0" smtClean="0"/>
                  <a:t>),(ii),(iv) can be defined only in terms of g</a:t>
                </a:r>
                <a:endParaRPr lang="en-US" sz="2900" dirty="0"/>
              </a:p>
              <a:p>
                <a:pPr lvl="1"/>
                <a:r>
                  <a:rPr lang="en-US" sz="2900" dirty="0" smtClean="0"/>
                  <a:t>(iii) defined in terms of f</a:t>
                </a:r>
                <a:endParaRPr lang="en-US" sz="2900" dirty="0"/>
              </a:p>
              <a:p>
                <a:endParaRPr lang="en-US" dirty="0" smtClean="0"/>
              </a:p>
              <a:p>
                <a:r>
                  <a:rPr lang="en-US" dirty="0" smtClean="0"/>
                  <a:t>It would be convenient to get an “f free” definition of first maximal.</a:t>
                </a:r>
                <a:endParaRPr lang="en-US" dirty="0"/>
              </a:p>
              <a:p>
                <a:r>
                  <a:rPr lang="en-US" dirty="0" smtClean="0"/>
                  <a:t>This way, can simply study max degree functions g, and forget about 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98088"/>
              </a:xfrm>
              <a:blipFill rotWithShape="0">
                <a:blip r:embed="rId2"/>
                <a:stretch>
                  <a:fillRect l="-850" t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f and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527" y="1825625"/>
                <a:ext cx="8098972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be our max degree function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be an arbitrary weight function</a:t>
                </a:r>
              </a:p>
              <a:p>
                <a:endParaRPr lang="en-US" dirty="0"/>
              </a:p>
              <a:p>
                <a:r>
                  <a:rPr lang="en-US" dirty="0"/>
                  <a:t>Let P be a path with sensitive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u="sng" dirty="0"/>
              </a:p>
              <a:p>
                <a:r>
                  <a:rPr lang="en-US" u="sng" dirty="0"/>
                  <a:t>Definition:</a:t>
                </a:r>
                <a:r>
                  <a:rPr lang="en-US" dirty="0"/>
                  <a:t> P is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first maximal for w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We only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but study general weights to decouple f and 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27" y="1825625"/>
                <a:ext cx="8098972" cy="4351338"/>
              </a:xfrm>
              <a:blipFill rotWithShape="0">
                <a:blip r:embed="rId2"/>
                <a:stretch>
                  <a:fillRect l="-1205" t="-2661" r="-1883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maximal sensitive paths: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868" y="1825625"/>
                <a:ext cx="843454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b="0" dirty="0" smtClean="0"/>
                  <a:t> is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Sensitive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571500" indent="-571500">
                  <a:buAutoNum type="romanLcParenBoth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First maximal for w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68" y="1825625"/>
                <a:ext cx="8434543" cy="4351338"/>
              </a:xfrm>
              <a:blipFill rotWithShape="0">
                <a:blip r:embed="rId2"/>
                <a:stretch>
                  <a:fillRect l="-15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747922" y="6244646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32722" y="5399715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  <a:endCxn id="5" idx="3"/>
          </p:cNvCxnSpPr>
          <p:nvPr/>
        </p:nvCxnSpPr>
        <p:spPr>
          <a:xfrm flipV="1">
            <a:off x="5845483" y="5507149"/>
            <a:ext cx="603978" cy="755931"/>
          </a:xfrm>
          <a:prstGeom prst="line">
            <a:avLst/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42270" y="6244646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27070" y="5399715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7939831" y="5507149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7" idx="2"/>
          </p:cNvCxnSpPr>
          <p:nvPr/>
        </p:nvCxnSpPr>
        <p:spPr>
          <a:xfrm>
            <a:off x="5862222" y="6307579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>
          <a:xfrm>
            <a:off x="6547022" y="5462648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47922" y="4418617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2722" y="3573686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3" idx="3"/>
          </p:cNvCxnSpPr>
          <p:nvPr/>
        </p:nvCxnSpPr>
        <p:spPr>
          <a:xfrm flipV="1">
            <a:off x="5845483" y="3681120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842269" y="4418617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27070" y="3573686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7"/>
            <a:endCxn id="16" idx="3"/>
          </p:cNvCxnSpPr>
          <p:nvPr/>
        </p:nvCxnSpPr>
        <p:spPr>
          <a:xfrm flipV="1">
            <a:off x="7939831" y="3681120"/>
            <a:ext cx="603979" cy="75593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15" idx="2"/>
          </p:cNvCxnSpPr>
          <p:nvPr/>
        </p:nvCxnSpPr>
        <p:spPr>
          <a:xfrm>
            <a:off x="5862223" y="4481550"/>
            <a:ext cx="198004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6" idx="2"/>
          </p:cNvCxnSpPr>
          <p:nvPr/>
        </p:nvCxnSpPr>
        <p:spPr>
          <a:xfrm>
            <a:off x="6547022" y="3636619"/>
            <a:ext cx="1980048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  <a:endCxn id="4" idx="0"/>
          </p:cNvCxnSpPr>
          <p:nvPr/>
        </p:nvCxnSpPr>
        <p:spPr>
          <a:xfrm>
            <a:off x="5805072" y="4544484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4"/>
            <a:endCxn id="5" idx="0"/>
          </p:cNvCxnSpPr>
          <p:nvPr/>
        </p:nvCxnSpPr>
        <p:spPr>
          <a:xfrm>
            <a:off x="6489872" y="3699553"/>
            <a:ext cx="0" cy="1700163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4"/>
            <a:endCxn id="7" idx="0"/>
          </p:cNvCxnSpPr>
          <p:nvPr/>
        </p:nvCxnSpPr>
        <p:spPr>
          <a:xfrm>
            <a:off x="7899420" y="4544484"/>
            <a:ext cx="1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  <a:endCxn id="8" idx="0"/>
          </p:cNvCxnSpPr>
          <p:nvPr/>
        </p:nvCxnSpPr>
        <p:spPr>
          <a:xfrm>
            <a:off x="8584220" y="3699553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7865" y="4252385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65" y="4252385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4481" y="345195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81" y="3451953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86818" y="3340288"/>
                <a:ext cx="457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18" y="3340288"/>
                <a:ext cx="4578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06336" y="4103335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336" y="4103335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3994" y="62942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994" y="62942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79209" y="548473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09" y="5484738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31072" y="4503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18251" y="4422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6349" y="3209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0732" y="32435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81697" y="51358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9096" y="6001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42269" y="63209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00959" y="5273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355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maximal sensitive paths: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868" y="1825625"/>
                <a:ext cx="843454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b="0" dirty="0" smtClean="0"/>
                  <a:t> is</a:t>
                </a:r>
              </a:p>
              <a:p>
                <a:pPr marL="571500" indent="-571500">
                  <a:buAutoNum type="romanLcParenBoth"/>
                </a:pPr>
                <a:r>
                  <a:rPr lang="en-US" dirty="0" smtClean="0"/>
                  <a:t>Sensitive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571500" indent="-571500">
                  <a:buAutoNum type="romanLcParenBoth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First maximal for w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68" y="1825625"/>
                <a:ext cx="8434543" cy="4351338"/>
              </a:xfrm>
              <a:blipFill rotWithShape="0">
                <a:blip r:embed="rId2"/>
                <a:stretch>
                  <a:fillRect l="-15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747922" y="6244646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32722" y="5399715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  <a:endCxn id="5" idx="3"/>
          </p:cNvCxnSpPr>
          <p:nvPr/>
        </p:nvCxnSpPr>
        <p:spPr>
          <a:xfrm flipV="1">
            <a:off x="5845483" y="5507149"/>
            <a:ext cx="603978" cy="755931"/>
          </a:xfrm>
          <a:prstGeom prst="line">
            <a:avLst/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42270" y="6244646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27070" y="5399715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7939831" y="5507149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7" idx="2"/>
          </p:cNvCxnSpPr>
          <p:nvPr/>
        </p:nvCxnSpPr>
        <p:spPr>
          <a:xfrm>
            <a:off x="5862222" y="6307579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>
          <a:xfrm>
            <a:off x="6547022" y="5462648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47922" y="4418617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2722" y="3573686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3" idx="3"/>
          </p:cNvCxnSpPr>
          <p:nvPr/>
        </p:nvCxnSpPr>
        <p:spPr>
          <a:xfrm flipV="1">
            <a:off x="5845483" y="3681120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842269" y="4418617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27070" y="3573686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7"/>
            <a:endCxn id="16" idx="3"/>
          </p:cNvCxnSpPr>
          <p:nvPr/>
        </p:nvCxnSpPr>
        <p:spPr>
          <a:xfrm flipV="1">
            <a:off x="7939831" y="3681120"/>
            <a:ext cx="603979" cy="75593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15" idx="2"/>
          </p:cNvCxnSpPr>
          <p:nvPr/>
        </p:nvCxnSpPr>
        <p:spPr>
          <a:xfrm>
            <a:off x="5862223" y="4481550"/>
            <a:ext cx="198004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6" idx="2"/>
          </p:cNvCxnSpPr>
          <p:nvPr/>
        </p:nvCxnSpPr>
        <p:spPr>
          <a:xfrm>
            <a:off x="6547022" y="3636619"/>
            <a:ext cx="1980048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  <a:endCxn id="4" idx="0"/>
          </p:cNvCxnSpPr>
          <p:nvPr/>
        </p:nvCxnSpPr>
        <p:spPr>
          <a:xfrm>
            <a:off x="5805072" y="4544484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4"/>
            <a:endCxn id="5" idx="0"/>
          </p:cNvCxnSpPr>
          <p:nvPr/>
        </p:nvCxnSpPr>
        <p:spPr>
          <a:xfrm>
            <a:off x="6489872" y="3699553"/>
            <a:ext cx="0" cy="1700163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4"/>
            <a:endCxn id="7" idx="0"/>
          </p:cNvCxnSpPr>
          <p:nvPr/>
        </p:nvCxnSpPr>
        <p:spPr>
          <a:xfrm>
            <a:off x="7899420" y="4544484"/>
            <a:ext cx="1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  <a:endCxn id="8" idx="0"/>
          </p:cNvCxnSpPr>
          <p:nvPr/>
        </p:nvCxnSpPr>
        <p:spPr>
          <a:xfrm>
            <a:off x="8584220" y="3699553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7865" y="4252385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65" y="4252385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4481" y="345195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81" y="3451953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86818" y="3340288"/>
                <a:ext cx="457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18" y="3340288"/>
                <a:ext cx="4578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06336" y="4103335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336" y="4103335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3994" y="62942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994" y="62942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79209" y="548473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09" y="5484738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31072" y="4503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18251" y="4422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6349" y="3209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0732" y="32435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81697" y="51358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9096" y="6001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42269" y="63209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00959" y="5273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19</a:t>
            </a:r>
          </a:p>
        </p:txBody>
      </p:sp>
      <p:sp>
        <p:nvSpPr>
          <p:cNvPr id="30" name="Oval 29"/>
          <p:cNvSpPr/>
          <p:nvPr/>
        </p:nvSpPr>
        <p:spPr>
          <a:xfrm>
            <a:off x="5668626" y="4339901"/>
            <a:ext cx="272955" cy="27717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61513" y="4341053"/>
            <a:ext cx="272955" cy="27717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50732" y="3499910"/>
            <a:ext cx="272955" cy="27717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4017" y="5967743"/>
            <a:ext cx="272955" cy="27717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99208" y="5924899"/>
            <a:ext cx="15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Sensitive node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main combinatorial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any </a:t>
                </a:r>
                <a:r>
                  <a:rPr lang="en-US" dirty="0"/>
                  <a:t>max degree function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any weight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Then there exists a path P which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</a:t>
                </a:r>
                <a:r>
                  <a:rPr lang="en-US" dirty="0"/>
                  <a:t>sensitive for </a:t>
                </a:r>
                <a:r>
                  <a:rPr lang="en-US" dirty="0" smtClean="0"/>
                  <a:t>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(ii) spans </a:t>
                </a:r>
                <a:r>
                  <a:rPr lang="en-US" dirty="0"/>
                  <a:t>all </a:t>
                </a:r>
                <a:r>
                  <a:rPr lang="en-US" dirty="0" smtClean="0"/>
                  <a:t>directions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(iii) first maximal for w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(iv) </a:t>
                </a:r>
                <a:r>
                  <a:rPr lang="en-US" dirty="0"/>
                  <a:t>h</a:t>
                </a:r>
                <a:r>
                  <a:rPr lang="en-US" dirty="0" smtClean="0"/>
                  <a:t>as length O(d)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As we saw, this lemma implies our main theorem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combinatorial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530" y="1451212"/>
                <a:ext cx="8145625" cy="515430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Here </a:t>
                </a:r>
                <a:r>
                  <a:rPr lang="en-US" sz="2000" dirty="0"/>
                  <a:t>we prove a simpler lemma, where </a:t>
                </a:r>
                <a:r>
                  <a:rPr lang="en-US" sz="2000" dirty="0" smtClean="0"/>
                  <a:t>the path </a:t>
                </a:r>
                <a:r>
                  <a:rPr lang="en-US" sz="2000" dirty="0"/>
                  <a:t>has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Proof </a:t>
                </a:r>
                <a:r>
                  <a:rPr lang="en-US" sz="2000" dirty="0"/>
                  <a:t>is by induction on d.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of maximal degree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every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define its weight: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be a sensitive edge for g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minimal weight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It </a:t>
                </a:r>
                <a:r>
                  <a:rPr lang="en-US" sz="2000" dirty="0"/>
                  <a:t>will be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last edge</a:t>
                </a:r>
                <a:r>
                  <a:rPr lang="en-US" sz="2000" dirty="0"/>
                  <a:t> in the </a:t>
                </a:r>
                <a:r>
                  <a:rPr lang="en-US" sz="2000" dirty="0" smtClean="0"/>
                  <a:t>path. </a:t>
                </a:r>
                <a:br>
                  <a:rPr lang="en-US" sz="2000" dirty="0" smtClean="0"/>
                </a:br>
                <a:r>
                  <a:rPr lang="en-US" sz="2000" dirty="0" smtClean="0"/>
                  <a:t>Assume </a:t>
                </a:r>
                <a:r>
                  <a:rPr lang="en-US" sz="2000" dirty="0" err="1"/>
                  <a:t>wlog</a:t>
                </a:r>
                <a:r>
                  <a:rPr lang="en-US" sz="2000" dirty="0"/>
                  <a:t>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 smtClean="0"/>
                  <a:t>Assume also </a:t>
                </a:r>
                <a:r>
                  <a:rPr lang="en-US" sz="2000" dirty="0" err="1"/>
                  <a:t>wlog</a:t>
                </a:r>
                <a:r>
                  <a:rPr lang="en-US" sz="2000" dirty="0"/>
                  <a:t>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has maximal degree, namely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By induction, there is a path P’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which is sensitive for g and </a:t>
                </a:r>
                <a:r>
                  <a:rPr lang="en-US" sz="2000" dirty="0" smtClean="0"/>
                  <a:t>first maximal </a:t>
                </a:r>
                <a:r>
                  <a:rPr lang="en-US" sz="2000" dirty="0"/>
                  <a:t>for w.</a:t>
                </a:r>
              </a:p>
              <a:p>
                <a:r>
                  <a:rPr lang="en-US" sz="2000" dirty="0"/>
                  <a:t>Extend P’ to end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r>
                  <a:rPr lang="en-US" sz="2000" dirty="0"/>
                  <a:t>We can do this as P’ spans all directions in C’, namely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>  </a:t>
                </a:r>
                <a:endParaRPr lang="en-US" sz="2000" dirty="0"/>
              </a:p>
              <a:p>
                <a:r>
                  <a:rPr lang="en-US" sz="2000" dirty="0"/>
                  <a:t>Add the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to P’. This gives us the required path.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530" y="1451212"/>
                <a:ext cx="8145625" cy="5154304"/>
              </a:xfrm>
              <a:blipFill rotWithShape="0">
                <a:blip r:embed="rId2"/>
                <a:stretch>
                  <a:fillRect l="-674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1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combinatorial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530" y="1451212"/>
                <a:ext cx="8145625" cy="515430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Here </a:t>
                </a:r>
                <a:r>
                  <a:rPr lang="en-US" sz="2000" dirty="0"/>
                  <a:t>we prove a simpler lemma, where </a:t>
                </a:r>
                <a:r>
                  <a:rPr lang="en-US" sz="2000" dirty="0" smtClean="0"/>
                  <a:t>the path </a:t>
                </a:r>
                <a:r>
                  <a:rPr lang="en-US" sz="2000" dirty="0"/>
                  <a:t>has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Proof </a:t>
                </a:r>
                <a:r>
                  <a:rPr lang="en-US" sz="2000" dirty="0"/>
                  <a:t>is by induction on d.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of maximal degree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every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define its weight: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be a sensitive edge for g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minimal weight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It </a:t>
                </a:r>
                <a:r>
                  <a:rPr lang="en-US" sz="2000" dirty="0"/>
                  <a:t>will be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last edge</a:t>
                </a:r>
                <a:r>
                  <a:rPr lang="en-US" sz="2000" dirty="0"/>
                  <a:t> in the </a:t>
                </a:r>
                <a:r>
                  <a:rPr lang="en-US" sz="2000" dirty="0" smtClean="0"/>
                  <a:t>path. </a:t>
                </a:r>
                <a:br>
                  <a:rPr lang="en-US" sz="2000" dirty="0" smtClean="0"/>
                </a:br>
                <a:r>
                  <a:rPr lang="en-US" sz="2000" dirty="0" smtClean="0"/>
                  <a:t>Assume </a:t>
                </a:r>
                <a:r>
                  <a:rPr lang="en-US" sz="2000" dirty="0" err="1"/>
                  <a:t>wlog</a:t>
                </a:r>
                <a:r>
                  <a:rPr lang="en-US" sz="2000" dirty="0"/>
                  <a:t>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 smtClean="0"/>
                  <a:t>Assume also </a:t>
                </a:r>
                <a:r>
                  <a:rPr lang="en-US" sz="2000" dirty="0" err="1"/>
                  <a:t>wlog</a:t>
                </a:r>
                <a:r>
                  <a:rPr lang="en-US" sz="2000" dirty="0"/>
                  <a:t>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has maximal degree, namely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By induction, there is a path P’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which is sensitive for g and </a:t>
                </a:r>
                <a:r>
                  <a:rPr lang="en-US" sz="2000" dirty="0" smtClean="0"/>
                  <a:t>first maximal for </a:t>
                </a:r>
                <a:r>
                  <a:rPr lang="en-US" sz="2000" dirty="0"/>
                  <a:t>w.</a:t>
                </a:r>
              </a:p>
              <a:p>
                <a:r>
                  <a:rPr lang="en-US" sz="2000" dirty="0"/>
                  <a:t>Extend P’ to end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r>
                  <a:rPr lang="en-US" sz="2000" dirty="0"/>
                  <a:t>We can do this as P’ spans all directions in C’, namely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>  </a:t>
                </a:r>
                <a:endParaRPr lang="en-US" sz="2000" dirty="0"/>
              </a:p>
              <a:p>
                <a:r>
                  <a:rPr lang="en-US" sz="2000" dirty="0"/>
                  <a:t>Add the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to P’. This gives us the required path.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530" y="1451212"/>
                <a:ext cx="8145625" cy="5154304"/>
              </a:xfrm>
              <a:blipFill rotWithShape="0">
                <a:blip r:embed="rId2"/>
                <a:stretch>
                  <a:fillRect l="-674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4663980" y="3725927"/>
            <a:ext cx="4107608" cy="1693984"/>
          </a:xfrm>
          <a:prstGeom prst="wedgeRectCallout">
            <a:avLst>
              <a:gd name="adj1" fmla="val -97682"/>
              <a:gd name="adj2" fmla="val 68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Extending P’ to v may require d-1 </a:t>
            </a:r>
            <a:r>
              <a:rPr lang="en-US" dirty="0" smtClean="0"/>
              <a:t>edges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</a:t>
            </a:r>
            <a:r>
              <a:rPr lang="en-US" dirty="0"/>
              <a:t>total we </a:t>
            </a:r>
            <a:r>
              <a:rPr lang="en-US" dirty="0" smtClean="0"/>
              <a:t>need </a:t>
            </a:r>
            <a:endParaRPr lang="en-US" dirty="0"/>
          </a:p>
          <a:p>
            <a:pPr algn="ctr"/>
            <a:r>
              <a:rPr lang="en-US" dirty="0"/>
              <a:t>(d-1)+(d-2)+…+1=O(d</a:t>
            </a:r>
            <a:r>
              <a:rPr lang="en-US" baseline="30000" dirty="0"/>
              <a:t>2</a:t>
            </a:r>
            <a:r>
              <a:rPr lang="en-US" dirty="0"/>
              <a:t>) edges</a:t>
            </a:r>
          </a:p>
        </p:txBody>
      </p:sp>
    </p:spTree>
    <p:extLst>
      <p:ext uri="{BB962C8B-B14F-4D97-AF65-F5344CB8AC3E}">
        <p14:creationId xmlns:p14="http://schemas.microsoft.com/office/powerpoint/2010/main" val="19226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Sensitivity: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be a Boolean function throughout this talk</a:t>
                </a:r>
              </a:p>
              <a:p>
                <a:pPr marL="0" indent="0">
                  <a:buNone/>
                </a:pPr>
                <a:r>
                  <a:rPr lang="en-US" dirty="0" smtClean="0"/>
                  <a:t>(think of it as a 2-coloring of the Boolean hypercube)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Sensitivity</a:t>
                </a:r>
                <a:r>
                  <a:rPr lang="en-US" dirty="0" smtClean="0"/>
                  <a:t>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= # neighbors of x where f assigns a different value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= # </a:t>
                </a:r>
                <a:r>
                  <a:rPr lang="en-US" dirty="0"/>
                  <a:t>edges which touch x crossing </a:t>
                </a:r>
                <a:r>
                  <a:rPr lang="en-US" dirty="0" smtClean="0"/>
                  <a:t>the cut defined by 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=|{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 r="-232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1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length of 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Reducing the length of the path to O(d) is unfortunately much more complex (and possibly more interesting)</a:t>
            </a:r>
          </a:p>
          <a:p>
            <a:endParaRPr lang="en-US" dirty="0"/>
          </a:p>
          <a:p>
            <a:r>
              <a:rPr lang="en-US" dirty="0" smtClean="0"/>
              <a:t>Is uses various notions of maximal sub-structures in maximal degree functions, some from [GSTW] and some new. Just to through out a few buzzwords:</a:t>
            </a:r>
          </a:p>
          <a:p>
            <a:pPr lvl="1"/>
            <a:r>
              <a:rPr lang="en-US" dirty="0" smtClean="0"/>
              <a:t>Sensitive trees</a:t>
            </a:r>
          </a:p>
          <a:p>
            <a:pPr lvl="1"/>
            <a:r>
              <a:rPr lang="en-US" dirty="0" smtClean="0"/>
              <a:t>Sensitive orchards</a:t>
            </a:r>
          </a:p>
          <a:p>
            <a:pPr lvl="1"/>
            <a:r>
              <a:rPr lang="en-US" dirty="0" smtClean="0"/>
              <a:t>Sensitive chains</a:t>
            </a:r>
          </a:p>
          <a:p>
            <a:pPr lvl="1"/>
            <a:r>
              <a:rPr lang="en-US" dirty="0"/>
              <a:t>Sensitive </a:t>
            </a:r>
            <a:r>
              <a:rPr lang="en-US" dirty="0" smtClean="0"/>
              <a:t>covers</a:t>
            </a:r>
            <a:endParaRPr lang="en-US" dirty="0"/>
          </a:p>
          <a:p>
            <a:pPr lvl="1"/>
            <a:r>
              <a:rPr lang="en-US" dirty="0" smtClean="0"/>
              <a:t>Sensitive reversible chains</a:t>
            </a:r>
            <a:endParaRPr lang="en-US" dirty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length of 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Reducing the length of the path to O(d) is unfortunately much more complex (and possibly more interesting)</a:t>
            </a:r>
          </a:p>
          <a:p>
            <a:endParaRPr lang="en-US" dirty="0"/>
          </a:p>
          <a:p>
            <a:r>
              <a:rPr lang="en-US" dirty="0" smtClean="0"/>
              <a:t>Is uses various notions of maximal sub-structures in maximal degree functions, some from [GSTW] and some new. Just to through out a few buzzwords: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Sensitive trees</a:t>
            </a:r>
          </a:p>
          <a:p>
            <a:pPr lvl="1"/>
            <a:r>
              <a:rPr lang="en-US" dirty="0" smtClean="0"/>
              <a:t>Sensitive orchards</a:t>
            </a:r>
          </a:p>
          <a:p>
            <a:pPr lvl="1"/>
            <a:r>
              <a:rPr lang="en-US" dirty="0" smtClean="0"/>
              <a:t>Sensitive chains</a:t>
            </a:r>
          </a:p>
          <a:p>
            <a:pPr lvl="1"/>
            <a:r>
              <a:rPr lang="en-US" dirty="0"/>
              <a:t>Sensitive </a:t>
            </a:r>
            <a:r>
              <a:rPr lang="en-US" dirty="0" smtClean="0"/>
              <a:t>covers</a:t>
            </a:r>
            <a:endParaRPr lang="en-US" dirty="0"/>
          </a:p>
          <a:p>
            <a:pPr lvl="1"/>
            <a:r>
              <a:rPr lang="en-US" dirty="0" smtClean="0"/>
              <a:t>Sensitive reversible chains</a:t>
            </a:r>
            <a:endParaRPr lang="en-US" dirty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4" y="201003"/>
            <a:ext cx="805698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combinatorial conjecture </a:t>
            </a:r>
            <a:r>
              <a:rPr lang="en-US" sz="3600" dirty="0" smtClean="0"/>
              <a:t>which </a:t>
            </a:r>
            <a:r>
              <a:rPr lang="en-US" sz="3600" dirty="0"/>
              <a:t>implies tight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353" y="1526566"/>
                <a:ext cx="8397551" cy="481398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Definition [GSTW]: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sensitive tree for f </a:t>
                </a:r>
                <a:r>
                  <a:rPr lang="en-US" sz="2400" dirty="0" smtClean="0"/>
                  <a:t>is a tree T in the Boolean hypercube which satisfies two properties: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)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of T is sensitive for 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(ii) The directions of the edges (e.g.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above) are all distinct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Such a tree </a:t>
                </a:r>
                <a:r>
                  <a:rPr lang="en-US" sz="2400" dirty="0" smtClean="0"/>
                  <a:t>immediately gives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first maximal sensitive path, </a:t>
                </a:r>
                <a:r>
                  <a:rPr lang="en-US" sz="2400" dirty="0"/>
                  <a:t>by starting a BFS </a:t>
                </a:r>
                <a:r>
                  <a:rPr lang="en-US" sz="2400" dirty="0" smtClean="0"/>
                  <a:t>at </a:t>
                </a:r>
                <a:r>
                  <a:rPr lang="en-US" sz="2400" dirty="0"/>
                  <a:t>the node with largest </a:t>
                </a:r>
                <a:r>
                  <a:rPr lang="en-US" sz="2400" dirty="0" smtClean="0"/>
                  <a:t>weight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Conjecture [GSTW]: If f has max degree, then there exists a sensitive tree for f which spans all the directions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53" y="1526566"/>
                <a:ext cx="8397551" cy="4813985"/>
              </a:xfrm>
              <a:blipFill rotWithShape="0">
                <a:blip r:embed="rId2"/>
                <a:stretch>
                  <a:fillRect l="-943" t="-1772" r="-1669" b="-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combinatorial conjectures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3204" y="1825625"/>
                <a:ext cx="8210939" cy="456607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a set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induced sub-graph of the hypercube on A</a:t>
                </a:r>
              </a:p>
              <a:p>
                <a:endParaRPr lang="en-US" dirty="0"/>
              </a:p>
              <a:p>
                <a:r>
                  <a:rPr lang="en-US" dirty="0" smtClean="0"/>
                  <a:t>Sensitivity conjecture*: Max degree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smtClean="0"/>
                  <a:t>Conjecture from last slide*: There is a sub-tree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where edges have unique directions, which contains all n directions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An even weaker conjecture: There is a connected component of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spans all n directions</a:t>
                </a:r>
              </a:p>
              <a:p>
                <a:r>
                  <a:rPr lang="en-US" dirty="0" smtClean="0"/>
                  <a:t>Turns out, this is a theorem [</a:t>
                </a:r>
                <a:r>
                  <a:rPr lang="en-US" dirty="0" err="1" smtClean="0"/>
                  <a:t>Kotlov</a:t>
                </a:r>
                <a:r>
                  <a:rPr lang="en-US" smtClean="0"/>
                  <a:t> ’00</a:t>
                </a:r>
                <a:r>
                  <a:rPr lang="en-US" dirty="0" smtClean="0"/>
                  <a:t>]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600" dirty="0" smtClean="0"/>
                  <a:t>*Actually: true for either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.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I suspect that if true, should hold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204" y="1825625"/>
                <a:ext cx="8210939" cy="4566076"/>
              </a:xfrm>
              <a:blipFill rotWithShape="0">
                <a:blip r:embed="rId2"/>
                <a:stretch>
                  <a:fillRect l="-668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2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26" y="1825625"/>
            <a:ext cx="7987005" cy="4351338"/>
          </a:xfrm>
        </p:spPr>
        <p:txBody>
          <a:bodyPr/>
          <a:lstStyle/>
          <a:p>
            <a:r>
              <a:rPr lang="en-US" dirty="0" smtClean="0"/>
              <a:t>Theorem: If </a:t>
            </a:r>
            <a:r>
              <a:rPr lang="en-US" dirty="0" smtClean="0">
                <a:solidFill>
                  <a:srgbClr val="0070C0"/>
                </a:solidFill>
              </a:rPr>
              <a:t>most nodes</a:t>
            </a:r>
            <a:r>
              <a:rPr lang="en-US" dirty="0" smtClean="0"/>
              <a:t> in a Boolean function have </a:t>
            </a:r>
            <a:r>
              <a:rPr lang="en-US" dirty="0" smtClean="0">
                <a:solidFill>
                  <a:srgbClr val="0070C0"/>
                </a:solidFill>
              </a:rPr>
              <a:t>low sensitivity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FF0000"/>
                </a:solidFill>
              </a:rPr>
              <a:t>most of its Fourier mass</a:t>
            </a:r>
            <a:r>
              <a:rPr lang="en-US" dirty="0" smtClean="0"/>
              <a:t> is supported on </a:t>
            </a:r>
            <a:r>
              <a:rPr lang="en-US" dirty="0"/>
              <a:t>coefficients with </a:t>
            </a:r>
            <a:r>
              <a:rPr lang="en-US" dirty="0">
                <a:solidFill>
                  <a:srgbClr val="FF0000"/>
                </a:solidFill>
              </a:rPr>
              <a:t>low hamming weight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Proof: combinatorics in the Boolean hypercube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46" y="4065720"/>
            <a:ext cx="2778730" cy="27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1. Can these new techniques shed light on the original sensitivity conjecture?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2. Applications: [GSTW] gives a few applications, but IMO there is no “killer application” yet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3. Bounds: prove theorem with optimal bounds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Conjecture: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(we prove this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39320" y="5795643"/>
            <a:ext cx="33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240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proofs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</a:t>
            </a:r>
            <a:r>
              <a:rPr lang="en-US" dirty="0" err="1" smtClean="0"/>
              <a:t>Gotsman</a:t>
            </a:r>
            <a:r>
              <a:rPr lang="en-US" dirty="0" smtClean="0"/>
              <a:t> </a:t>
            </a:r>
            <a:r>
              <a:rPr lang="en-US" dirty="0" err="1" smtClean="0"/>
              <a:t>Linial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5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</a:t>
            </a:r>
            <a:r>
              <a:rPr lang="en-US" dirty="0" err="1" smtClean="0"/>
              <a:t>Gotsman-Linial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set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sub-graph of hypercube induced by A</a:t>
                </a:r>
              </a:p>
              <a:p>
                <a:endParaRPr lang="en-US" dirty="0"/>
              </a:p>
              <a:p>
                <a:r>
                  <a:rPr lang="en-US" dirty="0" smtClean="0"/>
                  <a:t>Corollary: </a:t>
                </a:r>
                <a:r>
                  <a:rPr lang="en-US" dirty="0"/>
                  <a:t>In 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nodes have 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7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</a:t>
            </a:r>
            <a:r>
              <a:rPr lang="en-US" dirty="0" err="1"/>
              <a:t>Gotsman-Linial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𝑃𝐴𝑅𝐼𝑇𝑌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Degree in G[A] or G[A</a:t>
                </a:r>
                <a:r>
                  <a:rPr lang="en-US" baseline="30000" dirty="0" smtClean="0"/>
                  <a:t>c</a:t>
                </a:r>
                <a:r>
                  <a:rPr lang="en-US" dirty="0" smtClean="0"/>
                  <a:t>] = sensitivity in f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Applying our main result: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setting d appropriately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), many nodes have high sensitivity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=|{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948739" y="574079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3539" y="489586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  <a:endCxn id="5" idx="3"/>
          </p:cNvCxnSpPr>
          <p:nvPr/>
        </p:nvCxnSpPr>
        <p:spPr>
          <a:xfrm flipV="1">
            <a:off x="3046300" y="5003296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043087" y="574079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7887" y="4895862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5140648" y="5003296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7" idx="2"/>
          </p:cNvCxnSpPr>
          <p:nvPr/>
        </p:nvCxnSpPr>
        <p:spPr>
          <a:xfrm>
            <a:off x="3063039" y="5803726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>
          <a:xfrm>
            <a:off x="3747839" y="4958795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8739" y="3914764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33539" y="3069833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3" idx="3"/>
          </p:cNvCxnSpPr>
          <p:nvPr/>
        </p:nvCxnSpPr>
        <p:spPr>
          <a:xfrm flipV="1">
            <a:off x="3046300" y="3177267"/>
            <a:ext cx="603978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43086" y="3914764"/>
            <a:ext cx="114300" cy="125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27887" y="3069833"/>
            <a:ext cx="114300" cy="125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7"/>
            <a:endCxn id="16" idx="3"/>
          </p:cNvCxnSpPr>
          <p:nvPr/>
        </p:nvCxnSpPr>
        <p:spPr>
          <a:xfrm flipV="1">
            <a:off x="5140648" y="3177267"/>
            <a:ext cx="603979" cy="755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15" idx="2"/>
          </p:cNvCxnSpPr>
          <p:nvPr/>
        </p:nvCxnSpPr>
        <p:spPr>
          <a:xfrm>
            <a:off x="3063040" y="3977697"/>
            <a:ext cx="198004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6" idx="2"/>
          </p:cNvCxnSpPr>
          <p:nvPr/>
        </p:nvCxnSpPr>
        <p:spPr>
          <a:xfrm>
            <a:off x="3747839" y="3132766"/>
            <a:ext cx="1980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  <a:endCxn id="4" idx="0"/>
          </p:cNvCxnSpPr>
          <p:nvPr/>
        </p:nvCxnSpPr>
        <p:spPr>
          <a:xfrm>
            <a:off x="3005889" y="4040631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4"/>
            <a:endCxn id="5" idx="0"/>
          </p:cNvCxnSpPr>
          <p:nvPr/>
        </p:nvCxnSpPr>
        <p:spPr>
          <a:xfrm>
            <a:off x="3690689" y="3195700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4"/>
            <a:endCxn id="7" idx="0"/>
          </p:cNvCxnSpPr>
          <p:nvPr/>
        </p:nvCxnSpPr>
        <p:spPr>
          <a:xfrm>
            <a:off x="5100237" y="4040631"/>
            <a:ext cx="1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  <a:endCxn id="8" idx="0"/>
          </p:cNvCxnSpPr>
          <p:nvPr/>
        </p:nvCxnSpPr>
        <p:spPr>
          <a:xfrm>
            <a:off x="5785037" y="3195700"/>
            <a:ext cx="0" cy="1700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514" y="3769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5298" y="2948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5481" y="2835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5142" y="3617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4811" y="57903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0026" y="4980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2493" y="57592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18939" y="4796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2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inequality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inequality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520268" cy="4351338"/>
              </a:xfrm>
            </p:spPr>
            <p:txBody>
              <a:bodyPr/>
              <a:lstStyle/>
              <a:p>
                <a:r>
                  <a:rPr lang="en-US" dirty="0" smtClean="0"/>
                  <a:t>Main result: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Reverse </a:t>
                </a:r>
                <a:r>
                  <a:rPr lang="en-US" dirty="0" smtClean="0"/>
                  <a:t>inequality: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520268" cy="4351338"/>
              </a:xfrm>
              <a:blipFill rotWithShape="0">
                <a:blip r:embed="rId2"/>
                <a:stretch>
                  <a:fillRect l="-14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6643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Fourier moments = # d-dim max degree </a:t>
                </a:r>
                <a:r>
                  <a:rPr lang="en-US" dirty="0" err="1" smtClean="0"/>
                  <a:t>subcubes</a:t>
                </a:r>
                <a:endParaRPr lang="en-US" dirty="0" smtClean="0"/>
              </a:p>
              <a:p>
                <a:r>
                  <a:rPr lang="en-US" dirty="0" smtClean="0"/>
                  <a:t>Equivalently, need to prove: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#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subcubes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Fix node x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Prove: x belongs to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subcubes.</a:t>
                </a:r>
              </a:p>
              <a:p>
                <a:endParaRPr lang="en-US" dirty="0"/>
              </a:p>
              <a:p>
                <a:r>
                  <a:rPr lang="en-US" dirty="0" smtClean="0"/>
                  <a:t>Suffices: each </a:t>
                </a:r>
                <a:r>
                  <a:rPr lang="en-US" dirty="0" err="1" smtClean="0"/>
                  <a:t>subcube</a:t>
                </a:r>
                <a:r>
                  <a:rPr lang="en-US" dirty="0" smtClean="0"/>
                  <a:t> over counted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times.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66434" cy="4351338"/>
              </a:xfrm>
              <a:blipFill rotWithShape="0">
                <a:blip r:embed="rId2"/>
                <a:stretch>
                  <a:fillRect l="-1343" t="-308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154403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Fix node x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Fix all directions not sensitive for x.</a:t>
                </a:r>
              </a:p>
              <a:p>
                <a:r>
                  <a:rPr lang="en-US" dirty="0" smtClean="0"/>
                  <a:t>Goal: many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d-dim </a:t>
                </a:r>
                <a:r>
                  <a:rPr lang="en-US" dirty="0" err="1" smtClean="0"/>
                  <a:t>subcubes</a:t>
                </a:r>
                <a:r>
                  <a:rPr lang="en-US" dirty="0" smtClean="0"/>
                  <a:t> have max degree.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[Nisan-Szegedy]: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𝑑𝑒𝑔𝑟𝑒𝑒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𝑠𝑒𝑛𝑠𝑖𝑡𝑖𝑣𝑖𝑡𝑦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 smtClean="0"/>
                  <a:t>Consider any restriction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coordinates. </a:t>
                </a:r>
              </a:p>
              <a:p>
                <a:r>
                  <a:rPr lang="en-US" dirty="0" smtClean="0"/>
                  <a:t>It has sensitivity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𝑑𝑒𝑔𝑟𝑒𝑒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 is a sub-cube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154403" cy="4351338"/>
              </a:xfrm>
              <a:blipFill rotWithShape="0">
                <a:blip r:embed="rId2"/>
                <a:stretch>
                  <a:fillRect l="-112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67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285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Functions with low max sensitivity must be “simple”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Max sensitivity</a:t>
                </a:r>
                <a:r>
                  <a:rPr lang="en-US" dirty="0" smtClean="0"/>
                  <a:t> of 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Sensitivity conjecture [Nisan’ 91]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then f can be computed by a polynomial of degree poly(S)</a:t>
                </a:r>
              </a:p>
              <a:p>
                <a:endParaRPr lang="en-US" dirty="0"/>
              </a:p>
              <a:p>
                <a:r>
                  <a:rPr lang="en-US" dirty="0" smtClean="0"/>
                  <a:t>All known upper bounds: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[Simon’83, Kenyon-Kutin’04, 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pt-BR" dirty="0" smtClean="0"/>
                  <a:t>Ambainis-Bavarian-Gao-Mao-Sun-Zuo ’14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28580" cy="4351338"/>
              </a:xfrm>
              <a:blipFill rotWithShape="0">
                <a:blip r:embed="rId2"/>
                <a:stretch>
                  <a:fillRect l="-1367" t="-2801" r="-129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2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viewpoint: how can we construct functions with maximal sensitivity S?</a:t>
            </a:r>
          </a:p>
          <a:p>
            <a:endParaRPr lang="en-US" dirty="0"/>
          </a:p>
          <a:p>
            <a:r>
              <a:rPr lang="en-US" dirty="0" smtClean="0"/>
              <a:t>Example 1: function depends only on </a:t>
            </a:r>
            <a:r>
              <a:rPr lang="en-US" dirty="0" smtClean="0">
                <a:solidFill>
                  <a:srgbClr val="0070C0"/>
                </a:solidFill>
              </a:rPr>
              <a:t>first S inputs</a:t>
            </a:r>
          </a:p>
          <a:p>
            <a:endParaRPr lang="en-US" dirty="0"/>
          </a:p>
          <a:p>
            <a:r>
              <a:rPr lang="en-US" dirty="0" smtClean="0"/>
              <a:t>Example 2: same, but adaptively (i.e. a </a:t>
            </a:r>
            <a:r>
              <a:rPr lang="en-US" dirty="0" smtClean="0">
                <a:solidFill>
                  <a:srgbClr val="0070C0"/>
                </a:solidFill>
              </a:rPr>
              <a:t>decision tree of depth 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Sensitivity conjecture: this is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24281" cy="1325563"/>
          </a:xfrm>
        </p:spPr>
        <p:txBody>
          <a:bodyPr/>
          <a:lstStyle/>
          <a:p>
            <a:r>
              <a:rPr lang="en-US" dirty="0"/>
              <a:t>Sensitivity conjecture: </a:t>
            </a:r>
            <a:r>
              <a:rPr lang="en-US" dirty="0" smtClean="0"/>
              <a:t>Graph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5009" y="1825625"/>
                <a:ext cx="8184108" cy="488452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Sensitivity conjecture, equivalent version 1</a:t>
                </a:r>
                <a:br>
                  <a:rPr lang="en-US" sz="2400" dirty="0" smtClean="0"/>
                </a:br>
                <a:r>
                  <a:rPr lang="en-US" sz="2400" dirty="0" smtClean="0"/>
                  <a:t>[</a:t>
                </a:r>
                <a:r>
                  <a:rPr lang="en-US" sz="2400" dirty="0" err="1" smtClean="0"/>
                  <a:t>Gotsman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Linial</a:t>
                </a:r>
                <a:r>
                  <a:rPr lang="en-US" sz="2400" dirty="0" smtClean="0"/>
                  <a:t> ’92]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be a set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= sub-graph of Boolean hypercube induced by A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Conjecture: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contain a node of degree poly(n)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False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br>
                  <a:rPr lang="en-US" sz="2400" dirty="0" smtClean="0"/>
                </a:br>
                <a:r>
                  <a:rPr lang="en-US" sz="2400" dirty="0" smtClean="0"/>
                  <a:t>Example: A={nodes with even hamming weight}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9" y="1825625"/>
                <a:ext cx="8184108" cy="4884524"/>
              </a:xfrm>
              <a:blipFill rotWithShape="0">
                <a:blip r:embed="rId2"/>
                <a:stretch>
                  <a:fillRect l="-968" t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1119</Words>
  <Application>Microsoft Office PowerPoint</Application>
  <PresentationFormat>On-screen Show (4:3)</PresentationFormat>
  <Paragraphs>541</Paragraphs>
  <Slides>63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Wingdings</vt:lpstr>
      <vt:lpstr>Office Theme</vt:lpstr>
      <vt:lpstr>  Robust Sensitivity</vt:lpstr>
      <vt:lpstr>Overview</vt:lpstr>
      <vt:lpstr>The sensitivity conjecture</vt:lpstr>
      <vt:lpstr>Sensitivity conjecture</vt:lpstr>
      <vt:lpstr>Sensitivity: definition</vt:lpstr>
      <vt:lpstr>Sensitivity: example</vt:lpstr>
      <vt:lpstr>Sensitivity conjecture</vt:lpstr>
      <vt:lpstr>Sensitivity conjecture</vt:lpstr>
      <vt:lpstr>Sensitivity conjecture: Graph theory</vt:lpstr>
      <vt:lpstr>Sensitivity conjecture: Fourier analysis</vt:lpstr>
      <vt:lpstr>Robust sensitivity conjecture</vt:lpstr>
      <vt:lpstr>Relaxed versions</vt:lpstr>
      <vt:lpstr>Approximation by polynomials</vt:lpstr>
      <vt:lpstr>Approximation by polynomials</vt:lpstr>
      <vt:lpstr>Fourier distribution</vt:lpstr>
      <vt:lpstr>Sensitivity distribution</vt:lpstr>
      <vt:lpstr>Robust sensitivity conjecture</vt:lpstr>
      <vt:lpstr>Robust sensitivity conjecture</vt:lpstr>
      <vt:lpstr>Side note 1:  Approximate Gotsman-Linial</vt:lpstr>
      <vt:lpstr>Side note 2: Reverse inequality</vt:lpstr>
      <vt:lpstr>Side note 2: Reverse inequality</vt:lpstr>
      <vt:lpstr>Proof of main theorem</vt:lpstr>
      <vt:lpstr>Proof: high level</vt:lpstr>
      <vt:lpstr>Step 1: Fourier moments and max-degree restrictions</vt:lpstr>
      <vt:lpstr>Boolean function restrictions</vt:lpstr>
      <vt:lpstr>Fourier moments and max-degree restrictions</vt:lpstr>
      <vt:lpstr>Fourier moments and max-degree restrictions</vt:lpstr>
      <vt:lpstr>Fourier moments and max-degree restrictions</vt:lpstr>
      <vt:lpstr>Step 2: Max degree restrictions</vt:lpstr>
      <vt:lpstr>Max degree functions</vt:lpstr>
      <vt:lpstr>Sensitive paths [GSTW]</vt:lpstr>
      <vt:lpstr>Sensitive paths: example</vt:lpstr>
      <vt:lpstr>Sensitive paths</vt:lpstr>
      <vt:lpstr>Sensitive paths</vt:lpstr>
      <vt:lpstr>Sensitive paths</vt:lpstr>
      <vt:lpstr>Sensitive paths: example</vt:lpstr>
      <vt:lpstr>Paths in max degree functions</vt:lpstr>
      <vt:lpstr>Paths in max degree functions</vt:lpstr>
      <vt:lpstr>Beyond maximal sensitivity</vt:lpstr>
      <vt:lpstr>Why first maximal paths help</vt:lpstr>
      <vt:lpstr>Improved corollary</vt:lpstr>
      <vt:lpstr>Step 3: Finding first maximal sensitive paths</vt:lpstr>
      <vt:lpstr>Decoupling f and g</vt:lpstr>
      <vt:lpstr>Decoupling f and g</vt:lpstr>
      <vt:lpstr>First maximal sensitive paths: example</vt:lpstr>
      <vt:lpstr>First maximal sensitive paths: example</vt:lpstr>
      <vt:lpstr>Our main combinatorial lemma</vt:lpstr>
      <vt:lpstr>Simpler combinatorial lemma</vt:lpstr>
      <vt:lpstr>Simpler combinatorial lemma</vt:lpstr>
      <vt:lpstr>Reducing the length of the path</vt:lpstr>
      <vt:lpstr>Reducing the length of the path</vt:lpstr>
      <vt:lpstr>A combinatorial conjecture which implies tight bounds</vt:lpstr>
      <vt:lpstr>Related combinatorial conjectures</vt:lpstr>
      <vt:lpstr>Conclusion</vt:lpstr>
      <vt:lpstr>Open problems</vt:lpstr>
      <vt:lpstr>More proofs</vt:lpstr>
      <vt:lpstr>Approximate Gotsman Linial</vt:lpstr>
      <vt:lpstr>Approximate Gotsman-Linial</vt:lpstr>
      <vt:lpstr>Approximate Gotsman-Linial</vt:lpstr>
      <vt:lpstr>Reverse inequality</vt:lpstr>
      <vt:lpstr>Reverse inequality</vt:lpstr>
      <vt:lpstr>Reverse inequality</vt:lpstr>
      <vt:lpstr>Reverse inequality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sensitivity</dc:title>
  <dc:creator>Shachar Lovett</dc:creator>
  <cp:lastModifiedBy>Shachar Lovett</cp:lastModifiedBy>
  <cp:revision>297</cp:revision>
  <dcterms:created xsi:type="dcterms:W3CDTF">2016-12-06T18:30:12Z</dcterms:created>
  <dcterms:modified xsi:type="dcterms:W3CDTF">2017-01-23T23:39:42Z</dcterms:modified>
</cp:coreProperties>
</file>