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9" r:id="rId24"/>
    <p:sldId id="360" r:id="rId25"/>
    <p:sldId id="361" r:id="rId26"/>
    <p:sldId id="296" r:id="rId27"/>
    <p:sldId id="297" r:id="rId28"/>
    <p:sldId id="381" r:id="rId29"/>
    <p:sldId id="382" r:id="rId30"/>
    <p:sldId id="383" r:id="rId31"/>
    <p:sldId id="384" r:id="rId32"/>
    <p:sldId id="385" r:id="rId33"/>
    <p:sldId id="364" r:id="rId34"/>
    <p:sldId id="327" r:id="rId35"/>
    <p:sldId id="329" r:id="rId36"/>
    <p:sldId id="330" r:id="rId37"/>
    <p:sldId id="331" r:id="rId38"/>
    <p:sldId id="332" r:id="rId39"/>
    <p:sldId id="333" r:id="rId40"/>
    <p:sldId id="289" r:id="rId41"/>
    <p:sldId id="299" r:id="rId42"/>
    <p:sldId id="300" r:id="rId43"/>
    <p:sldId id="301" r:id="rId44"/>
    <p:sldId id="38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7E9D-080C-4DC4-85C6-58BEB59B928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5AD2-08F4-4C71-A201-484284FF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“If you want to believe them, then you shouldn’t believe them.”</a:t>
            </a:r>
          </a:p>
          <a:p>
            <a:r>
              <a:rPr dirty="0"/>
              <a:t>Amgen: Of 53 landmark studies in cancer research, 6 reproduced</a:t>
            </a:r>
          </a:p>
          <a:p>
            <a:r>
              <a:rPr dirty="0"/>
              <a:t>Bayer: Of 67 studies, 14 reproduced</a:t>
            </a:r>
          </a:p>
          <a:p>
            <a:r>
              <a:rPr dirty="0"/>
              <a:t>28bln = 4 X NSF budget</a:t>
            </a:r>
          </a:p>
        </p:txBody>
      </p:sp>
    </p:spTree>
    <p:extLst>
      <p:ext uri="{BB962C8B-B14F-4D97-AF65-F5344CB8AC3E}">
        <p14:creationId xmlns:p14="http://schemas.microsoft.com/office/powerpoint/2010/main" val="158846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75169-2411-4FD7-B9EB-A9433361E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6D40-2021-43D7-9813-F69FC0FE61E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5.jpeg"/><Relationship Id="rId7" Type="http://schemas.openxmlformats.org/officeDocument/2006/relationships/image" Target="../media/image2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4.png"/><Relationship Id="rId10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5.jpeg"/><Relationship Id="rId7" Type="http://schemas.openxmlformats.org/officeDocument/2006/relationships/image" Target="../media/image2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4.png"/><Relationship Id="rId10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10.png"/><Relationship Id="rId3" Type="http://schemas.openxmlformats.org/officeDocument/2006/relationships/image" Target="../media/image6.jpeg"/><Relationship Id="rId7" Type="http://schemas.openxmlformats.org/officeDocument/2006/relationships/image" Target="../media/image210.png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0.png"/><Relationship Id="rId5" Type="http://schemas.openxmlformats.org/officeDocument/2006/relationships/image" Target="../media/image200.png"/><Relationship Id="rId10" Type="http://schemas.openxmlformats.org/officeDocument/2006/relationships/image" Target="../media/image13.png"/><Relationship Id="rId4" Type="http://schemas.openxmlformats.org/officeDocument/2006/relationships/image" Target="../media/image15.jpeg"/><Relationship Id="rId9" Type="http://schemas.openxmlformats.org/officeDocument/2006/relationships/image" Target="../media/image290.png"/><Relationship Id="rId1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6.jpeg"/><Relationship Id="rId7" Type="http://schemas.openxmlformats.org/officeDocument/2006/relationships/image" Target="../media/image210.png"/><Relationship Id="rId12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200.png"/><Relationship Id="rId10" Type="http://schemas.openxmlformats.org/officeDocument/2006/relationships/image" Target="../media/image34.png"/><Relationship Id="rId4" Type="http://schemas.openxmlformats.org/officeDocument/2006/relationships/image" Target="../media/image15.jpeg"/><Relationship Id="rId9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2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7.png"/><Relationship Id="rId5" Type="http://schemas.openxmlformats.org/officeDocument/2006/relationships/image" Target="../media/image200.png"/><Relationship Id="rId10" Type="http://schemas.openxmlformats.org/officeDocument/2006/relationships/image" Target="../media/image36.png"/><Relationship Id="rId4" Type="http://schemas.openxmlformats.org/officeDocument/2006/relationships/image" Target="../media/image15.jpeg"/><Relationship Id="rId9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Adaptive Data Analysis via Differential Privacy: </a:t>
            </a:r>
            <a:br>
              <a:rPr lang="en-US" dirty="0"/>
            </a:br>
            <a:r>
              <a:rPr lang="en-US" sz="2700" dirty="0"/>
              <a:t>General Tools for Post-Selection Inference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113394"/>
          </a:xfrm>
        </p:spPr>
        <p:txBody>
          <a:bodyPr>
            <a:normAutofit/>
          </a:bodyPr>
          <a:lstStyle/>
          <a:p>
            <a:r>
              <a:rPr lang="en-US" sz="3600" dirty="0"/>
              <a:t>Aaron Roth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http://www.sas.upenn.edu/~egme/UPenn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60" y="4168878"/>
            <a:ext cx="2468280" cy="8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Desiderata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information measure flexible enough to reason about many different algorithms.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Robustness to arbitrary post-processing.</a:t>
            </a:r>
          </a:p>
          <a:p>
            <a:pPr lvl="1"/>
            <a:r>
              <a:rPr lang="en-US" dirty="0"/>
              <a:t>Both precisely defined: </a:t>
            </a:r>
          </a:p>
          <a:p>
            <a:pPr lvl="1"/>
            <a:r>
              <a:rPr lang="en-US" dirty="0"/>
              <a:t>And imprecisely defined: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Graceful degradation under composition:</a:t>
            </a:r>
          </a:p>
        </p:txBody>
      </p:sp>
      <p:pic>
        <p:nvPicPr>
          <p:cNvPr id="4" name="Picture 3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30" y="2616198"/>
            <a:ext cx="487681" cy="487681"/>
          </a:xfrm>
          <a:prstGeom prst="rect">
            <a:avLst/>
          </a:prstGeom>
        </p:spPr>
      </p:pic>
      <p:pic>
        <p:nvPicPr>
          <p:cNvPr id="5" name="Picture 4" descr="netalloy gears by netallo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1" y="2534918"/>
            <a:ext cx="650240" cy="650240"/>
          </a:xfrm>
          <a:prstGeom prst="rect">
            <a:avLst/>
          </a:prstGeom>
        </p:spPr>
      </p:pic>
      <p:pic>
        <p:nvPicPr>
          <p:cNvPr id="6" name="Picture 5" descr="Cogs transparent PNG by AbsurdWordPreferred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5" y="2488602"/>
            <a:ext cx="908375" cy="908375"/>
          </a:xfrm>
          <a:prstGeom prst="rect">
            <a:avLst/>
          </a:prstGeom>
        </p:spPr>
      </p:pic>
      <p:pic>
        <p:nvPicPr>
          <p:cNvPr id="7" name="Picture 6" descr="Gears by azies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52951" y="3588258"/>
            <a:ext cx="462383" cy="500863"/>
          </a:xfrm>
          <a:prstGeom prst="rect">
            <a:avLst/>
          </a:prstGeom>
        </p:spPr>
      </p:pic>
      <p:pic>
        <p:nvPicPr>
          <p:cNvPr id="9" name="Picture 8" descr="Gears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3538" y="3547256"/>
            <a:ext cx="907109" cy="604134"/>
          </a:xfrm>
          <a:prstGeom prst="rect">
            <a:avLst/>
          </a:prstGeom>
        </p:spPr>
      </p:pic>
      <p:pic>
        <p:nvPicPr>
          <p:cNvPr id="10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1" y="4151390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>
            <a:off x="5975806" y="4098373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16" y="5533063"/>
            <a:ext cx="487681" cy="487681"/>
          </a:xfrm>
          <a:prstGeom prst="rect">
            <a:avLst/>
          </a:prstGeom>
        </p:spPr>
      </p:pic>
      <p:pic>
        <p:nvPicPr>
          <p:cNvPr id="13" name="Picture 12" descr="Gears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3930" y="5572829"/>
            <a:ext cx="907109" cy="604134"/>
          </a:xfrm>
          <a:prstGeom prst="rect">
            <a:avLst/>
          </a:prstGeom>
        </p:spPr>
      </p:pic>
      <p:pic>
        <p:nvPicPr>
          <p:cNvPr id="14" name="Picture 13" descr="netalloy gears by netallo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19" y="5437893"/>
            <a:ext cx="650240" cy="650240"/>
          </a:xfrm>
          <a:prstGeom prst="rect">
            <a:avLst/>
          </a:prstGeom>
        </p:spPr>
      </p:pic>
      <p:pic>
        <p:nvPicPr>
          <p:cNvPr id="15" name="Picture 14" descr="Gears by azies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60186" y="5926531"/>
            <a:ext cx="462383" cy="500863"/>
          </a:xfrm>
          <a:prstGeom prst="rect">
            <a:avLst/>
          </a:prstGeom>
        </p:spPr>
      </p:pic>
      <p:pic>
        <p:nvPicPr>
          <p:cNvPr id="1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1767">
            <a:off x="3249154" y="5780872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7695">
            <a:off x="3790313" y="5510595"/>
            <a:ext cx="487681" cy="487681"/>
          </a:xfrm>
          <a:prstGeom prst="rect">
            <a:avLst/>
          </a:prstGeom>
        </p:spPr>
      </p:pic>
      <p:pic>
        <p:nvPicPr>
          <p:cNvPr id="20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 rot="4832525">
            <a:off x="4266489" y="5875405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sampled </a:t>
                </a:r>
                <a:r>
                  <a:rPr lang="en-US" dirty="0" err="1"/>
                  <a:t>i.i.d</a:t>
                </a:r>
                <a:r>
                  <a:rPr lang="en-US" dirty="0"/>
                  <a:t>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Cloud by SavanaPrice - Blue cloud that would work for childre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" y="4578294"/>
            <a:ext cx="2529374" cy="1471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58221" y="5064056"/>
                <a:ext cx="81785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21" y="5064056"/>
                <a:ext cx="81785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466743" y="4523840"/>
            <a:ext cx="1648658" cy="1648658"/>
            <a:chOff x="5530751" y="5072480"/>
            <a:chExt cx="1648658" cy="1648658"/>
          </a:xfrm>
        </p:grpSpPr>
        <p:pic>
          <p:nvPicPr>
            <p:cNvPr id="6" name="Picture 5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urved Down Arrow 8"/>
          <p:cNvSpPr/>
          <p:nvPr/>
        </p:nvSpPr>
        <p:spPr>
          <a:xfrm>
            <a:off x="2871216" y="4451611"/>
            <a:ext cx="2953512" cy="4861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2987040" y="4873752"/>
            <a:ext cx="2837688" cy="310896"/>
          </a:xfrm>
          <a:prstGeom prst="curvedDownArrow">
            <a:avLst>
              <a:gd name="adj1" fmla="val 25000"/>
              <a:gd name="adj2" fmla="val 50000"/>
              <a:gd name="adj3" fmla="val 49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3319081" y="5831401"/>
            <a:ext cx="2478024" cy="3119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3316033" y="5663761"/>
            <a:ext cx="2478024" cy="1906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55848" y="5385816"/>
            <a:ext cx="2401633" cy="12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i="1" dirty="0"/>
                  <a:t>linear functional </a:t>
                </a:r>
                <a:r>
                  <a:rPr lang="en-US" dirty="0"/>
                  <a:t>is defined by a predicate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The value of a linear functional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statistical estimator is an algorithm for estimating linear </a:t>
                </a:r>
                <a:r>
                  <a:rPr lang="en-US" dirty="0" err="1"/>
                  <a:t>functionals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9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Adaptively Chosen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statistical estimator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-accurate for  sequences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adaptively chosen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if for all       and          ,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8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1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54" y="4958693"/>
            <a:ext cx="402528" cy="4025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Cloud by SavanaPrice - Blue cloud that would work for children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1" y="4978862"/>
            <a:ext cx="691681" cy="40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21743" y="4988006"/>
                <a:ext cx="260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43" y="4988006"/>
                <a:ext cx="260159" cy="461665"/>
              </a:xfrm>
              <a:prstGeom prst="rect">
                <a:avLst/>
              </a:prstGeom>
              <a:blipFill>
                <a:blip r:embed="rId12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1661160" y="2864390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2864390"/>
                <a:ext cx="3035808" cy="314673"/>
              </a:xfrm>
              <a:prstGeom prst="rightArrow">
                <a:avLst/>
              </a:prstGeom>
              <a:blipFill>
                <a:blip r:embed="rId13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>
                <a:off x="1661160" y="3343656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3343656"/>
                <a:ext cx="3035808" cy="310896"/>
              </a:xfrm>
              <a:prstGeom prst="leftArrow">
                <a:avLst/>
              </a:prstGeom>
              <a:blipFill>
                <a:blip r:embed="rId1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24" grpId="0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Non-Adaptive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dirty="0"/>
                  <a:t>The “empirical average mechanism”: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non-adaptive</a:t>
                </a:r>
                <a:r>
                  <a:rPr lang="en-US" sz="2000" dirty="0"/>
                  <a:t> queries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sz="2000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8" name="Picture 7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Left Arrow 9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4" name="Picture 13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Down Arrow 15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43050" y="2048256"/>
            <a:ext cx="3824478" cy="2057400"/>
            <a:chOff x="1543050" y="2048256"/>
            <a:chExt cx="3824478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rved Down Arrow 16"/>
                <p:cNvSpPr/>
                <p:nvPr/>
              </p:nvSpPr>
              <p:spPr>
                <a:xfrm>
                  <a:off x="1543050" y="2048256"/>
                  <a:ext cx="3824478" cy="810038"/>
                </a:xfrm>
                <a:prstGeom prst="curvedDownArrow">
                  <a:avLst>
                    <a:gd name="adj1" fmla="val 14140"/>
                    <a:gd name="adj2" fmla="val 50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urved Down Arrow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050" y="2048256"/>
                  <a:ext cx="3824478" cy="810038"/>
                </a:xfrm>
                <a:prstGeom prst="curvedDownArrow">
                  <a:avLst>
                    <a:gd name="adj1" fmla="val 14140"/>
                    <a:gd name="adj2" fmla="val 50000"/>
                    <a:gd name="adj3" fmla="val 25000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rved Up Arrow 18"/>
                <p:cNvSpPr/>
                <p:nvPr/>
              </p:nvSpPr>
              <p:spPr>
                <a:xfrm>
                  <a:off x="1655064" y="3502152"/>
                  <a:ext cx="3620203" cy="603504"/>
                </a:xfrm>
                <a:prstGeom prst="curved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urved Up Arrow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064" y="3502152"/>
                  <a:ext cx="3620203" cy="603504"/>
                </a:xfrm>
                <a:prstGeom prst="curvedUpArrow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383881" y="2936263"/>
              <a:ext cx="73686" cy="291600"/>
              <a:chOff x="3419322" y="2858294"/>
              <a:chExt cx="73686" cy="291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419856" y="285829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419322" y="2966715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19738" y="3076742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693889" y="2625828"/>
            <a:ext cx="3337811" cy="927529"/>
            <a:chOff x="1693889" y="2625828"/>
            <a:chExt cx="3337811" cy="927529"/>
          </a:xfrm>
        </p:grpSpPr>
        <p:grpSp>
          <p:nvGrpSpPr>
            <p:cNvPr id="28" name="Group 27"/>
            <p:cNvGrpSpPr/>
            <p:nvPr/>
          </p:nvGrpSpPr>
          <p:grpSpPr>
            <a:xfrm>
              <a:off x="3378885" y="2938760"/>
              <a:ext cx="73686" cy="291600"/>
              <a:chOff x="3536281" y="4932453"/>
              <a:chExt cx="73686" cy="291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36815" y="4932453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36281" y="504087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6697" y="5150901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eft Arrow 30"/>
                <p:cNvSpPr/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Left Arrow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  <a:blipFill>
                  <a:blip r:embed="rId12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Left Arrow 31"/>
                <p:cNvSpPr/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Left Arrow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  <a:blipFill>
                  <a:blip r:embed="rId13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3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Non-Adaptive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dirty="0"/>
                  <a:t>The “empirical average mechanism”: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can answer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adaptive</a:t>
                </a:r>
                <a:r>
                  <a:rPr lang="en-US" sz="2000" dirty="0"/>
                  <a:t> queries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0.01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,0.01)</m:t>
                    </m:r>
                  </m:oMath>
                </a14:m>
                <a:r>
                  <a:rPr lang="en-US" sz="2000" dirty="0"/>
                  <a:t>-accuracy where: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8" name="Picture 7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Left Arrow 9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4" name="Picture 13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Down Arrow 15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93889" y="2625828"/>
            <a:ext cx="3337811" cy="927529"/>
            <a:chOff x="1693889" y="2625828"/>
            <a:chExt cx="3337811" cy="927529"/>
          </a:xfrm>
        </p:grpSpPr>
        <p:grpSp>
          <p:nvGrpSpPr>
            <p:cNvPr id="28" name="Group 27"/>
            <p:cNvGrpSpPr/>
            <p:nvPr/>
          </p:nvGrpSpPr>
          <p:grpSpPr>
            <a:xfrm>
              <a:off x="3378885" y="2938760"/>
              <a:ext cx="73686" cy="291600"/>
              <a:chOff x="3536281" y="4932453"/>
              <a:chExt cx="73686" cy="291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36815" y="4932453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36281" y="504087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6697" y="5150901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eft Arrow 30"/>
                <p:cNvSpPr/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Left Arrow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  <a:blipFill>
                  <a:blip r:embed="rId10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Left Arrow 31"/>
                <p:cNvSpPr/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Left Arrow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  <a:blipFill>
                  <a:blip r:embed="rId11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503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we do better with a different statistical estimator?</a:t>
            </a:r>
          </a:p>
        </p:txBody>
      </p:sp>
    </p:spTree>
    <p:extLst>
      <p:ext uri="{BB962C8B-B14F-4D97-AF65-F5344CB8AC3E}">
        <p14:creationId xmlns:p14="http://schemas.microsoft.com/office/powerpoint/2010/main" val="122560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90600" y="1447800"/>
            <a:ext cx="72390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118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Differential Privacy</a:t>
            </a:r>
            <a:br>
              <a:rPr lang="en-US" dirty="0"/>
            </a:br>
            <a:r>
              <a:rPr lang="en-US" sz="3100" dirty="0"/>
              <a:t>[Dwork-McSherry-Nissim-Smith 06]</a:t>
            </a:r>
          </a:p>
        </p:txBody>
      </p:sp>
      <p:sp>
        <p:nvSpPr>
          <p:cNvPr id="4" name="Bevel 3"/>
          <p:cNvSpPr/>
          <p:nvPr/>
        </p:nvSpPr>
        <p:spPr>
          <a:xfrm>
            <a:off x="3429000" y="3200400"/>
            <a:ext cx="1905000" cy="114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Algorithm</a:t>
            </a: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 flipV="1">
            <a:off x="457200" y="4357688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457200" y="4648200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609600" y="6629400"/>
            <a:ext cx="54102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460375" y="4932363"/>
            <a:ext cx="7445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 [r]</a:t>
            </a: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838200" y="4662488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86" name="File"/>
          <p:cNvSpPr>
            <a:spLocks noEditPoints="1" noChangeArrowheads="1"/>
          </p:cNvSpPr>
          <p:nvPr/>
        </p:nvSpPr>
        <p:spPr bwMode="auto">
          <a:xfrm>
            <a:off x="1600200" y="166846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Alice	</a:t>
            </a:r>
          </a:p>
        </p:txBody>
      </p:sp>
      <p:sp>
        <p:nvSpPr>
          <p:cNvPr id="3087" name="File"/>
          <p:cNvSpPr>
            <a:spLocks noEditPoints="1" noChangeArrowheads="1"/>
          </p:cNvSpPr>
          <p:nvPr/>
        </p:nvSpPr>
        <p:spPr bwMode="auto">
          <a:xfrm>
            <a:off x="2971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Bob</a:t>
            </a:r>
          </a:p>
        </p:txBody>
      </p:sp>
      <p:sp>
        <p:nvSpPr>
          <p:cNvPr id="3088" name="File"/>
          <p:cNvSpPr>
            <a:spLocks noEditPoints="1" noChangeArrowheads="1"/>
          </p:cNvSpPr>
          <p:nvPr/>
        </p:nvSpPr>
        <p:spPr bwMode="auto">
          <a:xfrm>
            <a:off x="43434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Chris	</a:t>
            </a:r>
          </a:p>
        </p:txBody>
      </p:sp>
      <p:sp>
        <p:nvSpPr>
          <p:cNvPr id="3089" name="File"/>
          <p:cNvSpPr>
            <a:spLocks noEditPoints="1" noChangeArrowheads="1"/>
          </p:cNvSpPr>
          <p:nvPr/>
        </p:nvSpPr>
        <p:spPr bwMode="auto">
          <a:xfrm>
            <a:off x="5638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Donna</a:t>
            </a:r>
          </a:p>
        </p:txBody>
      </p:sp>
      <p:sp>
        <p:nvSpPr>
          <p:cNvPr id="3090" name="File"/>
          <p:cNvSpPr>
            <a:spLocks noEditPoints="1" noChangeArrowheads="1"/>
          </p:cNvSpPr>
          <p:nvPr/>
        </p:nvSpPr>
        <p:spPr bwMode="auto">
          <a:xfrm>
            <a:off x="69342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Ernie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038600" y="27432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4343400" y="1641475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Xavier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038600" y="44196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393192">
              <a:defRPr sz="3784"/>
            </a:lvl1pPr>
          </a:lstStyle>
          <a:p>
            <a:pPr algn="ctr"/>
            <a:r>
              <a:rPr dirty="0"/>
              <a:t>Unreliable results: a crisis in data science?</a:t>
            </a:r>
          </a:p>
        </p:txBody>
      </p:sp>
      <p:sp>
        <p:nvSpPr>
          <p:cNvPr id="122" name="Shape 122"/>
          <p:cNvSpPr/>
          <p:nvPr/>
        </p:nvSpPr>
        <p:spPr>
          <a:xfrm>
            <a:off x="1837023" y="5791632"/>
            <a:ext cx="513984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2800" i="1"/>
              <a:t>Trouble at the Lab</a:t>
            </a:r>
            <a:r>
              <a:rPr sz="2800"/>
              <a:t> – The Economist </a:t>
            </a:r>
          </a:p>
        </p:txBody>
      </p:sp>
      <p:pic>
        <p:nvPicPr>
          <p:cNvPr id="12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990" y="1747376"/>
            <a:ext cx="5973530" cy="3363248"/>
          </a:xfrm>
          <a:prstGeom prst="rect">
            <a:avLst/>
          </a:prstGeom>
          <a:ln w="12700">
            <a:miter lim="400000"/>
          </a:ln>
          <a:effectLst>
            <a:reflection stA="13081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09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stability condition on the output </a:t>
            </a:r>
            <a:r>
              <a:rPr lang="en-US" i="1" dirty="0"/>
              <a:t>distribution: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 if for every pair of neighboring datasets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45106" y="4147224"/>
                <a:ext cx="6553555" cy="15943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Crucial: Stability on the distribution.</a:t>
                </a:r>
              </a:p>
              <a:p>
                <a:pPr algn="ctr"/>
                <a:r>
                  <a:rPr lang="en-US" sz="3200" dirty="0"/>
                  <a:t>No metric 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06" y="4147224"/>
                <a:ext cx="6553555" cy="15943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Yields Robustness to </a:t>
            </a:r>
            <a:r>
              <a:rPr lang="en-US" dirty="0" err="1"/>
              <a:t>Postprocessing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An “Information Processing” inequality:</a:t>
                </a:r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arbitrary</a:t>
                </a:r>
                <a:r>
                  <a:rPr lang="en-US" dirty="0"/>
                  <a:t> algorithm,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private.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Important:</a:t>
                </a:r>
              </a:p>
              <a:p>
                <a:pPr marL="0" indent="0" algn="ctr">
                  <a:buNone/>
                </a:pPr>
                <a:r>
                  <a:rPr lang="en-US" dirty="0"/>
                  <a:t>Don’t need to understand </a:t>
                </a:r>
                <a:r>
                  <a:rPr lang="en-US" i="1" dirty="0"/>
                  <a:t>anything</a:t>
                </a:r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gs transparent PNG by AbsurdWordPreferred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12" y="4795867"/>
            <a:ext cx="908375" cy="908375"/>
          </a:xfrm>
          <a:prstGeom prst="rect">
            <a:avLst/>
          </a:prstGeom>
        </p:spPr>
      </p:pic>
      <p:pic>
        <p:nvPicPr>
          <p:cNvPr id="5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>
            <a:off x="6294783" y="4989389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Degrades Gracefully Under 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Theorem* [DRV10]: For every         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, Compose(         ;D)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-differentially private for: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/>
                  <a:t>Compose(          ;D)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= 1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            choose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2" y="2689709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64" y="193549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28" y="4162652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43" y="451470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simple, private method for answering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sample</a:t>
                </a:r>
                <a:r>
                  <a:rPr lang="en-US" dirty="0"/>
                  <a:t>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= 1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            choose a LF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2" y="220059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Cares About Accuracy on the Sample?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“Transfer-Theorem”: If an algorithm is </a:t>
            </a:r>
            <a:r>
              <a:rPr lang="en-US" i="1" dirty="0"/>
              <a:t>both</a:t>
            </a:r>
            <a:r>
              <a:rPr lang="en-US" dirty="0"/>
              <a:t> differentially private, and accurate in sample, it is also accurate out of sample. </a:t>
            </a:r>
          </a:p>
        </p:txBody>
      </p:sp>
    </p:spTree>
    <p:extLst>
      <p:ext uri="{BB962C8B-B14F-4D97-AF65-F5344CB8AC3E}">
        <p14:creationId xmlns:p14="http://schemas.microsoft.com/office/powerpoint/2010/main" val="9591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Cares About Accuracy on the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[DFHPRR’15,BNSSSU’16]: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statistical estimator for adaptively chosen linear </a:t>
                </a:r>
                <a:r>
                  <a:rPr lang="en-US" dirty="0" err="1"/>
                  <a:t>functionals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any distribution,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If: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private, and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sample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0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Using Independent Gaussian Perturbation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There exists a simple, computationally efficient  statistical estimator that can answer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adaptive</a:t>
                </a:r>
                <a:r>
                  <a:rPr lang="en-US" dirty="0"/>
                  <a:t> queries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quadratic</a:t>
                </a:r>
                <a:r>
                  <a:rPr lang="en-US" dirty="0"/>
                  <a:t> improvement over the empirical average mechanism!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www.spcforexcel.com/files/images/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12" y="230190"/>
            <a:ext cx="2840706" cy="13464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Using State of the Art Differentially Private Mechanisms ([HR10])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There exists a statistical estimator that can answer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adaptive</a:t>
                </a:r>
                <a:r>
                  <a:rPr lang="en-US" dirty="0"/>
                  <a:t> queries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 </a:t>
                </a:r>
                <a:r>
                  <a:rPr lang="en-US" i="1" dirty="0"/>
                  <a:t>exponential</a:t>
                </a:r>
                <a:r>
                  <a:rPr lang="en-US" dirty="0"/>
                  <a:t> improvement if the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 r="-247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jointly distributed R.V.s.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-approximate max-information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-approximate max-information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if for every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6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[DFHPRR15, RRST16]: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differentially private,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396119" y="508678"/>
            <a:ext cx="8351762" cy="1551941"/>
          </a:xfrm>
          <a:prstGeom prst="rect">
            <a:avLst/>
          </a:prstGeom>
          <a:gradFill>
            <a:gsLst>
              <a:gs pos="0">
                <a:srgbClr val="FBFBF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500" i="1"/>
            </a:pPr>
            <a:r>
              <a:t>Most published research findings </a:t>
            </a:r>
          </a:p>
          <a:p>
            <a:pPr algn="ctr">
              <a:defRPr sz="3500"/>
            </a:pPr>
            <a:r>
              <a:rPr i="1"/>
              <a:t>are probably false.  </a:t>
            </a:r>
          </a:p>
          <a:p>
            <a:pPr algn="r">
              <a:defRPr sz="3000"/>
            </a:pPr>
            <a:r>
              <a:t>– John Ioannidis</a:t>
            </a:r>
          </a:p>
        </p:txBody>
      </p:sp>
      <p:sp>
        <p:nvSpPr>
          <p:cNvPr id="126" name="Shape 126"/>
          <p:cNvSpPr/>
          <p:nvPr/>
        </p:nvSpPr>
        <p:spPr>
          <a:xfrm>
            <a:off x="396119" y="2269031"/>
            <a:ext cx="8351762" cy="2491741"/>
          </a:xfrm>
          <a:prstGeom prst="rect">
            <a:avLst/>
          </a:prstGeom>
          <a:gradFill>
            <a:gsLst>
              <a:gs pos="0">
                <a:srgbClr val="FBFBF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500" i="1"/>
            </a:pPr>
            <a:r>
              <a:rPr dirty="0"/>
              <a:t>[…] three-quarters of published scientific papers in the field of machine learning are bunk because of ‘overfitting’ says Sandy </a:t>
            </a:r>
            <a:r>
              <a:rPr dirty="0" err="1"/>
              <a:t>Pentland</a:t>
            </a:r>
            <a:endParaRPr dirty="0"/>
          </a:p>
          <a:p>
            <a:pPr algn="r">
              <a:defRPr sz="3000" i="1"/>
            </a:pPr>
            <a:endParaRPr dirty="0"/>
          </a:p>
          <a:p>
            <a:pPr algn="r">
              <a:defRPr sz="3000" i="1"/>
            </a:pPr>
            <a:r>
              <a:rPr dirty="0"/>
              <a:t>– </a:t>
            </a:r>
            <a:r>
              <a:rPr i="0" dirty="0"/>
              <a:t>The Economist</a:t>
            </a:r>
          </a:p>
        </p:txBody>
      </p:sp>
      <p:sp>
        <p:nvSpPr>
          <p:cNvPr id="127" name="Shape 127"/>
          <p:cNvSpPr/>
          <p:nvPr/>
        </p:nvSpPr>
        <p:spPr>
          <a:xfrm>
            <a:off x="396119" y="4969185"/>
            <a:ext cx="8351762" cy="1551941"/>
          </a:xfrm>
          <a:prstGeom prst="rect">
            <a:avLst/>
          </a:prstGeom>
          <a:gradFill>
            <a:gsLst>
              <a:gs pos="0">
                <a:srgbClr val="FBFBF1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500" i="1"/>
            </a:pPr>
            <a:r>
              <a:t>Irreproducible biology research costs put at $28 billion per year</a:t>
            </a:r>
          </a:p>
          <a:p>
            <a:pPr algn="r">
              <a:defRPr sz="3000"/>
            </a:pPr>
            <a:r>
              <a:t>– Nature News (2015)</a:t>
            </a:r>
          </a:p>
        </p:txBody>
      </p:sp>
    </p:spTree>
    <p:extLst>
      <p:ext uri="{BB962C8B-B14F-4D97-AF65-F5344CB8AC3E}">
        <p14:creationId xmlns:p14="http://schemas.microsoft.com/office/powerpoint/2010/main" val="367441130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  <p:bldP spid="127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Algorithms with bounded max information control the probability of “bad events” that occur as a result of dependence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Generalization for linear </a:t>
                </a:r>
                <a:r>
                  <a:rPr lang="en-US" dirty="0" err="1"/>
                  <a:t>functionals</a:t>
                </a:r>
                <a:r>
                  <a:rPr lang="en-US" dirty="0"/>
                  <a:t> or any other well concentrated class of statistics.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valid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 for a selection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the procedure: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Select a test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(and a corresponding null hypothesis)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were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Reject the null hypothesis if: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results in a false discovery with probability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87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is a valid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Upshot</a:t>
                </a:r>
                <a:r>
                  <a:rPr lang="en-US" dirty="0"/>
                  <a:t>: Hypothesis tests selected adaptively as part of differentially private data analysis can have their p-values corrected to account for effects of </a:t>
                </a:r>
                <a:r>
                  <a:rPr lang="en-US" dirty="0" err="1"/>
                  <a:t>adaptivity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420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 </a:t>
                </a:r>
                <a:r>
                  <a:rPr lang="en-US" dirty="0"/>
                  <a:t>[RRST16]: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private.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is a valid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88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2565400" y="3238500"/>
            <a:ext cx="1832162" cy="23766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6">
                <a:satOff val="-35873"/>
                <a:lumOff val="-12431"/>
              </a:schemeClr>
            </a:solidFill>
            <a:custDash>
              <a:ds d="200000" sp="200000"/>
            </a:custDash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457200" y="13822"/>
            <a:ext cx="8229600" cy="110619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Applications</a:t>
            </a:r>
            <a:endParaRPr dirty="0"/>
          </a:p>
        </p:txBody>
      </p:sp>
      <p:sp>
        <p:nvSpPr>
          <p:cNvPr id="338" name="Shape 338"/>
          <p:cNvSpPr/>
          <p:nvPr/>
        </p:nvSpPr>
        <p:spPr>
          <a:xfrm>
            <a:off x="660400" y="1803400"/>
            <a:ext cx="935137" cy="2186881"/>
          </a:xfrm>
          <a:prstGeom prst="rect">
            <a:avLst/>
          </a:prstGeom>
          <a:solidFill>
            <a:schemeClr val="accent1">
              <a:lumOff val="23725"/>
            </a:schemeClr>
          </a:solidFill>
          <a:ln w="25400">
            <a:solidFill>
              <a:schemeClr val="accent1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729178" y="2603470"/>
            <a:ext cx="90892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</a:t>
            </a:r>
          </a:p>
        </p:txBody>
      </p:sp>
      <p:sp>
        <p:nvSpPr>
          <p:cNvPr id="340" name="Shape 340"/>
          <p:cNvSpPr/>
          <p:nvPr/>
        </p:nvSpPr>
        <p:spPr>
          <a:xfrm>
            <a:off x="2933700" y="1732905"/>
            <a:ext cx="935137" cy="1080790"/>
          </a:xfrm>
          <a:prstGeom prst="rect">
            <a:avLst/>
          </a:prstGeom>
          <a:solidFill>
            <a:schemeClr val="accent1">
              <a:lumOff val="23725"/>
            </a:schemeClr>
          </a:solidFill>
          <a:ln w="25400">
            <a:solidFill>
              <a:schemeClr val="accent1">
                <a:satOff val="-4409"/>
                <a:lumOff val="-10509"/>
              </a:schemeClr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2933700" y="4305300"/>
            <a:ext cx="935137" cy="1080790"/>
          </a:xfrm>
          <a:prstGeom prst="rect">
            <a:avLst/>
          </a:prstGeom>
          <a:solidFill>
            <a:schemeClr val="accent1">
              <a:lumOff val="23725"/>
            </a:schemeClr>
          </a:solidFill>
          <a:ln w="25400">
            <a:solidFill>
              <a:schemeClr val="accent1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351770" y="1168370"/>
            <a:ext cx="200728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t>training data</a:t>
            </a:r>
          </a:p>
        </p:txBody>
      </p:sp>
      <p:sp>
        <p:nvSpPr>
          <p:cNvPr id="343" name="Shape 343"/>
          <p:cNvSpPr/>
          <p:nvPr/>
        </p:nvSpPr>
        <p:spPr>
          <a:xfrm>
            <a:off x="2770870" y="3251200"/>
            <a:ext cx="1684696" cy="98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/>
            </a:pPr>
            <a:r>
              <a:t>Reusable </a:t>
            </a:r>
          </a:p>
          <a:p>
            <a:pPr>
              <a:defRPr sz="3000"/>
            </a:pPr>
            <a:r>
              <a:t>holdout</a:t>
            </a:r>
          </a:p>
        </p:txBody>
      </p:sp>
      <p:sp>
        <p:nvSpPr>
          <p:cNvPr id="347" name="Shape 347"/>
          <p:cNvSpPr/>
          <p:nvPr/>
        </p:nvSpPr>
        <p:spPr>
          <a:xfrm>
            <a:off x="1629618" y="2273300"/>
            <a:ext cx="1270001" cy="0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629618" y="3436227"/>
            <a:ext cx="1278048" cy="1096366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4434658" y="2058640"/>
            <a:ext cx="1843359" cy="429320"/>
          </a:xfrm>
          <a:prstGeom prst="leftRightArrow">
            <a:avLst>
              <a:gd name="adj1" fmla="val 38500"/>
              <a:gd name="adj2" fmla="val 74128"/>
            </a:avLst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295180" y="1714470"/>
            <a:ext cx="209509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/>
            </a:pPr>
            <a:r>
              <a:t>unrestricted</a:t>
            </a:r>
          </a:p>
          <a:p>
            <a:pPr algn="ctr">
              <a:defRPr sz="3000"/>
            </a:pPr>
            <a:r>
              <a:t>access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4622355" y="2733902"/>
            <a:ext cx="2084097" cy="2627413"/>
            <a:chOff x="218000" y="0"/>
            <a:chExt cx="2084095" cy="2627412"/>
          </a:xfrm>
        </p:grpSpPr>
        <p:sp>
          <p:nvSpPr>
            <p:cNvPr id="351" name="Shape 351"/>
            <p:cNvSpPr/>
            <p:nvPr/>
          </p:nvSpPr>
          <p:spPr>
            <a:xfrm rot="19758770">
              <a:off x="198485" y="440319"/>
              <a:ext cx="1843359" cy="429320"/>
            </a:xfrm>
            <a:prstGeom prst="leftRightArrow">
              <a:avLst>
                <a:gd name="adj1" fmla="val 38500"/>
                <a:gd name="adj2" fmla="val 74128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>
              <a:outerShdw blurRad="38100" dist="23000" dir="9276492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73608" y="1202472"/>
              <a:ext cx="2028488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3000"/>
              </a:pPr>
              <a:r>
                <a:t>can be used</a:t>
              </a:r>
            </a:p>
            <a:p>
              <a:pPr algn="ctr">
                <a:defRPr sz="3000"/>
              </a:pPr>
              <a:r>
                <a:rPr i="1">
                  <a:solidFill>
                    <a:schemeClr val="accent2">
                      <a:satOff val="-4966"/>
                      <a:lumOff val="-10549"/>
                    </a:schemeClr>
                  </a:solidFill>
                </a:rPr>
                <a:t>many</a:t>
              </a:r>
              <a:r>
                <a:t> times</a:t>
              </a:r>
            </a:p>
            <a:p>
              <a:pPr algn="ctr">
                <a:defRPr sz="3000"/>
              </a:pPr>
              <a:r>
                <a:t>adaptively</a:t>
              </a:r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212241" y="4574728"/>
            <a:ext cx="7940172" cy="1910879"/>
            <a:chOff x="0" y="0"/>
            <a:chExt cx="7940171" cy="1910877"/>
          </a:xfrm>
        </p:grpSpPr>
        <p:sp>
          <p:nvSpPr>
            <p:cNvPr id="354" name="Shape 354"/>
            <p:cNvSpPr/>
            <p:nvPr/>
          </p:nvSpPr>
          <p:spPr>
            <a:xfrm>
              <a:off x="779345" y="1374937"/>
              <a:ext cx="7160827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000"/>
              </a:lvl1pPr>
            </a:lstStyle>
            <a:p>
              <a:r>
                <a:t>valid estimate every time you use the holdout</a:t>
              </a:r>
            </a:p>
          </p:txBody>
        </p:sp>
        <p:pic>
          <p:nvPicPr>
            <p:cNvPr id="355" name="image1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856855" cy="1405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Picture 2" descr="http://allwallpapersnew.com/wp-content/gallery/cute-baby-photo-gallery/cute-baby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40" y="2284830"/>
            <a:ext cx="248716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2237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 advAuto="0"/>
      <p:bldP spid="356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roup 363"/>
          <p:cNvGrpSpPr/>
          <p:nvPr/>
        </p:nvGrpSpPr>
        <p:grpSpPr>
          <a:xfrm>
            <a:off x="264906" y="1526488"/>
            <a:ext cx="8614190" cy="4364793"/>
            <a:chOff x="0" y="0"/>
            <a:chExt cx="8614189" cy="4364792"/>
          </a:xfrm>
        </p:grpSpPr>
        <p:sp>
          <p:nvSpPr>
            <p:cNvPr id="361" name="Shape 361"/>
            <p:cNvSpPr/>
            <p:nvPr/>
          </p:nvSpPr>
          <p:spPr>
            <a:xfrm>
              <a:off x="0" y="394477"/>
              <a:ext cx="7776157" cy="3970315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>
              <a:outerShdw blurRad="38100" dist="66001" dir="36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from</a:t>
              </a:r>
              <a:r>
                <a:rPr dirty="0"/>
                <a:t> </a:t>
              </a:r>
              <a:r>
                <a:rPr dirty="0" err="1">
                  <a:solidFill>
                    <a:schemeClr val="accent1">
                      <a:lumOff val="23725"/>
                    </a:schemeClr>
                  </a:solidFill>
                </a:rPr>
                <a:t>numpy</a:t>
              </a:r>
              <a:r>
                <a:rPr dirty="0"/>
                <a:t>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import</a:t>
              </a:r>
              <a:r>
                <a:rPr dirty="0"/>
                <a:t> </a:t>
              </a:r>
              <a:r>
                <a:rPr dirty="0">
                  <a:solidFill>
                    <a:schemeClr val="accent1">
                      <a:lumOff val="23725"/>
                    </a:schemeClr>
                  </a:solidFill>
                </a:rPr>
                <a:t>*</a:t>
              </a: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endParaRPr dirty="0">
                <a:solidFill>
                  <a:schemeClr val="accent1">
                    <a:lumOff val="23725"/>
                  </a:schemeClr>
                </a:solidFill>
              </a:endParaRP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b="1" dirty="0" err="1">
                  <a:solidFill>
                    <a:schemeClr val="accent6">
                      <a:lumOff val="18921"/>
                    </a:schemeClr>
                  </a:solidFill>
                </a:rPr>
                <a:t>def</a:t>
              </a:r>
              <a:r>
                <a:rPr dirty="0"/>
                <a:t> </a:t>
              </a:r>
              <a:r>
                <a:rPr dirty="0" err="1">
                  <a:solidFill>
                    <a:schemeClr val="accent2">
                      <a:lumOff val="23627"/>
                    </a:schemeClr>
                  </a:solidFill>
                </a:rPr>
                <a:t>Thresholdout</a:t>
              </a:r>
              <a:r>
                <a:rPr dirty="0"/>
                <a:t>(sample, holdout, q</a:t>
              </a:r>
              <a:r>
                <a:rPr lang="en-US" dirty="0"/>
                <a:t>, sigma, threshold</a:t>
              </a:r>
              <a:r>
                <a:rPr dirty="0"/>
                <a:t>):</a:t>
              </a: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</a:t>
              </a:r>
              <a:r>
                <a:rPr dirty="0" err="1"/>
                <a:t>sample_mean</a:t>
              </a:r>
              <a:r>
                <a:rPr dirty="0"/>
                <a:t> = </a:t>
              </a:r>
              <a:r>
                <a:rPr dirty="0">
                  <a:solidFill>
                    <a:schemeClr val="accent1">
                      <a:lumOff val="23725"/>
                    </a:schemeClr>
                  </a:solidFill>
                </a:rPr>
                <a:t>mean</a:t>
              </a:r>
              <a:r>
                <a:rPr dirty="0"/>
                <a:t>([q(x)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for</a:t>
              </a:r>
              <a:r>
                <a:rPr dirty="0"/>
                <a:t> x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in</a:t>
              </a:r>
              <a:r>
                <a:rPr dirty="0"/>
                <a:t> sample])</a:t>
              </a: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</a:t>
              </a:r>
              <a:r>
                <a:rPr dirty="0" err="1"/>
                <a:t>holdout_mean</a:t>
              </a:r>
              <a:r>
                <a:rPr dirty="0"/>
                <a:t> = </a:t>
              </a:r>
              <a:r>
                <a:rPr dirty="0">
                  <a:solidFill>
                    <a:schemeClr val="accent1">
                      <a:lumOff val="23725"/>
                    </a:schemeClr>
                  </a:solidFill>
                </a:rPr>
                <a:t>mean</a:t>
              </a:r>
              <a:r>
                <a:rPr dirty="0"/>
                <a:t>([q(x)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for</a:t>
              </a:r>
              <a:r>
                <a:rPr dirty="0"/>
                <a:t> x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in</a:t>
              </a:r>
              <a:r>
                <a:rPr dirty="0"/>
                <a:t> holdout])</a:t>
              </a: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if</a:t>
              </a:r>
              <a:r>
                <a:rPr dirty="0"/>
                <a:t> (</a:t>
              </a:r>
              <a:r>
                <a:rPr dirty="0">
                  <a:solidFill>
                    <a:schemeClr val="accent1">
                      <a:lumOff val="23725"/>
                    </a:schemeClr>
                  </a:solidFill>
                </a:rPr>
                <a:t>abs</a:t>
              </a:r>
              <a:r>
                <a:rPr dirty="0"/>
                <a:t>(</a:t>
              </a:r>
              <a:r>
                <a:rPr dirty="0" err="1"/>
                <a:t>sample_mean</a:t>
              </a:r>
              <a:r>
                <a:rPr dirty="0"/>
                <a:t> - </a:t>
              </a:r>
              <a:r>
                <a:rPr dirty="0" err="1"/>
                <a:t>holdout_mean</a:t>
              </a:r>
              <a:r>
                <a:rPr dirty="0"/>
                <a:t>) </a:t>
              </a:r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     &lt; </a:t>
              </a:r>
              <a:r>
                <a:rPr dirty="0" err="1">
                  <a:solidFill>
                    <a:schemeClr val="accent1">
                      <a:lumOff val="23725"/>
                    </a:schemeClr>
                  </a:solidFill>
                </a:rPr>
                <a:t>random.normal</a:t>
              </a:r>
              <a:r>
                <a:rPr dirty="0"/>
                <a:t>(threshold, sigma)):</a:t>
              </a:r>
            </a:p>
            <a:p>
              <a:pPr>
                <a:defRPr sz="2100" i="1">
                  <a:solidFill>
                    <a:srgbClr val="A7A7A7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  # q does not </a:t>
              </a:r>
              <a:r>
                <a:rPr dirty="0" err="1"/>
                <a:t>overfit</a:t>
              </a:r>
              <a:endParaRPr dirty="0"/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 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return</a:t>
              </a:r>
              <a:r>
                <a:rPr dirty="0"/>
                <a:t> </a:t>
              </a:r>
              <a:r>
                <a:rPr dirty="0" err="1"/>
                <a:t>sample_mean</a:t>
              </a:r>
              <a:endParaRPr dirty="0"/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else:</a:t>
              </a:r>
            </a:p>
            <a:p>
              <a:pPr>
                <a:defRPr sz="2100" i="1">
                  <a:solidFill>
                    <a:srgbClr val="A7A7A7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  # q </a:t>
              </a:r>
              <a:r>
                <a:rPr dirty="0" err="1"/>
                <a:t>overfits</a:t>
              </a:r>
              <a:endParaRPr dirty="0"/>
            </a:p>
            <a:p>
              <a: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pPr>
              <a:r>
                <a:rPr dirty="0"/>
                <a:t>    </a:t>
              </a:r>
              <a:r>
                <a:rPr b="1" dirty="0">
                  <a:solidFill>
                    <a:schemeClr val="accent6">
                      <a:lumOff val="18921"/>
                    </a:schemeClr>
                  </a:solidFill>
                </a:rPr>
                <a:t>return</a:t>
              </a:r>
              <a:r>
                <a:rPr dirty="0"/>
                <a:t> </a:t>
              </a:r>
              <a:r>
                <a:rPr dirty="0" err="1"/>
                <a:t>holdout_mean</a:t>
              </a:r>
              <a:r>
                <a:rPr dirty="0"/>
                <a:t> + </a:t>
              </a:r>
              <a:r>
                <a:rPr dirty="0" err="1">
                  <a:solidFill>
                    <a:schemeClr val="accent1">
                      <a:lumOff val="23725"/>
                    </a:schemeClr>
                  </a:solidFill>
                </a:rPr>
                <a:t>random.normal</a:t>
              </a:r>
              <a:r>
                <a:rPr dirty="0"/>
                <a:t>(</a:t>
              </a:r>
              <a:r>
                <a:rPr dirty="0">
                  <a:solidFill>
                    <a:schemeClr val="accent3">
                      <a:lumOff val="22941"/>
                    </a:schemeClr>
                  </a:solidFill>
                </a:rPr>
                <a:t>0</a:t>
              </a:r>
              <a:r>
                <a:rPr dirty="0"/>
                <a:t>, sigma)   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0" y="0"/>
              <a:ext cx="8614189" cy="396240"/>
            </a:xfrm>
            <a:prstGeom prst="rect">
              <a:avLst/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100">
                  <a:solidFill>
                    <a:srgbClr val="FFFFFF"/>
                  </a:solidFill>
                  <a:latin typeface="Menlo"/>
                  <a:ea typeface="Menlo"/>
                  <a:cs typeface="Menlo"/>
                  <a:sym typeface="Menlo"/>
                </a:defRPr>
              </a:lvl1pPr>
            </a:lstStyle>
            <a:p>
              <a:r>
                <a:t>thresholdout.py:</a:t>
              </a:r>
            </a:p>
          </p:txBody>
        </p:sp>
      </p:grp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Thresholdout</a:t>
            </a:r>
            <a:r>
              <a:rPr dirty="0"/>
              <a:t> </a:t>
            </a:r>
            <a:r>
              <a:rPr sz="2200" dirty="0"/>
              <a:t>[</a:t>
            </a:r>
            <a:r>
              <a:rPr lang="en-US" sz="2200" dirty="0"/>
              <a:t>DFHPRR15</a:t>
            </a:r>
            <a:r>
              <a:rPr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50602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The Guarantee</a:t>
            </a:r>
            <a:endParaRPr dirty="0"/>
          </a:p>
        </p:txBody>
      </p:sp>
      <p:sp>
        <p:nvSpPr>
          <p:cNvPr id="367" name="Shape 367"/>
          <p:cNvSpPr/>
          <p:nvPr/>
        </p:nvSpPr>
        <p:spPr>
          <a:xfrm>
            <a:off x="6329975" y="202846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Theorem*: </a:t>
                </a:r>
                <a:r>
                  <a:rPr lang="en-US" dirty="0" err="1"/>
                  <a:t>Thresholdout</a:t>
                </a:r>
                <a:r>
                  <a:rPr lang="en-US" dirty="0"/>
                  <a:t> guarantees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accuracy, and can be run until the number of </a:t>
                </a:r>
                <a:r>
                  <a:rPr lang="en-US" i="1" dirty="0"/>
                  <a:t>over-fitting queries asked is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5191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Reusable holdout example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457200" y="1637919"/>
            <a:ext cx="8355979" cy="4863822"/>
          </a:xfrm>
          <a:prstGeom prst="rect">
            <a:avLst/>
          </a:prstGeom>
        </p:spPr>
        <p:txBody>
          <a:bodyPr/>
          <a:lstStyle/>
          <a:p>
            <a:pPr marL="332184" indent="-332184">
              <a:defRPr sz="3100"/>
            </a:pPr>
            <a:r>
              <a:rPr dirty="0"/>
              <a:t>Data set with </a:t>
            </a:r>
            <a:r>
              <a:rPr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2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n</a:t>
            </a:r>
            <a:r>
              <a:rPr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 = 20,000</a:t>
            </a:r>
            <a:r>
              <a:rPr dirty="0"/>
              <a:t> rows and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d</a:t>
            </a:r>
            <a:r>
              <a:rPr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 = 10,000 </a:t>
            </a:r>
            <a:r>
              <a:rPr dirty="0"/>
              <a:t>variables. Class labels in </a:t>
            </a:r>
            <a:r>
              <a:rPr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{-1,1}</a:t>
            </a:r>
          </a:p>
          <a:p>
            <a:pPr marL="332184" indent="-332184">
              <a:defRPr sz="3100"/>
            </a:pPr>
            <a:r>
              <a:rPr dirty="0"/>
              <a:t>Analyst performs </a:t>
            </a:r>
            <a:r>
              <a:rPr u="sng" dirty="0">
                <a:latin typeface="Gill Sans SemiBold"/>
                <a:ea typeface="Gill Sans SemiBold"/>
                <a:cs typeface="Gill Sans SemiBold"/>
                <a:sym typeface="Gill Sans SemiBold"/>
              </a:rPr>
              <a:t>stepwise variable selection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:</a:t>
            </a:r>
          </a:p>
          <a:p>
            <a:pPr marL="922421" lvl="1" indent="-414421">
              <a:buFontTx/>
              <a:buAutoNum type="arabicPeriod"/>
              <a:defRPr sz="3100"/>
            </a:pPr>
            <a:r>
              <a:rPr dirty="0"/>
              <a:t>Split data into training/holdout of size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n</a:t>
            </a:r>
          </a:p>
          <a:p>
            <a:pPr marL="922421" lvl="1" indent="-414421">
              <a:buFontTx/>
              <a:buAutoNum type="arabicPeriod"/>
              <a:defRPr sz="3100"/>
            </a:pPr>
            <a:r>
              <a:rPr dirty="0"/>
              <a:t>Select “best”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k</a:t>
            </a:r>
            <a:r>
              <a:rPr dirty="0"/>
              <a:t> variables on training data</a:t>
            </a:r>
          </a:p>
          <a:p>
            <a:pPr marL="922421" lvl="1" indent="-414421">
              <a:buFontTx/>
              <a:buAutoNum type="arabicPeriod"/>
              <a:defRPr sz="3100"/>
            </a:pPr>
            <a:r>
              <a:rPr dirty="0"/>
              <a:t>Only use variables also good on holdout</a:t>
            </a:r>
          </a:p>
          <a:p>
            <a:pPr marL="922421" lvl="1" indent="-414421">
              <a:buFontTx/>
              <a:buAutoNum type="arabicPeriod"/>
              <a:defRPr sz="3100"/>
            </a:pPr>
            <a:r>
              <a:rPr dirty="0"/>
              <a:t>Build linear predictor out of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k</a:t>
            </a:r>
            <a:r>
              <a:rPr dirty="0"/>
              <a:t> variables</a:t>
            </a:r>
          </a:p>
          <a:p>
            <a:pPr marL="922421" lvl="1" indent="-414421">
              <a:buFontTx/>
              <a:buAutoNum type="arabicPeriod"/>
              <a:defRPr sz="3100"/>
            </a:pPr>
            <a:r>
              <a:rPr dirty="0"/>
              <a:t>Find best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k = </a:t>
            </a:r>
            <a:r>
              <a:rPr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10,20,30,…</a:t>
            </a:r>
          </a:p>
        </p:txBody>
      </p:sp>
    </p:spTree>
    <p:extLst>
      <p:ext uri="{BB962C8B-B14F-4D97-AF65-F5344CB8AC3E}">
        <p14:creationId xmlns:p14="http://schemas.microsoft.com/office/powerpoint/2010/main" val="61245332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Classification after feature selection</a:t>
            </a:r>
          </a:p>
        </p:txBody>
      </p:sp>
      <p:pic>
        <p:nvPicPr>
          <p:cNvPr id="383" name="plot-281158-10000-10000-100-nosig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24655"/>
            <a:ext cx="914400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746715" y="1609490"/>
            <a:ext cx="765057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/>
            </a:pP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No signal: </a:t>
            </a:r>
            <a:r>
              <a:t>data are random gaussians </a:t>
            </a:r>
          </a:p>
          <a:p>
            <a:pPr algn="ctr">
              <a:defRPr sz="2800"/>
            </a:pPr>
            <a:r>
              <a:t>labels are drawn </a:t>
            </a:r>
            <a:r>
              <a:rPr i="1"/>
              <a:t>independently</a:t>
            </a:r>
            <a:r>
              <a:t> at random from {-1,1}</a:t>
            </a:r>
          </a:p>
        </p:txBody>
      </p:sp>
      <p:sp>
        <p:nvSpPr>
          <p:cNvPr id="385" name="Shape 385"/>
          <p:cNvSpPr/>
          <p:nvPr/>
        </p:nvSpPr>
        <p:spPr>
          <a:xfrm>
            <a:off x="1437600" y="6186781"/>
            <a:ext cx="62688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/>
            </a:lvl1pPr>
          </a:lstStyle>
          <a:p>
            <a:r>
              <a:t>Thresholdout correctly detects overfitting!</a:t>
            </a:r>
          </a:p>
        </p:txBody>
      </p:sp>
    </p:spTree>
    <p:extLst>
      <p:ext uri="{BB962C8B-B14F-4D97-AF65-F5344CB8AC3E}">
        <p14:creationId xmlns:p14="http://schemas.microsoft.com/office/powerpoint/2010/main" val="265369120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animBg="1" advAuto="0"/>
      <p:bldP spid="385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177433" y="1596067"/>
            <a:ext cx="878913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/>
            </a:pP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Strong signal:</a:t>
            </a:r>
            <a:r>
              <a:rPr dirty="0"/>
              <a:t> 20 features are </a:t>
            </a:r>
            <a:r>
              <a:rPr lang="en-US" dirty="0"/>
              <a:t>mildly</a:t>
            </a:r>
            <a:r>
              <a:rPr dirty="0"/>
              <a:t> correlated with target</a:t>
            </a:r>
          </a:p>
          <a:p>
            <a:pPr algn="ctr">
              <a:defRPr sz="2800"/>
            </a:pPr>
            <a:r>
              <a:rPr dirty="0"/>
              <a:t>remaining attributes are uncorrelated</a:t>
            </a:r>
          </a:p>
        </p:txBody>
      </p:sp>
      <p:pic>
        <p:nvPicPr>
          <p:cNvPr id="388" name="plot-281158-10000-10000-100-highsig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25894"/>
            <a:ext cx="914400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1020620" y="6186781"/>
            <a:ext cx="710275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/>
            </a:lvl1pPr>
          </a:lstStyle>
          <a:p>
            <a:r>
              <a:t>Thresholdout correctly detects right model size!</a:t>
            </a:r>
          </a:p>
        </p:txBody>
      </p:sp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Classification after feature selection</a:t>
            </a:r>
          </a:p>
        </p:txBody>
      </p:sp>
    </p:spTree>
    <p:extLst>
      <p:ext uri="{BB962C8B-B14F-4D97-AF65-F5344CB8AC3E}">
        <p14:creationId xmlns:p14="http://schemas.microsoft.com/office/powerpoint/2010/main" val="373910976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 advAuto="0"/>
      <p:bldP spid="38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57326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algn="ctr"/>
            <a:r>
              <a:rPr dirty="0"/>
              <a:t>Preventing overfitting</a:t>
            </a:r>
            <a:r>
              <a:rPr lang="en-US" dirty="0"/>
              <a:t>/false discovery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2624625" y="1924855"/>
            <a:ext cx="4313928" cy="88724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900"/>
            </a:lvl1pPr>
          </a:lstStyle>
          <a:p>
            <a:r>
              <a:rPr dirty="0"/>
              <a:t>Decade</a:t>
            </a:r>
            <a:r>
              <a:rPr lang="en-US" dirty="0"/>
              <a:t>s</a:t>
            </a:r>
            <a:r>
              <a:rPr dirty="0"/>
              <a:t> old subject</a:t>
            </a:r>
          </a:p>
        </p:txBody>
      </p:sp>
      <p:sp>
        <p:nvSpPr>
          <p:cNvPr id="133" name="Shape 133"/>
          <p:cNvSpPr/>
          <p:nvPr/>
        </p:nvSpPr>
        <p:spPr>
          <a:xfrm>
            <a:off x="632936" y="4988430"/>
            <a:ext cx="8087717" cy="78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700"/>
              </a:spcBef>
              <a:buFont typeface="Arial"/>
              <a:defRPr sz="3900"/>
            </a:pPr>
            <a:r>
              <a:t>Designed for </a:t>
            </a:r>
            <a:r>
              <a:rPr i="1">
                <a:solidFill>
                  <a:schemeClr val="accent2">
                    <a:satOff val="-4966"/>
                    <a:lumOff val="-10549"/>
                  </a:schemeClr>
                </a:solidFill>
              </a:rPr>
              <a:t>static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 data analysis</a:t>
            </a:r>
          </a:p>
        </p:txBody>
      </p:sp>
      <p:sp>
        <p:nvSpPr>
          <p:cNvPr id="134" name="Shape 134"/>
          <p:cNvSpPr/>
          <p:nvPr/>
        </p:nvSpPr>
        <p:spPr>
          <a:xfrm>
            <a:off x="569529" y="3109559"/>
            <a:ext cx="8214530" cy="1659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700"/>
              </a:spcBef>
              <a:buFont typeface="Arial"/>
              <a:defRPr sz="3200"/>
            </a:pPr>
            <a:r>
              <a:rPr dirty="0"/>
              <a:t>Lots of tools:</a:t>
            </a:r>
          </a:p>
          <a:p>
            <a:pPr algn="ctr">
              <a:spcBef>
                <a:spcPts val="700"/>
              </a:spcBef>
              <a:buFont typeface="Arial"/>
              <a:defRPr sz="3200"/>
            </a:pPr>
            <a:r>
              <a:rPr dirty="0"/>
              <a:t>holdout method, cross-validation, </a:t>
            </a:r>
            <a:r>
              <a:rPr lang="en-US" dirty="0"/>
              <a:t>FDR control, Bonferroni correction,…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393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animBg="1" advAuto="0"/>
      <p:bldP spid="133" grpId="0" build="p" animBg="1" advAuto="0"/>
      <p:bldP spid="134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12725"/>
          <a:stretch/>
        </p:blipFill>
        <p:spPr>
          <a:xfrm rot="5400000">
            <a:off x="1695325" y="1319070"/>
            <a:ext cx="5709692" cy="458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728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Differential Privacy and Low Sensitivity Statistics:</a:t>
            </a:r>
          </a:p>
          <a:p>
            <a:pPr lvl="1"/>
            <a:r>
              <a:rPr lang="en-US" sz="1600" dirty="0"/>
              <a:t>[DFHPRR15]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</a:t>
            </a:r>
            <a:r>
              <a:rPr lang="en-US" sz="1600" i="1" dirty="0"/>
              <a:t>“Preserving Statistical Validity in Adaptive Data Analysis”</a:t>
            </a:r>
            <a:r>
              <a:rPr lang="en-US" sz="1600" dirty="0"/>
              <a:t>, STOC 2015. </a:t>
            </a:r>
          </a:p>
          <a:p>
            <a:pPr lvl="1"/>
            <a:r>
              <a:rPr lang="en-US" sz="1600" dirty="0"/>
              <a:t>[BNSSSU16] </a:t>
            </a:r>
            <a:r>
              <a:rPr lang="en-US" sz="1600" dirty="0" err="1"/>
              <a:t>Bassily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Stemmer, Smith, Steinke, Ullman, </a:t>
            </a:r>
            <a:r>
              <a:rPr lang="en-US" sz="1600" i="1" dirty="0"/>
              <a:t>“Algorithmic Stability for Adaptive Data Analysis”, </a:t>
            </a:r>
            <a:r>
              <a:rPr lang="en-US" sz="1600" dirty="0"/>
              <a:t>STOC 2016.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Occam Bounds and Differential Privacy Control Arbitrary Dependencies:</a:t>
            </a:r>
          </a:p>
          <a:p>
            <a:pPr lvl="1"/>
            <a:r>
              <a:rPr lang="en-US" sz="1600" dirty="0"/>
              <a:t>[DFHPRR15b]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</a:t>
            </a:r>
            <a:r>
              <a:rPr lang="en-US" sz="1600" i="1" dirty="0"/>
              <a:t>“Generalization in Adaptive Data Analysis and Holdout Reuse”</a:t>
            </a:r>
            <a:r>
              <a:rPr lang="en-US" sz="1600" dirty="0"/>
              <a:t>, NIPS 2015.</a:t>
            </a:r>
          </a:p>
          <a:p>
            <a:pPr lvl="1"/>
            <a:r>
              <a:rPr lang="en-US" sz="1600" dirty="0"/>
              <a:t>[RRST16] Rogers, Roth, Smith, Thakkar, </a:t>
            </a:r>
            <a:r>
              <a:rPr lang="en-US" sz="1600" i="1" dirty="0"/>
              <a:t>“Max Information, Differential Privacy, and Post-Selection Hypothesis Testing</a:t>
            </a:r>
            <a:r>
              <a:rPr lang="en-US" sz="1600" i="1"/>
              <a:t>”</a:t>
            </a:r>
            <a:r>
              <a:rPr lang="en-US" sz="1600"/>
              <a:t>, FOCS 2016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2000" b="1" dirty="0"/>
              <a:t>Holdout Reuse:</a:t>
            </a:r>
          </a:p>
          <a:p>
            <a:pPr lvl="1"/>
            <a:r>
              <a:rPr lang="en-US" sz="1600" dirty="0"/>
              <a:t>[DFHPRR15c]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“</a:t>
            </a:r>
            <a:r>
              <a:rPr lang="en-US" sz="1600" i="1" dirty="0"/>
              <a:t>The Reusable Holdout: Preserving Validity in Adaptive Data Analysis”</a:t>
            </a:r>
            <a:r>
              <a:rPr lang="en-US" sz="1600" dirty="0"/>
              <a:t>, Science, August 7 2015.</a:t>
            </a:r>
            <a:endParaRPr lang="en-US" sz="1600" i="1" dirty="0"/>
          </a:p>
          <a:p>
            <a:pPr lvl="1"/>
            <a:r>
              <a:rPr lang="en-US" sz="1600" dirty="0"/>
              <a:t>[BH15] Blum, </a:t>
            </a:r>
            <a:r>
              <a:rPr lang="en-US" sz="1600" dirty="0" err="1"/>
              <a:t>Hardt</a:t>
            </a:r>
            <a:r>
              <a:rPr lang="en-US" sz="1600" dirty="0"/>
              <a:t>, “</a:t>
            </a:r>
            <a:r>
              <a:rPr lang="en-US" sz="1600" i="1" dirty="0"/>
              <a:t>The Ladder: A Reliable Leaderboard for Machine Learning Competitions”</a:t>
            </a:r>
            <a:r>
              <a:rPr lang="en-US" sz="1600" dirty="0"/>
              <a:t>, ICML 2015.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9872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Sample Compression Schemes and Adaptive Learning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[CLNRW16] Cummings, </a:t>
            </a:r>
            <a:r>
              <a:rPr lang="en-US" sz="1600" dirty="0" err="1"/>
              <a:t>Ligett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Roth, Wu, </a:t>
            </a:r>
            <a:r>
              <a:rPr lang="en-US" sz="1600" i="1" dirty="0"/>
              <a:t>“Adaptive Learning with Robust Generalization Guarantees”, </a:t>
            </a:r>
            <a:r>
              <a:rPr lang="en-US" sz="1600" dirty="0"/>
              <a:t>COLT 2016. </a:t>
            </a:r>
          </a:p>
          <a:p>
            <a:pPr marL="0" indent="0">
              <a:buNone/>
            </a:pPr>
            <a:r>
              <a:rPr lang="en-US" sz="2000" b="1" dirty="0"/>
              <a:t>Mutual Information and Adaptive Data Analysis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[Ala15] </a:t>
            </a:r>
            <a:r>
              <a:rPr lang="en-US" sz="1600" dirty="0" err="1"/>
              <a:t>Alabdulmohsin</a:t>
            </a:r>
            <a:r>
              <a:rPr lang="en-US" sz="1600" dirty="0"/>
              <a:t>, </a:t>
            </a:r>
            <a:r>
              <a:rPr lang="en-US" sz="1600" i="1" dirty="0"/>
              <a:t>“Algorithmic Stability and Uniform Generalization”, </a:t>
            </a:r>
            <a:r>
              <a:rPr lang="en-US" sz="1600" dirty="0"/>
              <a:t>NIPS 2015.</a:t>
            </a:r>
          </a:p>
          <a:p>
            <a:pPr lvl="1"/>
            <a:r>
              <a:rPr lang="en-US" sz="1600" dirty="0"/>
              <a:t>[RZ16] Russo, Zou, </a:t>
            </a:r>
            <a:r>
              <a:rPr lang="en-US" sz="1600" i="1" dirty="0"/>
              <a:t>“Controlling Bias in Adaptive Data Analysis Using Information Theory”, </a:t>
            </a:r>
            <a:r>
              <a:rPr lang="en-US" sz="1600" dirty="0"/>
              <a:t>AISTATS 2016. </a:t>
            </a:r>
          </a:p>
          <a:p>
            <a:pPr marL="0" indent="0">
              <a:buNone/>
            </a:pPr>
            <a:r>
              <a:rPr lang="en-US" sz="2000" b="1" dirty="0"/>
              <a:t>Computational and Statistical Lower Bounds:</a:t>
            </a:r>
            <a:endParaRPr lang="en-US" sz="2000" dirty="0"/>
          </a:p>
          <a:p>
            <a:pPr lvl="1"/>
            <a:r>
              <a:rPr lang="en-US" sz="1600" dirty="0"/>
              <a:t>[HU14] </a:t>
            </a:r>
            <a:r>
              <a:rPr lang="en-US" sz="1600" dirty="0" err="1"/>
              <a:t>Hardt</a:t>
            </a:r>
            <a:r>
              <a:rPr lang="en-US" sz="1600" dirty="0"/>
              <a:t>, Ullman, </a:t>
            </a:r>
            <a:r>
              <a:rPr lang="en-US" sz="1600" i="1" dirty="0"/>
              <a:t>“Preventing False Discovery in Interactive Data Analysis is Hard”</a:t>
            </a:r>
            <a:r>
              <a:rPr lang="en-US" sz="1600" dirty="0"/>
              <a:t>, FOCS 2014. </a:t>
            </a:r>
          </a:p>
          <a:p>
            <a:pPr lvl="1"/>
            <a:r>
              <a:rPr lang="en-US" sz="1600" dirty="0"/>
              <a:t>[SU15] Steinke, Ullman, </a:t>
            </a:r>
            <a:r>
              <a:rPr lang="en-US" sz="1600" i="1" dirty="0"/>
              <a:t>“Interactive Fingerprinting Codes and the Hardness of Preventing False Discovery</a:t>
            </a:r>
            <a:r>
              <a:rPr lang="en-US" sz="1600" dirty="0"/>
              <a:t>”, COLT 2015. </a:t>
            </a:r>
          </a:p>
          <a:p>
            <a:pPr lvl="1"/>
            <a:r>
              <a:rPr lang="en-US" sz="1600" dirty="0"/>
              <a:t>[WLF16] Wang, Lei, Feinberg, </a:t>
            </a:r>
            <a:r>
              <a:rPr lang="en-US" sz="1600" i="1" dirty="0"/>
              <a:t>“A Minimax Theory for Adaptive Data Analysis”</a:t>
            </a:r>
            <a:r>
              <a:rPr lang="en-US" sz="1600" dirty="0"/>
              <a:t>, 2016.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7536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Bayesian Approaches</a:t>
            </a:r>
          </a:p>
          <a:p>
            <a:pPr lvl="1"/>
            <a:r>
              <a:rPr lang="en-US" sz="1600" dirty="0"/>
              <a:t>[Eld16] Elder, </a:t>
            </a:r>
            <a:r>
              <a:rPr lang="en-US" sz="1600" i="1" dirty="0"/>
              <a:t>“Challenges in Bayesian Adaptive Data Analysis”</a:t>
            </a:r>
            <a:r>
              <a:rPr lang="en-US" sz="1600" dirty="0"/>
              <a:t>, 2016. </a:t>
            </a:r>
          </a:p>
          <a:p>
            <a:pPr marL="0" indent="0">
              <a:buNone/>
            </a:pPr>
            <a:r>
              <a:rPr lang="en-US" sz="2000" b="1" dirty="0"/>
              <a:t>Privacy Composition Theorems for Adaptive Data Analysis</a:t>
            </a:r>
          </a:p>
          <a:p>
            <a:pPr lvl="1"/>
            <a:r>
              <a:rPr lang="en-US" sz="1600" dirty="0"/>
              <a:t>[RRUV16] Rogers, Roth, Ullman, </a:t>
            </a:r>
            <a:r>
              <a:rPr lang="en-US" sz="1600" dirty="0" err="1"/>
              <a:t>Vadhan</a:t>
            </a:r>
            <a:r>
              <a:rPr lang="en-US" sz="1600" dirty="0"/>
              <a:t>, </a:t>
            </a:r>
            <a:r>
              <a:rPr lang="en-US" sz="1600" i="1" dirty="0"/>
              <a:t>“Privacy Odometers and Filters: Pay as you Go Composition”</a:t>
            </a:r>
            <a:r>
              <a:rPr lang="en-US" sz="1600" dirty="0"/>
              <a:t>, NIPS 2016.</a:t>
            </a:r>
          </a:p>
          <a:p>
            <a:pPr marL="0" indent="0">
              <a:buNone/>
            </a:pPr>
            <a:r>
              <a:rPr lang="en-US" sz="2000" b="1" dirty="0"/>
              <a:t>Large Statistical Literature on Post Selection Inference (Tiny Sample)</a:t>
            </a:r>
          </a:p>
          <a:p>
            <a:pPr lvl="1"/>
            <a:r>
              <a:rPr lang="en-US" sz="1600" dirty="0"/>
              <a:t>[BBBZZ13] </a:t>
            </a:r>
            <a:r>
              <a:rPr lang="en-US" sz="1600" dirty="0" err="1"/>
              <a:t>Berk</a:t>
            </a:r>
            <a:r>
              <a:rPr lang="en-US" sz="1600" dirty="0"/>
              <a:t>, Brown, </a:t>
            </a:r>
            <a:r>
              <a:rPr lang="en-US" sz="1600" dirty="0" err="1"/>
              <a:t>Buja</a:t>
            </a:r>
            <a:r>
              <a:rPr lang="en-US" sz="1600" dirty="0"/>
              <a:t>, Zhang, Zhao, </a:t>
            </a:r>
            <a:r>
              <a:rPr lang="en-US" sz="1600" i="1" dirty="0"/>
              <a:t>“Valid Post Selection Inference”</a:t>
            </a:r>
            <a:r>
              <a:rPr lang="en-US" sz="1600" dirty="0"/>
              <a:t>, Annals of Statistics, 2013. </a:t>
            </a:r>
          </a:p>
          <a:p>
            <a:pPr lvl="1"/>
            <a:r>
              <a:rPr lang="en-US" sz="1600" dirty="0"/>
              <a:t>[Efr14] </a:t>
            </a:r>
            <a:r>
              <a:rPr lang="en-US" sz="1600" dirty="0" err="1"/>
              <a:t>Efron</a:t>
            </a:r>
            <a:r>
              <a:rPr lang="en-US" sz="1600" dirty="0"/>
              <a:t>, </a:t>
            </a:r>
            <a:r>
              <a:rPr lang="en-US" sz="1600" i="1" dirty="0"/>
              <a:t>“Estimation and Accuracy After Model Selection”</a:t>
            </a:r>
            <a:r>
              <a:rPr lang="en-US" sz="1600" dirty="0"/>
              <a:t>, JASA 2014.</a:t>
            </a:r>
          </a:p>
          <a:p>
            <a:pPr lvl="1"/>
            <a:r>
              <a:rPr lang="en-US" sz="1600" dirty="0"/>
              <a:t>[FST14] Fithian, Sun, Taylor, </a:t>
            </a:r>
            <a:r>
              <a:rPr lang="en-US" sz="1600" i="1" dirty="0"/>
              <a:t>“Optimal Inference After Model Selection”</a:t>
            </a:r>
            <a:r>
              <a:rPr lang="en-US" sz="1600" dirty="0"/>
              <a:t>, 2014.</a:t>
            </a:r>
          </a:p>
          <a:p>
            <a:pPr lvl="1"/>
            <a:r>
              <a:rPr lang="en-US" sz="1600" dirty="0"/>
              <a:t>[TT15] Tian, Taylor, </a:t>
            </a:r>
            <a:r>
              <a:rPr lang="en-US" sz="1600" i="1" dirty="0"/>
              <a:t>“Selective Inference with a Randomized Response”</a:t>
            </a:r>
            <a:r>
              <a:rPr lang="en-US" sz="1600" dirty="0"/>
              <a:t>, 2015. </a:t>
            </a:r>
          </a:p>
          <a:p>
            <a:pPr lvl="1"/>
            <a:r>
              <a:rPr lang="en-US" sz="1600" dirty="0"/>
              <a:t>[BC16] Barber, </a:t>
            </a:r>
            <a:r>
              <a:rPr lang="en-US" sz="1600" dirty="0" err="1"/>
              <a:t>Candes</a:t>
            </a:r>
            <a:r>
              <a:rPr lang="en-US" sz="1600" dirty="0"/>
              <a:t>, </a:t>
            </a:r>
            <a:r>
              <a:rPr lang="en-US" sz="1600" i="1" dirty="0"/>
              <a:t>“A Knockoff Filter for High Dimensional Selective Inference”</a:t>
            </a:r>
            <a:r>
              <a:rPr lang="en-US" sz="1600" dirty="0"/>
              <a:t>, 2016.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5259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Differential Privacy</a:t>
            </a:r>
          </a:p>
          <a:p>
            <a:pPr lvl="1"/>
            <a:r>
              <a:rPr lang="en-US" sz="1600" dirty="0"/>
              <a:t>[DMNS06] </a:t>
            </a:r>
            <a:r>
              <a:rPr lang="en-US" sz="1600" dirty="0" err="1"/>
              <a:t>Dwork</a:t>
            </a:r>
            <a:r>
              <a:rPr lang="en-US" sz="1600" dirty="0"/>
              <a:t>, </a:t>
            </a:r>
            <a:r>
              <a:rPr lang="en-US" sz="1600" dirty="0" err="1"/>
              <a:t>McSherry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Smith, </a:t>
            </a:r>
            <a:r>
              <a:rPr lang="en-US" sz="1600" i="1" dirty="0"/>
              <a:t>“Calibrating Noise to Sensitivity in Private Data Analysis”, </a:t>
            </a:r>
            <a:r>
              <a:rPr lang="en-US" sz="1600" dirty="0"/>
              <a:t>TCC 2006.</a:t>
            </a:r>
          </a:p>
          <a:p>
            <a:pPr lvl="1"/>
            <a:r>
              <a:rPr lang="en-US" sz="1600" dirty="0"/>
              <a:t>[DRV10] </a:t>
            </a:r>
            <a:r>
              <a:rPr lang="en-US" sz="1600" dirty="0" err="1"/>
              <a:t>Dwork</a:t>
            </a:r>
            <a:r>
              <a:rPr lang="en-US" sz="1600" dirty="0"/>
              <a:t>, </a:t>
            </a:r>
            <a:r>
              <a:rPr lang="en-US" sz="1600" dirty="0" err="1"/>
              <a:t>Rothblum</a:t>
            </a:r>
            <a:r>
              <a:rPr lang="en-US" sz="1600" dirty="0"/>
              <a:t>, </a:t>
            </a:r>
            <a:r>
              <a:rPr lang="en-US" sz="1600" dirty="0" err="1"/>
              <a:t>Vadhan</a:t>
            </a:r>
            <a:r>
              <a:rPr lang="en-US" sz="1600" dirty="0"/>
              <a:t>, </a:t>
            </a:r>
            <a:r>
              <a:rPr lang="en-US" sz="1600" i="1" dirty="0"/>
              <a:t>“Boosting and Differential Privacy”</a:t>
            </a:r>
            <a:r>
              <a:rPr lang="en-US" sz="1600" dirty="0"/>
              <a:t>, FOCS 2010.</a:t>
            </a:r>
          </a:p>
          <a:p>
            <a:pPr lvl="1"/>
            <a:r>
              <a:rPr lang="en-US" sz="1600" dirty="0"/>
              <a:t>[HR10]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Rothblum</a:t>
            </a:r>
            <a:r>
              <a:rPr lang="en-US" sz="1600" dirty="0"/>
              <a:t>, </a:t>
            </a:r>
            <a:r>
              <a:rPr lang="en-US" sz="1600" i="1" dirty="0"/>
              <a:t>“A Multiplicative Weights Mechanism for Privacy Preserving </a:t>
            </a:r>
            <a:r>
              <a:rPr lang="en-US" sz="1600" i="1"/>
              <a:t>Data Analysis”</a:t>
            </a:r>
            <a:r>
              <a:rPr lang="en-US" sz="1600"/>
              <a:t>, FOCS 2010.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880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>
                <a:solidFill>
                  <a:schemeClr val="accent2">
                    <a:satOff val="-4966"/>
                    <a:lumOff val="-10549"/>
                  </a:schemeClr>
                </a:solidFill>
              </a:rPr>
              <a:t>Static</a:t>
            </a:r>
            <a:r>
              <a:t> data analysis</a:t>
            </a:r>
          </a:p>
        </p:txBody>
      </p:sp>
      <p:sp>
        <p:nvSpPr>
          <p:cNvPr id="137" name="Shape 137"/>
          <p:cNvSpPr/>
          <p:nvPr/>
        </p:nvSpPr>
        <p:spPr>
          <a:xfrm>
            <a:off x="1517136" y="5296844"/>
            <a:ext cx="610972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>
                <a:solidFill>
                  <a:schemeClr val="accent2">
                    <a:satOff val="-4966"/>
                    <a:lumOff val="-10549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Can’t revise method and reuse data </a:t>
            </a:r>
          </a:p>
        </p:txBody>
      </p:sp>
      <p:sp>
        <p:nvSpPr>
          <p:cNvPr id="138" name="Shape 138"/>
          <p:cNvSpPr/>
          <p:nvPr/>
        </p:nvSpPr>
        <p:spPr>
          <a:xfrm>
            <a:off x="3878976" y="1642174"/>
            <a:ext cx="138604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Method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4126428" y="2182422"/>
            <a:ext cx="891144" cy="1368591"/>
            <a:chOff x="0" y="0"/>
            <a:chExt cx="891143" cy="1368589"/>
          </a:xfrm>
        </p:grpSpPr>
        <p:sp>
          <p:nvSpPr>
            <p:cNvPr id="139" name="Shape 139"/>
            <p:cNvSpPr/>
            <p:nvPr/>
          </p:nvSpPr>
          <p:spPr>
            <a:xfrm>
              <a:off x="0" y="819949"/>
              <a:ext cx="89114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r>
                <a:t>Data</a:t>
              </a: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31400" y="42914"/>
              <a:ext cx="828343" cy="742514"/>
            </a:xfrm>
            <a:prstGeom prst="rightArrow">
              <a:avLst>
                <a:gd name="adj1" fmla="val 52824"/>
                <a:gd name="adj2" fmla="val 56421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3728263" y="3542620"/>
            <a:ext cx="1687474" cy="1368591"/>
            <a:chOff x="0" y="0"/>
            <a:chExt cx="1687472" cy="1368589"/>
          </a:xfrm>
        </p:grpSpPr>
        <p:sp>
          <p:nvSpPr>
            <p:cNvPr id="142" name="Shape 142"/>
            <p:cNvSpPr/>
            <p:nvPr/>
          </p:nvSpPr>
          <p:spPr>
            <a:xfrm>
              <a:off x="0" y="819949"/>
              <a:ext cx="1687473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r>
                <a:t>Outcome</a:t>
              </a:r>
            </a:p>
          </p:txBody>
        </p:sp>
        <p:sp>
          <p:nvSpPr>
            <p:cNvPr id="143" name="Shape 143"/>
            <p:cNvSpPr/>
            <p:nvPr/>
          </p:nvSpPr>
          <p:spPr>
            <a:xfrm rot="5400000">
              <a:off x="429565" y="42914"/>
              <a:ext cx="828343" cy="742514"/>
            </a:xfrm>
            <a:prstGeom prst="rightArrow">
              <a:avLst>
                <a:gd name="adj1" fmla="val 52824"/>
                <a:gd name="adj2" fmla="val 56421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5432188" y="1995902"/>
            <a:ext cx="1258410" cy="2435689"/>
            <a:chOff x="0" y="0"/>
            <a:chExt cx="1258409" cy="2435688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889799" cy="243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57"/>
                    <a:pt x="21600" y="7257"/>
                    <a:pt x="0" y="0"/>
                  </a:cubicBezTo>
                </a:path>
              </a:pathLst>
            </a:custGeom>
            <a:noFill/>
            <a:ln w="101600" cap="flat">
              <a:solidFill>
                <a:schemeClr val="accent2">
                  <a:satOff val="-4966"/>
                  <a:lumOff val="-10549"/>
                </a:schemeClr>
              </a:solidFill>
              <a:prstDash val="solid"/>
              <a:bevel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528959" y="1018124"/>
              <a:ext cx="729451" cy="44147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49946" y="1007239"/>
              <a:ext cx="687477" cy="46324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502311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  <p:bldP spid="141" grpId="0" animBg="1" advAuto="0"/>
      <p:bldP spid="144" grpId="0" animBg="1" advAuto="0"/>
      <p:bldP spid="14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73836"/>
            <a:ext cx="8229600" cy="1508125"/>
          </a:xfrm>
          <a:prstGeom prst="rect">
            <a:avLst/>
          </a:prstGeom>
        </p:spPr>
        <p:txBody>
          <a:bodyPr/>
          <a:lstStyle/>
          <a:p>
            <a:pPr algn="ctr"/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Static        </a:t>
            </a:r>
            <a:r>
              <a:rPr dirty="0"/>
              <a:t> vs        </a:t>
            </a:r>
            <a:r>
              <a:rPr i="1" dirty="0">
                <a:solidFill>
                  <a:schemeClr val="accent2">
                    <a:satOff val="-4966"/>
                    <a:lumOff val="-10549"/>
                  </a:schemeClr>
                </a:solidFill>
              </a:rPr>
              <a:t>Adaptive</a:t>
            </a:r>
          </a:p>
        </p:txBody>
      </p:sp>
      <p:sp>
        <p:nvSpPr>
          <p:cNvPr id="152" name="Shape 152"/>
          <p:cNvSpPr/>
          <p:nvPr/>
        </p:nvSpPr>
        <p:spPr>
          <a:xfrm>
            <a:off x="5648993" y="1911115"/>
            <a:ext cx="138604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Method</a:t>
            </a:r>
          </a:p>
        </p:txBody>
      </p:sp>
      <p:sp>
        <p:nvSpPr>
          <p:cNvPr id="153" name="Shape 153"/>
          <p:cNvSpPr/>
          <p:nvPr/>
        </p:nvSpPr>
        <p:spPr>
          <a:xfrm>
            <a:off x="5896444" y="3271313"/>
            <a:ext cx="89114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Data</a:t>
            </a:r>
          </a:p>
        </p:txBody>
      </p:sp>
      <p:sp>
        <p:nvSpPr>
          <p:cNvPr id="154" name="Shape 154"/>
          <p:cNvSpPr/>
          <p:nvPr/>
        </p:nvSpPr>
        <p:spPr>
          <a:xfrm>
            <a:off x="5498279" y="4631511"/>
            <a:ext cx="168747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Outcome</a:t>
            </a:r>
          </a:p>
        </p:txBody>
      </p:sp>
      <p:sp>
        <p:nvSpPr>
          <p:cNvPr id="155" name="Shape 155"/>
          <p:cNvSpPr/>
          <p:nvPr/>
        </p:nvSpPr>
        <p:spPr>
          <a:xfrm rot="5400000">
            <a:off x="5927845" y="2494277"/>
            <a:ext cx="828343" cy="742514"/>
          </a:xfrm>
          <a:prstGeom prst="rightArrow">
            <a:avLst>
              <a:gd name="adj1" fmla="val 52824"/>
              <a:gd name="adj2" fmla="val 5642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5400000">
            <a:off x="5927845" y="3854475"/>
            <a:ext cx="828343" cy="742515"/>
          </a:xfrm>
          <a:prstGeom prst="rightArrow">
            <a:avLst>
              <a:gd name="adj1" fmla="val 52824"/>
              <a:gd name="adj2" fmla="val 56421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426251" y="2264843"/>
            <a:ext cx="889799" cy="2435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0" y="21600"/>
                </a:moveTo>
                <a:cubicBezTo>
                  <a:pt x="21600" y="14457"/>
                  <a:pt x="21600" y="7257"/>
                  <a:pt x="0" y="0"/>
                </a:cubicBezTo>
              </a:path>
            </a:pathLst>
          </a:custGeom>
          <a:ln w="139700">
            <a:solidFill>
              <a:schemeClr val="accent3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335383" y="1877064"/>
            <a:ext cx="138604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Method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1582835" y="2417313"/>
            <a:ext cx="891144" cy="1368591"/>
            <a:chOff x="0" y="0"/>
            <a:chExt cx="891143" cy="1368589"/>
          </a:xfrm>
        </p:grpSpPr>
        <p:sp>
          <p:nvSpPr>
            <p:cNvPr id="159" name="Shape 159"/>
            <p:cNvSpPr/>
            <p:nvPr/>
          </p:nvSpPr>
          <p:spPr>
            <a:xfrm>
              <a:off x="0" y="819949"/>
              <a:ext cx="89114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r>
                <a:t>Data</a:t>
              </a:r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31400" y="42914"/>
              <a:ext cx="828343" cy="742514"/>
            </a:xfrm>
            <a:prstGeom prst="rightArrow">
              <a:avLst>
                <a:gd name="adj1" fmla="val 52824"/>
                <a:gd name="adj2" fmla="val 56421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1184670" y="3777511"/>
            <a:ext cx="1687474" cy="1368591"/>
            <a:chOff x="0" y="0"/>
            <a:chExt cx="1687472" cy="1368589"/>
          </a:xfrm>
        </p:grpSpPr>
        <p:sp>
          <p:nvSpPr>
            <p:cNvPr id="162" name="Shape 162"/>
            <p:cNvSpPr/>
            <p:nvPr/>
          </p:nvSpPr>
          <p:spPr>
            <a:xfrm>
              <a:off x="0" y="819949"/>
              <a:ext cx="1687473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r>
                <a:t>Outcome</a:t>
              </a:r>
            </a:p>
          </p:txBody>
        </p:sp>
        <p:sp>
          <p:nvSpPr>
            <p:cNvPr id="163" name="Shape 163"/>
            <p:cNvSpPr/>
            <p:nvPr/>
          </p:nvSpPr>
          <p:spPr>
            <a:xfrm rot="5400000">
              <a:off x="429565" y="42914"/>
              <a:ext cx="828343" cy="742514"/>
            </a:xfrm>
            <a:prstGeom prst="rightArrow">
              <a:avLst>
                <a:gd name="adj1" fmla="val 52824"/>
                <a:gd name="adj2" fmla="val 56421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3112642" y="2230793"/>
            <a:ext cx="1258410" cy="2435689"/>
            <a:chOff x="0" y="0"/>
            <a:chExt cx="1258409" cy="2435688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889799" cy="243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57"/>
                    <a:pt x="21600" y="7257"/>
                    <a:pt x="0" y="0"/>
                  </a:cubicBezTo>
                </a:path>
              </a:pathLst>
            </a:custGeom>
            <a:noFill/>
            <a:ln w="101600" cap="flat">
              <a:solidFill>
                <a:schemeClr val="accent2">
                  <a:satOff val="-4966"/>
                  <a:lumOff val="-10549"/>
                </a:schemeClr>
              </a:solidFill>
              <a:prstDash val="solid"/>
              <a:bevel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flipV="1">
              <a:off x="528959" y="1018124"/>
              <a:ext cx="729451" cy="44147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49946" y="1007239"/>
              <a:ext cx="687477" cy="46324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127423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Over-fitting from fixed algorithmic procedures (easiest – might hope to analyze exactly)</a:t>
            </a:r>
          </a:p>
          <a:p>
            <a:pPr lvl="1"/>
            <a:r>
              <a:rPr lang="en-US" dirty="0"/>
              <a:t>e.g. variable/parameter selection followed by model fitting</a:t>
            </a:r>
          </a:p>
          <a:p>
            <a:pPr marL="971550" lvl="1" indent="-514350">
              <a:buAutoNum type="arabicParenR"/>
            </a:pPr>
            <a:endParaRPr lang="en-US" dirty="0"/>
          </a:p>
        </p:txBody>
      </p:sp>
      <p:pic>
        <p:nvPicPr>
          <p:cNvPr id="2050" name="Picture 2" descr="http://image.slidesharecdn.com/evaluatingml-150916204123-lva1-app6892/95/evaluating-machine-learning-models-a-beginners-guide-20-638.jpg?cb=14424362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r="12433" b="1"/>
          <a:stretch/>
        </p:blipFill>
        <p:spPr bwMode="auto">
          <a:xfrm>
            <a:off x="1588449" y="3547439"/>
            <a:ext cx="5321398" cy="27644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2553" y="6400796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From: “Evaluating Machine Learning Models”. Alice Zheng, </a:t>
            </a:r>
            <a:r>
              <a:rPr lang="en-US" sz="1000" dirty="0" err="1"/>
              <a:t>Dato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4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“Researcher Degrees of Freedom”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82" y="2509879"/>
            <a:ext cx="5731002" cy="13789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86698" y="3900642"/>
            <a:ext cx="3869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Example from </a:t>
            </a:r>
            <a:r>
              <a:rPr lang="en-US" sz="1000" dirty="0" err="1"/>
              <a:t>Gelman</a:t>
            </a:r>
            <a:r>
              <a:rPr lang="en-US" sz="1000" dirty="0"/>
              <a:t> and </a:t>
            </a:r>
            <a:r>
              <a:rPr lang="en-US" sz="1000" dirty="0" err="1"/>
              <a:t>Loken</a:t>
            </a:r>
            <a:r>
              <a:rPr lang="en-US" sz="1000" dirty="0"/>
              <a:t>, “The Garden of Forking Paths”, 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93423" y="4554859"/>
            <a:ext cx="3520316" cy="1828800"/>
            <a:chOff x="2493423" y="4554859"/>
            <a:chExt cx="3520316" cy="1828800"/>
          </a:xfrm>
        </p:grpSpPr>
        <p:pic>
          <p:nvPicPr>
            <p:cNvPr id="7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6" r="12433" b="1"/>
            <a:stretch/>
          </p:blipFill>
          <p:spPr bwMode="auto">
            <a:xfrm>
              <a:off x="2493423" y="4554859"/>
              <a:ext cx="352031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science-all.com/images/wallpapers/baby-pic/baby-pic-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659" y="4573071"/>
              <a:ext cx="891916" cy="6085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8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Multi-researcher re-use of data sets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1783" y="2744347"/>
            <a:ext cx="3520316" cy="1828800"/>
            <a:chOff x="2493423" y="4554859"/>
            <a:chExt cx="3520316" cy="1828800"/>
          </a:xfrm>
        </p:grpSpPr>
        <p:pic>
          <p:nvPicPr>
            <p:cNvPr id="5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6" r="12433" b="1"/>
            <a:stretch/>
          </p:blipFill>
          <p:spPr bwMode="auto">
            <a:xfrm>
              <a:off x="2493423" y="4554859"/>
              <a:ext cx="352031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science-all.com/images/wallpapers/baby-pic/baby-pic-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659" y="4573071"/>
              <a:ext cx="891916" cy="6085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677054" y="4750254"/>
            <a:ext cx="2465937" cy="1956816"/>
            <a:chOff x="4189118" y="4695390"/>
            <a:chExt cx="2465937" cy="1956816"/>
          </a:xfrm>
        </p:grpSpPr>
        <p:pic>
          <p:nvPicPr>
            <p:cNvPr id="15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7" t="19156" r="12433" b="1"/>
            <a:stretch/>
          </p:blipFill>
          <p:spPr bwMode="auto">
            <a:xfrm>
              <a:off x="4189118" y="4823406"/>
              <a:ext cx="2465937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://assets-s3.usmagazine.com/uploads/assets/articles/82136-new-gerber-baby-is-7-month-old-girl-named-grace/1421876680_grace-gerber-baby-zoo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186" y="4695390"/>
              <a:ext cx="754434" cy="7544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537960" y="1391347"/>
            <a:ext cx="2481646" cy="2068834"/>
            <a:chOff x="6428232" y="2159443"/>
            <a:chExt cx="2481646" cy="2068834"/>
          </a:xfrm>
        </p:grpSpPr>
        <p:pic>
          <p:nvPicPr>
            <p:cNvPr id="11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7" t="19156" r="12432" b="1"/>
            <a:stretch/>
          </p:blipFill>
          <p:spPr bwMode="auto">
            <a:xfrm>
              <a:off x="6428232" y="2399477"/>
              <a:ext cx="248164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media.mnn.com/assets/images/2016/01/cute-baby.jpg.838x0_q8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4"/>
            <a:stretch/>
          </p:blipFill>
          <p:spPr bwMode="auto">
            <a:xfrm>
              <a:off x="6825761" y="2159443"/>
              <a:ext cx="873487" cy="85628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653702" y="4020766"/>
            <a:ext cx="2023352" cy="177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60187" y="4033736"/>
            <a:ext cx="2016867" cy="239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4098" idx="1"/>
          </p:cNvCxnSpPr>
          <p:nvPr/>
        </p:nvCxnSpPr>
        <p:spPr>
          <a:xfrm>
            <a:off x="3722451" y="3696511"/>
            <a:ext cx="432671" cy="143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100" idx="1"/>
          </p:cNvCxnSpPr>
          <p:nvPr/>
        </p:nvCxnSpPr>
        <p:spPr>
          <a:xfrm flipV="1">
            <a:off x="3722451" y="1819492"/>
            <a:ext cx="3213038" cy="187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100" idx="1"/>
          </p:cNvCxnSpPr>
          <p:nvPr/>
        </p:nvCxnSpPr>
        <p:spPr>
          <a:xfrm flipV="1">
            <a:off x="5544766" y="1819492"/>
            <a:ext cx="1390723" cy="397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 flipV="1">
            <a:off x="1660187" y="2545781"/>
            <a:ext cx="4877773" cy="148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60187" y="3177702"/>
            <a:ext cx="4877773" cy="85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11679</TotalTime>
  <Words>2637</Words>
  <Application>Microsoft Office PowerPoint</Application>
  <PresentationFormat>On-screen Show (4:3)</PresentationFormat>
  <Paragraphs>325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Gill Sans SemiBold</vt:lpstr>
      <vt:lpstr>Helvetica</vt:lpstr>
      <vt:lpstr>Menlo</vt:lpstr>
      <vt:lpstr>Office Theme</vt:lpstr>
      <vt:lpstr>Adaptive Data Analysis via Differential Privacy:  General Tools for Post-Selection Inference </vt:lpstr>
      <vt:lpstr>Unreliable results: a crisis in data science?</vt:lpstr>
      <vt:lpstr>PowerPoint Presentation</vt:lpstr>
      <vt:lpstr>Preventing overfitting/false discovery</vt:lpstr>
      <vt:lpstr>Static data analysis</vt:lpstr>
      <vt:lpstr>Static         vs        Adaptive</vt:lpstr>
      <vt:lpstr>What do we want to protect against?</vt:lpstr>
      <vt:lpstr>What do we want to protect against?</vt:lpstr>
      <vt:lpstr>What do we want to protect against?</vt:lpstr>
      <vt:lpstr>Desiderata</vt:lpstr>
      <vt:lpstr>Choosing a Formalism:  Linear Functionals</vt:lpstr>
      <vt:lpstr>Choosing a Formalism:  Linear Functionals</vt:lpstr>
      <vt:lpstr>Choosing a Formalism:  Linear Functionals</vt:lpstr>
      <vt:lpstr>Choosing a Formalism:  Linear Functionals</vt:lpstr>
      <vt:lpstr>Choosing a Formalism:  Linear Functionals</vt:lpstr>
      <vt:lpstr>A Baseline</vt:lpstr>
      <vt:lpstr>A Baseline</vt:lpstr>
      <vt:lpstr>Question:</vt:lpstr>
      <vt:lpstr>Differential Privacy [Dwork-McSherry-Nissim-Smith 06]</vt:lpstr>
      <vt:lpstr>A stability condition on the output distribution:</vt:lpstr>
      <vt:lpstr>Distributional Stability Yields Robustness to Postprocessing</vt:lpstr>
      <vt:lpstr>Distributional Stability Degrades Gracefully Under Composition</vt:lpstr>
      <vt:lpstr>A simple, private method for answering linear functionals</vt:lpstr>
      <vt:lpstr>Who Cares About Accuracy on the Sample?</vt:lpstr>
      <vt:lpstr>Who Cares About Accuracy on the Sample?</vt:lpstr>
      <vt:lpstr>Applications</vt:lpstr>
      <vt:lpstr>Applications</vt:lpstr>
      <vt:lpstr>Beyond Linear Functionals</vt:lpstr>
      <vt:lpstr>Beyond Linear Functionals</vt:lpstr>
      <vt:lpstr>Beyond Linear Functionals</vt:lpstr>
      <vt:lpstr>p-value Corrections.</vt:lpstr>
      <vt:lpstr>p-value Corrections.</vt:lpstr>
      <vt:lpstr>p-value Corrections.</vt:lpstr>
      <vt:lpstr>Applications</vt:lpstr>
      <vt:lpstr>Thresholdout [DFHPRR15]</vt:lpstr>
      <vt:lpstr>The Guarantee</vt:lpstr>
      <vt:lpstr>Reusable holdout example</vt:lpstr>
      <vt:lpstr>Classification after feature selection</vt:lpstr>
      <vt:lpstr>Classification after feature selection</vt:lpstr>
      <vt:lpstr>Thanks!</vt:lpstr>
      <vt:lpstr>Adaptive Data Analysis Bibliography</vt:lpstr>
      <vt:lpstr>Adaptive Data Analysis Bibliography</vt:lpstr>
      <vt:lpstr>Adaptive Data Analysis Bibliography</vt:lpstr>
      <vt:lpstr>Adaptive Data Analysis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Rigorous Data Dredging Part II</dc:title>
  <dc:creator>Aaron</dc:creator>
  <cp:lastModifiedBy>Aaron</cp:lastModifiedBy>
  <cp:revision>226</cp:revision>
  <dcterms:created xsi:type="dcterms:W3CDTF">2016-06-11T13:54:52Z</dcterms:created>
  <dcterms:modified xsi:type="dcterms:W3CDTF">2016-11-12T20:56:51Z</dcterms:modified>
</cp:coreProperties>
</file>