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51"/>
  </p:notesMasterIdLst>
  <p:sldIdLst>
    <p:sldId id="294" r:id="rId3"/>
    <p:sldId id="397" r:id="rId4"/>
    <p:sldId id="295" r:id="rId5"/>
    <p:sldId id="297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403" r:id="rId27"/>
    <p:sldId id="398" r:id="rId28"/>
    <p:sldId id="399" r:id="rId29"/>
    <p:sldId id="400" r:id="rId30"/>
    <p:sldId id="401" r:id="rId31"/>
    <p:sldId id="402" r:id="rId32"/>
    <p:sldId id="404" r:id="rId33"/>
    <p:sldId id="405" r:id="rId34"/>
    <p:sldId id="406" r:id="rId35"/>
    <p:sldId id="407" r:id="rId36"/>
    <p:sldId id="408" r:id="rId37"/>
    <p:sldId id="420" r:id="rId38"/>
    <p:sldId id="409" r:id="rId39"/>
    <p:sldId id="410" r:id="rId40"/>
    <p:sldId id="413" r:id="rId41"/>
    <p:sldId id="414" r:id="rId42"/>
    <p:sldId id="415" r:id="rId43"/>
    <p:sldId id="418" r:id="rId44"/>
    <p:sldId id="419" r:id="rId45"/>
    <p:sldId id="421" r:id="rId46"/>
    <p:sldId id="422" r:id="rId47"/>
    <p:sldId id="423" r:id="rId48"/>
    <p:sldId id="424" r:id="rId49"/>
    <p:sldId id="336" r:id="rId50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lr>
        <a:schemeClr val="tx1"/>
      </a:buClr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tx1"/>
      </a:buClr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tx1"/>
      </a:buClr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tx1"/>
      </a:buClr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tx1"/>
      </a:buClr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00FF"/>
    <a:srgbClr val="3333CC"/>
    <a:srgbClr val="FF0000"/>
    <a:srgbClr val="FF33CC"/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BB34C434-3C52-410A-9DC3-E792B86CA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1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E396D-2846-46BB-88D2-CE67FDAA3C8E}" type="slidenum">
              <a:rPr lang="ru-RU"/>
              <a:pPr/>
              <a:t>1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4C434-3C52-410A-9DC3-E792B86CA54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9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4C434-3C52-410A-9DC3-E792B86CA54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r>
              <a:rPr lang="en-US" baseline="0" dirty="0" smtClean="0"/>
              <a:t> only, say a few words about more general situation.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4C434-3C52-410A-9DC3-E792B86CA54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really understand</a:t>
            </a:r>
            <a:r>
              <a:rPr lang="en-US" baseline="0" dirty="0" smtClean="0"/>
              <a:t>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34C434-3C52-410A-9DC3-E792B86CA544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7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50C2E-234C-48C2-90FC-43657A02C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91D8-0137-4D4A-AFB4-DF40F59D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49A8-86B8-4109-ADE7-95A96B33B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4E2F-959F-4792-AF39-ABCA38D7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B1C1D-2E39-4DC9-92DA-23FEA30B9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5DE18-B075-42BF-A777-87344C39F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BFD38-77DB-4C87-965F-EB5ED0478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384F-A885-4385-A076-EBDDE8AB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A508-9B40-40C2-87A4-3153293A0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9EE1-CCAA-43F5-BE37-ED8EB845C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7F5D-D632-42D1-B7E0-DA6149E15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7972-F474-4C6A-BF73-D20F32411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C43A-2DB7-4848-AF04-5496A1C2F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096A-4E49-4D4E-B566-8AB0507F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18D7-15BA-468F-B99B-506403207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838-067A-450D-B4ED-89F866FA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3333-0A06-4BEE-B7E1-B043871FC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373E-2B75-4E38-8602-2370A2856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39DA-CA6F-4EC1-BDDE-4071D0769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1F95-E44E-4B51-B7FE-C48344B56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66B4-30E5-4110-B307-E032444C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4FE37-C205-4048-B11C-EAFBA6256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fld id="{B43DEE66-3FD4-4388-8B56-56D2B607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smtClean="0"/>
            </a:lvl1pPr>
          </a:lstStyle>
          <a:p>
            <a:pPr>
              <a:defRPr/>
            </a:pPr>
            <a:fld id="{C3741B49-D1A4-468B-9F51-85E50B8A0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9.xml"/><Relationship Id="rId10" Type="http://schemas.openxmlformats.org/officeDocument/2006/relationships/image" Target="../media/image26.png"/><Relationship Id="rId4" Type="http://schemas.openxmlformats.org/officeDocument/2006/relationships/tags" Target="../tags/tag18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5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7.xml"/><Relationship Id="rId7" Type="http://schemas.openxmlformats.org/officeDocument/2006/relationships/image" Target="../media/image5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52.xml"/><Relationship Id="rId7" Type="http://schemas.openxmlformats.org/officeDocument/2006/relationships/image" Target="../media/image63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6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95536" y="548680"/>
            <a:ext cx="8424936" cy="2053136"/>
          </a:xfrm>
          <a:prstGeom prst="rect">
            <a:avLst/>
          </a:prstGeom>
          <a:solidFill>
            <a:srgbClr val="FFFF99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" rIns="36000" bIns="10800" anchorCtr="1">
            <a:spAutoFit/>
          </a:bodyPr>
          <a:lstStyle/>
          <a:p>
            <a:pPr>
              <a:spcBef>
                <a:spcPct val="0"/>
              </a:spcBef>
              <a:buClrTx/>
              <a:buNone/>
              <a:defRPr/>
            </a:pPr>
            <a:r>
              <a:rPr lang="en-US" sz="4400" b="1" dirty="0" smtClean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4400" b="1" dirty="0">
                <a:solidFill>
                  <a:srgbClr val="3333CC"/>
                </a:solidFill>
                <a:latin typeface="Comic Sans MS" pitchFamily="66" charset="0"/>
              </a:rPr>
              <a:t>Propositional Proof Complexity: Fifteen (or so) Years After </a:t>
            </a:r>
            <a:endParaRPr lang="ru-RU" sz="4400" dirty="0">
              <a:solidFill>
                <a:srgbClr val="3333CC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14282" y="3714752"/>
            <a:ext cx="8713788" cy="21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dirty="0"/>
              <a:t>Alexander A. </a:t>
            </a:r>
            <a:r>
              <a:rPr lang="en-US" sz="2800" dirty="0" err="1"/>
              <a:t>Razborov</a:t>
            </a:r>
            <a:endParaRPr lang="en-US" sz="2800" dirty="0"/>
          </a:p>
          <a:p>
            <a:pPr algn="ctr">
              <a:buClrTx/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University of </a:t>
            </a:r>
            <a:r>
              <a:rPr lang="en-US" sz="2400" dirty="0" smtClean="0">
                <a:solidFill>
                  <a:srgbClr val="FF0000"/>
                </a:solidFill>
              </a:rPr>
              <a:t>Chicago</a:t>
            </a:r>
          </a:p>
          <a:p>
            <a:pPr algn="ctr">
              <a:buClrTx/>
              <a:buFontTx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Steklov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Mathematical Institute 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buClrTx/>
              <a:buFontTx/>
              <a:buNone/>
            </a:pPr>
            <a:endParaRPr lang="en-US" sz="2000" dirty="0" smtClean="0">
              <a:solidFill>
                <a:srgbClr val="FFCC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IAS, </a:t>
            </a:r>
            <a:r>
              <a:rPr lang="en-US" sz="2000" dirty="0" err="1" smtClean="0">
                <a:solidFill>
                  <a:srgbClr val="FFCC00"/>
                </a:solidFill>
              </a:rPr>
              <a:t>Avi</a:t>
            </a:r>
            <a:r>
              <a:rPr lang="en-US" sz="2000" dirty="0" smtClean="0">
                <a:solidFill>
                  <a:srgbClr val="FFCC00"/>
                </a:solidFill>
              </a:rPr>
              <a:t> is 60 conference, October  5,  2016</a:t>
            </a:r>
            <a:endParaRPr lang="ru-RU" sz="20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25" y="2174120"/>
            <a:ext cx="7965717" cy="13933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21" y="4362137"/>
            <a:ext cx="7101791" cy="12445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1" y="79467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Random tautologies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26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Early results…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23" y="1484784"/>
            <a:ext cx="7488861" cy="407866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6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2656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And early attempts at a general theory.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0427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96600"/>
                </a:solidFill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</a:rPr>
              <a:t>Beame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err="1" smtClean="0">
                <a:solidFill>
                  <a:srgbClr val="996600"/>
                </a:solidFill>
              </a:rPr>
              <a:t>Pitassi</a:t>
            </a:r>
            <a:r>
              <a:rPr lang="en-US" sz="2800" dirty="0" smtClean="0">
                <a:solidFill>
                  <a:srgbClr val="996600"/>
                </a:solidFill>
              </a:rPr>
              <a:t> 96]: </a:t>
            </a:r>
            <a:r>
              <a:rPr lang="en-US" sz="2800" dirty="0" smtClean="0">
                <a:solidFill>
                  <a:srgbClr val="3333CC"/>
                </a:solidFill>
              </a:rPr>
              <a:t>width</a:t>
            </a:r>
            <a:r>
              <a:rPr lang="en-US" sz="2800" dirty="0" smtClean="0"/>
              <a:t> lower bounds </a:t>
            </a:r>
            <a:r>
              <a:rPr lang="en-US" sz="2800" dirty="0" smtClean="0">
                <a:solidFill>
                  <a:srgbClr val="3333CC"/>
                </a:solidFill>
              </a:rPr>
              <a:t>often </a:t>
            </a:r>
            <a:r>
              <a:rPr lang="en-US" sz="2800" dirty="0" smtClean="0"/>
              <a:t>imply strong </a:t>
            </a:r>
            <a:r>
              <a:rPr lang="en-US" sz="2800" dirty="0" smtClean="0">
                <a:solidFill>
                  <a:srgbClr val="3333CC"/>
                </a:solidFill>
              </a:rPr>
              <a:t>size</a:t>
            </a:r>
            <a:r>
              <a:rPr lang="en-US" sz="2800" dirty="0" smtClean="0"/>
              <a:t> lower bounds. Simplified and improved proofs of some results on the previous slide.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208" y="3573016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96600"/>
                </a:solidFill>
              </a:rPr>
              <a:t>[Clegg Edmonds </a:t>
            </a:r>
            <a:r>
              <a:rPr lang="en-US" sz="2800" dirty="0" err="1" smtClean="0">
                <a:solidFill>
                  <a:srgbClr val="996600"/>
                </a:solidFill>
              </a:rPr>
              <a:t>Impagliazzio</a:t>
            </a:r>
            <a:r>
              <a:rPr lang="en-US" sz="2800" dirty="0" smtClean="0">
                <a:solidFill>
                  <a:srgbClr val="996600"/>
                </a:solidFill>
              </a:rPr>
              <a:t> 96]: </a:t>
            </a:r>
            <a:r>
              <a:rPr lang="en-US" sz="2800" dirty="0" smtClean="0">
                <a:solidFill>
                  <a:srgbClr val="3333CC"/>
                </a:solidFill>
              </a:rPr>
              <a:t>degree</a:t>
            </a:r>
            <a:r>
              <a:rPr lang="en-US" sz="2800" dirty="0" smtClean="0"/>
              <a:t> lower bounds (in polynomial calculus) </a:t>
            </a:r>
            <a:r>
              <a:rPr lang="en-US" sz="2800" dirty="0" smtClean="0">
                <a:solidFill>
                  <a:srgbClr val="3333CC"/>
                </a:solidFill>
              </a:rPr>
              <a:t>always </a:t>
            </a:r>
            <a:r>
              <a:rPr lang="en-US" sz="2800" dirty="0" smtClean="0"/>
              <a:t>imply strong </a:t>
            </a:r>
            <a:r>
              <a:rPr lang="en-US" sz="2800" dirty="0" smtClean="0">
                <a:solidFill>
                  <a:srgbClr val="3333CC"/>
                </a:solidFill>
              </a:rPr>
              <a:t>size</a:t>
            </a:r>
            <a:r>
              <a:rPr lang="en-US" sz="2800" dirty="0" smtClean="0"/>
              <a:t> lower bounds. </a:t>
            </a:r>
          </a:p>
        </p:txBody>
      </p:sp>
    </p:spTree>
    <p:extLst>
      <p:ext uri="{BB962C8B-B14F-4D97-AF65-F5344CB8AC3E}">
        <p14:creationId xmlns:p14="http://schemas.microsoft.com/office/powerpoint/2010/main" val="36058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32656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Width-size relation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729" y="141277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96600"/>
                </a:solidFill>
              </a:rPr>
              <a:t>[Ben-</a:t>
            </a:r>
            <a:r>
              <a:rPr lang="en-US" sz="2800" dirty="0" err="1" smtClean="0">
                <a:solidFill>
                  <a:srgbClr val="996600"/>
                </a:solidFill>
              </a:rPr>
              <a:t>Sasson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err="1" smtClean="0">
                <a:solidFill>
                  <a:srgbClr val="996600"/>
                </a:solidFill>
              </a:rPr>
              <a:t>Wigderson</a:t>
            </a:r>
            <a:r>
              <a:rPr lang="en-US" sz="2800" dirty="0" smtClean="0">
                <a:solidFill>
                  <a:srgbClr val="996600"/>
                </a:solidFill>
              </a:rPr>
              <a:t> 01]: </a:t>
            </a:r>
            <a:r>
              <a:rPr lang="en-US" sz="2800" dirty="0" smtClean="0">
                <a:solidFill>
                  <a:srgbClr val="3333CC"/>
                </a:solidFill>
              </a:rPr>
              <a:t>width</a:t>
            </a:r>
            <a:r>
              <a:rPr lang="en-US" sz="2800" dirty="0" smtClean="0"/>
              <a:t> lower bounds </a:t>
            </a:r>
            <a:r>
              <a:rPr lang="en-US" sz="2800" dirty="0" smtClean="0">
                <a:solidFill>
                  <a:srgbClr val="3333CC"/>
                </a:solidFill>
              </a:rPr>
              <a:t>always </a:t>
            </a:r>
            <a:r>
              <a:rPr lang="en-US" sz="2800" dirty="0" smtClean="0"/>
              <a:t>imply strong </a:t>
            </a:r>
            <a:r>
              <a:rPr lang="en-US" sz="2800" dirty="0" smtClean="0">
                <a:solidFill>
                  <a:srgbClr val="3333CC"/>
                </a:solidFill>
              </a:rPr>
              <a:t>size</a:t>
            </a:r>
            <a:r>
              <a:rPr lang="en-US" sz="2800" dirty="0" smtClean="0"/>
              <a:t> lower bounds.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28" y="4797152"/>
            <a:ext cx="870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Linear lower bounds on width </a:t>
            </a:r>
            <a:r>
              <a:rPr lang="en-US" sz="2800" dirty="0" smtClean="0">
                <a:sym typeface="Wingdings" panose="05000000000000000000" pitchFamily="2" charset="2"/>
              </a:rPr>
              <a:t> exponential lower bounds on size.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60" y="2663091"/>
            <a:ext cx="7696648" cy="18284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26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32656"/>
            <a:ext cx="8678768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Width bounds from expansion</a:t>
            </a:r>
          </a:p>
          <a:p>
            <a:pPr>
              <a:buNone/>
            </a:pPr>
            <a:r>
              <a:rPr lang="en-US" sz="2800" dirty="0">
                <a:solidFill>
                  <a:srgbClr val="996600"/>
                </a:solidFill>
              </a:rPr>
              <a:t>[Ben-</a:t>
            </a:r>
            <a:r>
              <a:rPr lang="en-US" sz="2800" dirty="0" err="1">
                <a:solidFill>
                  <a:srgbClr val="996600"/>
                </a:solidFill>
              </a:rPr>
              <a:t>Sasson</a:t>
            </a:r>
            <a:r>
              <a:rPr lang="en-US" sz="2800" dirty="0">
                <a:solidFill>
                  <a:srgbClr val="996600"/>
                </a:solidFill>
              </a:rPr>
              <a:t> </a:t>
            </a:r>
            <a:r>
              <a:rPr lang="en-US" sz="2800" dirty="0" err="1">
                <a:solidFill>
                  <a:srgbClr val="996600"/>
                </a:solidFill>
              </a:rPr>
              <a:t>Wigderson</a:t>
            </a:r>
            <a:r>
              <a:rPr lang="en-US" sz="2800" dirty="0">
                <a:solidFill>
                  <a:srgbClr val="996600"/>
                </a:solidFill>
              </a:rPr>
              <a:t> 01</a:t>
            </a:r>
            <a:r>
              <a:rPr lang="en-US" sz="2800" dirty="0" smtClean="0">
                <a:solidFill>
                  <a:srgbClr val="996600"/>
                </a:solidFill>
              </a:rPr>
              <a:t>], </a:t>
            </a:r>
            <a:r>
              <a:rPr lang="en-US" sz="2800" dirty="0" smtClean="0"/>
              <a:t>ad hoc in previous papers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1328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Sub-additive complexity measures in </a:t>
            </a:r>
            <a:r>
              <a:rPr lang="en-US" sz="2800" dirty="0" smtClean="0">
                <a:solidFill>
                  <a:srgbClr val="3333CC"/>
                </a:solidFill>
              </a:rPr>
              <a:t>proof</a:t>
            </a:r>
            <a:r>
              <a:rPr lang="en-US" sz="2800" dirty="0" smtClean="0"/>
              <a:t> complexity.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52" y="3068960"/>
            <a:ext cx="8505096" cy="18722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5445224"/>
            <a:ext cx="8534320" cy="954107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The only general method for proving resolution lower bounds even today.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9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48" y="188640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Other messages from </a:t>
            </a:r>
            <a:r>
              <a:rPr lang="en-US" sz="3600" dirty="0" smtClean="0">
                <a:solidFill>
                  <a:srgbClr val="996600"/>
                </a:solidFill>
                <a:latin typeface="Comic Sans MS" pitchFamily="66" charset="0"/>
              </a:rPr>
              <a:t>[BW01] 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48" y="1124744"/>
            <a:ext cx="8548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800" dirty="0" smtClean="0"/>
              <a:t>It is not out of the question that proof-complexity measures can be </a:t>
            </a:r>
            <a:r>
              <a:rPr lang="en-US" sz="2800" dirty="0" smtClean="0">
                <a:solidFill>
                  <a:srgbClr val="3333CC"/>
                </a:solidFill>
              </a:rPr>
              <a:t>non-trivially</a:t>
            </a:r>
            <a:r>
              <a:rPr lang="en-US" sz="2800" dirty="0" smtClean="0"/>
              <a:t> related to each other. 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1948" y="278092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800" dirty="0" smtClean="0"/>
              <a:t>Width (and width-like) measures, while seemingly weak, are quite important to study.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1948" y="4149080"/>
            <a:ext cx="8404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800" dirty="0" smtClean="0"/>
              <a:t>Expansion, expansion and a bit more of expansion… </a:t>
            </a:r>
            <a:endParaRPr lang="en-US" sz="2800" dirty="0"/>
          </a:p>
        </p:txBody>
      </p:sp>
      <p:pic>
        <p:nvPicPr>
          <p:cNvPr id="1030" name="Picture 6" descr="C:\Users\Alexander\AppData\Local\Microsoft\Windows\INetCache\IE\TKWWRU10\2233903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5445222"/>
            <a:ext cx="1404156" cy="12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exander\AppData\Local\Microsoft\Windows\INetCache\IE\NSH550AV\re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42719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39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Tx/>
              <a:buNone/>
            </a:pPr>
            <a:r>
              <a:rPr lang="en-US" sz="4000" b="1" dirty="0" smtClean="0">
                <a:solidFill>
                  <a:srgbClr val="3333CC"/>
                </a:solidFill>
                <a:latin typeface="Comic Sans MS" pitchFamily="66" charset="0"/>
              </a:rPr>
              <a:t>Practical SAT Solving and Proof Complexity</a:t>
            </a:r>
            <a:endParaRPr lang="ru-RU" sz="40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16" y="1916832"/>
            <a:ext cx="885698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800" dirty="0" smtClean="0"/>
              <a:t>It is well-known that practitioners solve 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dirty="0" smtClean="0"/>
              <a:t>-complete problems at the snap of their fingers.</a:t>
            </a:r>
          </a:p>
          <a:p>
            <a:pPr algn="l">
              <a:buNone/>
            </a:pPr>
            <a:endParaRPr lang="en-US" sz="2800" dirty="0"/>
          </a:p>
          <a:p>
            <a:pPr marL="457200" indent="-457200" algn="l"/>
            <a:r>
              <a:rPr lang="en-US" sz="2800" dirty="0"/>
              <a:t>T</a:t>
            </a:r>
            <a:r>
              <a:rPr lang="en-US" sz="2800" dirty="0" smtClean="0"/>
              <a:t>hey are as deeply perplexed by this fact as</a:t>
            </a:r>
          </a:p>
          <a:p>
            <a:pPr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theoreticians, and both sides are actively looking </a:t>
            </a:r>
          </a:p>
          <a:p>
            <a:pPr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for theoretical explanations of this phenomenon.</a:t>
            </a:r>
          </a:p>
        </p:txBody>
      </p:sp>
      <p:pic>
        <p:nvPicPr>
          <p:cNvPr id="6" name="Picture 2" descr="http://www.dagstuhl.de/Gruppenbilder/15171.0.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1860"/>
            <a:ext cx="6559287" cy="49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365" y="36902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General Paradigm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5616" y="1695646"/>
            <a:ext cx="1728192" cy="1949378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CC00FF"/>
                </a:solidFill>
                <a:effectLst/>
                <a:latin typeface="Arial" charset="0"/>
                <a:cs typeface="Arial" charset="0"/>
              </a:rPr>
              <a:t>SAT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solver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 rot="17140449">
            <a:off x="-12203" y="4651406"/>
            <a:ext cx="2690435" cy="594120"/>
          </a:xfrm>
          <a:prstGeom prst="rightArrow">
            <a:avLst/>
          </a:prstGeom>
          <a:solidFill>
            <a:srgbClr val="FF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570076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Satisfiable</a:t>
            </a:r>
            <a:r>
              <a:rPr lang="en-US" sz="2800" dirty="0" smtClean="0"/>
              <a:t> formula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92493" y="5580529"/>
            <a:ext cx="388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00B050"/>
                </a:solidFill>
              </a:rPr>
              <a:t>Unsatisfiable</a:t>
            </a:r>
            <a:r>
              <a:rPr lang="en-US" sz="2800" dirty="0" smtClean="0"/>
              <a:t> formula </a:t>
            </a:r>
            <a:r>
              <a:rPr lang="el-GR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177709" y="2348880"/>
            <a:ext cx="2690435" cy="594120"/>
          </a:xfrm>
          <a:prstGeom prst="rightArrow">
            <a:avLst/>
          </a:prstGeom>
          <a:solidFill>
            <a:srgbClr val="FF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Picture 7" descr="C:\Users\Alexander\AppData\Local\Microsoft\Windows\INetCache\IE\J5Z5HQ1T\Torah_Scro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412777"/>
            <a:ext cx="18376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 rot="5400000">
            <a:off x="6111295" y="4104199"/>
            <a:ext cx="1696228" cy="409757"/>
          </a:xfrm>
          <a:prstGeom prst="rightArrow">
            <a:avLst/>
          </a:prstGeom>
          <a:solidFill>
            <a:srgbClr val="FF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9" y="538286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Rigorous proof that </a:t>
            </a:r>
            <a:r>
              <a:rPr lang="el-GR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8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unsatisfiable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8563" y="4238666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Underlying proof system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10" grpId="0" animBg="1"/>
      <p:bldP spid="1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81" y="404664"/>
            <a:ext cx="6750995" cy="864096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DPLL Solvers: the basic engine  </a:t>
            </a:r>
            <a:endParaRPr lang="ru-RU" sz="3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778" y="2000240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(a CNF)</a:t>
            </a:r>
            <a:endParaRPr lang="en-US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28926" y="2535626"/>
            <a:ext cx="2773023" cy="1442031"/>
            <a:chOff x="2928926" y="2571744"/>
            <a:chExt cx="2773023" cy="1442031"/>
          </a:xfrm>
        </p:grpSpPr>
        <p:sp>
          <p:nvSpPr>
            <p:cNvPr id="5" name="TextBox 4"/>
            <p:cNvSpPr txBox="1"/>
            <p:nvPr/>
          </p:nvSpPr>
          <p:spPr>
            <a:xfrm>
              <a:off x="2928926" y="3429000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=0</a:t>
              </a:r>
              <a:endParaRPr lang="en-US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6314" y="3429000"/>
              <a:ext cx="915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=1</a:t>
              </a:r>
              <a:endParaRPr lang="en-US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5400000">
              <a:off x="3214678" y="2714620"/>
              <a:ext cx="928694" cy="6429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6200000" flipH="1">
              <a:off x="4336562" y="2592868"/>
              <a:ext cx="928694" cy="8864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507064" y="2285992"/>
            <a:ext cx="6704069" cy="1500198"/>
            <a:chOff x="1507064" y="2285992"/>
            <a:chExt cx="6704069" cy="1500198"/>
          </a:xfrm>
        </p:grpSpPr>
        <p:grpSp>
          <p:nvGrpSpPr>
            <p:cNvPr id="21" name="Group 20"/>
            <p:cNvGrpSpPr/>
            <p:nvPr/>
          </p:nvGrpSpPr>
          <p:grpSpPr>
            <a:xfrm>
              <a:off x="5286380" y="2643182"/>
              <a:ext cx="2924753" cy="1143008"/>
              <a:chOff x="5286380" y="2643182"/>
              <a:chExt cx="2924753" cy="114300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215074" y="2643182"/>
                <a:ext cx="1996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branching literal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rot="10800000" flipV="1">
                <a:off x="5286380" y="3000372"/>
                <a:ext cx="1000132" cy="78581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1507064" y="2285992"/>
              <a:ext cx="1553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splitting rule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928926" y="2643182"/>
              <a:ext cx="571504" cy="2143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859487" y="4075201"/>
            <a:ext cx="5087125" cy="1329607"/>
            <a:chOff x="1859487" y="4075201"/>
            <a:chExt cx="5087125" cy="1329607"/>
          </a:xfrm>
        </p:grpSpPr>
        <p:sp>
          <p:nvSpPr>
            <p:cNvPr id="17" name="TextBox 16"/>
            <p:cNvSpPr txBox="1"/>
            <p:nvPr/>
          </p:nvSpPr>
          <p:spPr>
            <a:xfrm>
              <a:off x="1859487" y="4932457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=0, y=0</a:t>
              </a:r>
              <a:endParaRPr lang="en-US" sz="2400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2196876" y="4218077"/>
              <a:ext cx="928694" cy="6429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131840" y="4934329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=0, y=1</a:t>
              </a:r>
              <a:endParaRPr lang="en-US" sz="2400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3443761" y="4077073"/>
              <a:ext cx="308404" cy="8553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387143" y="4943143"/>
              <a:ext cx="114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=1, z=0</a:t>
              </a:r>
              <a:endParaRPr lang="en-US" sz="2400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>
              <a:endCxn id="28" idx="0"/>
            </p:cNvCxnSpPr>
            <p:nvPr/>
          </p:nvCxnSpPr>
          <p:spPr bwMode="auto">
            <a:xfrm flipH="1">
              <a:off x="4959576" y="4075201"/>
              <a:ext cx="269017" cy="8679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801747" y="4911551"/>
              <a:ext cx="114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sz="24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|</a:t>
              </a:r>
              <a:r>
                <a:rPr lang="en-US" sz="2400" i="1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=1, z=1</a:t>
              </a:r>
              <a:endParaRPr lang="en-US" sz="2400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5537618" y="4077072"/>
              <a:ext cx="748894" cy="9268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64919" y="5756834"/>
            <a:ext cx="85689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None/>
            </a:pP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CDCL (conflict-driven clause learning) solvers: the golden standard today </a:t>
            </a:r>
            <a:endParaRPr lang="ru-RU" sz="3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404664"/>
            <a:ext cx="4230715" cy="864096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Tree-Like  vs. DAG</a:t>
            </a:r>
            <a:endParaRPr lang="ru-RU" sz="36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95536" y="2271195"/>
            <a:ext cx="4921125" cy="3239073"/>
            <a:chOff x="2099147" y="2247255"/>
            <a:chExt cx="4921125" cy="3239073"/>
          </a:xfrm>
        </p:grpSpPr>
        <p:grpSp>
          <p:nvGrpSpPr>
            <p:cNvPr id="20" name="Group 19"/>
            <p:cNvGrpSpPr/>
            <p:nvPr/>
          </p:nvGrpSpPr>
          <p:grpSpPr>
            <a:xfrm>
              <a:off x="2099147" y="2247255"/>
              <a:ext cx="4921125" cy="3239073"/>
              <a:chOff x="2071171" y="2206151"/>
              <a:chExt cx="4921125" cy="323907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59996" y="2206151"/>
                <a:ext cx="402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l-GR" sz="24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┴</a:t>
                </a:r>
                <a:endParaRPr lang="en-US" sz="2400" dirty="0">
                  <a:solidFill>
                    <a:srgbClr val="002060"/>
                  </a:solidFill>
                  <a:latin typeface="+mn-lt"/>
                  <a:cs typeface="Times New Roman" pitchFamily="18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294377" y="3429000"/>
                <a:ext cx="2305186" cy="534960"/>
                <a:chOff x="3294377" y="3429000"/>
                <a:chExt cx="2305186" cy="534960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294377" y="3429000"/>
                  <a:ext cx="184730" cy="420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endParaRPr lang="en-US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070252" y="3502295"/>
                  <a:ext cx="5293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i="1" dirty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¬x</a:t>
                  </a:r>
                  <a:endParaRPr lang="en-US" sz="2400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071171" y="3943880"/>
                <a:ext cx="4921125" cy="1501344"/>
                <a:chOff x="2071171" y="3943880"/>
                <a:chExt cx="4921125" cy="150134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071171" y="4983559"/>
                  <a:ext cx="81945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x ˅ y</a:t>
                  </a:r>
                  <a:endParaRPr lang="en-US" sz="2400" i="1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 bwMode="auto">
                <a:xfrm rot="5400000">
                  <a:off x="2346022" y="4147940"/>
                  <a:ext cx="928694" cy="64294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3195959" y="4983559"/>
                  <a:ext cx="1027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i="1" dirty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x ˅ </a:t>
                  </a: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¬y</a:t>
                  </a:r>
                  <a:endParaRPr lang="en-US" sz="2400" i="1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5" name="Straight Arrow Connector 14"/>
                <p:cNvCxnSpPr>
                  <a:stCxn id="14" idx="0"/>
                </p:cNvCxnSpPr>
                <p:nvPr/>
              </p:nvCxnSpPr>
              <p:spPr bwMode="auto">
                <a:xfrm flipH="1" flipV="1">
                  <a:off x="3386742" y="4013775"/>
                  <a:ext cx="323140" cy="969784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427984" y="4983559"/>
                  <a:ext cx="10278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¬x </a:t>
                  </a:r>
                  <a:r>
                    <a:rPr lang="en-US" sz="2400" i="1" dirty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˅ </a:t>
                  </a: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sz="2400" i="1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 bwMode="auto">
                <a:xfrm flipV="1">
                  <a:off x="4932040" y="3943880"/>
                  <a:ext cx="326691" cy="106813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756060" y="4983559"/>
                  <a:ext cx="1236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¬x </a:t>
                  </a:r>
                  <a:r>
                    <a:rPr lang="en-US" sz="2400" i="1" dirty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˅ </a:t>
                  </a:r>
                  <a:r>
                    <a:rPr lang="en-US" sz="2400" i="1" dirty="0" smtClean="0">
                      <a:solidFill>
                        <a:srgbClr val="CC00FF"/>
                      </a:solidFill>
                      <a:latin typeface="Times New Roman" pitchFamily="18" charset="0"/>
                      <a:cs typeface="Times New Roman" pitchFamily="18" charset="0"/>
                    </a:rPr>
                    <a:t>¬y</a:t>
                  </a:r>
                  <a:endParaRPr lang="en-US" sz="2400" i="1" baseline="-25000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 bwMode="auto">
                <a:xfrm flipH="1" flipV="1">
                  <a:off x="5563483" y="3943880"/>
                  <a:ext cx="736710" cy="1008112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21" name="Rectangle 20"/>
            <p:cNvSpPr/>
            <p:nvPr/>
          </p:nvSpPr>
          <p:spPr>
            <a:xfrm>
              <a:off x="3146378" y="3591467"/>
              <a:ext cx="3209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400" i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>
              <a:off x="3204988" y="2787198"/>
              <a:ext cx="928694" cy="6429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4411354" y="2708920"/>
              <a:ext cx="684031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3813261" y="2103239"/>
            <a:ext cx="1686828" cy="1901825"/>
            <a:chOff x="3813261" y="2103239"/>
            <a:chExt cx="1686828" cy="1901825"/>
          </a:xfrm>
        </p:grpSpPr>
        <p:sp>
          <p:nvSpPr>
            <p:cNvPr id="34" name="TextBox 33"/>
            <p:cNvSpPr txBox="1"/>
            <p:nvPr/>
          </p:nvSpPr>
          <p:spPr>
            <a:xfrm>
              <a:off x="4696663" y="3543399"/>
              <a:ext cx="80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i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x ˅ z</a:t>
              </a:r>
              <a:endParaRPr lang="en-US" sz="2400" i="1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3813261" y="2576892"/>
              <a:ext cx="326691" cy="10681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H="1" flipV="1">
              <a:off x="4339346" y="2576892"/>
              <a:ext cx="759030" cy="10681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4123093" y="2103239"/>
              <a:ext cx="304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i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400" i="1" baseline="-250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ight Arrow 44"/>
          <p:cNvSpPr/>
          <p:nvPr/>
        </p:nvSpPr>
        <p:spPr bwMode="auto">
          <a:xfrm rot="6384035">
            <a:off x="2406518" y="1494716"/>
            <a:ext cx="1531793" cy="684613"/>
          </a:xfrm>
          <a:prstGeom prst="rightArrow">
            <a:avLst/>
          </a:prstGeom>
          <a:solidFill>
            <a:srgbClr val="FF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47759" y="895907"/>
            <a:ext cx="3328631" cy="3282790"/>
            <a:chOff x="2147759" y="895907"/>
            <a:chExt cx="3328631" cy="3282790"/>
          </a:xfrm>
        </p:grpSpPr>
        <p:sp>
          <p:nvSpPr>
            <p:cNvPr id="47" name="Oval 46"/>
            <p:cNvSpPr/>
            <p:nvPr/>
          </p:nvSpPr>
          <p:spPr bwMode="auto">
            <a:xfrm>
              <a:off x="2147759" y="1628800"/>
              <a:ext cx="2548903" cy="25498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8" name="Right Arrow 47"/>
            <p:cNvSpPr/>
            <p:nvPr/>
          </p:nvSpPr>
          <p:spPr bwMode="auto">
            <a:xfrm rot="7574806">
              <a:off x="4284981" y="1402703"/>
              <a:ext cx="1698205" cy="684613"/>
            </a:xfrm>
            <a:prstGeom prst="rightArrow">
              <a:avLst/>
            </a:prstGeom>
            <a:solidFill>
              <a:srgbClr val="FF0000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1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536" y="44624"/>
            <a:ext cx="8424936" cy="1314473"/>
          </a:xfrm>
          <a:prstGeom prst="rect">
            <a:avLst/>
          </a:prstGeom>
          <a:solidFill>
            <a:srgbClr val="FFFF99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10800" rIns="36000" bIns="10800" anchorCtr="1">
            <a:spAutoFit/>
          </a:bodyPr>
          <a:lstStyle/>
          <a:p>
            <a:pPr>
              <a:spcBef>
                <a:spcPct val="0"/>
              </a:spcBef>
              <a:buClrTx/>
              <a:buNone/>
              <a:defRPr/>
            </a:pP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 Subtitle: on my 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(and others’) largely unsuccessful 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attempts to make </a:t>
            </a:r>
            <a:r>
              <a:rPr lang="en-US" sz="2800" b="1" dirty="0" err="1" smtClean="0">
                <a:solidFill>
                  <a:srgbClr val="3333CC"/>
                </a:solidFill>
                <a:latin typeface="Comic Sans MS" pitchFamily="66" charset="0"/>
              </a:rPr>
              <a:t>Avi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 work  in proof complexity</a:t>
            </a:r>
            <a:endParaRPr lang="ru-RU" sz="2800" dirty="0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12776"/>
            <a:ext cx="8136904" cy="95410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In 2000-2001, we are holding  a Special Year on Computational </a:t>
            </a:r>
            <a:r>
              <a:rPr lang="en-US" sz="2800" dirty="0" smtClean="0"/>
              <a:t>Complexity!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53" y="2708920"/>
            <a:ext cx="1947819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94116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Disclaimer: this is not even an </a:t>
            </a:r>
            <a:r>
              <a:rPr lang="en-US" sz="2800" dirty="0" smtClean="0">
                <a:solidFill>
                  <a:srgbClr val="3333CC"/>
                </a:solidFill>
              </a:rPr>
              <a:t>attempt</a:t>
            </a:r>
            <a:r>
              <a:rPr lang="en-US" sz="2800" dirty="0" smtClean="0"/>
              <a:t> at a coherent survey on proof complexity, see my article in </a:t>
            </a:r>
            <a:r>
              <a:rPr lang="en-US" sz="2800" dirty="0"/>
              <a:t>SIGACT News, 47(2</a:t>
            </a:r>
            <a:r>
              <a:rPr lang="en-US" sz="2800" dirty="0" smtClean="0"/>
              <a:t>), 2016 (</a:t>
            </a:r>
            <a:r>
              <a:rPr lang="en-US" sz="2800" smtClean="0"/>
              <a:t>not </a:t>
            </a:r>
            <a:r>
              <a:rPr lang="en-US" sz="2800" smtClean="0"/>
              <a:t>that that </a:t>
            </a:r>
            <a:r>
              <a:rPr lang="en-US" sz="2800" dirty="0" smtClean="0"/>
              <a:t>one is comprehensive, either).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92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3265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DPLL = Tree-Like Resolution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" y="1628800"/>
            <a:ext cx="4344151" cy="3169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0" y="1772816"/>
            <a:ext cx="4500215" cy="3016273"/>
          </a:xfrm>
          <a:prstGeom prst="rect">
            <a:avLst/>
          </a:prstGeom>
        </p:spPr>
      </p:pic>
      <p:sp>
        <p:nvSpPr>
          <p:cNvPr id="23" name="Equal 22"/>
          <p:cNvSpPr/>
          <p:nvPr/>
        </p:nvSpPr>
        <p:spPr>
          <a:xfrm>
            <a:off x="3563888" y="2669928"/>
            <a:ext cx="1562472" cy="687064"/>
          </a:xfrm>
          <a:prstGeom prst="mathEqual">
            <a:avLst>
              <a:gd name="adj1" fmla="val 23520"/>
              <a:gd name="adj2" fmla="val 18046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0209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Unit propagation and clause learning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50527"/>
            <a:ext cx="5256584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84673"/>
            <a:ext cx="4499454" cy="4378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049977"/>
            <a:ext cx="2758651" cy="3750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9592" y="3124659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Unit propagation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414" y="4827076"/>
            <a:ext cx="3084213" cy="39375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414" y="5622926"/>
            <a:ext cx="7887605" cy="7789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98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58" y="349782"/>
            <a:ext cx="8864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Conflict-driven clause learning </a:t>
            </a:r>
            <a:r>
              <a:rPr lang="en-US" sz="2800" dirty="0" smtClean="0"/>
              <a:t>= highly structured and highly engineered approach to building up </a:t>
            </a:r>
            <a:r>
              <a:rPr lang="en-US" sz="2800" dirty="0" smtClean="0">
                <a:solidFill>
                  <a:srgbClr val="0000FF"/>
                </a:solidFill>
              </a:rPr>
              <a:t>general</a:t>
            </a:r>
            <a:r>
              <a:rPr lang="en-US" sz="2800" dirty="0" smtClean="0"/>
              <a:t> resolution refutations.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0358" y="3819336"/>
            <a:ext cx="8862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Engineering part: branching heuristics? What are good clauses to learn? Do we keep them indefinitely or dispose of some of them? Backtracking and restarts Etc.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2180" y="5985000"/>
            <a:ext cx="897942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Great demand for theoretical explanations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0358" y="2084559"/>
            <a:ext cx="864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Theorem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6600"/>
                </a:solidFill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</a:rPr>
              <a:t>Beame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err="1" smtClean="0">
                <a:solidFill>
                  <a:srgbClr val="996600"/>
                </a:solidFill>
              </a:rPr>
              <a:t>Kautz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err="1" smtClean="0">
                <a:solidFill>
                  <a:srgbClr val="996600"/>
                </a:solidFill>
              </a:rPr>
              <a:t>Sabharwal</a:t>
            </a:r>
            <a:r>
              <a:rPr lang="en-US" sz="2800" dirty="0" smtClean="0">
                <a:solidFill>
                  <a:srgbClr val="996600"/>
                </a:solidFill>
              </a:rPr>
              <a:t> 04] </a:t>
            </a:r>
            <a:r>
              <a:rPr lang="en-US" sz="2800" dirty="0" smtClean="0"/>
              <a:t>Under some technical restrictions on CDCL, it can </a:t>
            </a:r>
            <a:r>
              <a:rPr lang="en-US" sz="2800" dirty="0" err="1" smtClean="0"/>
              <a:t>polynomially</a:t>
            </a:r>
            <a:r>
              <a:rPr lang="en-US" sz="2800" dirty="0" smtClean="0"/>
              <a:t> simulate general resolution.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83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948" y="188640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The life of width (and its family)</a:t>
            </a:r>
            <a:endParaRPr lang="en-US" sz="36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48" y="1124744"/>
            <a:ext cx="8404508" cy="9338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79" y="2492896"/>
            <a:ext cx="7820234" cy="21338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5202278"/>
            <a:ext cx="8699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Paradigm: every low ``width’’ proof must be ``natural’’ (in the </a:t>
            </a:r>
            <a:r>
              <a:rPr lang="en-US" sz="2800" dirty="0" smtClean="0">
                <a:solidFill>
                  <a:srgbClr val="FF0000"/>
                </a:solidFill>
              </a:rPr>
              <a:t>primitive</a:t>
            </a:r>
            <a:r>
              <a:rPr lang="en-US" sz="2800" dirty="0" smtClean="0"/>
              <a:t> sense).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4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948" y="188640"/>
            <a:ext cx="8678768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Gaussian Width</a:t>
            </a:r>
          </a:p>
          <a:p>
            <a:pPr>
              <a:buNone/>
            </a:pP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  <a:latin typeface="Comic Sans MS" pitchFamily="66" charset="0"/>
              </a:rPr>
              <a:t>Alekhnovich</a:t>
            </a:r>
            <a:r>
              <a:rPr lang="en-US" sz="2800" dirty="0" smtClean="0">
                <a:solidFill>
                  <a:srgbClr val="996600"/>
                </a:solidFill>
                <a:latin typeface="Comic Sans MS" pitchFamily="66" charset="0"/>
              </a:rPr>
              <a:t>]</a:t>
            </a:r>
            <a:endParaRPr lang="en-US" sz="2800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39" y="1655278"/>
            <a:ext cx="7216305" cy="11420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262697"/>
            <a:ext cx="7128791" cy="8841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891" y="4869160"/>
            <a:ext cx="7260461" cy="12109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8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4" y="260648"/>
            <a:ext cx="8244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Translation to algebraic/semi-algebraic proof systems</a:t>
            </a:r>
            <a:endParaRPr lang="en-US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4" y="1916832"/>
            <a:ext cx="8110474" cy="40729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87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32" y="275164"/>
            <a:ext cx="8624335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Polynomial Calculus </a:t>
            </a:r>
          </a:p>
          <a:p>
            <a:pPr>
              <a:buNone/>
            </a:pPr>
            <a:r>
              <a:rPr lang="en-US" sz="2800" dirty="0" smtClean="0">
                <a:solidFill>
                  <a:srgbClr val="996600"/>
                </a:solidFill>
                <a:latin typeface="Arial"/>
                <a:cs typeface="Times New Roman" panose="02020603050405020304" pitchFamily="18" charset="0"/>
              </a:rPr>
              <a:t>[</a:t>
            </a:r>
            <a:r>
              <a:rPr lang="en-US" sz="2800" dirty="0">
                <a:solidFill>
                  <a:srgbClr val="996600"/>
                </a:solidFill>
                <a:latin typeface="Arial"/>
                <a:cs typeface="Times New Roman" panose="02020603050405020304" pitchFamily="18" charset="0"/>
              </a:rPr>
              <a:t>Clegg  Edmonds </a:t>
            </a:r>
            <a:r>
              <a:rPr lang="en-US" sz="2800" dirty="0" err="1" smtClean="0">
                <a:solidFill>
                  <a:srgbClr val="996600"/>
                </a:solidFill>
                <a:latin typeface="Arial"/>
                <a:cs typeface="Times New Roman" panose="02020603050405020304" pitchFamily="18" charset="0"/>
              </a:rPr>
              <a:t>Impagliazzo</a:t>
            </a:r>
            <a:r>
              <a:rPr lang="en-US" sz="2800" dirty="0" smtClean="0">
                <a:solidFill>
                  <a:srgbClr val="9966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996600"/>
                </a:solidFill>
                <a:latin typeface="Arial"/>
                <a:cs typeface="Times New Roman" panose="02020603050405020304" pitchFamily="18" charset="0"/>
              </a:rPr>
              <a:t>96]</a:t>
            </a:r>
            <a:endParaRPr lang="en-US" sz="2800" dirty="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42" y="1844824"/>
            <a:ext cx="8444911" cy="31351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9709" y="5498068"/>
            <a:ext cx="4946547" cy="52322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``Efficient’’ = constant-degree.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1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17" y="260648"/>
            <a:ext cx="6696247" cy="10983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31" y="1735321"/>
            <a:ext cx="6817156" cy="18957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2" y="4077072"/>
            <a:ext cx="6951404" cy="15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48" y="188640"/>
            <a:ext cx="867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Binomial Proofs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70" y="1052736"/>
            <a:ext cx="8248863" cy="16111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85" y="3068960"/>
            <a:ext cx="7826556" cy="1189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869160"/>
            <a:ext cx="8771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it-IT" sz="2800" dirty="0" smtClean="0">
                <a:solidFill>
                  <a:srgbClr val="996600"/>
                </a:solidFill>
              </a:rPr>
              <a:t>[Buss </a:t>
            </a:r>
            <a:r>
              <a:rPr lang="it-IT" sz="2800" dirty="0">
                <a:solidFill>
                  <a:srgbClr val="996600"/>
                </a:solidFill>
              </a:rPr>
              <a:t>Grigoriev Impagliazzo Pitassi </a:t>
            </a:r>
            <a:r>
              <a:rPr lang="it-IT" sz="2800" dirty="0" smtClean="0">
                <a:solidFill>
                  <a:srgbClr val="996600"/>
                </a:solidFill>
              </a:rPr>
              <a:t>99, Ben-Sasson Impagliazzo 99]: </a:t>
            </a:r>
            <a:r>
              <a:rPr lang="en-US" sz="2800" dirty="0" smtClean="0"/>
              <a:t>Any PC proof from binomial axioms can be converted into a binomial form.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82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188640"/>
            <a:ext cx="8352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3333CC"/>
                </a:solidFill>
                <a:latin typeface="Comic Sans MS" pitchFamily="66" charset="0"/>
              </a:rPr>
              <a:t>Positivestellensatz</a:t>
            </a: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 Proof System (aka </a:t>
            </a:r>
            <a:r>
              <a:rPr lang="en-US" dirty="0" err="1" smtClean="0">
                <a:solidFill>
                  <a:srgbClr val="3333CC"/>
                </a:solidFill>
                <a:latin typeface="Comic Sans MS" pitchFamily="66" charset="0"/>
              </a:rPr>
              <a:t>Lassierre</a:t>
            </a: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 hierarchy aka Sum-of-Squares)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425" y="1556792"/>
            <a:ext cx="7643727" cy="180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4077072"/>
            <a:ext cx="8206606" cy="18002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8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5716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Tx/>
              <a:buNone/>
            </a:pPr>
            <a:r>
              <a:rPr lang="en-US" sz="4000" b="1" dirty="0" smtClean="0">
                <a:solidFill>
                  <a:srgbClr val="3333CC"/>
                </a:solidFill>
                <a:latin typeface="Comic Sans MS" pitchFamily="66" charset="0"/>
              </a:rPr>
              <a:t>Basic Definitions</a:t>
            </a:r>
            <a:endParaRPr lang="ru-RU" sz="40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24" y="1357298"/>
            <a:ext cx="7023826" cy="48886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0" y="260648"/>
            <a:ext cx="7776880" cy="13016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1971997"/>
            <a:ext cx="8424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His proof is algebraic in nature (studying cancellations) and, as a result, is applicable in rigidly defined situations like </a:t>
            </a:r>
            <a:r>
              <a:rPr lang="en-US" sz="2800" dirty="0" err="1" smtClean="0"/>
              <a:t>Tseitin</a:t>
            </a:r>
            <a:r>
              <a:rPr lang="en-US" sz="2800" dirty="0" smtClean="0"/>
              <a:t> tautologies… 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19" y="3645024"/>
            <a:ext cx="835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That can be alleviated a bit via </a:t>
            </a:r>
            <a:r>
              <a:rPr lang="en-US" sz="2800" dirty="0"/>
              <a:t>reductions </a:t>
            </a:r>
            <a:r>
              <a:rPr lang="en-US" sz="2800" dirty="0" smtClean="0">
                <a:solidFill>
                  <a:srgbClr val="996600"/>
                </a:solidFill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</a:rPr>
              <a:t>Schoenebeck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>
                <a:solidFill>
                  <a:srgbClr val="996600"/>
                </a:solidFill>
              </a:rPr>
              <a:t>08, </a:t>
            </a:r>
            <a:r>
              <a:rPr lang="en-US" sz="2800" dirty="0" err="1">
                <a:solidFill>
                  <a:srgbClr val="996600"/>
                </a:solidFill>
              </a:rPr>
              <a:t>Tulsiani</a:t>
            </a:r>
            <a:r>
              <a:rPr lang="en-US" sz="2800" dirty="0">
                <a:solidFill>
                  <a:srgbClr val="996600"/>
                </a:solidFill>
              </a:rPr>
              <a:t> </a:t>
            </a:r>
            <a:r>
              <a:rPr lang="en-US" sz="2800" dirty="0" smtClean="0">
                <a:solidFill>
                  <a:srgbClr val="996600"/>
                </a:solidFill>
              </a:rPr>
              <a:t>09]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19" y="5041992"/>
            <a:ext cx="8441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… and in any case, for a rather long time since the SOS renaissance started, it was the only lower bound technique available.</a:t>
            </a:r>
          </a:p>
        </p:txBody>
      </p:sp>
    </p:spTree>
    <p:extLst>
      <p:ext uri="{BB962C8B-B14F-4D97-AF65-F5344CB8AC3E}">
        <p14:creationId xmlns:p14="http://schemas.microsoft.com/office/powerpoint/2010/main" val="6572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Analytical (SDP-friendly) methods of proving SOS lower bounds</a:t>
            </a:r>
            <a:endParaRPr lang="en-US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Based on constructing a </a:t>
            </a:r>
            <a:r>
              <a:rPr lang="en-US" sz="2800" dirty="0" smtClean="0">
                <a:solidFill>
                  <a:srgbClr val="0000FF"/>
                </a:solidFill>
              </a:rPr>
              <a:t>tangible</a:t>
            </a:r>
            <a:r>
              <a:rPr lang="en-US" sz="2800" dirty="0" smtClean="0"/>
              <a:t> ``</a:t>
            </a:r>
            <a:r>
              <a:rPr lang="en-US" sz="2800" dirty="0" err="1" smtClean="0"/>
              <a:t>harndess</a:t>
            </a:r>
            <a:r>
              <a:rPr lang="en-US" sz="2800" dirty="0" smtClean="0"/>
              <a:t> certificate’’: protection matrices, pseudo-distributions etc.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07" y="2996952"/>
            <a:ext cx="7344838" cy="16072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67053" y="5030127"/>
            <a:ext cx="5303870" cy="1711241"/>
            <a:chOff x="1367053" y="5030127"/>
            <a:chExt cx="5303870" cy="1711241"/>
          </a:xfrm>
        </p:grpSpPr>
        <p:pic>
          <p:nvPicPr>
            <p:cNvPr id="1026" name="Picture 2" descr="C:\Users\Alexander\AppData\Local\Microsoft\Windows\INetCache\IE\NSH550AV\baton[1]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5301208"/>
              <a:ext cx="1789713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oaz Barak's pho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5074493"/>
              <a:ext cx="1666875" cy="166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hoto of Alexander Razboro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053" y="5030127"/>
              <a:ext cx="1286647" cy="171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2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U</a:t>
            </a: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ltimate tradeoffs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1196752"/>
            <a:ext cx="837034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sz="2800" dirty="0" smtClean="0"/>
              <a:t>History of tradeoff results goes back (at least) to the 70s.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800" dirty="0"/>
          </a:p>
          <a:p>
            <a:pPr marL="457200" indent="-457200" algn="l"/>
            <a:r>
              <a:rPr lang="en-US" sz="2800" dirty="0" smtClean="0"/>
              <a:t>Reflect our inherent inability to achieve two conflicting tasks at once.</a:t>
            </a:r>
          </a:p>
          <a:p>
            <a:pPr marL="457200" indent="-457200" algn="l"/>
            <a:endParaRPr lang="en-US" sz="2800" dirty="0" smtClean="0"/>
          </a:p>
          <a:p>
            <a:pPr marL="457200" indent="-457200" algn="l"/>
            <a:r>
              <a:rPr lang="en-US" sz="2800" dirty="0" smtClean="0"/>
              <a:t>Originally: time-space. Now: literally anything.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5346" y="5125019"/>
            <a:ext cx="817243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3333CC"/>
                </a:solidFill>
              </a:rPr>
              <a:t>task</a:t>
            </a:r>
            <a:r>
              <a:rPr lang="en-US" sz="2800" dirty="0" smtClean="0"/>
              <a:t>. </a:t>
            </a:r>
            <a:r>
              <a:rPr lang="en-US" sz="2800" i="1" strike="sngStrike" dirty="0" smtClean="0">
                <a:solidFill>
                  <a:srgbClr val="FF00FF"/>
                </a:solidFill>
                <a:latin typeface="Brush Script MT" pitchFamily="66" charset="0"/>
                <a:cs typeface="Times New Roman" pitchFamily="18" charset="0"/>
              </a:rPr>
              <a:t>P</a:t>
            </a:r>
            <a:r>
              <a:rPr lang="en-US" sz="2800" i="1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/>
              <a:t>  a set of protocols achieving this task. </a:t>
            </a:r>
          </a:p>
          <a:p>
            <a:pPr algn="l">
              <a:buNone/>
            </a:pPr>
            <a:r>
              <a:rPr lang="el-GR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/>
              <a:t> and  </a:t>
            </a:r>
            <a:r>
              <a:rPr lang="el-GR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800" dirty="0" smtClean="0"/>
              <a:t> – two </a:t>
            </a:r>
            <a:r>
              <a:rPr lang="en-US" sz="2800" dirty="0" smtClean="0">
                <a:solidFill>
                  <a:srgbClr val="3333CC"/>
                </a:solidFill>
              </a:rPr>
              <a:t>complexity measures</a:t>
            </a:r>
            <a:r>
              <a:rPr lang="en-US" sz="2800" dirty="0" smtClean="0"/>
              <a:t> on </a:t>
            </a:r>
            <a:r>
              <a:rPr lang="en-US" sz="2800" i="1" strike="sngStrike" dirty="0">
                <a:solidFill>
                  <a:srgbClr val="FF00FF"/>
                </a:solidFill>
                <a:latin typeface="Brush Script MT" pitchFamily="66" charset="0"/>
                <a:cs typeface="Times New Roman" pitchFamily="18" charset="0"/>
              </a:rPr>
              <a:t>P</a:t>
            </a:r>
            <a:r>
              <a:rPr lang="en-US" sz="2800" i="1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539552" y="1886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Supercritical tradeoffs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6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99" y="116632"/>
            <a:ext cx="7071679" cy="1557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99CC00"/>
                </a:solidFill>
              </a:rPr>
              <a:t>Examples</a:t>
            </a:r>
            <a:r>
              <a:rPr lang="en-US" sz="2800" dirty="0" smtClean="0"/>
              <a:t>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Algorithms: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= SPACE 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/>
              <a:t>and  </a:t>
            </a:r>
            <a:r>
              <a:rPr lang="el-GR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800" dirty="0" smtClean="0"/>
              <a:t> </a:t>
            </a:r>
            <a:r>
              <a:rPr lang="en-US" sz="2800" dirty="0">
                <a:cs typeface="Times New Roman" pitchFamily="18" charset="0"/>
              </a:rPr>
              <a:t>= </a:t>
            </a:r>
            <a:r>
              <a:rPr lang="en-US" sz="2800" dirty="0" smtClean="0">
                <a:cs typeface="Times New Roman" pitchFamily="18" charset="0"/>
              </a:rPr>
              <a:t>TIME.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Resolution: </a:t>
            </a:r>
            <a:r>
              <a:rPr lang="el-GR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= </a:t>
            </a:r>
            <a:r>
              <a:rPr lang="en-US" sz="2800" dirty="0" smtClean="0">
                <a:cs typeface="Times New Roman" pitchFamily="18" charset="0"/>
              </a:rPr>
              <a:t>WIDTH </a:t>
            </a:r>
            <a:r>
              <a:rPr lang="en-US" sz="2800" dirty="0" smtClean="0"/>
              <a:t> </a:t>
            </a:r>
            <a:r>
              <a:rPr lang="en-US" sz="2800" dirty="0"/>
              <a:t>and  </a:t>
            </a:r>
            <a:r>
              <a:rPr lang="el-GR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800" dirty="0"/>
              <a:t> </a:t>
            </a:r>
            <a:r>
              <a:rPr lang="en-US" sz="2800" dirty="0">
                <a:cs typeface="Times New Roman" pitchFamily="18" charset="0"/>
              </a:rPr>
              <a:t>= </a:t>
            </a:r>
            <a:r>
              <a:rPr lang="en-US" sz="2800" dirty="0" smtClean="0">
                <a:cs typeface="Times New Roman" pitchFamily="18" charset="0"/>
              </a:rPr>
              <a:t>SIZE.</a:t>
            </a:r>
            <a:endParaRPr lang="en-US" sz="2800" dirty="0"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574" y="1412776"/>
            <a:ext cx="7217786" cy="4896544"/>
            <a:chOff x="899592" y="1484784"/>
            <a:chExt cx="7217786" cy="489654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99592" y="6237312"/>
              <a:ext cx="720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007604" y="1772816"/>
              <a:ext cx="36004" cy="4608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740352" y="5661248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8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endParaRPr lang="en-US" sz="28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484784"/>
              <a:ext cx="585787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187624" y="1785044"/>
            <a:ext cx="792088" cy="4884316"/>
            <a:chOff x="1259632" y="1785044"/>
            <a:chExt cx="792088" cy="4884316"/>
          </a:xfrm>
        </p:grpSpPr>
        <p:sp>
          <p:nvSpPr>
            <p:cNvPr id="16" name="Oval 15"/>
            <p:cNvSpPr/>
            <p:nvPr/>
          </p:nvSpPr>
          <p:spPr>
            <a:xfrm>
              <a:off x="1475656" y="602128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>
              <a:stCxn id="16" idx="0"/>
            </p:cNvCxnSpPr>
            <p:nvPr/>
          </p:nvCxnSpPr>
          <p:spPr>
            <a:xfrm flipH="1" flipV="1">
              <a:off x="1529662" y="1785044"/>
              <a:ext cx="54006" cy="42362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259632" y="6146140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l-GR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2800" baseline="-250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en-US" sz="2800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72200" y="1785044"/>
            <a:ext cx="792088" cy="5229026"/>
            <a:chOff x="1259632" y="1785044"/>
            <a:chExt cx="792088" cy="5229026"/>
          </a:xfrm>
        </p:grpSpPr>
        <p:sp>
          <p:nvSpPr>
            <p:cNvPr id="23" name="Oval 22"/>
            <p:cNvSpPr/>
            <p:nvPr/>
          </p:nvSpPr>
          <p:spPr>
            <a:xfrm>
              <a:off x="1475656" y="602128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</p:cNvCxnSpPr>
            <p:nvPr/>
          </p:nvCxnSpPr>
          <p:spPr>
            <a:xfrm flipH="1" flipV="1">
              <a:off x="1529662" y="1785044"/>
              <a:ext cx="54006" cy="42362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259632" y="6146140"/>
              <a:ext cx="79208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l-GR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sz="2800" baseline="-250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</a:p>
            <a:p>
              <a:endParaRPr lang="en-US" sz="2800" baseline="-25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03648" y="3573016"/>
            <a:ext cx="5400600" cy="2304256"/>
            <a:chOff x="1403648" y="3573016"/>
            <a:chExt cx="5400600" cy="2304256"/>
          </a:xfrm>
        </p:grpSpPr>
        <p:grpSp>
          <p:nvGrpSpPr>
            <p:cNvPr id="30" name="Group 29"/>
            <p:cNvGrpSpPr/>
            <p:nvPr/>
          </p:nvGrpSpPr>
          <p:grpSpPr>
            <a:xfrm>
              <a:off x="1403648" y="3966200"/>
              <a:ext cx="5367456" cy="1623040"/>
              <a:chOff x="1403648" y="3966200"/>
              <a:chExt cx="5367456" cy="1623040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1461021" y="4041051"/>
                <a:ext cx="5220303" cy="1474839"/>
              </a:xfrm>
              <a:custGeom>
                <a:avLst/>
                <a:gdLst>
                  <a:gd name="connsiteX0" fmla="*/ 0 w 5220929"/>
                  <a:gd name="connsiteY0" fmla="*/ 0 h 1504336"/>
                  <a:gd name="connsiteX1" fmla="*/ 2020529 w 5220929"/>
                  <a:gd name="connsiteY1" fmla="*/ 1032388 h 1504336"/>
                  <a:gd name="connsiteX2" fmla="*/ 5191433 w 5220929"/>
                  <a:gd name="connsiteY2" fmla="*/ 1474839 h 1504336"/>
                  <a:gd name="connsiteX3" fmla="*/ 5191433 w 5220929"/>
                  <a:gd name="connsiteY3" fmla="*/ 1474839 h 1504336"/>
                  <a:gd name="connsiteX4" fmla="*/ 5220929 w 5220929"/>
                  <a:gd name="connsiteY4" fmla="*/ 1504336 h 1504336"/>
                  <a:gd name="connsiteX0" fmla="*/ 0 w 5220929"/>
                  <a:gd name="connsiteY0" fmla="*/ 0 h 1504336"/>
                  <a:gd name="connsiteX1" fmla="*/ 2005780 w 5220929"/>
                  <a:gd name="connsiteY1" fmla="*/ 1179871 h 1504336"/>
                  <a:gd name="connsiteX2" fmla="*/ 5191433 w 5220929"/>
                  <a:gd name="connsiteY2" fmla="*/ 1474839 h 1504336"/>
                  <a:gd name="connsiteX3" fmla="*/ 5191433 w 5220929"/>
                  <a:gd name="connsiteY3" fmla="*/ 1474839 h 1504336"/>
                  <a:gd name="connsiteX4" fmla="*/ 5220929 w 5220929"/>
                  <a:gd name="connsiteY4" fmla="*/ 1504336 h 1504336"/>
                  <a:gd name="connsiteX0" fmla="*/ 0 w 5220929"/>
                  <a:gd name="connsiteY0" fmla="*/ 0 h 1504336"/>
                  <a:gd name="connsiteX1" fmla="*/ 2005780 w 5220929"/>
                  <a:gd name="connsiteY1" fmla="*/ 1179871 h 1504336"/>
                  <a:gd name="connsiteX2" fmla="*/ 5191433 w 5220929"/>
                  <a:gd name="connsiteY2" fmla="*/ 1474839 h 1504336"/>
                  <a:gd name="connsiteX3" fmla="*/ 5191433 w 5220929"/>
                  <a:gd name="connsiteY3" fmla="*/ 1474839 h 1504336"/>
                  <a:gd name="connsiteX4" fmla="*/ 5220929 w 5220929"/>
                  <a:gd name="connsiteY4" fmla="*/ 1504336 h 1504336"/>
                  <a:gd name="connsiteX0" fmla="*/ 0 w 5792935"/>
                  <a:gd name="connsiteY0" fmla="*/ 0 h 1666569"/>
                  <a:gd name="connsiteX1" fmla="*/ 2005780 w 5792935"/>
                  <a:gd name="connsiteY1" fmla="*/ 1179871 h 1666569"/>
                  <a:gd name="connsiteX2" fmla="*/ 5191433 w 5792935"/>
                  <a:gd name="connsiteY2" fmla="*/ 1474839 h 1666569"/>
                  <a:gd name="connsiteX3" fmla="*/ 5191433 w 5792935"/>
                  <a:gd name="connsiteY3" fmla="*/ 1474839 h 1666569"/>
                  <a:gd name="connsiteX4" fmla="*/ 5792935 w 5792935"/>
                  <a:gd name="connsiteY4" fmla="*/ 1666569 h 1666569"/>
                  <a:gd name="connsiteX0" fmla="*/ 0 w 5191433"/>
                  <a:gd name="connsiteY0" fmla="*/ 0 h 1474839"/>
                  <a:gd name="connsiteX1" fmla="*/ 2005780 w 5191433"/>
                  <a:gd name="connsiteY1" fmla="*/ 1179871 h 1474839"/>
                  <a:gd name="connsiteX2" fmla="*/ 5191433 w 5191433"/>
                  <a:gd name="connsiteY2" fmla="*/ 1474839 h 1474839"/>
                  <a:gd name="connsiteX3" fmla="*/ 5191433 w 5191433"/>
                  <a:gd name="connsiteY3" fmla="*/ 1474839 h 147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33" h="1474839">
                    <a:moveTo>
                      <a:pt x="0" y="0"/>
                    </a:moveTo>
                    <a:cubicBezTo>
                      <a:pt x="577645" y="393291"/>
                      <a:pt x="1111044" y="904568"/>
                      <a:pt x="2005780" y="1179871"/>
                    </a:cubicBezTo>
                    <a:cubicBezTo>
                      <a:pt x="2900516" y="1455174"/>
                      <a:pt x="4660491" y="1425678"/>
                      <a:pt x="5191433" y="1474839"/>
                    </a:cubicBezTo>
                    <a:lnTo>
                      <a:pt x="5191433" y="1474839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403648" y="396620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6588224" y="540636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1619672" y="3573016"/>
              <a:ext cx="0" cy="4846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804248" y="5506184"/>
              <a:ext cx="0" cy="3710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56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40900" y="1700808"/>
            <a:ext cx="6502609" cy="5285525"/>
            <a:chOff x="594574" y="1418987"/>
            <a:chExt cx="7239140" cy="5655901"/>
          </a:xfrm>
        </p:grpSpPr>
        <p:grpSp>
          <p:nvGrpSpPr>
            <p:cNvPr id="4" name="Group 3"/>
            <p:cNvGrpSpPr/>
            <p:nvPr/>
          </p:nvGrpSpPr>
          <p:grpSpPr>
            <a:xfrm>
              <a:off x="594574" y="1573095"/>
              <a:ext cx="7239140" cy="4736225"/>
              <a:chOff x="899592" y="1645103"/>
              <a:chExt cx="7239140" cy="473622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899592" y="6237312"/>
                <a:ext cx="72008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1007604" y="1772816"/>
                <a:ext cx="36004" cy="46085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719000" y="5631397"/>
                <a:ext cx="419732" cy="559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l-GR" sz="2800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endParaRPr lang="en-US" sz="2800" dirty="0"/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1645103"/>
                <a:ext cx="585787" cy="744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187624" y="1418987"/>
              <a:ext cx="948978" cy="5287037"/>
              <a:chOff x="1259632" y="1418987"/>
              <a:chExt cx="948978" cy="528703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529662" y="1418987"/>
                <a:ext cx="27003" cy="47463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259632" y="6146140"/>
                <a:ext cx="948978" cy="559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l-GR" sz="2800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2800" baseline="-25000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endParaRPr lang="en-US" sz="2800" baseline="-2500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475656" y="602128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72200" y="1785044"/>
              <a:ext cx="1063134" cy="5289844"/>
              <a:chOff x="1259632" y="1785044"/>
              <a:chExt cx="1063134" cy="528984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75656" y="602128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Connector 14"/>
              <p:cNvCxnSpPr>
                <a:stCxn id="14" idx="0"/>
              </p:cNvCxnSpPr>
              <p:nvPr/>
            </p:nvCxnSpPr>
            <p:spPr>
              <a:xfrm flipH="1" flipV="1">
                <a:off x="1529662" y="1785044"/>
                <a:ext cx="54006" cy="423624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259632" y="6146139"/>
                <a:ext cx="1063134" cy="92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l-GR" sz="2800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2800" baseline="-25000" dirty="0" smtClean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</a:p>
              <a:p>
                <a:endParaRPr lang="en-US" sz="2800" baseline="-250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03648" y="3573016"/>
              <a:ext cx="5400600" cy="2304256"/>
              <a:chOff x="1403648" y="3573016"/>
              <a:chExt cx="5400600" cy="23042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403648" y="3932992"/>
                <a:ext cx="5367456" cy="1656248"/>
                <a:chOff x="1403648" y="3932992"/>
                <a:chExt cx="5367456" cy="1656248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1461021" y="4041051"/>
                  <a:ext cx="5220303" cy="1474839"/>
                </a:xfrm>
                <a:custGeom>
                  <a:avLst/>
                  <a:gdLst>
                    <a:gd name="connsiteX0" fmla="*/ 0 w 5220929"/>
                    <a:gd name="connsiteY0" fmla="*/ 0 h 1504336"/>
                    <a:gd name="connsiteX1" fmla="*/ 2020529 w 5220929"/>
                    <a:gd name="connsiteY1" fmla="*/ 1032388 h 1504336"/>
                    <a:gd name="connsiteX2" fmla="*/ 5191433 w 5220929"/>
                    <a:gd name="connsiteY2" fmla="*/ 1474839 h 1504336"/>
                    <a:gd name="connsiteX3" fmla="*/ 5191433 w 5220929"/>
                    <a:gd name="connsiteY3" fmla="*/ 1474839 h 1504336"/>
                    <a:gd name="connsiteX4" fmla="*/ 5220929 w 5220929"/>
                    <a:gd name="connsiteY4" fmla="*/ 1504336 h 1504336"/>
                    <a:gd name="connsiteX0" fmla="*/ 0 w 5220929"/>
                    <a:gd name="connsiteY0" fmla="*/ 0 h 1504336"/>
                    <a:gd name="connsiteX1" fmla="*/ 2005780 w 5220929"/>
                    <a:gd name="connsiteY1" fmla="*/ 1179871 h 1504336"/>
                    <a:gd name="connsiteX2" fmla="*/ 5191433 w 5220929"/>
                    <a:gd name="connsiteY2" fmla="*/ 1474839 h 1504336"/>
                    <a:gd name="connsiteX3" fmla="*/ 5191433 w 5220929"/>
                    <a:gd name="connsiteY3" fmla="*/ 1474839 h 1504336"/>
                    <a:gd name="connsiteX4" fmla="*/ 5220929 w 5220929"/>
                    <a:gd name="connsiteY4" fmla="*/ 1504336 h 1504336"/>
                    <a:gd name="connsiteX0" fmla="*/ 0 w 5220929"/>
                    <a:gd name="connsiteY0" fmla="*/ 0 h 1504336"/>
                    <a:gd name="connsiteX1" fmla="*/ 2005780 w 5220929"/>
                    <a:gd name="connsiteY1" fmla="*/ 1179871 h 1504336"/>
                    <a:gd name="connsiteX2" fmla="*/ 5191433 w 5220929"/>
                    <a:gd name="connsiteY2" fmla="*/ 1474839 h 1504336"/>
                    <a:gd name="connsiteX3" fmla="*/ 5191433 w 5220929"/>
                    <a:gd name="connsiteY3" fmla="*/ 1474839 h 1504336"/>
                    <a:gd name="connsiteX4" fmla="*/ 5220929 w 5220929"/>
                    <a:gd name="connsiteY4" fmla="*/ 1504336 h 1504336"/>
                    <a:gd name="connsiteX0" fmla="*/ 0 w 5792935"/>
                    <a:gd name="connsiteY0" fmla="*/ 0 h 1666569"/>
                    <a:gd name="connsiteX1" fmla="*/ 2005780 w 5792935"/>
                    <a:gd name="connsiteY1" fmla="*/ 1179871 h 1666569"/>
                    <a:gd name="connsiteX2" fmla="*/ 5191433 w 5792935"/>
                    <a:gd name="connsiteY2" fmla="*/ 1474839 h 1666569"/>
                    <a:gd name="connsiteX3" fmla="*/ 5191433 w 5792935"/>
                    <a:gd name="connsiteY3" fmla="*/ 1474839 h 1666569"/>
                    <a:gd name="connsiteX4" fmla="*/ 5792935 w 5792935"/>
                    <a:gd name="connsiteY4" fmla="*/ 1666569 h 1666569"/>
                    <a:gd name="connsiteX0" fmla="*/ 0 w 5191433"/>
                    <a:gd name="connsiteY0" fmla="*/ 0 h 1474839"/>
                    <a:gd name="connsiteX1" fmla="*/ 2005780 w 5191433"/>
                    <a:gd name="connsiteY1" fmla="*/ 1179871 h 1474839"/>
                    <a:gd name="connsiteX2" fmla="*/ 5191433 w 5191433"/>
                    <a:gd name="connsiteY2" fmla="*/ 1474839 h 1474839"/>
                    <a:gd name="connsiteX3" fmla="*/ 5191433 w 5191433"/>
                    <a:gd name="connsiteY3" fmla="*/ 1474839 h 147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1433" h="1474839">
                      <a:moveTo>
                        <a:pt x="0" y="0"/>
                      </a:moveTo>
                      <a:cubicBezTo>
                        <a:pt x="577645" y="393291"/>
                        <a:pt x="1111044" y="904568"/>
                        <a:pt x="2005780" y="1179871"/>
                      </a:cubicBezTo>
                      <a:cubicBezTo>
                        <a:pt x="2900516" y="1455174"/>
                        <a:pt x="4660491" y="1425678"/>
                        <a:pt x="5191433" y="1474839"/>
                      </a:cubicBezTo>
                      <a:lnTo>
                        <a:pt x="5191433" y="1474839"/>
                      </a:lnTo>
                    </a:path>
                  </a:pathLst>
                </a:cu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1403648" y="3932992"/>
                  <a:ext cx="182880" cy="18288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6588224" y="5406360"/>
                  <a:ext cx="182880" cy="18288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619672" y="3573016"/>
                <a:ext cx="0" cy="48462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804248" y="5506184"/>
                <a:ext cx="0" cy="3710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756937" y="257881"/>
            <a:ext cx="7999305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l-GR" sz="2800" dirty="0" smtClean="0">
                <a:solidFill>
                  <a:srgbClr val="FF00FF"/>
                </a:solidFill>
              </a:rPr>
              <a:t>ϵ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i="1" dirty="0" err="1" smtClean="0">
                <a:solidFill>
                  <a:srgbClr val="FF00FF"/>
                </a:solidFill>
                <a:latin typeface="Brush Script MT" pitchFamily="66" charset="0"/>
              </a:rPr>
              <a:t>T</a:t>
            </a:r>
            <a:r>
              <a:rPr lang="en-US" sz="2800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FF00FF"/>
                </a:solidFill>
                <a:latin typeface="Brush Script MT" pitchFamily="66" charset="0"/>
              </a:rPr>
              <a:t> </a:t>
            </a:r>
            <a:r>
              <a:rPr lang="en-US" sz="2800" dirty="0" smtClean="0">
                <a:latin typeface="+mn-lt"/>
              </a:rPr>
              <a:t>, the class of all problems of size 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+mn-lt"/>
              </a:rPr>
              <a:t>. </a:t>
            </a:r>
            <a:r>
              <a:rPr lang="el-GR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en-US" sz="2800" dirty="0" smtClean="0">
                <a:latin typeface="+mn-lt"/>
                <a:cs typeface="Times New Roman" pitchFamily="18" charset="0"/>
              </a:rPr>
              <a:t>the “obvious” upper bound (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+mn-lt"/>
                <a:cs typeface="Times New Roman" pitchFamily="18" charset="0"/>
              </a:rPr>
              <a:t> in our examples).</a:t>
            </a:r>
            <a:endParaRPr lang="en-US" sz="2800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40310" y="3573016"/>
            <a:ext cx="6635946" cy="400110"/>
            <a:chOff x="240310" y="3573016"/>
            <a:chExt cx="6467868" cy="400110"/>
          </a:xfrm>
        </p:grpSpPr>
        <p:grpSp>
          <p:nvGrpSpPr>
            <p:cNvPr id="36" name="Group 35"/>
            <p:cNvGrpSpPr/>
            <p:nvPr/>
          </p:nvGrpSpPr>
          <p:grpSpPr>
            <a:xfrm>
              <a:off x="1043608" y="3713781"/>
              <a:ext cx="5664570" cy="201878"/>
              <a:chOff x="1043608" y="3573016"/>
              <a:chExt cx="5664570" cy="201878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H="1">
                <a:off x="1170266" y="3713781"/>
                <a:ext cx="55379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1043608" y="3573016"/>
                <a:ext cx="194045" cy="20187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40310" y="3573016"/>
              <a:ext cx="731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ν</a:t>
              </a:r>
              <a:r>
                <a:rPr lang="en-US" sz="2000" baseline="-250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cr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67657" y="1484784"/>
            <a:ext cx="4736382" cy="2571023"/>
            <a:chOff x="1767657" y="1484784"/>
            <a:chExt cx="4736382" cy="2571023"/>
          </a:xfrm>
        </p:grpSpPr>
        <p:sp>
          <p:nvSpPr>
            <p:cNvPr id="39" name="Freeform 38"/>
            <p:cNvSpPr/>
            <p:nvPr/>
          </p:nvSpPr>
          <p:spPr>
            <a:xfrm>
              <a:off x="1828800" y="2024932"/>
              <a:ext cx="4675239" cy="2030875"/>
            </a:xfrm>
            <a:custGeom>
              <a:avLst/>
              <a:gdLst>
                <a:gd name="connsiteX0" fmla="*/ 0 w 4689987"/>
                <a:gd name="connsiteY0" fmla="*/ 159544 h 2180073"/>
                <a:gd name="connsiteX1" fmla="*/ 2757948 w 4689987"/>
                <a:gd name="connsiteY1" fmla="*/ 203790 h 2180073"/>
                <a:gd name="connsiteX2" fmla="*/ 4675238 w 4689987"/>
                <a:gd name="connsiteY2" fmla="*/ 2165325 h 2180073"/>
                <a:gd name="connsiteX3" fmla="*/ 4675238 w 4689987"/>
                <a:gd name="connsiteY3" fmla="*/ 2165325 h 2180073"/>
                <a:gd name="connsiteX4" fmla="*/ 4689987 w 4689987"/>
                <a:gd name="connsiteY4" fmla="*/ 2180073 h 2180073"/>
                <a:gd name="connsiteX5" fmla="*/ 4026309 w 4689987"/>
                <a:gd name="connsiteY5" fmla="*/ 1575390 h 2180073"/>
                <a:gd name="connsiteX0" fmla="*/ 0 w 4689987"/>
                <a:gd name="connsiteY0" fmla="*/ 159544 h 2180073"/>
                <a:gd name="connsiteX1" fmla="*/ 2757948 w 4689987"/>
                <a:gd name="connsiteY1" fmla="*/ 203790 h 2180073"/>
                <a:gd name="connsiteX2" fmla="*/ 4675238 w 4689987"/>
                <a:gd name="connsiteY2" fmla="*/ 2165325 h 2180073"/>
                <a:gd name="connsiteX3" fmla="*/ 4675238 w 4689987"/>
                <a:gd name="connsiteY3" fmla="*/ 2165325 h 2180073"/>
                <a:gd name="connsiteX4" fmla="*/ 4689987 w 4689987"/>
                <a:gd name="connsiteY4" fmla="*/ 2180073 h 2180073"/>
                <a:gd name="connsiteX0" fmla="*/ 0 w 4689987"/>
                <a:gd name="connsiteY0" fmla="*/ 60517 h 2081046"/>
                <a:gd name="connsiteX1" fmla="*/ 3937819 w 4689987"/>
                <a:gd name="connsiteY1" fmla="*/ 370234 h 2081046"/>
                <a:gd name="connsiteX2" fmla="*/ 4675238 w 4689987"/>
                <a:gd name="connsiteY2" fmla="*/ 2066298 h 2081046"/>
                <a:gd name="connsiteX3" fmla="*/ 4675238 w 4689987"/>
                <a:gd name="connsiteY3" fmla="*/ 2066298 h 2081046"/>
                <a:gd name="connsiteX4" fmla="*/ 4689987 w 4689987"/>
                <a:gd name="connsiteY4" fmla="*/ 2081046 h 2081046"/>
                <a:gd name="connsiteX0" fmla="*/ 0 w 4675239"/>
                <a:gd name="connsiteY0" fmla="*/ 60517 h 2081046"/>
                <a:gd name="connsiteX1" fmla="*/ 3923071 w 4675239"/>
                <a:gd name="connsiteY1" fmla="*/ 370234 h 2081046"/>
                <a:gd name="connsiteX2" fmla="*/ 4660490 w 4675239"/>
                <a:gd name="connsiteY2" fmla="*/ 2066298 h 2081046"/>
                <a:gd name="connsiteX3" fmla="*/ 4660490 w 4675239"/>
                <a:gd name="connsiteY3" fmla="*/ 2066298 h 2081046"/>
                <a:gd name="connsiteX4" fmla="*/ 4675239 w 4675239"/>
                <a:gd name="connsiteY4" fmla="*/ 2081046 h 2081046"/>
                <a:gd name="connsiteX0" fmla="*/ 0 w 4675239"/>
                <a:gd name="connsiteY0" fmla="*/ 22475 h 2043004"/>
                <a:gd name="connsiteX1" fmla="*/ 3923071 w 4675239"/>
                <a:gd name="connsiteY1" fmla="*/ 332192 h 2043004"/>
                <a:gd name="connsiteX2" fmla="*/ 4660490 w 4675239"/>
                <a:gd name="connsiteY2" fmla="*/ 2028256 h 2043004"/>
                <a:gd name="connsiteX3" fmla="*/ 4660490 w 4675239"/>
                <a:gd name="connsiteY3" fmla="*/ 2028256 h 2043004"/>
                <a:gd name="connsiteX4" fmla="*/ 4675239 w 4675239"/>
                <a:gd name="connsiteY4" fmla="*/ 2043004 h 2043004"/>
                <a:gd name="connsiteX0" fmla="*/ 0 w 4675239"/>
                <a:gd name="connsiteY0" fmla="*/ 10346 h 2030875"/>
                <a:gd name="connsiteX1" fmla="*/ 3923071 w 4675239"/>
                <a:gd name="connsiteY1" fmla="*/ 320063 h 2030875"/>
                <a:gd name="connsiteX2" fmla="*/ 4660490 w 4675239"/>
                <a:gd name="connsiteY2" fmla="*/ 2016127 h 2030875"/>
                <a:gd name="connsiteX3" fmla="*/ 4660490 w 4675239"/>
                <a:gd name="connsiteY3" fmla="*/ 2016127 h 2030875"/>
                <a:gd name="connsiteX4" fmla="*/ 4675239 w 4675239"/>
                <a:gd name="connsiteY4" fmla="*/ 2030875 h 203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5239" h="2030875">
                  <a:moveTo>
                    <a:pt x="0" y="10346"/>
                  </a:moveTo>
                  <a:cubicBezTo>
                    <a:pt x="1004120" y="-16693"/>
                    <a:pt x="3146323" y="-14234"/>
                    <a:pt x="3923071" y="320063"/>
                  </a:cubicBezTo>
                  <a:cubicBezTo>
                    <a:pt x="4699819" y="654360"/>
                    <a:pt x="4537587" y="1733450"/>
                    <a:pt x="4660490" y="2016127"/>
                  </a:cubicBezTo>
                  <a:lnTo>
                    <a:pt x="4660490" y="2016127"/>
                  </a:lnTo>
                  <a:lnTo>
                    <a:pt x="4675239" y="2030875"/>
                  </a:lnTo>
                </a:path>
              </a:pathLst>
            </a:cu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767657" y="1916832"/>
              <a:ext cx="164273" cy="17090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1907704" y="1484784"/>
              <a:ext cx="0" cy="4528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49519" y="2340550"/>
            <a:ext cx="3209669" cy="1132703"/>
            <a:chOff x="3349519" y="2340550"/>
            <a:chExt cx="3209669" cy="1132703"/>
          </a:xfrm>
        </p:grpSpPr>
        <p:sp>
          <p:nvSpPr>
            <p:cNvPr id="44" name="TextBox 43"/>
            <p:cNvSpPr txBox="1"/>
            <p:nvPr/>
          </p:nvSpPr>
          <p:spPr>
            <a:xfrm>
              <a:off x="3349519" y="2340550"/>
              <a:ext cx="2530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000" dirty="0" smtClean="0"/>
                <a:t>Supercritical tradeoff</a:t>
              </a:r>
              <a:endParaRPr lang="en-US" sz="2000" dirty="0"/>
            </a:p>
          </p:txBody>
        </p:sp>
        <p:sp>
          <p:nvSpPr>
            <p:cNvPr id="46" name="Right Arrow 45"/>
            <p:cNvSpPr/>
            <p:nvPr/>
          </p:nvSpPr>
          <p:spPr>
            <a:xfrm rot="1933500" flipV="1">
              <a:off x="4163865" y="3318419"/>
              <a:ext cx="2395323" cy="154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44" y="188640"/>
            <a:ext cx="8061080" cy="406147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344" y="4783309"/>
            <a:ext cx="845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Further examples of this phenomenon: </a:t>
            </a:r>
            <a:r>
              <a:rPr lang="en-US" sz="2800" dirty="0" smtClean="0">
                <a:solidFill>
                  <a:srgbClr val="996600"/>
                </a:solidFill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</a:rPr>
              <a:t>Berkholz</a:t>
            </a:r>
            <a:r>
              <a:rPr lang="en-US" sz="2800" dirty="0" smtClean="0">
                <a:solidFill>
                  <a:srgbClr val="996600"/>
                </a:solidFill>
              </a:rPr>
              <a:t> </a:t>
            </a:r>
            <a:r>
              <a:rPr lang="en-US" sz="2800" dirty="0" err="1" smtClean="0">
                <a:solidFill>
                  <a:srgbClr val="996600"/>
                </a:solidFill>
              </a:rPr>
              <a:t>Nordström</a:t>
            </a:r>
            <a:r>
              <a:rPr lang="en-US" sz="2800" dirty="0" smtClean="0">
                <a:solidFill>
                  <a:srgbClr val="996600"/>
                </a:solidFill>
              </a:rPr>
              <a:t> 16] </a:t>
            </a:r>
            <a:endParaRPr lang="en-US" sz="28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44" y="1928624"/>
            <a:ext cx="8553880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99CC00"/>
                </a:solidFill>
              </a:rPr>
              <a:t>Buzz words: </a:t>
            </a:r>
            <a:r>
              <a:rPr lang="en-US" sz="2800" dirty="0" smtClean="0"/>
              <a:t>convert </a:t>
            </a:r>
            <a:r>
              <a:rPr lang="en-US" sz="2800" dirty="0" smtClean="0">
                <a:solidFill>
                  <a:srgbClr val="3333CC"/>
                </a:solidFill>
              </a:rPr>
              <a:t>separation</a:t>
            </a:r>
            <a:r>
              <a:rPr lang="en-US" sz="2800" dirty="0" smtClean="0"/>
              <a:t> into </a:t>
            </a:r>
            <a:r>
              <a:rPr lang="en-US" sz="2800" dirty="0" smtClean="0">
                <a:solidFill>
                  <a:srgbClr val="3333CC"/>
                </a:solidFill>
              </a:rPr>
              <a:t>ultimate tradeoff</a:t>
            </a:r>
          </a:p>
          <a:p>
            <a:pPr algn="l">
              <a:buNone/>
            </a:pPr>
            <a:r>
              <a:rPr lang="en-US" sz="2800" dirty="0" smtClean="0"/>
              <a:t>using </a:t>
            </a:r>
            <a:r>
              <a:rPr lang="en-US" sz="2800" dirty="0" smtClean="0">
                <a:solidFill>
                  <a:srgbClr val="3333CC"/>
                </a:solidFill>
              </a:rPr>
              <a:t>hardness compression.</a:t>
            </a:r>
            <a:endParaRPr lang="en-US" sz="2800" dirty="0">
              <a:solidFill>
                <a:srgbClr val="33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44" y="3394612"/>
            <a:ext cx="7487847" cy="14401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344" y="5260475"/>
            <a:ext cx="6964416" cy="117182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344" y="425703"/>
            <a:ext cx="8637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00B050"/>
                </a:solidFill>
              </a:rPr>
              <a:t>Proof idea</a:t>
            </a:r>
            <a:r>
              <a:rPr lang="en-US" dirty="0" smtClean="0"/>
              <a:t>: apply </a:t>
            </a:r>
            <a:r>
              <a:rPr lang="en-US" dirty="0" smtClean="0">
                <a:solidFill>
                  <a:srgbClr val="0000FF"/>
                </a:solidFill>
              </a:rPr>
              <a:t>expansion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0000FF"/>
                </a:solidFill>
              </a:rPr>
              <a:t>variable compression</a:t>
            </a:r>
            <a:r>
              <a:rPr lang="en-US" dirty="0"/>
              <a:t>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8515"/>
            <a:ext cx="853244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Space: what and when to keep on the whiteboard?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[Esteban </a:t>
            </a:r>
            <a:r>
              <a:rPr lang="en-US" sz="2800" dirty="0" err="1" smtClean="0">
                <a:solidFill>
                  <a:srgbClr val="996600"/>
                </a:solidFill>
                <a:latin typeface="+mj-lt"/>
              </a:rPr>
              <a:t>Toran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 99; </a:t>
            </a:r>
            <a:r>
              <a:rPr lang="en-US" sz="2800" dirty="0" err="1" smtClean="0">
                <a:solidFill>
                  <a:srgbClr val="996600"/>
                </a:solidFill>
                <a:latin typeface="+mj-lt"/>
              </a:rPr>
              <a:t>Alekhnovich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 Ben-</a:t>
            </a:r>
            <a:r>
              <a:rPr lang="en-US" sz="2800" dirty="0" err="1" smtClean="0">
                <a:solidFill>
                  <a:srgbClr val="996600"/>
                </a:solidFill>
                <a:latin typeface="+mj-lt"/>
              </a:rPr>
              <a:t>Sasson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 R. </a:t>
            </a:r>
            <a:r>
              <a:rPr lang="en-US" sz="2800" dirty="0" err="1" smtClean="0">
                <a:solidFill>
                  <a:srgbClr val="996600"/>
                </a:solidFill>
                <a:latin typeface="+mj-lt"/>
              </a:rPr>
              <a:t>Wigderson</a:t>
            </a:r>
            <a:r>
              <a:rPr lang="en-US" sz="2800" dirty="0" smtClean="0">
                <a:solidFill>
                  <a:srgbClr val="996600"/>
                </a:solidFill>
                <a:latin typeface="+mj-lt"/>
              </a:rPr>
              <a:t> 01]</a:t>
            </a:r>
            <a:endParaRPr lang="en-US" sz="2800" dirty="0">
              <a:solidFill>
                <a:srgbClr val="9966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27" y="2488664"/>
            <a:ext cx="6713969" cy="40227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30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0" y="887476"/>
            <a:ext cx="7812272" cy="559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570" y="1916832"/>
            <a:ext cx="8315428" cy="30631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20" y="5501136"/>
            <a:ext cx="7450219" cy="4693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7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796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3333CC"/>
                </a:solidFill>
                <a:latin typeface="Comic Sans MS" pitchFamily="66" charset="0"/>
              </a:rPr>
              <a:t>Clause Space vs. Size/Length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84857"/>
            <a:ext cx="7759718" cy="7343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02" y="2450654"/>
            <a:ext cx="8750194" cy="42187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own Arrow 1"/>
          <p:cNvSpPr/>
          <p:nvPr/>
        </p:nvSpPr>
        <p:spPr bwMode="auto">
          <a:xfrm rot="13985878">
            <a:off x="6057313" y="1153078"/>
            <a:ext cx="412024" cy="1403687"/>
          </a:xfrm>
          <a:prstGeom prst="down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183" y="679213"/>
            <a:ext cx="7885201" cy="53929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65" y="332656"/>
            <a:ext cx="7534179" cy="18935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65" y="2822252"/>
            <a:ext cx="5013899" cy="7819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21" y="4131776"/>
            <a:ext cx="8360935" cy="16734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1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72" y="548680"/>
            <a:ext cx="7627107" cy="16860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77" y="3284984"/>
            <a:ext cx="7345783" cy="16947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73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44" y="476672"/>
            <a:ext cx="8216736" cy="13403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44" y="2276872"/>
            <a:ext cx="7948664" cy="11405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197" y="3933056"/>
            <a:ext cx="7697027" cy="6534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6" y="5217660"/>
            <a:ext cx="8019597" cy="12565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15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282717"/>
            <a:ext cx="8784977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Problem</a:t>
            </a:r>
            <a:r>
              <a:rPr lang="en-US" sz="2800" dirty="0" smtClean="0"/>
              <a:t>. Lower bounds for (Extended) </a:t>
            </a:r>
            <a:r>
              <a:rPr lang="en-US" sz="2800" dirty="0" err="1" smtClean="0"/>
              <a:t>Frege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modulo any “reasonable” complexity or cryptographic assumption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1" y="3147526"/>
            <a:ext cx="8370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Natural proofs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96600"/>
                </a:solidFill>
              </a:rPr>
              <a:t>[R, </a:t>
            </a:r>
            <a:r>
              <a:rPr lang="en-US" sz="2800" dirty="0" err="1" smtClean="0">
                <a:solidFill>
                  <a:srgbClr val="996600"/>
                </a:solidFill>
              </a:rPr>
              <a:t>Rudich</a:t>
            </a:r>
            <a:r>
              <a:rPr lang="en-US" sz="2800" dirty="0" smtClean="0">
                <a:solidFill>
                  <a:srgbClr val="996600"/>
                </a:solidFill>
              </a:rPr>
              <a:t> 95] </a:t>
            </a:r>
            <a:r>
              <a:rPr lang="en-US" sz="2800" dirty="0" smtClean="0"/>
              <a:t>provide a conclusive realization of this hope in a not so dissimilar context, and the other part works perfectly.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141" y="2036607"/>
            <a:ext cx="7856259" cy="828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4815239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96600"/>
                </a:solidFill>
              </a:rPr>
              <a:t>[</a:t>
            </a:r>
            <a:r>
              <a:rPr lang="en-US" sz="2800" dirty="0" err="1" smtClean="0">
                <a:solidFill>
                  <a:srgbClr val="996600"/>
                </a:solidFill>
              </a:rPr>
              <a:t>Alekhnovich</a:t>
            </a:r>
            <a:r>
              <a:rPr lang="en-US" sz="2800" dirty="0" smtClean="0">
                <a:solidFill>
                  <a:srgbClr val="996600"/>
                </a:solidFill>
              </a:rPr>
              <a:t> Ben-</a:t>
            </a:r>
            <a:r>
              <a:rPr lang="en-US" sz="2800" dirty="0" err="1" smtClean="0">
                <a:solidFill>
                  <a:srgbClr val="996600"/>
                </a:solidFill>
              </a:rPr>
              <a:t>Sasson</a:t>
            </a:r>
            <a:r>
              <a:rPr lang="en-US" sz="2800" dirty="0" smtClean="0">
                <a:solidFill>
                  <a:srgbClr val="996600"/>
                </a:solidFill>
              </a:rPr>
              <a:t> R </a:t>
            </a:r>
            <a:r>
              <a:rPr lang="en-US" sz="2800" dirty="0" err="1" smtClean="0">
                <a:solidFill>
                  <a:srgbClr val="996600"/>
                </a:solidFill>
              </a:rPr>
              <a:t>Wigderson</a:t>
            </a:r>
            <a:r>
              <a:rPr lang="en-US" sz="2800" dirty="0" smtClean="0">
                <a:solidFill>
                  <a:srgbClr val="996600"/>
                </a:solidFill>
              </a:rPr>
              <a:t> 01]: </a:t>
            </a:r>
            <a:r>
              <a:rPr lang="en-US" sz="2800" dirty="0" smtClean="0"/>
              <a:t>pseudo-random generators in </a:t>
            </a:r>
            <a:r>
              <a:rPr lang="en-US" sz="2800" dirty="0" smtClean="0">
                <a:solidFill>
                  <a:srgbClr val="0000FF"/>
                </a:solidFill>
              </a:rPr>
              <a:t>proof</a:t>
            </a:r>
            <a:r>
              <a:rPr lang="en-US" sz="2800" dirty="0" smtClean="0"/>
              <a:t> complexity as an approach.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6052064"/>
            <a:ext cx="856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Got stuck, and not clear why, given natural proofs.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14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-24"/>
            <a:ext cx="9144000" cy="22837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3333CC"/>
                </a:solidFill>
                <a:latin typeface="Comic Sans MS" pitchFamily="66" charset="0"/>
              </a:rPr>
              <a:t>Pseudorandom Generators in Proof </a:t>
            </a: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Complexity </a:t>
            </a:r>
          </a:p>
          <a:p>
            <a:pPr algn="l">
              <a:buNone/>
            </a:pPr>
            <a:r>
              <a:rPr lang="en-US" dirty="0" smtClean="0">
                <a:solidFill>
                  <a:srgbClr val="996600"/>
                </a:solidFill>
              </a:rPr>
              <a:t>[</a:t>
            </a:r>
            <a:r>
              <a:rPr lang="en-US" sz="3200" dirty="0" err="1" smtClean="0">
                <a:solidFill>
                  <a:srgbClr val="996600"/>
                </a:solidFill>
              </a:rPr>
              <a:t>Alekhnovich</a:t>
            </a:r>
            <a:r>
              <a:rPr lang="en-US" sz="3200" dirty="0">
                <a:solidFill>
                  <a:srgbClr val="996600"/>
                </a:solidFill>
              </a:rPr>
              <a:t>, Ben-</a:t>
            </a:r>
            <a:r>
              <a:rPr lang="en-US" sz="3200" dirty="0" err="1">
                <a:solidFill>
                  <a:srgbClr val="996600"/>
                </a:solidFill>
              </a:rPr>
              <a:t>Sasson</a:t>
            </a:r>
            <a:r>
              <a:rPr lang="en-US" sz="3200" dirty="0">
                <a:solidFill>
                  <a:srgbClr val="996600"/>
                </a:solidFill>
              </a:rPr>
              <a:t>, </a:t>
            </a:r>
            <a:r>
              <a:rPr lang="en-US" sz="3200" dirty="0" err="1" smtClean="0">
                <a:solidFill>
                  <a:srgbClr val="996600"/>
                </a:solidFill>
              </a:rPr>
              <a:t>Razborov</a:t>
            </a:r>
            <a:r>
              <a:rPr lang="en-US" sz="3200" dirty="0" smtClean="0">
                <a:solidFill>
                  <a:srgbClr val="996600"/>
                </a:solidFill>
              </a:rPr>
              <a:t>, </a:t>
            </a:r>
            <a:r>
              <a:rPr lang="en-US" sz="3200" dirty="0" err="1">
                <a:solidFill>
                  <a:srgbClr val="996600"/>
                </a:solidFill>
              </a:rPr>
              <a:t>Wigderson</a:t>
            </a:r>
            <a:r>
              <a:rPr lang="en-US" sz="3200" dirty="0">
                <a:solidFill>
                  <a:srgbClr val="996600"/>
                </a:solidFill>
              </a:rPr>
              <a:t> 01; </a:t>
            </a:r>
            <a:r>
              <a:rPr lang="en-US" sz="3200" dirty="0" err="1">
                <a:solidFill>
                  <a:srgbClr val="996600"/>
                </a:solidFill>
              </a:rPr>
              <a:t>Krajicek</a:t>
            </a:r>
            <a:r>
              <a:rPr lang="en-US" sz="3200" dirty="0">
                <a:solidFill>
                  <a:srgbClr val="996600"/>
                </a:solidFill>
              </a:rPr>
              <a:t> </a:t>
            </a:r>
            <a:r>
              <a:rPr lang="en-US" sz="3200" dirty="0" smtClean="0">
                <a:solidFill>
                  <a:srgbClr val="996600"/>
                </a:solidFill>
              </a:rPr>
              <a:t>01</a:t>
            </a:r>
            <a:r>
              <a:rPr lang="en-US" dirty="0" smtClean="0">
                <a:solidFill>
                  <a:srgbClr val="996600"/>
                </a:solidFill>
              </a:rPr>
              <a:t>]</a:t>
            </a:r>
            <a:endParaRPr lang="ru-RU" sz="3200" dirty="0">
              <a:solidFill>
                <a:srgbClr val="996600"/>
              </a:solidFill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3779838" y="5516563"/>
            <a:ext cx="1584325" cy="792162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2484438" y="2205038"/>
            <a:ext cx="4105275" cy="20161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H="1" flipV="1">
            <a:off x="4356100" y="3357563"/>
            <a:ext cx="215900" cy="259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4859338" y="3644900"/>
            <a:ext cx="144462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H="1" flipV="1">
            <a:off x="4500563" y="3573463"/>
            <a:ext cx="647700" cy="2376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4" name="Freeform 10"/>
          <p:cNvSpPr>
            <a:spLocks/>
          </p:cNvSpPr>
          <p:nvPr/>
        </p:nvSpPr>
        <p:spPr bwMode="auto">
          <a:xfrm>
            <a:off x="4067175" y="3068638"/>
            <a:ext cx="1279525" cy="914400"/>
          </a:xfrm>
          <a:custGeom>
            <a:avLst/>
            <a:gdLst/>
            <a:ahLst/>
            <a:cxnLst>
              <a:cxn ang="0">
                <a:pos x="66" y="334"/>
              </a:cxn>
              <a:cxn ang="0">
                <a:pos x="14" y="275"/>
              </a:cxn>
              <a:cxn ang="0">
                <a:pos x="27" y="144"/>
              </a:cxn>
              <a:cxn ang="0">
                <a:pos x="151" y="33"/>
              </a:cxn>
              <a:cxn ang="0">
                <a:pos x="249" y="0"/>
              </a:cxn>
              <a:cxn ang="0">
                <a:pos x="433" y="19"/>
              </a:cxn>
              <a:cxn ang="0">
                <a:pos x="531" y="65"/>
              </a:cxn>
              <a:cxn ang="0">
                <a:pos x="603" y="150"/>
              </a:cxn>
              <a:cxn ang="0">
                <a:pos x="668" y="203"/>
              </a:cxn>
              <a:cxn ang="0">
                <a:pos x="708" y="229"/>
              </a:cxn>
              <a:cxn ang="0">
                <a:pos x="721" y="255"/>
              </a:cxn>
              <a:cxn ang="0">
                <a:pos x="747" y="294"/>
              </a:cxn>
              <a:cxn ang="0">
                <a:pos x="786" y="379"/>
              </a:cxn>
              <a:cxn ang="0">
                <a:pos x="806" y="445"/>
              </a:cxn>
              <a:cxn ang="0">
                <a:pos x="793" y="504"/>
              </a:cxn>
              <a:cxn ang="0">
                <a:pos x="649" y="576"/>
              </a:cxn>
              <a:cxn ang="0">
                <a:pos x="413" y="537"/>
              </a:cxn>
              <a:cxn ang="0">
                <a:pos x="308" y="491"/>
              </a:cxn>
              <a:cxn ang="0">
                <a:pos x="289" y="478"/>
              </a:cxn>
              <a:cxn ang="0">
                <a:pos x="263" y="465"/>
              </a:cxn>
              <a:cxn ang="0">
                <a:pos x="249" y="451"/>
              </a:cxn>
              <a:cxn ang="0">
                <a:pos x="204" y="438"/>
              </a:cxn>
              <a:cxn ang="0">
                <a:pos x="145" y="406"/>
              </a:cxn>
              <a:cxn ang="0">
                <a:pos x="73" y="360"/>
              </a:cxn>
              <a:cxn ang="0">
                <a:pos x="66" y="334"/>
              </a:cxn>
            </a:cxnLst>
            <a:rect l="0" t="0" r="r" b="b"/>
            <a:pathLst>
              <a:path w="806" h="576">
                <a:moveTo>
                  <a:pt x="66" y="334"/>
                </a:moveTo>
                <a:cubicBezTo>
                  <a:pt x="41" y="317"/>
                  <a:pt x="28" y="303"/>
                  <a:pt x="14" y="275"/>
                </a:cubicBezTo>
                <a:cubicBezTo>
                  <a:pt x="4" y="230"/>
                  <a:pt x="0" y="184"/>
                  <a:pt x="27" y="144"/>
                </a:cubicBezTo>
                <a:cubicBezTo>
                  <a:pt x="46" y="80"/>
                  <a:pt x="88" y="45"/>
                  <a:pt x="151" y="33"/>
                </a:cubicBezTo>
                <a:cubicBezTo>
                  <a:pt x="183" y="16"/>
                  <a:pt x="213" y="7"/>
                  <a:pt x="249" y="0"/>
                </a:cubicBezTo>
                <a:cubicBezTo>
                  <a:pt x="312" y="3"/>
                  <a:pt x="373" y="1"/>
                  <a:pt x="433" y="19"/>
                </a:cubicBezTo>
                <a:cubicBezTo>
                  <a:pt x="463" y="41"/>
                  <a:pt x="502" y="39"/>
                  <a:pt x="531" y="65"/>
                </a:cubicBezTo>
                <a:cubicBezTo>
                  <a:pt x="563" y="94"/>
                  <a:pt x="576" y="119"/>
                  <a:pt x="603" y="150"/>
                </a:cubicBezTo>
                <a:cubicBezTo>
                  <a:pt x="621" y="171"/>
                  <a:pt x="646" y="187"/>
                  <a:pt x="668" y="203"/>
                </a:cubicBezTo>
                <a:cubicBezTo>
                  <a:pt x="681" y="212"/>
                  <a:pt x="708" y="229"/>
                  <a:pt x="708" y="229"/>
                </a:cubicBezTo>
                <a:cubicBezTo>
                  <a:pt x="712" y="238"/>
                  <a:pt x="716" y="247"/>
                  <a:pt x="721" y="255"/>
                </a:cubicBezTo>
                <a:cubicBezTo>
                  <a:pt x="729" y="268"/>
                  <a:pt x="747" y="294"/>
                  <a:pt x="747" y="294"/>
                </a:cubicBezTo>
                <a:cubicBezTo>
                  <a:pt x="756" y="325"/>
                  <a:pt x="772" y="351"/>
                  <a:pt x="786" y="379"/>
                </a:cubicBezTo>
                <a:cubicBezTo>
                  <a:pt x="796" y="399"/>
                  <a:pt x="799" y="424"/>
                  <a:pt x="806" y="445"/>
                </a:cubicBezTo>
                <a:cubicBezTo>
                  <a:pt x="805" y="453"/>
                  <a:pt x="799" y="491"/>
                  <a:pt x="793" y="504"/>
                </a:cubicBezTo>
                <a:cubicBezTo>
                  <a:pt x="766" y="559"/>
                  <a:pt x="701" y="568"/>
                  <a:pt x="649" y="576"/>
                </a:cubicBezTo>
                <a:cubicBezTo>
                  <a:pt x="566" y="569"/>
                  <a:pt x="492" y="555"/>
                  <a:pt x="413" y="537"/>
                </a:cubicBezTo>
                <a:cubicBezTo>
                  <a:pt x="379" y="519"/>
                  <a:pt x="345" y="502"/>
                  <a:pt x="308" y="491"/>
                </a:cubicBezTo>
                <a:cubicBezTo>
                  <a:pt x="302" y="487"/>
                  <a:pt x="296" y="482"/>
                  <a:pt x="289" y="478"/>
                </a:cubicBezTo>
                <a:cubicBezTo>
                  <a:pt x="281" y="473"/>
                  <a:pt x="271" y="470"/>
                  <a:pt x="263" y="465"/>
                </a:cubicBezTo>
                <a:cubicBezTo>
                  <a:pt x="258" y="461"/>
                  <a:pt x="255" y="454"/>
                  <a:pt x="249" y="451"/>
                </a:cubicBezTo>
                <a:cubicBezTo>
                  <a:pt x="185" y="419"/>
                  <a:pt x="256" y="467"/>
                  <a:pt x="204" y="438"/>
                </a:cubicBezTo>
                <a:cubicBezTo>
                  <a:pt x="141" y="403"/>
                  <a:pt x="186" y="419"/>
                  <a:pt x="145" y="406"/>
                </a:cubicBezTo>
                <a:cubicBezTo>
                  <a:pt x="119" y="389"/>
                  <a:pt x="103" y="369"/>
                  <a:pt x="73" y="360"/>
                </a:cubicBezTo>
                <a:cubicBezTo>
                  <a:pt x="65" y="338"/>
                  <a:pt x="66" y="347"/>
                  <a:pt x="66" y="334"/>
                </a:cubicBezTo>
                <a:close/>
              </a:path>
            </a:pathLst>
          </a:custGeom>
          <a:solidFill>
            <a:srgbClr val="FF5050">
              <a:alpha val="50000"/>
            </a:srgbClr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5292683" y="2997200"/>
            <a:ext cx="1289135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FF"/>
                </a:solidFill>
                <a:latin typeface="Times New Roman" pitchFamily="18" charset="0"/>
              </a:rPr>
              <a:t>{0,1}</a:t>
            </a:r>
            <a:r>
              <a:rPr lang="en-US" i="1" baseline="30000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endParaRPr lang="ru-RU" i="1" baseline="300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512053" y="5661025"/>
            <a:ext cx="1228221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FF"/>
                </a:solidFill>
                <a:latin typeface="Times New Roman" pitchFamily="18" charset="0"/>
              </a:rPr>
              <a:t>{0,1}</a:t>
            </a:r>
            <a:r>
              <a:rPr lang="en-US" i="1" baseline="30000" dirty="0">
                <a:solidFill>
                  <a:srgbClr val="FF00FF"/>
                </a:solidFill>
                <a:latin typeface="Times New Roman" pitchFamily="18" charset="0"/>
              </a:rPr>
              <a:t>n</a:t>
            </a:r>
            <a:endParaRPr lang="ru-RU" i="1" baseline="300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827088" y="4292600"/>
            <a:ext cx="1550987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4000" i="1" dirty="0">
                <a:solidFill>
                  <a:srgbClr val="FF00FF"/>
                </a:solidFill>
                <a:latin typeface="Times New Roman" pitchFamily="18" charset="0"/>
              </a:rPr>
              <a:t>m</a:t>
            </a:r>
            <a:r>
              <a:rPr lang="en-US" sz="4000" dirty="0">
                <a:solidFill>
                  <a:srgbClr val="FF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≫ </a:t>
            </a:r>
            <a:r>
              <a:rPr lang="en-US" sz="4000" i="1" dirty="0">
                <a:solidFill>
                  <a:srgbClr val="FF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49647" y="2708277"/>
            <a:ext cx="447674" cy="584201"/>
            <a:chOff x="2236" y="1706"/>
            <a:chExt cx="282" cy="368"/>
          </a:xfrm>
        </p:grpSpPr>
        <p:sp>
          <p:nvSpPr>
            <p:cNvPr id="103438" name="Oval 14"/>
            <p:cNvSpPr>
              <a:spLocks noChangeArrowheads="1"/>
            </p:cNvSpPr>
            <p:nvPr/>
          </p:nvSpPr>
          <p:spPr bwMode="auto">
            <a:xfrm>
              <a:off x="2472" y="1979"/>
              <a:ext cx="46" cy="46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236" y="1706"/>
              <a:ext cx="246" cy="36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i="1" dirty="0">
                  <a:solidFill>
                    <a:srgbClr val="FF00FF"/>
                  </a:solidFill>
                  <a:latin typeface="Times New Roman" pitchFamily="18" charset="0"/>
                </a:rPr>
                <a:t>b</a:t>
              </a:r>
              <a:endParaRPr lang="ru-RU" i="1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04664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Nisan-</a:t>
            </a:r>
            <a:r>
              <a:rPr lang="en-US" sz="2800" dirty="0" err="1" smtClean="0">
                <a:solidFill>
                  <a:srgbClr val="FF0000"/>
                </a:solidFill>
              </a:rPr>
              <a:t>Wigderson</a:t>
            </a:r>
            <a:r>
              <a:rPr lang="en-US" sz="2800" dirty="0" smtClean="0">
                <a:solidFill>
                  <a:srgbClr val="FF0000"/>
                </a:solidFill>
              </a:rPr>
              <a:t> generator</a:t>
            </a:r>
            <a:r>
              <a:rPr lang="en-US" sz="2800" dirty="0" smtClean="0"/>
              <a:t>: very popular and important type in computational complexity </a:t>
            </a:r>
            <a:r>
              <a:rPr lang="en-US" sz="2800" dirty="0" smtClean="0">
                <a:solidFill>
                  <a:srgbClr val="0000FF"/>
                </a:solidFill>
              </a:rPr>
              <a:t>expressly based upon the idea of locality</a:t>
            </a:r>
            <a:r>
              <a:rPr lang="en-US" sz="28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220486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/>
              <a:t>Some results for weak systems mentioned (and not) above are based on this generator…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2844" y="357301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800" dirty="0" smtClean="0"/>
              <a:t>But we can not even do resolution without tweaks.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5683" y="4725144"/>
            <a:ext cx="8496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996600"/>
                </a:solidFill>
              </a:rPr>
              <a:t>[R 15]</a:t>
            </a:r>
            <a:r>
              <a:rPr lang="en-US" sz="2800" dirty="0" smtClean="0"/>
              <a:t>: Pseudorandom </a:t>
            </a:r>
            <a:r>
              <a:rPr lang="en-US" sz="2800" dirty="0"/>
              <a:t>Generators Hard for k-DNF Resolution and Polynomial Calculus Resolution, </a:t>
            </a:r>
            <a:r>
              <a:rPr lang="en-US" sz="2800" dirty="0" smtClean="0"/>
              <a:t>Ann. </a:t>
            </a:r>
            <a:r>
              <a:rPr lang="en-US" sz="2800" dirty="0"/>
              <a:t>of </a:t>
            </a:r>
            <a:r>
              <a:rPr lang="en-US" sz="2800" dirty="0" smtClean="0"/>
              <a:t>Math., </a:t>
            </a:r>
            <a:r>
              <a:rPr lang="en-US" sz="2800" dirty="0"/>
              <a:t>Vol. 181, No 2, 2015, pages 415-472</a:t>
            </a:r>
          </a:p>
        </p:txBody>
      </p:sp>
    </p:spTree>
    <p:extLst>
      <p:ext uri="{BB962C8B-B14F-4D97-AF65-F5344CB8AC3E}">
        <p14:creationId xmlns:p14="http://schemas.microsoft.com/office/powerpoint/2010/main" val="15138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Limitations of the width-size relation </a:t>
            </a:r>
            <a:endParaRPr lang="en-US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1052736"/>
            <a:ext cx="4248472" cy="6947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2171494"/>
            <a:ext cx="7416823" cy="15455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23" y="4337741"/>
            <a:ext cx="6696758" cy="11228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52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65062"/>
            <a:ext cx="849694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… and conjectural…</a:t>
            </a:r>
          </a:p>
          <a:p>
            <a:pPr>
              <a:buNone/>
            </a:pPr>
            <a:r>
              <a:rPr lang="en-US" dirty="0" smtClean="0">
                <a:solidFill>
                  <a:srgbClr val="3333CC"/>
                </a:solidFill>
                <a:latin typeface="Comic Sans MS" pitchFamily="66" charset="0"/>
              </a:rPr>
              <a:t>Small Clique Problem </a:t>
            </a:r>
            <a:endParaRPr lang="en-US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20" y="1695006"/>
            <a:ext cx="7760356" cy="17881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9" y="3861048"/>
            <a:ext cx="7815725" cy="8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476672"/>
            <a:ext cx="84788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9600" dirty="0" smtClean="0">
                <a:solidFill>
                  <a:srgbClr val="FFC000"/>
                </a:solidFill>
                <a:latin typeface="Comic Sans MS" pitchFamily="66" charset="0"/>
              </a:rPr>
              <a:t>Happy </a:t>
            </a:r>
            <a:r>
              <a:rPr lang="en-US" sz="9600" dirty="0" err="1" smtClean="0">
                <a:solidFill>
                  <a:srgbClr val="FFC000"/>
                </a:solidFill>
                <a:latin typeface="Comic Sans MS" pitchFamily="66" charset="0"/>
              </a:rPr>
              <a:t>Birtdhay</a:t>
            </a:r>
            <a:r>
              <a:rPr lang="en-US" sz="96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n-US" sz="9600" dirty="0" err="1" smtClean="0">
                <a:solidFill>
                  <a:srgbClr val="FFC000"/>
                </a:solidFill>
                <a:latin typeface="Comic Sans MS" pitchFamily="66" charset="0"/>
              </a:rPr>
              <a:t>Avi</a:t>
            </a:r>
            <a:r>
              <a:rPr lang="en-US" sz="9600" dirty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1036" name="Picture 12" descr="C:\Users\Alexander\AppData\Local\Microsoft\Windows\INetCache\IE\TKWWRU10\large-birthday-cake-party-0-1610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43" y="3533824"/>
            <a:ext cx="2986466" cy="29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678" y="1556792"/>
            <a:ext cx="7730191" cy="29386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Some terminology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32" y="4941168"/>
            <a:ext cx="7435936" cy="12078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2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82" y="1916832"/>
            <a:ext cx="7582892" cy="374283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20" y="789249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Resolution proof system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730" y="188640"/>
            <a:ext cx="87129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Tx/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Two ways to present proofs</a:t>
            </a:r>
          </a:p>
          <a:p>
            <a:pPr lvl="0">
              <a:lnSpc>
                <a:spcPct val="80000"/>
              </a:lnSpc>
              <a:buClrTx/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(paper vs. whiteboard)</a:t>
            </a:r>
            <a:endParaRPr lang="ru-RU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30" y="1768496"/>
            <a:ext cx="8579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smtClean="0"/>
              <a:t>Sequential, Hilbert-style, DAG-like proofs are just like Boolean circuits: a sequence of “lemmas” resulting in the contradiction. 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44" y="3645024"/>
            <a:ext cx="8486154" cy="2448272"/>
            <a:chOff x="467544" y="3645024"/>
            <a:chExt cx="8486154" cy="24482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645024"/>
              <a:ext cx="3652770" cy="24482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3968" y="4151982"/>
              <a:ext cx="46697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dirty="0" smtClean="0"/>
                <a:t>Tree-like proofs  are like Boolean formulas.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5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89" y="260648"/>
            <a:ext cx="7777790" cy="17193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5533" y="3072044"/>
            <a:ext cx="2959913" cy="3525308"/>
            <a:chOff x="3214678" y="357166"/>
            <a:chExt cx="2643206" cy="3247153"/>
          </a:xfrm>
        </p:grpSpPr>
        <p:sp>
          <p:nvSpPr>
            <p:cNvPr id="10" name="Oval 9"/>
            <p:cNvSpPr/>
            <p:nvPr/>
          </p:nvSpPr>
          <p:spPr bwMode="auto">
            <a:xfrm>
              <a:off x="3214678" y="357166"/>
              <a:ext cx="2643206" cy="1357322"/>
            </a:xfrm>
            <a:prstGeom prst="ellipse">
              <a:avLst/>
            </a:prstGeom>
            <a:solidFill>
              <a:schemeClr val="accent1">
                <a:alpha val="14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0430" y="928670"/>
              <a:ext cx="213357" cy="23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496" y="714356"/>
              <a:ext cx="213357" cy="23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785794"/>
              <a:ext cx="213357" cy="23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142984"/>
              <a:ext cx="213357" cy="23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428992" y="64291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8756" y="500042"/>
              <a:ext cx="242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9624" y="928670"/>
              <a:ext cx="332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43372" y="500042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714744" y="2532749"/>
              <a:ext cx="1714512" cy="1071570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29058" y="2786058"/>
              <a:ext cx="287258" cy="428628"/>
              <a:chOff x="3929058" y="2786058"/>
              <a:chExt cx="287258" cy="428628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4071934" y="3071810"/>
                <a:ext cx="142876" cy="142876"/>
              </a:xfrm>
              <a:prstGeom prst="ellipse">
                <a:avLst/>
              </a:prstGeom>
              <a:solidFill>
                <a:schemeClr val="accent4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82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Tx/>
                  <a:buChar char="•"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0800000" flipV="1">
                <a:off x="3929058" y="2786058"/>
                <a:ext cx="287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357686" y="2643182"/>
              <a:ext cx="287258" cy="428628"/>
              <a:chOff x="3929058" y="2786058"/>
              <a:chExt cx="287258" cy="428628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4071934" y="3071810"/>
                <a:ext cx="142876" cy="142876"/>
              </a:xfrm>
              <a:prstGeom prst="ellipse">
                <a:avLst/>
              </a:prstGeom>
              <a:solidFill>
                <a:schemeClr val="accent4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82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Tx/>
                  <a:buChar char="•"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0800000" flipV="1">
                <a:off x="3929058" y="2786058"/>
                <a:ext cx="287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US" sz="1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857752" y="2786058"/>
              <a:ext cx="287258" cy="428628"/>
              <a:chOff x="3929058" y="2786058"/>
              <a:chExt cx="287258" cy="428628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4071934" y="3071810"/>
                <a:ext cx="142876" cy="142876"/>
              </a:xfrm>
              <a:prstGeom prst="ellipse">
                <a:avLst/>
              </a:prstGeom>
              <a:solidFill>
                <a:schemeClr val="accent4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82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buFontTx/>
                  <a:buChar char="•"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0800000" flipV="1">
                <a:off x="3929058" y="2786058"/>
                <a:ext cx="287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16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 bwMode="auto">
            <a:xfrm rot="5400000">
              <a:off x="3700248" y="1943300"/>
              <a:ext cx="1886381" cy="1428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643438" y="1785926"/>
              <a:ext cx="5180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1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i="1" baseline="-25000" dirty="0" err="1" smtClean="0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ij</a:t>
              </a:r>
              <a:endParaRPr lang="en-US" i="1" baseline="-25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015" y="4293096"/>
            <a:ext cx="5841481" cy="24119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5720" y="2278613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Some (combinatorial) principles</a:t>
            </a:r>
            <a:endParaRPr lang="en-US" sz="3600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Tseitin</a:t>
            </a:r>
            <a:r>
              <a:rPr lang="en-US" dirty="0" smtClean="0"/>
              <a:t> tautologies: quintessence of </a:t>
            </a:r>
            <a:r>
              <a:rPr lang="en-US" dirty="0" smtClean="0">
                <a:solidFill>
                  <a:srgbClr val="3333CC"/>
                </a:solidFill>
              </a:rPr>
              <a:t>modular </a:t>
            </a:r>
            <a:r>
              <a:rPr lang="en-US" dirty="0" smtClean="0"/>
              <a:t>counting.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3146087" y="1300210"/>
            <a:ext cx="2650049" cy="2359424"/>
            <a:chOff x="261667" y="3645024"/>
            <a:chExt cx="3056575" cy="2880320"/>
          </a:xfrm>
        </p:grpSpPr>
        <p:pic>
          <p:nvPicPr>
            <p:cNvPr id="15" name="Picture 3" descr="C:\Users\Alexander\AppData\Local\Microsoft\Windows\INetCache\IE\D1UBM06W\Petersen_graph_blue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59" y="3645024"/>
              <a:ext cx="3004083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747682" y="3733872"/>
              <a:ext cx="449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 err="1" smtClean="0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i="1" baseline="-25000" dirty="0" err="1" smtClean="0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800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261667" y="416592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i="1" dirty="0">
                  <a:solidFill>
                    <a:srgbClr val="FF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en-US" sz="2800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38" y="4043828"/>
            <a:ext cx="7265926" cy="21313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8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WNXCPIEKP68BDMUH" val="3728"/>
  <p:tag name="DEFAULTDISPLAYSOURCE" val="\documentclass{slides}&#10;\usepackage{color}&#10;\newcommand{\home}{c:/work/cache/}&#10;\usepackage{\home myslides}&#10;\usepackage{amsfonts}&#10;\usepackage{amsmath}&#10;\usepackage{stmaryrd}&#10;\input{\home razb}&#10;\begin{document}&#10;&#10;\end{document}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Random \m{k}-CNF}: pick \m{\Delta n} clauses of width &#10;\m{k} unifromly at random, where \m{\Delta=\Delta_k&gt;0} is any constant&#10;above the \blue{satisfiablity threshold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986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Random \m{k}-XOR formula}: pick \m{\Delta n} \m{\Bbb F_2}- &#10;(or \m{\Bbb F_p})- linear equations  of width &#10;\m{k} unifromly at random, where \m{\Delta=\Delta_k&gt;1} is any&#10;constant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975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Tseitin  68} {\em Every \blue{regular} &#10;resolution proof of \m{PHP^{n+1}_n}  must have &#10;size \m{\exp(\Omega(n))}}. &#10;&#10;\green{Theorem.} \cite{Haken 85} {\em Every resolution proof of&#10;\m{PHP^{n+1}_n} must have size \m{\exp(\Omega(n))}}:\\ &#10;\m{S(PHP^{n+1}_n \vdash 0)\geq\exp(\Omega(n))}.&#10;&#10;\green{Theorem.} \cite{Chv\'atal Szemer\'edi 88} \em The&#10;same \m{\exp(\Omega(n))} lower bound for random \m{k}-CNF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2798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egin{center}&#10;\mybox{\m{w(\tau_n\vdash 0) \leq O(n\log S(\tau_n\vdash 0))^{\red{1/2}}&#10;+\yellow{w(\tau_n)}}} &#10;&#10;\mybox{&#10;\m{w(\tau_n\vdash 0) \leq \log S_T(\tau_n\vdash 0).}}&#10;\end{center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4"/>
  <p:tag name="PICTUREFILESIZE" val="769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Example.} If \m{G_n} is a bounded-degree expander then for&#10;every charge function \m{a_n},\\ \m{w(\text{Tse}(G_n,a_n))\geq \Omega(n)}&#10;(and hence\\  \m{S(\text{Tse}(G_n,a_n))\geq \exp(\Omega(n))})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285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phi = (x\lor y)\land (\neg y\lor z \lor \neg u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9"/>
  <p:tag name="PICTUREFILESIZE" val="175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phi|_{x=0} = y\land (\neg y\lor z \lor \neg u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7"/>
  <p:tag name="PICTUREFILESIZE" val="169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phi|_{x=0} \sim (z \lor \neg u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1"/>
  <p:tag name="PICTUREFILESIZE" val="125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phi|_{x=0, z=0, u=1} \sim \bot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124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Learned clause}: \m{x\lor z\lor \neg u}. Note that \m{y} does &#10;\blue{not} appear in it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510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Definition.} \cite{Cook, Reckhow 73} \m{\rm TAUT} (\m{\approx&#10;\rm{UNSAT}}) is the set of all&#10;propositional tautologies. A \red{propositional proof system} is any&#10;poly-time computable function \dm{P:\{0,1\}^\ast&#10;\stackrel{\mbox{\footnotesize\textcolor{black}{onto}}}{\longrightarrow}\rm&#10;TAUT}\noindent &#10;\green{Intuition.} \m{w\in\{0,1\}^\ast} is a \m{P}-\red{proof} of the&#10;tautology \m{\phi=P(w)}. ``Onto'' means completeness.&#10;&#10;\green{Definition.} The \red{length/size} of \m{\phi} is the minimal bit&#10;size \m{|w|} of any \m{P}-proof \m{w} of \m{\phi}. An \blue{universal} &#10;complexity measure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3309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stackedbox{The size \m{S_R(\tau\vdash 0)} is very specific to &#10;resolution, but\\ the width  \m{w(\tau\vdash 0)} is \red{inherently &#10;semantical concept}!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8"/>
  <p:tag name="PICTUREFILESIZE" val="49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Hint:} \m{f(x_1,\ldots,x_w)} -- any ``theorem'' in your proof,&#10;expand it as a CNF (set of clauses). The effect on size will be&#10;devastating, but width will not change... \blue{It is all about the&#10;number of essential variables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9"/>
  <p:tag name="PICTUREFILESIZE" val="1452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Let \m{\tau} be \m{AX=b}, an \blue{arbitrary} system of \m{\Bbb F_2}-linear  (XOR)&#10;equations.  How should small width proofs from \m{\tau} look like?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884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Gaussian refutations: \m{\displaystyle \binaryinf{f_1=0}{f_2=0}{f_1\oplus f_2=0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7"/>
  <p:tag name="PICTUREFILESIZE" val="389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Alekhnovich ca. 00} \em For \blue{any} system&#10;\m{\tau} of \m{\Bbb F_2}-linear equations, \m{w(\tau\vdash 0)} is &#10;equal to the Guassian width of refuting \m{\tau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009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The clause \m{x_1\lor \neg x_2\lor x_3} translates&#10;to either a polynomial equation\\ \m{(1-x_1)x_2(1-x_3)=0} or a linear &#10;inequality \m{x_1+(1-x_2)+x_3\geq 1}. A CNF translates &#10;into a \blue{system of linear equations/inequalities} &#10;\dm{f_1(x_1,\ldots,x_n)\geq 0,\ldots,f_m(x_1,\ldots,x_n)\geq 0,} &#10;and we want to prove that it does not have \red{0-1}&#10;solution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234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We generate elements in the ideal \m{(f_1,\ldots,f_m)} using&#10;obvious rules:&#10;\dm{\binaryinf{f= 0}{g=0}{\alpha f+\beta g= 0}\hspace{3cm}&#10;\unaryinf{f= 0}{fg =0}} &#10;and the complexity is again  the maximum degree of all&#10;polynomials occurring in the proof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6004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R 98} {\em Every &#10;Polynomial Calculus refutation of \m{PHP^\infty_n}&#10;must have degree \m{\Omega(n)}}. Ad hoc bound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919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Buss Grigoriev Impagliazzo Pitassi 99} &#10;{\em Every Polynomial Calculus  refutation of \m{\text{\rm Tse}(G_n,a_n)}&#10;must have degree \m{\Omega(n)} over fields of odd characteristics,&#10;as long as \m{G_n} is a good expander}. Almost general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1770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cite{Ben-Sasson Impagliazzo 99}: Lower bounds on Gaussian&#10;width \blue{automatically} imply lower bounds  on PC degree&#10;for so-called \red{binomial ideals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14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Definition.} \cite{CR73} A propositional proof system \m{P} is&#10;\m{p}-\red{bounded} if every tautology has a proof whose length is&#10;polynomially bounded in its own length \m{|\phi|}.&#10;&#10;\green{Theorem.} \cite{CR73} {\em \m{p}-bounded propositional proof&#10;systems exist if and only if \m{{\bf NP}=co-{\bf NP}}.}&#10;&#10;\green{Proof idea.} \m{\bf NP} is the class of all decision problems&#10;possessing efficient ``proofs'' of membership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8"/>
  <p:tag name="PICTUREFILESIZE" val="3031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k} a field with \m{\text{char}(k)\neq 2}. Change of basis to &#10;\m{\pm 1}:&#10;\dm{x_1\oplus x_2 \oplus x_3 = y\oplus 1 \Rightarrow x_1x_2x_3+y=0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806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A binomial}: any expression \m{\alpha t+\beta s}, \m{t,s} terms,&#10;\m{\alpha,\beta\in k}. A PC proof is binomial if it consists of &#10;binomial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827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Want to prove that a system of linear inequalities \vspace{-0.5cm}&#10;\dm{f_1(x_1,\ldots,x_n)\geq 0,\ldots,f_m(x_1,\ldots,x_n)&#10;\geq 0} &#10;does not have 0-1 solution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003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By Hilbert's Positivetellensatz, it is&#10;incosistent&#10;\blue{if and only if} there exist \blue{sums of squares} \m{Q_0,Q_1,\ldots,Q_m}&#10;such that&#10;\dm{Q_0+f_1Q_1+f_2Q_2+\ldots+f_mQ_m=-1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8"/>
  <p:tag name="PICTUREFILESIZE" val="1256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Grigoriev 01} (?) {\em Every SOS proof of &#10;degree \m{d} from \blue{binomial} axioms leads to a &#10;{\rm (}Gaussian{\rm)}  &#10;refutation of width \m{d}.}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1067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Meka Potechin Wigderson 15} {\em There is&#10;no degree-\m{d} SOS refutation of the fact that the Erd\&quot;os-Renyi random &#10;graph \m{G(n,1/2)} has a clique of size  \m{n^{1/(2d) -o(1)}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0"/>
  <p:tag name="PICTUREFILESIZE" val="14219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} \cite{R15} For any \m{k=k(n)} there exist explicit&#10;\m{\tau_n} such that \m{w(\tau_n\vdash 0)\leq O(k)} but for any&#10;tree-like refutation \m{\Pi} of \m{\tau_n},&#10;\vspace{-1cm}&#10;\begin{center} &#10;\mybox{\Large \m{w(\Pi)\leq n^{1-\epsilon}/k\Rightarrow |\Pi|\geq \red{\exp&#10;\of{n^{\Omega(k)}}}}.}&#10;\end{center}&#10;In words, every tree-like resolution refutation of reasonable width &#10;must have \blue{double} (!!!) exponential size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16"/>
  <p:tag name="PICTUREFILESIZE" val="2634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Separation} \cite{Ben-Sasson Impagliazzo Wigderson 04}&#10;For some \m{\tau_m(y_1,\ldots,y_m)}, \dm{w(\tau_m\vdash 0)&#10;\red{\leq O(1)},\ \ &#10;S_T(\tau_m\vdash 0)\geq \exp(\Omega(m/\log m)).}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5"/>
  <p:tag name="PICTUREFILESIZE" val="11497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Solution.} Substitute \m{y_1,\ldots,y_m} with &#10;\m{\mathbb F_2}-linear forms &#10;\m{L_1,\ldots,L_m} in \m{x_1,\ldots,x_n}, where \m{n\ll m},  but &#10;\m{\{L_i\}}  make a good expander. 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921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{\em Configuration}: set of ``clauses'' \m{\mathcal M}.&#10;\vspace{-1cm}&#10;\begin{description}&#10;\item[Axiom Download] \m{\mathcal M\leadsto \mathcal &#10;M\cup\{\red{A}\}} &#10;\vspace{-0.5cm}&#10;\item[Inference Rule] \m{\mathcal M,C\lor x,D\lor \neg x\leadsto}\\ &#10;\m{\mathcal M, C\lor x, D\lor \neg x, \red{C\lor  D}} &#10;\vspace{-0.5cm}&#10;\item[Erasure] \m{\mathcal M\leadsto \mathcal M\setminus \{\red{C}\}}&#10;\end{description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8"/>
  <p:tag name="PICTUREFILESIZE" val="1540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x_1,x_2,\ldots,x_n,\ldots} -- Boolean &#10;(\m{=\{0,1\}}-valued) \red{variables}\vspace{-1cm}&#10;&#10;\m{x_1,\neg x_1,\ldots,x_n,\neg x_n,\ldots} -- &#10;\red{literals}\vspace{-0.5cm}&#10;&#10;\m{x_1\lor \neg x_2\lor x_5} -- \red{clauses}\vspace{-1cm}&#10;&#10;A set of clauses \m{C_1,\ldots,C_m} (interpreted &#10;as their conjunction)  -- &#10;\red{Conjunctive Normal Form} (CNF)\vspace{-1cm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6"/>
  <p:tag name="PICTUREFILESIZE" val="17169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Pi=\{\emptyset=\mathcal M_0,\mathcal M_1,\ldots, \mathcal &#10;M_t=\{\bot\}  \} 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6"/>
  <p:tag name="PICTUREFILESIZE" val="187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egin{description}&#10;\item[Length] \m{|\Pi|=t} (same as resolution size)&#10;\vspace{-0.5cm}&#10;\item[Clause Space] \m{\text{CSpace}(\Pi) = &#10;\max_{0\leq\nu\leq t} |\mathcal M_\nu|} &#10;\vspace{-0.5cm}&#10;\item[Variable Space] \m{\text{VSpace}(\Pi) = &#10;\max_{0\leq\nu\leq t} |\text{Vars}(\mathcal M_\nu)|} &#10;\vspace{-1.7cm}&#10;\item[Total Space] \m{\text{TSpace}(\Pi) = &#10;\red{\sum}_{0\leq\nu\leq t} |\text{Vars}(\mathcal M_\nu)|} &#10;\end{description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24"/>
  <p:tag name="PICTUREFILESIZE" val="1960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text{CSpace}(\tau\vdash 0), \text{VSpace}(\tau\vdash 0)} etc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9"/>
  <p:tag name="PICTUREFILESIZE" val="258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 &#10;\cite{Ben-Sasson Wigderson 01}:&#10;\m{w(\tau_n\vdash 0) \leq} \m{\log S_T(\tau_n\vdash 0)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49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Clause space is in between these two:&#10;\cite{Esteban Toran 99}: \dm{\text{CSpace}(\tau_n\vdash 0)\leq \log&#10; S_T(\tau_n\vdash 0)}&#10;&#10;\vspace{-1cm}&#10;&#10;\cite{Atserias Dalmau 08} (simplified by \cite{Filmus Lauria Mik\v sa &#10;Nordstr\&quot;om Vinyals 14; R 14}): &#10;\dm{w(\tau_n\vdash 0)\leq &#10;\text{CSpace}(\tau_n\vdash 0)+O(1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5"/>
  <p:tag name="PICTUREFILESIZE" val="2074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Open Question.} Is it true that&#10;&#10; \mybox{\m{S_T(\tau_n\vdash 0)\leq &#10;\text{CSpace}(\tau_n\vdash 0)^{O(1)}}?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8"/>
  <p:tag name="PICTUREFILESIZE" val="634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cite{Atserias Dalmau 08}: \dm{w(\tau_n\vdash 0)\leq &#10;\text{CSpace}(\tau_n\vdash 0)+O(1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4"/>
  <p:tag name="PICTUREFILESIZE" val="542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Ben-Sasson Impagliazzo Wigderson 04}&#10;\em For some \m{\tau_n(y_1,\ldots,y_n)}, \dm{w(\tau_n\vdash 0)&#10;\red{\leq O(1)},\ \ &#10;S_T(\tau_n\vdash 0)\geq \exp(\Omega(n/\log n)).}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3"/>
  <p:tag name="PICTUREFILESIZE" val="1098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Open Question} \cite{Nordstr\&quot;om}. Assume that\\&#10;\m{\text{CSpace}(\tau_n\vdash 0)\leq O(1)}. Does there exist a&#10;refutation of \m{\tau_n} \blue{simultaneously} achieving&#10;constant clause space and polynomial length?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342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 \cite{Ben-Sasson Nordst\&quot;om 08} \em There are&#10;3-CNF contradictions \m{\tau_n} with \m{w(\tau_n\vdash 0)\leq &#10;O(1)} {\rm (}and  \m{S(\tau_n\vdash 0)\leq &#10;O(n)}{\rm )} but such that \m{\text{CSpace}(\tau_n\vdash 0)\geq &#10;\Omega(1)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348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The \red{width} of a clause \m{w(C)} is  the number of literals in it.&#10;  \m{w(\tau)} is the maximum width of a clause in \m{\tau}. &#10;\m{w}-\red{CNF} is a CNF of width \m{\leq w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919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Question.} \cite{Alekhnovich Ben-Sasson R Wigderson 01}:&#10;Quadratic lower bounds on the total space \m{\text{TSpace}(\tau_n\vdash 0)} for&#10;\m{O(1)}-CNF \m{\tau_n}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028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Bonacina 16}&#10;\dm{w(\tau_n\vdash 0)\leq O(\text{TSpace}(\tau_n&#10;\vdash 0))^{\red{1/2}} +\yellow{w(\tau_n)}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7"/>
  <p:tag name="PICTUREFILESIZE" val="6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egin{center}&#10;\mybox{\m{w(\tau_n\vdash 0) \leq O(n\log S(\tau_n\vdash 0))^{\red{1/2}}&#10;+\yellow{w(\tau_n)}}} &#10;\end{center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4"/>
  <p:tag name="PICTUREFILESIZE" val="382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Philosophical Question.} How come that so different proof&#10;complexity measures turn out to be so ultimately related?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874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Formulas \m{\neg Circuit_t(f_n)} (expressing that &#10;\m{NP\not\subseteq P/poly}): a natural candidate. 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653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Simulation.} \cite{Ben-Sasson Wigderson 01}: &#10;\dm{w(\tau_n\vdash 0) \leq O(n\log S(\tau_n\vdash 0))^{\red{1/2}}&#10;+\yellow{w(\tau_n)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7"/>
  <p:tag name="PICTUREFILESIZE" val="715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Bonet Galesi 99}: {\em For some&#10;\m{\tau_n}, \dm{\yellow{w(\tau_n)\leq O(1)},\ \ S(\tau_n)\leq n^{O(1)}, &#10;\ \ w(\tau_n\vdash 0)\geq\Omega(n^{\red{1/2}})}} \blue{Provable}..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07"/>
  <p:tag name="PICTUREFILESIZE" val="1038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\cite{Pitassi Raz 00; Raz 01; R 02} {\em Every &#10;Resolution proof of \m{PHP^\infty_n} must have size &#10;\m{\exp(\Omega(n^{1/3}))}.} \blue{Inherent...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9520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Set-up.} \m{\rn{G}(k,n,p)} -- random \m{k}-partite graph, \m{p} the threshold&#10;value for the existence of \m{k}-clique. \m{k} is a constant &#10;(parameterized complexity)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168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Problem.} \m{n^{\Omega(k)}} lower bounds on the resolution&#10;proof size of this fact, a.e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4"/>
  <p:tag name="PICTUREFILESIZE" val="587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Want to prove that a CNF \m{\tau= C_1\land\ldots\land C_m} is &#10;unsatisfiable.&#10;&#10;\red{Resolution} proof system operates with&#10;clauses and has only one inference rule: \red{Resolution rule}&#10; \dm{\Large\frac{C\lor x\hspace{2cm}D\lor\neg  x}{C\lor D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832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Some notation.} \m{\tau} an \blue{unsatisfiable} CNF.\\ \m{S(\tau\vdash 0)} -- &#10;the minimum size of a &#10;resolution refutation of \m{\tau}.  \m{S_T(\tau\vdash 0)} -- \blue{tree-like}&#10;size. \m{w(\tau\vdash 0)} -- the minimum \blue{width} of a refutation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194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 \red{Pigeonhole Principle} \m{PHP^m_n} is the following unsatisfiable &#10;(\m{m&gt;n}) set of&#10;clauses: \vspace{-1.5cm}&#10;\begin{itemize}&#10;\item \m{x_{i1}\lor\ldots\lor x_{in}}, for all pigeons \m{i}&#10;(\m{i}th pigeon flies somewhere); \vspace{-1.5cm}&#10;\item \m{\bar x_{ij}\lor \bar x_{i'j}}, for different pigeons \m{i,i'} and&#10;every hole \m{j} (no two pigeons fly to the same hole).&#10;\end{itemiz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2047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red{Tseiting tautologies} \m{\text{Tse}(G,a)}: \vspace{-1,5cm}&#10;\begin{itemize}&#10;\item \m{\displaystyle\bigoplus_{e\ \text{\black{adj. to}}\ v }x_e = a_v\ (v\in V(G))}&#10;\end{itemize}&#10;\vspace{-1cm}&#10;\green{Remarks}: \m{a_v} sum to \m{1\bmod 2}; graph is usually of&#10; bounded-degree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2950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8280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8280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8280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8280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23414</TotalTime>
  <Words>1154</Words>
  <Application>Microsoft Office PowerPoint</Application>
  <PresentationFormat>On-screen Show (4:3)</PresentationFormat>
  <Paragraphs>155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DPLL Solvers: the basic engine  </vt:lpstr>
      <vt:lpstr>Tree-Like  vs. DAG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Institute for Advanced Study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Razborov</dc:creator>
  <cp:lastModifiedBy>Alexander</cp:lastModifiedBy>
  <cp:revision>650</cp:revision>
  <dcterms:created xsi:type="dcterms:W3CDTF">2006-05-10T14:11:35Z</dcterms:created>
  <dcterms:modified xsi:type="dcterms:W3CDTF">2016-10-05T16:18:43Z</dcterms:modified>
</cp:coreProperties>
</file>