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30"/>
  </p:notesMasterIdLst>
  <p:handoutMasterIdLst>
    <p:handoutMasterId r:id="rId31"/>
  </p:handoutMasterIdLst>
  <p:sldIdLst>
    <p:sldId id="314" r:id="rId6"/>
    <p:sldId id="954" r:id="rId7"/>
    <p:sldId id="955" r:id="rId8"/>
    <p:sldId id="958" r:id="rId9"/>
    <p:sldId id="956" r:id="rId10"/>
    <p:sldId id="957" r:id="rId11"/>
    <p:sldId id="959" r:id="rId12"/>
    <p:sldId id="960" r:id="rId13"/>
    <p:sldId id="962" r:id="rId14"/>
    <p:sldId id="963" r:id="rId15"/>
    <p:sldId id="964" r:id="rId16"/>
    <p:sldId id="965" r:id="rId17"/>
    <p:sldId id="966" r:id="rId18"/>
    <p:sldId id="967" r:id="rId19"/>
    <p:sldId id="968" r:id="rId20"/>
    <p:sldId id="969" r:id="rId21"/>
    <p:sldId id="970" r:id="rId22"/>
    <p:sldId id="971" r:id="rId23"/>
    <p:sldId id="972" r:id="rId24"/>
    <p:sldId id="974" r:id="rId25"/>
    <p:sldId id="952" r:id="rId26"/>
    <p:sldId id="975" r:id="rId27"/>
    <p:sldId id="976" r:id="rId28"/>
    <p:sldId id="977" r:id="rId29"/>
  </p:sldIdLst>
  <p:sldSz cx="9144000" cy="6858000" type="screen4x3"/>
  <p:notesSz cx="7315200" cy="9601200"/>
  <p:embeddedFontLst>
    <p:embeddedFont>
      <p:font typeface="Cambria Math" panose="02040503050406030204" pitchFamily="18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custDataLst>
    <p:tags r:id="rId39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FF0000"/>
    <a:srgbClr val="FF7C80"/>
    <a:srgbClr val="CC99FF"/>
    <a:srgbClr val="993300"/>
    <a:srgbClr val="CC00CC"/>
    <a:srgbClr val="FF5050"/>
    <a:srgbClr val="FF0066"/>
    <a:srgbClr val="FF33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8110" autoAdjust="0"/>
  </p:normalViewPr>
  <p:slideViewPr>
    <p:cSldViewPr snapToGrid="0">
      <p:cViewPr>
        <p:scale>
          <a:sx n="85" d="100"/>
          <a:sy n="85" d="100"/>
        </p:scale>
        <p:origin x="1406" y="53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47738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defTabSz="9477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C4A02110-1701-4F8B-B2A4-885DD347C382}" type="slidenum">
              <a:rPr lang="en-US" sz="1200">
                <a:solidFill>
                  <a:schemeClr val="tx1"/>
                </a:solidFill>
              </a:rPr>
              <a:pPr/>
              <a:t>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549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589B8-8CBB-41A9-BE14-DD9A440B260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1981200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1680" y="6234787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21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</a:rPr>
              <a:t>of 21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December 4, 2017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IAS: General Strong Polarization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1855694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IAS: </a:t>
            </a:r>
            <a:r>
              <a:rPr lang="en-US" dirty="0" smtClean="0"/>
              <a:t>General Strong Polarization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458BB-35B5-4A9C-A853-DE1301C70D70}" type="slidenum">
              <a:rPr lang="ar-SA">
                <a:solidFill>
                  <a:srgbClr val="00B05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57961" y="1785464"/>
            <a:ext cx="891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 dirty="0" smtClean="0">
                <a:effectLst/>
              </a:rPr>
              <a:t>General Strong Polarization</a:t>
            </a:r>
            <a:endParaRPr lang="en-US" sz="2800" b="1" dirty="0">
              <a:solidFill>
                <a:srgbClr val="A50021"/>
              </a:solidFill>
              <a:effectLst/>
            </a:endParaRP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2921512" y="3327618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</a:t>
            </a:r>
            <a:r>
              <a:rPr lang="en-US" sz="2800" b="1" dirty="0" smtClean="0">
                <a:solidFill>
                  <a:srgbClr val="9900CC"/>
                </a:solidFill>
                <a:effectLst/>
                <a:latin typeface="Tahoma" pitchFamily="34" charset="0"/>
              </a:rPr>
              <a:t>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  <a:endParaRPr lang="en-US" dirty="0"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012" y="5423647"/>
            <a:ext cx="875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Joint work with </a:t>
            </a:r>
            <a:r>
              <a:rPr lang="en-US" dirty="0" err="1" smtClean="0"/>
              <a:t>Jaroslaw</a:t>
            </a:r>
            <a:r>
              <a:rPr lang="en-US" dirty="0" smtClean="0"/>
              <a:t> </a:t>
            </a:r>
            <a:r>
              <a:rPr lang="en-US" dirty="0" err="1" smtClean="0"/>
              <a:t>Blasiok</a:t>
            </a:r>
            <a:r>
              <a:rPr lang="en-US" dirty="0" smtClean="0"/>
              <a:t> (Harvard), </a:t>
            </a:r>
            <a:r>
              <a:rPr lang="en-US" dirty="0" err="1" smtClean="0"/>
              <a:t>Venkatesan</a:t>
            </a:r>
            <a:r>
              <a:rPr lang="en-US" dirty="0" smtClean="0"/>
              <a:t> </a:t>
            </a:r>
            <a:r>
              <a:rPr lang="en-US" dirty="0" err="1" smtClean="0"/>
              <a:t>Gurswami</a:t>
            </a:r>
            <a:r>
              <a:rPr lang="en-US" dirty="0" smtClean="0"/>
              <a:t> (CMU), </a:t>
            </a:r>
            <a:r>
              <a:rPr lang="en-US" dirty="0" err="1" smtClean="0"/>
              <a:t>Preetum</a:t>
            </a:r>
            <a:r>
              <a:rPr lang="en-US" dirty="0" smtClean="0"/>
              <a:t> </a:t>
            </a:r>
            <a:r>
              <a:rPr lang="en-US" dirty="0" err="1" smtClean="0"/>
              <a:t>Nakkiran</a:t>
            </a:r>
            <a:r>
              <a:rPr lang="en-US" dirty="0" smtClean="0"/>
              <a:t> (Harvard) and </a:t>
            </a:r>
            <a:r>
              <a:rPr lang="en-US" dirty="0" err="1" smtClean="0"/>
              <a:t>Atri</a:t>
            </a:r>
            <a:r>
              <a:rPr lang="en-US" dirty="0" smtClean="0"/>
              <a:t> </a:t>
            </a:r>
            <a:r>
              <a:rPr lang="en-US" dirty="0" err="1" smtClean="0"/>
              <a:t>Rudra</a:t>
            </a:r>
            <a:r>
              <a:rPr lang="en-US" dirty="0" smtClean="0"/>
              <a:t> (Buffalo)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Summary: Iterating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times yields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-polarizing transform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)→(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 →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 smtClean="0"/>
                  <a:t>  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Encoding/Compression: Clearly poly time.</a:t>
                </a:r>
              </a:p>
              <a:p>
                <a:r>
                  <a:rPr lang="en-US" dirty="0" smtClean="0"/>
                  <a:t>Decoding/Decompression:</a:t>
                </a:r>
              </a:p>
              <a:p>
                <a:pPr lvl="1"/>
                <a:r>
                  <a:rPr lang="en-US" dirty="0" smtClean="0"/>
                  <a:t>“Successive cancellation decoder”: implementable in poly time.</a:t>
                </a:r>
              </a:p>
              <a:p>
                <a:pPr lvl="2"/>
                <a:r>
                  <a:rPr lang="en-US" dirty="0" smtClean="0"/>
                  <a:t>Can compute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bern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|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recursively</a:t>
                </a:r>
              </a:p>
              <a:p>
                <a:r>
                  <a:rPr lang="en-US" dirty="0" smtClean="0"/>
                  <a:t>Can reduce both run times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Only barrier: Determining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Resolved by [Tal-Vardy’13]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2593" b="-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209055" y="562348"/>
            <a:ext cx="2062658" cy="566309"/>
            <a:chOff x="6209055" y="562348"/>
            <a:chExt cx="2062658" cy="566309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6209055" y="598516"/>
              <a:ext cx="2062658" cy="4987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54377" y="562348"/>
              <a:ext cx="1972014" cy="566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hlinkClick r:id="rId3" action="ppaction://hlinksldjump"/>
                </a:rPr>
                <a:t>Subliminal channel:</a:t>
              </a:r>
            </a:p>
            <a:p>
              <a:pPr>
                <a:buNone/>
              </a:pPr>
              <a:r>
                <a:rPr lang="en-US" sz="1400" dirty="0" smtClean="0">
                  <a:hlinkClick r:id="rId3" action="ppaction://hlinksldjump"/>
                </a:rPr>
                <a:t>details in appendix.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23476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The Polarization martingale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Martingale: Sequence of r.v.,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  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Polarization martingale: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Conditional entropy of random output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stage.</a:t>
                </a:r>
                <a:endParaRPr lang="en-US" dirty="0"/>
              </a:p>
              <a:p>
                <a:r>
                  <a:rPr lang="en-US" dirty="0" smtClean="0"/>
                  <a:t>Why martingale?</a:t>
                </a:r>
              </a:p>
              <a:p>
                <a:pPr lvl="1"/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stage two inputs take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𝑈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); 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Output =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𝑈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A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𝐵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Input entropies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 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Output entropies average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 r="-1556" b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56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issues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 “quickly” does this martingale converge?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 “well” does it converge?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Formally, want: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Pr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𝜖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: Gives gap to capacity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: Governs decoding failure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𝜆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Reminder: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For useable code, need: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poly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block length, need: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  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254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and Strong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437418" cy="4724400"/>
              </a:xfrm>
            </p:spPr>
            <p:txBody>
              <a:bodyPr/>
              <a:lstStyle/>
              <a:p>
                <a:r>
                  <a:rPr lang="en-US" dirty="0" smtClean="0"/>
                  <a:t>(Regular) Polarization: 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Lim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∞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→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Strong Polarization: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𝛾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, 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Both “global” properties (large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behavior)</a:t>
                </a:r>
                <a:endParaRPr lang="en-US" dirty="0"/>
              </a:p>
              <a:p>
                <a:r>
                  <a:rPr lang="en-US" dirty="0" smtClean="0"/>
                  <a:t>Construction yields: Local Property</a:t>
                </a:r>
              </a:p>
              <a:p>
                <a:pPr lvl="1"/>
                <a:r>
                  <a:rPr lang="en-US" dirty="0" smtClean="0"/>
                  <a:t>How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relate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?</a:t>
                </a:r>
              </a:p>
              <a:p>
                <a:r>
                  <a:rPr lang="en-US" dirty="0" smtClean="0"/>
                  <a:t>Local vs. Global Relationship?</a:t>
                </a:r>
              </a:p>
              <a:p>
                <a:pPr lvl="1"/>
                <a:r>
                  <a:rPr lang="en-US" dirty="0" smtClean="0"/>
                  <a:t>Regular polarization well understood.</a:t>
                </a:r>
              </a:p>
              <a:p>
                <a:pPr lvl="1"/>
                <a:r>
                  <a:rPr lang="en-US" dirty="0" smtClean="0"/>
                  <a:t>Strong understood only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↦(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What about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dirty="0" smtClean="0"/>
                  <a:t>?, more generally?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437418" cy="4724400"/>
              </a:xfrm>
              <a:blipFill rotWithShape="0">
                <a:blip r:embed="rId2"/>
                <a:stretch>
                  <a:fillRect l="-361" t="-1290" b="-1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197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Basic underlying ingredient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Local polarization step: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One step: generate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∪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|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∪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ℓ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&lt;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Which matrices polarize? Strongly?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032" b="-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73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Observation 1:</a:t>
                </a:r>
                <a:r>
                  <a:rPr lang="en-US" dirty="0" smtClean="0"/>
                  <a:t> Identity matrix does not polarize.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Observation 1’: </a:t>
                </a:r>
                <a:r>
                  <a:rPr lang="en-US" dirty="0" smtClean="0"/>
                  <a:t>Upper triangular matrix does not polarize.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Observation 2:</a:t>
                </a:r>
                <a:r>
                  <a:rPr lang="en-US" dirty="0" smtClean="0"/>
                  <a:t> (Row) permutation of non-polarizing matrix does not polarize!</a:t>
                </a:r>
              </a:p>
              <a:p>
                <a:pPr lvl="1"/>
                <a:r>
                  <a:rPr lang="en-US" dirty="0" smtClean="0"/>
                  <a:t>Corresponds to permuting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Definition: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mixing</a:t>
                </a:r>
                <a:r>
                  <a:rPr lang="en-US" dirty="0" smtClean="0"/>
                  <a:t> if no row permutation is upper-triangular.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[KSU]: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mixing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martingale polarizes.</a:t>
                </a:r>
              </a:p>
              <a:p>
                <a:r>
                  <a:rPr lang="en-US" dirty="0" smtClean="0">
                    <a:solidFill>
                      <a:schemeClr val="bg1"/>
                    </a:solidFill>
                  </a:rPr>
                  <a:t>[Our main theorem]: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u="sng" dirty="0" smtClean="0"/>
                  <a:t>mixing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martingale polarizes </a:t>
                </a:r>
                <a:r>
                  <a:rPr lang="en-US" u="sng" dirty="0" smtClean="0"/>
                  <a:t>strongly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40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0"/>
            <a:ext cx="8379229" cy="609600"/>
          </a:xfrm>
        </p:spPr>
        <p:txBody>
          <a:bodyPr/>
          <a:lstStyle/>
          <a:p>
            <a:r>
              <a:rPr lang="en-US" dirty="0" smtClean="0"/>
              <a:t>Key Concept: Local (Strong) Polarization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Martingale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u="sng" dirty="0" smtClean="0"/>
                  <a:t>locally polarizes </a:t>
                </a:r>
                <a:r>
                  <a:rPr lang="en-US" dirty="0" smtClean="0"/>
                  <a:t>if it exhibits</a:t>
                </a:r>
              </a:p>
              <a:p>
                <a:pPr lvl="1"/>
                <a:r>
                  <a:rPr lang="en-US" dirty="0" smtClean="0"/>
                  <a:t>Variance in the middle: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𝜎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Var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Suction at the end: </a:t>
                </a:r>
                <a:endParaRPr lang="en-US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∀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&lt;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∞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, ∃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𝜏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    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(similarly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Definition local: compares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Implications global:</a:t>
                </a: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1:</a:t>
                </a:r>
                <a:r>
                  <a:rPr lang="en-US" dirty="0" smtClean="0"/>
                  <a:t> Local Polarization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Polarization.</a:t>
                </a:r>
              </a:p>
              <a:p>
                <a:r>
                  <a:rPr lang="en-US" dirty="0" err="1" smtClean="0">
                    <a:solidFill>
                      <a:schemeClr val="bg1"/>
                    </a:solidFill>
                  </a:rPr>
                  <a:t>Thm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2:</a:t>
                </a:r>
                <a:r>
                  <a:rPr lang="en-US" dirty="0" smtClean="0"/>
                  <a:t> Mixing  matrices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Local Polarization.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290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6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Mixing Matrices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Local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case: </a:t>
                </a:r>
              </a:p>
              <a:p>
                <a:pPr lvl="1"/>
                <a:r>
                  <a:rPr lang="en-US" dirty="0" smtClean="0"/>
                  <a:t>Ignoring conditioning, we have </a:t>
                </a:r>
                <a:endParaRPr lang="en-US" b="0" i="1" dirty="0" smtClean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             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.    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    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w</m:t>
                                </m:r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p</m:t>
                                </m:r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.    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Variance, Suction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dirty="0" smtClean="0"/>
                  <a:t> Taylor series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log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.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…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case: </a:t>
                </a:r>
              </a:p>
              <a:p>
                <a:pPr lvl="1"/>
                <a:r>
                  <a:rPr lang="en-US" dirty="0" smtClean="0"/>
                  <a:t>Reduction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case: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probs.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→∼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6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Proof: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ra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b="0" dirty="0" err="1" smtClean="0"/>
                  <a:t>Variance+Suction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(Aside: 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? Clearly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won’t work.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 increases!)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  ⇒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161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20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(Global) Strong Polarization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Step 1: Medium Polarization: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∃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&lt;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Step 2: Medium Polarization +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 smtClean="0"/>
                  <a:t>-more steps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sz="2000" dirty="0" smtClean="0"/>
                  <a:t> Strong Polarization:</a:t>
                </a:r>
              </a:p>
              <a:p>
                <a:r>
                  <a:rPr lang="en-US" sz="2000" dirty="0" smtClean="0"/>
                  <a:t>Proof: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;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w.p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 smtClean="0"/>
                  <a:t> </a:t>
                </a:r>
              </a:p>
              <a:p>
                <a:pPr lvl="1"/>
                <a:r>
                  <a:rPr lang="en-US" sz="20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 smtClean="0"/>
                  <a:t> large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s.t.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|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2.1: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∃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000" dirty="0" smtClean="0"/>
                  <a:t> (</a:t>
                </a:r>
                <a:r>
                  <a:rPr lang="en-US" sz="2000" dirty="0" err="1" smtClean="0"/>
                  <a:t>Doob’s</a:t>
                </a:r>
                <a:r>
                  <a:rPr lang="en-US" sz="2000" dirty="0" smtClean="0"/>
                  <a:t> Inequality) </a:t>
                </a:r>
              </a:p>
              <a:p>
                <a:pPr lvl="1"/>
                <a:r>
                  <a:rPr lang="en-US" sz="2000" dirty="0" smtClean="0"/>
                  <a:t>2.2: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000" dirty="0"/>
                  <a:t> ; 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func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; &amp;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2000" dirty="0" err="1"/>
                  <a:t>w.p</a:t>
                </a:r>
                <a:r>
                  <a:rPr lang="en-US" sz="2000" dirty="0"/>
                  <a:t>.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r>
                      <m:rPr>
                        <m:sty m:val="p"/>
                      </m:rPr>
                      <a:rPr lang="en-US" sz="20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xp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Concentration!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func>
                          </m:e>
                        </m:d>
                        <m: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e>
                    </m:func>
                  </m:oMath>
                </a14:m>
                <a:r>
                  <a:rPr lang="en-US" sz="2000" dirty="0" smtClean="0"/>
                  <a:t>   QED!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935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and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Shannon [‘48]: For every (noisy) channel of communication,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 </m:t>
                    </m:r>
                  </m:oMath>
                </a14:m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communication at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possible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is not. </a:t>
                </a:r>
              </a:p>
              <a:p>
                <a:pPr lvl="1"/>
                <a:r>
                  <a:rPr lang="en-US" dirty="0" smtClean="0"/>
                  <a:t>Needs lot of formalization – omitted.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Example</a:t>
                </a:r>
                <a:r>
                  <a:rPr lang="en-US" dirty="0"/>
                  <a:t>:</a:t>
                </a:r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Acts independently on bits</a:t>
                </a:r>
              </a:p>
              <a:p>
                <a:pPr lvl="1"/>
                <a:r>
                  <a:rPr lang="en-US" dirty="0" smtClean="0"/>
                  <a:t>Capacity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= binary entropy!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16029" y="3196204"/>
            <a:ext cx="4748168" cy="906013"/>
            <a:chOff x="3506599" y="3607265"/>
            <a:chExt cx="4748168" cy="906013"/>
          </a:xfrm>
        </p:grpSpPr>
        <p:grpSp>
          <p:nvGrpSpPr>
            <p:cNvPr id="15" name="Group 14"/>
            <p:cNvGrpSpPr/>
            <p:nvPr/>
          </p:nvGrpSpPr>
          <p:grpSpPr>
            <a:xfrm>
              <a:off x="3506599" y="3607265"/>
              <a:ext cx="4748168" cy="906013"/>
              <a:chOff x="4412609" y="4093827"/>
              <a:chExt cx="4647501" cy="906013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519956" y="4127383"/>
                <a:ext cx="1249960" cy="872456"/>
              </a:xfrm>
              <a:prstGeom prst="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742950" marR="0" indent="-2857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5000"/>
                  <a:buFont typeface="Wingdings" pitchFamily="2" charset="2"/>
                  <a:buChar char="n"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cs typeface="Arial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7" idx="1"/>
              </p:cNvCxnSpPr>
              <p:nvPr/>
            </p:nvCxnSpPr>
            <p:spPr bwMode="auto">
              <a:xfrm>
                <a:off x="4739780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6769916" y="4563611"/>
                <a:ext cx="780176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609" y="4093827"/>
                    <a:ext cx="1107347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/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127383"/>
                    <a:ext cx="1953238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9231" b="-3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buNone/>
                    </a:pP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a14:m>
                    <a:r>
                      <a:rPr lang="en-U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dirty="0" err="1" smtClean="0"/>
                      <a:t>w.p</a:t>
                    </a:r>
                    <a:r>
                      <a:rPr lang="en-US" dirty="0" smtClean="0"/>
                      <a:t>.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a14:m>
                    <a:endParaRPr lang="en-US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6814" y="4599730"/>
                    <a:ext cx="2213296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9091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𝐵𝑆𝐶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dirty="0" smtClean="0">
                            <a:solidFill>
                              <a:schemeClr val="tx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4219" y="3874432"/>
                  <a:ext cx="1929468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7830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General Analysis of Strong Polarization</a:t>
            </a:r>
          </a:p>
          <a:p>
            <a:r>
              <a:rPr lang="en-US" dirty="0" smtClean="0"/>
              <a:t>But main reason to study general polarization:</a:t>
            </a:r>
          </a:p>
          <a:p>
            <a:pPr lvl="1"/>
            <a:r>
              <a:rPr lang="en-US" dirty="0" smtClean="0"/>
              <a:t>Maybe some matrices polarize even faster!</a:t>
            </a:r>
          </a:p>
          <a:p>
            <a:pPr lvl="1"/>
            <a:r>
              <a:rPr lang="en-US" dirty="0" smtClean="0"/>
              <a:t>This analysis does not get us there. </a:t>
            </a:r>
          </a:p>
          <a:p>
            <a:pPr lvl="1"/>
            <a:r>
              <a:rPr lang="en-US" dirty="0" smtClean="0"/>
              <a:t>But hopefully following the (simpler) steps in specific cases can lead to improvements.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20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496981" y="578814"/>
            <a:ext cx="82296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endParaRPr lang="en-US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81" y="1036029"/>
            <a:ext cx="8229600" cy="22479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0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Algorithmics</a:t>
            </a:r>
            <a:r>
              <a:rPr lang="en-US" dirty="0" smtClean="0"/>
              <a:t>: Encoding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Upto permutation on input variables, the polarizing transform is given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⊕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𝑈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Obviously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time.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6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Algorithmics</a:t>
            </a:r>
            <a:r>
              <a:rPr lang="en-US" dirty="0" smtClean="0"/>
              <a:t>: Decoding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1600" dirty="0" smtClean="0"/>
                  <a:t>Key idea: Strengthen algorithm to work when inputs are independent, but not identical!! </a:t>
                </a:r>
              </a:p>
              <a:p>
                <a:r>
                  <a:rPr lang="en-US" sz="1600" dirty="0" err="1" smtClean="0"/>
                  <a:t>Decompressor’s</a:t>
                </a:r>
                <a:r>
                  <a:rPr lang="en-US" sz="1600" dirty="0" smtClean="0"/>
                  <a:t> input: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;</m:t>
                    </m:r>
                    <m:r>
                      <a:rPr lang="en-US" sz="1600" b="0" i="1" smtClean="0">
                        <a:latin typeface="Cambria Math"/>
                      </a:rPr>
                      <m:t>𝑤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,?</m:t>
                            </m:r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 smtClean="0"/>
              </a:p>
              <a:p>
                <a:r>
                  <a:rPr lang="en-US" sz="1600" dirty="0" smtClean="0"/>
                  <a:t>Notations: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, 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1600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⊕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1600" b="0" dirty="0" smtClean="0"/>
                  <a:t>expectation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𝑋</m:t>
                    </m:r>
                    <m:r>
                      <a:rPr lang="en-US" sz="1600" b="0" i="1" smtClean="0">
                        <a:latin typeface="Cambria Math"/>
                      </a:rPr>
                      <m:t>⊕</m:t>
                    </m:r>
                    <m:r>
                      <a:rPr lang="en-US" sz="1600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1600" b="0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     </a:t>
                </a:r>
                <a:r>
                  <a:rPr lang="en-US" sz="1600" b="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𝑋</m:t>
                    </m:r>
                    <m:r>
                      <a:rPr lang="en-US" sz="1600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/>
                      </a:rPr>
                      <m:t>bern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𝑎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latin typeface="Cambria Math"/>
                      </a:rPr>
                      <m:t>∼</m:t>
                    </m:r>
                    <m:r>
                      <m:rPr>
                        <m:sty m:val="p"/>
                      </m:rPr>
                      <a:rPr lang="en-US" sz="1600" b="0" i="1" smtClean="0">
                        <a:latin typeface="Cambria Math"/>
                      </a:rPr>
                      <m:t>bern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𝑏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0" dirty="0" smtClean="0"/>
                  <a:t> [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/>
                      </a:rPr>
                      <m:t>𝑋</m:t>
                    </m:r>
                    <m:r>
                      <a:rPr lang="en-US" sz="1600" b="0" i="1" dirty="0" smtClean="0">
                        <a:latin typeface="Cambria Math"/>
                      </a:rPr>
                      <m:t>,</m:t>
                    </m:r>
                    <m:r>
                      <a:rPr lang="en-US" sz="1600" b="0" i="1" dirty="0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sz="1600" b="0" dirty="0" smtClean="0"/>
                  <a:t> are single bits!]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e>
                      <m:e>
                        <m:r>
                          <a:rPr lang="en-US" sz="16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b="0" dirty="0" smtClean="0"/>
                  <a:t> expectation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latin typeface="Cambria Math"/>
                      </a:rPr>
                      <m:t>|</m:t>
                    </m:r>
                    <m:r>
                      <a:rPr lang="en-US" sz="1600" b="0" i="1" smtClean="0">
                        <a:latin typeface="Cambria Math"/>
                      </a:rPr>
                      <m:t>𝑋</m:t>
                    </m:r>
                    <m:r>
                      <a:rPr lang="en-US" sz="1600" b="0" i="1" smtClean="0">
                        <a:latin typeface="Cambria Math"/>
                      </a:rPr>
                      <m:t>⊕</m:t>
                    </m:r>
                    <m:r>
                      <a:rPr lang="en-US" sz="1600" b="0" i="1" smtClean="0"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1600" b="0" dirty="0" smtClean="0"/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16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i="1">
                            <a:latin typeface="Cambria Math"/>
                          </a:rPr>
                          <m:t>;</m:t>
                        </m:r>
                        <m:r>
                          <a:rPr lang="en-US" sz="16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1600" b="0" i="0" smtClean="0">
                        <a:latin typeface="Cambria Math"/>
                      </a:rPr>
                      <m:t>:</m:t>
                    </m:r>
                  </m:oMath>
                </a14:m>
                <a:endParaRPr lang="en-US" sz="1600" b="0" dirty="0" smtClean="0"/>
              </a:p>
              <a:p>
                <a:pPr lvl="1"/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𝑛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b="0" dirty="0" smtClean="0"/>
                  <a:t>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b="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∈{</m:t>
                    </m:r>
                    <m:r>
                      <a:rPr lang="en-US" sz="1600" b="0" i="1" smtClean="0">
                        <a:latin typeface="Cambria Math"/>
                      </a:rPr>
                      <m:t>0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1</m:t>
                    </m:r>
                    <m:r>
                      <a:rPr lang="en-US" sz="16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1600" b="0" dirty="0" smtClean="0"/>
                  <a:t>; 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 </a:t>
                </a:r>
                <a:r>
                  <a:rPr lang="en-US" sz="1600" dirty="0" smtClean="0"/>
                  <a:t>                      </a:t>
                </a:r>
                <a:r>
                  <a:rPr lang="en-US" sz="1600" b="0" dirty="0" smtClean="0"/>
                  <a:t>else output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≥.</m:t>
                    </m:r>
                    <m:r>
                      <a:rPr lang="en-US" sz="1600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sz="1600" b="0" dirty="0" smtClean="0"/>
                  <a:t> and 0 </a:t>
                </a:r>
                <a:r>
                  <a:rPr lang="en-US" sz="1600" b="0" dirty="0" err="1" smtClean="0"/>
                  <a:t>o.w</a:t>
                </a:r>
                <a:r>
                  <a:rPr lang="en-US" sz="1600" b="0" dirty="0" smtClean="0"/>
                  <a:t>.</a:t>
                </a:r>
              </a:p>
              <a:p>
                <a:pPr lvl="1"/>
                <a:r>
                  <a:rPr lang="en-US" sz="1600" b="0" dirty="0" smtClean="0"/>
                  <a:t>Else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⊕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𝑖</m:t>
                    </m:r>
                    <m:r>
                      <a:rPr lang="en-US" sz="1600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1600" b="0" dirty="0" smtClean="0"/>
              </a:p>
              <a:p>
                <a:pPr lvl="2"/>
                <a:r>
                  <a:rPr lang="en-US" sz="16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𝑋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latin typeface="Cambria Math"/>
                      </a:rPr>
                      <m:t>𝐷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/>
                          </a:rPr>
                          <m:t>;</m:t>
                        </m:r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</m:oMath>
                </a14:m>
                <a:endParaRPr lang="en-US" sz="1600" b="0" dirty="0" smtClean="0"/>
              </a:p>
              <a:p>
                <a:pPr lvl="2"/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6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𝑖</m:t>
                    </m:r>
                    <m:r>
                      <a:rPr lang="en-US" sz="1600" i="1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 smtClean="0"/>
              </a:p>
              <a:p>
                <a:pPr lvl="2"/>
                <a:r>
                  <a:rPr lang="en-US" sz="1600" b="0" dirty="0" smtClean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latin typeface="Cambria Math"/>
                      </a:rPr>
                      <m:t>=(</m:t>
                    </m:r>
                    <m:r>
                      <a:rPr lang="en-US" sz="1600" b="0" i="1" smtClean="0">
                        <a:latin typeface="Cambria Math"/>
                      </a:rPr>
                      <m:t>𝐷</m:t>
                    </m:r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/>
                      </a:rPr>
                      <m:t>;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16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600" b="0" dirty="0" smtClean="0"/>
              </a:p>
              <a:p>
                <a:pPr lvl="2"/>
                <a:r>
                  <a:rPr lang="en-US" sz="1600" dirty="0" smtClean="0"/>
                  <a:t>Output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𝑋</m:t>
                    </m:r>
                    <m:r>
                      <a:rPr lang="en-US" sz="1600" b="0" i="1" smtClean="0">
                        <a:latin typeface="Cambria Math"/>
                      </a:rPr>
                      <m:t>⊕</m:t>
                    </m:r>
                    <m:r>
                      <a:rPr lang="en-US" sz="1600" b="0" i="1" smtClean="0"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latin typeface="Cambria Math"/>
                      </a:rPr>
                      <m:t>,</m:t>
                    </m:r>
                    <m:r>
                      <a:rPr lang="en-US" sz="1600" b="0" i="1" smtClean="0">
                        <a:latin typeface="Cambria Math"/>
                      </a:rPr>
                      <m:t>𝑌</m:t>
                    </m:r>
                    <m:r>
                      <a:rPr lang="en-US" sz="16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16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92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Algorithmics</a:t>
            </a:r>
            <a:r>
              <a:rPr lang="en-US" dirty="0" smtClean="0"/>
              <a:t>: Decoding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Inductive claim: Recursion is correct!</a:t>
                </a:r>
              </a:p>
              <a:p>
                <a:pPr lvl="1"/>
                <a:r>
                  <a:rPr lang="en-US" sz="2000" dirty="0" smtClean="0"/>
                  <a:t>i.e.,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𝑈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/>
                          </a:rPr>
                          <m:t>bern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⊕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/>
                          </a:rPr>
                          <m:t>bern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000" dirty="0" smtClean="0"/>
                  <a:t> &amp;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⊕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𝑋</m:t>
                    </m:r>
                    <m:r>
                      <a:rPr lang="en-US" sz="2000" b="0" i="1" smtClean="0">
                        <a:latin typeface="Cambria Math"/>
                      </a:rPr>
                      <m:t>∼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/>
                          </a:rPr>
                          <m:t>bern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So eventually get down to guessing individual bits.</a:t>
                </a:r>
              </a:p>
              <a:p>
                <a:endParaRPr lang="en-US" sz="2000" dirty="0" smtClean="0"/>
              </a:p>
              <a:p>
                <a:pPr lvl="1"/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𝑊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𝑈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𝑉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be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individual bits output in line 1 of decoder.</a:t>
                </a:r>
              </a:p>
              <a:p>
                <a:pPr lvl="1"/>
                <a:r>
                  <a:rPr lang="en-US" sz="2000" dirty="0" smtClean="0"/>
                  <a:t>Claim: When guessing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000" dirty="0" smtClean="0"/>
                  <a:t>-value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func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Claim: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/>
                      </a:rPr>
                      <m:t>𝜏</m:t>
                    </m:r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2000" b="0" i="1" smtClean="0">
                                <a:latin typeface="Cambria Math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</m:rad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≤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𝜏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000" dirty="0" smtClean="0"/>
                  <a:t>;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 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| 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𝜏</m:t>
                            </m:r>
                          </m:e>
                        </m:rad>
                      </m:e>
                    </m:func>
                  </m:oMath>
                </a14:m>
                <a:endParaRPr lang="en-US" sz="2000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2710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540749" y="5493245"/>
            <a:ext cx="2062658" cy="498764"/>
            <a:chOff x="6209055" y="598516"/>
            <a:chExt cx="2062658" cy="498764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209055" y="598516"/>
              <a:ext cx="2062658" cy="49876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457200" marR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32181" y="659150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 smtClean="0">
                  <a:hlinkClick r:id="rId3" action="ppaction://hlinksldjump"/>
                </a:rPr>
                <a:t>Back to talk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5842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“Achieving” Channel Capacity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Commonly used phrase. Many mathematical interpretations.</a:t>
                </a:r>
              </a:p>
              <a:p>
                <a:r>
                  <a:rPr lang="en-US" dirty="0" smtClean="0"/>
                  <a:t>Some possibilities:</a:t>
                </a:r>
              </a:p>
              <a:p>
                <a:pPr lvl="1"/>
                <a:r>
                  <a:rPr lang="en-US" dirty="0" smtClean="0"/>
                  <a:t>How small can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be? </a:t>
                </a:r>
              </a:p>
              <a:p>
                <a:pPr lvl="1"/>
                <a:r>
                  <a:rPr lang="en-US" dirty="0"/>
                  <a:t>G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:r>
                  <a:rPr lang="en-US" dirty="0" err="1" smtClean="0"/>
                  <a:t>polytime</a:t>
                </a:r>
                <a:r>
                  <a:rPr lang="en-US" dirty="0" smtClean="0"/>
                  <a:t> algorithms?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[</a:t>
                </a:r>
                <a:r>
                  <a:rPr lang="en-US" dirty="0" err="1" smtClean="0"/>
                  <a:t>Luby</a:t>
                </a:r>
                <a:r>
                  <a:rPr lang="en-US" dirty="0" smtClean="0"/>
                  <a:t> et al.’95] </a:t>
                </a:r>
                <a:r>
                  <a:rPr lang="en-US" dirty="0"/>
                  <a:t>M</a:t>
                </a:r>
                <a:r>
                  <a:rPr lang="en-US" dirty="0" smtClean="0"/>
                  <a:t>ake running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Open till 2008</a:t>
                </a:r>
              </a:p>
              <a:p>
                <a:pPr lvl="2"/>
                <a:r>
                  <a:rPr lang="en-US" dirty="0" smtClean="0"/>
                  <a:t>Arikan’08: Invented “Polar Codes” …</a:t>
                </a:r>
              </a:p>
              <a:p>
                <a:pPr lvl="2"/>
                <a:r>
                  <a:rPr lang="en-US" sz="2000" dirty="0" smtClean="0"/>
                  <a:t>Final resolution: Guruswami+Xia’13, Hassani+Alishahi+Urbanke’13 – </a:t>
                </a:r>
                <a:r>
                  <a:rPr lang="en-US" dirty="0" smtClean="0"/>
                  <a:t>Strong analysis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Forney ‘66 :time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34" y="3431097"/>
                <a:ext cx="4514865" cy="524182"/>
              </a:xfrm>
              <a:prstGeom prst="rect">
                <a:avLst/>
              </a:prstGeom>
              <a:blipFill rotWithShape="0">
                <a:blip r:embed="rId3"/>
                <a:stretch>
                  <a:fillRect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23606" y="2402211"/>
                <a:ext cx="39596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 smtClean="0"/>
                  <a:t>Shannon ‘48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606" y="2402211"/>
                <a:ext cx="395960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54" t="-90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113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today’s talk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[Arikan’08]: General class of codes.</a:t>
                </a:r>
              </a:p>
              <a:p>
                <a:r>
                  <a:rPr lang="en-US" dirty="0" smtClean="0"/>
                  <a:t>[GX’13, HAU’13]: One specific code within.</a:t>
                </a:r>
              </a:p>
              <a:p>
                <a:r>
                  <a:rPr lang="en-US" dirty="0" smtClean="0"/>
                  <a:t>Why?</a:t>
                </a:r>
              </a:p>
              <a:p>
                <a:pPr lvl="1"/>
                <a:r>
                  <a:rPr lang="en-US" dirty="0" smtClean="0"/>
                  <a:t>Bottleneck</a:t>
                </a:r>
                <a:r>
                  <a:rPr lang="en-US" dirty="0"/>
                  <a:t>:</a:t>
                </a:r>
                <a:r>
                  <a:rPr lang="en-US" dirty="0" smtClean="0"/>
                  <a:t> Strong Polarization</a:t>
                </a:r>
              </a:p>
              <a:p>
                <a:pPr lvl="2"/>
                <a:r>
                  <a:rPr lang="en-US" dirty="0" err="1" smtClean="0"/>
                  <a:t>Arikan</a:t>
                </a:r>
                <a:r>
                  <a:rPr lang="en-US" dirty="0" smtClean="0"/>
                  <a:t> et al.: General class polarizes</a:t>
                </a:r>
              </a:p>
              <a:p>
                <a:pPr lvl="2"/>
                <a:r>
                  <a:rPr lang="en-US" dirty="0" smtClean="0"/>
                  <a:t>[GX,HAU]: Specific code polarizes </a:t>
                </a:r>
                <a:r>
                  <a:rPr lang="en-US" u="sng" dirty="0" smtClean="0"/>
                  <a:t>strongly</a:t>
                </a:r>
                <a:r>
                  <a:rPr lang="en-US" dirty="0" smtClean="0"/>
                  <a:t>!</a:t>
                </a:r>
                <a:endParaRPr lang="en-US" dirty="0"/>
              </a:p>
              <a:p>
                <a:r>
                  <a:rPr lang="en-US" dirty="0" smtClean="0"/>
                  <a:t>This work/talk:</a:t>
                </a:r>
              </a:p>
              <a:p>
                <a:pPr lvl="1"/>
                <a:r>
                  <a:rPr lang="en-US" dirty="0" smtClean="0"/>
                  <a:t>Introduce Local Polarization</a:t>
                </a:r>
              </a:p>
              <a:p>
                <a:pPr lvl="1"/>
                <a:r>
                  <a:rPr lang="en-US" dirty="0" smtClean="0"/>
                  <a:t>Local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Strong Polarization</a:t>
                </a:r>
              </a:p>
              <a:p>
                <a:pPr lvl="1"/>
                <a:r>
                  <a:rPr lang="en-US" dirty="0" err="1" smtClean="0"/>
                  <a:t>Thm</a:t>
                </a:r>
                <a:r>
                  <a:rPr lang="en-US" dirty="0" smtClean="0"/>
                  <a:t>: All known codes that polarize also polarize strongly!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Polar Codes</a:t>
            </a:r>
          </a:p>
          <a:p>
            <a:r>
              <a:rPr lang="en-US" dirty="0" smtClean="0"/>
              <a:t>“Local vs. Global” (Strong) Polarization</a:t>
            </a:r>
          </a:p>
          <a:p>
            <a:r>
              <a:rPr lang="en-US" dirty="0" smtClean="0"/>
              <a:t>Analysis of Polarization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68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Lesson 0: Compression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55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Linear Compression Scheme: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 smtClean="0"/>
                  <a:t> for compression scheme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bern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if</a:t>
                </a:r>
              </a:p>
              <a:p>
                <a:pPr lvl="2"/>
                <a:r>
                  <a:rPr lang="en-US" b="0" dirty="0" smtClean="0"/>
                  <a:t>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bern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dirty="0" smtClean="0"/>
                  <a:t>Hopefully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Compression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Coding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dirty="0" smtClean="0"/>
                  <a:t> be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Encoder: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Error-Corrector: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70" t="-1161"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97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Question: How to compress?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Arikan’s key idea: </a:t>
                </a:r>
              </a:p>
              <a:p>
                <a:pPr lvl="1"/>
                <a:r>
                  <a:rPr lang="en-US" b="0" dirty="0" smtClean="0"/>
                  <a:t>Start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“Polarization Transform”: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2"/>
                <a:r>
                  <a:rPr lang="en-US" dirty="0" smtClean="0"/>
                  <a:t>Invertible – so does nothing?</a:t>
                </a:r>
              </a:p>
              <a:p>
                <a:pPr lvl="2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independent, </a:t>
                </a:r>
              </a:p>
              <a:p>
                <a:pPr lvl="3"/>
                <a:r>
                  <a:rPr lang="en-US" b="0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“more random” than either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“less random” than either</a:t>
                </a:r>
              </a:p>
              <a:p>
                <a:pPr lvl="1"/>
                <a:r>
                  <a:rPr lang="en-US" dirty="0" smtClean="0"/>
                  <a:t>Iterate (ignoring conditioning)</a:t>
                </a:r>
              </a:p>
              <a:p>
                <a:pPr lvl="2"/>
                <a:r>
                  <a:rPr lang="en-US" dirty="0" smtClean="0"/>
                  <a:t>End with bits that are completely random, or completed determined (by others).</a:t>
                </a:r>
              </a:p>
              <a:p>
                <a:pPr lvl="2"/>
                <a:r>
                  <a:rPr lang="en-US" dirty="0" smtClean="0"/>
                  <a:t>Output “totally random part” to get compression!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 t="-1161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65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Theory Basics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Entropy: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random variable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 smtClean="0"/>
                  <a:t>, </a:t>
                </a: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Bounds: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Conditional Entropy</a:t>
                </a:r>
              </a:p>
              <a:p>
                <a:pPr lvl="1"/>
                <a:r>
                  <a:rPr lang="en-US" sz="2000" dirty="0" err="1" smtClean="0"/>
                  <a:t>Defn</a:t>
                </a:r>
                <a:r>
                  <a:rPr lang="en-US" sz="2000" dirty="0" smtClean="0"/>
                  <a:t>: for jointly distributed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sz="2000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Chain Rule: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2000" dirty="0" smtClean="0"/>
                  <a:t>Conditioning does not increase entropy: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:r>
                  <a:rPr lang="en-US" sz="2000" dirty="0" smtClean="0"/>
                  <a:t>Equality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2000" dirty="0" smtClean="0"/>
                  <a:t> Independence: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⇔   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4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7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by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December 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IAS: General Strong Polarization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48118" y="2942675"/>
            <a:ext cx="6306670" cy="1958770"/>
            <a:chOff x="1748118" y="2942675"/>
            <a:chExt cx="6306670" cy="1958770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3397624" y="3182471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3397624" y="3182472"/>
              <a:ext cx="2294964" cy="148814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3397624" y="4670613"/>
              <a:ext cx="2294964" cy="89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2942675"/>
                  <a:ext cx="2142564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18" y="4439780"/>
                  <a:ext cx="2142564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2224" y="2942675"/>
                  <a:ext cx="214256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3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7788" y="4439779"/>
                  <a:ext cx="2142564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0" y="3389510"/>
                <a:ext cx="4388223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endChr m:val="|"/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88" y="4877651"/>
                <a:ext cx="4388223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0033CC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3" y="4784357"/>
                <a:ext cx="4388223" cy="741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600" b="0" i="1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794" y="3503249"/>
                <a:ext cx="4388223" cy="507062"/>
              </a:xfrm>
              <a:prstGeom prst="rect">
                <a:avLst/>
              </a:prstGeom>
              <a:blipFill rotWithShape="0">
                <a:blip r:embed="rId10"/>
                <a:stretch>
                  <a:fillRect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/>
          <p:cNvSpPr/>
          <p:nvPr/>
        </p:nvSpPr>
        <p:spPr bwMode="auto">
          <a:xfrm>
            <a:off x="4814047" y="1237129"/>
            <a:ext cx="977153" cy="121023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2857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0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56241</TotalTime>
  <Words>849</Words>
  <Application>Microsoft Office PowerPoint</Application>
  <PresentationFormat>On-screen Show (4:3)</PresentationFormat>
  <Paragraphs>304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Cambria Math</vt:lpstr>
      <vt:lpstr>Verdana</vt:lpstr>
      <vt:lpstr>Arial</vt:lpstr>
      <vt:lpstr>Wingdings</vt:lpstr>
      <vt:lpstr>Tahoma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Shannon and Channel Capacity</vt:lpstr>
      <vt:lpstr>“Achieving” Channel Capacity</vt:lpstr>
      <vt:lpstr>Context for today’s talk</vt:lpstr>
      <vt:lpstr>This talk:</vt:lpstr>
      <vt:lpstr>Lesson 0: Compression ⇒ Coding</vt:lpstr>
      <vt:lpstr>Question: How to compress?</vt:lpstr>
      <vt:lpstr>Information Theory Basics</vt:lpstr>
      <vt:lpstr>Iteration by Example:</vt:lpstr>
      <vt:lpstr>Algorithmics</vt:lpstr>
      <vt:lpstr>Analysis: The Polarization martingale</vt:lpstr>
      <vt:lpstr>Quantitative issues</vt:lpstr>
      <vt:lpstr>Regular and Strong Polarization</vt:lpstr>
      <vt:lpstr>General Polarization</vt:lpstr>
      <vt:lpstr>Mixing matrices</vt:lpstr>
      <vt:lpstr>Key Concept: Local (Strong) Polarization</vt:lpstr>
      <vt:lpstr>Mixing Matrices ⇒ Local Polarization</vt:lpstr>
      <vt:lpstr>Local ⇒ (Global) Strong Polarization</vt:lpstr>
      <vt:lpstr>Local ⇒ (Global) Strong Polarization</vt:lpstr>
      <vt:lpstr>Conclusion</vt:lpstr>
      <vt:lpstr>Thank You!</vt:lpstr>
      <vt:lpstr>Algorithmics: Encoding</vt:lpstr>
      <vt:lpstr>Algorithmics: Decoding</vt:lpstr>
      <vt:lpstr>Algorithmics: Decoding Analysis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1925</cp:revision>
  <cp:lastPrinted>2001-06-13T20:26:27Z</cp:lastPrinted>
  <dcterms:created xsi:type="dcterms:W3CDTF">2001-06-13T15:36:44Z</dcterms:created>
  <dcterms:modified xsi:type="dcterms:W3CDTF">2017-12-03T19:40:49Z</dcterms:modified>
</cp:coreProperties>
</file>