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77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6" r:id="rId3"/>
    <p:sldId id="404" r:id="rId4"/>
    <p:sldId id="377" r:id="rId5"/>
    <p:sldId id="442" r:id="rId6"/>
    <p:sldId id="331" r:id="rId7"/>
    <p:sldId id="330" r:id="rId8"/>
    <p:sldId id="329" r:id="rId9"/>
    <p:sldId id="405" r:id="rId10"/>
    <p:sldId id="378" r:id="rId11"/>
    <p:sldId id="345" r:id="rId12"/>
    <p:sldId id="347" r:id="rId13"/>
    <p:sldId id="285" r:id="rId14"/>
    <p:sldId id="299" r:id="rId15"/>
    <p:sldId id="300" r:id="rId16"/>
    <p:sldId id="301" r:id="rId17"/>
    <p:sldId id="380" r:id="rId18"/>
    <p:sldId id="381" r:id="rId19"/>
    <p:sldId id="383" r:id="rId20"/>
    <p:sldId id="384" r:id="rId21"/>
    <p:sldId id="385" r:id="rId22"/>
    <p:sldId id="388" r:id="rId23"/>
    <p:sldId id="390" r:id="rId24"/>
    <p:sldId id="393" r:id="rId25"/>
    <p:sldId id="412" r:id="rId26"/>
    <p:sldId id="421" r:id="rId27"/>
    <p:sldId id="428" r:id="rId28"/>
    <p:sldId id="436" r:id="rId29"/>
    <p:sldId id="437" r:id="rId30"/>
    <p:sldId id="438" r:id="rId31"/>
    <p:sldId id="392" r:id="rId32"/>
    <p:sldId id="395" r:id="rId33"/>
    <p:sldId id="439" r:id="rId34"/>
    <p:sldId id="424" r:id="rId35"/>
    <p:sldId id="425" r:id="rId36"/>
    <p:sldId id="440" r:id="rId37"/>
    <p:sldId id="402" r:id="rId38"/>
    <p:sldId id="410" r:id="rId39"/>
    <p:sldId id="441" r:id="rId40"/>
    <p:sldId id="435" r:id="rId4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013" autoAdjust="0"/>
    <p:restoredTop sz="94678" autoAdjust="0"/>
  </p:normalViewPr>
  <p:slideViewPr>
    <p:cSldViewPr>
      <p:cViewPr varScale="1">
        <p:scale>
          <a:sx n="59" d="100"/>
          <a:sy n="59" d="100"/>
        </p:scale>
        <p:origin x="-1099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E982B5C-D85F-4C0F-888D-763F870D59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07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E92EADD-7C2E-45D9-A06F-9F96D3972C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425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8402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18811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276723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263599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395205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272324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358630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253297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215366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326173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32726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</p:spTree>
    <p:extLst>
      <p:ext uri="{BB962C8B-B14F-4D97-AF65-F5344CB8AC3E}">
        <p14:creationId xmlns="" xmlns:p14="http://schemas.microsoft.com/office/powerpoint/2010/main" val="41519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#/15</a:t>
            </a:r>
          </a:p>
        </p:txBody>
      </p:sp>
      <p:sp>
        <p:nvSpPr>
          <p:cNvPr id="409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Noam Nisan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560840" cy="2209800"/>
          </a:xfrm>
        </p:spPr>
        <p:txBody>
          <a:bodyPr/>
          <a:lstStyle/>
          <a:p>
            <a:pPr algn="ctr" eaLnBrk="1" hangingPunct="1"/>
            <a:r>
              <a:rPr lang="en-US" sz="4600" dirty="0"/>
              <a:t>Complexity of Pricing</a:t>
            </a:r>
            <a:endParaRPr lang="en-US" sz="42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24944"/>
            <a:ext cx="6553200" cy="2160587"/>
          </a:xfrm>
        </p:spPr>
        <p:txBody>
          <a:bodyPr/>
          <a:lstStyle/>
          <a:p>
            <a:pPr algn="ctr" eaLnBrk="1" hangingPunct="1"/>
            <a:r>
              <a:rPr lang="en-US" dirty="0"/>
              <a:t>Noam Nisan</a:t>
            </a:r>
          </a:p>
          <a:p>
            <a:pPr algn="ctr" eaLnBrk="1" hangingPunct="1"/>
            <a:r>
              <a:rPr lang="en-US" sz="2400" dirty="0"/>
              <a:t>Hebrew University</a:t>
            </a:r>
          </a:p>
          <a:p>
            <a:pPr algn="ctr" eaLnBrk="1" hangingPunct="1"/>
            <a:endParaRPr lang="en-US" sz="2400" dirty="0"/>
          </a:p>
          <a:p>
            <a:pPr eaLnBrk="1" hangingPunct="1"/>
            <a:endParaRPr lang="en-US" sz="2000" dirty="0"/>
          </a:p>
          <a:p>
            <a:pPr algn="ctr" eaLnBrk="1" hangingPunct="1"/>
            <a:endParaRPr lang="en-US" sz="2400" dirty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 descr="http://www.picgifs.com/clip-art/cartoons/bob-the-builder/clip-art-bob-the-builder-545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512168" cy="152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independent items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6851104" cy="493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 seller has </a:t>
            </a:r>
            <a:r>
              <a:rPr lang="en-US" sz="2800" i="1" dirty="0"/>
              <a:t>n</a:t>
            </a:r>
            <a:r>
              <a:rPr lang="en-US" sz="2800" dirty="0"/>
              <a:t> items for sale.</a:t>
            </a:r>
          </a:p>
          <a:p>
            <a:pPr eaLnBrk="1" hangingPunct="1">
              <a:defRPr/>
            </a:pPr>
            <a:r>
              <a:rPr lang="en-US" sz="2800" dirty="0"/>
              <a:t>There is a single buyer that has </a:t>
            </a:r>
            <a:r>
              <a:rPr lang="en-US" sz="2800" i="1" dirty="0"/>
              <a:t>private</a:t>
            </a:r>
            <a:r>
              <a:rPr lang="en-US" sz="2800" dirty="0"/>
              <a:t> value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en-US" sz="2800" dirty="0"/>
              <a:t> for each item </a:t>
            </a:r>
            <a:r>
              <a:rPr lang="en-US" sz="2800" i="1" dirty="0" err="1"/>
              <a:t>i</a:t>
            </a:r>
            <a:r>
              <a:rPr lang="en-US" sz="2800" dirty="0"/>
              <a:t>.  </a:t>
            </a:r>
          </a:p>
          <a:p>
            <a:pPr eaLnBrk="1" hangingPunct="1">
              <a:defRPr/>
            </a:pPr>
            <a:r>
              <a:rPr lang="en-US" sz="2800" dirty="0"/>
              <a:t>The buyer’s value is simply </a:t>
            </a:r>
            <a:r>
              <a:rPr lang="en-US" sz="2800" b="1" i="1" dirty="0"/>
              <a:t>additive</a:t>
            </a:r>
            <a:r>
              <a:rPr lang="en-US" sz="2800" dirty="0"/>
              <a:t> over the items.</a:t>
            </a:r>
          </a:p>
          <a:p>
            <a:pPr eaLnBrk="1" hangingPunct="1">
              <a:defRPr/>
            </a:pPr>
            <a:r>
              <a:rPr lang="en-US" sz="2800" dirty="0"/>
              <a:t>The seller’s partial knowledge is captured by </a:t>
            </a:r>
            <a:r>
              <a:rPr lang="en-US" sz="2800" b="1" i="1" dirty="0"/>
              <a:t>independent</a:t>
            </a:r>
            <a:r>
              <a:rPr lang="en-US" sz="2800" dirty="0"/>
              <a:t> </a:t>
            </a:r>
            <a:r>
              <a:rPr lang="en-US" sz="2800" i="1" dirty="0"/>
              <a:t>prior distributions</a:t>
            </a:r>
            <a:r>
              <a:rPr lang="en-US" sz="2800" dirty="0"/>
              <a:t>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i</a:t>
            </a:r>
            <a:r>
              <a:rPr lang="en-US" sz="2800" dirty="0"/>
              <a:t> on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en-US" sz="2800" dirty="0"/>
              <a:t>.</a:t>
            </a:r>
          </a:p>
          <a:p>
            <a:pPr eaLnBrk="1" hangingPunct="1">
              <a:defRPr/>
            </a:pPr>
            <a:r>
              <a:rPr lang="en-US" sz="2800" dirty="0"/>
              <a:t>How does the seller maximize his (expected) revenue?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pic>
        <p:nvPicPr>
          <p:cNvPr id="10" name="Picture 20" descr="http://img1.wikia.nocookie.net/__cb20130913040728/disney/images/0/0e/595157-alice1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056077" cy="188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imewellness.files.wordpress.com/2012/09/tomato.jpg?w=480&amp;h=320&amp;cro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36912"/>
            <a:ext cx="1331641" cy="887761"/>
          </a:xfrm>
          <a:prstGeom prst="rect">
            <a:avLst/>
          </a:prstGeom>
          <a:noFill/>
        </p:spPr>
      </p:pic>
      <p:pic>
        <p:nvPicPr>
          <p:cNvPr id="12" name="Picture 6" descr="http://www.healthbenefitstimes.com/9/uploads/2013/05/Orange-Car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077072"/>
            <a:ext cx="1626532" cy="1080119"/>
          </a:xfrm>
          <a:prstGeom prst="rect">
            <a:avLst/>
          </a:prstGeom>
          <a:noFill/>
        </p:spPr>
      </p:pic>
      <p:pic>
        <p:nvPicPr>
          <p:cNvPr id="13" name="Picture 4" descr="https://www.organicfacts.net/wp-content/uploads/2013/06/Cucum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501008"/>
            <a:ext cx="1185761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 Item case: monopolist pricing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4718050"/>
          </a:xfrm>
        </p:spPr>
        <p:txBody>
          <a:bodyPr/>
          <a:lstStyle/>
          <a:p>
            <a:pPr eaLnBrk="1" hangingPunct="1"/>
            <a:r>
              <a:rPr lang="en-US" dirty="0"/>
              <a:t>Buyer has value </a:t>
            </a:r>
            <a:r>
              <a:rPr lang="en-US" i="1" dirty="0"/>
              <a:t>v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   distributed according to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Seller knows </a:t>
            </a:r>
            <a:r>
              <a:rPr lang="en-US" i="1" dirty="0"/>
              <a:t>F</a:t>
            </a:r>
            <a:r>
              <a:rPr lang="en-US" dirty="0"/>
              <a:t> but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and</a:t>
            </a:r>
          </a:p>
          <a:p>
            <a:pPr eaLnBrk="1" hangingPunct="1">
              <a:buNone/>
            </a:pPr>
            <a:r>
              <a:rPr lang="en-US" dirty="0"/>
              <a:t>wants to maximize expected revenue.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Sell at price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i="1" dirty="0">
                <a:sym typeface="Wingdings" panose="05000000000000000000" pitchFamily="2" charset="2"/>
              </a:rPr>
              <a:t>Revenue =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p</a:t>
            </a:r>
            <a:r>
              <a:rPr lang="en-US" i="1" dirty="0">
                <a:sym typeface="Symbol" panose="05050102010706020507" pitchFamily="18" charset="2"/>
              </a:rPr>
              <a:t> </a:t>
            </a:r>
            <a:r>
              <a:rPr lang="en-US" i="1" dirty="0" err="1">
                <a:sym typeface="Wingdings" panose="05000000000000000000" pitchFamily="2" charset="2"/>
              </a:rPr>
              <a:t>Pr</a:t>
            </a:r>
            <a:r>
              <a:rPr lang="en-US" i="1" baseline="-25000" dirty="0" err="1">
                <a:sym typeface="Wingdings" panose="05000000000000000000" pitchFamily="2" charset="2"/>
              </a:rPr>
              <a:t>v~F</a:t>
            </a:r>
            <a:r>
              <a:rPr lang="en-US" i="1" dirty="0">
                <a:sym typeface="Wingdings" panose="05000000000000000000" pitchFamily="2" charset="2"/>
              </a:rPr>
              <a:t>[</a:t>
            </a:r>
            <a:r>
              <a:rPr lang="en-US" i="1" dirty="0" err="1">
                <a:sym typeface="Wingdings" panose="05000000000000000000" pitchFamily="2" charset="2"/>
              </a:rPr>
              <a:t>v≥p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Seller maximizes for </a:t>
            </a:r>
            <a:r>
              <a:rPr lang="en-US" i="1" dirty="0"/>
              <a:t>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86814"/>
            <a:ext cx="2060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8"/>
          <p:cNvSpPr>
            <a:spLocks noChangeArrowheads="1"/>
          </p:cNvSpPr>
          <p:nvPr/>
        </p:nvSpPr>
        <p:spPr bwMode="auto">
          <a:xfrm>
            <a:off x="7367761" y="1386814"/>
            <a:ext cx="804639" cy="7143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r>
              <a:rPr lang="en-US" i="1" dirty="0"/>
              <a:t>v</a:t>
            </a:r>
            <a:endParaRPr lang="en-US" dirty="0"/>
          </a:p>
        </p:txBody>
      </p:sp>
      <p:sp>
        <p:nvSpPr>
          <p:cNvPr id="7" name="Cloud Callout 8"/>
          <p:cNvSpPr>
            <a:spLocks noChangeArrowheads="1"/>
          </p:cNvSpPr>
          <p:nvPr/>
        </p:nvSpPr>
        <p:spPr bwMode="auto">
          <a:xfrm>
            <a:off x="5393816" y="1295400"/>
            <a:ext cx="804639" cy="714375"/>
          </a:xfrm>
          <a:prstGeom prst="cloudCallout">
            <a:avLst>
              <a:gd name="adj1" fmla="val 54928"/>
              <a:gd name="adj2" fmla="val 56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r>
              <a:rPr lang="en-US" i="1" dirty="0"/>
              <a:t>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39092" y="171776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pic>
        <p:nvPicPr>
          <p:cNvPr id="10" name="Picture 2" descr="https://timewellness.files.wordpress.com/2012/09/tomato.jpg?w=480&amp;h=32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3" y="3140969"/>
            <a:ext cx="648072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87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 Item case: can we do better?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500618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Is there a better way?</a:t>
            </a:r>
          </a:p>
          <a:p>
            <a:pPr lvl="1" eaLnBrk="1" hangingPunct="1"/>
            <a:r>
              <a:rPr lang="en-US" dirty="0"/>
              <a:t>Interactive protocol</a:t>
            </a:r>
          </a:p>
          <a:p>
            <a:pPr lvl="1" eaLnBrk="1" hangingPunct="1"/>
            <a:r>
              <a:rPr lang="en-US" dirty="0"/>
              <a:t>Randomization</a:t>
            </a:r>
          </a:p>
          <a:p>
            <a:pPr lvl="1" eaLnBrk="1" hangingPunct="1"/>
            <a:r>
              <a:rPr lang="en-US" dirty="0"/>
              <a:t>…</a:t>
            </a:r>
          </a:p>
          <a:p>
            <a:pPr marL="0" indent="0" eaLnBrk="1" hangingPunct="1">
              <a:buNone/>
            </a:pPr>
            <a:r>
              <a:rPr lang="en-US" b="1" dirty="0"/>
              <a:t>Theorem</a:t>
            </a:r>
            <a:r>
              <a:rPr lang="en-US" dirty="0"/>
              <a:t> (Myerson): No.</a:t>
            </a:r>
          </a:p>
          <a:p>
            <a:pPr lvl="1" eaLnBrk="1" hangingPunct="1"/>
            <a:r>
              <a:rPr lang="en-US" dirty="0"/>
              <a:t>There are other protocols</a:t>
            </a:r>
          </a:p>
          <a:p>
            <a:pPr lvl="1" eaLnBrk="1" hangingPunct="1"/>
            <a:r>
              <a:rPr lang="en-US" dirty="0"/>
              <a:t>They can all be put into a clean canonical form</a:t>
            </a:r>
          </a:p>
          <a:p>
            <a:pPr lvl="2" eaLnBrk="1" hangingPunct="1"/>
            <a:r>
              <a:rPr lang="en-US" dirty="0"/>
              <a:t>Offer a menu of (</a:t>
            </a:r>
            <a:r>
              <a:rPr lang="en-US" i="1" dirty="0" err="1"/>
              <a:t>Pr</a:t>
            </a:r>
            <a:r>
              <a:rPr lang="en-US" i="1" dirty="0"/>
              <a:t>[win], price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Revenue maximizing one still uses </a:t>
            </a:r>
            <a:r>
              <a:rPr lang="en-US" i="1" dirty="0"/>
              <a:t>simple pricing</a:t>
            </a:r>
          </a:p>
          <a:p>
            <a:pPr lvl="1" eaLnBrk="1" hangingPunct="1"/>
            <a:r>
              <a:rPr lang="en-US" dirty="0"/>
              <a:t>Generalizes to multiple bidders (“optimal auctions”)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86814"/>
            <a:ext cx="2060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8"/>
          <p:cNvSpPr>
            <a:spLocks noChangeArrowheads="1"/>
          </p:cNvSpPr>
          <p:nvPr/>
        </p:nvSpPr>
        <p:spPr bwMode="auto">
          <a:xfrm>
            <a:off x="7367761" y="1386814"/>
            <a:ext cx="804639" cy="7143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r>
              <a:rPr lang="en-US" i="1" dirty="0"/>
              <a:t>v</a:t>
            </a:r>
            <a:endParaRPr lang="en-US" dirty="0"/>
          </a:p>
        </p:txBody>
      </p:sp>
      <p:sp>
        <p:nvSpPr>
          <p:cNvPr id="7" name="Cloud Callout 8"/>
          <p:cNvSpPr>
            <a:spLocks noChangeArrowheads="1"/>
          </p:cNvSpPr>
          <p:nvPr/>
        </p:nvSpPr>
        <p:spPr bwMode="auto">
          <a:xfrm>
            <a:off x="5393816" y="1295400"/>
            <a:ext cx="804639" cy="714375"/>
          </a:xfrm>
          <a:prstGeom prst="cloudCallout">
            <a:avLst>
              <a:gd name="adj1" fmla="val 54928"/>
              <a:gd name="adj2" fmla="val 56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r>
              <a:rPr lang="en-US" i="1" dirty="0"/>
              <a:t>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11100" y="16404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6530" y="141763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2" descr="https://timewellness.files.wordpress.com/2012/09/tomato.jpg?w=480&amp;h=32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648072" cy="43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8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Selling Two Items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4718050"/>
          </a:xfrm>
        </p:spPr>
        <p:txBody>
          <a:bodyPr/>
          <a:lstStyle/>
          <a:p>
            <a:pPr eaLnBrk="1" hangingPunct="1"/>
            <a:r>
              <a:rPr lang="en-US" dirty="0"/>
              <a:t>One seller</a:t>
            </a:r>
          </a:p>
          <a:p>
            <a:pPr eaLnBrk="1" hangingPunct="1"/>
            <a:r>
              <a:rPr lang="en-US" dirty="0"/>
              <a:t>One buyer</a:t>
            </a:r>
          </a:p>
          <a:p>
            <a:pPr eaLnBrk="1" hangingPunct="1"/>
            <a:r>
              <a:rPr lang="en-US" dirty="0"/>
              <a:t>Values for the two items (</a:t>
            </a:r>
            <a:r>
              <a:rPr lang="en-US" i="1" dirty="0"/>
              <a:t>v, u) </a:t>
            </a:r>
            <a:r>
              <a:rPr lang="en-US" dirty="0"/>
              <a:t>are (independently) distributed according to </a:t>
            </a:r>
            <a:r>
              <a:rPr lang="en-US" i="1" dirty="0"/>
              <a:t>F, G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Value for bundle is </a:t>
            </a:r>
            <a:r>
              <a:rPr lang="en-US" i="1" dirty="0"/>
              <a:t>additive</a:t>
            </a:r>
          </a:p>
          <a:p>
            <a:pPr eaLnBrk="1" hangingPunct="1"/>
            <a:endParaRPr lang="en-US" b="1" u="sng" dirty="0"/>
          </a:p>
          <a:p>
            <a:pPr eaLnBrk="1" hangingPunct="1"/>
            <a:r>
              <a:rPr lang="en-US" b="1" u="sng" dirty="0"/>
              <a:t>Challenge:</a:t>
            </a:r>
            <a:r>
              <a:rPr lang="en-US" dirty="0"/>
              <a:t> find the revenue-maximizing selling mechanism.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Surely, just sell each item optimally…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/>
              <a:t>Example: </a:t>
            </a:r>
            <a:r>
              <a:rPr lang="en-US"/>
              <a:t>item values are IID uniformly on {1,2}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u="sng"/>
              <a:t>Selling a single item: </a:t>
            </a:r>
            <a:r>
              <a:rPr lang="en-US"/>
              <a:t>optimal revenue = 1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/>
              <a:t>Price=1 </a:t>
            </a:r>
            <a:r>
              <a:rPr lang="en-US">
                <a:sym typeface="Wingdings" pitchFamily="2" charset="2"/>
              </a:rPr>
              <a:t> Pr[buy]=1  Revenue=1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Price=2  Pr[buy]=1/2  Revenue=1</a:t>
            </a:r>
          </a:p>
          <a:p>
            <a:pPr lvl="1" eaLnBrk="1" hangingPunct="1"/>
            <a:endParaRPr lang="en-US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Surely, just sell each item optimally…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/>
              <a:t>Example: </a:t>
            </a:r>
            <a:r>
              <a:rPr lang="en-US"/>
              <a:t>item values are IID uniformly on {1,2}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u="sng"/>
              <a:t>Selling a single item: </a:t>
            </a:r>
            <a:r>
              <a:rPr lang="en-US"/>
              <a:t>optimal revenue = 1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/>
              <a:t>Price=1 </a:t>
            </a:r>
            <a:r>
              <a:rPr lang="en-US">
                <a:sym typeface="Wingdings" pitchFamily="2" charset="2"/>
              </a:rPr>
              <a:t> Pr[buy]=1  Revenue=1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Price=2  Pr[buy]=1/2  Revenue=1</a:t>
            </a:r>
          </a:p>
          <a:p>
            <a:pPr lvl="1" eaLnBrk="1" hangingPunct="1"/>
            <a:endParaRPr lang="en-US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u="sng">
                <a:sym typeface="Wingdings" pitchFamily="2" charset="2"/>
              </a:rPr>
              <a:t>Selling both items:</a:t>
            </a:r>
            <a:r>
              <a:rPr lang="en-US">
                <a:sym typeface="Wingdings" pitchFamily="2" charset="2"/>
              </a:rPr>
              <a:t> you can get revenue &gt; 2!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Price bundle at 3  Pr[buy]=3/4  Revenue = 2.25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Examples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33962"/>
          </a:xfrm>
        </p:spPr>
        <p:txBody>
          <a:bodyPr/>
          <a:lstStyle/>
          <a:p>
            <a:pPr eaLnBrk="1" hangingPunct="1"/>
            <a:r>
              <a:rPr lang="en-US" sz="2000" dirty="0"/>
              <a:t>IID Uniform on {0,1}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/>
              <a:t>Selling each item separately is better than bundling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2000" dirty="0"/>
              <a:t>IID uniform on {0,1,2}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/>
              <a:t>Buy any single item for $2 or both for $3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2000" dirty="0"/>
              <a:t>IID uniform on [0,1]                                                           </a:t>
            </a:r>
            <a:r>
              <a:rPr lang="en-US" sz="1200" dirty="0" err="1"/>
              <a:t>Manelli</a:t>
            </a:r>
            <a:r>
              <a:rPr lang="en-US" sz="1200" dirty="0"/>
              <a:t>-Vincent 2006</a:t>
            </a:r>
            <a:endParaRPr lang="en-US" sz="20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/>
              <a:t>Buy any single item for $X or both for $Y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2000" dirty="0"/>
              <a:t>Uniform on {1, 2} × uniform on {1, 3}               </a:t>
            </a:r>
            <a:r>
              <a:rPr lang="en-US" sz="1200" dirty="0" err="1"/>
              <a:t>Daskalakis-Deckelbaum-Tzamos</a:t>
            </a:r>
            <a:r>
              <a:rPr lang="en-US" sz="1200" dirty="0"/>
              <a:t> 2014</a:t>
            </a:r>
            <a:endParaRPr lang="en-US" sz="24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/>
              <a:t>Buy (Item 1 &amp; 50%-lottery for item 2) for $2.5, or both (surely) for $4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Beta(3,3) × Beta(3,4)                                       </a:t>
            </a:r>
            <a:r>
              <a:rPr lang="en-US" sz="1200" dirty="0" err="1"/>
              <a:t>Daskalakis-Deckelbaum-Tzamos</a:t>
            </a:r>
            <a:r>
              <a:rPr lang="en-US" sz="1200" dirty="0"/>
              <a:t> 2013  </a:t>
            </a:r>
            <a:r>
              <a:rPr lang="en-US" sz="1800" dirty="0"/>
              <a:t>Choose between infinitely many possible lotteries (each with its price)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400" dirty="0"/>
          </a:p>
          <a:p>
            <a:pPr lvl="2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Noam Nisan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Multi-item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complex</a:t>
            </a:r>
          </a:p>
          <a:p>
            <a:r>
              <a:rPr lang="en-US" dirty="0"/>
              <a:t>May be randomized</a:t>
            </a:r>
          </a:p>
          <a:p>
            <a:r>
              <a:rPr lang="en-US" dirty="0"/>
              <a:t>May have infinitely many outcomes</a:t>
            </a:r>
          </a:p>
          <a:p>
            <a:r>
              <a:rPr lang="en-US" dirty="0"/>
              <a:t>May be </a:t>
            </a:r>
            <a:r>
              <a:rPr lang="en-US" dirty="0" err="1"/>
              <a:t>nonmonotone</a:t>
            </a:r>
            <a:r>
              <a:rPr lang="en-US" dirty="0"/>
              <a:t>                          </a:t>
            </a:r>
            <a:r>
              <a:rPr lang="en-US" sz="1200" dirty="0"/>
              <a:t>Hart-</a:t>
            </a:r>
            <a:r>
              <a:rPr lang="en-US" sz="1200" dirty="0" err="1"/>
              <a:t>Reny</a:t>
            </a:r>
            <a:r>
              <a:rPr lang="en-US" sz="1200" dirty="0"/>
              <a:t> 2012</a:t>
            </a:r>
            <a:endParaRPr lang="en-US" dirty="0"/>
          </a:p>
          <a:p>
            <a:pPr lvl="1"/>
            <a:r>
              <a:rPr lang="en-US" dirty="0"/>
              <a:t>Increasing players’ values may </a:t>
            </a:r>
            <a:r>
              <a:rPr lang="en-US" i="1" dirty="0"/>
              <a:t>reduce</a:t>
            </a:r>
            <a:r>
              <a:rPr lang="en-US" dirty="0"/>
              <a:t> revenue</a:t>
            </a:r>
          </a:p>
          <a:p>
            <a:r>
              <a:rPr lang="en-US" dirty="0"/>
              <a:t>May be very hard (#P-hard) to compute 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</a:t>
            </a:r>
            <a:r>
              <a:rPr lang="en-US" sz="1200" dirty="0" err="1">
                <a:solidFill>
                  <a:srgbClr val="000000"/>
                </a:solidFill>
              </a:rPr>
              <a:t>Daskalakis-Deckelbaum-Tzamos</a:t>
            </a:r>
            <a:r>
              <a:rPr lang="en-US" sz="1200" dirty="0">
                <a:solidFill>
                  <a:srgbClr val="000000"/>
                </a:solidFill>
              </a:rPr>
              <a:t> 2014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10789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Complex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800" dirty="0"/>
              <a:t>Harder to analyze </a:t>
            </a:r>
          </a:p>
          <a:p>
            <a:r>
              <a:rPr lang="en-US" sz="2800" dirty="0"/>
              <a:t>Harder to represent</a:t>
            </a:r>
          </a:p>
          <a:p>
            <a:r>
              <a:rPr lang="en-US" sz="2800" dirty="0"/>
              <a:t>Harder to participate in</a:t>
            </a:r>
          </a:p>
          <a:p>
            <a:r>
              <a:rPr lang="en-US" sz="2800" dirty="0"/>
              <a:t>Harder to “tweak”</a:t>
            </a:r>
          </a:p>
          <a:p>
            <a:pPr marL="0" indent="0">
              <a:buNone/>
            </a:pPr>
            <a:r>
              <a:rPr lang="en-US" sz="2800" dirty="0"/>
              <a:t>        for</a:t>
            </a:r>
          </a:p>
          <a:p>
            <a:r>
              <a:rPr lang="en-US" sz="2800" dirty="0"/>
              <a:t>Designer</a:t>
            </a:r>
          </a:p>
          <a:p>
            <a:r>
              <a:rPr lang="en-US" sz="2800" dirty="0"/>
              <a:t>Implementer</a:t>
            </a:r>
          </a:p>
          <a:p>
            <a:r>
              <a:rPr lang="en-US" sz="2800" dirty="0"/>
              <a:t>Human participant</a:t>
            </a:r>
          </a:p>
          <a:p>
            <a:r>
              <a:rPr lang="en-US" sz="2800" dirty="0"/>
              <a:t>Computerized participant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21094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much do we lose if we stick to simple auctions?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135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pic>
        <p:nvPicPr>
          <p:cNvPr id="1026" name="Picture 2" descr="Avi Wigd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76200" y="381000"/>
            <a:ext cx="5410200" cy="5410200"/>
          </a:xfrm>
          <a:prstGeom prst="wedgeEllipseCallout">
            <a:avLst>
              <a:gd name="adj1" fmla="val 72772"/>
              <a:gd name="adj2" fmla="val 2126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06" t="23211" r="26969" b="26333"/>
          <a:stretch/>
        </p:blipFill>
        <p:spPr>
          <a:xfrm>
            <a:off x="1143000" y="914400"/>
            <a:ext cx="3429000" cy="2449286"/>
          </a:xfrm>
        </p:spPr>
      </p:pic>
      <p:sp>
        <p:nvSpPr>
          <p:cNvPr id="7" name="TextBox 6"/>
          <p:cNvSpPr txBox="1"/>
          <p:nvPr/>
        </p:nvSpPr>
        <p:spPr>
          <a:xfrm>
            <a:off x="20574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Circa 2004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3733800"/>
            <a:ext cx="31242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l" rtl="0"/>
            <a:r>
              <a:rPr lang="en-US" b="1" dirty="0" smtClean="0"/>
              <a:t>Lens of Computation on the Sciences </a:t>
            </a:r>
            <a:r>
              <a:rPr lang="en-US" dirty="0" smtClean="0"/>
              <a:t>-- </a:t>
            </a:r>
            <a:r>
              <a:rPr lang="en-US" i="1" dirty="0" smtClean="0"/>
              <a:t>A workshop organized by </a:t>
            </a:r>
            <a:r>
              <a:rPr lang="en-US" i="1" dirty="0" err="1" smtClean="0"/>
              <a:t>Avi</a:t>
            </a:r>
            <a:r>
              <a:rPr lang="en-US" i="1" dirty="0" smtClean="0"/>
              <a:t> </a:t>
            </a:r>
            <a:r>
              <a:rPr lang="en-US" i="1" dirty="0" err="1" smtClean="0"/>
              <a:t>Wigderson</a:t>
            </a:r>
            <a:r>
              <a:rPr lang="en-US" i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63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vs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 measures: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Selling items separately vs. </a:t>
            </a:r>
            <a:r>
              <a:rPr lang="en-US" dirty="0" err="1">
                <a:solidFill>
                  <a:srgbClr val="FF0000"/>
                </a:solidFill>
              </a:rPr>
              <a:t>combinatorially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Selling full bundle vs. </a:t>
            </a:r>
            <a:r>
              <a:rPr lang="en-US" dirty="0" err="1"/>
              <a:t>combinatorially</a:t>
            </a:r>
            <a:endParaRPr lang="en-US" dirty="0"/>
          </a:p>
          <a:p>
            <a:pPr lvl="1"/>
            <a:r>
              <a:rPr lang="en-US" dirty="0"/>
              <a:t>Selling packages additively vs. </a:t>
            </a:r>
            <a:r>
              <a:rPr lang="en-US" dirty="0" err="1"/>
              <a:t>combinatorially</a:t>
            </a:r>
            <a:endParaRPr lang="en-US" dirty="0"/>
          </a:p>
          <a:p>
            <a:pPr lvl="1"/>
            <a:r>
              <a:rPr lang="en-US" dirty="0"/>
              <a:t>Selling deterministically vs. using lotteries</a:t>
            </a:r>
          </a:p>
          <a:p>
            <a:r>
              <a:rPr lang="en-US" dirty="0"/>
              <a:t>Quantitative Measures: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Number of “menu entries”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 auction          </a:t>
            </a:r>
            <a:r>
              <a:rPr lang="en-US" sz="1200" dirty="0"/>
              <a:t>Hart-Nisan 2013</a:t>
            </a:r>
            <a:endParaRPr lang="en-US" dirty="0"/>
          </a:p>
          <a:p>
            <a:pPr lvl="1"/>
            <a:r>
              <a:rPr lang="en-US" dirty="0"/>
              <a:t>Number of “parameters” needed to “describe” auction                           </a:t>
            </a:r>
            <a:r>
              <a:rPr lang="en-US" sz="1200" dirty="0" err="1"/>
              <a:t>Dughmi</a:t>
            </a:r>
            <a:r>
              <a:rPr lang="en-US" sz="1200" dirty="0"/>
              <a:t>-Li-Nisan 2014, Morgenstern-</a:t>
            </a:r>
            <a:r>
              <a:rPr lang="en-US" sz="1200" dirty="0" err="1"/>
              <a:t>Roughgarden</a:t>
            </a:r>
            <a:r>
              <a:rPr lang="en-US" sz="1200" dirty="0"/>
              <a:t> 2015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1405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u="sng" dirty="0"/>
              <a:t>Theorem:</a:t>
            </a:r>
            <a:r>
              <a:rPr lang="en-US" sz="4000" dirty="0"/>
              <a:t> Selling two items separately always gives at least half of the optimal revenue.               </a:t>
            </a:r>
            <a:r>
              <a:rPr lang="en-US" sz="1800" dirty="0">
                <a:solidFill>
                  <a:schemeClr val="tx1"/>
                </a:solidFill>
              </a:rPr>
              <a:t>Hart-Nisan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15471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/>
              <a:t>Proof Strategy: split the valuation space 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833562" y="18907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833562" y="5203825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833562" y="1890713"/>
            <a:ext cx="4824413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406525" y="3536950"/>
            <a:ext cx="28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/>
              <a:t>v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621212" y="5251450"/>
            <a:ext cx="29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/>
              <a:t>u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128962" y="46275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v&lt;u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1905000" y="39798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u&lt;v</a:t>
            </a:r>
          </a:p>
        </p:txBody>
      </p:sp>
      <p:sp>
        <p:nvSpPr>
          <p:cNvPr id="29707" name="AutoShape 12"/>
          <p:cNvSpPr>
            <a:spLocks noChangeArrowheads="1"/>
          </p:cNvSpPr>
          <p:nvPr/>
        </p:nvSpPr>
        <p:spPr bwMode="auto">
          <a:xfrm>
            <a:off x="3200400" y="4267200"/>
            <a:ext cx="3960812" cy="144463"/>
          </a:xfrm>
          <a:prstGeom prst="rightArrow">
            <a:avLst>
              <a:gd name="adj1" fmla="val 50000"/>
              <a:gd name="adj2" fmla="val 6854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-5400000">
            <a:off x="1962943" y="2956720"/>
            <a:ext cx="2447925" cy="144462"/>
          </a:xfrm>
          <a:prstGeom prst="rightArrow">
            <a:avLst>
              <a:gd name="adj1" fmla="val 50000"/>
              <a:gd name="adj2" fmla="val 683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loud Callout 13"/>
          <p:cNvSpPr/>
          <p:nvPr/>
        </p:nvSpPr>
        <p:spPr bwMode="auto">
          <a:xfrm>
            <a:off x="5410200" y="1447800"/>
            <a:ext cx="3810000" cy="2362200"/>
          </a:xfrm>
          <a:prstGeom prst="cloudCallout">
            <a:avLst>
              <a:gd name="adj1" fmla="val -52489"/>
              <a:gd name="adj2" fmla="val 66338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 auction for the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item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E[v]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/>
              <a:t>is bounded by </a:t>
            </a:r>
            <a:r>
              <a:rPr lang="en-US" sz="2400" i="1" dirty="0"/>
              <a:t>Rev(u)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4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Revenue obtained by selling n items separately may be a factor of </a:t>
            </a:r>
            <a:r>
              <a:rPr lang="en-US" i="1" dirty="0"/>
              <a:t>O(log n) </a:t>
            </a:r>
            <a:r>
              <a:rPr lang="en-US" dirty="0"/>
              <a:t>smaller than the optimal revenue, but no less.  Selling as a single bundle may be an </a:t>
            </a:r>
            <a:r>
              <a:rPr lang="en-US" i="1" dirty="0"/>
              <a:t>O(n) </a:t>
            </a:r>
            <a:r>
              <a:rPr lang="en-US" dirty="0"/>
              <a:t>factor smaller, but no less.           </a:t>
            </a:r>
            <a:r>
              <a:rPr lang="en-US" sz="1200" dirty="0"/>
              <a:t>Hart-Nisan 2012, Li-Yao 2013</a:t>
            </a:r>
          </a:p>
          <a:p>
            <a:endParaRPr lang="en-US" dirty="0"/>
          </a:p>
          <a:p>
            <a:r>
              <a:rPr lang="en-US" dirty="0"/>
              <a:t>The better of selling separately and of selling as a single bundle gives at least </a:t>
            </a:r>
            <a:r>
              <a:rPr lang="en-US" i="1" dirty="0"/>
              <a:t>1/6</a:t>
            </a:r>
            <a:r>
              <a:rPr lang="en-US" dirty="0"/>
              <a:t> of the optimal revenue.               </a:t>
            </a:r>
            <a:r>
              <a:rPr lang="en-US" sz="1200" dirty="0"/>
              <a:t>         </a:t>
            </a:r>
            <a:r>
              <a:rPr lang="en-US" sz="1200" dirty="0" err="1"/>
              <a:t>Babaioff</a:t>
            </a:r>
            <a:r>
              <a:rPr lang="en-US" sz="1200" dirty="0"/>
              <a:t>-</a:t>
            </a:r>
            <a:r>
              <a:rPr lang="en-US" sz="1200" dirty="0" err="1"/>
              <a:t>Immorlica</a:t>
            </a:r>
            <a:r>
              <a:rPr lang="en-US" sz="1200" dirty="0"/>
              <a:t>-</a:t>
            </a:r>
            <a:r>
              <a:rPr lang="en-US" sz="1200" dirty="0" err="1"/>
              <a:t>Lucier</a:t>
            </a:r>
            <a:r>
              <a:rPr lang="en-US" sz="1200" dirty="0"/>
              <a:t>-Weinberg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7958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Menu-size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Canonical representation of any auction: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5" name="Vertical Scroll 4"/>
          <p:cNvSpPr/>
          <p:nvPr/>
        </p:nvSpPr>
        <p:spPr bwMode="auto">
          <a:xfrm>
            <a:off x="1619672" y="2420888"/>
            <a:ext cx="5688632" cy="3312368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/>
              <a:t>Pr</a:t>
            </a:r>
            <a:r>
              <a:rPr lang="en-US" b="1" dirty="0"/>
              <a:t>[win item 1]   </a:t>
            </a:r>
            <a:r>
              <a:rPr lang="en-US" b="1" dirty="0" err="1"/>
              <a:t>Pr</a:t>
            </a:r>
            <a:r>
              <a:rPr lang="en-US" b="1" dirty="0"/>
              <a:t>[win item 2]       Price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0%                         0%                   0$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0%                       100%                 3$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20%                      30%                  4$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40%                      60%                10$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…                         …                     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 100%                    100%                20$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35896" y="2852936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08104" y="2852936"/>
            <a:ext cx="0" cy="288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>
            <a:off x="6660233" y="3429000"/>
            <a:ext cx="216025" cy="1905496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5010" y="3966249"/>
            <a:ext cx="199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Menu Complexity</a:t>
            </a:r>
          </a:p>
          <a:p>
            <a:pPr algn="l" rtl="0"/>
            <a:r>
              <a:rPr lang="en-US" sz="1600" b="1" dirty="0"/>
              <a:t>             =</a:t>
            </a:r>
          </a:p>
          <a:p>
            <a:pPr algn="l" rtl="0"/>
            <a:r>
              <a:rPr lang="en-US" sz="1600" b="1" dirty="0"/>
              <a:t>Number of entries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Menu</a:t>
            </a:r>
          </a:p>
        </p:txBody>
      </p:sp>
    </p:spTree>
    <p:extLst>
      <p:ext uri="{BB962C8B-B14F-4D97-AF65-F5344CB8AC3E}">
        <p14:creationId xmlns="" xmlns:p14="http://schemas.microsoft.com/office/powerpoint/2010/main" val="39447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Complex Must Auctions Be?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53294" y="3313906"/>
            <a:ext cx="3124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581400" y="5715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2531660" y="1804916"/>
            <a:ext cx="4993943" cy="3046863"/>
          </a:xfrm>
          <a:custGeom>
            <a:avLst/>
            <a:gdLst>
              <a:gd name="connsiteX0" fmla="*/ 0 w 4993943"/>
              <a:gd name="connsiteY0" fmla="*/ 3046863 h 3046863"/>
              <a:gd name="connsiteX1" fmla="*/ 880280 w 4993943"/>
              <a:gd name="connsiteY1" fmla="*/ 1832212 h 3046863"/>
              <a:gd name="connsiteX2" fmla="*/ 3623480 w 4993943"/>
              <a:gd name="connsiteY2" fmla="*/ 1299950 h 3046863"/>
              <a:gd name="connsiteX3" fmla="*/ 4121624 w 4993943"/>
              <a:gd name="connsiteY3" fmla="*/ 385550 h 3046863"/>
              <a:gd name="connsiteX4" fmla="*/ 4858603 w 4993943"/>
              <a:gd name="connsiteY4" fmla="*/ 58003 h 3046863"/>
              <a:gd name="connsiteX5" fmla="*/ 4933665 w 4993943"/>
              <a:gd name="connsiteY5" fmla="*/ 37532 h 304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3943" h="3046863">
                <a:moveTo>
                  <a:pt x="0" y="3046863"/>
                </a:moveTo>
                <a:cubicBezTo>
                  <a:pt x="138183" y="2585113"/>
                  <a:pt x="276367" y="2123364"/>
                  <a:pt x="880280" y="1832212"/>
                </a:cubicBezTo>
                <a:cubicBezTo>
                  <a:pt x="1484193" y="1541060"/>
                  <a:pt x="3083256" y="1541060"/>
                  <a:pt x="3623480" y="1299950"/>
                </a:cubicBezTo>
                <a:cubicBezTo>
                  <a:pt x="4163704" y="1058840"/>
                  <a:pt x="3915770" y="592541"/>
                  <a:pt x="4121624" y="385550"/>
                </a:cubicBezTo>
                <a:cubicBezTo>
                  <a:pt x="4327478" y="178559"/>
                  <a:pt x="4723263" y="116006"/>
                  <a:pt x="4858603" y="58003"/>
                </a:cubicBezTo>
                <a:cubicBezTo>
                  <a:pt x="4993943" y="0"/>
                  <a:pt x="4963804" y="18766"/>
                  <a:pt x="4933665" y="3753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Complex Must Auctions Be?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981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1-1/n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Complex Must Auctions Be?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Complex Must Auctions Be?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Complex Must Auctions Be?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743200" y="4114800"/>
            <a:ext cx="762000" cy="6858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91200" y="914400"/>
            <a:ext cx="990600" cy="6858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Complexity in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Complex Must Auctions Be?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648200" y="1524000"/>
            <a:ext cx="2057400" cy="9906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623175" cy="1752600"/>
          </a:xfrm>
        </p:spPr>
        <p:txBody>
          <a:bodyPr/>
          <a:lstStyle/>
          <a:p>
            <a:r>
              <a:rPr lang="en-US" sz="3200" b="1" u="sng" dirty="0"/>
              <a:t>Theorem:</a:t>
            </a:r>
            <a:r>
              <a:rPr lang="en-US" sz="3200" dirty="0"/>
              <a:t> For every </a:t>
            </a:r>
            <a:r>
              <a:rPr lang="en-US" sz="3200" i="1" dirty="0"/>
              <a:t>n, </a:t>
            </a:r>
            <a:r>
              <a:rPr lang="en-US" sz="3200" i="1" dirty="0">
                <a:sym typeface="Symbol" panose="05050102010706020507" pitchFamily="18" charset="2"/>
              </a:rPr>
              <a:t></a:t>
            </a:r>
            <a:r>
              <a:rPr lang="en-US" sz="3200" dirty="0">
                <a:sym typeface="Symbol" panose="05050102010706020507" pitchFamily="18" charset="2"/>
              </a:rPr>
              <a:t>,</a:t>
            </a:r>
            <a:r>
              <a:rPr lang="en-US" sz="3200" dirty="0"/>
              <a:t> there exists </a:t>
            </a:r>
            <a:r>
              <a:rPr lang="en-US" sz="3200" i="1" dirty="0"/>
              <a:t>C=exp(n,</a:t>
            </a:r>
            <a:r>
              <a:rPr lang="en-US" sz="3200" i="1" dirty="0">
                <a:sym typeface="Symbol" panose="05050102010706020507" pitchFamily="18" charset="2"/>
              </a:rPr>
              <a:t> </a:t>
            </a:r>
            <a:r>
              <a:rPr lang="en-US" sz="3200" i="1" baseline="30000" dirty="0">
                <a:sym typeface="Symbol" panose="05050102010706020507" pitchFamily="18" charset="2"/>
              </a:rPr>
              <a:t>-1</a:t>
            </a:r>
            <a:r>
              <a:rPr lang="en-US" sz="3200" i="1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 such that auctions with menu size at most </a:t>
            </a:r>
            <a:r>
              <a:rPr lang="en-US" sz="3200" i="1" dirty="0">
                <a:sym typeface="Symbol" panose="05050102010706020507" pitchFamily="18" charset="2"/>
              </a:rPr>
              <a:t>C</a:t>
            </a:r>
            <a:r>
              <a:rPr lang="en-US" sz="3200" dirty="0">
                <a:sym typeface="Symbol" panose="05050102010706020507" pitchFamily="18" charset="2"/>
              </a:rPr>
              <a:t> suffice for getting </a:t>
            </a:r>
            <a:r>
              <a:rPr lang="en-US" sz="3200" i="1" dirty="0">
                <a:sym typeface="Symbol" panose="05050102010706020507" pitchFamily="18" charset="2"/>
              </a:rPr>
              <a:t>(1- ) </a:t>
            </a:r>
            <a:r>
              <a:rPr lang="en-US" sz="3200" dirty="0">
                <a:sym typeface="Symbol" panose="05050102010706020507" pitchFamily="18" charset="2"/>
              </a:rPr>
              <a:t>fraction of the optimal revenue in every </a:t>
            </a:r>
            <a:r>
              <a:rPr lang="en-US" sz="3200" i="1" dirty="0">
                <a:sym typeface="Symbol" panose="05050102010706020507" pitchFamily="18" charset="2"/>
              </a:rPr>
              <a:t>n</a:t>
            </a:r>
            <a:r>
              <a:rPr lang="en-US" sz="3200" dirty="0">
                <a:sym typeface="Symbol" panose="05050102010706020507" pitchFamily="18" charset="2"/>
              </a:rPr>
              <a:t> item auction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                                         </a:t>
            </a:r>
            <a:r>
              <a:rPr lang="en-US" sz="1800" dirty="0" err="1">
                <a:solidFill>
                  <a:schemeClr val="tx1"/>
                </a:solidFill>
              </a:rPr>
              <a:t>Babaioff</a:t>
            </a:r>
            <a:r>
              <a:rPr lang="en-US" sz="1800" dirty="0">
                <a:solidFill>
                  <a:schemeClr val="tx1"/>
                </a:solidFill>
              </a:rPr>
              <a:t>-</a:t>
            </a:r>
            <a:r>
              <a:rPr lang="en-US" sz="1800" dirty="0" err="1">
                <a:solidFill>
                  <a:schemeClr val="tx1"/>
                </a:solidFill>
              </a:rPr>
              <a:t>Gonczarowski</a:t>
            </a:r>
            <a:r>
              <a:rPr lang="en-US" sz="1800" dirty="0">
                <a:solidFill>
                  <a:schemeClr val="tx1"/>
                </a:solidFill>
              </a:rPr>
              <a:t>-Nisan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34903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Proof Strategy: Core vs. Tails          </a:t>
            </a:r>
            <a:r>
              <a:rPr lang="en-US" sz="1600" dirty="0"/>
              <a:t>Li-Yao</a:t>
            </a:r>
            <a:endParaRPr lang="en-US" dirty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547173" y="1882408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47173" y="5195520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257914" y="2952310"/>
            <a:ext cx="273793" cy="45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M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196512" y="5237390"/>
            <a:ext cx="29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M</a:t>
            </a:r>
          </a:p>
        </p:txBody>
      </p:sp>
      <p:cxnSp>
        <p:nvCxnSpPr>
          <p:cNvPr id="27661" name="Straight Connector 22"/>
          <p:cNvCxnSpPr>
            <a:cxnSpLocks noChangeShapeType="1"/>
          </p:cNvCxnSpPr>
          <p:nvPr/>
        </p:nvCxnSpPr>
        <p:spPr bwMode="auto">
          <a:xfrm flipH="1" flipV="1">
            <a:off x="4268520" y="1828333"/>
            <a:ext cx="1" cy="340062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Connector 23"/>
          <p:cNvCxnSpPr>
            <a:cxnSpLocks noChangeShapeType="1"/>
          </p:cNvCxnSpPr>
          <p:nvPr/>
        </p:nvCxnSpPr>
        <p:spPr bwMode="auto">
          <a:xfrm>
            <a:off x="1547173" y="3165182"/>
            <a:ext cx="4952007" cy="1666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900368" y="546837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320" y="35195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18" name="Wave 17"/>
          <p:cNvSpPr/>
          <p:nvPr/>
        </p:nvSpPr>
        <p:spPr bwMode="auto">
          <a:xfrm>
            <a:off x="1600200" y="3276600"/>
            <a:ext cx="2590800" cy="18288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Core: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Nudge + Approximate</a:t>
            </a:r>
          </a:p>
        </p:txBody>
      </p:sp>
      <p:sp>
        <p:nvSpPr>
          <p:cNvPr id="20" name="Wave 19"/>
          <p:cNvSpPr/>
          <p:nvPr/>
        </p:nvSpPr>
        <p:spPr bwMode="auto">
          <a:xfrm>
            <a:off x="4343400" y="1219200"/>
            <a:ext cx="2590800" cy="18288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Double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Tail: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Ignore</a:t>
            </a:r>
          </a:p>
        </p:txBody>
      </p:sp>
      <p:sp>
        <p:nvSpPr>
          <p:cNvPr id="23" name="Double Wave 22"/>
          <p:cNvSpPr/>
          <p:nvPr/>
        </p:nvSpPr>
        <p:spPr bwMode="auto">
          <a:xfrm>
            <a:off x="4419600" y="3200400"/>
            <a:ext cx="2590800" cy="19812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Tail: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Ignore Small Item.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Apply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Myerson to Large Item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4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Complex Must Auctions Be?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52800" y="1905000"/>
            <a:ext cx="1371600" cy="6858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623175" cy="1752600"/>
          </a:xfrm>
        </p:spPr>
        <p:txBody>
          <a:bodyPr/>
          <a:lstStyle/>
          <a:p>
            <a:r>
              <a:rPr lang="en-US" sz="3200" b="1" u="sng" dirty="0"/>
              <a:t>Theorem:</a:t>
            </a:r>
            <a:r>
              <a:rPr lang="en-US" sz="3200" dirty="0"/>
              <a:t> An auction that extracts at least    </a:t>
            </a:r>
            <a:r>
              <a:rPr lang="en-US" sz="3200" i="1" dirty="0"/>
              <a:t>1-1/n </a:t>
            </a:r>
            <a:r>
              <a:rPr lang="en-US" sz="3200" dirty="0"/>
              <a:t>fraction of the optimal revenue from the uniform distribution on </a:t>
            </a:r>
            <a:r>
              <a:rPr lang="en-US" sz="3200" i="1" dirty="0"/>
              <a:t>{0,1}</a:t>
            </a:r>
            <a:r>
              <a:rPr lang="en-US" sz="3200" i="1" baseline="30000" dirty="0"/>
              <a:t>n</a:t>
            </a:r>
            <a:r>
              <a:rPr lang="en-US" sz="3200" i="1" dirty="0"/>
              <a:t> </a:t>
            </a:r>
            <a:r>
              <a:rPr lang="en-US" sz="3200" dirty="0"/>
              <a:t>requires </a:t>
            </a:r>
            <a:r>
              <a:rPr lang="en-US" sz="3200" i="1" dirty="0"/>
              <a:t>2</a:t>
            </a:r>
            <a:r>
              <a:rPr lang="el-GR" sz="3200" i="1" baseline="30000" dirty="0"/>
              <a:t>Ω</a:t>
            </a:r>
            <a:r>
              <a:rPr lang="en-US" sz="3200" i="1" baseline="30000" dirty="0"/>
              <a:t>(n) </a:t>
            </a:r>
            <a:r>
              <a:rPr lang="en-US" sz="3200" dirty="0"/>
              <a:t>menu entries.</a:t>
            </a:r>
            <a:br>
              <a:rPr lang="en-US" sz="3200" dirty="0"/>
            </a:br>
            <a:r>
              <a:rPr lang="en-US" sz="3200" dirty="0"/>
              <a:t>                                         </a:t>
            </a:r>
            <a:r>
              <a:rPr lang="en-US" sz="1800" dirty="0" err="1">
                <a:solidFill>
                  <a:schemeClr val="tx1"/>
                </a:solidFill>
              </a:rPr>
              <a:t>Babaioff</a:t>
            </a:r>
            <a:r>
              <a:rPr lang="en-US" sz="1800" dirty="0">
                <a:solidFill>
                  <a:schemeClr val="tx1"/>
                </a:solidFill>
              </a:rPr>
              <a:t>-</a:t>
            </a:r>
            <a:r>
              <a:rPr lang="en-US" sz="1800" dirty="0" err="1">
                <a:solidFill>
                  <a:schemeClr val="tx1"/>
                </a:solidFill>
              </a:rPr>
              <a:t>Gonczarowski</a:t>
            </a:r>
            <a:r>
              <a:rPr lang="en-US" sz="1800" dirty="0">
                <a:solidFill>
                  <a:schemeClr val="tx1"/>
                </a:solidFill>
              </a:rPr>
              <a:t>-Nisan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  <p:extLst>
      <p:ext uri="{BB962C8B-B14F-4D97-AF65-F5344CB8AC3E}">
        <p14:creationId xmlns="" xmlns:p14="http://schemas.microsoft.com/office/powerpoint/2010/main" val="34903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Idea: limitations of single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5" name="Wave 4"/>
          <p:cNvSpPr/>
          <p:nvPr/>
        </p:nvSpPr>
        <p:spPr bwMode="auto">
          <a:xfrm>
            <a:off x="2057400" y="1752600"/>
            <a:ext cx="5105400" cy="20574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/>
              <a:t>Menu Entry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Allocate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items </a:t>
            </a:r>
            <a:r>
              <a:rPr kumimoji="0" lang="en-US" sz="2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S*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price </a:t>
            </a:r>
            <a:r>
              <a:rPr kumimoji="0" lang="en-US" sz="2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p*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838200" y="4267200"/>
            <a:ext cx="2819400" cy="1752600"/>
          </a:xfrm>
          <a:prstGeom prst="cloudCallout">
            <a:avLst>
              <a:gd name="adj1" fmla="val 20288"/>
              <a:gd name="adj2" fmla="val -9012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Set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{items with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value 1} chooses this menu entry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29000" y="4876800"/>
            <a:ext cx="213360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/>
              <a:t>High revenue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p*≈ |S|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sym typeface="Wingdings" pitchFamily="2" charset="2"/>
              </a:rPr>
              <a:t>S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sym typeface="Symbol"/>
              </a:rPr>
              <a:t> S*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19800" y="4267200"/>
            <a:ext cx="2667000" cy="1905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/>
              <a:t>S* </a:t>
            </a:r>
            <a:r>
              <a:rPr lang="en-US" sz="2400" dirty="0"/>
              <a:t>contains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many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</a:t>
            </a:r>
          </a:p>
          <a:p>
            <a:pPr algn="l" rtl="0"/>
            <a:r>
              <a:rPr lang="en-US" sz="2400" i="1" dirty="0"/>
              <a:t>S*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Contains their Union  Low revenue on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Complex Must Auctions Be?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52800" y="3352800"/>
            <a:ext cx="1371600" cy="6858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small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u="sng" dirty="0"/>
              <a:t>Theorem:</a:t>
            </a:r>
            <a:r>
              <a:rPr lang="en-US" sz="2800" dirty="0"/>
              <a:t> For every </a:t>
            </a:r>
            <a:r>
              <a:rPr lang="en-US" sz="2800" i="1" dirty="0">
                <a:sym typeface="Symbol" panose="05050102010706020507" pitchFamily="18" charset="2"/>
              </a:rPr>
              <a:t></a:t>
            </a:r>
            <a:r>
              <a:rPr lang="en-US" sz="2800" dirty="0">
                <a:sym typeface="Symbol" panose="05050102010706020507" pitchFamily="18" charset="2"/>
              </a:rPr>
              <a:t>,</a:t>
            </a:r>
            <a:r>
              <a:rPr lang="en-US" sz="2800" dirty="0"/>
              <a:t> there exists </a:t>
            </a:r>
            <a:r>
              <a:rPr lang="en-US" sz="2800" i="1" dirty="0"/>
              <a:t>d=poly(</a:t>
            </a:r>
            <a:r>
              <a:rPr lang="en-US" sz="2800" i="1" dirty="0">
                <a:sym typeface="Symbol" panose="05050102010706020507" pitchFamily="18" charset="2"/>
              </a:rPr>
              <a:t></a:t>
            </a:r>
            <a:r>
              <a:rPr lang="en-US" sz="2800" i="1" baseline="30000" dirty="0">
                <a:sym typeface="Symbol" panose="05050102010706020507" pitchFamily="18" charset="2"/>
              </a:rPr>
              <a:t>-1</a:t>
            </a:r>
            <a:r>
              <a:rPr lang="en-US" sz="2800" i="1" dirty="0">
                <a:sym typeface="Symbol" panose="05050102010706020507" pitchFamily="18" charset="2"/>
              </a:rPr>
              <a:t>)</a:t>
            </a:r>
            <a:r>
              <a:rPr lang="en-US" sz="2800" i="1" baseline="30000" dirty="0">
                <a:sym typeface="Symbol" panose="05050102010706020507" pitchFamily="18" charset="2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such that auctions with menu size </a:t>
            </a:r>
            <a:r>
              <a:rPr lang="en-US" sz="2800" i="1" dirty="0">
                <a:sym typeface="Symbol" panose="05050102010706020507" pitchFamily="18" charset="2"/>
              </a:rPr>
              <a:t>O(</a:t>
            </a:r>
            <a:r>
              <a:rPr lang="en-US" sz="2800" i="1" dirty="0" err="1">
                <a:sym typeface="Symbol" panose="05050102010706020507" pitchFamily="18" charset="2"/>
              </a:rPr>
              <a:t>C</a:t>
            </a:r>
            <a:r>
              <a:rPr lang="en-US" sz="2800" i="1" baseline="30000" dirty="0" err="1">
                <a:sym typeface="Symbol" panose="05050102010706020507" pitchFamily="18" charset="2"/>
              </a:rPr>
              <a:t>d</a:t>
            </a:r>
            <a:r>
              <a:rPr lang="en-US" sz="2800" i="1" dirty="0">
                <a:sym typeface="Symbol" panose="05050102010706020507" pitchFamily="18" charset="2"/>
              </a:rPr>
              <a:t>)</a:t>
            </a:r>
            <a:r>
              <a:rPr lang="en-US" sz="2800" dirty="0">
                <a:sym typeface="Symbol" panose="05050102010706020507" pitchFamily="18" charset="2"/>
              </a:rPr>
              <a:t> suffice for getting </a:t>
            </a:r>
            <a:r>
              <a:rPr lang="en-US" sz="2800" i="1" dirty="0">
                <a:sym typeface="Symbol" panose="05050102010706020507" pitchFamily="18" charset="2"/>
              </a:rPr>
              <a:t>(1- ) </a:t>
            </a:r>
            <a:r>
              <a:rPr lang="en-US" sz="2800" dirty="0">
                <a:sym typeface="Symbol" panose="05050102010706020507" pitchFamily="18" charset="2"/>
              </a:rPr>
              <a:t>fraction of the revenue of selling </a:t>
            </a:r>
            <a:r>
              <a:rPr lang="en-US" sz="2800" i="1" dirty="0">
                <a:sym typeface="Symbol" panose="05050102010706020507" pitchFamily="18" charset="2"/>
              </a:rPr>
              <a:t>n</a:t>
            </a:r>
            <a:r>
              <a:rPr lang="en-US" sz="2800" dirty="0">
                <a:sym typeface="Symbol" panose="05050102010706020507" pitchFamily="18" charset="2"/>
              </a:rPr>
              <a:t> items separately.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                                         </a:t>
            </a:r>
            <a:r>
              <a:rPr lang="en-US" sz="1600" dirty="0" err="1"/>
              <a:t>Babaioff</a:t>
            </a:r>
            <a:r>
              <a:rPr lang="en-US" sz="1600" dirty="0"/>
              <a:t>-</a:t>
            </a:r>
            <a:r>
              <a:rPr lang="en-US" sz="1600" dirty="0" err="1"/>
              <a:t>Gonczarowski</a:t>
            </a:r>
            <a:r>
              <a:rPr lang="en-US" sz="1600" dirty="0"/>
              <a:t>-Nisan 2016</a:t>
            </a:r>
          </a:p>
          <a:p>
            <a:pPr>
              <a:buNone/>
            </a:pPr>
            <a:endParaRPr lang="en-US" b="1" u="sng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b="1" u="sng" dirty="0">
                <a:solidFill>
                  <a:srgbClr val="000000"/>
                </a:solidFill>
              </a:rPr>
              <a:t>Corollary:</a:t>
            </a:r>
            <a:r>
              <a:rPr lang="en-US" dirty="0">
                <a:solidFill>
                  <a:srgbClr val="000000"/>
                </a:solidFill>
              </a:rPr>
              <a:t> A menu size 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which is </a:t>
            </a:r>
            <a:r>
              <a:rPr lang="en-US" b="1" i="1" dirty="0">
                <a:solidFill>
                  <a:srgbClr val="000000"/>
                </a:solidFill>
                <a:sym typeface="Symbol" panose="05050102010706020507" pitchFamily="18" charset="2"/>
              </a:rPr>
              <a:t>polynomial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 in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 suffices for extracting at least 1/7 of the optimal revenue in any </a:t>
            </a:r>
            <a:r>
              <a:rPr lang="en-US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 item 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auction.</a:t>
            </a:r>
          </a:p>
          <a:p>
            <a:pPr algn="r">
              <a:buNone/>
            </a:pPr>
            <a:r>
              <a:rPr lang="en-US" sz="1600" dirty="0" err="1" smtClean="0"/>
              <a:t>Babaioff</a:t>
            </a:r>
            <a:r>
              <a:rPr lang="en-US" sz="1600" dirty="0" smtClean="0"/>
              <a:t>-</a:t>
            </a:r>
            <a:r>
              <a:rPr lang="en-US" sz="1600" dirty="0" err="1" smtClean="0"/>
              <a:t>Immorlica</a:t>
            </a:r>
            <a:r>
              <a:rPr lang="en-US" sz="1600" dirty="0" smtClean="0"/>
              <a:t>-</a:t>
            </a:r>
            <a:r>
              <a:rPr lang="en-US" sz="1600" dirty="0" err="1" smtClean="0"/>
              <a:t>Lucier</a:t>
            </a:r>
            <a:r>
              <a:rPr lang="en-US" sz="1600" dirty="0" smtClean="0"/>
              <a:t>-Weinberg 2014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with small menu-size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Item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is sold at price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and this happens with probability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9144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478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812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384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718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052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624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958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864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198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532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104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4676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924800" y="3810000"/>
            <a:ext cx="3810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71600" y="3200400"/>
            <a:ext cx="0" cy="259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7200" y="4343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Don’t </a:t>
            </a:r>
            <a:r>
              <a:rPr lang="en-US" dirty="0"/>
              <a:t>sell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6057106" y="4533900"/>
            <a:ext cx="28201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43800" y="43434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sell at most one of these</a:t>
            </a:r>
          </a:p>
          <a:p>
            <a:pPr algn="l" rtl="0"/>
            <a:r>
              <a:rPr lang="en-US" dirty="0" smtClean="0"/>
              <a:t>item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362200" y="3657600"/>
            <a:ext cx="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953000" y="3657600"/>
            <a:ext cx="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553200" y="3657600"/>
            <a:ext cx="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438400" y="3276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O(log </a:t>
            </a:r>
            <a:r>
              <a:rPr lang="en-US" dirty="0"/>
              <a:t>n / </a:t>
            </a:r>
            <a:r>
              <a:rPr lang="en-US" i="1" dirty="0">
                <a:sym typeface="Symbol"/>
              </a:rPr>
              <a:t>) </a:t>
            </a:r>
            <a:r>
              <a:rPr lang="en-US" dirty="0">
                <a:sym typeface="Symbol"/>
              </a:rPr>
              <a:t>bundles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629400" y="3505200"/>
            <a:ext cx="533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1524000" y="3505200"/>
            <a:ext cx="914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819400" y="441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i="1" dirty="0">
                <a:sym typeface="Symbol"/>
              </a:rPr>
              <a:t>p</a:t>
            </a:r>
            <a:r>
              <a:rPr lang="en-US" i="1" baseline="-25000" dirty="0">
                <a:sym typeface="Symbol"/>
              </a:rPr>
              <a:t>i</a:t>
            </a:r>
            <a:r>
              <a:rPr lang="en-US" i="1" dirty="0">
                <a:sym typeface="Symbol"/>
              </a:rPr>
              <a:t> &gt;&gt; 1</a:t>
            </a:r>
          </a:p>
          <a:p>
            <a:pPr algn="l" rtl="0">
              <a:buFont typeface="Wingdings"/>
              <a:buChar char="è"/>
            </a:pPr>
            <a:r>
              <a:rPr lang="en-US" dirty="0">
                <a:sym typeface="Symbol"/>
              </a:rPr>
              <a:t>Sell bundle for price:</a:t>
            </a:r>
          </a:p>
          <a:p>
            <a:pPr algn="l" rtl="0"/>
            <a:r>
              <a:rPr lang="en-US" i="1" dirty="0">
                <a:sym typeface="Symbol"/>
              </a:rPr>
              <a:t>t(1- ) p</a:t>
            </a:r>
            <a:r>
              <a:rPr lang="en-US" i="1" baseline="-25000" dirty="0">
                <a:sym typeface="Symbol"/>
              </a:rPr>
              <a:t>i</a:t>
            </a:r>
            <a:r>
              <a:rPr lang="en-US" i="1" dirty="0">
                <a:sym typeface="Symbol"/>
              </a:rPr>
              <a:t> 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05400" y="4419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sym typeface="Symbol"/>
              </a:rPr>
              <a:t>p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&lt;&lt; 1</a:t>
            </a:r>
          </a:p>
          <a:p>
            <a:pPr algn="l" rtl="0">
              <a:buFont typeface="Wingdings"/>
              <a:buChar char="è"/>
            </a:pPr>
            <a:r>
              <a:rPr lang="en-US" dirty="0">
                <a:sym typeface="Symbol"/>
              </a:rPr>
              <a:t>Sell bundle for price </a:t>
            </a:r>
            <a:r>
              <a:rPr lang="en-US" i="1" dirty="0">
                <a:sym typeface="Symbol"/>
              </a:rPr>
              <a:t>t 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981200" y="2819400"/>
            <a:ext cx="5029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438400" y="24384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items by increasing value of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43800" y="2667000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high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0" y="259080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Open Problem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990600" y="2971800"/>
            <a:ext cx="3810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896394" y="4876006"/>
            <a:ext cx="518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541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Menu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 </a:t>
            </a:r>
          </a:p>
          <a:p>
            <a:pPr algn="ctr"/>
            <a:r>
              <a:rPr lang="en-US" sz="2400" dirty="0"/>
              <a:t>(as fraction of OPT)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         Poly           Exp        Finite          Infinite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1-1/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</a:t>
            </a:r>
            <a:r>
              <a:rPr lang="en-US" sz="2400" dirty="0">
                <a:sym typeface="Symbol"/>
              </a:rPr>
              <a:t>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19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1/n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62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3" name="Straight Connector 32"/>
          <p:cNvCxnSpPr>
            <a:stCxn id="44" idx="4"/>
            <a:endCxn id="25" idx="0"/>
          </p:cNvCxnSpPr>
          <p:nvPr/>
        </p:nvCxnSpPr>
        <p:spPr bwMode="auto">
          <a:xfrm rot="5400000">
            <a:off x="3467100" y="2971800"/>
            <a:ext cx="12192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9718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962400" y="2133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1371600"/>
            <a:ext cx="2286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72200" y="1600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10000" y="2514600"/>
            <a:ext cx="609600" cy="9144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 descr="http://www.picgifs.com/clip-art/cartoons/bob-the-builder/clip-art-bob-the-builder-545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2028553" cy="152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Economics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r>
              <a:rPr lang="en-US" dirty="0"/>
              <a:t>Classical Economics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en-US" dirty="0"/>
              <a:t>Economics and Computation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pic>
        <p:nvPicPr>
          <p:cNvPr id="1026" name="Picture 2" descr="https://timewellness.files.wordpress.com/2012/09/tomato.jpg?w=480&amp;h=32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9000"/>
            <a:ext cx="1331641" cy="887761"/>
          </a:xfrm>
          <a:prstGeom prst="rect">
            <a:avLst/>
          </a:prstGeom>
          <a:noFill/>
        </p:spPr>
      </p:pic>
      <p:pic>
        <p:nvPicPr>
          <p:cNvPr id="13" name="Picture 20" descr="http://img1.wikia.nocookie.net/__cb20130913040728/disney/images/0/0e/595157-alice1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1056077" cy="188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img1.wikia.nocookie.net/__cb20130913040728/disney/images/0/0e/595157-alice1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88840"/>
            <a:ext cx="1056077" cy="188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timewellness.files.wordpress.com/2012/09/tomato.jpg?w=480&amp;h=32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1331641" cy="887761"/>
          </a:xfrm>
          <a:prstGeom prst="rect">
            <a:avLst/>
          </a:prstGeom>
          <a:noFill/>
        </p:spPr>
      </p:pic>
      <p:pic>
        <p:nvPicPr>
          <p:cNvPr id="1030" name="Picture 6" descr="http://www.healthbenefitstimes.com/9/uploads/2013/05/Orange-Car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1626532" cy="1080119"/>
          </a:xfrm>
          <a:prstGeom prst="rect">
            <a:avLst/>
          </a:prstGeom>
          <a:noFill/>
        </p:spPr>
      </p:pic>
      <p:pic>
        <p:nvPicPr>
          <p:cNvPr id="1028" name="Picture 4" descr="https://www.organicfacts.net/wp-content/uploads/2013/06/Cucum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89040"/>
            <a:ext cx="1185761" cy="720080"/>
          </a:xfrm>
          <a:prstGeom prst="rect">
            <a:avLst/>
          </a:prstGeom>
          <a:noFill/>
        </p:spPr>
      </p:pic>
      <p:pic>
        <p:nvPicPr>
          <p:cNvPr id="16" name="Picture 22" descr="http://www.picgifs.com/clip-art/cartoons/bob-the-builder/clip-art-bob-the-builder-545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2028553" cy="152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3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Noam Nisan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Picture 2" descr="Avi Wigd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94152"/>
            <a:ext cx="3962400" cy="338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am\AppData\Local\Microsoft\Windows\INetCache\IE\ARLO6VJR\Birthday_Bash_1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799"/>
            <a:ext cx="4343400" cy="474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pic>
        <p:nvPicPr>
          <p:cNvPr id="2050" name="Picture 2" descr="http://www.physics.umd.edu/rgroups/amo/opticallattic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2426"/>
            <a:ext cx="4001201" cy="3918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nvexoptimization.com/images/stories/bo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4704"/>
            <a:ext cx="3762375" cy="3291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39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auctions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AutoShape 6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1475655" y="2124471"/>
            <a:ext cx="1160509" cy="116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1170854" y="2399926"/>
            <a:ext cx="3185121" cy="3185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2055909" y="3299661"/>
            <a:ext cx="2316836" cy="231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rimmkaufman.com/blog/content/top-vs-sid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702051" cy="2883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zerogravitymarketing.com/wp-content/uploads/2015-09-google-logoZGM-Blo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1768111" cy="994893"/>
          </a:xfrm>
          <a:prstGeom prst="rect">
            <a:avLst/>
          </a:prstGeom>
          <a:noFill/>
        </p:spPr>
      </p:pic>
      <p:pic>
        <p:nvPicPr>
          <p:cNvPr id="46084" name="Picture 4" descr="http://www.callcartel.com/images/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97930"/>
            <a:ext cx="1584176" cy="139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6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AutoShape 6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1475655" y="2124471"/>
            <a:ext cx="1160509" cy="116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1170854" y="2399926"/>
            <a:ext cx="3185121" cy="3185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2055909" y="3299661"/>
            <a:ext cx="2316836" cy="231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4" descr="http://farm8.staticflickr.com/7145/6556688227_f1f92773d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" y="1285325"/>
            <a:ext cx="3290162" cy="2006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farm8.staticflickr.com/7013/6556688291_3faa632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7" y="1272578"/>
            <a:ext cx="3290162" cy="2033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AutoShape 2" descr="data:image/jpeg;base64,/9j/4AAQSkZJRgABAQAAAQABAAD/2wCEAAkGBxMSEhUSExMWFhUXGRkZGBgYGR0eIBsbGBodHxsaHyAdHyggGholGyAbITEiJSkrLi4uFx8zODUtNygtLisBCgoKDg0OGxAQGy8lICYvLy0zNzIyLTc1LzAyLy0vMi8tLS0tLS8uNS0tMC8tLy0tLy8tLS0tLS0tLS8tLS0tLf/AABEIAOEA4QMBEQACEQEDEQH/xAAbAAABBQEBAAAAAAAAAAAAAAAGAAMEBQcCAf/EAEcQAAIBAgQDBQQHBgQEBQUAAAECAwARBBIhMQVBUQYTImFxMlKBkQcUI0KhscEzYnKC0fAVU5LhQ1Si8RYkY3PSRKOywtP/xAAbAQACAwEBAQAAAAAAAAAAAAAABAMFBgIBB//EAEIRAAEDAgMFBQYEBAUEAgMAAAEAAgMEERIhMQVBUWFxEyKBkaEUMrHB0fAGI0LhFVJy8SRDYpLSM4KislPiVGPC/9oADAMBAAIRAxEAPwDcaEJUISoQlQhKhCVCEqEJUISoQoOM4vDFYM4udgNaVmrYYffcpGQvdoFUY7tasZIyEDkzXt8SBYfE1XO2wCfy23HUfBTil4lVOI7UT2NzlU7SIM6/G2qj1+dJO2nUPFgR4ZH1uphTxhQZ+NTlQWlKgaiRSXQ3621UeZ+dLuqp3G2Mnlof3XYjYNyal4pKCrF8rHQZmuknkr7q3l+FR9tITfET53HUL3C3SwXI4jIGYKzX+/Hf7Rb8wR7a79fjtQJZBmHEX33Nj9F7Zp3J6DjE2UKJjr7D3OViOTWPgby/7V17VO3RxtvF8x9QvMDDuCnL2onXU3sujqbEj97bxL6UwzadSLd4Hw1UZp4zuVphu1niyunK4yncdV5N6aU5FtrP8xuXL91E6l/lKtsFxyCQXDgfxED8djVjDtCCX9VjzyULoHt3KxBp1Qr2hCVCEqEJUISoQlQhKhCVCEqEJUISoQlQhKhCVCEqEJUIVLxXtLBAcpYE+oA+dV9RtGOI4WguPL6qdkDnC5yQxjOPTTAi6sh/y5FH4ED5XNUU9dNKML3WHCxH7ptkTGm4CHOJ8ajiuJZivPLNEGFvIpp+dRxQSSe42/Q/VdOcG6oXxPbcKCII2Vr6FXOT/Sy7HytVzDsGaQgyacxn6FJv2hE3RVOI7W4lnDpkiI/ywbHzIvYn4VZxfh+EC0jifvjqlH7Td+kKvfi2IJZu+cFjdstlBPO4A1vTjdkUoABbe3FLmvmOhUY4h7WztbpfpU42fTg3wrj2ubivRiHFiHYEba7enSg7Pp7Wwo9rl4p1OJTgMBM9m3F9DfmQdCfWonbJpSQcOi7FdMN6scP2sxaFT3gbJtmHK2xO5Hkb/CkpPw9TuBwm11O3abxqFb4Ltza4ljIF7qY/uNzKj3T7vmfhVz/h6ZubDf59fqm49oxO1yRHwvtHBMBaQKXtmGoyPydb8idx567mqaeimhcQ5unqOadZK14uCiXA8alit4iADlZdwCdmttlb9a8hrJofcdlw3WXr4mu1CKOG9pUkuJBkINjrcX6eV+XWrym2tHIbP7vwSclM5vu5q8RgRcG4OxFWoIIuEtova9QlQhKhCVCEqEJUISoQlQhKhCVCEqEJUIUfF4xIhd2t0HM+gqGaojhF3my7YxzzYBBnFuOzTAqIpFW/3Cn43bX5Cs3VbQfOMNwBwufUhPRwBnVCXGO0SYbwySYhXIuqERG48rflUdPRSVH/AE2g9CV6+VsfvG3kgTi/aefECxyKL7hFDeWttD8a1NHsJkdnSE9LlVU20ScmDxVVhsG8hORSx5n/AHO1XIbDA3cAkmtnqHWaC48gT8FxNEynKwII5GpgQRcKFzS0lrhYhTmeGIBWiMjEXY3It6WP9aqvaqiZzuwAwg2z3rTHZlBRxsFa52N4Bs23dB48VHxsKghkvkYXF+Xl503SVPbsuRYjIhVm1dm+xSgNOJjhiaeI+o/dWGOLSKoNtCLWHI6VWUVS9sr8ZJFjry/Zafbey4XU0RgYGuuwGwtk8WBPimeLzlgt+RIFqk2VI9znh5JyB880v+KaaniiidCwN7zxkOFhn4gr0/sMuVdr5rC+/X0r32mT23AD3b2t4fVcnZdONidsW/mYcV+WP/iuMRCixWyeMWu1zz5W8qkhrXyVJjFsOfp+6Wq9hxU2zG1Dye0yyyt3s7cbhvqoqYa8ZcsBY2A608+oY2VsR1KpIqCWSmfUi2FpAPU8OO7zTRgNg+U22DW5+RqRzWP7rs0q0vZ3hcK24T2kngPtd4hGUq/u66adL6VS1mwoZRePIp+HaLm+/mjTgXaiGfKrMVcgI4Ol/da/UGspWbNmpnG4y1HzVvDUMlFwUZcI4zLFlF7gkqVO2cfiMw1uKjpq+Wnyabt1ty+S6kha/XVGfDOKRzi6HXmp3HL89K09NVxVA7hz4KvkiczVTaaUaVCEqEJUISoQlQhKhCVCEqEJUIVdxfighU2s0nJf1PQfK9I1taynbqMW4KaKIvPJAPF8eZSXmEYsN2my6dLILW361m5JnzvxE3PJqfa0MFhp1Wd9oO1F80MKIACR3is5t/De1j8KvtnbHfJaWU2HCwz+Kr6mtay7W6oUJuSTqTuTWrihZE3CwWCpnyOebuKVSLhTHdu5XKxAB1t8ap3RNnrHtkzAAt6X9VrW1ElFsaKWmNi55xEa77DyCZZZHXO12VdM3Typ+CKOAdm081Q1tVUVp7eUaAC4HxPHPepbYZp1DxjMRoRpcUhQytgc+GQ2N7i/BX23YJK5kNZA0uBYGm2diONutvBNY5coWM7je3Ly/vpXVC4Onle33SQuNutMdBSQyf8AUANxwBtkfvcpC4lQ+p0Kj5gmqyRjhEXN1xOHgQtPDUwmqbHIcjFE7xY4kKLNIGQa63Jt6k1aUbMFQ9vJo8gFl9sVAn2bA++ZfIfNxKnROAxBNwFH61WPc4N7Zupe63ktRDHG55o3nuthjB88/MKHjJLovUkn+n4Wp6ghwTuH8rQPE5n1VBt+r7agjef8x7neA7o9LLzG6BIxyFz6n+z8qmpfzqmSbcO6Pv71Sm1f8Js6no97h2jvHT6eCWPa2WMbKPx/u9FD+bNJPxyHQI23/hKSCh3gY3f1H6XPgu8XhlSNf8y/i12vyt1qSCt7WodGNANfIJat2KaXZ8dS899xsRwBBI53sM+vJRZ8OyWzCxIuKbvHM0tyI0Kp3RzQEFwLbi4vvB3og4F2tkiukxLqbePW4K+yT+R8vTXNbR2CD34PJWdLtC/dkWkYDiYsZYn6OCp66Ov5n5VlGmSB4sSDp9FbENeEdcF42sv2bH7QaeTaX087a28j0rTUG0mzgNdk749FXzQFmY0VxVol0qEJUISoQlQhKhCVCEqEKt43xTuEuq5nOyj8zrtSVdWCnZcanT6nkpoYsZ5LPOK4sHNJOqC+p72Tc/wJe/pWYxPleXXuTwHzKfsGi25Zh2h4+2IORVjWMHTu1C5rc7+1b46/nr9mbJEdpZbk8D89yp6utvdjPNU5hIUHKQp2NtDbpV/caKsINrneuaF4lQhPYXE5CQy5kO4/pSFVTvLxNF7w9Qr3Zm0IWwvpKoExuzy1aeITmIxakZIkZU3OY6mo4IppJ+2lFrCwCnq62khoTRUhLg44iT4aeQUUC2oJHoacmpYpc3hVFLtCppbiF5F12kBsWAYjm2p+ZrtjGRjC0WUE00kzi+QklTf8CxH2f/l5Ptf2fgPjP7umtGJvJcYXJw9nsV3jRfV5e8UXZQhuB1PlRjba90YHXtZVxwpAJykAGxNiBfpQY2HUBdMmkZfC4i+X7Lm/mT+lDImMcXNGZ1XctTLKxrHm4bkOSlw8SKjxRK7D2W5iqw0dRHibE7uuWiG2aOfs5KuImRgABByNsxcdVzhGF2le3h1t58vl+lSTf4aBsMfvHIfMqKjttGufWVP/AE2d53h7rfG3iAeKlwi8YkfYEsfxsKr7+yyuYz3sIA6m2a0WH+KUcU0+TMbnu/pbcAeOQ6XKi4aPvWLvoo1b05L6/wC9WV20NOBqfiVmcMu29oF2jBqdzWD7y58rqNMykkqCF5A07C57mAvFiqaqZEyZzYSS0HInW33/AGGiseAcbfCvceJCLMp6He3w/vrVbT2SypbiZk74pikrXRmztFqXC+JCRBLG1z3YOh2ePX9RWEex8EtjkQVfgteMloHAeMCUZHP2m45ZlOx9d/8ATetLs3aAnZgee+PX7/dV88OA3GiuatUulQhKhCVCEqEJUIUTinEEgjMjnTYeZ6VBUVDYGY3f3K7jYXusFnXEcUZmaT7RgbsSzd2ij1NmKgac9qycsjpJC91rk9T0AVk0BosFlnafjf1hsioiRqT7IvmO18xGYj1/767ZGzOzAmkNyRlfd4Knrau/5bVTtEwAYqQDsbaGr+6q7FP4PE/8OQ3Rtv3TytVXVRvgk9oj/wC4cQtLsyoirIP4fUm38jv5Tw6H73JxOGPmINgo3c7W5W6+lNOrYWxCW+R049FWxbIq5Kk0wb3hrwA4k8Du4qG62JAII6jnTDHBzQ4b0hJGY3ljtQbeXNO4XCPISI0ZyBchQTp10rokDVcAE6IvwH0fv9Xixk8qR4dsjSb5liYjxbW2IPlf1pZ9S0EgKdtOSAVcNieC8OxIZQcSrx2IFpRGQRrtqWHyynrov2ssjcvRTiONjs1Wt9ISph58LBglWKUyZCW2El9XXmRfS2wVelddjIXBxXPaRhpaEzivpMx0hhOWBTE2a4UnOcjIbg+yMrNtXopiL5rw1AyyXWH+k7HLNJMUgYuiplsQFCFypB3Ortv1FeGmOEC69FQL3suh9I7nCPhZcJG/eM5d1OUHvHLMQvJwTodtBXvYPD7hHasLbFWc3FOC8QngiMbYVFBLOVEYJsLRE8+ub90i+tcB8sYJK6LI3kAKJN9HP1gzzYCZJMOhshJJLMFBZQQLaE2uf0NTNqhYYlE6mNzhQHPg3UK7xsoYXUlSAR1BO4pmzSeigBc0dfVcd4xAQkBf9+dJmkaJzO77yVt/FpXULaFosL631uSc+GZ14KTOwfLDH7PM9T19KWi/OeamXJo0HzVjVkUkLdm0nee+2MjeTo0cvl1KdfGrCckUauR7TuL3PQaG1etdU1XeacDd3EryaPZ+y7RSM7WT9VzkOQ+/omeI5TlYKFLDVRyP6UxQzvkDmyatNr8Ultyghp3RywZNkaHWP6eXr8VJ7OcbbCSZgLodGXyO5H+1K7W2W2rZdg73xSdFVmI4XaLVuHY3wLMh2jDC3VCawQxwy8CCtBk9q0Xg/EO/TNoGBswHXqPIix/7Vr6GrFTFj36HqquaLs3WU+nFElQhKhCVCEiaEIC7ScWZ5CA6LGPY3YnqQg3O9j+HXK19UZ5SGklo4fEn7yVjDHgbzWX9uOM3P1de9zAguzsQfIBR4R8r+nO02Js7tHds4DD8fHX5JSvqcDcA1QaBWxVErbh+MlZcikMR9xtmH9f6VQTwmKpviLcWYPPgVuqKsbU7MwmISGOwLbZ4dxbbeN/iucUuHY5WPdPbUDVf9vhUkG0JLfmNxDS4+iVrtg0zX2hlDH2vhcdOWIcPHqoEkzsoQuSg2HX1pqLZ8TJMfkOCrKrb1VNAICeRI1ciDgPZOaZExLqVwgb7SS4uEU+NgNyFF7m1hY9DTT5mty3qoZE52e5FcnaPCcMmC8LEeI78KJAZDZGU2SzW+9mNxyyA0k5zpGFztBmmgGxmw3qp4l2b4lLn76YLG7s5i70lFLMWsAOQvoPKk27WoAQQ4k8gfopHU1S4WsAFTTdmliF5MTCgv7rnX4LTLdqxOyjjeeg+pCiNE8e84DxUmDs/hzF331vMg37uGRiPMqBmA0OpAFQu2we17IROxcDYfNdCh7uIvFvFe4XhOFf2Di5f4YCo+bC1eybQqWaxBv8AU8BetpIj+snoCpEnBYRoYZR/HPCh+Aub/G1Qs2pM4XBZ4Y3erWrs0cY/m/8AEfEqBi+zUmZu5yyLys6lrdCAd6ch2pA5gMhwE7jceRIF0vJRyBxwi45fRUmIw5UlXUgjcMP61ZAhwuMwlcwV3h8bNGrJFNLGje0qMQD8B+lcOha43KkbK5osFoOF7aQcTeLC8RSPDwIM+dWIDSKMqrt4FKsT/IBSmB8N3JjEyXuqj7Qdj2+2xWCHe4JdVkzA6AeO3NlVswvb7p6GmY5wQA7VQSQkEkaITglyENbbpXNZEZYHMbqU3sirZS1sc8mgPxBHpe6kT/V7EpIxc6hbbdb0vS1TyWxGMi2RKf2ls+nAkqG1DXXNwN5ud/QefJMYbBu/sKT58h8ToKe/LiBOQVKO3qXBou4jIDM5J7GcPaMAsVN+QN7etRw1cUzi1huQmKvZVXSRtkmYWg5f34fsVc9jeO9yzQuSUkBVdfZZv66f3YVn9vbMxjt4xpqmNnVX+W7wWs8Nx5il7zldFIHMMLEdNyD6istQ1Jp5Wu3Z36K1ljxtsj6GUOoZTdWAIPka2rHh7Q5uhVUQQbFd10vEqEJUIVH2r4iscXd65pAR4d7c7DmTtb16VWbUqezj7Mauy8N6Yp2Xdi4LMOOcSGGidgRFIRoLh5STtcnRfx+FUlJTuqJWsGYv0H7puWQRtLisyjRpH3uzG5P5mvoTWx00NtGtCzrGS1UwY0Xc42H395Kerws3ciLQD9oN79f70qqNZUhntBAwcOS1bdj7OfN/D2l3age9uuBci3D+17qMMDMhD929hzsdRzp6rZHURFgIvu6qk2XUT7PqWy4TbQ5HMfeYUeYqSSoIBN9fxqSkBELQ4WKX2q+N9ZI6Nxc0m4J+HhoOSMOyvZvuwmOx0JOCsSTe++isyg5sl+fpyommsC1pzUEUVzdwyXHaTtYQZMNw+ZkwTLbLl5sSZAhPiCEkn+Y2sLVHHEX2e5dvkDBgahIRi1raU3klroq7I9qVwwKYh5mTTJ95UHPbxX/CsrtjYzpCH07Rz+9Fb0dcALSFFA7S8NYWWeJCebjNY+j6XqlZDXxOvgI/py9Qni+F41B6puOFlmMrQhYgCXn7xEZkA0YiMAmPyJ2FTSyF8IvIC7c3MkEnnvXLAA8gNsOOQTIjfFyP9Xx0YiUjREDMLjq1wdb6iu2mngjDqqN+M+APjl81ye1kdaJwsFLZsWCIVw7yIhAaZpVhZ7c1Ee4/O1RhkRaZjI0XBIabut1vv4LrE8HBhJ4kZJ/G4xoZimImDiSyxRCAnJc2Bdtfje1LxsMkAdTtddubjfLwUjnBr7PIz0Qx2ugKxKJQolULfKScpYm6XOpUjxAG5FiL2tV/sef84sjN2Enda9hfEBu4Otkbg2uq+ujBjxHUW/t8x4oPIrTqnXLLXqER9nO1csITCzzN9QJIljVbnI18ygjUKSdQNbE2tS0sNjjbqmY5bjAVc9p+zsWMviuEwlsOikSEaAsuvgDeJjbe3lzryGbKzyiWHewIDw82Q5sit5Nt61NO2RzLRmxRRSQRy4p2Y28L2z3aKxixhmUiRygXWyaAjptpVFURGCTFMMdxl1W32fVNr6Yx0pEBaRisB7nI8fnrqq2R87aaDZR5datKKn7GMvfqczyWa2ztA1s4ji9xvdbz3XN954n6rrEwNG1iddCCPzFNMkjnju3MHJVdTTTUk3ZyizhY/NaV2K4t38Kq7AyBxceSjT8B+NfPNr0RpZyBpbLxV/ST9rGDvWk9j+IFgYjsMzJ6ZzcfC6/Pyqy2NVFzTCf0jJRVUdjjCJavEmlQhKhCzzj+PeSViXKpcouTVmAOgToG3J/pWRrZzNO7eBkOFuJ66qziYGMCyXtnj883dCMIsR2uCSxG5bW5t51qNgUuGMzk3xadFU7Smu7sxuVI0Lqok2DbEEflVzKIp7wuPgoaZ9VR4aqMEA3AO48R8VJh4jmGR7ITp3ij86qKilljADiXRg6LVUG1KacvcwCKocLYtxN76bid56XvZM4sSKcpmLAjkRYj5XFN01JSSASRjT4qr2htPatO51PUP1G62YO8EcVcdj+FxSTB8UHXCi+aQAhc1vCrNsoJ/pzp2aQtblqqGFgcc9FY9ru0JBbB4PFF8EFVQAAbW3jz7sg0+GmtqghjxntCp5ZMIwBCgFNpRegV4hdAUL1Wo4BJkzuUUFQ3iOynYmwNvjSTq+AOLASSDbIHXgmG00hbi036qX2b4JklXEXTuEzGR1YFQMpuGG1tedV21J4TTlrAe0NsIsQb3GYuPgmqRknaDEe7nfO40R5hYlMBdZZZVe+V1CKwtp4MgUWB239aydTM507Q9tiNQSTzzve196to2jAbHXhZV2AZMOhkQSxuxAti5mBIH3vGTbfkKmqwZpAxwaABfuC/hldeRENbcXPXJeY/iMyJKmBvnR/G0jE6OL5lJ0Oulri1dUtNHI9hqTga4ZbgbG1j9VxLKQ0iMYiD8UEY3C4uQ5phM511Kmwv0sLVs6OnpYG/k263CpZ5JpD3wVBlwzr7SMPUEU/dKkJkiheLkivUIj7K9o58O64Z8S0GEd/tfCCVB3Kki6XNrnW29LTxA99MwyEdxO9ueDYVHEnDs0mHAtI63ZFa+gz7XI5X/MV3Tyl47y4mjDT3ULIXYd0uoJvYbn/auJadrpRK85NHh1TlNXyspXUkTc3nMjUjh98+KlNh4ov2pzt/lr+p/p86gfXGQ4KduI8dyei2KyBol2g/AP5R7x+nx6JmbFq6WIysD4Rvp0riiilp5Sx2YOfIH7+Sn2xV0m0KZszO69hw2Orm7vLXPmpvZbif1fEK9rg+Ej10B/vrXG26L2mny1Gfh95ql2fP2cljoVrnD5zG6Pc+AR/9R8Q+I0+NYOnlMUrXjj6b/RaB7Q5pC0iKUMoZTcEAg9Qa3DXBzQ5uhVQQQbFd10vFW9ocTkgfWxYFVPmwOvwFz6A0nXzCKBxO/IdSpYW4nhZhxTEiOGSXOVFrd6bZ36KgOir+g251l4YzJI2MDMnT6qwe4NaSVkhbMbsdzck+e9fSmMbDHhaMgFmM5pMzmTv0/srZYQ7LIrKUUaKDrptpzG1UMdUI2SPP/Ud9+i31Rsw1M9PFHY0zBqCM7Zm/9VreJUZFV2kklWyjkPD6aW6VYyTyU8TGnvPOWfr9Fnaeip6+pnlb3IWAuy3cMjxsTbwFlH4fhO8kjiWwMjqgudAWIAuemtPWaxpsFRFzpHC5udFpPaTE4rhGDTAjuJopllUSEEMoY3cFNm0fQ35eWqTR2smIZJsnsmYSs0QU8kk+IGy57HLfLm5ZrXt621rnEMWG+etuS9sbX3LqSEqSrAhhoQdxQ1wcLg3C9IINirDguGRmLP7KDNropsdmbZB5mktoVLoY+7qTbpztqegCYpohI/PQZ/Z3K0xeMMhukn7xMaCYfMw5R65uVVVLTCNoJa7rmzPqXA+iemlLjYEfH0A+aJOyHEjiIHizkFDlU5VDai+fKLrv+Wwqh2vA6nqhI4Gxz1J5WxapykkbJHYbstPkrD60scbJLnLRqb55Ezuo0D3U6Bvh8KQfGXyh0ejjuuQL7tMyPFMNdZtju+7oRdMOkczrBE0qZcrTO8zEPzuylRzsNdq0rDUOkjjBwB1/dba1uufU2Frqud2Ya5x71uJv+ymY9pJOHwrJOLufESI1QLc2VhbQDQDKL3tS9NHHDtN4DSQzT3ib5aAa3Jz3WzXUrnPpQb5npb9vqrNeIQrhzErtJe6hVBNtPdjVCE8wBvvVc5kz6rGRbO+Z1/3ki/IlNXa2Kw9P/qPgqzszxhYoymJmQKcwKyd4SDf2SzkqLDkKf2nCWTB1ICDke7YC1tRbM346KClfijtL638s1RdpMPg7h8JMrgmzIrXyk6gjy3+VX2y66ee7J2YXAXvxVbWU7I+8w3HwTcWASKc57skCh5hpq4t9kOt3Kp/q6VJJVukp7x5F5wt6fzeABd5LhsAbJZ2gFz9POwUHiMfgSSQlp5i0jdAhNget2bMR5AdaYpnAPMMY7jAG+NtPAW8SuJQSBI7VxJ8Pv0Rp9H/FcVjIG4PGIEj7uS8pvmCOTcBNme7b3HWvJmYH4ypInYm4EEdoeFNhMTJhy4YxkDMvO4DD0NiLimu7NHmMioGPkp5Q5hs4aFR8Jw1nGbRV5sx/smoXzQUwwk25b07BRVu0X42tLuZ08zknTLh49ADM3yUf35mlvaqifKFthxKsBs/Z9HnVy43fys08Xf2UEnXTTp5VZ2u2zlnXEB126XyWq9k8d3uHjLNdgbv5d2NB87V802lTez1D2DQaeK1FPJ2kYctM7IYvPAEIsU//ABbxL6dP5avtkzY4MP8ALklKltn34q8q0S6Eu2+Ku0cOTOdXtyvqBc7BRqT8KotsymzWaDW/pknKVurllXb/ABIEQW2cu2shGnhN8qX+6CBt+PLr8PwF1Rj0DRp1yuVHtGS0VuKC8HhDITYhQN2Y6CthPURwtxPKq6KhnrH4IW3Op4AcypH+DneKVGb902P46Gq51TRz91+XUW9VeR7M2tQ/mQZ2/lIPp+yYxOLlYZJDfKeeh05GpYdniOUPxXA05KCr29JUUzoSwNLiMRAte3HmiXsDDhVaWbGwO8KrYPkZkRr65iuxta3r6UxUucBZqqKdrSblUXGp45J5HhMhiLHu+9ZmYJyHiJIHTna19a6hYA29s1zK67rXyUUCpVEr/D4ZL9yt+6xUamMtylW+UE7Xz54zb3hVNJM6wqHCzo3Fr/6TqelsLx0TwjGcQ0cAW9fu4TOOvJGkx9sfZS33zIPAx/iS3xVqZpPypH0+4d5v9JOY8HX8CFHN32iXjkeo+o+C84TjViL5iwDLa4UOAQQQWX7wGvxrjaMD5QwsFyDfI2NrWNiuqWRrMQcdRv08VZ47DuGEdpsQxAPjOSLUXvlTR/wHnypKDDI0zNDWtH6nHE7Lr7viT0TEl2nASSTuAsP3UM584lGIKiPQPEAFBP3EW1pCfO9+thep5IYJIrPaXF2l9Tz/ANI8Bbhc2XDZJGuyIAGttB9Sp/BuOYhZ87vJKpDDu7IWItfTwgs2lyB52GlJVWxGintELPuDvt4Z+uqmirryd73VZ4ripJOIEK9xJGWYM7F3yaBLXsniI3udSLCq6KCQNazHaRjrAAaF18yd+QJy4XTL3tuSR3SLk33D+6reIHEFkWDv0EgLmPMrMWOp1UeCygHKtrA1Z0FHBKXukAJacOV7Zak31ub3vwStRPIwNDL5552+xkqbjPD1SQxsM7oAJGbxHPuy3Nz4bhT5q1XkMcbW9xoA5BISPffMm6YjwJb2Y76X25Dn5CpSRvUYBKk8IiVC87AFYRmH7zk2jX0LWPoppOucSwQs955w9B+o+A9SFNAO9jOjc/HcPNPx4UkRYctYyn6xO55IASpPoueT+ZaVdI1jnzAd2MYGji7IG3jZnmpA0uaGXzfmen3cqo4hiu9kaS1gfZX3UUWRfgoA9b1YUkJhiDSbnUniTmT5peaQPfcaaDpuTED5XVszrYi5jJVrX8WUjnap5GBzcwuWOLTkjLt0MBNDFPw+CXKDaSXI+Xb2WZt5L258z5UvTOdfC5TVDW2uEFQYfvGCk2G5vsOptXVQ2GO87xomKE1dSW0ULjYk5Xy5k8rBSji4E8KQGS2mZj+lwKUbJWTDEwBoVnJBsikd2cpdI4a2yF+X2VxjFRlWRFKA6FTyPlU9JUve50Uo7w9QlNqbOhihjqqYkxvuM9QRu+PkiT6PMT4pILavbXotxm/vzqg/E0Fiybdp47l5suS7Sxa32QxR74i/hkDWHkhAX/8Ab5iqzYshbKY9xF/FO1TQW3RnWmVes/7WTs2IkDEhFyqAvtP4QQg6eIm/wrK7TcXVRGtrW5cyrGnAEYWT9v5mOIVGZfCgsq7Jf7vna2/rWi/DcbRC6Qak262H7qr2o442t5XVHh5YspjkYqCdSBfT8utOVof27H4C5rfj92Vrsd9P7BNAZQyR5GZv7ot8c09HwlCQ0cyEeXhP9D868krKWRpDxY8wvabY+0oJWvgcHC4za7dfeDZMY+S7k+g+QpnZuL2ZuL7zSX4k7P8AiUvZjhfrYX++K0g/4jw3hO2HaJxY3JzxifqLZX1a2+lwOVckCSXI/YSIuyPMLM1FPFJLsCvEK54SUkieKTvLx3mjMYUsLW7wDMQOSvv91qq6sPimD2NBD+4QTYX/AEm9jrm3TeE5DZ7LONi3MdN+8dVd4uKHOD9qBjUUjwoEEhsy5rPdWzHYAgCXfnVXDPMGh2EfkEgnEb4dDlhzyGt8y3Tcmnxxk2v74uMsr+f2ChoxkEqRYg2IPIitOCCLhValYLFvECgu8ZDAxM7BbMNbWvlPoLVXVOzo5DjYAHXBva+nEb01FVOaMLrkWslIxYgmwA9lV0VR0A69SdT6WAahhDMybuOp+9BwHzuVE+TFkMhwXoT1B0IINiCNQQRqCDqCNqmOajBtmjPg2MkGHzzQ3ztlBCaSvcWbKNifvZRa63t4rVldrUkjZ2yxOsTkbdDn5XVxSStdGWuCs+JQHDI0k0cgeYPGTAf2EYHixAsoOf2L63sN9bUzs6ldC0h2Z+XDXje1uOa5qJA43GX3r98ECYvHYcEHDQu1h+0xOzte5k7sEE5r7MRa2oa9XbA8i2gVe7ADxUTifFcRiP20mYCwCKoSNQNQAi6WB1F72JNdMiDeZXD5C7krTARoDHhniVlA76diWul1NgACLsIyNDzkqmqZZSX1UbrW7jcgbm+fm7fwbdORMZZsThe/ePL7HqU12gxYCzfZIkk0jx5gWJ7qJgGJvoLkKlhyDV5QQve6NhddrWh5yHvOFxc79S487Fe1D2gOcBYklvgNenBC5FaBVi4avQhaZ2Nl4hjuGy4OEYZYYwY+8fNmIYXKhQCL2PtG2486SkAZLiJ5pyMl0eEBZpdonII1UlWHobEfOpayHt4S0KbZFd7BVtmcMhcHoVI77C+0RLf3Btf5XtSjamqAw9nnx3KykoNlueZfaThOdrZ9L/so2JxWc6LlUbLU9JTPY50sp7zkptTaMU0bKamFo2aX1J4n181adj8Qy4pApsXulz5j/b8aV29E19GXO/SQfl80ns55bNbitb4ZKFmia9hnVF8kXRj8dR8KxFE7BUMJ45+KvpRdhWk1tVUrMOIteeUh7sXkOY7RoWOv8RGgPQDasZVOBmeRpiPieHRWsYswdFkfaZ0OJkyAhQQBe99ANddf971udjNc2jZi1Nz6lZ+vIM5smJMOtowMwLbnly2HxphlXd0oIyZ66/RPT7I7OOmcHXM262mYHzXIwCGUpmNveA126X/Wo5aiI0/bubccPGykg2XVN2gaKOSzhvF7aX/ZNwoucBmsmYBm3st9Wtz01pxtms7o3KnlLnSnGbm+Z480X9u0waRwJg8ZJMo3iMudVFvC+3hPKx+FrUrTWLiSFPPcNAuhECnEouwK8Xqk4PENG6yLqyG4HXqp8iLj41DUQiaJ0Z3+h3HwOakjkMbg4Iix4WRmgS+R4opICd7xxgEDzZAR6xiqOkLo2ieQZlzmv8XGx8HHycU/KA4mNu4At8B8x6hQuIfaBMRze4k8pV9r/ULP/PVlQns8VOf0af0n3fLNv/alZ+9aQfq+O/6+KYw8RYhVBJOgA1Jp45KBEkXZtFilafFQxSxhSY2cArmP/E905bnLvpS5qADYKYQEhR/8SwaJkhw8s0oYESy+CNtD9328lze2jNl5A15ikccsgusMbRxU7hss7xNJisXlw4fN7ruyrrFBa3drl0su2frUUsbARvPz4ruN7iDuCrZO0+PzmVZhESoXu1UGMKNhkOlwNL9BUgpxbVcGfPRSsNDgsYojRjDjJCSI2/Z5lAvGrdG1Kk+h2vXvauYbO0R2bXC7VTYbBZJW75SFhu0infw/d9Way/GvKyZzIvy/ed3W9Tv8Bc+C4ijBf3tBmeg+ui7hDkIu82KkDv5Rq9x6BnBPS0VIvbG0kfohb/5EfEN9XKdpcc/1PPpf6+gVfx3Hd/O8gtlvZLe6CbH4klv5qb2ZTGCna1/vHM9bD4Cw8FFVSiSQkabvvnqq1hT6WKbIoXiKfo7+r9+6YrFyYeNkIsshQSHox8hryNLVQFgbJmnJzF0PcajhWeRcO5khDeBjzH663F+dr0xE67QSoJBZxCdwzxubJhma25Z9B66i1V8ktW0FzsLQtDT02ypXiOMSyOO4WH0t1K8xmPiAMawx5tiw1t8TzqGmlq5ng37t+GoTm06bZNHGWBhMhB/UThNsr7slE4a9pYzcgZ1uR0uL/hVhXNxU0gtfun4ZLK0xtM3qFsKuLAgaEWUdI01Y+RNvyr5oDhdc7jc9eC1Gq0T/ABiPoa2vbDgqrAVnXeIblBdC5a25kdjdUudwNL+nrWOlOKQniTbkOKtALBZP2gZjiZi9s2c3sbivoeywBRx20ss1WEmd1+Kbj4iAAGhzEWsb7fjSrqSpBkwEWfe60se2NnvZT9sx2KENtY5XFt3UJwcQi37pw53N7/hUL6eqMIhLRYJyDamy2Vrq0OfjN8iBbPoLr3s+xXEwkQ9+Q6/Ze/r7Pn6VdSXwGyxMdsQuiT6S8WZMRHfBthWCa5goMgNrHwaECxF/hyqCmvhNypqi1xZCQFMJdOKKF6rLDcHndQ6QuynYgaGoH1UDHYXPAPMhStikcLhp8lfcPwWJSIXwuaSFw0RcMDlYkkLlIuVfWx5Oapap8TpixszQyQG/unMC2/S7d/FvGydiDwwEsJc05ajL52O7gVN+pSXZRg0CSKJFuH0kC+y3isD7S6W+7SwqHC0pnGJpwH3dL6/6ho7kCealwNzYI8jmNdbact48lEVcel+4w6wBtCUjbPbmA7MSl+q2PnVn2rC2zqhpPHu/AFLgEG4jPqm4uDygg/4fESNQSshNzuSS+reZ1qLEBpUt8mLo3P8AlH1UxcJiP+Sj/wBMn/zrrtT/APlN/wDBeYR/8R9VxJg8W5XvcPHIE0iUowWME3OUBtSTqWNyaHPaTcVDR/t+ZXoBtbsz6p04GbIx+px5wygDLJ7JDXPtbghf9VQmpcJWs9pFiCb93UFuXjc+S97NuEnsjqOPP6KHLgJz/wDQoDyIEgII2YHPoQdRUpffWqb5MXNraRH1UjE4XHYgRRz+MuQZHEYUhUNkVyPatq3XRN9Ki9rgY90rngiMG2YzJGdhfoAebl26J7gG4SMWvIc/j5KLLw/EN30qwSBntFEuU3SO1r+Voxl9XNDZIbRwOkbrjebixN7213uz6NsvC1/ekDT/ACty3cfL1KpZuB4hVLGFwqgkkjQAbmrdtXTuIAkaSeYSRhkAuWnyVYwplRpsihcog7AYnu8bG31U4okECMAEg6eMBtPCL77XvyqGe+DJTQWx5qP27lL42VjhjhSbfZG19va001309eddQXwC5XM9seSrBxR8gQRrlG42ueptVdNQTyyY3O35ch0Wmo9vUlJTiGOLMgBxvYk7zcG+q8HFnAsqRKPJR/SphRz75T4JM7Wo88NK3xJPxUbDNZ1Nr2YadddqflBMbgOBVFGbPBPFbFY5fF4Sy3f9yMbD1b+9q+WG33vP7LWq6/xrFf5Cf6a0vaVXAJLDFxKqZMxbbK2ZlVbeybnvHI8jcfCs/OLSPDuJv56Jtugssk4/GFxMoDFhmOp8/SvoezHYqSM2tkFmqwWnd1Thw5bumWK4AGawPlvaoY6p9prnNpNvWy0FTsuAOosDTaQNxa78Nzy1K8xHDJGYskRy8rbbeZqemq2Oha6Rwv1Cr9pbKkirJIoI3FoOWRO4b7Lvs0JfrUIgdY5S4Cu2yk6XPUWvTEoGA3VXETjFkTfShhcUk0RxM6TXQ5MiZMtiMwK3O5IN71BTWsbKaovcXQapplLLsGhe3Rb2t4dkw+DNtVTI3qQG/PNWb2RO2eqqQ4X71x0zHyCs6tjooorG2Vj11+qoMBOI5Fci6jRh7yMLOP8ASTbztVvVUjZIi1gAdqMt4zHrrySkU7mvBcTbf0Vs2EyiSAHxxHvoWHu6ZrctskgHk1IjsnuZLhGGQYSODs7fNp52U5LwHNvm03HMfdj5rvGNAcsv1XN3ozEiYqA1yHW3dm1mvz2tXFNFOQY+5dhw5tNzwJz3jPrddSPjyd3s88j5jwKaV4P+U/8Avn/+VM+z1P8A+v8A2n/ko+1j/wBXn+ycDwb/AFO48p9fheMC/wAa8NPU2y7P/af+S9EsX+rz/ZWEEMCzoq4cZZNFfvTqsoy6r3fnYi+h9KQl7aSkdL3BhzIwm4LTcj3uXiOqnaWNlDbuz55Z5cFEjeEQufqtgXjFu+OptId+70trpzuOlTPhnNSwdy+F5902tdmve8vFcCRnZk97Ub+vJNYRMO72OGKqAzM3fnwqouT+z105VJUNqIYy89mdABhOZOQHvcVzG6N7rXd5/snWxMbLn+rHvMQTGFE1vAMt7eCyj2Utrpm1pUU0rXCK7LRjESWnXP3u91dlbduUplYRj73eyGY5afBVXGnQyFIxaOO8agG97E5zfS92vrzAFWOz4A6PtZWjE/PTQbhbO2WfUlLVEpDsDSbDLXzVz2D4eshxFxoY+712+0v/APH8ardvzNpxCWCxxYsv9P8AdMUDTLjDjla3mhFvPetN0VWOabJoXiJfo4w+IfHIMNMkMgViWcZgV0uuW4zE6aXFQ1FsGangvjyUf6QlxC46RcVKksgA8SCy5dwANbWudDzr2nAwZLmovjzUEiV0RE/ZWGYgfEk1WRy4pHzSO9wmw+/u61tVS9nTwUdNGD2rWkvtc3uCc91tbcF2MQWzKI17lRYnKN/XrUHb1DYxUF+ZOnLonRQbPkqX0DIhha3N+dwevjp6KpwoJdMu5ZbX630q+mt2br6WPwWBjvjFtbrYSoCHN4gti5997eGMeQ00/wB6+XXzy8OQ4rWK0/wvGf8AM/8AWP61oPZHf/KfNKdqP5VExUDCSRGIzs7rpyQMSxv1P9KpasYJ3jgSfEpmM3YDyWT9rIwMXLlXKpIKi1tCBrW82K8uoo8Rucx6n5LPV4tO63L4KrE8gFhIwHQW/pUr9nQPcXOGZTsW366KNsbH2AFhkFyHb32+dejZ1P8AyoO39on/ADSu8OFzLnJCZlzFdwtxcjzA1pp47pVS33gi3tx/hpELYGR5HOjlnd/CBpcvezX5D5UtTF2dwmagDLNCoNMpVSuHwd5LHH77qvzIFRTy9lE6T+UE+Quu4243hvEgI97SNHNg3ZHDWZJR1s2m29spO4G1Y/ZBdDXMa4EXBYeoz+IV1WtD4CQb2IP34IEU1tFSK/4ViUyJIyyM8DKvgK/s2vlzZrae0htyK1RVcUoe+BgGF4LhckWcLXtYHO9nDndWELmlokde7cuo3X+Cm4/DRIZMKiyXF5Y2YqVNgMyrY31QX1G8RqOkq5ZHMqnABru4bE6/pJFhbPLo5ezQsaHRAm4zHTfbwz8FTK1aBV6cV68QrPhzZhF1jmQfyyHMPk4f/VVTUARvmbuewu8Wix8wW+Scj7zWHe1wHgTcet1GxrARKPflkf8AlTwj8S3yqSmJfPf+VjR4uzPoB5rmXKO3FxPll9V7hSyqqIkbyTm1pAxARTpfKynV/O1ozXFUe0lJLy1sQxEi3vEcwRk3/wBhvXUIws0uX5eH7n4KTxTGhC8kaRBFSNIGCtmzSLmBBL5bAF326amq+mjlma1j3m73OLx3dGnCb92+dmtyIGqZlcyMkho7oFjnqc+PUoUtYWFadVKNOymSPClmcKZHkI5myxsBpfWxDNpr4T61kNtvdJWBobcNa3zLgfUWHj4G4oW2hJva5PwIQjx6MLiJQNi5Zf4X8S/gRWloHl9LGTrYA9RkfUKsqG4ZXDn8c1XE02oERdgxgPrBOPdkQLeNgzKA3myWI0211qCovhsAp4AMWZVJxvufrEpw7M8JYlGcksR5k6nW4ueQFSwjuDJRze+c1BDMNFdgDuAdKhkoYJHYnDNP0+2a2CPs45CGrnW2W5y9L7+vOu3UsRcHEaZBQs2lUsidE15wuNzzJ5qXwpA00QOxdb/MdK8rXllNI4ahp+CXpxeVo5ha1iPCtwMvhPdjlGttZG/ePT+tfNQLmx8efILUrQf/AA9F51tOxYqrtChHjuHC4qaMEkyMCb/dRgGa3le9ZjarcFSSBlr4qwpzeMLMvpCgPfJLoFdPCB0Un8wRWk/DUgNO6O+YN/MfsVU7VaRI13EfD+6G8JhJJTljRnPRQSfwrQkgaqsAJ0RZxf6P8RHHDMigRtAkkrSOqCN7eNWLkW11+NuVQCobnc71OYHZWQcaYUC07E4rF8Q4QFjwSLFFbx5xtF7TRLvfQg9btuaQYMEveKddZ0XdCzVTTpSauuy0DvPdFzMiSOB5hCF3/eK1XbUe1tOQ42Di0eBIv6XTNICZQRuBPp9UUYTh0uVo2FlaHDx8ib9y6H0Adl8tKoJKmLGJGOBIfI7w7RrvVoPgVZNjfhLXDUNHjhI+JCCENa8qlBurDhWKEcgZvYPgf+Fra/ykBv5aSroXSRYme83vDqN3iLjxTFO8NfZ2hyP3yOatsbMxeUjSXDzPIl+cbyE/EBj8parKaJvZsjPuSsb4PDR6kC/VqZke7EXb2OPlf78CofEUCuGT2HAdP4W5eoN1+FWlHK6WLv8AvDuu6j66jkUrMwNf3dDmOh+7JgNTSiVr2enVZHzEBQhe50AMbKyknkN/nVNttruxa5ut8Pg4EG3pZO0JGMg8L+IIKhxgTyqiXCWVFLbhF3duhPic/wAVuVMxf4WndLLqbuNuO5o6CzQon/myBjNNB9fiU7NiQRLOoIz/AGEA5hctietxH/1S0u2F3cp3an8x/ne3i7If6WqQvHekGg7rfvp6lRuPTnMkOgEMaI1ucgRQ587ZQv8AKak2XFk+fXG5xH9OJxHncnxC4qX+7HwAv1sB8lUuatkqjfD4NwmGSwULe4YgXzQEkgE+LxysNL6g1kJZ4zLM8nM2t4SAeGTAehCuY2ODGNt94b/F1kLdpMI8bQ5xZjDHm1B1QFNxubKD8avtmyse2QMNwHut4975lV1Wwtc0uFiWj0y+SpSasglVpPYfEYvAcPnxQwSzQyeINnAbKNCSp3jGp+JO2tJz994aCm4O6wkhZrI+ZibBcxJsNludvQU6MhmlDmckXcK+j7EvFNO6XRYWeIxsriV/uhShObmdPIc6gNQ24AO9TCB2d0JYrCSRHLIjI3RgQfxpgEHRQEEaq37E4dnxaFQCVDMb7Wta5+JFVG3ZAyicCbXsPW/wBTmz23nHK60+CIO8am7K8sasx3kOcXUe6gFz6Cw5msVRsxVDBbfpwHE81fSGzCtSrZKrQP23iC4iPKtnmRkzD9wrv6An5VQbbj9yTcL/ALJ2kdqFnn0gYQPAJeaPlXe2QWUi22/P+td/hucsqDF/ML+Iz+F1FtSMOiDuB+KAIcRJGbxyPG3vIxU/MEVtHsa4WcqNjy05Iy7TdvzjI3wskWbDgDupCftA6ezI19CrHcbgG+4pOKBzSHJqSZpBbdBIp5Jo4+jiYymTCS498PAVJEYKqWLHxZWYHKNyR+9ypKpaGuDk3TuLmlqGOM4WOLESxRSCSNGIVxzA/UbeoNMsdiaCl3twuIT2COXD4iS5BPdRqQbas+c2PW0dI1TRJPFE4XHecfAYfi5TwuLI3vGuQ8zf5IiHF5Y5p8pW6QRvmCJmYqsJYFrXYEFxY7XHSqU7PjlgiBJsXuFrmwuXgWHW3XPinxUObI7S4aD8FQ8YhCYiVRtnYr/Cxuv/AEkVf0Uhkpo3nWwv10Pqq2ZuGRw5qODTKjVzFixlixBF8n2M495LWB8yYufvR1Tuhd+ZTt1H5jPO9vB3/i6ydDx3ZTp7rvvmPULuXDkLLAdWhJkjPvRvbNby1V/R2ruGZvasmb7soseTxp6XaebQuXsOAsOrPgfu/iqwNVqlVOibLBI3ORliHp7b+miqP5qQn/MqY49zbvP/AKj1JPgp2d2JzuNh8z8PVeQgrCbC7znukHPLp3h+N1T+Y15UESztjPus77v/AOR53d4BexjDGXbz3R8/p4qSZFSRm0KYRcq9GmJ/Iy/9MVJ3dJHcZOmOXJlvk3P+pylya625g83f39AqFmO5NydSepO59Sau2tDQGjQJIkk3K9wsHeSJH77Kv+ogfrXMsgijdIf0gnyF0NbicG8TbzRX/i8jYjCgP4XeawyoSE7xkQAlbrYLuCDWVFCxlNMTe7WsvmczhDjcXz13q3M5MjBlmTu3XsLeSF5mL4SNySSksiknUnvFVwSdycwer+FjYat8bRYFrSPAlp9MKrpHGSFrjqCR55/VV8SgsoZgoJALHYAnUnyA1qwOQS4FzZHvb1RgsNFhcJxF5YXvnhupOUjcEC6puMp6ikoQJJMR6puUmNlgs7NPpJG/Zv6QDhI0wkcWTDEMJJAT3ueT2pVtooBOg3sL70jJA4kuTjJmgBt0FSzu5vJI7t7zsWPzYk04xjWizUq95cblGP0fYNSJJDckkIEX73Mg9F1Fztasv+JJ82RD+q/DcPmrXZceTn+C0jspCXxinRjErFyPYjzDKsa/vG5N97KdhVXsiMmUvGg9bp6pd3bLQq0iQVD21gdsMWjGZo2D2vbwi4b5KSfhSVfB20Dm+PkpoH4XhAmNwgeN4xqCixjzL7n8jWUpZzFMyQbjfwCsZWB7C07wsexEJRmRt1JB9RX1Fj2vaHN0OYWSc0tJadQnBgn7vvbeH1/TpXHbMx9nfvcFP7JN2Pb4Tgva+773dclI4ZOtjEyizfetr86r9oSzQvbI093eFoNg0tJWxS00jbSEZO+nQ8NQbaJhAIplMkYkVHVmRtnCkEr6EafGn7iSPE3eMlnnRvglLJMiDY+C0LtTBJxXCpjcNgxFFCr5iSoZ1W17Ku6qQ342paF2B2F6lmbjGJqHeFYxIcMiSLH9u8jCR1zLGUCKpZfdJLgnlv1qvrGzPqi+ImzGtBA1NySbXvmLNNt+inp8AiDXgd4m1+Vh9VfPHM2IcNFA0LIyllyq7DurWzZrgZgFGnSqsSxila5sxxBwNjoO/qRa+huc00WOMpBZkRa/gh/tVhRHJGQcwaJPF1KDJrb71lF/OrrZE/awuFrWe7LqcWXLM25JGsjwPHMD0y+Spw1WqUU/g8ozmNjZJh3ZPRr3jb4PYejNSNc0taJ26sN+rf1DyzHMBTwG5MZ0dl47vVTYpmREkK3fDN3ci+9E1wAfhnj+C0q+IOc+Fpyf32Hg4WJt42d4lStfYNef0909Pu48lE4jAI5CoN10ZG95GF1PxBFWFLN20Qfax3jgRkR4FLSswOLfu25ScbES0GGUXYKLj/1JrMQfRe7HwNK08jby1Lzle1/9LLj/ANsRU0jTZkQ1+Z/ayebEhWknT2IQIYPNzez+eueX4LSuBz2Nid70pxO5MFsvLCzqSpcQa4uGjBYczx87nyUHiX2SR4fmAJZP43XwA8/DGb+shpym/NmfPuHcb0HvHxdl0aFDL3GBm85n5enxVaWqwS6teykYbEqSwVUDuWJ2spAOv7xWqza8mCkdle9hbjci/pdM0bcUw5XPp9UQRo6T4ZIhh1iVYhZ2iZ1BYkm97k2a+lxcm16o3Sskp53SSHG7EbDEGnKw3aZWz3a2Vhgc2RgazIWzNr69fFU2NxqSwTQKEYxBJDIiBAzK4RsoA9hQ9rnU6na1WVOyVtTHM8nC67QCbkAjFc8yW6bst6WlLDE5jQLixy01t6XVz9H/AA2bCo3FZMKJ8OEewuucBT4pFVtCAAw672q1qH37g1S0DLd46IL49jo8RiZZ4oRAsjXEYtpoATppcm5+NTQtLW56qGVwc7LRdpFAiK0uclvd2H4VXy18hlMcLb4dVooNhQtpWVFXLgx6WHlfwzTGNwiqokjbMh+Y8jTVLWNnuLWcNQq7aeyZKLC+4cx2jh8+ChgU4qlaxwLBdxh442UoWF2C/tHY7gW2A2J8uVq+dbSqDUVT33uAbDgAND4625rTUsQiiDfPqjvsDgmCSTNlAdsiIpuEWIsLE7Fixa9ugq22VCGw49S5QVL7utwRXVol1xLGGUqdiCD6GhCzFML3Mhwxcs0Tksx0JGQFT8ivyrFV8HYzOA03K2hfiaCs67dcMEciSi/2qgt5NYfK/wChrY/h6s7aAxHVmXhnb76Kk2nDgkxj9XxVFw3EZWyn2W0IqbaULmOFRHqNVefhyrZMx+z5/deDb52+I5pvF4cxvYeqnr0p8FlVByI8v7Kje2bZdbY+8w+Y+hCk8TN8pOjWsfhSOyZHWfEdGnL1V7+K6dmOKqbkXjMdALHyNj0CuexfG8sgw2JxTxYJg2ZAbAlr+HNa6KSSTbz2vem6iMDvjVZuCQnuFW3a/gmFyrPBJIMGqlEZY2kUHOxY5gdizWF+luVJwzyMlfhjLi4gk3A3AWF+nqppImlre9YDLfxUNo8KOI5zKQ/fZSvcnc+C2b471XiSY7MwiM2w3vcdb8UxhaKm+Pfa2fSyrcfgWiwyowAMUrKMuxSVAysOoJVyD51ZU07JKlz49HtB8Wkgg8xcAhJzMc2MB2rSR5i4+CqQas0rde0L1GXCsTHLaSSJbSRyLPJnbRo7ElhtqAsl731NZapFRAMDHZxubgFs8LrgWN+rbcgraMxyZke8DfqPu6jrAspySRiL6qxEq5i32IuxILAHQhh/OtMid9MHODsXajEwgW75sLWudbg+DlCY2ykC1sJsemv1HiFAw+NZRLjDpK7FY9jZ5NWOulkS4Fxa5WmpacFsdE3S13f0j/k74FRMkzdOfDqfoPkr1p3WJMzi0DMcQe7i8RCI3dgZLA3ZY7ixveqi2KV7mOd3gAzvv3ki5OK5GRfbSydvZjQQMrl2Q4D6gIKmnZ2Z3N2YlmPmTc/CtTDE2KMRt0Asql7y9xcd6bJqRcXVrwjCNJFMEF2cxxL08TGRr+QWPU8hVdWysbNFjOTcTz4DCPV2Q3lMwNJY+2ps0eOfwCsJ4cKuNS8r543gUKsV1vGEUANm2Nt7c6ro5Z3UD7R5ODze4/UXHTldNOYwVA7+Ywi1uFlP7OcFgaWWUtOYFzpOe5ICqx1GYE2sbG9rAC5piSaaRsTTHbNpBuDpxHMZeK4ZExrnkOvqDlxUftxxqKO2E4bjHbCFT3kYN1BJ1AY62IJut/zsH4WdocblDK7sxhCEsBCrtZyQLbipaup9njx2vmptlbNO0J+xDsORPkncNigjGKQZkJt5+XoarJ45Ine1Q78yOq0NHUw1LDsqt1aS1pHEGwt8OYy5FrGqUJjDApuNOX9/lTVJGyV/tLd+RCrdqz1FLD/DJQCGkEHiMz8/krLshw4SzhmbKkdnY+h0HxNc7YqxT0xA953dHiNfBVNDD2koO4ZrR8WzBfDmRpSEQmxlkY6KqjZF/LpWFhiMjwwZ8tw68VoHODRcrUeGYBMPEkMYsiCwvv5k9STcn1rZNaGiwVWTc3KlV0vEqEIL7fYLu8uLSMkkGOUr7pHhZvJWAF+jeVVW1aXtYw4aj4Jmmkwusd6GOO8PE8UsWlzkCk8mA0PzIqh2bWOpZ2ybt/Tf98U1UwiaMt8uqyHF4do3ZGFmU2PqK+lAsmjuM2keizLXPhkuMnA+oUmHjUyrlAU22YjUf0qp/hsrSWsfZpWpP4jgkDXzQB0g0JUJmYnMxuTzqxpqZkDcLVQV+0Jq2TtJT05L1lPMb/iKYSSP+xvat5xHw3FPCmFyFCxFmKqPDHfYH97y61XzxObd4Ns09FIHjCQve03B4IsRJiYlxM8Sv3rTRBCisWzFSdNjbbkR1pRonEAp4g3Dhwi5N7WtwKkLYxJ2jib3vpkoGPxKMmLwqrLmQtIC+Ww7uTxKpBvlszMAdtetJUjJGywVJADXDDkTnibkSLCx7oBtrlwUtQ5rmSRg3Iz04H98kJg1pVUroGhCuOzuIN5cPoe/jdFB/wAzIwT0uCV+Iqq2nEAY6j+Rwv8A03BPkQD5p2kee9HxBt1srRMUEw8eIkjJMtoJidSY1zAuOedgF+MTUi+KR07qeMj8v8xvU2Ib0Fz4OCna9nZiRw97un6/DyKrsJigSshA7vDISoP35Gbwk8xmfLpyVKdnjc3EL9+Ugf0tAz/2i5/qKgjINv5WC/U/ubeATWNxDJh0hLXaVziJP5rBL9SSC/8AprqCBj6syNGUbQwddT5A4fNeSSObCGnVxxeH76qpJq0Sa8JoQiPATIuFiw7iX/zMjE92yi6hhGFJIvlJBvbexHlVFVMkfVumaARE0a31zdfLUgWtfqrGAtbCGkkFx3eSs8JwyKfFGdocSkX1g58QSvdoVcnp7NwB8ReuqcVDaVkRw4cIGpva3xXrxEZS8E3v4aq37X9rW4cThcBNBJFICzaAmNmOuq+Fs2+vn5UxT05I1OXH73LmWUM3LLI05AfAeVW2irjmubncGxFRzQtlYWOTFJVSUsoljNiFPXjBt4oUZhoHsL1Umjqmt7Jr+78lpmbZ2a+UVMsP5ozuNCeNuKh5mdtdSdgPyFWVLAIIgxZ/ade+uqDM7fkOi0/s9w04SBQ2SORtWYjM5PJUUb2HP8KxW1q01VQQ03a3IW05knmfRWlHT9jGLixOv0Rb2H4c0mIOIMZCIpRXksXdyRc9UVRfTTVqZ2VTkDtSctABovKl/wClH9XSUSoQlQhN4iEOjIwurAqR5EWP4V4RcWKFmIwrYaU4WVgzqyMrDTNHsp8jpY761j9pUnYSZaEK0gkxt5oS7ccBzqMREpL3bvAOYUkZvgAPnV7+Htp5+yyHL9P08b5Ku2lS3/Nb4/VAFa9Uq0X6MsHhXDQY2SArMQ0MBa8mcbuMusYKgCxIvlGltaRqJbO7pzTkEd294ZKk+kJoJMU8uHxMckdwgiUFTEEULlCkAFbgm68zrUlM+7bb1xUMsb7kKsARY6imSAdUuDbRFfZztpNDAuAcxrhGJSRgvjWKRj3gHInxNYnbztSckJDsY3JqOYEYSi6bgOGx2M7zhsgkXu3GKOY2HeoVQAnXMRmNth3fK+qDm2phG3LCWlvgQf28Uxh/NxHeDfxFlmOKwkkTMjqVZGZG8mU2IvtoauQQdFXZjVNA0WQpnC8KZJAA2UL42f3FTUv5WtelquVkcLi8XGluJOQHjopYWudIA3L5c07xTizzySPcqj2ATT2UJKA6aHUnTmzVBRULYI2Ys3i9zzNr9dAPAKWeoL3ED3fooJp6w1S1yuSf79NvwoDQNAgknVeE11ZeJBSQSASBubbV6haZh+yiYSbCT8SIiw6xIqnNtODnCtbYEmRrj3POqlo7koP63H/aRhHoAn8PeYeAHnr8VT9oO3DRpPw/BNG+CbMquyktlkuZFHJhmZrNva2+5YihLrO+8lxJKG3aEDLFlGgsPTSngANEkSTqrbswIxiI5ZMTHh1idHztck5WBsqqCW215daincA21lLC0l1wtC+kTCYEQd1gZMNHLMVmdCcrSxkXUIW0AzANkFr2+FKwy98YymZIhhOALJqsUgi7sPwUMfrEgchT9mqi5ZuvSw67XrPbd2h2TPZ2auGfIfv8FZbPpsbu1doNOZ/ZGrBs6RKBHLMwRT+0kNz4mJ2AUXO9hasrTQmeQMGY37h+6uXuwAlabwThaYWFIUuQu5O7Em7MfMm5rXMYGNDW6BVhJJuVOrpeJUISoQlQhD/bDgf1iPvI1H1mIXiPXUEoeRDAW12JvpS1VTtnjLCpI5Cx10F4CfOFuCrZ3V1YWKlrmxHI+VYyaJ8Dy06hWrXB4uFnna7s4YbTRgmN9SLeweY0+7fQelbzY+1BVs7N/vt9ef1WeraTsTib7p9OX0Q3hpjG6uhsykMD5irh7A5pBSTHlpuvFBY9ST8ya9yaEZuOWpU98SsHgSNJH+8z6j0FVTZZ6skxHC0ac1ppKai2W1rKlnaSnMi+TeXM/eSax+U5WVcuYaqNgf0pihnfIHNk1abdUntqhhpnRywZMkbiAOo5eq64fxLEYUkwSyQlhY5dLj0I8zr50zJC2TVVEcpZoi/C/SAkmFjwOKw47vMvfTA3JGYM0gG/ek3JPVjvSpiexxcEx2jHtwlWY7N8K4hiQmBxIjRYyZALm7EjLlznXTNm10svWhtS4N72aHU7ScslWN9H2KEGJkimjeFWbY6yrCSbiwNhe/hvunOwr1zonvY5wzGnIn715rwMka1wG9V+J7BY+Pubw6zHKoDC4YqWs3u+EE67WPSpxMw3z0URieLZLrD/AEf495XhEIDxqGa7C1mvlsdjcgj+U9K8MzAL3QIXk2snovo6xZwpxTGNFUsGVzZgEYqzHSwAsTvsDQahgdZeiFxF1dYnsfw3h80D4zFiSFwwI28emUnKSRHbNr1C9ahNS4g2ClFOAcyo/wD49wuCGJwuCwqzYeQkq7GwJZQGVgRdkGtvX584JJLOXWKOO7UEY3jGKxCrHNPLMqeyrG9vPQanzNNRwNYbhLPmLhYprAQI5Ku+Q8tPzqKqqhT2JaSD6J/ZeyztAua14aQLgHf9/YUs4ZwO6kIZD7DjUA9PL0pF1Q1sntEZu05OHDnb79VdxbPkkp/4dUMwyC7ozucdS2++/nvtkquSMqSp3G9XAIIuFkXtcxxa4WIyPIrrETtIQXOYhVUX5KosB/fWuWMDdF695crbszwP6y5LsEiS2Zjz/dHUmkto7QZRs4uOg+fQKelpjO7kNfotJmdViJHeNGg0VAI0CjzaxPz+FYBxe993+8d5zN+gutEAGiw0Rf2H4C8QbEYiNEmewVQATGg2UtuSdzryFamipewZYm5Kr5ZMZyRZTiiSoQlQhKhCVCEqEIL7Zdn2DNjsPmzqAZYhr3gXTMOkgW/rYc966voW1DCR7ynhmLDY6Idwc8cyKykMjF116P4hcH0rK3kgfcZEWPkrHuvFtyz3tP2XMIEsV2ja9xbVCNx5gda3my9rsq/y3ZPHrzH0WerKIw95ubfghuGTKwbpVnUsc+JzW6kFebOmZBVxyyaNcCfP5aqbJFCQX77fZba38/Kq6lrAxjIcBvofqr/amyu2mlq+2ZgN3DPM8G29L5rnBkRIZQAWOi35ef8AfnUlU5xkEEWROZPJQbLhjZTOr6oYms7rGnQu+g+vBOw42SVXEpDAC4JGxqB8TqORhY4kE2ITlPOza9PO2djQ5jS5rgLWtu6JoYNe6z57N7ttx60+a1gn7C2f2VSt2NO6h9tBGHPLfYG2XimWwL5BJlOXkw+XLUVM4xvOAkX4JARzMYJQ04Tvtlw101XUeMmSNoVllSJvajDEKb76edeGBhN1yJ3WsrRu2XECYycZITEbptvYi7e94SRr1qP2Vua79pPBOHttxHvWm+tuHdQrWAy5RcgBdhYs2v7xrz2VtrXXvtJveyqZOKYhkaNsRKY3Ys6FzlZmJLEjzJJPLU1IKdl7rjt3WsvIeFylcyxsRbQ+XkCb29KA6GN2G4BXYgqJWdoGOLRvsbea8igDIzZvEv3bcut/72rx9Q1krYiNVNDs+SWlkqmkWYRcb89/T6FSBi3iiXujlv7TAa+n99KQex1VUPY5xDW2yV6x7NmbOhnjYHPkvckXtbcPviuZpjMmdrd6n3uo/v8AWvGNLJDSym7XDIoke2anG1KZobJGQHgaG++3x5E8Eu+bJ3kZtydDqL9aXjpWvcYX5PGh4hP1G1ZYo21sHeice8054H8uF9RwPUKNisWZLEqAQLE9atKKCSFhY83G5ZrbNbBWTCaJpa4jvczx+9clbdnOzrYm7swjiX2nbS/kPOotobSjowAc3HQfPokqaldOcsgN60SKaOJAI5ESNBtHGXNut+vwrDTSSzvxSXJPE2C0LGMjbhbkFddkuz31txisSs3dqQYElIGcj/iMgAsNsoO+p2Iq72fQ9kMbwL/fFKTzYsgVolWqWSoQlQhKhCVCEqEJUISoQgntZ2WkztisJbNbNJDbSQrqGW20hGnn6719bQNqBi3qeGYsy3IcwXEUlUuh0VgSp3AfR1IPRrn4VlXxyQuscj8wrEEOCF+0fYwNmkw3t5tY9LHNqCvTTlWr2Z+IA60dRll731+qp6rZ1rui8vogXEYZo2KupVhuCLGtQ0tcMTc1Um4yKfw88ZGSUlRuGGtqrJxJDU9u1uIEWK01HNT1mzvYZHhjmuxAnQ65HzPovZ5kIEUNyCdWPOvI2yVEwmkGFrdB817NLBQUjqSmdjkktiI0tuaPveeSmmINdfurlB9BqfwtVdHMGyiodvxH5Aea0s9GZaV9BF+kRMvwN8Tj5ZpnFyZsii4DEWHkNv0qeiYe2fK/Vouepz9NEjtmWM0cFLDk17gB/S02B/7jZ10/jC0jJmNwCd+nT8K5oZzDFI5x3Aj1/ZSbd2eyqqadkbQLvc02yyGEnyAK5xE+aWPwpoL2Cix6X61LTzTezSuc43GSUrqGj/iVNFHGA1+ZA3g6fBN4N/tHsEz3OTNaw1PLYcqkqJ3iCLvWxWufBK7PoKd1dVDAHGMuwM3GziPTIZ8UuKGbKO+jAIOjqBY+VwamosYebPxttxzuktrmF0LcUBilvuFmkfXpzXqSxyEP9YaNxplIuB+IqrwsYHMmYS6+q0xnlncyWina1gaBgO7LQpoKY5bMQwbmNjfn5cxT1S5slM2aI+4R1y4qn2Wx9NtGSjqgAJQQbaZ5gjlqAuI5VQtFJfITuOXn/fWu5Q9r21UIvcZjiFBTSROhfsusdhLXHC7gR8jn4HolNPEoKxMXLbsRbSvGmSqnY8twtbxXbnU+zaGWFkgkfLYZaAD+59FEjiLEAAknYDn8KtCxuLGRmFmBLIGGME2O5GPAOx4IEmKfu9dIiNTb3vdFUW0NttivHAMTuO4fVPU1AXWdJkOH3oi+fHRxLcyxoqbZYCbeS3NifSske1mfc4iTzCuRhYMsgrnsz2blxZXEYp5lhDXjgZQme2zuAfZvsp3sOW95RbObGMbxn5/FKTTk5N0WiVbJZKhCVCEqEJUISoQlQhKhCVCEqEIX7T9kFxB76FhDPqCwXSQHdXA3/i3HnS1TSsnbZykjkLDcIIbFtFL9XxQMUtshJ9lwPYkRuYv8jYVmKqgkgJIFxqrCOZrwveI8KhxIHfxjM3gzjQq6359D5/rXdHtSopMmG7dbHgo56WOb3hnxQRxXsTNGA0R75ToQBZgRuCK2FJtymnNicJ5/VU02z5Y8xmOX0Q06NG1iCrDkRqD6VaPaJGFt8iNyXgldBK2QDNpBz4hejFPYryJuTzpF2z242Hc0aK8j/EEohmYcnSOuTwvYeg0ThxCtIGPhUWtflao2wvjpZMQ7zr+qnkrqep2pAWG0UeAC+WTc/wBk+MaMjAHxEm3xOlJezu7aNh0wtJ8FdnaUfsc8zTd4fIG/9xABHgV47jvhbkLfganhH+Ae7jcpSre3+PwsByYGt9CfmmkEZkYSXFycrA2sb7+dTyPLKSM4cQs2/SyrY4GT7VqG9oWOxPwndfEcinph3SFDMJM2wBvb50tB2bqphpwQM7qxqzPHsyVm0HAuJGAXBOR1+91+KajxcJULLETbYoLX9dKblNUyQloxNOl9yp6cbKmp2NlJje3UjPF53+9yYxE+drgZQPZHS1SUlKY4Sx/6iSfFRbW2o2oq2TQiwYAB4Em/qvPE55sx6CmoIRDGGDQKtrKt9XO6Z9rnh0siDhHY6ea5e0KjnJoT6CkKvbFLTGxNzwGa6hoZZc7WHNHHCuARYcAwwyM4GsoMZOvQFrD5Vk6za81UC1zgG8M/U2zVzBRxwm4FzxTkuOcP3UYxkkp1CKqG42uTlIC9TypWClfP7rQfEqd8gZqUX9meyDIyYnFzPLKNVjJGSMkdF0dx723Tka0VLQxQAEDNIyTOf0RhTqhSoQlQhKhCVCEqEJUISoQlQhKhCVCEqEKJxXhsWJiaGZA6NuD+YO4PmK8IBFigGyA+Kdi8ThxfCs2JjNg0cjAOpHssjGym2mhttzvpU1OymP70eRTUdSRk5Uq8WTOUmvBLcLIjeFlcezIOqnrzuOtUc1HLCbEXt6jgm2ytcLhP4vCxSg9/Ej/dkNtR0cEa5TUlPtCop7CJ5tuG7pbiuJaeOT3mofxvYWBriOR42WxYN4gVP3haxIq9g/Ezv81mXL91XybLb+h3mqbEdgsSD9m0cgIuCGtf51aR7eo3i7nFvUfRKO2dMNBdVU/ZfFqCxw72GhIF/wAqeZW0zzZr2k9VAaeZozaVFbg062UwSC+wyH+lSh8JbkRbwXP5odfO/iknB5zdRBIbbjIf6UGSJoGYt1C8wyON7G6fg7M4ogFcO4B55bVEaqmjuC9o8Qu+xmfnYnzVpD2FxNx3pjiX3nYW/Ck5Nt0bRcOxdAVM3Z8x1FlcYbsHEgvPK7X2ManLbqTY1Wy/iS5tCy/U/K6aZsvLvu8kRcP4dDEAYIENtA8bqX/6xvVHU7TqZwWyPy4WI+CfipYo82N+aZx3FkRhG8mZztHLAWPp4AP1qCKGST3AfB31UrntGpVnwzsbicVlM8ceFhOpEZYSnptZVv8AvC46VdU+zMJDpHE8svvyKVfUbmhHvAeAYfBoUw8YQNqxuSzHqxOp5+QubVataGiwSxJOqs66XiVCEqEJUISoQlQhKhCVCEqEJUISoQlQhKhCVCEqEKFxLhMGIXLNEkgsR4lBIB6Hceorwi+RQhHGfR5k8eDxMiMNAkxzxleSbZgvqWt8aRm2dBINLKZs72qlxHBuJQWDYdZrXKPA98t/uMHAYr8NBbmKrpdju/Sb31+vVMNqhvVZPxmOMlJopYdbtGyEFD/mIfdv0632pJ+z6hp0v8+v3ZSCZh3p+LjMZIAnjLHY5rJIOj8kk/70uYXj9J+Y+oUmIcVJTiINwrk29qPMO8Q9V98eWvleucDgM8vgfovbhctxVcubvwV0tKhGnQSJ08x+Fe4H3tY34fQry44pmbi8anxTqpNxmVs8RtyZb+A+WnxroQvOjT8D+68xDio8PGI7nulkJ/8ARUyxtf8Ad0sfLT41MyimeLht/QrkytG9WGE4XxCS3dYIwZv+IZQigdWjIzeoyg06zZMjrYzlzGfmCoTUtGiucP8AR48rZsZiQ4GywoIzfzf2iPL01qxh2bFHzULp3ORbwTgOHwiZIIggO51JPqxJJ+dPNaGiwChJJ1VlXS8SoQlQhKhCVCEqEJUISoQlQhKhCVCEqEJUISoQlQhKhCVCEqEJUISoQuZNj6UIWEdpfYm/90frXD/dK6bqhGT7v8v6Ug/3PNTjVc4b2z8a6PvN8F5uKLOwP7aT/wBs/mKai1Kietq7O/sF+P51MuFZ0ISoQlQhKhCVCEqEJUISoQlQhKhCVCEq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xMSEhUSExMWFhUXGRkZGBgYGR0eIBsbGBodHxsaHyAdHyggGholGyAbITEiJSkrLi4uFx8zODUtNygtLisBCgoKDg0OGxAQGy8lICYvLy0zNzIyLTc1LzAyLy0vMi8tLS0tLS8uNS0tMC8tLy0tLy8tLS0tLS0tLS8tLS0tLf/AABEIAOEA4QMBEQACEQEDEQH/xAAbAAABBQEBAAAAAAAAAAAAAAAGAAMEBQcCAf/EAEcQAAIBAgQDBQQHBgQEBQUAAAECAwARBBIhMQVBUQYTImFxMlKBkQcUI0KhscEzYnKC0fAVU5LhQ1Si8RYkY3PSRKOywtP/xAAbAQACAwEBAQAAAAAAAAAAAAAABAMFBgIBB//EAEIRAAEDAgMFBQYEBAUEAgMAAAEAAgMEERIhMQVBUWFxEyKBkaEUMrHB0fAGI0LhFVJy8SRDYpLSM4KislPiVGPC/9oADAMBAAIRAxEAPwDcaEJUISoQlQhKhCVCEqEJUISoQoOM4vDFYM4udgNaVmrYYffcpGQvdoFUY7tasZIyEDkzXt8SBYfE1XO2wCfy23HUfBTil4lVOI7UT2NzlU7SIM6/G2qj1+dJO2nUPFgR4ZH1uphTxhQZ+NTlQWlKgaiRSXQ3621UeZ+dLuqp3G2Mnlof3XYjYNyal4pKCrF8rHQZmuknkr7q3l+FR9tITfET53HUL3C3SwXI4jIGYKzX+/Hf7Rb8wR7a79fjtQJZBmHEX33Nj9F7Zp3J6DjE2UKJjr7D3OViOTWPgby/7V17VO3RxtvF8x9QvMDDuCnL2onXU3sujqbEj97bxL6UwzadSLd4Hw1UZp4zuVphu1niyunK4yncdV5N6aU5FtrP8xuXL91E6l/lKtsFxyCQXDgfxED8djVjDtCCX9VjzyULoHt3KxBp1Qr2hCVCEqEJUISoQlQhKhCVCEqEJUISoQlQhKhCVCEqEJUIVLxXtLBAcpYE+oA+dV9RtGOI4WguPL6qdkDnC5yQxjOPTTAi6sh/y5FH4ED5XNUU9dNKML3WHCxH7ptkTGm4CHOJ8ajiuJZivPLNEGFvIpp+dRxQSSe42/Q/VdOcG6oXxPbcKCII2Vr6FXOT/Sy7HytVzDsGaQgyacxn6FJv2hE3RVOI7W4lnDpkiI/ywbHzIvYn4VZxfh+EC0jifvjqlH7Td+kKvfi2IJZu+cFjdstlBPO4A1vTjdkUoABbe3FLmvmOhUY4h7WztbpfpU42fTg3wrj2ubivRiHFiHYEba7enSg7Pp7Wwo9rl4p1OJTgMBM9m3F9DfmQdCfWonbJpSQcOi7FdMN6scP2sxaFT3gbJtmHK2xO5Hkb/CkpPw9TuBwm11O3abxqFb4Ltza4ljIF7qY/uNzKj3T7vmfhVz/h6ZubDf59fqm49oxO1yRHwvtHBMBaQKXtmGoyPydb8idx567mqaeimhcQ5unqOadZK14uCiXA8alit4iADlZdwCdmttlb9a8hrJofcdlw3WXr4mu1CKOG9pUkuJBkINjrcX6eV+XWrym2tHIbP7vwSclM5vu5q8RgRcG4OxFWoIIuEtova9QlQhKhCVCEqEJUISoQlQhKhCVCEqEJUIUfF4xIhd2t0HM+gqGaojhF3my7YxzzYBBnFuOzTAqIpFW/3Cn43bX5Cs3VbQfOMNwBwufUhPRwBnVCXGO0SYbwySYhXIuqERG48rflUdPRSVH/AE2g9CV6+VsfvG3kgTi/aefECxyKL7hFDeWttD8a1NHsJkdnSE9LlVU20ScmDxVVhsG8hORSx5n/AHO1XIbDA3cAkmtnqHWaC48gT8FxNEynKwII5GpgQRcKFzS0lrhYhTmeGIBWiMjEXY3It6WP9aqvaqiZzuwAwg2z3rTHZlBRxsFa52N4Bs23dB48VHxsKghkvkYXF+Xl503SVPbsuRYjIhVm1dm+xSgNOJjhiaeI+o/dWGOLSKoNtCLWHI6VWUVS9sr8ZJFjry/Zafbey4XU0RgYGuuwGwtk8WBPimeLzlgt+RIFqk2VI9znh5JyB880v+KaaniiidCwN7zxkOFhn4gr0/sMuVdr5rC+/X0r32mT23AD3b2t4fVcnZdONidsW/mYcV+WP/iuMRCixWyeMWu1zz5W8qkhrXyVJjFsOfp+6Wq9hxU2zG1Dye0yyyt3s7cbhvqoqYa8ZcsBY2A608+oY2VsR1KpIqCWSmfUi2FpAPU8OO7zTRgNg+U22DW5+RqRzWP7rs0q0vZ3hcK24T2kngPtd4hGUq/u66adL6VS1mwoZRePIp+HaLm+/mjTgXaiGfKrMVcgI4Ol/da/UGspWbNmpnG4y1HzVvDUMlFwUZcI4zLFlF7gkqVO2cfiMw1uKjpq+Wnyabt1ty+S6kha/XVGfDOKRzi6HXmp3HL89K09NVxVA7hz4KvkiczVTaaUaVCEqEJUISoQlQhKhCVCEqEJUIVdxfighU2s0nJf1PQfK9I1taynbqMW4KaKIvPJAPF8eZSXmEYsN2my6dLILW361m5JnzvxE3PJqfa0MFhp1Wd9oO1F80MKIACR3is5t/De1j8KvtnbHfJaWU2HCwz+Kr6mtay7W6oUJuSTqTuTWrihZE3CwWCpnyOebuKVSLhTHdu5XKxAB1t8ap3RNnrHtkzAAt6X9VrW1ElFsaKWmNi55xEa77DyCZZZHXO12VdM3Typ+CKOAdm081Q1tVUVp7eUaAC4HxPHPepbYZp1DxjMRoRpcUhQytgc+GQ2N7i/BX23YJK5kNZA0uBYGm2diONutvBNY5coWM7je3Ly/vpXVC4Onle33SQuNutMdBSQyf8AUANxwBtkfvcpC4lQ+p0Kj5gmqyRjhEXN1xOHgQtPDUwmqbHIcjFE7xY4kKLNIGQa63Jt6k1aUbMFQ9vJo8gFl9sVAn2bA++ZfIfNxKnROAxBNwFH61WPc4N7Zupe63ktRDHG55o3nuthjB88/MKHjJLovUkn+n4Wp6ghwTuH8rQPE5n1VBt+r7agjef8x7neA7o9LLzG6BIxyFz6n+z8qmpfzqmSbcO6Pv71Sm1f8Js6no97h2jvHT6eCWPa2WMbKPx/u9FD+bNJPxyHQI23/hKSCh3gY3f1H6XPgu8XhlSNf8y/i12vyt1qSCt7WodGNANfIJat2KaXZ8dS899xsRwBBI53sM+vJRZ8OyWzCxIuKbvHM0tyI0Kp3RzQEFwLbi4vvB3og4F2tkiukxLqbePW4K+yT+R8vTXNbR2CD34PJWdLtC/dkWkYDiYsZYn6OCp66Ov5n5VlGmSB4sSDp9FbENeEdcF42sv2bH7QaeTaX087a28j0rTUG0mzgNdk749FXzQFmY0VxVol0qEJUISoQlQhKhCVCEqEKt43xTuEuq5nOyj8zrtSVdWCnZcanT6nkpoYsZ5LPOK4sHNJOqC+p72Tc/wJe/pWYxPleXXuTwHzKfsGi25Zh2h4+2IORVjWMHTu1C5rc7+1b46/nr9mbJEdpZbk8D89yp6utvdjPNU5hIUHKQp2NtDbpV/caKsINrneuaF4lQhPYXE5CQy5kO4/pSFVTvLxNF7w9Qr3Zm0IWwvpKoExuzy1aeITmIxakZIkZU3OY6mo4IppJ+2lFrCwCnq62khoTRUhLg44iT4aeQUUC2oJHoacmpYpc3hVFLtCppbiF5F12kBsWAYjm2p+ZrtjGRjC0WUE00kzi+QklTf8CxH2f/l5Ptf2fgPjP7umtGJvJcYXJw9nsV3jRfV5e8UXZQhuB1PlRjba90YHXtZVxwpAJykAGxNiBfpQY2HUBdMmkZfC4i+X7Lm/mT+lDImMcXNGZ1XctTLKxrHm4bkOSlw8SKjxRK7D2W5iqw0dRHibE7uuWiG2aOfs5KuImRgABByNsxcdVzhGF2le3h1t58vl+lSTf4aBsMfvHIfMqKjttGufWVP/AE2d53h7rfG3iAeKlwi8YkfYEsfxsKr7+yyuYz3sIA6m2a0WH+KUcU0+TMbnu/pbcAeOQ6XKi4aPvWLvoo1b05L6/wC9WV20NOBqfiVmcMu29oF2jBqdzWD7y58rqNMykkqCF5A07C57mAvFiqaqZEyZzYSS0HInW33/AGGiseAcbfCvceJCLMp6He3w/vrVbT2SypbiZk74pikrXRmztFqXC+JCRBLG1z3YOh2ePX9RWEex8EtjkQVfgteMloHAeMCUZHP2m45ZlOx9d/8ATetLs3aAnZgee+PX7/dV88OA3GiuatUulQhKhCVCEqEJUIUTinEEgjMjnTYeZ6VBUVDYGY3f3K7jYXusFnXEcUZmaT7RgbsSzd2ij1NmKgac9qycsjpJC91rk9T0AVk0BosFlnafjf1hsioiRqT7IvmO18xGYj1/767ZGzOzAmkNyRlfd4Knrau/5bVTtEwAYqQDsbaGr+6q7FP4PE/8OQ3Rtv3TytVXVRvgk9oj/wC4cQtLsyoirIP4fUm38jv5Tw6H73JxOGPmINgo3c7W5W6+lNOrYWxCW+R049FWxbIq5Kk0wb3hrwA4k8Du4qG62JAII6jnTDHBzQ4b0hJGY3ljtQbeXNO4XCPISI0ZyBchQTp10rokDVcAE6IvwH0fv9Xixk8qR4dsjSb5liYjxbW2IPlf1pZ9S0EgKdtOSAVcNieC8OxIZQcSrx2IFpRGQRrtqWHyynrov2ssjcvRTiONjs1Wt9ISph58LBglWKUyZCW2El9XXmRfS2wVelddjIXBxXPaRhpaEzivpMx0hhOWBTE2a4UnOcjIbg+yMrNtXopiL5rw1AyyXWH+k7HLNJMUgYuiplsQFCFypB3Ortv1FeGmOEC69FQL3suh9I7nCPhZcJG/eM5d1OUHvHLMQvJwTodtBXvYPD7hHasLbFWc3FOC8QngiMbYVFBLOVEYJsLRE8+ub90i+tcB8sYJK6LI3kAKJN9HP1gzzYCZJMOhshJJLMFBZQQLaE2uf0NTNqhYYlE6mNzhQHPg3UK7xsoYXUlSAR1BO4pmzSeigBc0dfVcd4xAQkBf9+dJmkaJzO77yVt/FpXULaFosL631uSc+GZ14KTOwfLDH7PM9T19KWi/OeamXJo0HzVjVkUkLdm0nee+2MjeTo0cvl1KdfGrCckUauR7TuL3PQaG1etdU1XeacDd3EryaPZ+y7RSM7WT9VzkOQ+/omeI5TlYKFLDVRyP6UxQzvkDmyatNr8Ultyghp3RywZNkaHWP6eXr8VJ7OcbbCSZgLodGXyO5H+1K7W2W2rZdg73xSdFVmI4XaLVuHY3wLMh2jDC3VCawQxwy8CCtBk9q0Xg/EO/TNoGBswHXqPIix/7Vr6GrFTFj36HqquaLs3WU+nFElQhKhCVCEiaEIC7ScWZ5CA6LGPY3YnqQg3O9j+HXK19UZ5SGklo4fEn7yVjDHgbzWX9uOM3P1de9zAguzsQfIBR4R8r+nO02Js7tHds4DD8fHX5JSvqcDcA1QaBWxVErbh+MlZcikMR9xtmH9f6VQTwmKpviLcWYPPgVuqKsbU7MwmISGOwLbZ4dxbbeN/iucUuHY5WPdPbUDVf9vhUkG0JLfmNxDS4+iVrtg0zX2hlDH2vhcdOWIcPHqoEkzsoQuSg2HX1pqLZ8TJMfkOCrKrb1VNAICeRI1ciDgPZOaZExLqVwgb7SS4uEU+NgNyFF7m1hY9DTT5mty3qoZE52e5FcnaPCcMmC8LEeI78KJAZDZGU2SzW+9mNxyyA0k5zpGFztBmmgGxmw3qp4l2b4lLn76YLG7s5i70lFLMWsAOQvoPKk27WoAQQ4k8gfopHU1S4WsAFTTdmliF5MTCgv7rnX4LTLdqxOyjjeeg+pCiNE8e84DxUmDs/hzF331vMg37uGRiPMqBmA0OpAFQu2we17IROxcDYfNdCh7uIvFvFe4XhOFf2Di5f4YCo+bC1eybQqWaxBv8AU8BetpIj+snoCpEnBYRoYZR/HPCh+Aub/G1Qs2pM4XBZ4Y3erWrs0cY/m/8AEfEqBi+zUmZu5yyLys6lrdCAd6ch2pA5gMhwE7jceRIF0vJRyBxwi45fRUmIw5UlXUgjcMP61ZAhwuMwlcwV3h8bNGrJFNLGje0qMQD8B+lcOha43KkbK5osFoOF7aQcTeLC8RSPDwIM+dWIDSKMqrt4FKsT/IBSmB8N3JjEyXuqj7Qdj2+2xWCHe4JdVkzA6AeO3NlVswvb7p6GmY5wQA7VQSQkEkaITglyENbbpXNZEZYHMbqU3sirZS1sc8mgPxBHpe6kT/V7EpIxc6hbbdb0vS1TyWxGMi2RKf2ls+nAkqG1DXXNwN5ud/QefJMYbBu/sKT58h8ToKe/LiBOQVKO3qXBou4jIDM5J7GcPaMAsVN+QN7etRw1cUzi1huQmKvZVXSRtkmYWg5f34fsVc9jeO9yzQuSUkBVdfZZv66f3YVn9vbMxjt4xpqmNnVX+W7wWs8Nx5il7zldFIHMMLEdNyD6istQ1Jp5Wu3Z36K1ljxtsj6GUOoZTdWAIPka2rHh7Q5uhVUQQbFd10vEqEJUIVH2r4iscXd65pAR4d7c7DmTtb16VWbUqezj7Mauy8N6Yp2Xdi4LMOOcSGGidgRFIRoLh5STtcnRfx+FUlJTuqJWsGYv0H7puWQRtLisyjRpH3uzG5P5mvoTWx00NtGtCzrGS1UwY0Xc42H395Kerws3ciLQD9oN79f70qqNZUhntBAwcOS1bdj7OfN/D2l3age9uuBci3D+17qMMDMhD929hzsdRzp6rZHURFgIvu6qk2XUT7PqWy4TbQ5HMfeYUeYqSSoIBN9fxqSkBELQ4WKX2q+N9ZI6Nxc0m4J+HhoOSMOyvZvuwmOx0JOCsSTe++isyg5sl+fpyommsC1pzUEUVzdwyXHaTtYQZMNw+ZkwTLbLl5sSZAhPiCEkn+Y2sLVHHEX2e5dvkDBgahIRi1raU3klroq7I9qVwwKYh5mTTJ95UHPbxX/CsrtjYzpCH07Rz+9Fb0dcALSFFA7S8NYWWeJCebjNY+j6XqlZDXxOvgI/py9Qni+F41B6puOFlmMrQhYgCXn7xEZkA0YiMAmPyJ2FTSyF8IvIC7c3MkEnnvXLAA8gNsOOQTIjfFyP9Xx0YiUjREDMLjq1wdb6iu2mngjDqqN+M+APjl81ye1kdaJwsFLZsWCIVw7yIhAaZpVhZ7c1Ee4/O1RhkRaZjI0XBIabut1vv4LrE8HBhJ4kZJ/G4xoZimImDiSyxRCAnJc2Bdtfje1LxsMkAdTtddubjfLwUjnBr7PIz0Qx2ugKxKJQolULfKScpYm6XOpUjxAG5FiL2tV/sef84sjN2Enda9hfEBu4Otkbg2uq+ujBjxHUW/t8x4oPIrTqnXLLXqER9nO1csITCzzN9QJIljVbnI18ygjUKSdQNbE2tS0sNjjbqmY5bjAVc9p+zsWMviuEwlsOikSEaAsuvgDeJjbe3lzryGbKzyiWHewIDw82Q5sit5Nt61NO2RzLRmxRRSQRy4p2Y28L2z3aKxixhmUiRygXWyaAjptpVFURGCTFMMdxl1W32fVNr6Yx0pEBaRisB7nI8fnrqq2R87aaDZR5datKKn7GMvfqczyWa2ztA1s4ji9xvdbz3XN954n6rrEwNG1iddCCPzFNMkjnju3MHJVdTTTUk3ZyizhY/NaV2K4t38Kq7AyBxceSjT8B+NfPNr0RpZyBpbLxV/ST9rGDvWk9j+IFgYjsMzJ6ZzcfC6/Pyqy2NVFzTCf0jJRVUdjjCJavEmlQhKhCzzj+PeSViXKpcouTVmAOgToG3J/pWRrZzNO7eBkOFuJ66qziYGMCyXtnj883dCMIsR2uCSxG5bW5t51qNgUuGMzk3xadFU7Smu7sxuVI0Lqok2DbEEflVzKIp7wuPgoaZ9VR4aqMEA3AO48R8VJh4jmGR7ITp3ij86qKilljADiXRg6LVUG1KacvcwCKocLYtxN76bid56XvZM4sSKcpmLAjkRYj5XFN01JSSASRjT4qr2htPatO51PUP1G62YO8EcVcdj+FxSTB8UHXCi+aQAhc1vCrNsoJ/pzp2aQtblqqGFgcc9FY9ru0JBbB4PFF8EFVQAAbW3jz7sg0+GmtqghjxntCp5ZMIwBCgFNpRegV4hdAUL1Wo4BJkzuUUFQ3iOynYmwNvjSTq+AOLASSDbIHXgmG00hbi036qX2b4JklXEXTuEzGR1YFQMpuGG1tedV21J4TTlrAe0NsIsQb3GYuPgmqRknaDEe7nfO40R5hYlMBdZZZVe+V1CKwtp4MgUWB239aydTM507Q9tiNQSTzzve196to2jAbHXhZV2AZMOhkQSxuxAti5mBIH3vGTbfkKmqwZpAxwaABfuC/hldeRENbcXPXJeY/iMyJKmBvnR/G0jE6OL5lJ0Oulri1dUtNHI9hqTga4ZbgbG1j9VxLKQ0iMYiD8UEY3C4uQ5phM511Kmwv0sLVs6OnpYG/k263CpZ5JpD3wVBlwzr7SMPUEU/dKkJkiheLkivUIj7K9o58O64Z8S0GEd/tfCCVB3Kki6XNrnW29LTxA99MwyEdxO9ueDYVHEnDs0mHAtI63ZFa+gz7XI5X/MV3Tyl47y4mjDT3ULIXYd0uoJvYbn/auJadrpRK85NHh1TlNXyspXUkTc3nMjUjh98+KlNh4ov2pzt/lr+p/p86gfXGQ4KduI8dyei2KyBol2g/AP5R7x+nx6JmbFq6WIysD4Rvp0riiilp5Sx2YOfIH7+Sn2xV0m0KZszO69hw2Orm7vLXPmpvZbif1fEK9rg+Ej10B/vrXG26L2mny1Gfh95ql2fP2cljoVrnD5zG6Pc+AR/9R8Q+I0+NYOnlMUrXjj6b/RaB7Q5pC0iKUMoZTcEAg9Qa3DXBzQ5uhVQQQbFd10vFW9ocTkgfWxYFVPmwOvwFz6A0nXzCKBxO/IdSpYW4nhZhxTEiOGSXOVFrd6bZ36KgOir+g251l4YzJI2MDMnT6qwe4NaSVkhbMbsdzck+e9fSmMbDHhaMgFmM5pMzmTv0/srZYQ7LIrKUUaKDrptpzG1UMdUI2SPP/Ud9+i31Rsw1M9PFHY0zBqCM7Zm/9VreJUZFV2kklWyjkPD6aW6VYyTyU8TGnvPOWfr9Fnaeip6+pnlb3IWAuy3cMjxsTbwFlH4fhO8kjiWwMjqgudAWIAuemtPWaxpsFRFzpHC5udFpPaTE4rhGDTAjuJopllUSEEMoY3cFNm0fQ35eWqTR2smIZJsnsmYSs0QU8kk+IGy57HLfLm5ZrXt621rnEMWG+etuS9sbX3LqSEqSrAhhoQdxQ1wcLg3C9IINirDguGRmLP7KDNropsdmbZB5mktoVLoY+7qTbpztqegCYpohI/PQZ/Z3K0xeMMhukn7xMaCYfMw5R65uVVVLTCNoJa7rmzPqXA+iemlLjYEfH0A+aJOyHEjiIHizkFDlU5VDai+fKLrv+Wwqh2vA6nqhI4Gxz1J5WxapykkbJHYbstPkrD60scbJLnLRqb55Ezuo0D3U6Bvh8KQfGXyh0ejjuuQL7tMyPFMNdZtju+7oRdMOkczrBE0qZcrTO8zEPzuylRzsNdq0rDUOkjjBwB1/dba1uufU2Frqud2Ya5x71uJv+ymY9pJOHwrJOLufESI1QLc2VhbQDQDKL3tS9NHHDtN4DSQzT3ib5aAa3Jz3WzXUrnPpQb5npb9vqrNeIQrhzErtJe6hVBNtPdjVCE8wBvvVc5kz6rGRbO+Z1/3ki/IlNXa2Kw9P/qPgqzszxhYoymJmQKcwKyd4SDf2SzkqLDkKf2nCWTB1ICDke7YC1tRbM346KClfijtL638s1RdpMPg7h8JMrgmzIrXyk6gjy3+VX2y66ee7J2YXAXvxVbWU7I+8w3HwTcWASKc57skCh5hpq4t9kOt3Kp/q6VJJVukp7x5F5wt6fzeABd5LhsAbJZ2gFz9POwUHiMfgSSQlp5i0jdAhNget2bMR5AdaYpnAPMMY7jAG+NtPAW8SuJQSBI7VxJ8Pv0Rp9H/FcVjIG4PGIEj7uS8pvmCOTcBNme7b3HWvJmYH4ypInYm4EEdoeFNhMTJhy4YxkDMvO4DD0NiLimu7NHmMioGPkp5Q5hs4aFR8Jw1nGbRV5sx/smoXzQUwwk25b07BRVu0X42tLuZ08zknTLh49ADM3yUf35mlvaqifKFthxKsBs/Z9HnVy43fys08Xf2UEnXTTp5VZ2u2zlnXEB126XyWq9k8d3uHjLNdgbv5d2NB87V802lTez1D2DQaeK1FPJ2kYctM7IYvPAEIsU//ABbxL6dP5avtkzY4MP8ALklKltn34q8q0S6Eu2+Ku0cOTOdXtyvqBc7BRqT8KotsymzWaDW/pknKVurllXb/ABIEQW2cu2shGnhN8qX+6CBt+PLr8PwF1Rj0DRp1yuVHtGS0VuKC8HhDITYhQN2Y6CthPURwtxPKq6KhnrH4IW3Op4AcypH+DneKVGb902P46Gq51TRz91+XUW9VeR7M2tQ/mQZ2/lIPp+yYxOLlYZJDfKeeh05GpYdniOUPxXA05KCr29JUUzoSwNLiMRAte3HmiXsDDhVaWbGwO8KrYPkZkRr65iuxta3r6UxUucBZqqKdrSblUXGp45J5HhMhiLHu+9ZmYJyHiJIHTna19a6hYA29s1zK67rXyUUCpVEr/D4ZL9yt+6xUamMtylW+UE7Xz54zb3hVNJM6wqHCzo3Fr/6TqelsLx0TwjGcQ0cAW9fu4TOOvJGkx9sfZS33zIPAx/iS3xVqZpPypH0+4d5v9JOY8HX8CFHN32iXjkeo+o+C84TjViL5iwDLa4UOAQQQWX7wGvxrjaMD5QwsFyDfI2NrWNiuqWRrMQcdRv08VZ47DuGEdpsQxAPjOSLUXvlTR/wHnypKDDI0zNDWtH6nHE7Lr7viT0TEl2nASSTuAsP3UM584lGIKiPQPEAFBP3EW1pCfO9+thep5IYJIrPaXF2l9Tz/ANI8Bbhc2XDZJGuyIAGttB9Sp/BuOYhZ87vJKpDDu7IWItfTwgs2lyB52GlJVWxGintELPuDvt4Z+uqmirryd73VZ4ripJOIEK9xJGWYM7F3yaBLXsniI3udSLCq6KCQNazHaRjrAAaF18yd+QJy4XTL3tuSR3SLk33D+6reIHEFkWDv0EgLmPMrMWOp1UeCygHKtrA1Z0FHBKXukAJacOV7Zak31ub3vwStRPIwNDL5552+xkqbjPD1SQxsM7oAJGbxHPuy3Nz4bhT5q1XkMcbW9xoA5BISPffMm6YjwJb2Y76X25Dn5CpSRvUYBKk8IiVC87AFYRmH7zk2jX0LWPoppOucSwQs955w9B+o+A9SFNAO9jOjc/HcPNPx4UkRYctYyn6xO55IASpPoueT+ZaVdI1jnzAd2MYGji7IG3jZnmpA0uaGXzfmen3cqo4hiu9kaS1gfZX3UUWRfgoA9b1YUkJhiDSbnUniTmT5peaQPfcaaDpuTED5XVszrYi5jJVrX8WUjnap5GBzcwuWOLTkjLt0MBNDFPw+CXKDaSXI+Xb2WZt5L258z5UvTOdfC5TVDW2uEFQYfvGCk2G5vsOptXVQ2GO87xomKE1dSW0ULjYk5Xy5k8rBSji4E8KQGS2mZj+lwKUbJWTDEwBoVnJBsikd2cpdI4a2yF+X2VxjFRlWRFKA6FTyPlU9JUve50Uo7w9QlNqbOhihjqqYkxvuM9QRu+PkiT6PMT4pILavbXotxm/vzqg/E0Fiybdp47l5suS7Sxa32QxR74i/hkDWHkhAX/8Ab5iqzYshbKY9xF/FO1TQW3RnWmVes/7WTs2IkDEhFyqAvtP4QQg6eIm/wrK7TcXVRGtrW5cyrGnAEYWT9v5mOIVGZfCgsq7Jf7vna2/rWi/DcbRC6Qak262H7qr2o442t5XVHh5YspjkYqCdSBfT8utOVof27H4C5rfj92Vrsd9P7BNAZQyR5GZv7ot8c09HwlCQ0cyEeXhP9D868krKWRpDxY8wvabY+0oJWvgcHC4za7dfeDZMY+S7k+g+QpnZuL2ZuL7zSX4k7P8AiUvZjhfrYX++K0g/4jw3hO2HaJxY3JzxifqLZX1a2+lwOVckCSXI/YSIuyPMLM1FPFJLsCvEK54SUkieKTvLx3mjMYUsLW7wDMQOSvv91qq6sPimD2NBD+4QTYX/AEm9jrm3TeE5DZ7LONi3MdN+8dVd4uKHOD9qBjUUjwoEEhsy5rPdWzHYAgCXfnVXDPMGh2EfkEgnEb4dDlhzyGt8y3Tcmnxxk2v74uMsr+f2ChoxkEqRYg2IPIitOCCLhValYLFvECgu8ZDAxM7BbMNbWvlPoLVXVOzo5DjYAHXBva+nEb01FVOaMLrkWslIxYgmwA9lV0VR0A69SdT6WAahhDMybuOp+9BwHzuVE+TFkMhwXoT1B0IINiCNQQRqCDqCNqmOajBtmjPg2MkGHzzQ3ztlBCaSvcWbKNifvZRa63t4rVldrUkjZ2yxOsTkbdDn5XVxSStdGWuCs+JQHDI0k0cgeYPGTAf2EYHixAsoOf2L63sN9bUzs6ldC0h2Z+XDXje1uOa5qJA43GX3r98ECYvHYcEHDQu1h+0xOzte5k7sEE5r7MRa2oa9XbA8i2gVe7ADxUTifFcRiP20mYCwCKoSNQNQAi6WB1F72JNdMiDeZXD5C7krTARoDHhniVlA76diWul1NgACLsIyNDzkqmqZZSX1UbrW7jcgbm+fm7fwbdORMZZsThe/ePL7HqU12gxYCzfZIkk0jx5gWJ7qJgGJvoLkKlhyDV5QQve6NhddrWh5yHvOFxc79S487Fe1D2gOcBYklvgNenBC5FaBVi4avQhaZ2Nl4hjuGy4OEYZYYwY+8fNmIYXKhQCL2PtG2486SkAZLiJ5pyMl0eEBZpdonII1UlWHobEfOpayHt4S0KbZFd7BVtmcMhcHoVI77C+0RLf3Btf5XtSjamqAw9nnx3KykoNlueZfaThOdrZ9L/so2JxWc6LlUbLU9JTPY50sp7zkptTaMU0bKamFo2aX1J4n181adj8Qy4pApsXulz5j/b8aV29E19GXO/SQfl80ns55bNbitb4ZKFmia9hnVF8kXRj8dR8KxFE7BUMJ45+KvpRdhWk1tVUrMOIteeUh7sXkOY7RoWOv8RGgPQDasZVOBmeRpiPieHRWsYswdFkfaZ0OJkyAhQQBe99ANddf971udjNc2jZi1Nz6lZ+vIM5smJMOtowMwLbnly2HxphlXd0oIyZ66/RPT7I7OOmcHXM262mYHzXIwCGUpmNveA126X/Wo5aiI0/bubccPGykg2XVN2gaKOSzhvF7aX/ZNwoucBmsmYBm3st9Wtz01pxtms7o3KnlLnSnGbm+Z480X9u0waRwJg8ZJMo3iMudVFvC+3hPKx+FrUrTWLiSFPPcNAuhECnEouwK8Xqk4PENG6yLqyG4HXqp8iLj41DUQiaJ0Z3+h3HwOakjkMbg4Iix4WRmgS+R4opICd7xxgEDzZAR6xiqOkLo2ieQZlzmv8XGx8HHycU/KA4mNu4At8B8x6hQuIfaBMRze4k8pV9r/ULP/PVlQns8VOf0af0n3fLNv/alZ+9aQfq+O/6+KYw8RYhVBJOgA1Jp45KBEkXZtFilafFQxSxhSY2cArmP/E905bnLvpS5qADYKYQEhR/8SwaJkhw8s0oYESy+CNtD9328lze2jNl5A15ikccsgusMbRxU7hss7xNJisXlw4fN7ruyrrFBa3drl0su2frUUsbARvPz4ruN7iDuCrZO0+PzmVZhESoXu1UGMKNhkOlwNL9BUgpxbVcGfPRSsNDgsYojRjDjJCSI2/Z5lAvGrdG1Kk+h2vXvauYbO0R2bXC7VTYbBZJW75SFhu0infw/d9Way/GvKyZzIvy/ed3W9Tv8Bc+C4ijBf3tBmeg+ui7hDkIu82KkDv5Rq9x6BnBPS0VIvbG0kfohb/5EfEN9XKdpcc/1PPpf6+gVfx3Hd/O8gtlvZLe6CbH4klv5qb2ZTGCna1/vHM9bD4Cw8FFVSiSQkabvvnqq1hT6WKbIoXiKfo7+r9+6YrFyYeNkIsshQSHox8hryNLVQFgbJmnJzF0PcajhWeRcO5khDeBjzH663F+dr0xE67QSoJBZxCdwzxubJhma25Z9B66i1V8ktW0FzsLQtDT02ypXiOMSyOO4WH0t1K8xmPiAMawx5tiw1t8TzqGmlq5ng37t+GoTm06bZNHGWBhMhB/UThNsr7slE4a9pYzcgZ1uR0uL/hVhXNxU0gtfun4ZLK0xtM3qFsKuLAgaEWUdI01Y+RNvyr5oDhdc7jc9eC1Gq0T/ABiPoa2vbDgqrAVnXeIblBdC5a25kdjdUudwNL+nrWOlOKQniTbkOKtALBZP2gZjiZi9s2c3sbivoeywBRx20ss1WEmd1+Kbj4iAAGhzEWsb7fjSrqSpBkwEWfe60se2NnvZT9sx2KENtY5XFt3UJwcQi37pw53N7/hUL6eqMIhLRYJyDamy2Vrq0OfjN8iBbPoLr3s+xXEwkQ9+Q6/Ze/r7Pn6VdSXwGyxMdsQuiT6S8WZMRHfBthWCa5goMgNrHwaECxF/hyqCmvhNypqi1xZCQFMJdOKKF6rLDcHndQ6QuynYgaGoH1UDHYXPAPMhStikcLhp8lfcPwWJSIXwuaSFw0RcMDlYkkLlIuVfWx5Oapap8TpixszQyQG/unMC2/S7d/FvGydiDwwEsJc05ajL52O7gVN+pSXZRg0CSKJFuH0kC+y3isD7S6W+7SwqHC0pnGJpwH3dL6/6ho7kCealwNzYI8jmNdbact48lEVcel+4w6wBtCUjbPbmA7MSl+q2PnVn2rC2zqhpPHu/AFLgEG4jPqm4uDygg/4fESNQSshNzuSS+reZ1qLEBpUt8mLo3P8AlH1UxcJiP+Sj/wBMn/zrrtT/APlN/wDBeYR/8R9VxJg8W5XvcPHIE0iUowWME3OUBtSTqWNyaHPaTcVDR/t+ZXoBtbsz6p04GbIx+px5wygDLJ7JDXPtbghf9VQmpcJWs9pFiCb93UFuXjc+S97NuEnsjqOPP6KHLgJz/wDQoDyIEgII2YHPoQdRUpffWqb5MXNraRH1UjE4XHYgRRz+MuQZHEYUhUNkVyPatq3XRN9Ki9rgY90rngiMG2YzJGdhfoAebl26J7gG4SMWvIc/j5KLLw/EN30qwSBntFEuU3SO1r+Voxl9XNDZIbRwOkbrjebixN7213uz6NsvC1/ekDT/ACty3cfL1KpZuB4hVLGFwqgkkjQAbmrdtXTuIAkaSeYSRhkAuWnyVYwplRpsihcog7AYnu8bG31U4okECMAEg6eMBtPCL77XvyqGe+DJTQWx5qP27lL42VjhjhSbfZG19va001309eddQXwC5XM9seSrBxR8gQRrlG42ueptVdNQTyyY3O35ch0Wmo9vUlJTiGOLMgBxvYk7zcG+q8HFnAsqRKPJR/SphRz75T4JM7Wo88NK3xJPxUbDNZ1Nr2YadddqflBMbgOBVFGbPBPFbFY5fF4Sy3f9yMbD1b+9q+WG33vP7LWq6/xrFf5Cf6a0vaVXAJLDFxKqZMxbbK2ZlVbeybnvHI8jcfCs/OLSPDuJv56Jtugssk4/GFxMoDFhmOp8/SvoezHYqSM2tkFmqwWnd1Thw5bumWK4AGawPlvaoY6p9prnNpNvWy0FTsuAOosDTaQNxa78Nzy1K8xHDJGYskRy8rbbeZqemq2Oha6Rwv1Cr9pbKkirJIoI3FoOWRO4b7Lvs0JfrUIgdY5S4Cu2yk6XPUWvTEoGA3VXETjFkTfShhcUk0RxM6TXQ5MiZMtiMwK3O5IN71BTWsbKaovcXQapplLLsGhe3Rb2t4dkw+DNtVTI3qQG/PNWb2RO2eqqQ4X71x0zHyCs6tjooorG2Vj11+qoMBOI5Fci6jRh7yMLOP8ASTbztVvVUjZIi1gAdqMt4zHrrySkU7mvBcTbf0Vs2EyiSAHxxHvoWHu6ZrctskgHk1IjsnuZLhGGQYSODs7fNp52U5LwHNvm03HMfdj5rvGNAcsv1XN3ozEiYqA1yHW3dm1mvz2tXFNFOQY+5dhw5tNzwJz3jPrddSPjyd3s88j5jwKaV4P+U/8Avn/+VM+z1P8A+v8A2n/ko+1j/wBXn+ycDwb/AFO48p9fheMC/wAa8NPU2y7P/af+S9EsX+rz/ZWEEMCzoq4cZZNFfvTqsoy6r3fnYi+h9KQl7aSkdL3BhzIwm4LTcj3uXiOqnaWNlDbuz55Z5cFEjeEQufqtgXjFu+OptId+70trpzuOlTPhnNSwdy+F5902tdmve8vFcCRnZk97Ub+vJNYRMO72OGKqAzM3fnwqouT+z105VJUNqIYy89mdABhOZOQHvcVzG6N7rXd5/snWxMbLn+rHvMQTGFE1vAMt7eCyj2Utrpm1pUU0rXCK7LRjESWnXP3u91dlbduUplYRj73eyGY5afBVXGnQyFIxaOO8agG97E5zfS92vrzAFWOz4A6PtZWjE/PTQbhbO2WfUlLVEpDsDSbDLXzVz2D4eshxFxoY+712+0v/APH8ardvzNpxCWCxxYsv9P8AdMUDTLjDjla3mhFvPetN0VWOabJoXiJfo4w+IfHIMNMkMgViWcZgV0uuW4zE6aXFQ1FsGangvjyUf6QlxC46RcVKksgA8SCy5dwANbWudDzr2nAwZLmovjzUEiV0RE/ZWGYgfEk1WRy4pHzSO9wmw+/u61tVS9nTwUdNGD2rWkvtc3uCc91tbcF2MQWzKI17lRYnKN/XrUHb1DYxUF+ZOnLonRQbPkqX0DIhha3N+dwevjp6KpwoJdMu5ZbX630q+mt2br6WPwWBjvjFtbrYSoCHN4gti5997eGMeQ00/wB6+XXzy8OQ4rWK0/wvGf8AM/8AWP61oPZHf/KfNKdqP5VExUDCSRGIzs7rpyQMSxv1P9KpasYJ3jgSfEpmM3YDyWT9rIwMXLlXKpIKi1tCBrW82K8uoo8Rucx6n5LPV4tO63L4KrE8gFhIwHQW/pUr9nQPcXOGZTsW366KNsbH2AFhkFyHb32+dejZ1P8AyoO39on/ADSu8OFzLnJCZlzFdwtxcjzA1pp47pVS33gi3tx/hpELYGR5HOjlnd/CBpcvezX5D5UtTF2dwmagDLNCoNMpVSuHwd5LHH77qvzIFRTy9lE6T+UE+Quu4243hvEgI97SNHNg3ZHDWZJR1s2m29spO4G1Y/ZBdDXMa4EXBYeoz+IV1WtD4CQb2IP34IEU1tFSK/4ViUyJIyyM8DKvgK/s2vlzZrae0htyK1RVcUoe+BgGF4LhckWcLXtYHO9nDndWELmlokde7cuo3X+Cm4/DRIZMKiyXF5Y2YqVNgMyrY31QX1G8RqOkq5ZHMqnABru4bE6/pJFhbPLo5ezQsaHRAm4zHTfbwz8FTK1aBV6cV68QrPhzZhF1jmQfyyHMPk4f/VVTUARvmbuewu8Wix8wW+Scj7zWHe1wHgTcet1GxrARKPflkf8AlTwj8S3yqSmJfPf+VjR4uzPoB5rmXKO3FxPll9V7hSyqqIkbyTm1pAxARTpfKynV/O1ozXFUe0lJLy1sQxEi3vEcwRk3/wBhvXUIws0uX5eH7n4KTxTGhC8kaRBFSNIGCtmzSLmBBL5bAF326amq+mjlma1j3m73OLx3dGnCb92+dmtyIGqZlcyMkho7oFjnqc+PUoUtYWFadVKNOymSPClmcKZHkI5myxsBpfWxDNpr4T61kNtvdJWBobcNa3zLgfUWHj4G4oW2hJva5PwIQjx6MLiJQNi5Zf4X8S/gRWloHl9LGTrYA9RkfUKsqG4ZXDn8c1XE02oERdgxgPrBOPdkQLeNgzKA3myWI0211qCovhsAp4AMWZVJxvufrEpw7M8JYlGcksR5k6nW4ueQFSwjuDJRze+c1BDMNFdgDuAdKhkoYJHYnDNP0+2a2CPs45CGrnW2W5y9L7+vOu3UsRcHEaZBQs2lUsidE15wuNzzJ5qXwpA00QOxdb/MdK8rXllNI4ahp+CXpxeVo5ha1iPCtwMvhPdjlGttZG/ePT+tfNQLmx8efILUrQf/AA9F51tOxYqrtChHjuHC4qaMEkyMCb/dRgGa3le9ZjarcFSSBlr4qwpzeMLMvpCgPfJLoFdPCB0Un8wRWk/DUgNO6O+YN/MfsVU7VaRI13EfD+6G8JhJJTljRnPRQSfwrQkgaqsAJ0RZxf6P8RHHDMigRtAkkrSOqCN7eNWLkW11+NuVQCobnc71OYHZWQcaYUC07E4rF8Q4QFjwSLFFbx5xtF7TRLvfQg9btuaQYMEveKddZ0XdCzVTTpSauuy0DvPdFzMiSOB5hCF3/eK1XbUe1tOQ42Di0eBIv6XTNICZQRuBPp9UUYTh0uVo2FlaHDx8ib9y6H0Adl8tKoJKmLGJGOBIfI7w7RrvVoPgVZNjfhLXDUNHjhI+JCCENa8qlBurDhWKEcgZvYPgf+Fra/ykBv5aSroXSRYme83vDqN3iLjxTFO8NfZ2hyP3yOatsbMxeUjSXDzPIl+cbyE/EBj8parKaJvZsjPuSsb4PDR6kC/VqZke7EXb2OPlf78CofEUCuGT2HAdP4W5eoN1+FWlHK6WLv8AvDuu6j66jkUrMwNf3dDmOh+7JgNTSiVr2enVZHzEBQhe50AMbKyknkN/nVNttruxa5ut8Pg4EG3pZO0JGMg8L+IIKhxgTyqiXCWVFLbhF3duhPic/wAVuVMxf4WndLLqbuNuO5o6CzQon/myBjNNB9fiU7NiQRLOoIz/AGEA5hctietxH/1S0u2F3cp3an8x/ne3i7If6WqQvHekGg7rfvp6lRuPTnMkOgEMaI1ucgRQ587ZQv8AKak2XFk+fXG5xH9OJxHncnxC4qX+7HwAv1sB8lUuatkqjfD4NwmGSwULe4YgXzQEkgE+LxysNL6g1kJZ4zLM8nM2t4SAeGTAehCuY2ODGNt94b/F1kLdpMI8bQ5xZjDHm1B1QFNxubKD8avtmyse2QMNwHut4975lV1Wwtc0uFiWj0y+SpSasglVpPYfEYvAcPnxQwSzQyeINnAbKNCSp3jGp+JO2tJz994aCm4O6wkhZrI+ZibBcxJsNludvQU6MhmlDmckXcK+j7EvFNO6XRYWeIxsriV/uhShObmdPIc6gNQ24AO9TCB2d0JYrCSRHLIjI3RgQfxpgEHRQEEaq37E4dnxaFQCVDMb7Wta5+JFVG3ZAyicCbXsPW/wBTmz23nHK60+CIO8am7K8sasx3kOcXUe6gFz6Cw5msVRsxVDBbfpwHE81fSGzCtSrZKrQP23iC4iPKtnmRkzD9wrv6An5VQbbj9yTcL/ALJ2kdqFnn0gYQPAJeaPlXe2QWUi22/P+td/hucsqDF/ML+Iz+F1FtSMOiDuB+KAIcRJGbxyPG3vIxU/MEVtHsa4WcqNjy05Iy7TdvzjI3wskWbDgDupCftA6ezI19CrHcbgG+4pOKBzSHJqSZpBbdBIp5Jo4+jiYymTCS498PAVJEYKqWLHxZWYHKNyR+9ypKpaGuDk3TuLmlqGOM4WOLESxRSCSNGIVxzA/UbeoNMsdiaCl3twuIT2COXD4iS5BPdRqQbas+c2PW0dI1TRJPFE4XHecfAYfi5TwuLI3vGuQ8zf5IiHF5Y5p8pW6QRvmCJmYqsJYFrXYEFxY7XHSqU7PjlgiBJsXuFrmwuXgWHW3XPinxUObI7S4aD8FQ8YhCYiVRtnYr/Cxuv/AEkVf0Uhkpo3nWwv10Pqq2ZuGRw5qODTKjVzFixlixBF8n2M495LWB8yYufvR1Tuhd+ZTt1H5jPO9vB3/i6ydDx3ZTp7rvvmPULuXDkLLAdWhJkjPvRvbNby1V/R2ruGZvasmb7soseTxp6XaebQuXsOAsOrPgfu/iqwNVqlVOibLBI3ORliHp7b+miqP5qQn/MqY49zbvP/AKj1JPgp2d2JzuNh8z8PVeQgrCbC7znukHPLp3h+N1T+Y15UESztjPus77v/AOR53d4BexjDGXbz3R8/p4qSZFSRm0KYRcq9GmJ/Iy/9MVJ3dJHcZOmOXJlvk3P+pylya625g83f39AqFmO5NydSepO59Sau2tDQGjQJIkk3K9wsHeSJH77Kv+ogfrXMsgijdIf0gnyF0NbicG8TbzRX/i8jYjCgP4XeawyoSE7xkQAlbrYLuCDWVFCxlNMTe7WsvmczhDjcXz13q3M5MjBlmTu3XsLeSF5mL4SNySSksiknUnvFVwSdycwer+FjYat8bRYFrSPAlp9MKrpHGSFrjqCR55/VV8SgsoZgoJALHYAnUnyA1qwOQS4FzZHvb1RgsNFhcJxF5YXvnhupOUjcEC6puMp6ikoQJJMR6puUmNlgs7NPpJG/Zv6QDhI0wkcWTDEMJJAT3ueT2pVtooBOg3sL70jJA4kuTjJmgBt0FSzu5vJI7t7zsWPzYk04xjWizUq95cblGP0fYNSJJDckkIEX73Mg9F1Fztasv+JJ82RD+q/DcPmrXZceTn+C0jspCXxinRjErFyPYjzDKsa/vG5N97KdhVXsiMmUvGg9bp6pd3bLQq0iQVD21gdsMWjGZo2D2vbwi4b5KSfhSVfB20Dm+PkpoH4XhAmNwgeN4xqCixjzL7n8jWUpZzFMyQbjfwCsZWB7C07wsexEJRmRt1JB9RX1Fj2vaHN0OYWSc0tJadQnBgn7vvbeH1/TpXHbMx9nfvcFP7JN2Pb4Tgva+773dclI4ZOtjEyizfetr86r9oSzQvbI093eFoNg0tJWxS00jbSEZO+nQ8NQbaJhAIplMkYkVHVmRtnCkEr6EafGn7iSPE3eMlnnRvglLJMiDY+C0LtTBJxXCpjcNgxFFCr5iSoZ1W17Ku6qQ342paF2B2F6lmbjGJqHeFYxIcMiSLH9u8jCR1zLGUCKpZfdJLgnlv1qvrGzPqi+ImzGtBA1NySbXvmLNNt+inp8AiDXgd4m1+Vh9VfPHM2IcNFA0LIyllyq7DurWzZrgZgFGnSqsSxila5sxxBwNjoO/qRa+huc00WOMpBZkRa/gh/tVhRHJGQcwaJPF1KDJrb71lF/OrrZE/awuFrWe7LqcWXLM25JGsjwPHMD0y+Spw1WqUU/g8ozmNjZJh3ZPRr3jb4PYejNSNc0taJ26sN+rf1DyzHMBTwG5MZ0dl47vVTYpmREkK3fDN3ci+9E1wAfhnj+C0q+IOc+Fpyf32Hg4WJt42d4lStfYNef0909Pu48lE4jAI5CoN10ZG95GF1PxBFWFLN20Qfax3jgRkR4FLSswOLfu25ScbES0GGUXYKLj/1JrMQfRe7HwNK08jby1Lzle1/9LLj/ANsRU0jTZkQ1+Z/ayebEhWknT2IQIYPNzez+eueX4LSuBz2Nid70pxO5MFsvLCzqSpcQa4uGjBYczx87nyUHiX2SR4fmAJZP43XwA8/DGb+shpym/NmfPuHcb0HvHxdl0aFDL3GBm85n5enxVaWqwS6teykYbEqSwVUDuWJ2spAOv7xWqza8mCkdle9hbjci/pdM0bcUw5XPp9UQRo6T4ZIhh1iVYhZ2iZ1BYkm97k2a+lxcm16o3Sskp53SSHG7EbDEGnKw3aZWz3a2Vhgc2RgazIWzNr69fFU2NxqSwTQKEYxBJDIiBAzK4RsoA9hQ9rnU6na1WVOyVtTHM8nC67QCbkAjFc8yW6bst6WlLDE5jQLixy01t6XVz9H/AA2bCo3FZMKJ8OEewuucBT4pFVtCAAw672q1qH37g1S0DLd46IL49jo8RiZZ4oRAsjXEYtpoATppcm5+NTQtLW56qGVwc7LRdpFAiK0uclvd2H4VXy18hlMcLb4dVooNhQtpWVFXLgx6WHlfwzTGNwiqokjbMh+Y8jTVLWNnuLWcNQq7aeyZKLC+4cx2jh8+ChgU4qlaxwLBdxh442UoWF2C/tHY7gW2A2J8uVq+dbSqDUVT33uAbDgAND4625rTUsQiiDfPqjvsDgmCSTNlAdsiIpuEWIsLE7Fixa9ugq22VCGw49S5QVL7utwRXVol1xLGGUqdiCD6GhCzFML3Mhwxcs0Tksx0JGQFT8ivyrFV8HYzOA03K2hfiaCs67dcMEciSi/2qgt5NYfK/wChrY/h6s7aAxHVmXhnb76Kk2nDgkxj9XxVFw3EZWyn2W0IqbaULmOFRHqNVefhyrZMx+z5/deDb52+I5pvF4cxvYeqnr0p8FlVByI8v7Kje2bZdbY+8w+Y+hCk8TN8pOjWsfhSOyZHWfEdGnL1V7+K6dmOKqbkXjMdALHyNj0CuexfG8sgw2JxTxYJg2ZAbAlr+HNa6KSSTbz2vem6iMDvjVZuCQnuFW3a/gmFyrPBJIMGqlEZY2kUHOxY5gdizWF+luVJwzyMlfhjLi4gk3A3AWF+nqppImlre9YDLfxUNo8KOI5zKQ/fZSvcnc+C2b471XiSY7MwiM2w3vcdb8UxhaKm+Pfa2fSyrcfgWiwyowAMUrKMuxSVAysOoJVyD51ZU07JKlz49HtB8Wkgg8xcAhJzMc2MB2rSR5i4+CqQas0rde0L1GXCsTHLaSSJbSRyLPJnbRo7ElhtqAsl731NZapFRAMDHZxubgFs8LrgWN+rbcgraMxyZke8DfqPu6jrAspySRiL6qxEq5i32IuxILAHQhh/OtMid9MHODsXajEwgW75sLWudbg+DlCY2ykC1sJsemv1HiFAw+NZRLjDpK7FY9jZ5NWOulkS4Fxa5WmpacFsdE3S13f0j/k74FRMkzdOfDqfoPkr1p3WJMzi0DMcQe7i8RCI3dgZLA3ZY7ixveqi2KV7mOd3gAzvv3ki5OK5GRfbSydvZjQQMrl2Q4D6gIKmnZ2Z3N2YlmPmTc/CtTDE2KMRt0Asql7y9xcd6bJqRcXVrwjCNJFMEF2cxxL08TGRr+QWPU8hVdWysbNFjOTcTz4DCPV2Q3lMwNJY+2ps0eOfwCsJ4cKuNS8r543gUKsV1vGEUANm2Nt7c6ro5Z3UD7R5ODze4/UXHTldNOYwVA7+Ywi1uFlP7OcFgaWWUtOYFzpOe5ICqx1GYE2sbG9rAC5piSaaRsTTHbNpBuDpxHMZeK4ZExrnkOvqDlxUftxxqKO2E4bjHbCFT3kYN1BJ1AY62IJut/zsH4WdocblDK7sxhCEsBCrtZyQLbipaup9njx2vmptlbNO0J+xDsORPkncNigjGKQZkJt5+XoarJ45Ine1Q78yOq0NHUw1LDsqt1aS1pHEGwt8OYy5FrGqUJjDApuNOX9/lTVJGyV/tLd+RCrdqz1FLD/DJQCGkEHiMz8/krLshw4SzhmbKkdnY+h0HxNc7YqxT0xA953dHiNfBVNDD2koO4ZrR8WzBfDmRpSEQmxlkY6KqjZF/LpWFhiMjwwZ8tw68VoHODRcrUeGYBMPEkMYsiCwvv5k9STcn1rZNaGiwVWTc3KlV0vEqEIL7fYLu8uLSMkkGOUr7pHhZvJWAF+jeVVW1aXtYw4aj4Jmmkwusd6GOO8PE8UsWlzkCk8mA0PzIqh2bWOpZ2ybt/Tf98U1UwiaMt8uqyHF4do3ZGFmU2PqK+lAsmjuM2keizLXPhkuMnA+oUmHjUyrlAU22YjUf0qp/hsrSWsfZpWpP4jgkDXzQB0g0JUJmYnMxuTzqxpqZkDcLVQV+0Jq2TtJT05L1lPMb/iKYSSP+xvat5xHw3FPCmFyFCxFmKqPDHfYH97y61XzxObd4Ns09FIHjCQve03B4IsRJiYlxM8Sv3rTRBCisWzFSdNjbbkR1pRonEAp4g3Dhwi5N7WtwKkLYxJ2jib3vpkoGPxKMmLwqrLmQtIC+Ww7uTxKpBvlszMAdtetJUjJGywVJADXDDkTnibkSLCx7oBtrlwUtQ5rmSRg3Iz04H98kJg1pVUroGhCuOzuIN5cPoe/jdFB/wAzIwT0uCV+Iqq2nEAY6j+Rwv8A03BPkQD5p2kee9HxBt1srRMUEw8eIkjJMtoJidSY1zAuOedgF+MTUi+KR07qeMj8v8xvU2Ib0Fz4OCna9nZiRw97un6/DyKrsJigSshA7vDISoP35Gbwk8xmfLpyVKdnjc3EL9+Ugf0tAz/2i5/qKgjINv5WC/U/ubeATWNxDJh0hLXaVziJP5rBL9SSC/8AprqCBj6syNGUbQwddT5A4fNeSSObCGnVxxeH76qpJq0Sa8JoQiPATIuFiw7iX/zMjE92yi6hhGFJIvlJBvbexHlVFVMkfVumaARE0a31zdfLUgWtfqrGAtbCGkkFx3eSs8JwyKfFGdocSkX1g58QSvdoVcnp7NwB8ReuqcVDaVkRw4cIGpva3xXrxEZS8E3v4aq37X9rW4cThcBNBJFICzaAmNmOuq+Fs2+vn5UxT05I1OXH73LmWUM3LLI05AfAeVW2irjmubncGxFRzQtlYWOTFJVSUsoljNiFPXjBt4oUZhoHsL1Umjqmt7Jr+78lpmbZ2a+UVMsP5ozuNCeNuKh5mdtdSdgPyFWVLAIIgxZ/ade+uqDM7fkOi0/s9w04SBQ2SORtWYjM5PJUUb2HP8KxW1q01VQQ03a3IW05knmfRWlHT9jGLixOv0Rb2H4c0mIOIMZCIpRXksXdyRc9UVRfTTVqZ2VTkDtSctABovKl/wClH9XSUSoQlQhN4iEOjIwurAqR5EWP4V4RcWKFmIwrYaU4WVgzqyMrDTNHsp8jpY761j9pUnYSZaEK0gkxt5oS7ccBzqMREpL3bvAOYUkZvgAPnV7+Htp5+yyHL9P08b5Ku2lS3/Nb4/VAFa9Uq0X6MsHhXDQY2SArMQ0MBa8mcbuMusYKgCxIvlGltaRqJbO7pzTkEd294ZKk+kJoJMU8uHxMckdwgiUFTEEULlCkAFbgm68zrUlM+7bb1xUMsb7kKsARY6imSAdUuDbRFfZztpNDAuAcxrhGJSRgvjWKRj3gHInxNYnbztSckJDsY3JqOYEYSi6bgOGx2M7zhsgkXu3GKOY2HeoVQAnXMRmNth3fK+qDm2phG3LCWlvgQf28Uxh/NxHeDfxFlmOKwkkTMjqVZGZG8mU2IvtoauQQdFXZjVNA0WQpnC8KZJAA2UL42f3FTUv5WtelquVkcLi8XGluJOQHjopYWudIA3L5c07xTizzySPcqj2ATT2UJKA6aHUnTmzVBRULYI2Ys3i9zzNr9dAPAKWeoL3ED3fooJp6w1S1yuSf79NvwoDQNAgknVeE11ZeJBSQSASBubbV6haZh+yiYSbCT8SIiw6xIqnNtODnCtbYEmRrj3POqlo7koP63H/aRhHoAn8PeYeAHnr8VT9oO3DRpPw/BNG+CbMquyktlkuZFHJhmZrNva2+5YihLrO+8lxJKG3aEDLFlGgsPTSngANEkSTqrbswIxiI5ZMTHh1idHztck5WBsqqCW215daincA21lLC0l1wtC+kTCYEQd1gZMNHLMVmdCcrSxkXUIW0AzANkFr2+FKwy98YymZIhhOALJqsUgi7sPwUMfrEgchT9mqi5ZuvSw67XrPbd2h2TPZ2auGfIfv8FZbPpsbu1doNOZ/ZGrBs6RKBHLMwRT+0kNz4mJ2AUXO9hasrTQmeQMGY37h+6uXuwAlabwThaYWFIUuQu5O7Em7MfMm5rXMYGNDW6BVhJJuVOrpeJUISoQlQhD/bDgf1iPvI1H1mIXiPXUEoeRDAW12JvpS1VTtnjLCpI5Cx10F4CfOFuCrZ3V1YWKlrmxHI+VYyaJ8Dy06hWrXB4uFnna7s4YbTRgmN9SLeweY0+7fQelbzY+1BVs7N/vt9ef1WeraTsTib7p9OX0Q3hpjG6uhsykMD5irh7A5pBSTHlpuvFBY9ST8ya9yaEZuOWpU98SsHgSNJH+8z6j0FVTZZ6skxHC0ac1ppKai2W1rKlnaSnMi+TeXM/eSax+U5WVcuYaqNgf0pihnfIHNk1abdUntqhhpnRywZMkbiAOo5eq64fxLEYUkwSyQlhY5dLj0I8zr50zJC2TVVEcpZoi/C/SAkmFjwOKw47vMvfTA3JGYM0gG/ek3JPVjvSpiexxcEx2jHtwlWY7N8K4hiQmBxIjRYyZALm7EjLlznXTNm10svWhtS4N72aHU7ScslWN9H2KEGJkimjeFWbY6yrCSbiwNhe/hvunOwr1zonvY5wzGnIn715rwMka1wG9V+J7BY+Pubw6zHKoDC4YqWs3u+EE67WPSpxMw3z0URieLZLrD/AEf495XhEIDxqGa7C1mvlsdjcgj+U9K8MzAL3QIXk2snovo6xZwpxTGNFUsGVzZgEYqzHSwAsTvsDQahgdZeiFxF1dYnsfw3h80D4zFiSFwwI28emUnKSRHbNr1C9ahNS4g2ClFOAcyo/wD49wuCGJwuCwqzYeQkq7GwJZQGVgRdkGtvX584JJLOXWKOO7UEY3jGKxCrHNPLMqeyrG9vPQanzNNRwNYbhLPmLhYprAQI5Ku+Q8tPzqKqqhT2JaSD6J/ZeyztAua14aQLgHf9/YUs4ZwO6kIZD7DjUA9PL0pF1Q1sntEZu05OHDnb79VdxbPkkp/4dUMwyC7ozucdS2++/nvtkquSMqSp3G9XAIIuFkXtcxxa4WIyPIrrETtIQXOYhVUX5KosB/fWuWMDdF695crbszwP6y5LsEiS2Zjz/dHUmkto7QZRs4uOg+fQKelpjO7kNfotJmdViJHeNGg0VAI0CjzaxPz+FYBxe993+8d5zN+gutEAGiw0Rf2H4C8QbEYiNEmewVQATGg2UtuSdzryFamipewZYm5Kr5ZMZyRZTiiSoQlQhKhCVCEqEIL7Zdn2DNjsPmzqAZYhr3gXTMOkgW/rYc966voW1DCR7ynhmLDY6Idwc8cyKykMjF116P4hcH0rK3kgfcZEWPkrHuvFtyz3tP2XMIEsV2ja9xbVCNx5gda3my9rsq/y3ZPHrzH0WerKIw95ubfghuGTKwbpVnUsc+JzW6kFebOmZBVxyyaNcCfP5aqbJFCQX77fZba38/Kq6lrAxjIcBvofqr/amyu2mlq+2ZgN3DPM8G29L5rnBkRIZQAWOi35ef8AfnUlU5xkEEWROZPJQbLhjZTOr6oYms7rGnQu+g+vBOw42SVXEpDAC4JGxqB8TqORhY4kE2ITlPOza9PO2djQ5jS5rgLWtu6JoYNe6z57N7ttx60+a1gn7C2f2VSt2NO6h9tBGHPLfYG2XimWwL5BJlOXkw+XLUVM4xvOAkX4JARzMYJQ04Tvtlw101XUeMmSNoVllSJvajDEKb76edeGBhN1yJ3WsrRu2XECYycZITEbptvYi7e94SRr1qP2Vua79pPBOHttxHvWm+tuHdQrWAy5RcgBdhYs2v7xrz2VtrXXvtJveyqZOKYhkaNsRKY3Ys6FzlZmJLEjzJJPLU1IKdl7rjt3WsvIeFylcyxsRbQ+XkCb29KA6GN2G4BXYgqJWdoGOLRvsbea8igDIzZvEv3bcut/72rx9Q1krYiNVNDs+SWlkqmkWYRcb89/T6FSBi3iiXujlv7TAa+n99KQex1VUPY5xDW2yV6x7NmbOhnjYHPkvckXtbcPviuZpjMmdrd6n3uo/v8AWvGNLJDSym7XDIoke2anG1KZobJGQHgaG++3x5E8Eu+bJ3kZtydDqL9aXjpWvcYX5PGh4hP1G1ZYo21sHeice8054H8uF9RwPUKNisWZLEqAQLE9atKKCSFhY83G5ZrbNbBWTCaJpa4jvczx+9clbdnOzrYm7swjiX2nbS/kPOotobSjowAc3HQfPokqaldOcsgN60SKaOJAI5ESNBtHGXNut+vwrDTSSzvxSXJPE2C0LGMjbhbkFddkuz31txisSs3dqQYElIGcj/iMgAsNsoO+p2Iq72fQ9kMbwL/fFKTzYsgVolWqWSoQlQhKhCVCEqEJUISoQgntZ2WkztisJbNbNJDbSQrqGW20hGnn6719bQNqBi3qeGYsy3IcwXEUlUuh0VgSp3AfR1IPRrn4VlXxyQuscj8wrEEOCF+0fYwNmkw3t5tY9LHNqCvTTlWr2Z+IA60dRll731+qp6rZ1rui8vogXEYZo2KupVhuCLGtQ0tcMTc1Um4yKfw88ZGSUlRuGGtqrJxJDU9u1uIEWK01HNT1mzvYZHhjmuxAnQ65HzPovZ5kIEUNyCdWPOvI2yVEwmkGFrdB817NLBQUjqSmdjkktiI0tuaPveeSmmINdfurlB9BqfwtVdHMGyiodvxH5Aea0s9GZaV9BF+kRMvwN8Tj5ZpnFyZsii4DEWHkNv0qeiYe2fK/Vouepz9NEjtmWM0cFLDk17gB/S02B/7jZ10/jC0jJmNwCd+nT8K5oZzDFI5x3Aj1/ZSbd2eyqqadkbQLvc02yyGEnyAK5xE+aWPwpoL2Cix6X61LTzTezSuc43GSUrqGj/iVNFHGA1+ZA3g6fBN4N/tHsEz3OTNaw1PLYcqkqJ3iCLvWxWufBK7PoKd1dVDAHGMuwM3GziPTIZ8UuKGbKO+jAIOjqBY+VwamosYebPxttxzuktrmF0LcUBilvuFmkfXpzXqSxyEP9YaNxplIuB+IqrwsYHMmYS6+q0xnlncyWina1gaBgO7LQpoKY5bMQwbmNjfn5cxT1S5slM2aI+4R1y4qn2Wx9NtGSjqgAJQQbaZ5gjlqAuI5VQtFJfITuOXn/fWu5Q9r21UIvcZjiFBTSROhfsusdhLXHC7gR8jn4HolNPEoKxMXLbsRbSvGmSqnY8twtbxXbnU+zaGWFkgkfLYZaAD+59FEjiLEAAknYDn8KtCxuLGRmFmBLIGGME2O5GPAOx4IEmKfu9dIiNTb3vdFUW0NttivHAMTuO4fVPU1AXWdJkOH3oi+fHRxLcyxoqbZYCbeS3NifSske1mfc4iTzCuRhYMsgrnsz2blxZXEYp5lhDXjgZQme2zuAfZvsp3sOW95RbObGMbxn5/FKTTk5N0WiVbJZKhCVCEqEJUISoQlQhKhCVCEqEIX7T9kFxB76FhDPqCwXSQHdXA3/i3HnS1TSsnbZykjkLDcIIbFtFL9XxQMUtshJ9lwPYkRuYv8jYVmKqgkgJIFxqrCOZrwveI8KhxIHfxjM3gzjQq6359D5/rXdHtSopMmG7dbHgo56WOb3hnxQRxXsTNGA0R75ToQBZgRuCK2FJtymnNicJ5/VU02z5Y8xmOX0Q06NG1iCrDkRqD6VaPaJGFt8iNyXgldBK2QDNpBz4hejFPYryJuTzpF2z242Hc0aK8j/EEohmYcnSOuTwvYeg0ThxCtIGPhUWtflao2wvjpZMQ7zr+qnkrqep2pAWG0UeAC+WTc/wBk+MaMjAHxEm3xOlJezu7aNh0wtJ8FdnaUfsc8zTd4fIG/9xABHgV47jvhbkLfganhH+Ae7jcpSre3+PwsByYGt9CfmmkEZkYSXFycrA2sb7+dTyPLKSM4cQs2/SyrY4GT7VqG9oWOxPwndfEcinph3SFDMJM2wBvb50tB2bqphpwQM7qxqzPHsyVm0HAuJGAXBOR1+91+KajxcJULLETbYoLX9dKblNUyQloxNOl9yp6cbKmp2NlJje3UjPF53+9yYxE+drgZQPZHS1SUlKY4Sx/6iSfFRbW2o2oq2TQiwYAB4Em/qvPE55sx6CmoIRDGGDQKtrKt9XO6Z9rnh0siDhHY6ea5e0KjnJoT6CkKvbFLTGxNzwGa6hoZZc7WHNHHCuARYcAwwyM4GsoMZOvQFrD5Vk6za81UC1zgG8M/U2zVzBRxwm4FzxTkuOcP3UYxkkp1CKqG42uTlIC9TypWClfP7rQfEqd8gZqUX9meyDIyYnFzPLKNVjJGSMkdF0dx723Tka0VLQxQAEDNIyTOf0RhTqhSoQlQhKhCVCEqEJUISoQlQhKhCVCEqEKJxXhsWJiaGZA6NuD+YO4PmK8IBFigGyA+Kdi8ThxfCs2JjNg0cjAOpHssjGym2mhttzvpU1OymP70eRTUdSRk5Uq8WTOUmvBLcLIjeFlcezIOqnrzuOtUc1HLCbEXt6jgm2ytcLhP4vCxSg9/Ej/dkNtR0cEa5TUlPtCop7CJ5tuG7pbiuJaeOT3mofxvYWBriOR42WxYN4gVP3haxIq9g/Ezv81mXL91XybLb+h3mqbEdgsSD9m0cgIuCGtf51aR7eo3i7nFvUfRKO2dMNBdVU/ZfFqCxw72GhIF/wAqeZW0zzZr2k9VAaeZozaVFbg062UwSC+wyH+lSh8JbkRbwXP5odfO/iknB5zdRBIbbjIf6UGSJoGYt1C8wyON7G6fg7M4ogFcO4B55bVEaqmjuC9o8Qu+xmfnYnzVpD2FxNx3pjiX3nYW/Ck5Nt0bRcOxdAVM3Z8x1FlcYbsHEgvPK7X2ManLbqTY1Wy/iS5tCy/U/K6aZsvLvu8kRcP4dDEAYIENtA8bqX/6xvVHU7TqZwWyPy4WI+CfipYo82N+aZx3FkRhG8mZztHLAWPp4AP1qCKGST3AfB31UrntGpVnwzsbicVlM8ceFhOpEZYSnptZVv8AvC46VdU+zMJDpHE8svvyKVfUbmhHvAeAYfBoUw8YQNqxuSzHqxOp5+QubVataGiwSxJOqs66XiVCEqEJUISoQlQhKhCVCEqEJUISoQlQhKhCVCEqEKFxLhMGIXLNEkgsR4lBIB6Hceorwi+RQhHGfR5k8eDxMiMNAkxzxleSbZgvqWt8aRm2dBINLKZs72qlxHBuJQWDYdZrXKPA98t/uMHAYr8NBbmKrpdju/Sb31+vVMNqhvVZPxmOMlJopYdbtGyEFD/mIfdv0632pJ+z6hp0v8+v3ZSCZh3p+LjMZIAnjLHY5rJIOj8kk/70uYXj9J+Y+oUmIcVJTiINwrk29qPMO8Q9V98eWvleucDgM8vgfovbhctxVcubvwV0tKhGnQSJ08x+Fe4H3tY34fQry44pmbi8anxTqpNxmVs8RtyZb+A+WnxroQvOjT8D+68xDio8PGI7nulkJ/8ARUyxtf8Ad0sfLT41MyimeLht/QrkytG9WGE4XxCS3dYIwZv+IZQigdWjIzeoyg06zZMjrYzlzGfmCoTUtGiucP8AR48rZsZiQ4GywoIzfzf2iPL01qxh2bFHzULp3ORbwTgOHwiZIIggO51JPqxJJ+dPNaGiwChJJ1VlXS8SoQlQhKhCVCEqEJUISoQlQhKhCVCEqEJUISoQlQhKhCVCEqEJUISoQuZNj6UIWEdpfYm/90frXD/dK6bqhGT7v8v6Ug/3PNTjVc4b2z8a6PvN8F5uKLOwP7aT/wBs/mKai1Kietq7O/sF+P51MuFZ0ISoQlQhKhCVCEqEJUISoQlQhKhCVCEq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4" name="Picture 8" descr="http://blogs-images.forbes.com/amadoudiallo/files/2014/05/fcc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93096"/>
            <a:ext cx="1660280" cy="1655324"/>
          </a:xfrm>
          <a:prstGeom prst="rect">
            <a:avLst/>
          </a:prstGeom>
          <a:noFill/>
        </p:spPr>
      </p:pic>
      <p:pic>
        <p:nvPicPr>
          <p:cNvPr id="45066" name="Picture 10" descr="http://www.wirefly.com/sites/wirefly.com/themes/wirefly/images/logo-im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21088"/>
            <a:ext cx="3528392" cy="1767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70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  <p:sp>
        <p:nvSpPr>
          <p:cNvPr id="7" name="AutoShape 6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1475655" y="2124471"/>
            <a:ext cx="1160509" cy="116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1170854" y="2399926"/>
            <a:ext cx="3185121" cy="3185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QSEhQUEhIWFRUVGBgXFxcYGRweHBgXFBkYGBcVFxgcHCggGBwlHBcXIjEhJiotLi4uHB8zODMsNygtLisBCgoKDg0OGhAQGywkHyQsLSwsLC4sLCwvLCwsLCwsLCwsLCwsLCwsLCwwLCwsLC0sLCwsLC8sNTQ3LCw0LCwsLP/AABEIALABHwMBIgACEQEDEQH/xAAcAAEAAQUBAQAAAAAAAAAAAAAABAIDBQYHAQj/xABEEAABAwIDBAYGBwUIAwEAAAABAAIDESEEEjEFQVFhBhMicYGRBzJSobHRFCNCYpLB8DNTctLxJHOCg5OjsuFDlKJj/8QAGAEBAQEBAQAAAAAAAAAAAAAAAAECAwT/xAArEQEAAwABAwEHAwUAAAAAAAAAAQIRIQMSMVETQXGB0eHwBKHBIiNhkbH/2gAMAwEAAhEDEQA/AO4oiICIiAiIgIiICIiAiIgIiICIiAiIgIiICIiAiIgIiICIiAiIgIiICIiAiIgIiIC556SvSA7BPGHwwaZi0Oe9wqI2n1aN+080JvYChINV0NfNHS6cz43FSHfK8D+Fjixo/C0KS1WNRMV0uxMjnP6+dzz9sPcNT6oLSA1taaCm5W3dLcaAPrZf/Yk+asMldGQbZQPID+n9FrkuLLiTuv70hZ4bdB05x7Daab/WcfcXLN4D0t42Omd5cPvsaR5tAPvXMjiSpMGMorjOu47J9MmegkgY7iY3lp8GOB/5Ladn+krBSUDzJCTukYSPF0eZrRzJC+bjOx/rNBPP5q5G/LTI97dd9R5OtxU5Xh9Z7P2nDOM0E0co4scHU76Gylr5Qw21JGuDqBzho5hLHjuO7wIW3bG9JuKhoDiCRbs4huYf6gOave7gmpj6BRc72T6VInAfSIXR1+3GesZ37neADlueyduYfEj6idklLkA9ofxMPab4hUxkUREQREQEREBERAREQEREBERAREQEREBERAREQEREBfMm3ISMfJHGHSdZPLky3JaHOJIuK0F9dy+lsUTkdQgHKaE6A01PJfMWy9odVIx5BNLg7xXUjms2mYjhqkbOamNgY71Te45Gllgtq9Ha1LOw72dx7uC3PaOAbifr8MWtmN3NrRk1LW3Mk9zt9CsXDiwaskaWuacrmuFHNI3EHQ/9Ln0+pF42HW9JpxZznEQOYaOFCjXELoO0NltkbRwDhx3juWo7S2C+K8dXt947xvXaJcpr6MdWqlwS0sVBZJe9D3/PVXY5OXv/AKqsMiyRX2z0HEfrVQGUOhHjbz3DzVYcRqLbvHgpjWp0UgBqwujJ1LDSveNKeH5qbBjpWkOq2TKag+o8Hi1zbA+FVh2EKtkhGhUxYl0ro76UcRCQx7+tGnV4izrW7E1ye92Y8l03YnpCwk9GvccPJ7MtAK8pPVPiQeS+cBihSjgCOayWx8I9xpFne24EbRn5VbYlo7k0x3npZ0/hwhMcY66beAeyyumd3H7ovxpVc22l05x8pr9ILBubGA0DutmPiSsUNgzi72NjHGSSNlPBzs3hRXG7JYP2mNwzf4XOefEBoHvXOerX1bik+ifsf0j47DvHWS9fHvZIBpvyvAzA99RyXaej23IsZC2aE2NnNOrHb2uHG/iKFcU2X0bgmcC3EPmaDV2TDvaygvR0hdQA8VsMmOGGf1mGdG18dDkZIw9YxvrRSNYSPdY0y71i36iK4sdLXXVTJIGiriAOJNFzXGbRxWIkZOC9jcnYETjlyvqSTU3cbattQaUWDn2tKJAZMLK5tbue7O7mQCSB+LyWZ/VRvEfwsdCZ97rR2xBulaf4Tm/41VzD7QjeaNeCeGle6uqw+zNg4eSNr88kgcKglxYe6jMpFNKG4WudM+iWIhYcRs2ebOztOw73mQPAuTGZKkO+6TQ0tQ69d6nnIc8r4dFRap6POlzdo4cOsJGUDxX/AOu4ra10rOxrMxk4IiKoIiICIiAiIgIiICIiDCdNsV1WAxTwaHqXgHg54ytPm4L5ybGCu8+leSmzJh7Toh/uMd+S4VhSo1CvAYx8DrEUOrSddK07q0qAtic/D40DrMwe0UD20EjRwNbSMHA1puLVgizy+X9P66Kx1ZBrpTQ1FRpQ2pS53e5cb9GJnujiXanWmI7bRsfnhlcRgJ8Pf9tH+8jBNBxkZd0ffdu7MVb65jxWtK7wrmA27JGRnqaaOFnDnz9yk4t2EmaS1uSQ1JdH2DU3JdHTK6/IHms+0tTjqR84b9lW3PTn5e9rG1Nhxy1Ley/iND3hani8K+F2V4pwO48wV0bZkbXMoTUjw4jSpppXlm4KjaGzWvaQ4Z2+8cwu8TjzzES57FKpUctN9Plz4qvauxXRVc2rmcd7e9Y9ki3E6xMYyReN7R3i3u0A7gEN/VubaanjQb9FFZKj38kGydBNjR4zFiOV1Iw0uoDTO4UDYs26t9L0Bpei3DauFxTaxNglZGLCOGN3V0FQLsFHW3mp4rX9lwGBjRXtAVcefDuAsskdvyiwe9vJr3tHeADpZeTrVta3rHxeno2rWPOT8FmDo3ipK5cNLbUvGQW+8/KNVkMJsXDwDNiC3ESboWGsbafvZL5ubW+JWMl2m9/rOc4a9txdTwJ1UjZmBkxTwxxLYxd5GuUcOZNGg7q13LlebRxkQ7Vis/1WtMsnNiJcU3NI9rMPHYGzYxl+zFGLOppXwqTZYrE46IOPVsdRrCA95u7NQ9lm4UDTe922uoHSXpI6WQR4ajYo+zHlpcixLfZtoRem+5VfRPYL53B078wJsD7IuXvP26XpX5LM0ite633SLTe3bHj9oSsDtAOhc6XAO6mHKw4iM5HktF3VBa51BQkgkeYVOF2kDfBbQkP/AOUpz+GWQVPh5rN9IsTA9gw7ntjgbowvy5yLkvpQm+6vPgtce/ZcQyksNdzWOcCd1zWqsc+6WZzzsfn56tn2H02kwxBmaW3NXwguj73x1JBJroD8uk7A6bwz5Q9zRm9WRprG86EBwJymu4/Gy4o3amzw5pc2Zo32fe1qZSRSwsqW5eviOzX9b9IztMLyG53RhhLDmy9ote0tNjYip0PSk3icj7MXik8t7Zhhs7b5EVosQA8t3DrM1QO57XHlmXXVyTYsZkxcAxTJGStaI4utqCxtXHJIPtG7g11SDput1tdulMzMufUzj4CIi7OQiIgIiICIiAiIgKiaUMaXOIDWgkk6AAVJPgq1jOk2AOIwmJhbrLFIwXpdzSBfvog410y6ZyY9pLax4bM4RMy063KTWUuN6tAaMtqF++lVqOHKr68DDMgcCJYppeyWkFrXhuYOOahOdhFCARQDQKmCNRuE0CqtlnBXYgrnVIiCIaaAC+gAAPdoAfj7lHxMOYEeG46bt41WUfErL2U/XfQGo0v3/BBDwZLBQca+6nwAHgslDjCopYLbibgV1HEbyL+atSAhFZR0ee7df1qtf2v0ZrVzRkPd2T8lluj+DxE0WIfEQXxEZYsoDnigLnBxIqLgZb1HgvMPtomoO40IIuCDdrhqCNKKRMbwc+9pc2ypmAuMZLW6uFxu8d481I2Jg3OkY4tORhDiaezcAV1vQWW4TPElA2jRethetRW++nwCuOw4AsrrORqw43/V/Aj9clYdHuCkvFFR1tNfdr+u9RrUDDz9S6QTNdTsuBAs4UtRxtTtP10BGq2Fr3YbZrpHGs2LNK6ZY6EBrRuAbnp/eV1WIbhhLI1oAJc4AW3uOvIqf6Q8SOtZAy4iY1oA9pxA8yOr8TuXG9Ym8R85+TpEz2sBsTZ3XSUvl1cRa24V3E0/VFsPSzHmKI4aGmZwb15GrI3erEOBNi7gC0b7XMI4YPDlwAc+tGfekNO2RvYyoNP4RvKw0UZu51XFxJeTq7NdxNe8n9UWKR7W/fPiPH1dL/26+zjzPn6LGz8K0DQf1UjE4BjxdoVcUeWyltXolwhgMr4rHts4cPL4qtrmvylpoWnM02DmEXBa7UcbLLzQVWLxOAaTWlDxFvPj4q6Y6TB0jG0cO1slsdhxUUt9JiAq/qx++aBnDRqWmlA51Ok9ENtfSoA4uBe2jXEaOtVsg5ObQ+a+YyZoiCwl1CDb1gRo4CtyOVCum+iXbxzB5d2esEEg3fXEmMjmH5hTcHLE8T3f7T/DtaIi6sCIiAiIgIiICIiAiKmQ2PcUHEPSthGDHGWMAiRozU3vZ2XU4mgatPbiBwW/dM9nuczKbUNY3bq8PEfkdy5yZu0WyDK8e/596zrSYydSGYkKAAl1VZZsgK9dGFimSEKTDi+KJi4+KmnIkcafAqPIBvsBWrjS1N7rAU576qe2QFeOirpqgibNxEmHNalzK2LTcEk3bQW3b1msdhoMaM7j1c1KCdg14CaPRw5ihWJc0t00OoOhBNzvvc2VmIFtHx1FhalKW9WhpTdqFxv0dnurOS7U60Z23jY/eHmIwkuFcBO0ZXWZKw5o38mvpZ2vZNDbRSRLVT9m7YBDmPDSHWe1wDmOvo9psdPkVVNsIOvhTlP7h7rGv7qQm26jXealetk9t4yVt0djupOx/wAYt/v/AF71Bmca638fO6kSucCWOY4PFiwtOYd7aVVyLDZhXjdd/LgynQvBgyuldZsDc5J9o1DT4Uc7/Ctb21OZ5HuIu92YV3XsLbgKeQWT66WNj4wSGP8AWA8B8LdyxYw7nGoBIrSoBpWlaV7rrnFZi02lvzGK8M1xvIcxAyi5NBWpA0pUgVt8FMLbGtOfdqVaMzI25nEAWvx5D56XWDl2k7EOytq2MHjc778q1tzW4hmZbBWqugqxA2gCvBRVdVakZVVrwlFQZYlM2ZtUxDIS5rDI2QmPKH52Wa6pBDqA6HlpqqXhRZI0HYthekguYDiIczdDLh+1Q1sZIK54wQN2YVtVbfsXpFhsWK4edjzvbWjx/Ew0cPEL5sw8zo3BzHFrgbEGhHcQskzaLZKmZhdIbicPeJmuGjw7NR5H3hX7w1WtYmr6WRcT2V0wx8QrBiPpjGi8M4a2UBovlo/NJ3hztD2a67ZsX0r4WQ5MSyTCyWrnFWVP3gKgc3NCamOgIreHnbI0Pjc17XCoc0ggjiCLFXFUEREBERAVuc9l3cfgripe2oI4inmg1ORjXAtcAQdx0K1nbXQKCcdk5TuBuB3H1h5rbZ4Cw5XeB49yttBGhWJhXG9q9CsXh6lgzs89PvD8wsEcUWGkjS08/novoXrL/rl81A2jsHD4gfWRNNd4FD7tUXXEWPB0K9yredsei9t3YZ+U7mk08K+r8PfbS9p7FxeFNJIyRxG/urr4Jq6oaSFIixfFY6HHtNjY8DuUoUOioyLJARdWnw3Lm68f5uI96iAkK4ydXUxWWBx1yu7xe577Gn9Fcw+PfGQDyturwDjv196pEgOvL3aJycMw0rUZha53Clt3FS1YtGStbTWdhI2ztlskYEsAnLbMOTtsO4B/2W2Ote9WdmT1ZU73OpzFdfE1Pio8mGGoo5tKjWtKA95J/MKbDlDTTUUsNQdzabtylKRSOFvbunZJsTVzGCvbc1poLhrnBpIFPWuac6KRtbas+HmaGO6kwkiGAVAAdZpoSRIXB1C81qSaFY3Ey9UKn1iQSfZvVoGl7H46Cqmt6USSxBk8DHgOaQauDi1pBIt6pIFKtI10VlmEDpTs6LFRCSP6vEh4MkAPZcHgAugB1AeK5dRmcLgBYzAbOMVWuBDhYgihB5g3Hctkbh8PKPqHhmYmseJe0ZSBbI8DQ3pm1uK7lE2nhp4Wh2Ka9jw21SHtLBplkaXNPdW1tEFlirCsFxFK/aFRS+4mlBetAdyuB1q7uKjfC4vFSHJVFeFW3NVyi8ogjOjVstophaqTGgjB/isg3a7i3LK1mIbSgE7c5aL/ALOSokjNzSjqDgojolb6tVMZjZWMMJLsFi5cK8ivVSOBY9/DrcrY6UsOsZr9q9t86O+k6SORuH2lGGn9+2lKEDKXNbVrgfbYaX0FCVykhTGYt3UPifVzeyYSb9U4PaXltjlaWBwIBGrbEVIJMPpxjgQCDUG4I3g7wvVzj0Sbf/s7IJpAKve3DZjd7YwC9g45ST8Ny6OtOYiIgIiIKJoWvFHAEc1i8Rsgi8bv8Lvyd86rLog1iZhZ+0aW8z6v4hbzolK0WzEKBPsmM1LasJ3ttU8S3Q+IUwYcuLRe47vl4X8Vcc0OFCAQdxFfcr0uAlZuDx92x8iaHzCx+K2lHFeQlve135BZxdYTbfQPC4i+Xq3Xu3Svdu8KLR9r+jnFQdrDnrW8K1O/dSvx3Le39OcIHBuaTvET6Dmbad1VsGCxsczc0T2vbxaa05HeDyKYuvn52Icw5ZmFh0uLeakCh0XcdrbDgxQpPE1+6tL+DtVzjb3o1lhq/BvzjXq3a+HHwRdaqrrHKL15a7JK0xvG5wor4VVJjcK10PEcaUvftbteCusdfNlDqVpl1FhWx0qbWrWihtKE11TUxR1XXympqxh8HONz4C3gBzU2XCqxh3hgo2w/WqvjFIIEsFNVXsraM+HeXQydVUAOADSHAVoCCCN553PEqQ81VqSEIJEW0MO/M6fDHrKlzZIpOroSCKGLKWbzoB5iqRxQFvWNxZLiADE+FzKOcRUmVpc2g46UrooM0NgFZMdqeaDMybFmrTIJHONWCFzZKspqTGSRetzQXCx20mOw1OuDo3O0bIC0mnCtK+9WGEtILSWlpqC0kEHSoIuLLIYLbeKjfmZiZgaUJLy4ka0OevEoIr5KOa2oJdpQ95+AKCQ8K05hZWHpBIM4cyCQPJc50kLXOcSKXcdbDfXysrY2mMmUYPCaEF5jeX33hxk7Phpuoi8sc2WorS3ePmvTOFkJcRAWBowUbRUEkSzVcLVoS85a6XBovZ34XK0DAhgBqf7RMXOvcZjQCunqm2lDdDlivpI4Gv64ledfWzWl5JAytBJvXQanTcss/HwdYHDAwijaBpfK4V3FwMgD6cCL110VpnSGVj3GPq4SW5PqY2R0aNGtLW5miprY10vZDl5gNizSE/2d7Q313SgxtYNe25+UC27XkpbYcOyIF5dLK6n1bTljjaCCQ91KvJFqNsKm9QCsW6Yvs5xdfNep7XtX1PPVSG0AuhhtPaUssgkc4gtNWBthHfMBGPs0NKb7Bdx6BdIfp2EbI6nWsJjlp7baHMBuDmkO5VI3L5/xc4XQ/QVij1uKZuLWO8Wkj4OHkkJaOHYERFpgREQEREBERAVuWFrrOaD3q4iDD4ro3A/WMeSxknRCNpzR1a4aOaSD5hbWiDWWslZZ/bHGlHfI+5SI3g6LOOYDqFEn2eDcWKkwNY2/0aw+MbSWMZtzx6w8Vy/b/QfFYOrovr4uXrAfr9Fdqkhc3UVHEfmPkqdeYWcxYl87RYsGxq1w1B1CkBy650i6EYXF3czI/c5liue7Y9H+Mw9TDTEMG4WfTu0PuRrWGovKKG7GFjssrXRv9l7S025EK+2cHQhFXmlVgqyHqrrFTFwniqbKyXqkv5omJJjC8awKx1pVJlKC9lQuVgyFW3OKKl9cqMTPUKKlEUbMqH3VRalggvRSZQqJsUSo8mIaNSruzMFPizlwsD5eLgOyO957I7q15IIzzXVdA9GET25nR1BcQARazdTXn+Sv7B9F2j8bLm39VHp3Odv92twui4PBsiaGRsDGjcFGZlsWCmzsBOuh7xqr6x+yGkNdwJt+f5LILbAiIgIiICIiAiIgIiICIiDxzaqJNgQbtsf1qpiIMLLGW6jx3f8ASoqs4RVQ5tmtNxVp4j8xofFTBhNobMhnblmiZI3g5oPJajtL0W4OSpiMkBPsOqPwuqB5LfJcFK3TK8fhP5g+QUOTE5fXY9ne2o82199FnF1y3GeivEt/Y4qN44PaWnzBI9yxWI6D7TjH7Bkn93I0/wDLLw+HFdnjx0bjQSNJ4ZhXy1V9F1wKbYePZXPgZhTgA7j7JNdCoc0M7a5sJiG98Mm6tfs8j5HgvomqVKGvnB0rxrBMP8t/8vIqkYk6dXJU2AyOvppb7zfMcV9IVXlUNfODZnu9WGY2raN5t2b6adpv4hxV5sM5FRhMSRr+xfpc+zyPkV9E1VKGuBRbDxz/AFcBPrS7cu/Lq4jf89FKi6HbTeKjCZdfXkYN1faOunfwoV3NeFU1x3CejTHvP1ksETa3ILnmnEAAA+YWawPonjFDPipZNKtYAwfZqK3NLPG6xGhF+iOlA1I8151o3Imtd2b0EwENC3Dte4Uo6Ql5qABW9gbV010otljaAAAAANABQDwXrGVUyDDjfdXDViKMus0VWQw+zaXea8hp48VLhNldTEeAL1EVBERAREQEREBERAREQEREBERAREQF4RXVeogh4nZcUnrRtPgsZJ0Tg+xmjP3HEfAhZ9EGqydFpB6mKlHAF5PuNQosuwcaPVxLvJh+LVuiINBfgNoN/wDNX/Lj/kVh0ePH/l/24/5F0VeFo4JwOckY3fKfwR/yL1seK3yu8m/JdCMLfZCpOGb7ITgaG3CzHWWT8R+AV9mzifWJPeSfit0+iM4L36K3gg1aDZ9NynQ4NZwQN4KoRjgqjHRYZSo4VJyr1RVDWqtEQEREH//Z"/>
          <p:cNvSpPr>
            <a:spLocks noChangeAspect="1" noChangeArrowheads="1"/>
          </p:cNvSpPr>
          <p:nvPr/>
        </p:nvSpPr>
        <p:spPr bwMode="auto">
          <a:xfrm>
            <a:off x="2055909" y="3299661"/>
            <a:ext cx="2316836" cy="231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oedb.org/wp-content/uploads/2011/10/cloud_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09" y="979661"/>
            <a:ext cx="4678502" cy="2881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http://www.n2ws.com/imag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304256" cy="1904852"/>
          </a:xfrm>
          <a:prstGeom prst="rect">
            <a:avLst/>
          </a:prstGeom>
          <a:noFill/>
        </p:spPr>
      </p:pic>
      <p:pic>
        <p:nvPicPr>
          <p:cNvPr id="44036" name="Picture 4" descr="https://encrypted-tbn2.gstatic.com/images?q=tbn:ANd9GcRb3NaplV-EU9BA_fsMAQwVDEimKjgG24_RceBU1nO5QEDicp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1993776" cy="1864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90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Noam Nisan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1384</Words>
  <Application>Microsoft Office PowerPoint</Application>
  <PresentationFormat>On-screen Show (4:3)</PresentationFormat>
  <Paragraphs>306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Edge</vt:lpstr>
      <vt:lpstr>Complexity of Pricing</vt:lpstr>
      <vt:lpstr>Slide 2</vt:lpstr>
      <vt:lpstr>Complexity in Economics</vt:lpstr>
      <vt:lpstr>Complexity in Economics</vt:lpstr>
      <vt:lpstr>Optimization Perspective</vt:lpstr>
      <vt:lpstr>Ad auctions</vt:lpstr>
      <vt:lpstr>Spectrum Auctions</vt:lpstr>
      <vt:lpstr>Cloud Computing</vt:lpstr>
      <vt:lpstr>Our Setting</vt:lpstr>
      <vt:lpstr>Selling independent items</vt:lpstr>
      <vt:lpstr>Single Item case: monopolist pricing</vt:lpstr>
      <vt:lpstr>Single Item case: can we do better?</vt:lpstr>
      <vt:lpstr>Selling Two Items </vt:lpstr>
      <vt:lpstr>Surely, just sell each item optimally…</vt:lpstr>
      <vt:lpstr>Surely, just sell each item optimally…</vt:lpstr>
      <vt:lpstr>Other Examples</vt:lpstr>
      <vt:lpstr>Optimal Multi-item Auctions</vt:lpstr>
      <vt:lpstr>Drawbacks of Complex Auctions</vt:lpstr>
      <vt:lpstr>How much do we lose if we stick to simple auctions?</vt:lpstr>
      <vt:lpstr>Simplicity vs Complexity</vt:lpstr>
      <vt:lpstr>Theorem: Selling two items separately always gives at least half of the optimal revenue.               Hart-Nisan 2012</vt:lpstr>
      <vt:lpstr>Proof Strategy: split the valuation space </vt:lpstr>
      <vt:lpstr>Multiple Items</vt:lpstr>
      <vt:lpstr>Menu-size Complexity</vt:lpstr>
      <vt:lpstr>How Complex Must Auctions Be?</vt:lpstr>
      <vt:lpstr>How Complex Must Auctions Be?</vt:lpstr>
      <vt:lpstr>How Complex Must Auctions Be?</vt:lpstr>
      <vt:lpstr>How Complex Must Auctions Be?</vt:lpstr>
      <vt:lpstr>How Complex Must Auctions Be?</vt:lpstr>
      <vt:lpstr>How Complex Must Auctions Be?</vt:lpstr>
      <vt:lpstr>Theorem: For every n, , there exists C=exp(n, -1) such that auctions with menu size at most C suffice for getting (1- ) fraction of the optimal revenue in every n item auction.                                           Babaioff-Gonczarowski-Nisan 2016</vt:lpstr>
      <vt:lpstr>Proof Strategy: Core vs. Tails          Li-Yao</vt:lpstr>
      <vt:lpstr>How Complex Must Auctions Be?</vt:lpstr>
      <vt:lpstr>Theorem: An auction that extracts at least    1-1/n fraction of the optimal revenue from the uniform distribution on {0,1}n requires 2Ω(n) menu entries.                                          Babaioff-Gonczarowski-Nisan 2016</vt:lpstr>
      <vt:lpstr>Proof Idea: limitations of single entry</vt:lpstr>
      <vt:lpstr>How Complex Must Auctions Be?</vt:lpstr>
      <vt:lpstr>The power of small menus</vt:lpstr>
      <vt:lpstr>Auction with small menu-size </vt:lpstr>
      <vt:lpstr>Open Problem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/>
  <cp:lastModifiedBy/>
  <cp:revision>15</cp:revision>
  <cp:lastPrinted>1601-01-01T00:00:00Z</cp:lastPrinted>
  <dcterms:created xsi:type="dcterms:W3CDTF">1601-01-01T00:00:00Z</dcterms:created>
  <dcterms:modified xsi:type="dcterms:W3CDTF">2016-10-07T14:23:48Z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