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sldIdLst>
    <p:sldId id="256" r:id="rId2"/>
    <p:sldId id="313" r:id="rId3"/>
    <p:sldId id="312" r:id="rId4"/>
    <p:sldId id="262" r:id="rId5"/>
    <p:sldId id="315" r:id="rId6"/>
    <p:sldId id="263" r:id="rId7"/>
    <p:sldId id="264" r:id="rId8"/>
    <p:sldId id="310" r:id="rId9"/>
    <p:sldId id="267" r:id="rId10"/>
    <p:sldId id="302" r:id="rId11"/>
    <p:sldId id="309" r:id="rId12"/>
    <p:sldId id="316" r:id="rId13"/>
    <p:sldId id="291" r:id="rId14"/>
    <p:sldId id="271" r:id="rId15"/>
    <p:sldId id="285" r:id="rId16"/>
  </p:sldIdLst>
  <p:sldSz cx="9144000" cy="6858000" type="screen4x3"/>
  <p:notesSz cx="6858000" cy="9144000"/>
  <p:embeddedFontLst>
    <p:embeddedFont>
      <p:font typeface="Calibri" pitchFamily="34" charset="0"/>
      <p:regular r:id="rId18"/>
      <p:bold r:id="rId19"/>
      <p:italic r:id="rId20"/>
      <p:boldItalic r:id="rId21"/>
    </p:embeddedFont>
    <p:embeddedFont>
      <p:font typeface="Matura MT Script Capitals" pitchFamily="66" charset="0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CD1AE"/>
    <a:srgbClr val="CAE8A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2" autoAdjust="0"/>
    <p:restoredTop sz="88696" autoAdjust="0"/>
  </p:normalViewPr>
  <p:slideViewPr>
    <p:cSldViewPr>
      <p:cViewPr varScale="1">
        <p:scale>
          <a:sx n="68" d="100"/>
          <a:sy n="68" d="100"/>
        </p:scale>
        <p:origin x="-6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7DAB7-EFED-4336-8B8C-67981EFE3A28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A4336-5036-4DFA-B230-560CF85D8C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</a:t>
            </a:r>
            <a:r>
              <a:rPr lang="en-US" baseline="0" dirty="0" smtClean="0"/>
              <a:t> parameters: size/randomness, alphabet size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A4336-5036-4DFA-B230-560CF85D8C5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The verifier picks independently </a:t>
            </a:r>
            <a:r>
              <a:rPr lang="en-US" sz="1200" dirty="0" smtClean="0">
                <a:solidFill>
                  <a:schemeClr val="accent1"/>
                </a:solidFill>
              </a:rPr>
              <a:t>r</a:t>
            </a:r>
            <a:r>
              <a:rPr lang="en-US" sz="1200" baseline="-25000" dirty="0" smtClean="0">
                <a:solidFill>
                  <a:schemeClr val="accent1"/>
                </a:solidFill>
              </a:rPr>
              <a:t>1</a:t>
            </a:r>
            <a:r>
              <a:rPr lang="en-US" sz="1200" dirty="0" smtClean="0">
                <a:solidFill>
                  <a:schemeClr val="accent1"/>
                </a:solidFill>
              </a:rPr>
              <a:t>,…,</a:t>
            </a:r>
            <a:r>
              <a:rPr lang="en-US" sz="1200" dirty="0" err="1" smtClean="0">
                <a:solidFill>
                  <a:schemeClr val="accent1"/>
                </a:solidFill>
              </a:rPr>
              <a:t>r</a:t>
            </a:r>
            <a:r>
              <a:rPr lang="en-US" sz="1200" baseline="-25000" dirty="0" err="1" smtClean="0">
                <a:solidFill>
                  <a:schemeClr val="accent1"/>
                </a:solidFill>
              </a:rPr>
              <a:t>k</a:t>
            </a:r>
            <a:r>
              <a:rPr lang="en-US" sz="1200" dirty="0" err="1" smtClean="0">
                <a:solidFill>
                  <a:schemeClr val="accent1"/>
                </a:solidFill>
                <a:sym typeface="Symbol"/>
              </a:rPr>
              <a:t></a:t>
            </a:r>
            <a:r>
              <a:rPr lang="en-US" sz="1200" dirty="0" err="1" smtClean="0">
                <a:solidFill>
                  <a:schemeClr val="accent1"/>
                </a:solidFill>
              </a:rPr>
              <a:t>R</a:t>
            </a:r>
            <a:r>
              <a:rPr lang="en-US" sz="1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Generates </a:t>
            </a:r>
            <a:r>
              <a:rPr lang="en-US" sz="1200" dirty="0" err="1" smtClean="0">
                <a:solidFill>
                  <a:schemeClr val="accent1"/>
                </a:solidFill>
              </a:rPr>
              <a:t>PickTest</a:t>
            </a:r>
            <a:r>
              <a:rPr lang="en-US" sz="1200" dirty="0" smtClean="0">
                <a:solidFill>
                  <a:schemeClr val="accent1"/>
                </a:solidFill>
              </a:rPr>
              <a:t>(</a:t>
            </a:r>
            <a:r>
              <a:rPr lang="en-US" sz="1200" dirty="0" err="1" smtClean="0">
                <a:solidFill>
                  <a:schemeClr val="accent1"/>
                </a:solidFill>
                <a:sym typeface="Symbol"/>
              </a:rPr>
              <a:t>r</a:t>
            </a:r>
            <a:r>
              <a:rPr lang="en-US" sz="1200" baseline="-25000" dirty="0" err="1" smtClean="0">
                <a:solidFill>
                  <a:schemeClr val="accent1"/>
                </a:solidFill>
                <a:sym typeface="Symbol"/>
              </a:rPr>
              <a:t>i</a:t>
            </a:r>
            <a:r>
              <a:rPr lang="en-US" sz="1200" dirty="0" smtClean="0">
                <a:solidFill>
                  <a:schemeClr val="accent1"/>
                </a:solidFill>
                <a:sym typeface="Symbol"/>
              </a:rPr>
              <a:t>)= (</a:t>
            </a:r>
            <a:r>
              <a:rPr lang="en-US" sz="1200" dirty="0" err="1" smtClean="0">
                <a:solidFill>
                  <a:schemeClr val="accent1"/>
                </a:solidFill>
                <a:sym typeface="Symbol"/>
              </a:rPr>
              <a:t>x</a:t>
            </a:r>
            <a:r>
              <a:rPr lang="en-US" sz="1200" baseline="-25000" dirty="0" err="1" smtClean="0">
                <a:solidFill>
                  <a:schemeClr val="accent1"/>
                </a:solidFill>
                <a:sym typeface="Symbol"/>
              </a:rPr>
              <a:t>i</a:t>
            </a:r>
            <a:r>
              <a:rPr lang="en-US" sz="1200" dirty="0" err="1" smtClean="0">
                <a:solidFill>
                  <a:schemeClr val="accent1"/>
                </a:solidFill>
                <a:sym typeface="Symbol"/>
              </a:rPr>
              <a:t>,x</a:t>
            </a:r>
            <a:r>
              <a:rPr lang="en-US" sz="1200" baseline="-25000" dirty="0" err="1" smtClean="0">
                <a:solidFill>
                  <a:schemeClr val="accent1"/>
                </a:solidFill>
                <a:sym typeface="Symbol"/>
              </a:rPr>
              <a:t>i</a:t>
            </a:r>
            <a:r>
              <a:rPr lang="en-US" sz="1200" dirty="0" smtClean="0">
                <a:solidFill>
                  <a:schemeClr val="accent1"/>
                </a:solidFill>
                <a:sym typeface="Symbol"/>
              </a:rPr>
              <a:t>’) </a:t>
            </a:r>
            <a:r>
              <a:rPr lang="en-US" sz="1200" dirty="0" smtClean="0">
                <a:sym typeface="Symbol"/>
              </a:rPr>
              <a:t>for all </a:t>
            </a:r>
            <a:r>
              <a:rPr lang="en-US" sz="1200" dirty="0" err="1" smtClean="0">
                <a:solidFill>
                  <a:schemeClr val="accent1"/>
                </a:solidFill>
                <a:sym typeface="Symbol"/>
              </a:rPr>
              <a:t>i</a:t>
            </a:r>
            <a:r>
              <a:rPr lang="en-US" sz="1200" dirty="0" smtClean="0">
                <a:sym typeface="Symbol"/>
              </a:rPr>
              <a:t>.</a:t>
            </a:r>
            <a:r>
              <a:rPr lang="en-US" sz="1200" dirty="0" smtClean="0">
                <a:solidFill>
                  <a:schemeClr val="accent1"/>
                </a:solidFill>
                <a:sym typeface="Symbol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>
                <a:sym typeface="Symbol"/>
              </a:rPr>
              <a:t>Verifier sends </a:t>
            </a:r>
            <a:r>
              <a:rPr lang="en-US" sz="1200" dirty="0" smtClean="0">
                <a:solidFill>
                  <a:schemeClr val="accent1"/>
                </a:solidFill>
              </a:rPr>
              <a:t>x</a:t>
            </a:r>
            <a:r>
              <a:rPr lang="en-US" sz="1200" baseline="-25000" dirty="0" smtClean="0">
                <a:solidFill>
                  <a:schemeClr val="accent1"/>
                </a:solidFill>
              </a:rPr>
              <a:t>1</a:t>
            </a:r>
            <a:r>
              <a:rPr lang="en-US" sz="1200" dirty="0" smtClean="0">
                <a:solidFill>
                  <a:schemeClr val="accent1"/>
                </a:solidFill>
              </a:rPr>
              <a:t>,…,</a:t>
            </a:r>
            <a:r>
              <a:rPr lang="en-US" sz="1200" dirty="0" err="1" smtClean="0">
                <a:solidFill>
                  <a:schemeClr val="accent1"/>
                </a:solidFill>
              </a:rPr>
              <a:t>x</a:t>
            </a:r>
            <a:r>
              <a:rPr lang="en-US" sz="1200" baseline="-25000" dirty="0" err="1" smtClean="0">
                <a:solidFill>
                  <a:schemeClr val="accent1"/>
                </a:solidFill>
              </a:rPr>
              <a:t>k</a:t>
            </a:r>
            <a:r>
              <a:rPr lang="en-US" sz="1200" baseline="-25000" dirty="0" smtClean="0">
                <a:solidFill>
                  <a:schemeClr val="accent1"/>
                </a:solidFill>
              </a:rPr>
              <a:t> </a:t>
            </a:r>
            <a:r>
              <a:rPr lang="en-US" sz="1200" dirty="0" smtClean="0"/>
              <a:t>to first </a:t>
            </a:r>
            <a:r>
              <a:rPr lang="en-US" sz="1200" dirty="0" err="1" smtClean="0"/>
              <a:t>prover</a:t>
            </a:r>
            <a:r>
              <a:rPr lang="en-US" sz="1200" dirty="0" smtClean="0"/>
              <a:t>, and </a:t>
            </a:r>
            <a:r>
              <a:rPr lang="en-US" sz="1200" dirty="0" smtClean="0">
                <a:solidFill>
                  <a:schemeClr val="accent1"/>
                </a:solidFill>
              </a:rPr>
              <a:t>x</a:t>
            </a:r>
            <a:r>
              <a:rPr lang="en-US" sz="1200" baseline="-25000" dirty="0" smtClean="0">
                <a:solidFill>
                  <a:schemeClr val="accent1"/>
                </a:solidFill>
              </a:rPr>
              <a:t>1</a:t>
            </a:r>
            <a:r>
              <a:rPr lang="en-US" sz="1200" dirty="0" smtClean="0">
                <a:solidFill>
                  <a:schemeClr val="accent1"/>
                </a:solidFill>
              </a:rPr>
              <a:t>’,…,</a:t>
            </a:r>
            <a:r>
              <a:rPr lang="en-US" sz="1200" dirty="0" err="1" smtClean="0">
                <a:solidFill>
                  <a:schemeClr val="accent1"/>
                </a:solidFill>
              </a:rPr>
              <a:t>x</a:t>
            </a:r>
            <a:r>
              <a:rPr lang="en-US" sz="1200" baseline="-25000" dirty="0" err="1" smtClean="0">
                <a:solidFill>
                  <a:schemeClr val="accent1"/>
                </a:solidFill>
              </a:rPr>
              <a:t>k</a:t>
            </a:r>
            <a:r>
              <a:rPr lang="en-US" sz="1200" dirty="0" smtClean="0">
                <a:solidFill>
                  <a:schemeClr val="accent1"/>
                </a:solidFill>
              </a:rPr>
              <a:t>’</a:t>
            </a:r>
            <a:r>
              <a:rPr lang="en-US" sz="1200" dirty="0" smtClean="0"/>
              <a:t> to second </a:t>
            </a:r>
            <a:r>
              <a:rPr lang="en-US" sz="1200" dirty="0" err="1" smtClean="0"/>
              <a:t>prover</a:t>
            </a:r>
            <a:r>
              <a:rPr lang="en-US" sz="1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Gets answers </a:t>
            </a:r>
            <a:r>
              <a:rPr lang="en-US" sz="1200" dirty="0" smtClean="0">
                <a:solidFill>
                  <a:schemeClr val="accent1"/>
                </a:solidFill>
              </a:rPr>
              <a:t>a</a:t>
            </a:r>
            <a:r>
              <a:rPr lang="en-US" sz="1200" baseline="-25000" dirty="0" smtClean="0">
                <a:solidFill>
                  <a:schemeClr val="accent1"/>
                </a:solidFill>
              </a:rPr>
              <a:t>1</a:t>
            </a:r>
            <a:r>
              <a:rPr lang="en-US" sz="1200" dirty="0" smtClean="0">
                <a:solidFill>
                  <a:schemeClr val="accent1"/>
                </a:solidFill>
              </a:rPr>
              <a:t>,…,</a:t>
            </a:r>
            <a:r>
              <a:rPr lang="en-US" sz="1200" dirty="0" err="1" smtClean="0">
                <a:solidFill>
                  <a:schemeClr val="accent1"/>
                </a:solidFill>
              </a:rPr>
              <a:t>a</a:t>
            </a:r>
            <a:r>
              <a:rPr lang="en-US" sz="1200" baseline="-25000" dirty="0" err="1" smtClean="0">
                <a:solidFill>
                  <a:schemeClr val="accent1"/>
                </a:solidFill>
              </a:rPr>
              <a:t>k</a:t>
            </a:r>
            <a:r>
              <a:rPr lang="en-US" sz="1200" baseline="-25000" dirty="0" smtClean="0">
                <a:solidFill>
                  <a:schemeClr val="accent1"/>
                </a:solidFill>
              </a:rPr>
              <a:t> </a:t>
            </a:r>
            <a:r>
              <a:rPr lang="en-US" sz="1200" dirty="0" smtClean="0"/>
              <a:t>and </a:t>
            </a:r>
            <a:r>
              <a:rPr lang="en-US" sz="1200" dirty="0" smtClean="0">
                <a:solidFill>
                  <a:schemeClr val="accent1"/>
                </a:solidFill>
              </a:rPr>
              <a:t>a</a:t>
            </a:r>
            <a:r>
              <a:rPr lang="en-US" sz="1200" baseline="-25000" dirty="0" smtClean="0">
                <a:solidFill>
                  <a:schemeClr val="accent1"/>
                </a:solidFill>
              </a:rPr>
              <a:t>1</a:t>
            </a:r>
            <a:r>
              <a:rPr lang="en-US" sz="1200" dirty="0" smtClean="0">
                <a:solidFill>
                  <a:schemeClr val="accent1"/>
                </a:solidFill>
              </a:rPr>
              <a:t>’,…,</a:t>
            </a:r>
            <a:r>
              <a:rPr lang="en-US" sz="1200" dirty="0" err="1" smtClean="0">
                <a:solidFill>
                  <a:schemeClr val="accent1"/>
                </a:solidFill>
              </a:rPr>
              <a:t>a</a:t>
            </a:r>
            <a:r>
              <a:rPr lang="en-US" sz="1200" baseline="-25000" dirty="0" err="1" smtClean="0">
                <a:solidFill>
                  <a:schemeClr val="accent1"/>
                </a:solidFill>
              </a:rPr>
              <a:t>k</a:t>
            </a:r>
            <a:r>
              <a:rPr lang="en-US" sz="1200" dirty="0" smtClean="0">
                <a:solidFill>
                  <a:schemeClr val="accent1"/>
                </a:solidFill>
              </a:rPr>
              <a:t>’</a:t>
            </a:r>
            <a:r>
              <a:rPr lang="en-US" sz="1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Accepts </a:t>
            </a:r>
            <a:r>
              <a:rPr lang="en-US" sz="1200" dirty="0" err="1" smtClean="0"/>
              <a:t>iff</a:t>
            </a:r>
            <a:r>
              <a:rPr lang="en-US" sz="1200" dirty="0" smtClean="0"/>
              <a:t> </a:t>
            </a:r>
            <a:r>
              <a:rPr lang="en-US" sz="1200" dirty="0" smtClean="0">
                <a:solidFill>
                  <a:schemeClr val="accent1"/>
                </a:solidFill>
                <a:sym typeface="Symbol"/>
              </a:rPr>
              <a:t>(</a:t>
            </a:r>
            <a:r>
              <a:rPr lang="en-US" sz="1200" dirty="0" err="1" smtClean="0">
                <a:solidFill>
                  <a:schemeClr val="accent1"/>
                </a:solidFill>
                <a:sym typeface="Symbol"/>
              </a:rPr>
              <a:t>r</a:t>
            </a:r>
            <a:r>
              <a:rPr lang="en-US" sz="1200" baseline="-25000" dirty="0" err="1" smtClean="0">
                <a:solidFill>
                  <a:schemeClr val="accent1"/>
                </a:solidFill>
                <a:sym typeface="Symbol"/>
              </a:rPr>
              <a:t>i</a:t>
            </a:r>
            <a:r>
              <a:rPr lang="en-US" sz="1200" dirty="0" err="1" smtClean="0">
                <a:solidFill>
                  <a:schemeClr val="accent1"/>
                </a:solidFill>
                <a:sym typeface="Symbol"/>
              </a:rPr>
              <a:t>,a</a:t>
            </a:r>
            <a:r>
              <a:rPr lang="en-US" sz="1200" baseline="-25000" dirty="0" err="1" smtClean="0">
                <a:solidFill>
                  <a:schemeClr val="accent1"/>
                </a:solidFill>
                <a:sym typeface="Symbol"/>
              </a:rPr>
              <a:t>i</a:t>
            </a:r>
            <a:r>
              <a:rPr lang="en-US" sz="1200" dirty="0" err="1" smtClean="0">
                <a:solidFill>
                  <a:schemeClr val="accent1"/>
                </a:solidFill>
                <a:sym typeface="Symbol"/>
              </a:rPr>
              <a:t>,a</a:t>
            </a:r>
            <a:r>
              <a:rPr lang="en-US" sz="1200" baseline="-25000" dirty="0" err="1" smtClean="0">
                <a:solidFill>
                  <a:schemeClr val="accent1"/>
                </a:solidFill>
                <a:sym typeface="Symbol"/>
              </a:rPr>
              <a:t>i</a:t>
            </a:r>
            <a:r>
              <a:rPr lang="en-US" sz="1200" dirty="0" smtClean="0">
                <a:solidFill>
                  <a:schemeClr val="accent1"/>
                </a:solidFill>
                <a:sym typeface="Symbol"/>
              </a:rPr>
              <a:t>’) </a:t>
            </a:r>
            <a:r>
              <a:rPr lang="en-US" sz="1200" dirty="0" smtClean="0">
                <a:sym typeface="Symbol"/>
              </a:rPr>
              <a:t>for all </a:t>
            </a:r>
            <a:r>
              <a:rPr lang="en-US" sz="1200" dirty="0" err="1" smtClean="0">
                <a:solidFill>
                  <a:schemeClr val="accent1"/>
                </a:solidFill>
                <a:sym typeface="Symbol"/>
              </a:rPr>
              <a:t>i</a:t>
            </a:r>
            <a:r>
              <a:rPr lang="en-US" sz="1200" dirty="0" smtClean="0">
                <a:sym typeface="Symbol"/>
              </a:rPr>
              <a:t>.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A4336-5036-4DFA-B230-560CF85D8C5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cite??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accent1"/>
                </a:solidFill>
                <a:sym typeface="Symbol"/>
              </a:rPr>
              <a:t>={ (Wang,0),(Mang,0),(Wang,1),(Mang,1) }</a:t>
            </a:r>
            <a:r>
              <a:rPr lang="en-US" dirty="0" smtClean="0">
                <a:sym typeface="Symbol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A4336-5036-4DFA-B230-560CF85D8C5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intuition</a:t>
            </a:r>
            <a:r>
              <a:rPr lang="en-US" baseline="0" dirty="0" smtClean="0"/>
              <a:t> is that to set up such sub-games one has to pay in other rounds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A4336-5036-4DFA-B230-560CF85D8C5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 faster to desired error!!</a:t>
            </a:r>
          </a:p>
          <a:p>
            <a:pPr lvl="1"/>
            <a:r>
              <a:rPr lang="en-US" dirty="0" smtClean="0"/>
              <a:t>Inspired by combinatorial constructions of error correcting codes.</a:t>
            </a:r>
          </a:p>
          <a:p>
            <a:endParaRPr lang="en-US" dirty="0" smtClean="0"/>
          </a:p>
          <a:p>
            <a:r>
              <a:rPr lang="en-US" dirty="0" smtClean="0"/>
              <a:t>Emphasize</a:t>
            </a:r>
            <a:r>
              <a:rPr lang="en-US" baseline="0" dirty="0" smtClean="0"/>
              <a:t> that it’s ok to apply reduction</a:t>
            </a:r>
          </a:p>
          <a:p>
            <a:endParaRPr lang="en-US" dirty="0" smtClean="0"/>
          </a:p>
          <a:p>
            <a:r>
              <a:rPr lang="en-US" dirty="0" smtClean="0"/>
              <a:t>Importance of no</a:t>
            </a:r>
            <a:r>
              <a:rPr lang="en-US" baseline="0" dirty="0" smtClean="0"/>
              <a:t> round left behind is better error/size tradeoff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A4336-5036-4DFA-B230-560CF85D8C5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 In </a:t>
            </a:r>
            <a:r>
              <a:rPr lang="en-US" dirty="0" err="1" smtClean="0"/>
              <a:t>Feige-Kilian</a:t>
            </a:r>
            <a:r>
              <a:rPr lang="en-US" baseline="0" dirty="0" smtClean="0"/>
              <a:t> “Confuse and Compare”, w=2.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smtClean="0"/>
              <a:t> By </a:t>
            </a:r>
            <a:r>
              <a:rPr lang="en-US" baseline="0" dirty="0" err="1" smtClean="0"/>
              <a:t>Feige-Kilian</a:t>
            </a:r>
            <a:r>
              <a:rPr lang="en-US" baseline="0" dirty="0" smtClean="0"/>
              <a:t>, in parallel repetition, independence between the k tests is crucial</a:t>
            </a:r>
          </a:p>
          <a:p>
            <a:pPr>
              <a:buFontTx/>
              <a:buChar char="-"/>
            </a:pPr>
            <a:r>
              <a:rPr lang="en-US" baseline="0" dirty="0" smtClean="0"/>
              <a:t> If we’re randomness-efficient, unlikely there will be more than one test among the 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A4336-5036-4DFA-B230-560CF85D8C5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>
                <a:solidFill>
                  <a:schemeClr val="accent4"/>
                </a:solidFill>
              </a:rPr>
              <a:t>Extractor: </a:t>
            </a:r>
            <a:r>
              <a:rPr lang="en-US" dirty="0" smtClean="0"/>
              <a:t>The bipartite graph associated with the projection game is an extractor.</a:t>
            </a:r>
          </a:p>
          <a:p>
            <a:endParaRPr lang="en-US" dirty="0" smtClean="0"/>
          </a:p>
          <a:p>
            <a:r>
              <a:rPr lang="en-US" dirty="0" smtClean="0"/>
              <a:t>* Note: have a guarantee just for sub-games of particular form; don’t expect guarantee for all sub-games.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A4336-5036-4DFA-B230-560CF85D8C5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application for fortification?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A4336-5036-4DFA-B230-560CF85D8C5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70B0-AA43-4A8F-A39B-EA895E0E4D0C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8634-8219-45A8-A267-FAA333764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70B0-AA43-4A8F-A39B-EA895E0E4D0C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8634-8219-45A8-A267-FAA333764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70B0-AA43-4A8F-A39B-EA895E0E4D0C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8634-8219-45A8-A267-FAA333764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70B0-AA43-4A8F-A39B-EA895E0E4D0C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8634-8219-45A8-A267-FAA333764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70B0-AA43-4A8F-A39B-EA895E0E4D0C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8634-8219-45A8-A267-FAA333764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70B0-AA43-4A8F-A39B-EA895E0E4D0C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8634-8219-45A8-A267-FAA333764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70B0-AA43-4A8F-A39B-EA895E0E4D0C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8634-8219-45A8-A267-FAA333764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70B0-AA43-4A8F-A39B-EA895E0E4D0C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8634-8219-45A8-A267-FAA333764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70B0-AA43-4A8F-A39B-EA895E0E4D0C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8634-8219-45A8-A267-FAA333764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70B0-AA43-4A8F-A39B-EA895E0E4D0C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8634-8219-45A8-A267-FAA333764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70B0-AA43-4A8F-A39B-EA895E0E4D0C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8634-8219-45A8-A267-FAA333764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670B0-AA43-4A8F-A39B-EA895E0E4D0C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78634-8219-45A8-A267-FAA333764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accent4"/>
                </a:solidFill>
              </a:rPr>
              <a:t>Parallel Repetition From Fortification</a:t>
            </a:r>
            <a:endParaRPr lang="en-US" b="1" dirty="0">
              <a:solidFill>
                <a:schemeClr val="accent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70175"/>
            <a:ext cx="6400800" cy="1752600"/>
          </a:xfrm>
        </p:spPr>
        <p:txBody>
          <a:bodyPr/>
          <a:lstStyle/>
          <a:p>
            <a:r>
              <a:rPr lang="en-US" dirty="0" smtClean="0"/>
              <a:t>Dana </a:t>
            </a:r>
            <a:r>
              <a:rPr lang="en-US" dirty="0" err="1" smtClean="0"/>
              <a:t>Moshkovitz</a:t>
            </a:r>
            <a:endParaRPr lang="en-US" dirty="0"/>
          </a:p>
          <a:p>
            <a:r>
              <a:rPr lang="en-US" dirty="0" smtClean="0"/>
              <a:t>MIT</a:t>
            </a:r>
            <a:endParaRPr lang="en-US" dirty="0"/>
          </a:p>
        </p:txBody>
      </p:sp>
      <p:pic>
        <p:nvPicPr>
          <p:cNvPr id="22530" name="Picture 2" descr="http://www.clker.com/cliparts/7/L/k/E/f/D/zamek-m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25" y="4124324"/>
            <a:ext cx="2847975" cy="2657476"/>
          </a:xfrm>
          <a:prstGeom prst="rect">
            <a:avLst/>
          </a:prstGeom>
          <a:noFill/>
        </p:spPr>
      </p:pic>
      <p:pic>
        <p:nvPicPr>
          <p:cNvPr id="6" name="Picture 2" descr="http://www.clker.com/cliparts/7/L/k/E/f/D/zamek-m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4124324"/>
            <a:ext cx="2847975" cy="2657476"/>
          </a:xfrm>
          <a:prstGeom prst="rect">
            <a:avLst/>
          </a:prstGeom>
          <a:noFill/>
        </p:spPr>
      </p:pic>
      <p:pic>
        <p:nvPicPr>
          <p:cNvPr id="7" name="Picture 2" descr="http://www.clker.com/cliparts/7/L/k/E/f/D/zamek-m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124324"/>
            <a:ext cx="2847975" cy="26574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Implications to PCP – </a:t>
            </a:r>
            <a:br>
              <a:rPr lang="en-US" dirty="0" smtClean="0"/>
            </a:br>
            <a:r>
              <a:rPr lang="en-US" dirty="0" smtClean="0"/>
              <a:t>Combinatorial PCP with Low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6868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Starting from </a:t>
            </a:r>
            <a:r>
              <a:rPr lang="en-US" dirty="0" smtClean="0">
                <a:solidFill>
                  <a:schemeClr val="accent2"/>
                </a:solidFill>
              </a:rPr>
              <a:t>[</a:t>
            </a:r>
            <a:r>
              <a:rPr lang="en-US" dirty="0" err="1" smtClean="0">
                <a:solidFill>
                  <a:schemeClr val="accent2"/>
                </a:solidFill>
              </a:rPr>
              <a:t>Dinur</a:t>
            </a:r>
            <a:r>
              <a:rPr lang="en-US" dirty="0" smtClean="0">
                <a:solidFill>
                  <a:schemeClr val="accent2"/>
                </a:solidFill>
              </a:rPr>
              <a:t> 05]</a:t>
            </a:r>
            <a:r>
              <a:rPr lang="en-US" dirty="0" smtClean="0"/>
              <a:t>: </a:t>
            </a:r>
            <a:r>
              <a:rPr lang="en-US" b="1" i="1" dirty="0" smtClean="0">
                <a:solidFill>
                  <a:schemeClr val="accent1"/>
                </a:solidFill>
              </a:rPr>
              <a:t>combinatorial </a:t>
            </a:r>
            <a:r>
              <a:rPr lang="en-US" dirty="0" smtClean="0"/>
              <a:t>projection PCP with arbitrarily </a:t>
            </a:r>
            <a:r>
              <a:rPr lang="en-US" dirty="0" err="1" smtClean="0"/>
              <a:t>arbitrarily</a:t>
            </a:r>
            <a:r>
              <a:rPr lang="en-US" dirty="0" smtClean="0"/>
              <a:t> small constant error. </a:t>
            </a:r>
          </a:p>
          <a:p>
            <a:pPr lvl="1"/>
            <a:r>
              <a:rPr lang="en-US" dirty="0" smtClean="0"/>
              <a:t>Implies that for any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&gt;0</a:t>
            </a:r>
            <a:r>
              <a:rPr lang="en-US" dirty="0" smtClean="0">
                <a:sym typeface="Symbol"/>
              </a:rPr>
              <a:t>, i</a:t>
            </a:r>
            <a:r>
              <a:rPr lang="en-US" dirty="0" smtClean="0"/>
              <a:t>t is NP-hard to approximate Max-SAT to within </a:t>
            </a:r>
            <a:r>
              <a:rPr lang="en-US" dirty="0" smtClean="0">
                <a:solidFill>
                  <a:schemeClr val="accent1"/>
                </a:solidFill>
              </a:rPr>
              <a:t>7/8 +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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solidFill>
                  <a:schemeClr val="accent2"/>
                </a:solidFill>
                <a:sym typeface="Symbol"/>
              </a:rPr>
              <a:t>[</a:t>
            </a:r>
            <a:r>
              <a:rPr lang="en-US" dirty="0" err="1" smtClean="0">
                <a:solidFill>
                  <a:schemeClr val="accent2"/>
                </a:solidFill>
              </a:rPr>
              <a:t>Håstad</a:t>
            </a:r>
            <a:r>
              <a:rPr lang="en-US" dirty="0" smtClean="0">
                <a:solidFill>
                  <a:schemeClr val="accent2"/>
                </a:solidFill>
              </a:rPr>
              <a:t> 97]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In general: sufficient to determine approximation threshold for many optimization problems.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Implications to PCP –</a:t>
            </a:r>
            <a:br>
              <a:rPr lang="en-US" dirty="0" smtClean="0"/>
            </a:br>
            <a:r>
              <a:rPr lang="en-US" dirty="0" smtClean="0"/>
              <a:t>PCP with Lowest Known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6868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Starting from </a:t>
            </a:r>
            <a:r>
              <a:rPr lang="en-US" dirty="0" smtClean="0">
                <a:solidFill>
                  <a:schemeClr val="accent2"/>
                </a:solidFill>
              </a:rPr>
              <a:t>[M-</a:t>
            </a:r>
            <a:r>
              <a:rPr lang="en-US" dirty="0" err="1" smtClean="0">
                <a:solidFill>
                  <a:schemeClr val="accent2"/>
                </a:solidFill>
              </a:rPr>
              <a:t>Raz</a:t>
            </a:r>
            <a:r>
              <a:rPr lang="en-US" dirty="0" smtClean="0">
                <a:solidFill>
                  <a:schemeClr val="accent2"/>
                </a:solidFill>
              </a:rPr>
              <a:t> 08]</a:t>
            </a:r>
            <a:r>
              <a:rPr lang="en-US" dirty="0" smtClean="0"/>
              <a:t>: projection PCP with error </a:t>
            </a:r>
            <a:r>
              <a:rPr lang="en-US" dirty="0" smtClean="0">
                <a:solidFill>
                  <a:schemeClr val="accent1"/>
                </a:solidFill>
              </a:rPr>
              <a:t>1/(</a:t>
            </a:r>
            <a:r>
              <a:rPr lang="en-US" dirty="0" err="1" smtClean="0">
                <a:solidFill>
                  <a:schemeClr val="accent1"/>
                </a:solidFill>
              </a:rPr>
              <a:t>logn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r>
              <a:rPr lang="en-US" baseline="30000" dirty="0" smtClean="0">
                <a:solidFill>
                  <a:schemeClr val="accent1"/>
                </a:solidFill>
              </a:rPr>
              <a:t>c</a:t>
            </a:r>
            <a:r>
              <a:rPr lang="en-US" dirty="0" smtClean="0"/>
              <a:t> for any </a:t>
            </a:r>
            <a:r>
              <a:rPr lang="en-US" dirty="0" smtClean="0">
                <a:solidFill>
                  <a:schemeClr val="accent1"/>
                </a:solidFill>
              </a:rPr>
              <a:t>c&gt;0</a:t>
            </a:r>
            <a:r>
              <a:rPr lang="en-US" dirty="0" smtClean="0"/>
              <a:t> (lowest error known to date </a:t>
            </a:r>
            <a:r>
              <a:rPr lang="en-US" sz="2600" dirty="0" smtClean="0">
                <a:solidFill>
                  <a:schemeClr val="accent2"/>
                </a:solidFill>
              </a:rPr>
              <a:t>[</a:t>
            </a:r>
            <a:r>
              <a:rPr lang="en-US" sz="2600" dirty="0" err="1" smtClean="0">
                <a:solidFill>
                  <a:schemeClr val="accent2"/>
                </a:solidFill>
              </a:rPr>
              <a:t>Dinur-Steurer</a:t>
            </a:r>
            <a:r>
              <a:rPr lang="en-US" sz="2600" dirty="0" smtClean="0">
                <a:solidFill>
                  <a:schemeClr val="accent2"/>
                </a:solidFill>
              </a:rPr>
              <a:t> 14]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Implies that 3SAT can be reduced in time </a:t>
            </a:r>
            <a:r>
              <a:rPr lang="en-US" dirty="0" err="1" smtClean="0">
                <a:solidFill>
                  <a:schemeClr val="accent1"/>
                </a:solidFill>
              </a:rPr>
              <a:t>n</a:t>
            </a:r>
            <a:r>
              <a:rPr lang="en-US" baseline="30000" dirty="0" err="1" smtClean="0">
                <a:solidFill>
                  <a:schemeClr val="accent1"/>
                </a:solidFill>
              </a:rPr>
              <a:t>O</a:t>
            </a:r>
            <a:r>
              <a:rPr lang="en-US" baseline="30000" dirty="0" smtClean="0">
                <a:solidFill>
                  <a:schemeClr val="accent1"/>
                </a:solidFill>
              </a:rPr>
              <a:t>(1/</a:t>
            </a:r>
            <a:r>
              <a:rPr lang="en-US" baseline="30000" dirty="0" smtClean="0">
                <a:solidFill>
                  <a:schemeClr val="accent1"/>
                </a:solidFill>
                <a:sym typeface="Symbol"/>
              </a:rPr>
              <a:t></a:t>
            </a:r>
            <a:r>
              <a:rPr lang="en-US" baseline="30000" dirty="0" smtClean="0">
                <a:solidFill>
                  <a:schemeClr val="accent1"/>
                </a:solidFill>
              </a:rPr>
              <a:t>)</a:t>
            </a:r>
            <a:r>
              <a:rPr lang="en-US" dirty="0" smtClean="0"/>
              <a:t> to approximating Set-Cover to within </a:t>
            </a:r>
            <a:r>
              <a:rPr lang="en-US" dirty="0" smtClean="0">
                <a:solidFill>
                  <a:schemeClr val="accent1"/>
                </a:solidFill>
              </a:rPr>
              <a:t>(1-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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r>
              <a:rPr lang="en-US" dirty="0" err="1" smtClean="0">
                <a:solidFill>
                  <a:schemeClr val="accent1"/>
                </a:solidFill>
              </a:rPr>
              <a:t>lnn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/>
                </a:solidFill>
              </a:rPr>
              <a:t>[M12]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In general: sufficient to determine dependence of approximation in </a:t>
            </a:r>
            <a:r>
              <a:rPr lang="en-US" dirty="0" smtClean="0">
                <a:solidFill>
                  <a:schemeClr val="accent1"/>
                </a:solidFill>
              </a:rPr>
              <a:t>n</a:t>
            </a:r>
            <a:r>
              <a:rPr lang="en-US" dirty="0" smtClean="0"/>
              <a:t> for certain optimization problems.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839200" cy="3352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verifier picks questions to </a:t>
            </a:r>
            <a:r>
              <a:rPr lang="en-US" sz="2400" dirty="0" err="1" smtClean="0"/>
              <a:t>provers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1"/>
                </a:solidFill>
              </a:rPr>
              <a:t>x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1"/>
                </a:solidFill>
              </a:rPr>
              <a:t>x’ </a:t>
            </a:r>
            <a:r>
              <a:rPr lang="en-US" sz="2400" dirty="0" smtClean="0"/>
              <a:t>as before.</a:t>
            </a:r>
          </a:p>
          <a:p>
            <a:r>
              <a:rPr lang="en-US" sz="2400" dirty="0" smtClean="0"/>
              <a:t>Picks extra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/>
              <a:t>questions </a:t>
            </a:r>
            <a:r>
              <a:rPr lang="en-US" sz="2400" dirty="0" smtClean="0">
                <a:solidFill>
                  <a:schemeClr val="accent1"/>
                </a:solidFill>
              </a:rPr>
              <a:t>{x</a:t>
            </a:r>
            <a:r>
              <a:rPr lang="en-US" sz="2400" baseline="-25000" dirty="0" smtClean="0">
                <a:solidFill>
                  <a:schemeClr val="accent1"/>
                </a:solidFill>
              </a:rPr>
              <a:t>1</a:t>
            </a:r>
            <a:r>
              <a:rPr lang="en-US" sz="2400" dirty="0" smtClean="0">
                <a:solidFill>
                  <a:schemeClr val="accent1"/>
                </a:solidFill>
              </a:rPr>
              <a:t>,…,</a:t>
            </a:r>
            <a:r>
              <a:rPr lang="en-US" sz="2400" dirty="0" err="1" smtClean="0">
                <a:solidFill>
                  <a:schemeClr val="accent1"/>
                </a:solidFill>
              </a:rPr>
              <a:t>x</a:t>
            </a:r>
            <a:r>
              <a:rPr lang="en-US" sz="2400" baseline="-25000" dirty="0" err="1" smtClean="0">
                <a:solidFill>
                  <a:schemeClr val="accent1"/>
                </a:solidFill>
              </a:rPr>
              <a:t>w</a:t>
            </a:r>
            <a:r>
              <a:rPr lang="en-US" sz="2400" dirty="0" smtClean="0">
                <a:solidFill>
                  <a:schemeClr val="accent1"/>
                </a:solidFill>
              </a:rPr>
              <a:t>}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1"/>
                </a:solidFill>
              </a:rPr>
              <a:t>x</a:t>
            </a:r>
            <a:r>
              <a:rPr lang="en-US" sz="2400" dirty="0" smtClean="0">
                <a:solidFill>
                  <a:schemeClr val="accent1"/>
                </a:solidFill>
                <a:sym typeface="Symbol"/>
              </a:rPr>
              <a:t></a:t>
            </a:r>
            <a:r>
              <a:rPr lang="en-US" sz="2400" dirty="0" smtClean="0">
                <a:solidFill>
                  <a:schemeClr val="accent1"/>
                </a:solidFill>
              </a:rPr>
              <a:t>{x</a:t>
            </a:r>
            <a:r>
              <a:rPr lang="en-US" sz="2400" baseline="-25000" dirty="0" smtClean="0">
                <a:solidFill>
                  <a:schemeClr val="accent1"/>
                </a:solidFill>
              </a:rPr>
              <a:t>1</a:t>
            </a:r>
            <a:r>
              <a:rPr lang="en-US" sz="2400" dirty="0" smtClean="0">
                <a:solidFill>
                  <a:schemeClr val="accent1"/>
                </a:solidFill>
              </a:rPr>
              <a:t>,…,</a:t>
            </a:r>
            <a:r>
              <a:rPr lang="en-US" sz="2400" dirty="0" err="1" smtClean="0">
                <a:solidFill>
                  <a:schemeClr val="accent1"/>
                </a:solidFill>
              </a:rPr>
              <a:t>x</a:t>
            </a:r>
            <a:r>
              <a:rPr lang="en-US" sz="2400" baseline="-25000" dirty="0" err="1" smtClean="0">
                <a:solidFill>
                  <a:schemeClr val="accent1"/>
                </a:solidFill>
              </a:rPr>
              <a:t>w</a:t>
            </a:r>
            <a:r>
              <a:rPr lang="en-US" sz="2400" dirty="0" smtClean="0">
                <a:solidFill>
                  <a:schemeClr val="accent1"/>
                </a:solidFill>
              </a:rPr>
              <a:t>}</a:t>
            </a:r>
            <a:r>
              <a:rPr lang="en-US" sz="2400" dirty="0" smtClean="0">
                <a:sym typeface="Symbol"/>
              </a:rPr>
              <a:t> and </a:t>
            </a:r>
            <a:r>
              <a:rPr lang="en-US" sz="2400" dirty="0" smtClean="0">
                <a:solidFill>
                  <a:schemeClr val="accent1"/>
                </a:solidFill>
              </a:rPr>
              <a:t>{x</a:t>
            </a:r>
            <a:r>
              <a:rPr lang="en-US" sz="2400" baseline="-25000" dirty="0" smtClean="0">
                <a:solidFill>
                  <a:schemeClr val="accent1"/>
                </a:solidFill>
              </a:rPr>
              <a:t>1</a:t>
            </a:r>
            <a:r>
              <a:rPr lang="en-US" sz="2400" dirty="0" smtClean="0">
                <a:solidFill>
                  <a:schemeClr val="accent1"/>
                </a:solidFill>
              </a:rPr>
              <a:t>’,…,</a:t>
            </a:r>
            <a:r>
              <a:rPr lang="en-US" sz="2400" dirty="0" err="1" smtClean="0">
                <a:solidFill>
                  <a:schemeClr val="accent1"/>
                </a:solidFill>
              </a:rPr>
              <a:t>x</a:t>
            </a:r>
            <a:r>
              <a:rPr lang="en-US" sz="2400" baseline="-25000" dirty="0" err="1" smtClean="0">
                <a:solidFill>
                  <a:schemeClr val="accent1"/>
                </a:solidFill>
              </a:rPr>
              <a:t>w</a:t>
            </a:r>
            <a:r>
              <a:rPr lang="en-US" sz="2400" dirty="0" smtClean="0">
                <a:solidFill>
                  <a:schemeClr val="accent1"/>
                </a:solidFill>
              </a:rPr>
              <a:t>’}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1"/>
                </a:solidFill>
                <a:sym typeface="Symbol"/>
              </a:rPr>
              <a:t>x’</a:t>
            </a:r>
            <a:r>
              <a:rPr lang="en-US" sz="2400" dirty="0" smtClean="0">
                <a:solidFill>
                  <a:schemeClr val="accent1"/>
                </a:solidFill>
              </a:rPr>
              <a:t>{x</a:t>
            </a:r>
            <a:r>
              <a:rPr lang="en-US" sz="2400" baseline="-25000" dirty="0" smtClean="0">
                <a:solidFill>
                  <a:schemeClr val="accent1"/>
                </a:solidFill>
              </a:rPr>
              <a:t>1</a:t>
            </a:r>
            <a:r>
              <a:rPr lang="en-US" sz="2400" dirty="0" smtClean="0">
                <a:solidFill>
                  <a:schemeClr val="accent1"/>
                </a:solidFill>
              </a:rPr>
              <a:t>’,…,</a:t>
            </a:r>
            <a:r>
              <a:rPr lang="en-US" sz="2400" dirty="0" err="1" smtClean="0">
                <a:solidFill>
                  <a:schemeClr val="accent1"/>
                </a:solidFill>
              </a:rPr>
              <a:t>x</a:t>
            </a:r>
            <a:r>
              <a:rPr lang="en-US" sz="2400" baseline="-25000" dirty="0" err="1" smtClean="0">
                <a:solidFill>
                  <a:schemeClr val="accent1"/>
                </a:solidFill>
              </a:rPr>
              <a:t>w</a:t>
            </a:r>
            <a:r>
              <a:rPr lang="en-US" sz="2400" dirty="0" smtClean="0">
                <a:solidFill>
                  <a:schemeClr val="accent1"/>
                </a:solidFill>
              </a:rPr>
              <a:t>’}</a:t>
            </a:r>
            <a:r>
              <a:rPr lang="en-US" sz="2400" dirty="0" smtClean="0">
                <a:sym typeface="Symbol"/>
              </a:rPr>
              <a:t>, where </a:t>
            </a:r>
            <a:r>
              <a:rPr lang="en-US" sz="2400" dirty="0" smtClean="0">
                <a:solidFill>
                  <a:schemeClr val="accent1"/>
                </a:solidFill>
                <a:sym typeface="Symbol"/>
              </a:rPr>
              <a:t>w=(</a:t>
            </a:r>
            <a:r>
              <a:rPr lang="en-US" sz="2400" dirty="0" err="1" smtClean="0">
                <a:solidFill>
                  <a:schemeClr val="accent1"/>
                </a:solidFill>
                <a:sym typeface="Symbol"/>
              </a:rPr>
              <a:t>loglog</a:t>
            </a:r>
            <a:r>
              <a:rPr lang="en-US" sz="2400" dirty="0" smtClean="0">
                <a:solidFill>
                  <a:schemeClr val="accent1"/>
                </a:solidFill>
                <a:sym typeface="Symbol"/>
              </a:rPr>
              <a:t>(1/)/</a:t>
            </a:r>
            <a:r>
              <a:rPr lang="en-US" sz="2400" baseline="30000" dirty="0" smtClean="0">
                <a:solidFill>
                  <a:schemeClr val="accent1"/>
                </a:solidFill>
                <a:sym typeface="Symbol"/>
              </a:rPr>
              <a:t>2</a:t>
            </a:r>
            <a:r>
              <a:rPr lang="en-US" sz="2400" dirty="0" smtClean="0">
                <a:solidFill>
                  <a:schemeClr val="accent1"/>
                </a:solidFill>
                <a:sym typeface="Symbol"/>
              </a:rPr>
              <a:t>)</a:t>
            </a:r>
            <a:r>
              <a:rPr lang="en-US" sz="2400" dirty="0" smtClean="0">
                <a:sym typeface="Symbol"/>
              </a:rPr>
              <a:t>.</a:t>
            </a:r>
          </a:p>
          <a:p>
            <a:pPr lvl="1"/>
            <a:r>
              <a:rPr lang="en-US" sz="2000" dirty="0" smtClean="0">
                <a:sym typeface="Symbol"/>
              </a:rPr>
              <a:t>Sets of questions picked using extractor on </a:t>
            </a:r>
            <a:r>
              <a:rPr lang="en-US" sz="2000" dirty="0" smtClean="0">
                <a:solidFill>
                  <a:schemeClr val="accent1"/>
                </a:solidFill>
                <a:sym typeface="Symbol"/>
              </a:rPr>
              <a:t>X</a:t>
            </a:r>
            <a:r>
              <a:rPr lang="en-US" sz="2000" dirty="0" smtClean="0">
                <a:sym typeface="Symbol"/>
              </a:rPr>
              <a:t>.</a:t>
            </a:r>
          </a:p>
          <a:p>
            <a:pPr lvl="1"/>
            <a:r>
              <a:rPr lang="en-US" sz="2000" dirty="0" smtClean="0">
                <a:sym typeface="Symbol"/>
              </a:rPr>
              <a:t>E.g., random walk on a constant-degree expander on </a:t>
            </a:r>
            <a:r>
              <a:rPr lang="en-US" sz="2000" dirty="0" smtClean="0">
                <a:solidFill>
                  <a:schemeClr val="accent1"/>
                </a:solidFill>
                <a:sym typeface="Symbol"/>
              </a:rPr>
              <a:t>X</a:t>
            </a:r>
            <a:r>
              <a:rPr lang="en-US" sz="2000" dirty="0" smtClean="0">
                <a:sym typeface="Symbol"/>
              </a:rPr>
              <a:t>.</a:t>
            </a:r>
          </a:p>
          <a:p>
            <a:r>
              <a:rPr lang="en-US" sz="2400" dirty="0" smtClean="0">
                <a:sym typeface="Symbol"/>
              </a:rPr>
              <a:t>The </a:t>
            </a:r>
            <a:r>
              <a:rPr lang="en-US" sz="2400" dirty="0" err="1" smtClean="0">
                <a:sym typeface="Symbol"/>
              </a:rPr>
              <a:t>provers</a:t>
            </a:r>
            <a:r>
              <a:rPr lang="en-US" sz="2400" dirty="0" smtClean="0">
                <a:sym typeface="Symbol"/>
              </a:rPr>
              <a:t> answer all questions; the verifier only checks the answers to </a:t>
            </a:r>
            <a:r>
              <a:rPr lang="en-US" sz="2400" dirty="0" smtClean="0">
                <a:solidFill>
                  <a:schemeClr val="accent1"/>
                </a:solidFill>
              </a:rPr>
              <a:t>x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1"/>
                </a:solidFill>
              </a:rPr>
              <a:t>x’</a:t>
            </a:r>
            <a:r>
              <a:rPr lang="en-US" sz="2400" dirty="0" smtClean="0">
                <a:sym typeface="Symbol"/>
              </a:rPr>
              <a:t>.</a:t>
            </a:r>
            <a:endParaRPr lang="en-US" sz="2400" dirty="0"/>
          </a:p>
        </p:txBody>
      </p:sp>
      <p:pic>
        <p:nvPicPr>
          <p:cNvPr id="4" name="Picture 2" descr="http://coloringcrew.estaticos.net/coloring-book/painted/201101/350f90fae523b0ca09c0eb8eb36432a4.png"/>
          <p:cNvPicPr>
            <a:picLocks noChangeAspect="1" noChangeArrowheads="1"/>
          </p:cNvPicPr>
          <p:nvPr/>
        </p:nvPicPr>
        <p:blipFill>
          <a:blip r:embed="rId3" cstate="print"/>
          <a:srcRect l="9505" r="17109" b="6128"/>
          <a:stretch>
            <a:fillRect/>
          </a:stretch>
        </p:blipFill>
        <p:spPr bwMode="auto">
          <a:xfrm>
            <a:off x="914400" y="4572000"/>
            <a:ext cx="1472158" cy="1752600"/>
          </a:xfrm>
          <a:prstGeom prst="rect">
            <a:avLst/>
          </a:prstGeom>
          <a:noFill/>
        </p:spPr>
      </p:pic>
      <p:pic>
        <p:nvPicPr>
          <p:cNvPr id="5" name="Picture 4" descr="http://images.clipartof.com/thumbnails/1046126-Royalty-Free-RF-Clip-Art-Illustration-Of-A-Cartoon-Black-And-White-Outline-Design-Of-A-Confused-Boy-Looking-Down-At-A-Question-Mark.jpg"/>
          <p:cNvPicPr>
            <a:picLocks noChangeAspect="1" noChangeArrowheads="1"/>
          </p:cNvPicPr>
          <p:nvPr/>
        </p:nvPicPr>
        <p:blipFill>
          <a:blip r:embed="rId4" cstate="print"/>
          <a:srcRect r="14897"/>
          <a:stretch>
            <a:fillRect/>
          </a:stretch>
        </p:blipFill>
        <p:spPr bwMode="auto">
          <a:xfrm>
            <a:off x="4038600" y="4724400"/>
            <a:ext cx="1175391" cy="1428750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>
            <a:stCxn id="5" idx="3"/>
            <a:endCxn id="10" idx="1"/>
          </p:cNvCxnSpPr>
          <p:nvPr/>
        </p:nvCxnSpPr>
        <p:spPr>
          <a:xfrm>
            <a:off x="5213991" y="5438775"/>
            <a:ext cx="1567809" cy="95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5" idx="1"/>
            <a:endCxn id="4" idx="3"/>
          </p:cNvCxnSpPr>
          <p:nvPr/>
        </p:nvCxnSpPr>
        <p:spPr>
          <a:xfrm flipH="1">
            <a:off x="2386558" y="5438775"/>
            <a:ext cx="1652042" cy="95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90800" y="4876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</a:t>
            </a:r>
            <a:r>
              <a:rPr lang="en-US" sz="2800" dirty="0" err="1" smtClean="0"/>
              <a:t>x</a:t>
            </a:r>
            <a:r>
              <a:rPr lang="en-US" sz="2800" baseline="-25000" dirty="0" err="1" smtClean="0"/>
              <a:t>w</a:t>
            </a:r>
            <a:endParaRPr lang="en-US" sz="2800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5334000" y="48768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’,…,</a:t>
            </a:r>
            <a:r>
              <a:rPr lang="en-US" sz="2800" dirty="0" err="1" smtClean="0"/>
              <a:t>x</a:t>
            </a:r>
            <a:r>
              <a:rPr lang="en-US" sz="2800" baseline="-25000" dirty="0" err="1" smtClean="0"/>
              <a:t>w</a:t>
            </a:r>
            <a:r>
              <a:rPr lang="en-US" sz="2800" dirty="0" smtClean="0"/>
              <a:t>’</a:t>
            </a:r>
            <a:endParaRPr lang="en-US" sz="2800" dirty="0"/>
          </a:p>
        </p:txBody>
      </p:sp>
      <p:pic>
        <p:nvPicPr>
          <p:cNvPr id="10" name="Picture 2" descr="http://coloringcrew.estaticos.net/coloring-book/painted/201101/350f90fae523b0ca09c0eb8eb36432a4.png"/>
          <p:cNvPicPr>
            <a:picLocks noChangeAspect="1" noChangeArrowheads="1"/>
          </p:cNvPicPr>
          <p:nvPr/>
        </p:nvPicPr>
        <p:blipFill>
          <a:blip r:embed="rId3" cstate="print"/>
          <a:srcRect l="9505" r="17109" b="6128"/>
          <a:stretch>
            <a:fillRect/>
          </a:stretch>
        </p:blipFill>
        <p:spPr bwMode="auto">
          <a:xfrm>
            <a:off x="6781800" y="4572000"/>
            <a:ext cx="1472158" cy="1752600"/>
          </a:xfrm>
          <a:prstGeom prst="rect">
            <a:avLst/>
          </a:prstGeom>
          <a:noFill/>
        </p:spPr>
      </p:pic>
      <p:cxnSp>
        <p:nvCxnSpPr>
          <p:cNvPr id="11" name="Straight Arrow Connector 10"/>
          <p:cNvCxnSpPr/>
          <p:nvPr/>
        </p:nvCxnSpPr>
        <p:spPr>
          <a:xfrm>
            <a:off x="2438400" y="5715000"/>
            <a:ext cx="16764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5105400" y="5715000"/>
            <a:ext cx="16002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90800" y="5638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,…,a</a:t>
            </a:r>
            <a:r>
              <a:rPr lang="en-US" sz="2800" baseline="-25000" dirty="0" smtClean="0"/>
              <a:t>w</a:t>
            </a:r>
            <a:endParaRPr lang="en-US" sz="2800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0" y="57150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’,…,a</a:t>
            </a:r>
            <a:r>
              <a:rPr lang="en-US" sz="2800" baseline="-25000" dirty="0" smtClean="0"/>
              <a:t>w</a:t>
            </a:r>
            <a:r>
              <a:rPr lang="en-US" sz="2800" dirty="0" smtClean="0"/>
              <a:t>’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3962400" y="3810000"/>
            <a:ext cx="4953000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dirty="0" smtClean="0"/>
              <a:t> In </a:t>
            </a:r>
            <a:r>
              <a:rPr lang="en-US" dirty="0" err="1" smtClean="0"/>
              <a:t>Feige-Kilian’s</a:t>
            </a:r>
            <a:r>
              <a:rPr lang="en-US" dirty="0" smtClean="0"/>
              <a:t> “Confuse and Compare” </a:t>
            </a:r>
            <a:r>
              <a:rPr lang="en-US" dirty="0" smtClean="0">
                <a:solidFill>
                  <a:schemeClr val="accent1"/>
                </a:solidFill>
              </a:rPr>
              <a:t>w=2</a:t>
            </a:r>
            <a:r>
              <a:rPr lang="en-US" dirty="0" smtClean="0"/>
              <a:t>.</a:t>
            </a:r>
          </a:p>
          <a:p>
            <a:pPr>
              <a:buFontTx/>
              <a:buChar char="-"/>
              <a:defRPr/>
            </a:pPr>
            <a:r>
              <a:rPr lang="en-US" dirty="0" smtClean="0"/>
              <a:t> In parallel </a:t>
            </a:r>
            <a:r>
              <a:rPr lang="en-US" dirty="0" smtClean="0"/>
              <a:t>repetition </a:t>
            </a:r>
            <a:r>
              <a:rPr lang="en-US" dirty="0" smtClean="0"/>
              <a:t>independence between the </a:t>
            </a:r>
            <a:r>
              <a:rPr lang="en-US" dirty="0" smtClean="0">
                <a:solidFill>
                  <a:schemeClr val="accent1"/>
                </a:solidFill>
              </a:rPr>
              <a:t>k</a:t>
            </a:r>
            <a:r>
              <a:rPr lang="en-US" dirty="0" smtClean="0"/>
              <a:t> tests seems </a:t>
            </a:r>
            <a:r>
              <a:rPr lang="en-US" dirty="0" smtClean="0"/>
              <a:t>essential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20"/>
                            </p:stCondLst>
                            <p:childTnLst>
                              <p:par>
                                <p:cTn id="5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320"/>
                            </p:stCondLst>
                            <p:childTnLst>
                              <p:par>
                                <p:cTn id="5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9" grpId="0"/>
      <p:bldP spid="13" grpId="0"/>
      <p:bldP spid="14" grpId="0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533400"/>
            <a:ext cx="8229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Rectangular sub-games of fraction 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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questions of each prover are restricted to a subset of fraction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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.</a:t>
            </a: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Fortified game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value of all rectangular sub-games of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atura MT Script Capitals"/>
                <a:ea typeface="+mn-ea"/>
                <a:cs typeface="+mn-cs"/>
              </a:rPr>
              <a:t>G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fraction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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at most val(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atura MT Script Capitals"/>
                <a:ea typeface="+mn-ea"/>
                <a:cs typeface="+mn-cs"/>
              </a:rPr>
              <a:t>G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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(follows from extractor property).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362200" y="3581400"/>
            <a:ext cx="6781800" cy="3276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Extractors: 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 every projection game on extractor is fortified. </a:t>
            </a:r>
            <a:endParaRPr kumimoji="0" lang="en-US" sz="2400" b="1" u="none" strike="noStrike" kern="120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Size: </a:t>
            </a:r>
            <a:r>
              <a:rPr lang="en-US" sz="2400" dirty="0" smtClean="0"/>
              <a:t>F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ortification</a:t>
            </a:r>
            <a:r>
              <a:rPr lang="en-US" sz="2400" dirty="0" smtClean="0"/>
              <a:t> increases size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before repeating, but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(size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atura MT Script Capitals"/>
                <a:ea typeface="+mn-ea"/>
                <a:cs typeface="+mn-cs"/>
              </a:rPr>
              <a:t>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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O(1/)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en-US" sz="2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less than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(size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atura MT Script Capitals"/>
                <a:ea typeface="+mn-ea"/>
                <a:cs typeface="+mn-cs"/>
              </a:rPr>
              <a:t>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))</a:t>
            </a:r>
            <a:r>
              <a:rPr kumimoji="0" lang="en-US" sz="2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Alphabet: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Provers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give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times more answers, but in repetition they do so anyway (we’ll take </a:t>
            </a:r>
            <a:r>
              <a:rPr lang="en-US" sz="2400" dirty="0" smtClean="0">
                <a:solidFill>
                  <a:schemeClr val="accent1"/>
                </a:solidFill>
                <a:sym typeface="Symbol"/>
              </a:rPr>
              <a:t>k  w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).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Projection: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Fortification preserves projection, but not necessarily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uniqueness.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274638"/>
            <a:ext cx="9372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4"/>
                </a:solidFill>
              </a:rPr>
              <a:t>Squaring:</a:t>
            </a:r>
            <a:r>
              <a:rPr lang="en-US" dirty="0" smtClean="0"/>
              <a:t> For </a:t>
            </a: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,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r>
              <a:rPr lang="en-US" dirty="0" smtClean="0"/>
              <a:t>-fortified </a:t>
            </a:r>
            <a:r>
              <a:rPr lang="en-US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>
                <a:solidFill>
                  <a:schemeClr val="accent1"/>
                </a:solidFill>
                <a:sym typeface="Symbol"/>
              </a:rPr>
              <a:t>≤ /(2||)</a:t>
            </a:r>
            <a:r>
              <a:rPr lang="en-US" baseline="30000" dirty="0" smtClean="0">
                <a:solidFill>
                  <a:schemeClr val="accent1"/>
                </a:solidFill>
                <a:sym typeface="Symbol"/>
              </a:rPr>
              <a:t> </a:t>
            </a:r>
            <a:r>
              <a:rPr lang="en-US" dirty="0" smtClean="0">
                <a:sym typeface="Symbol"/>
              </a:rPr>
              <a:t>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val</a:t>
            </a: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baseline="30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) </a:t>
            </a:r>
            <a:r>
              <a:rPr lang="en-US" dirty="0" smtClean="0"/>
              <a:t>≤ </a:t>
            </a:r>
            <a:r>
              <a:rPr lang="en-US" dirty="0" err="1" smtClean="0">
                <a:solidFill>
                  <a:schemeClr val="accent1"/>
                </a:solidFill>
              </a:rPr>
              <a:t>val</a:t>
            </a: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r>
              <a:rPr lang="en-US" dirty="0" smtClean="0">
                <a:sym typeface="Symbol"/>
              </a:rPr>
              <a:t></a:t>
            </a:r>
            <a:r>
              <a:rPr lang="en-US" dirty="0" smtClean="0"/>
              <a:t>(</a:t>
            </a:r>
            <a:r>
              <a:rPr lang="en-US" dirty="0" err="1" smtClean="0">
                <a:solidFill>
                  <a:schemeClr val="accent1"/>
                </a:solidFill>
              </a:rPr>
              <a:t>val</a:t>
            </a: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r>
              <a:rPr lang="en-US" dirty="0" smtClean="0"/>
              <a:t>+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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91600" cy="5105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4"/>
                </a:solidFill>
              </a:rPr>
              <a:t>Proof: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dirty="0" smtClean="0"/>
              <a:t>Assume by way of contradiction a strategy for </a:t>
            </a:r>
            <a:r>
              <a:rPr lang="en-US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baseline="30000" dirty="0" smtClean="0">
                <a:solidFill>
                  <a:schemeClr val="accent1"/>
                </a:solidFill>
              </a:rPr>
              <a:t>2 </a:t>
            </a:r>
            <a:r>
              <a:rPr lang="en-US" dirty="0" smtClean="0"/>
              <a:t>that does better.</a:t>
            </a:r>
            <a:endParaRPr lang="en-US" b="1" dirty="0" smtClean="0">
              <a:solidFill>
                <a:schemeClr val="accent4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Conditioning:</a:t>
            </a:r>
            <a:r>
              <a:rPr lang="en-US" dirty="0" smtClean="0"/>
              <a:t> P(agree on </a:t>
            </a:r>
            <a:r>
              <a:rPr lang="en-US" dirty="0" smtClean="0">
                <a:solidFill>
                  <a:schemeClr val="accent1"/>
                </a:solidFill>
              </a:rPr>
              <a:t>y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/>
              <a:t>|agree on </a:t>
            </a:r>
            <a:r>
              <a:rPr lang="en-US" dirty="0" smtClean="0">
                <a:solidFill>
                  <a:schemeClr val="accent1"/>
                </a:solidFill>
              </a:rPr>
              <a:t>y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/>
              <a:t>)</a:t>
            </a:r>
            <a:r>
              <a:rPr lang="en-US" dirty="0" smtClean="0">
                <a:sym typeface="Symbol"/>
              </a:rPr>
              <a:t>&gt;</a:t>
            </a:r>
            <a:r>
              <a:rPr lang="en-US" dirty="0" err="1" smtClean="0">
                <a:solidFill>
                  <a:schemeClr val="accent1"/>
                </a:solidFill>
              </a:rPr>
              <a:t>val</a:t>
            </a: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r>
              <a:rPr lang="en-US" dirty="0" smtClean="0"/>
              <a:t>+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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Consider questions </a:t>
            </a:r>
            <a:r>
              <a:rPr lang="en-US" dirty="0" smtClean="0">
                <a:solidFill>
                  <a:schemeClr val="accent1"/>
                </a:solidFill>
              </a:rPr>
              <a:t>x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,x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’,y</a:t>
            </a:r>
            <a:r>
              <a:rPr lang="en-US" baseline="-25000" dirty="0" smtClean="0">
                <a:solidFill>
                  <a:schemeClr val="accent1"/>
                </a:solidFill>
              </a:rPr>
              <a:t>1 </a:t>
            </a:r>
            <a:r>
              <a:rPr lang="en-US" dirty="0" smtClean="0">
                <a:sym typeface="Symbol"/>
              </a:rPr>
              <a:t>&amp; label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</a:t>
            </a:r>
            <a:r>
              <a:rPr lang="en-US" dirty="0" smtClean="0">
                <a:sym typeface="Symbol"/>
              </a:rPr>
              <a:t> to </a:t>
            </a:r>
            <a:r>
              <a:rPr lang="en-US" dirty="0" smtClean="0">
                <a:solidFill>
                  <a:schemeClr val="accent1"/>
                </a:solidFill>
              </a:rPr>
              <a:t>y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ym typeface="Symbol"/>
              </a:rPr>
              <a:t>.</a:t>
            </a:r>
            <a:r>
              <a:rPr lang="en-US" dirty="0" smtClean="0"/>
              <a:t> Define:   </a:t>
            </a:r>
            <a:r>
              <a:rPr lang="en-US" dirty="0" smtClean="0">
                <a:solidFill>
                  <a:schemeClr val="accent1"/>
                </a:solidFill>
              </a:rPr>
              <a:t>S</a:t>
            </a:r>
            <a:r>
              <a:rPr lang="en-US" dirty="0" smtClean="0"/>
              <a:t>:= { </a:t>
            </a:r>
            <a:r>
              <a:rPr lang="en-US" dirty="0" smtClean="0">
                <a:solidFill>
                  <a:schemeClr val="accent1"/>
                </a:solidFill>
              </a:rPr>
              <a:t>x</a:t>
            </a:r>
            <a:r>
              <a:rPr lang="en-US" baseline="-25000" dirty="0" smtClean="0">
                <a:solidFill>
                  <a:schemeClr val="accent1"/>
                </a:solidFill>
              </a:rPr>
              <a:t>2 </a:t>
            </a:r>
            <a:r>
              <a:rPr lang="en-US" dirty="0" smtClean="0"/>
              <a:t>| (</a:t>
            </a:r>
            <a:r>
              <a:rPr lang="en-US" dirty="0" smtClean="0">
                <a:solidFill>
                  <a:schemeClr val="accent1"/>
                </a:solidFill>
              </a:rPr>
              <a:t>x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/>
              <a:t>,</a:t>
            </a:r>
            <a:r>
              <a:rPr lang="en-US" dirty="0" smtClean="0">
                <a:solidFill>
                  <a:schemeClr val="accent1"/>
                </a:solidFill>
              </a:rPr>
              <a:t>x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/>
              <a:t>) assigns </a:t>
            </a:r>
            <a:r>
              <a:rPr lang="en-US" dirty="0" smtClean="0">
                <a:solidFill>
                  <a:schemeClr val="accent1"/>
                </a:solidFill>
              </a:rPr>
              <a:t>y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 </a:t>
            </a:r>
            <a:r>
              <a:rPr lang="en-US" dirty="0" smtClean="0"/>
              <a:t>} 	</a:t>
            </a:r>
            <a:r>
              <a:rPr lang="en-US" dirty="0" smtClean="0">
                <a:solidFill>
                  <a:schemeClr val="accent1"/>
                </a:solidFill>
              </a:rPr>
              <a:t> 			  T</a:t>
            </a:r>
            <a:r>
              <a:rPr lang="en-US" dirty="0" smtClean="0"/>
              <a:t>:= { </a:t>
            </a:r>
            <a:r>
              <a:rPr lang="en-US" dirty="0" smtClean="0">
                <a:solidFill>
                  <a:schemeClr val="accent1"/>
                </a:solidFill>
              </a:rPr>
              <a:t>x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‘</a:t>
            </a:r>
            <a:r>
              <a:rPr lang="en-US" dirty="0" smtClean="0"/>
              <a:t>| (</a:t>
            </a:r>
            <a:r>
              <a:rPr lang="en-US" dirty="0" smtClean="0">
                <a:solidFill>
                  <a:schemeClr val="accent1"/>
                </a:solidFill>
              </a:rPr>
              <a:t>x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’</a:t>
            </a:r>
            <a:r>
              <a:rPr lang="en-US" dirty="0" smtClean="0"/>
              <a:t>,</a:t>
            </a:r>
            <a:r>
              <a:rPr lang="en-US" dirty="0" smtClean="0">
                <a:solidFill>
                  <a:schemeClr val="accent1"/>
                </a:solidFill>
              </a:rPr>
              <a:t> x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‘</a:t>
            </a:r>
            <a:r>
              <a:rPr lang="en-US" dirty="0" smtClean="0"/>
              <a:t>) assigns </a:t>
            </a:r>
            <a:r>
              <a:rPr lang="en-US" dirty="0" smtClean="0">
                <a:solidFill>
                  <a:schemeClr val="accent1"/>
                </a:solidFill>
              </a:rPr>
              <a:t>y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 </a:t>
            </a:r>
            <a:r>
              <a:rPr lang="en-US" dirty="0" smtClean="0"/>
              <a:t>}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Fortification:</a:t>
            </a:r>
            <a:r>
              <a:rPr lang="en-US" dirty="0" smtClean="0"/>
              <a:t> If </a:t>
            </a:r>
            <a:r>
              <a:rPr lang="en-US" dirty="0" smtClean="0">
                <a:solidFill>
                  <a:schemeClr val="accent1"/>
                </a:solidFill>
              </a:rPr>
              <a:t>|S|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  |X|</a:t>
            </a:r>
            <a:r>
              <a:rPr lang="en-US" dirty="0" smtClean="0">
                <a:sym typeface="Symbol"/>
              </a:rPr>
              <a:t>&amp; </a:t>
            </a:r>
            <a:r>
              <a:rPr lang="en-US" dirty="0" smtClean="0">
                <a:solidFill>
                  <a:schemeClr val="accent1"/>
                </a:solidFill>
              </a:rPr>
              <a:t>|T|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  |X|</a:t>
            </a:r>
            <a:r>
              <a:rPr lang="en-US" dirty="0" smtClean="0">
                <a:sym typeface="Symbol"/>
              </a:rPr>
              <a:t>,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 </a:t>
            </a:r>
            <a:r>
              <a:rPr lang="en-US" dirty="0" smtClean="0">
                <a:sym typeface="Symbol"/>
              </a:rPr>
              <a:t>value of </a:t>
            </a:r>
            <a:r>
              <a:rPr lang="en-US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dirty="0" smtClean="0">
                <a:sym typeface="Symbol"/>
              </a:rPr>
              <a:t> restricted to </a:t>
            </a:r>
            <a:r>
              <a:rPr lang="en-US" dirty="0" smtClean="0">
                <a:solidFill>
                  <a:schemeClr val="accent1"/>
                </a:solidFill>
              </a:rPr>
              <a:t>S</a:t>
            </a:r>
            <a:r>
              <a:rPr lang="en-US" baseline="-25000" dirty="0" smtClean="0">
                <a:solidFill>
                  <a:schemeClr val="accent1"/>
                </a:solidFill>
                <a:sym typeface="Symbol"/>
              </a:rPr>
              <a:t> </a:t>
            </a:r>
            <a:r>
              <a:rPr lang="en-US" dirty="0" smtClean="0">
                <a:sym typeface="Symbol"/>
              </a:rPr>
              <a:t>,</a:t>
            </a:r>
            <a:r>
              <a:rPr lang="en-US" dirty="0" smtClean="0">
                <a:solidFill>
                  <a:schemeClr val="accent1"/>
                </a:solidFill>
              </a:rPr>
              <a:t>T</a:t>
            </a:r>
            <a:r>
              <a:rPr lang="en-US" baseline="-25000" dirty="0" smtClean="0">
                <a:solidFill>
                  <a:schemeClr val="accent1"/>
                </a:solidFill>
                <a:sym typeface="Symbol"/>
              </a:rPr>
              <a:t>  </a:t>
            </a:r>
            <a:r>
              <a:rPr lang="en-US" dirty="0" smtClean="0">
                <a:sym typeface="Symbol"/>
              </a:rPr>
              <a:t>is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≤ </a:t>
            </a:r>
            <a:r>
              <a:rPr lang="en-US" dirty="0" err="1" smtClean="0">
                <a:solidFill>
                  <a:schemeClr val="accent1"/>
                </a:solidFill>
              </a:rPr>
              <a:t>val</a:t>
            </a: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r>
              <a:rPr lang="en-US" dirty="0" smtClean="0"/>
              <a:t>+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</a:t>
            </a:r>
            <a:r>
              <a:rPr lang="en-US" dirty="0" smtClean="0">
                <a:sym typeface="Symbol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ym typeface="Symbol"/>
              </a:rPr>
              <a:t>Small </a:t>
            </a:r>
            <a:r>
              <a:rPr lang="en-US" b="1" dirty="0" err="1" smtClean="0">
                <a:sym typeface="Symbol"/>
              </a:rPr>
              <a:t>Prob</a:t>
            </a:r>
            <a:r>
              <a:rPr lang="en-US" b="1" dirty="0" smtClean="0">
                <a:sym typeface="Symbol"/>
              </a:rPr>
              <a:t> Events:</a:t>
            </a:r>
            <a:r>
              <a:rPr lang="en-US" dirty="0" smtClean="0">
                <a:sym typeface="Symbol"/>
              </a:rPr>
              <a:t> Probability of (</a:t>
            </a:r>
            <a:r>
              <a:rPr lang="en-US" dirty="0" smtClean="0">
                <a:solidFill>
                  <a:schemeClr val="accent1"/>
                </a:solidFill>
              </a:rPr>
              <a:t>|S|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&lt;|X|</a:t>
            </a:r>
            <a:r>
              <a:rPr lang="en-US" dirty="0" smtClean="0">
                <a:sym typeface="Symbol"/>
              </a:rPr>
              <a:t> &amp; </a:t>
            </a:r>
            <a:r>
              <a:rPr lang="en-US" dirty="0" smtClean="0">
                <a:solidFill>
                  <a:schemeClr val="accent1"/>
                </a:solidFill>
              </a:rPr>
              <a:t>x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</a:t>
            </a:r>
            <a:r>
              <a:rPr lang="en-US" dirty="0" smtClean="0">
                <a:solidFill>
                  <a:schemeClr val="accent1"/>
                </a:solidFill>
              </a:rPr>
              <a:t>S</a:t>
            </a:r>
            <a:r>
              <a:rPr lang="en-US" dirty="0" smtClean="0">
                <a:sym typeface="Symbol"/>
              </a:rPr>
              <a:t>) or</a:t>
            </a:r>
            <a:r>
              <a:rPr lang="en-US" dirty="0" smtClean="0"/>
              <a:t> (</a:t>
            </a:r>
            <a:r>
              <a:rPr lang="en-US" dirty="0" smtClean="0">
                <a:solidFill>
                  <a:schemeClr val="accent1"/>
                </a:solidFill>
              </a:rPr>
              <a:t>|T|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&lt;|X| </a:t>
            </a:r>
            <a:r>
              <a:rPr lang="en-US" dirty="0" smtClean="0">
                <a:sym typeface="Symbol"/>
              </a:rPr>
              <a:t>&amp; </a:t>
            </a:r>
            <a:r>
              <a:rPr lang="en-US" dirty="0" smtClean="0">
                <a:solidFill>
                  <a:schemeClr val="accent1"/>
                </a:solidFill>
              </a:rPr>
              <a:t>x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’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T</a:t>
            </a:r>
            <a:r>
              <a:rPr lang="en-US" dirty="0" smtClean="0">
                <a:sym typeface="Symbol"/>
              </a:rPr>
              <a:t>) is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2||≤ </a:t>
            </a:r>
            <a:r>
              <a:rPr lang="en-US" dirty="0" smtClean="0">
                <a:sym typeface="Symbol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ym typeface="Symbol"/>
              </a:rPr>
              <a:t>Overall: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/>
              <a:t>P(agree on </a:t>
            </a:r>
            <a:r>
              <a:rPr lang="en-US" dirty="0" smtClean="0">
                <a:solidFill>
                  <a:schemeClr val="accent1"/>
                </a:solidFill>
              </a:rPr>
              <a:t>y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/>
              <a:t>|agree on </a:t>
            </a:r>
            <a:r>
              <a:rPr lang="en-US" dirty="0" smtClean="0">
                <a:solidFill>
                  <a:schemeClr val="accent1"/>
                </a:solidFill>
              </a:rPr>
              <a:t>y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/>
              <a:t>)≤</a:t>
            </a:r>
            <a:r>
              <a:rPr lang="en-US" dirty="0" err="1" smtClean="0">
                <a:solidFill>
                  <a:schemeClr val="accent1"/>
                </a:solidFill>
              </a:rPr>
              <a:t>val</a:t>
            </a: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r>
              <a:rPr lang="en-US" dirty="0" smtClean="0"/>
              <a:t>+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</a:t>
            </a:r>
            <a:r>
              <a:rPr lang="en-US" dirty="0" smtClean="0">
                <a:solidFill>
                  <a:schemeClr val="accent1"/>
                </a:solidFill>
              </a:rPr>
              <a:t>.</a:t>
            </a: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Influence of Parallel Repetition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5257800"/>
          </a:xfrm>
        </p:spPr>
        <p:txBody>
          <a:bodyPr>
            <a:normAutofit/>
          </a:bodyPr>
          <a:lstStyle/>
          <a:p>
            <a:pPr lvl="0"/>
            <a:r>
              <a:rPr lang="en-US" sz="2800" b="1" dirty="0" smtClean="0">
                <a:solidFill>
                  <a:schemeClr val="accent4"/>
                </a:solidFill>
              </a:rPr>
              <a:t>PCP and Hardness of Approximation: </a:t>
            </a:r>
            <a:r>
              <a:rPr lang="en-US" sz="2800" dirty="0" smtClean="0"/>
              <a:t>Soundness amplification </a:t>
            </a:r>
            <a:r>
              <a:rPr lang="en-US" sz="2000" dirty="0" smtClean="0">
                <a:solidFill>
                  <a:schemeClr val="accent2"/>
                </a:solidFill>
              </a:rPr>
              <a:t>[</a:t>
            </a:r>
            <a:r>
              <a:rPr lang="en-US" sz="2000" dirty="0" err="1" smtClean="0">
                <a:solidFill>
                  <a:schemeClr val="accent2"/>
                </a:solidFill>
              </a:rPr>
              <a:t>Raz</a:t>
            </a:r>
            <a:r>
              <a:rPr lang="en-US" sz="2000" dirty="0" smtClean="0">
                <a:solidFill>
                  <a:schemeClr val="accent2"/>
                </a:solidFill>
              </a:rPr>
              <a:t>]</a:t>
            </a:r>
            <a:r>
              <a:rPr lang="en-US" sz="2800" dirty="0" smtClean="0"/>
              <a:t>.</a:t>
            </a:r>
          </a:p>
          <a:p>
            <a:r>
              <a:rPr lang="en-US" sz="2800" b="1" dirty="0" smtClean="0">
                <a:solidFill>
                  <a:schemeClr val="accent4"/>
                </a:solidFill>
              </a:rPr>
              <a:t>Cryptography: </a:t>
            </a:r>
            <a:r>
              <a:rPr lang="en-US" sz="2800" dirty="0" smtClean="0"/>
              <a:t>zero-knowledge two </a:t>
            </a:r>
            <a:r>
              <a:rPr lang="en-US" sz="2800" dirty="0" err="1" smtClean="0"/>
              <a:t>prover</a:t>
            </a:r>
            <a:r>
              <a:rPr lang="en-US" sz="2800" dirty="0" smtClean="0"/>
              <a:t> protocols </a:t>
            </a:r>
            <a:r>
              <a:rPr lang="en-US" sz="2000" dirty="0" smtClean="0">
                <a:solidFill>
                  <a:schemeClr val="accent2"/>
                </a:solidFill>
              </a:rPr>
              <a:t>[BenOr-Goldwasser-Kilian-Wigderson]</a:t>
            </a:r>
            <a:r>
              <a:rPr lang="en-US" sz="2800" dirty="0" smtClean="0"/>
              <a:t>, arguments </a:t>
            </a:r>
            <a:r>
              <a:rPr lang="en-US" sz="2000" dirty="0" smtClean="0">
                <a:solidFill>
                  <a:schemeClr val="accent2"/>
                </a:solidFill>
              </a:rPr>
              <a:t>[</a:t>
            </a:r>
            <a:r>
              <a:rPr lang="en-US" sz="2000" dirty="0" err="1" smtClean="0">
                <a:solidFill>
                  <a:schemeClr val="accent2"/>
                </a:solidFill>
              </a:rPr>
              <a:t>Haitner</a:t>
            </a:r>
            <a:r>
              <a:rPr lang="en-US" sz="2000" dirty="0" smtClean="0">
                <a:solidFill>
                  <a:schemeClr val="accent2"/>
                </a:solidFill>
              </a:rPr>
              <a:t>]</a:t>
            </a:r>
            <a:r>
              <a:rPr lang="en-US" sz="2800" dirty="0" smtClean="0"/>
              <a:t>.</a:t>
            </a:r>
          </a:p>
          <a:p>
            <a:r>
              <a:rPr lang="en-US" sz="2800" b="1" dirty="0" smtClean="0">
                <a:solidFill>
                  <a:schemeClr val="accent4"/>
                </a:solidFill>
                <a:sym typeface="Symbol"/>
              </a:rPr>
              <a:t>Quantum Computing: </a:t>
            </a:r>
            <a:r>
              <a:rPr lang="en-US" sz="2800" dirty="0" smtClean="0">
                <a:sym typeface="Symbol"/>
              </a:rPr>
              <a:t>Amplifying B</a:t>
            </a:r>
            <a:r>
              <a:rPr lang="en-US" sz="2800" dirty="0" smtClean="0">
                <a:sym typeface="Symbol"/>
              </a:rPr>
              <a:t>ell’s </a:t>
            </a:r>
            <a:r>
              <a:rPr lang="en-US" sz="2800" dirty="0" smtClean="0">
                <a:sym typeface="Symbol"/>
              </a:rPr>
              <a:t>inequality.</a:t>
            </a:r>
            <a:endParaRPr lang="en-US" sz="2800" dirty="0" smtClean="0"/>
          </a:p>
          <a:p>
            <a:pPr lvl="0"/>
            <a:r>
              <a:rPr lang="en-US" sz="2800" b="1" dirty="0" smtClean="0">
                <a:solidFill>
                  <a:schemeClr val="accent4"/>
                </a:solidFill>
              </a:rPr>
              <a:t>Communication complexity: </a:t>
            </a:r>
            <a:r>
              <a:rPr lang="en-US" sz="2800" dirty="0" smtClean="0"/>
              <a:t>Direct sum theorems </a:t>
            </a:r>
            <a:r>
              <a:rPr lang="en-US" sz="1800" dirty="0" smtClean="0">
                <a:solidFill>
                  <a:schemeClr val="accent2"/>
                </a:solidFill>
              </a:rPr>
              <a:t>[</a:t>
            </a:r>
            <a:r>
              <a:rPr lang="en-US" sz="1800" dirty="0" err="1" smtClean="0">
                <a:solidFill>
                  <a:schemeClr val="accent2"/>
                </a:solidFill>
              </a:rPr>
              <a:t>Krachmer-Raz-Wigderson</a:t>
            </a:r>
            <a:r>
              <a:rPr lang="en-US" sz="1800" dirty="0" smtClean="0">
                <a:solidFill>
                  <a:schemeClr val="accent2"/>
                </a:solidFill>
              </a:rPr>
              <a:t>]</a:t>
            </a:r>
            <a:r>
              <a:rPr lang="en-US" sz="2800" dirty="0" smtClean="0"/>
              <a:t>, compression </a:t>
            </a:r>
            <a:r>
              <a:rPr lang="en-US" sz="1800" dirty="0" smtClean="0">
                <a:solidFill>
                  <a:schemeClr val="accent2"/>
                </a:solidFill>
              </a:rPr>
              <a:t>[Barak-</a:t>
            </a:r>
            <a:r>
              <a:rPr lang="en-US" sz="1800" dirty="0" err="1" smtClean="0">
                <a:solidFill>
                  <a:schemeClr val="accent2"/>
                </a:solidFill>
              </a:rPr>
              <a:t>Braverman</a:t>
            </a:r>
            <a:r>
              <a:rPr lang="en-US" sz="1800" dirty="0" smtClean="0">
                <a:solidFill>
                  <a:schemeClr val="accent2"/>
                </a:solidFill>
              </a:rPr>
              <a:t>-Chen-</a:t>
            </a:r>
            <a:r>
              <a:rPr lang="en-US" sz="1800" dirty="0" err="1" smtClean="0">
                <a:solidFill>
                  <a:schemeClr val="accent2"/>
                </a:solidFill>
              </a:rPr>
              <a:t>Rao</a:t>
            </a:r>
            <a:r>
              <a:rPr lang="en-US" sz="1800" dirty="0" smtClean="0">
                <a:solidFill>
                  <a:schemeClr val="accent2"/>
                </a:solidFill>
              </a:rPr>
              <a:t>]</a:t>
            </a:r>
            <a:r>
              <a:rPr lang="en-US" sz="2800" dirty="0" smtClean="0"/>
              <a:t>.</a:t>
            </a:r>
          </a:p>
          <a:p>
            <a:r>
              <a:rPr lang="en-US" sz="2800" b="1" dirty="0" smtClean="0">
                <a:solidFill>
                  <a:schemeClr val="accent4"/>
                </a:solidFill>
              </a:rPr>
              <a:t>Geometry: </a:t>
            </a:r>
            <a:r>
              <a:rPr lang="en-US" sz="2800" dirty="0" smtClean="0"/>
              <a:t>Tiling of </a:t>
            </a:r>
            <a:r>
              <a:rPr lang="en-US" sz="2800" dirty="0" err="1" smtClean="0">
                <a:solidFill>
                  <a:schemeClr val="accent1"/>
                </a:solidFill>
              </a:rPr>
              <a:t>R</a:t>
            </a:r>
            <a:r>
              <a:rPr lang="en-US" sz="2800" baseline="30000" dirty="0" err="1" smtClean="0">
                <a:solidFill>
                  <a:schemeClr val="accent1"/>
                </a:solidFill>
              </a:rPr>
              <a:t>n</a:t>
            </a:r>
            <a:r>
              <a:rPr lang="en-US" sz="2800" dirty="0" smtClean="0"/>
              <a:t> by volume </a:t>
            </a:r>
            <a:r>
              <a:rPr lang="en-US" sz="2800" dirty="0" smtClean="0">
                <a:solidFill>
                  <a:schemeClr val="accent1"/>
                </a:solidFill>
              </a:rPr>
              <a:t>1</a:t>
            </a:r>
            <a:r>
              <a:rPr lang="en-US" sz="2800" dirty="0" smtClean="0"/>
              <a:t> tiles with surface area </a:t>
            </a:r>
            <a:r>
              <a:rPr lang="en-US" sz="2800" dirty="0" smtClean="0">
                <a:sym typeface="Symbol"/>
              </a:rPr>
              <a:t> sphere </a:t>
            </a:r>
            <a:r>
              <a:rPr lang="en-US" sz="1800" dirty="0" smtClean="0">
                <a:solidFill>
                  <a:schemeClr val="accent2"/>
                </a:solidFill>
                <a:sym typeface="Symbol"/>
              </a:rPr>
              <a:t>[</a:t>
            </a:r>
            <a:r>
              <a:rPr lang="en-US" sz="1800" dirty="0" err="1" smtClean="0">
                <a:solidFill>
                  <a:schemeClr val="accent2"/>
                </a:solidFill>
                <a:sym typeface="Symbol"/>
              </a:rPr>
              <a:t>Feige</a:t>
            </a:r>
            <a:r>
              <a:rPr lang="en-US" sz="1800" dirty="0" smtClean="0">
                <a:solidFill>
                  <a:schemeClr val="accent2"/>
                </a:solidFill>
                <a:sym typeface="Symbol"/>
              </a:rPr>
              <a:t>-Kindler-O’Donnell, Kindler-O’Donnell-</a:t>
            </a:r>
            <a:r>
              <a:rPr lang="en-US" sz="1800" dirty="0" err="1" smtClean="0">
                <a:solidFill>
                  <a:schemeClr val="accent2"/>
                </a:solidFill>
                <a:sym typeface="Symbol"/>
              </a:rPr>
              <a:t>Rao-Wigderson</a:t>
            </a:r>
            <a:r>
              <a:rPr lang="en-US" sz="1800" dirty="0" smtClean="0">
                <a:solidFill>
                  <a:schemeClr val="accent2"/>
                </a:solidFill>
                <a:sym typeface="Symbol"/>
              </a:rPr>
              <a:t>]</a:t>
            </a:r>
            <a:r>
              <a:rPr lang="en-US" sz="2800" dirty="0" smtClean="0">
                <a:sym typeface="Symbo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86800" cy="4038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/>
              <a:t>Clause vs. Clause Game: </a:t>
            </a:r>
            <a:r>
              <a:rPr lang="en-US" sz="2800" dirty="0" smtClean="0"/>
              <a:t>Given constraints </a:t>
            </a:r>
            <a:r>
              <a:rPr lang="en-US" sz="2800" dirty="0" smtClean="0">
                <a:solidFill>
                  <a:schemeClr val="accent1"/>
                </a:solidFill>
              </a:rPr>
              <a:t>c</a:t>
            </a:r>
            <a:r>
              <a:rPr lang="en-US" sz="2800" baseline="-25000" dirty="0" smtClean="0">
                <a:solidFill>
                  <a:schemeClr val="accent1"/>
                </a:solidFill>
              </a:rPr>
              <a:t>1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,…,</a:t>
            </a:r>
            <a:r>
              <a:rPr lang="en-US" sz="2800" dirty="0" smtClean="0">
                <a:solidFill>
                  <a:schemeClr val="accent1"/>
                </a:solidFill>
              </a:rPr>
              <a:t>c</a:t>
            </a:r>
            <a:r>
              <a:rPr lang="en-US" sz="2800" baseline="-25000" dirty="0" smtClean="0">
                <a:solidFill>
                  <a:schemeClr val="accent1"/>
                </a:solidFill>
              </a:rPr>
              <a:t>m</a:t>
            </a:r>
            <a:r>
              <a:rPr lang="en-US" sz="2800" dirty="0" smtClean="0">
                <a:sym typeface="Symbol"/>
              </a:rPr>
              <a:t> where each </a:t>
            </a:r>
            <a:r>
              <a:rPr lang="en-US" sz="2800" dirty="0" err="1" smtClean="0">
                <a:solidFill>
                  <a:schemeClr val="accent1"/>
                </a:solidFill>
                <a:sym typeface="Symbol"/>
              </a:rPr>
              <a:t>c</a:t>
            </a:r>
            <a:r>
              <a:rPr lang="en-US" sz="2800" baseline="-25000" dirty="0" err="1" smtClean="0">
                <a:solidFill>
                  <a:schemeClr val="accent1"/>
                </a:solidFill>
                <a:sym typeface="Symbol"/>
              </a:rPr>
              <a:t>i</a:t>
            </a:r>
            <a:r>
              <a:rPr lang="en-US" sz="2800" dirty="0" smtClean="0">
                <a:sym typeface="Symbol"/>
              </a:rPr>
              <a:t> depends on 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d</a:t>
            </a:r>
            <a:r>
              <a:rPr lang="en-US" sz="2800" dirty="0" smtClean="0">
                <a:sym typeface="Symbol"/>
              </a:rPr>
              <a:t> variables: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ym typeface="Symbol"/>
              </a:rPr>
              <a:t>Pick two constraints </a:t>
            </a:r>
            <a:r>
              <a:rPr lang="en-US" sz="2800" dirty="0" err="1" smtClean="0">
                <a:solidFill>
                  <a:schemeClr val="accent1"/>
                </a:solidFill>
                <a:sym typeface="Symbol"/>
              </a:rPr>
              <a:t>c,c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’</a:t>
            </a:r>
            <a:r>
              <a:rPr lang="en-US" sz="2800" dirty="0" smtClean="0">
                <a:sym typeface="Symbol"/>
              </a:rPr>
              <a:t> that share a variable 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v</a:t>
            </a:r>
            <a:r>
              <a:rPr lang="en-US" sz="2800" dirty="0" smtClean="0">
                <a:sym typeface="Symbol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ym typeface="Symbol"/>
              </a:rPr>
              <a:t>Given a constraint, each </a:t>
            </a:r>
            <a:r>
              <a:rPr lang="en-US" sz="2800" dirty="0" err="1" smtClean="0">
                <a:sym typeface="Symbol"/>
              </a:rPr>
              <a:t>prover</a:t>
            </a:r>
            <a:r>
              <a:rPr lang="en-US" sz="2800" dirty="0" smtClean="0">
                <a:sym typeface="Symbol"/>
              </a:rPr>
              <a:t> should provide a satisfying assignment to its 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d</a:t>
            </a:r>
            <a:r>
              <a:rPr lang="en-US" sz="2800" dirty="0" smtClean="0">
                <a:sym typeface="Symbol"/>
              </a:rPr>
              <a:t> variables.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ym typeface="Symbol"/>
              </a:rPr>
              <a:t>The verifier checks that the two </a:t>
            </a:r>
            <a:r>
              <a:rPr lang="en-US" sz="2800" dirty="0" err="1" smtClean="0">
                <a:sym typeface="Symbol"/>
              </a:rPr>
              <a:t>provers</a:t>
            </a:r>
            <a:r>
              <a:rPr lang="en-US" sz="2800" dirty="0" smtClean="0">
                <a:sym typeface="Symbol"/>
              </a:rPr>
              <a:t> agree on the assignment to 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v</a:t>
            </a:r>
            <a:r>
              <a:rPr lang="en-US" sz="2800" dirty="0" smtClean="0">
                <a:sym typeface="Symbol"/>
              </a:rPr>
              <a:t>.</a:t>
            </a:r>
          </a:p>
          <a:p>
            <a:pPr>
              <a:buNone/>
            </a:pPr>
            <a:endParaRPr lang="en-US" sz="2800" dirty="0" smtClean="0">
              <a:sym typeface="Symbol"/>
            </a:endParaRPr>
          </a:p>
          <a:p>
            <a:pPr>
              <a:buNone/>
            </a:pPr>
            <a:endParaRPr lang="en-US" sz="2800" dirty="0" smtClean="0">
              <a:solidFill>
                <a:schemeClr val="accent2"/>
              </a:solidFill>
            </a:endParaRPr>
          </a:p>
        </p:txBody>
      </p:sp>
      <p:pic>
        <p:nvPicPr>
          <p:cNvPr id="7" name="Picture 2" descr="http://coloringcrew.estaticos.net/coloring-book/painted/201101/350f90fae523b0ca09c0eb8eb36432a4.png"/>
          <p:cNvPicPr>
            <a:picLocks noChangeAspect="1" noChangeArrowheads="1"/>
          </p:cNvPicPr>
          <p:nvPr/>
        </p:nvPicPr>
        <p:blipFill>
          <a:blip r:embed="rId3" cstate="print"/>
          <a:srcRect l="9505" r="17109" b="6128"/>
          <a:stretch>
            <a:fillRect/>
          </a:stretch>
        </p:blipFill>
        <p:spPr bwMode="auto">
          <a:xfrm>
            <a:off x="914400" y="4267200"/>
            <a:ext cx="1472158" cy="1752600"/>
          </a:xfrm>
          <a:prstGeom prst="rect">
            <a:avLst/>
          </a:prstGeom>
          <a:noFill/>
        </p:spPr>
      </p:pic>
      <p:pic>
        <p:nvPicPr>
          <p:cNvPr id="4100" name="Picture 4" descr="http://images.clipartof.com/thumbnails/1046126-Royalty-Free-RF-Clip-Art-Illustration-Of-A-Cartoon-Black-And-White-Outline-Design-Of-A-Confused-Boy-Looking-Down-At-A-Question-Mark.jpg"/>
          <p:cNvPicPr>
            <a:picLocks noChangeAspect="1" noChangeArrowheads="1"/>
          </p:cNvPicPr>
          <p:nvPr/>
        </p:nvPicPr>
        <p:blipFill>
          <a:blip r:embed="rId4" cstate="print"/>
          <a:srcRect r="14897"/>
          <a:stretch>
            <a:fillRect/>
          </a:stretch>
        </p:blipFill>
        <p:spPr bwMode="auto">
          <a:xfrm>
            <a:off x="4038600" y="4419600"/>
            <a:ext cx="1175391" cy="1428750"/>
          </a:xfrm>
          <a:prstGeom prst="rect">
            <a:avLst/>
          </a:prstGeom>
          <a:noFill/>
        </p:spPr>
      </p:pic>
      <p:cxnSp>
        <p:nvCxnSpPr>
          <p:cNvPr id="10" name="Straight Arrow Connector 9"/>
          <p:cNvCxnSpPr>
            <a:stCxn id="4100" idx="3"/>
            <a:endCxn id="20" idx="1"/>
          </p:cNvCxnSpPr>
          <p:nvPr/>
        </p:nvCxnSpPr>
        <p:spPr>
          <a:xfrm>
            <a:off x="5213991" y="5133975"/>
            <a:ext cx="1567809" cy="95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4100" idx="1"/>
            <a:endCxn id="7" idx="3"/>
          </p:cNvCxnSpPr>
          <p:nvPr/>
        </p:nvCxnSpPr>
        <p:spPr>
          <a:xfrm flipH="1">
            <a:off x="2386558" y="5133975"/>
            <a:ext cx="1652042" cy="95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200400" y="45720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5638800" y="4572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c’</a:t>
            </a:r>
            <a:endParaRPr lang="en-US" sz="2800" dirty="0"/>
          </a:p>
        </p:txBody>
      </p:sp>
      <p:pic>
        <p:nvPicPr>
          <p:cNvPr id="20" name="Picture 2" descr="http://coloringcrew.estaticos.net/coloring-book/painted/201101/350f90fae523b0ca09c0eb8eb36432a4.png"/>
          <p:cNvPicPr>
            <a:picLocks noChangeAspect="1" noChangeArrowheads="1"/>
          </p:cNvPicPr>
          <p:nvPr/>
        </p:nvPicPr>
        <p:blipFill>
          <a:blip r:embed="rId3" cstate="print"/>
          <a:srcRect l="9505" r="17109" b="6128"/>
          <a:stretch>
            <a:fillRect/>
          </a:stretch>
        </p:blipFill>
        <p:spPr bwMode="auto">
          <a:xfrm>
            <a:off x="6781800" y="4267200"/>
            <a:ext cx="1472158" cy="1752600"/>
          </a:xfrm>
          <a:prstGeom prst="rect">
            <a:avLst/>
          </a:prstGeom>
          <a:noFill/>
        </p:spPr>
      </p:pic>
      <p:cxnSp>
        <p:nvCxnSpPr>
          <p:cNvPr id="27" name="Straight Arrow Connector 26"/>
          <p:cNvCxnSpPr/>
          <p:nvPr/>
        </p:nvCxnSpPr>
        <p:spPr>
          <a:xfrm>
            <a:off x="2438400" y="5410200"/>
            <a:ext cx="16764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5105400" y="5410200"/>
            <a:ext cx="16002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514600" y="54102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a=a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,…,a</a:t>
            </a:r>
            <a:r>
              <a:rPr lang="en-US" sz="2800" baseline="-25000" dirty="0" smtClean="0"/>
              <a:t>d</a:t>
            </a:r>
            <a:endParaRPr lang="en-US" sz="2800" baseline="-25000" dirty="0"/>
          </a:p>
        </p:txBody>
      </p:sp>
      <p:sp>
        <p:nvSpPr>
          <p:cNvPr id="33" name="TextBox 32"/>
          <p:cNvSpPr txBox="1"/>
          <p:nvPr/>
        </p:nvSpPr>
        <p:spPr>
          <a:xfrm>
            <a:off x="5105400" y="54102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a’=a’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</a:t>
            </a:r>
            <a:r>
              <a:rPr lang="en-US" sz="2800" dirty="0" err="1" smtClean="0"/>
              <a:t>a’</a:t>
            </a:r>
            <a:r>
              <a:rPr lang="en-US" sz="2800" baseline="-25000" dirty="0" err="1" smtClean="0"/>
              <a:t>d</a:t>
            </a:r>
            <a:endParaRPr lang="en-US" sz="2800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962400" y="3276600"/>
            <a:ext cx="4495800" cy="609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3200" dirty="0" smtClean="0">
                <a:solidFill>
                  <a:schemeClr val="accent4"/>
                </a:solidFill>
              </a:rPr>
              <a:t>value(</a:t>
            </a:r>
            <a:r>
              <a:rPr lang="en-US" sz="3200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3200" dirty="0" smtClean="0">
                <a:solidFill>
                  <a:schemeClr val="accent4"/>
                </a:solidFill>
              </a:rPr>
              <a:t>) </a:t>
            </a:r>
            <a:r>
              <a:rPr lang="en-US" sz="3200" dirty="0" smtClean="0"/>
              <a:t>= max </a:t>
            </a:r>
            <a:r>
              <a:rPr lang="en-US" sz="3200" dirty="0" smtClean="0">
                <a:solidFill>
                  <a:schemeClr val="accent1"/>
                </a:solidFill>
              </a:rPr>
              <a:t>P(accept</a:t>
            </a:r>
            <a:r>
              <a:rPr lang="en-US" sz="3200" dirty="0" smtClean="0">
                <a:solidFill>
                  <a:schemeClr val="accent1"/>
                </a:solidFill>
              </a:rPr>
              <a:t>)</a:t>
            </a:r>
            <a:endParaRPr lang="en-US" sz="320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2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900"/>
                            </p:stCondLst>
                            <p:childTnLst>
                              <p:par>
                                <p:cTn id="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4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6" grpId="0"/>
      <p:bldP spid="17" grpId="0"/>
      <p:bldP spid="32" grpId="0"/>
      <p:bldP spid="33" grpId="0"/>
      <p:bldP spid="14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Soundness Amplification For Two </a:t>
            </a:r>
            <a:r>
              <a:rPr lang="en-US" dirty="0" err="1" smtClean="0"/>
              <a:t>Prover</a:t>
            </a:r>
            <a:r>
              <a:rPr lang="en-US" dirty="0" smtClean="0"/>
              <a:t> Games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PCP Theorem </a:t>
            </a:r>
            <a:r>
              <a:rPr lang="en-US" dirty="0" smtClean="0">
                <a:solidFill>
                  <a:schemeClr val="accent2"/>
                </a:solidFill>
              </a:rPr>
              <a:t>[AS,ALMSS`92]: </a:t>
            </a:r>
            <a:r>
              <a:rPr lang="en-US" dirty="0" smtClean="0"/>
              <a:t>Given Boolean formula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</a:t>
            </a:r>
            <a:r>
              <a:rPr lang="en-US" dirty="0" smtClean="0"/>
              <a:t> there is a clause vs. clause game </a:t>
            </a:r>
            <a:r>
              <a:rPr lang="en-US" dirty="0" smtClean="0">
                <a:solidFill>
                  <a:schemeClr val="accent1"/>
                </a:solidFill>
              </a:rPr>
              <a:t>G</a:t>
            </a:r>
            <a:r>
              <a:rPr lang="en-US" dirty="0" smtClean="0"/>
              <a:t> with constant alphabet such that: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</a:t>
            </a:r>
            <a:r>
              <a:rPr lang="en-US" dirty="0" smtClean="0">
                <a:sym typeface="Symbol"/>
              </a:rPr>
              <a:t> </a:t>
            </a:r>
            <a:r>
              <a:rPr lang="en-US" dirty="0" err="1" smtClean="0"/>
              <a:t>satisfiable</a:t>
            </a:r>
            <a:r>
              <a:rPr lang="en-US" dirty="0" smtClean="0"/>
              <a:t>, then </a:t>
            </a:r>
            <a:r>
              <a:rPr lang="en-US" dirty="0" err="1" smtClean="0">
                <a:solidFill>
                  <a:schemeClr val="accent1"/>
                </a:solidFill>
              </a:rPr>
              <a:t>val</a:t>
            </a:r>
            <a:r>
              <a:rPr lang="en-US" dirty="0" smtClean="0">
                <a:solidFill>
                  <a:schemeClr val="accent1"/>
                </a:solidFill>
              </a:rPr>
              <a:t>(G)=1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 If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</a:t>
            </a:r>
            <a:r>
              <a:rPr lang="en-US" dirty="0" smtClean="0">
                <a:sym typeface="Symbol"/>
              </a:rPr>
              <a:t> not </a:t>
            </a:r>
            <a:r>
              <a:rPr lang="en-US" dirty="0" err="1" smtClean="0"/>
              <a:t>satisfiable</a:t>
            </a:r>
            <a:r>
              <a:rPr lang="en-US" dirty="0" smtClean="0"/>
              <a:t>, then </a:t>
            </a:r>
            <a:r>
              <a:rPr lang="en-US" dirty="0" err="1" smtClean="0">
                <a:solidFill>
                  <a:schemeClr val="accent1"/>
                </a:solidFill>
              </a:rPr>
              <a:t>val</a:t>
            </a:r>
            <a:r>
              <a:rPr lang="en-US" dirty="0" smtClean="0">
                <a:solidFill>
                  <a:schemeClr val="accent1"/>
                </a:solidFill>
              </a:rPr>
              <a:t>(G)&lt;0.9999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applications to hardness of approximation, need to replace </a:t>
            </a:r>
            <a:r>
              <a:rPr lang="en-US" dirty="0" smtClean="0">
                <a:solidFill>
                  <a:schemeClr val="accent1"/>
                </a:solidFill>
              </a:rPr>
              <a:t>0.9999 </a:t>
            </a:r>
            <a:r>
              <a:rPr lang="en-US" dirty="0" smtClean="0"/>
              <a:t>with </a:t>
            </a:r>
            <a:r>
              <a:rPr lang="en-US" dirty="0" smtClean="0">
                <a:solidFill>
                  <a:schemeClr val="accent1"/>
                </a:solidFill>
              </a:rPr>
              <a:t>0.0001</a:t>
            </a:r>
            <a:r>
              <a:rPr lang="en-US" dirty="0" smtClean="0"/>
              <a:t>.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Sequential repetition: </a:t>
            </a:r>
            <a:r>
              <a:rPr lang="en-US" dirty="0" smtClean="0"/>
              <a:t>Repeat game </a:t>
            </a:r>
            <a:r>
              <a:rPr lang="en-US" dirty="0" smtClean="0">
                <a:solidFill>
                  <a:schemeClr val="accent1"/>
                </a:solidFill>
              </a:rPr>
              <a:t>k</a:t>
            </a:r>
            <a:r>
              <a:rPr lang="en-US" dirty="0" smtClean="0"/>
              <a:t> times (note: </a:t>
            </a:r>
            <a:r>
              <a:rPr lang="en-US" dirty="0" smtClean="0">
                <a:solidFill>
                  <a:schemeClr val="accent1"/>
                </a:solidFill>
              </a:rPr>
              <a:t>k</a:t>
            </a:r>
            <a:r>
              <a:rPr lang="en-US" dirty="0" smtClean="0"/>
              <a:t> rounds instead of one). Max probability to satisfy all </a:t>
            </a:r>
            <a:r>
              <a:rPr lang="en-US" dirty="0" smtClean="0">
                <a:solidFill>
                  <a:schemeClr val="accent1"/>
                </a:solidFill>
              </a:rPr>
              <a:t>k</a:t>
            </a:r>
            <a:r>
              <a:rPr lang="en-US" dirty="0" smtClean="0"/>
              <a:t> tests is precisely </a:t>
            </a:r>
            <a:r>
              <a:rPr lang="en-US" dirty="0" err="1" smtClean="0">
                <a:solidFill>
                  <a:schemeClr val="accent1"/>
                </a:solidFill>
              </a:rPr>
              <a:t>val</a:t>
            </a:r>
            <a:r>
              <a:rPr lang="en-US" dirty="0" smtClean="0">
                <a:solidFill>
                  <a:schemeClr val="accent1"/>
                </a:solidFill>
              </a:rPr>
              <a:t>(G)</a:t>
            </a:r>
            <a:r>
              <a:rPr lang="en-US" baseline="30000" dirty="0" smtClean="0">
                <a:solidFill>
                  <a:schemeClr val="accent1"/>
                </a:solidFill>
              </a:rPr>
              <a:t>k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Parallel Repetition: </a:t>
            </a:r>
            <a:br>
              <a:rPr lang="en-US" dirty="0" smtClean="0"/>
            </a:br>
            <a:r>
              <a:rPr lang="en-US" dirty="0" smtClean="0"/>
              <a:t>Sequential repetition with two </a:t>
            </a:r>
            <a:r>
              <a:rPr lang="en-US" dirty="0" err="1" smtClean="0"/>
              <a:t>provers</a:t>
            </a:r>
            <a:r>
              <a:rPr lang="en-US" dirty="0" smtClean="0"/>
              <a:t>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68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Product game </a:t>
            </a:r>
            <a:r>
              <a:rPr lang="en-US" sz="2800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2800" baseline="30000" dirty="0" smtClean="0">
                <a:solidFill>
                  <a:schemeClr val="accent1"/>
                </a:solidFill>
              </a:rPr>
              <a:t>k</a:t>
            </a:r>
            <a:r>
              <a:rPr lang="en-US" sz="2800" dirty="0" smtClean="0"/>
              <a:t> </a:t>
            </a:r>
          </a:p>
        </p:txBody>
      </p:sp>
      <p:pic>
        <p:nvPicPr>
          <p:cNvPr id="4" name="Picture 2" descr="http://coloringcrew.estaticos.net/coloring-book/painted/201101/350f90fae523b0ca09c0eb8eb36432a4.png"/>
          <p:cNvPicPr>
            <a:picLocks noChangeAspect="1" noChangeArrowheads="1"/>
          </p:cNvPicPr>
          <p:nvPr/>
        </p:nvPicPr>
        <p:blipFill>
          <a:blip r:embed="rId3" cstate="print"/>
          <a:srcRect l="9505" r="17109" b="6128"/>
          <a:stretch>
            <a:fillRect/>
          </a:stretch>
        </p:blipFill>
        <p:spPr bwMode="auto">
          <a:xfrm>
            <a:off x="914400" y="2590800"/>
            <a:ext cx="1472158" cy="1752600"/>
          </a:xfrm>
          <a:prstGeom prst="rect">
            <a:avLst/>
          </a:prstGeom>
          <a:noFill/>
        </p:spPr>
      </p:pic>
      <p:pic>
        <p:nvPicPr>
          <p:cNvPr id="5" name="Picture 4" descr="http://images.clipartof.com/thumbnails/1046126-Royalty-Free-RF-Clip-Art-Illustration-Of-A-Cartoon-Black-And-White-Outline-Design-Of-A-Confused-Boy-Looking-Down-At-A-Question-Mark.jpg"/>
          <p:cNvPicPr>
            <a:picLocks noChangeAspect="1" noChangeArrowheads="1"/>
          </p:cNvPicPr>
          <p:nvPr/>
        </p:nvPicPr>
        <p:blipFill>
          <a:blip r:embed="rId4" cstate="print"/>
          <a:srcRect r="14897"/>
          <a:stretch>
            <a:fillRect/>
          </a:stretch>
        </p:blipFill>
        <p:spPr bwMode="auto">
          <a:xfrm>
            <a:off x="4038600" y="2743200"/>
            <a:ext cx="1175391" cy="1428750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>
            <a:stCxn id="5" idx="3"/>
            <a:endCxn id="10" idx="1"/>
          </p:cNvCxnSpPr>
          <p:nvPr/>
        </p:nvCxnSpPr>
        <p:spPr>
          <a:xfrm>
            <a:off x="5213991" y="3457575"/>
            <a:ext cx="1567809" cy="95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5" idx="1"/>
            <a:endCxn id="4" idx="3"/>
          </p:cNvCxnSpPr>
          <p:nvPr/>
        </p:nvCxnSpPr>
        <p:spPr>
          <a:xfrm flipH="1">
            <a:off x="2386558" y="3457575"/>
            <a:ext cx="1652042" cy="95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67000" y="2895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,…,c</a:t>
            </a:r>
            <a:r>
              <a:rPr lang="en-US" sz="2800" baseline="-25000" dirty="0" smtClean="0"/>
              <a:t>k</a:t>
            </a:r>
            <a:endParaRPr lang="en-US" sz="2800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5334000" y="2895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’,…,c</a:t>
            </a:r>
            <a:r>
              <a:rPr lang="en-US" sz="2800" baseline="-25000" dirty="0" smtClean="0"/>
              <a:t>k</a:t>
            </a:r>
            <a:r>
              <a:rPr lang="en-US" sz="2800" dirty="0" smtClean="0"/>
              <a:t>’</a:t>
            </a:r>
            <a:endParaRPr lang="en-US" sz="2800" dirty="0"/>
          </a:p>
        </p:txBody>
      </p:sp>
      <p:pic>
        <p:nvPicPr>
          <p:cNvPr id="10" name="Picture 2" descr="http://coloringcrew.estaticos.net/coloring-book/painted/201101/350f90fae523b0ca09c0eb8eb36432a4.png"/>
          <p:cNvPicPr>
            <a:picLocks noChangeAspect="1" noChangeArrowheads="1"/>
          </p:cNvPicPr>
          <p:nvPr/>
        </p:nvPicPr>
        <p:blipFill>
          <a:blip r:embed="rId3" cstate="print"/>
          <a:srcRect l="9505" r="17109" b="6128"/>
          <a:stretch>
            <a:fillRect/>
          </a:stretch>
        </p:blipFill>
        <p:spPr bwMode="auto">
          <a:xfrm>
            <a:off x="6781800" y="2590800"/>
            <a:ext cx="1472158" cy="1752600"/>
          </a:xfrm>
          <a:prstGeom prst="rect">
            <a:avLst/>
          </a:prstGeom>
          <a:noFill/>
        </p:spPr>
      </p:pic>
      <p:cxnSp>
        <p:nvCxnSpPr>
          <p:cNvPr id="11" name="Straight Arrow Connector 10"/>
          <p:cNvCxnSpPr/>
          <p:nvPr/>
        </p:nvCxnSpPr>
        <p:spPr>
          <a:xfrm>
            <a:off x="2438400" y="3733800"/>
            <a:ext cx="16764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5105400" y="3733800"/>
            <a:ext cx="16002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667000" y="3657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</a:t>
            </a:r>
            <a:r>
              <a:rPr lang="en-US" sz="2800" dirty="0" err="1" smtClean="0"/>
              <a:t>a</a:t>
            </a:r>
            <a:r>
              <a:rPr lang="en-US" sz="2800" baseline="-25000" dirty="0" err="1" smtClean="0"/>
              <a:t>k</a:t>
            </a:r>
            <a:endParaRPr lang="en-US" sz="2800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0" y="3733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’,…,</a:t>
            </a:r>
            <a:r>
              <a:rPr lang="en-US" sz="2800" dirty="0" err="1" smtClean="0"/>
              <a:t>a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’</a:t>
            </a:r>
            <a:endParaRPr lang="en-US" sz="2800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276600" y="4495800"/>
            <a:ext cx="26670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atura MT Script Capitals"/>
                <a:ea typeface="+mn-ea"/>
                <a:cs typeface="+mn-cs"/>
              </a:rPr>
              <a:t>G</a:t>
            </a:r>
            <a:r>
              <a:rPr kumimoji="0" 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</a:t>
            </a:r>
            <a:r>
              <a:rPr lang="en-US" sz="2800" dirty="0" smtClean="0"/>
              <a:t> </a:t>
            </a:r>
            <a:r>
              <a:rPr lang="en-US" sz="2800" dirty="0" err="1" smtClean="0"/>
              <a:t>val</a:t>
            </a:r>
            <a:r>
              <a:rPr lang="en-US" sz="2800" dirty="0" smtClean="0"/>
              <a:t>(</a:t>
            </a:r>
            <a:r>
              <a:rPr lang="en-US" sz="2800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2800" dirty="0" smtClean="0"/>
              <a:t>)</a:t>
            </a:r>
            <a:r>
              <a:rPr lang="en-US" sz="2800" baseline="30000" dirty="0" smtClean="0">
                <a:solidFill>
                  <a:schemeClr val="accent1"/>
                </a:solidFill>
              </a:rPr>
              <a:t>k</a:t>
            </a:r>
            <a:endParaRPr kumimoji="0" lang="en-US" sz="2800" b="0" i="0" u="none" strike="noStrike" kern="1200" cap="none" spc="0" normalizeH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685800" y="5334000"/>
            <a:ext cx="7696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800" b="1" dirty="0" smtClean="0"/>
              <a:t>The Parallel Repetition Problem: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atura MT Script Capitals"/>
                <a:ea typeface="+mn-ea"/>
                <a:cs typeface="+mn-cs"/>
              </a:rPr>
              <a:t>G</a:t>
            </a:r>
            <a:r>
              <a:rPr kumimoji="0" 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sym typeface="Symbol"/>
              </a:rPr>
              <a:t>≤</a:t>
            </a:r>
            <a:r>
              <a:rPr lang="en-US" sz="2800" dirty="0" smtClean="0"/>
              <a:t> </a:t>
            </a:r>
            <a:r>
              <a:rPr lang="en-US" sz="2800" dirty="0" err="1" smtClean="0"/>
              <a:t>val</a:t>
            </a:r>
            <a:r>
              <a:rPr lang="en-US" sz="2800" dirty="0" smtClean="0"/>
              <a:t>(</a:t>
            </a:r>
            <a:r>
              <a:rPr lang="en-US" sz="2800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2800" dirty="0" smtClean="0"/>
              <a:t>)</a:t>
            </a:r>
            <a:r>
              <a:rPr lang="en-US" sz="2800" baseline="30000" dirty="0" smtClean="0">
                <a:solidFill>
                  <a:schemeClr val="accent1"/>
                </a:solidFill>
              </a:rPr>
              <a:t>k</a:t>
            </a:r>
            <a:r>
              <a:rPr lang="en-US" sz="2800" dirty="0" smtClean="0">
                <a:solidFill>
                  <a:schemeClr val="accent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??</a:t>
            </a:r>
            <a:endParaRPr kumimoji="0" lang="en-US" sz="2800" b="0" i="0" u="none" strike="noStrike" kern="1200" cap="none" spc="0" normalizeH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9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2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320"/>
                            </p:stCondLst>
                            <p:childTnLst>
                              <p:par>
                                <p:cTn id="4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9" grpId="0"/>
      <p:bldP spid="13" grpId="0"/>
      <p:bldP spid="14" grpId="0"/>
      <p:bldP spid="16" grpId="0" build="p"/>
      <p:bldP spid="1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281916" y="5040868"/>
            <a:ext cx="32712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accent2"/>
                </a:solidFill>
              </a:rPr>
              <a:t>Raz</a:t>
            </a:r>
            <a:r>
              <a:rPr lang="en-US" dirty="0" smtClean="0">
                <a:solidFill>
                  <a:schemeClr val="accent2"/>
                </a:solidFill>
              </a:rPr>
              <a:t>: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</a:t>
            </a:r>
            <a:r>
              <a:rPr lang="en-US" baseline="30000" dirty="0" smtClean="0">
                <a:solidFill>
                  <a:srgbClr val="FF0000"/>
                </a:solidFill>
                <a:sym typeface="Symbol"/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 is tight!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ular Callout 31"/>
          <p:cNvSpPr/>
          <p:nvPr/>
        </p:nvSpPr>
        <p:spPr>
          <a:xfrm>
            <a:off x="6019799" y="2895600"/>
            <a:ext cx="1829685" cy="590550"/>
          </a:xfrm>
          <a:prstGeom prst="wedgeRectCallout">
            <a:avLst>
              <a:gd name="adj1" fmla="val -26813"/>
              <a:gd name="adj2" fmla="val 39694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Special cases analyzed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4"/>
                </a:solidFill>
              </a:rPr>
              <a:t>Twenty Five Years of Parallel Repetition Research</a:t>
            </a:r>
            <a:endParaRPr lang="en-US" sz="3200" b="1" dirty="0">
              <a:solidFill>
                <a:schemeClr val="accent4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" y="3581400"/>
            <a:ext cx="8610600" cy="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" y="37338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1990</a:t>
            </a:r>
            <a:endParaRPr lang="en-US" sz="24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57200" y="3429000"/>
            <a:ext cx="0" cy="30480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447800" y="3745468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1994</a:t>
            </a:r>
            <a:endParaRPr lang="en-US" sz="24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828800" y="3429000"/>
            <a:ext cx="0" cy="30480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ular Callout 10"/>
          <p:cNvSpPr/>
          <p:nvPr/>
        </p:nvSpPr>
        <p:spPr>
          <a:xfrm>
            <a:off x="61137" y="1653141"/>
            <a:ext cx="1221858" cy="1189517"/>
          </a:xfrm>
          <a:prstGeom prst="wedgeRectCallout">
            <a:avLst>
              <a:gd name="adj1" fmla="val -29156"/>
              <a:gd name="adj2" fmla="val 8573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2"/>
                </a:solidFill>
              </a:rPr>
              <a:t>Problem posed by </a:t>
            </a:r>
            <a:r>
              <a:rPr lang="en-US" sz="1600" dirty="0" err="1" smtClean="0">
                <a:solidFill>
                  <a:schemeClr val="accent2"/>
                </a:solidFill>
              </a:rPr>
              <a:t>Fortnow</a:t>
            </a:r>
            <a:r>
              <a:rPr lang="en-US" sz="1600" dirty="0" smtClean="0">
                <a:solidFill>
                  <a:schemeClr val="accent2"/>
                </a:solidFill>
              </a:rPr>
              <a:t>, </a:t>
            </a:r>
            <a:r>
              <a:rPr lang="en-US" sz="1600" dirty="0" err="1" smtClean="0">
                <a:solidFill>
                  <a:schemeClr val="accent2"/>
                </a:solidFill>
              </a:rPr>
              <a:t>Rompel</a:t>
            </a:r>
            <a:r>
              <a:rPr lang="en-US" sz="1600" dirty="0" smtClean="0">
                <a:solidFill>
                  <a:schemeClr val="accent2"/>
                </a:solidFill>
              </a:rPr>
              <a:t>, </a:t>
            </a:r>
            <a:r>
              <a:rPr lang="en-US" sz="1600" dirty="0" err="1" smtClean="0">
                <a:solidFill>
                  <a:schemeClr val="accent2"/>
                </a:solidFill>
              </a:rPr>
              <a:t>Sipser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13" name="Rectangular Callout 12"/>
          <p:cNvSpPr/>
          <p:nvPr/>
        </p:nvSpPr>
        <p:spPr>
          <a:xfrm>
            <a:off x="114300" y="4191000"/>
            <a:ext cx="2609407" cy="621296"/>
          </a:xfrm>
          <a:prstGeom prst="wedgeRectCallout">
            <a:avLst>
              <a:gd name="adj1" fmla="val -652"/>
              <a:gd name="adj2" fmla="val -106132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accent2"/>
                </a:solidFill>
              </a:rPr>
              <a:t>Feige,Kilian</a:t>
            </a:r>
            <a:r>
              <a:rPr lang="en-US" sz="1600" dirty="0" smtClean="0">
                <a:solidFill>
                  <a:schemeClr val="accent2"/>
                </a:solidFill>
              </a:rPr>
              <a:t>: Engineer </a:t>
            </a:r>
            <a:r>
              <a:rPr lang="en-US" sz="1600" i="1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1600" dirty="0" smtClean="0">
                <a:solidFill>
                  <a:schemeClr val="accent2"/>
                </a:solidFill>
              </a:rPr>
              <a:t> so </a:t>
            </a:r>
            <a:r>
              <a:rPr lang="en-US" sz="1600" i="1" dirty="0" err="1" smtClean="0">
                <a:solidFill>
                  <a:schemeClr val="accent1"/>
                </a:solidFill>
              </a:rPr>
              <a:t>val</a:t>
            </a:r>
            <a:r>
              <a:rPr lang="en-US" sz="1600" i="1" dirty="0" smtClean="0">
                <a:solidFill>
                  <a:schemeClr val="accent1"/>
                </a:solidFill>
              </a:rPr>
              <a:t>(</a:t>
            </a:r>
            <a:r>
              <a:rPr lang="en-US" sz="1600" i="1" dirty="0" err="1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1600" baseline="30000" dirty="0" err="1" smtClean="0">
                <a:solidFill>
                  <a:schemeClr val="accent1"/>
                </a:solidFill>
              </a:rPr>
              <a:t>k</a:t>
            </a:r>
            <a:r>
              <a:rPr lang="en-US" sz="1600" i="1" dirty="0" smtClean="0">
                <a:solidFill>
                  <a:schemeClr val="accent1"/>
                </a:solidFill>
              </a:rPr>
              <a:t>)</a:t>
            </a:r>
            <a:r>
              <a:rPr lang="en-US" sz="1600" i="1" dirty="0" smtClean="0">
                <a:solidFill>
                  <a:schemeClr val="accent1"/>
                </a:solidFill>
                <a:sym typeface="Symbol"/>
              </a:rPr>
              <a:t></a:t>
            </a:r>
            <a:r>
              <a:rPr lang="en-US" sz="1600" i="1" dirty="0" smtClean="0">
                <a:solidFill>
                  <a:schemeClr val="accent1"/>
                </a:solidFill>
              </a:rPr>
              <a:t>poly(1/k)</a:t>
            </a:r>
            <a:r>
              <a:rPr lang="en-US" sz="1600" i="1" dirty="0" smtClean="0">
                <a:solidFill>
                  <a:schemeClr val="accent2"/>
                </a:solidFill>
              </a:rPr>
              <a:t>.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14" name="Rectangular Callout 13"/>
          <p:cNvSpPr/>
          <p:nvPr/>
        </p:nvSpPr>
        <p:spPr>
          <a:xfrm>
            <a:off x="1230718" y="1066800"/>
            <a:ext cx="3271284" cy="990600"/>
          </a:xfrm>
          <a:prstGeom prst="wedgeRectCallout">
            <a:avLst>
              <a:gd name="adj1" fmla="val -31065"/>
              <a:gd name="adj2" fmla="val 17699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accent2"/>
                </a:solidFill>
              </a:rPr>
              <a:t>Raz</a:t>
            </a:r>
            <a:r>
              <a:rPr lang="en-US" sz="2000" b="1" dirty="0" smtClean="0">
                <a:solidFill>
                  <a:schemeClr val="accent2"/>
                </a:solidFill>
              </a:rPr>
              <a:t>: If </a:t>
            </a:r>
            <a:r>
              <a:rPr lang="en-US" sz="2000" b="1" dirty="0" err="1" smtClean="0">
                <a:solidFill>
                  <a:schemeClr val="accent1"/>
                </a:solidFill>
              </a:rPr>
              <a:t>val</a:t>
            </a:r>
            <a:r>
              <a:rPr lang="en-US" sz="2000" b="1" dirty="0" smtClean="0">
                <a:solidFill>
                  <a:schemeClr val="accent1"/>
                </a:solidFill>
              </a:rPr>
              <a:t>(</a:t>
            </a:r>
            <a:r>
              <a:rPr lang="en-US" sz="2000" b="1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2000" b="1" dirty="0">
                <a:solidFill>
                  <a:schemeClr val="accent1"/>
                </a:solidFill>
              </a:rPr>
              <a:t>)</a:t>
            </a:r>
            <a:r>
              <a:rPr lang="en-US" sz="2000" b="1" dirty="0">
                <a:solidFill>
                  <a:schemeClr val="accent1"/>
                </a:solidFill>
                <a:sym typeface="Symbol"/>
              </a:rPr>
              <a:t>=</a:t>
            </a:r>
            <a:r>
              <a:rPr lang="en-US" sz="2000" b="1" dirty="0">
                <a:solidFill>
                  <a:schemeClr val="accent1"/>
                </a:solidFill>
              </a:rPr>
              <a:t>1-</a:t>
            </a:r>
            <a:r>
              <a:rPr lang="en-US" sz="2000" b="1" dirty="0" smtClean="0">
                <a:solidFill>
                  <a:schemeClr val="accent1"/>
                </a:solidFill>
                <a:sym typeface="Symbol"/>
              </a:rPr>
              <a:t></a:t>
            </a:r>
            <a:r>
              <a:rPr lang="en-US" sz="2000" b="1" dirty="0" smtClean="0">
                <a:solidFill>
                  <a:schemeClr val="accent2"/>
                </a:solidFill>
                <a:sym typeface="Symbol"/>
              </a:rPr>
              <a:t> &amp; players’ answers in </a:t>
            </a:r>
            <a:r>
              <a:rPr lang="en-US" sz="2000" b="1" dirty="0" smtClean="0">
                <a:solidFill>
                  <a:schemeClr val="accent1"/>
                </a:solidFill>
                <a:sym typeface="Symbol"/>
              </a:rPr>
              <a:t></a:t>
            </a:r>
            <a:r>
              <a:rPr lang="en-US" sz="2000" b="1" dirty="0" smtClean="0">
                <a:solidFill>
                  <a:schemeClr val="accent2"/>
                </a:solidFill>
                <a:sym typeface="Symbol"/>
              </a:rPr>
              <a:t>, </a:t>
            </a:r>
            <a:r>
              <a:rPr lang="en-US" sz="2000" b="1" dirty="0" smtClean="0">
                <a:sym typeface="Symbol"/>
              </a:rPr>
              <a:t> </a:t>
            </a:r>
          </a:p>
          <a:p>
            <a:pPr algn="ctr"/>
            <a:r>
              <a:rPr lang="en-US" sz="2000" b="1" i="1" dirty="0" err="1" smtClean="0">
                <a:solidFill>
                  <a:schemeClr val="accent1"/>
                </a:solidFill>
              </a:rPr>
              <a:t>val</a:t>
            </a:r>
            <a:r>
              <a:rPr lang="en-US" sz="2000" b="1" i="1" dirty="0" smtClean="0">
                <a:solidFill>
                  <a:schemeClr val="accent1"/>
                </a:solidFill>
              </a:rPr>
              <a:t>(</a:t>
            </a:r>
            <a:r>
              <a:rPr lang="en-US" sz="2000" b="1" i="1" dirty="0" err="1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2000" b="1" baseline="30000" dirty="0" err="1" smtClean="0">
                <a:solidFill>
                  <a:schemeClr val="accent1"/>
                </a:solidFill>
              </a:rPr>
              <a:t>k</a:t>
            </a:r>
            <a:r>
              <a:rPr lang="en-US" sz="2000" b="1" i="1" dirty="0" smtClean="0">
                <a:solidFill>
                  <a:schemeClr val="accent1"/>
                </a:solidFill>
              </a:rPr>
              <a:t>)</a:t>
            </a:r>
            <a:r>
              <a:rPr lang="en-US" sz="2000" b="1" i="1" dirty="0" smtClean="0">
                <a:solidFill>
                  <a:schemeClr val="accent1"/>
                </a:solidFill>
                <a:sym typeface="Symbol"/>
              </a:rPr>
              <a:t> </a:t>
            </a:r>
            <a:r>
              <a:rPr lang="en-US" sz="2000" b="1" dirty="0" smtClean="0">
                <a:solidFill>
                  <a:schemeClr val="accent1"/>
                </a:solidFill>
                <a:sym typeface="Symbol"/>
              </a:rPr>
              <a:t>(</a:t>
            </a:r>
            <a:r>
              <a:rPr lang="en-US" sz="2000" b="1" dirty="0">
                <a:solidFill>
                  <a:schemeClr val="accent1"/>
                </a:solidFill>
                <a:sym typeface="Symbol"/>
              </a:rPr>
              <a:t>1-(</a:t>
            </a:r>
            <a:r>
              <a:rPr lang="en-US" sz="2000" b="1" baseline="30000" dirty="0" smtClean="0">
                <a:solidFill>
                  <a:schemeClr val="accent1"/>
                </a:solidFill>
                <a:sym typeface="Symbol"/>
              </a:rPr>
              <a:t>32</a:t>
            </a:r>
            <a:r>
              <a:rPr lang="en-US" sz="2000" b="1" dirty="0" smtClean="0">
                <a:solidFill>
                  <a:schemeClr val="accent1"/>
                </a:solidFill>
                <a:sym typeface="Symbol"/>
              </a:rPr>
              <a:t>))</a:t>
            </a:r>
            <a:r>
              <a:rPr lang="en-US" sz="2000" b="1" baseline="30000" dirty="0" smtClean="0">
                <a:solidFill>
                  <a:schemeClr val="accent1"/>
                </a:solidFill>
              </a:rPr>
              <a:t>k/2log</a:t>
            </a:r>
            <a:r>
              <a:rPr lang="en-US" sz="2000" b="1" baseline="30000" dirty="0">
                <a:solidFill>
                  <a:schemeClr val="accent1"/>
                </a:solidFill>
              </a:rPr>
              <a:t>|</a:t>
            </a:r>
            <a:r>
              <a:rPr lang="en-US" sz="2000" b="1" baseline="30000" dirty="0">
                <a:solidFill>
                  <a:schemeClr val="accent1"/>
                </a:solidFill>
                <a:sym typeface="Symbol"/>
              </a:rPr>
              <a:t></a:t>
            </a:r>
            <a:r>
              <a:rPr lang="en-US" sz="2000" b="1" baseline="30000" dirty="0">
                <a:solidFill>
                  <a:schemeClr val="accent1"/>
                </a:solidFill>
              </a:rPr>
              <a:t>|</a:t>
            </a:r>
            <a:r>
              <a:rPr lang="en-US" sz="2000" b="1" i="1" dirty="0" smtClean="0">
                <a:solidFill>
                  <a:schemeClr val="accent2"/>
                </a:solidFill>
              </a:rPr>
              <a:t>.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62600" y="3745468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2007</a:t>
            </a:r>
            <a:endParaRPr lang="en-US" sz="24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5943600" y="3429000"/>
            <a:ext cx="0" cy="30480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ular Callout 17"/>
          <p:cNvSpPr/>
          <p:nvPr/>
        </p:nvSpPr>
        <p:spPr>
          <a:xfrm>
            <a:off x="2628900" y="2362200"/>
            <a:ext cx="3271284" cy="838200"/>
          </a:xfrm>
          <a:prstGeom prst="wedgeRectCallout">
            <a:avLst>
              <a:gd name="adj1" fmla="val 49975"/>
              <a:gd name="adj2" fmla="val 65925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accent2"/>
                </a:solidFill>
              </a:rPr>
              <a:t>Holenstein</a:t>
            </a:r>
            <a:r>
              <a:rPr lang="en-US" dirty="0" smtClean="0">
                <a:solidFill>
                  <a:schemeClr val="accent2"/>
                </a:solidFill>
              </a:rPr>
              <a:t> simplifies! </a:t>
            </a:r>
            <a:r>
              <a:rPr lang="en-US" sz="1600" dirty="0" smtClean="0">
                <a:solidFill>
                  <a:schemeClr val="accent2"/>
                </a:solidFill>
              </a:rPr>
              <a:t>If </a:t>
            </a:r>
            <a:r>
              <a:rPr lang="en-US" sz="1600" dirty="0" err="1" smtClean="0">
                <a:solidFill>
                  <a:schemeClr val="accent1"/>
                </a:solidFill>
              </a:rPr>
              <a:t>val</a:t>
            </a:r>
            <a:r>
              <a:rPr lang="en-US" sz="1600" dirty="0" smtClean="0">
                <a:solidFill>
                  <a:schemeClr val="accent1"/>
                </a:solidFill>
              </a:rPr>
              <a:t>(</a:t>
            </a:r>
            <a:r>
              <a:rPr lang="en-US" sz="1600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1600" dirty="0">
                <a:solidFill>
                  <a:schemeClr val="accent1"/>
                </a:solidFill>
              </a:rPr>
              <a:t>)</a:t>
            </a:r>
            <a:r>
              <a:rPr lang="en-US" sz="1600" dirty="0">
                <a:solidFill>
                  <a:schemeClr val="accent1"/>
                </a:solidFill>
                <a:sym typeface="Symbol"/>
              </a:rPr>
              <a:t>=</a:t>
            </a:r>
            <a:r>
              <a:rPr lang="en-US" sz="1600" dirty="0">
                <a:solidFill>
                  <a:schemeClr val="accent1"/>
                </a:solidFill>
              </a:rPr>
              <a:t>1-</a:t>
            </a:r>
            <a:r>
              <a:rPr lang="en-US" sz="1600" dirty="0" smtClean="0">
                <a:solidFill>
                  <a:schemeClr val="accent1"/>
                </a:solidFill>
                <a:sym typeface="Symbol"/>
              </a:rPr>
              <a:t></a:t>
            </a:r>
            <a:r>
              <a:rPr lang="en-US" sz="1600" dirty="0" smtClean="0">
                <a:solidFill>
                  <a:schemeClr val="accent2"/>
                </a:solidFill>
                <a:sym typeface="Symbol"/>
              </a:rPr>
              <a:t> &amp; players’ answers in </a:t>
            </a:r>
            <a:r>
              <a:rPr lang="en-US" sz="1600" dirty="0" smtClean="0">
                <a:solidFill>
                  <a:schemeClr val="accent1"/>
                </a:solidFill>
                <a:sym typeface="Symbol"/>
              </a:rPr>
              <a:t></a:t>
            </a:r>
            <a:r>
              <a:rPr lang="en-US" sz="1600" dirty="0" smtClean="0">
                <a:solidFill>
                  <a:schemeClr val="accent2"/>
                </a:solidFill>
                <a:sym typeface="Symbol"/>
              </a:rPr>
              <a:t>, </a:t>
            </a:r>
            <a:r>
              <a:rPr lang="en-US" sz="1600" dirty="0" smtClean="0">
                <a:sym typeface="Symbol"/>
              </a:rPr>
              <a:t> </a:t>
            </a:r>
          </a:p>
          <a:p>
            <a:pPr algn="ctr"/>
            <a:r>
              <a:rPr lang="en-US" sz="1600" i="1" dirty="0" err="1" smtClean="0">
                <a:solidFill>
                  <a:schemeClr val="accent1"/>
                </a:solidFill>
              </a:rPr>
              <a:t>val</a:t>
            </a:r>
            <a:r>
              <a:rPr lang="en-US" sz="1600" i="1" dirty="0" smtClean="0">
                <a:solidFill>
                  <a:schemeClr val="accent1"/>
                </a:solidFill>
              </a:rPr>
              <a:t>(</a:t>
            </a:r>
            <a:r>
              <a:rPr lang="en-US" sz="1600" i="1" dirty="0" err="1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1600" baseline="30000" dirty="0" err="1" smtClean="0">
                <a:solidFill>
                  <a:schemeClr val="accent1"/>
                </a:solidFill>
              </a:rPr>
              <a:t>k</a:t>
            </a:r>
            <a:r>
              <a:rPr lang="en-US" sz="1600" i="1" dirty="0" smtClean="0">
                <a:solidFill>
                  <a:schemeClr val="accent1"/>
                </a:solidFill>
              </a:rPr>
              <a:t>)</a:t>
            </a:r>
            <a:r>
              <a:rPr lang="en-US" sz="1600" i="1" dirty="0" smtClean="0">
                <a:solidFill>
                  <a:schemeClr val="accent1"/>
                </a:solidFill>
                <a:sym typeface="Symbol"/>
              </a:rPr>
              <a:t> </a:t>
            </a:r>
            <a:r>
              <a:rPr lang="en-US" sz="1600" dirty="0" smtClean="0">
                <a:solidFill>
                  <a:schemeClr val="accent1"/>
                </a:solidFill>
                <a:sym typeface="Symbol"/>
              </a:rPr>
              <a:t>(</a:t>
            </a:r>
            <a:r>
              <a:rPr lang="en-US" sz="1600" dirty="0">
                <a:solidFill>
                  <a:schemeClr val="accent1"/>
                </a:solidFill>
                <a:sym typeface="Symbol"/>
              </a:rPr>
              <a:t>1-(</a:t>
            </a:r>
            <a:r>
              <a:rPr lang="en-US" sz="1600" baseline="30000" dirty="0" smtClean="0">
                <a:solidFill>
                  <a:srgbClr val="FF0000"/>
                </a:solidFill>
                <a:sym typeface="Symbol"/>
              </a:rPr>
              <a:t>3</a:t>
            </a:r>
            <a:r>
              <a:rPr lang="en-US" sz="1600" dirty="0" smtClean="0">
                <a:solidFill>
                  <a:schemeClr val="accent1"/>
                </a:solidFill>
                <a:sym typeface="Symbol"/>
              </a:rPr>
              <a:t>))</a:t>
            </a:r>
            <a:r>
              <a:rPr lang="en-US" sz="1600" baseline="30000" dirty="0" smtClean="0">
                <a:solidFill>
                  <a:schemeClr val="accent1"/>
                </a:solidFill>
              </a:rPr>
              <a:t>k/2log</a:t>
            </a:r>
            <a:r>
              <a:rPr lang="en-US" sz="1600" baseline="30000" dirty="0">
                <a:solidFill>
                  <a:schemeClr val="accent1"/>
                </a:solidFill>
              </a:rPr>
              <a:t>|</a:t>
            </a:r>
            <a:r>
              <a:rPr lang="en-US" sz="1600" baseline="30000" dirty="0">
                <a:solidFill>
                  <a:schemeClr val="accent1"/>
                </a:solidFill>
                <a:sym typeface="Symbol"/>
              </a:rPr>
              <a:t></a:t>
            </a:r>
            <a:r>
              <a:rPr lang="en-US" sz="1600" baseline="30000" dirty="0">
                <a:solidFill>
                  <a:schemeClr val="accent1"/>
                </a:solidFill>
              </a:rPr>
              <a:t>|</a:t>
            </a:r>
            <a:r>
              <a:rPr lang="en-US" sz="1600" i="1" dirty="0" smtClean="0">
                <a:solidFill>
                  <a:schemeClr val="accent2"/>
                </a:solidFill>
              </a:rPr>
              <a:t>.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19" name="Rectangular Callout 18"/>
          <p:cNvSpPr/>
          <p:nvPr/>
        </p:nvSpPr>
        <p:spPr>
          <a:xfrm>
            <a:off x="3281916" y="4214037"/>
            <a:ext cx="3271284" cy="762000"/>
          </a:xfrm>
          <a:prstGeom prst="wedgeRectCallout">
            <a:avLst>
              <a:gd name="adj1" fmla="val 39358"/>
              <a:gd name="adj2" fmla="val -6390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Rao: For projection games, </a:t>
            </a:r>
            <a:r>
              <a:rPr lang="en-US" sz="1600" dirty="0" smtClean="0">
                <a:solidFill>
                  <a:schemeClr val="accent2"/>
                </a:solidFill>
              </a:rPr>
              <a:t>if </a:t>
            </a:r>
            <a:r>
              <a:rPr lang="en-US" sz="1600" dirty="0" err="1" smtClean="0">
                <a:solidFill>
                  <a:schemeClr val="accent1"/>
                </a:solidFill>
              </a:rPr>
              <a:t>val</a:t>
            </a:r>
            <a:r>
              <a:rPr lang="en-US" sz="1600" dirty="0" smtClean="0">
                <a:solidFill>
                  <a:schemeClr val="accent1"/>
                </a:solidFill>
              </a:rPr>
              <a:t>(</a:t>
            </a:r>
            <a:r>
              <a:rPr lang="en-US" sz="1600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1600" dirty="0">
                <a:solidFill>
                  <a:schemeClr val="accent1"/>
                </a:solidFill>
              </a:rPr>
              <a:t>)</a:t>
            </a:r>
            <a:r>
              <a:rPr lang="en-US" sz="1600" dirty="0">
                <a:solidFill>
                  <a:schemeClr val="accent1"/>
                </a:solidFill>
                <a:sym typeface="Symbol"/>
              </a:rPr>
              <a:t>=</a:t>
            </a:r>
            <a:r>
              <a:rPr lang="en-US" sz="1600" dirty="0">
                <a:solidFill>
                  <a:schemeClr val="accent1"/>
                </a:solidFill>
              </a:rPr>
              <a:t>1-</a:t>
            </a:r>
            <a:r>
              <a:rPr lang="en-US" sz="1600" dirty="0" smtClean="0">
                <a:solidFill>
                  <a:schemeClr val="accent1"/>
                </a:solidFill>
                <a:sym typeface="Symbol"/>
              </a:rPr>
              <a:t></a:t>
            </a:r>
            <a:r>
              <a:rPr lang="en-US" sz="1600" dirty="0" smtClean="0">
                <a:solidFill>
                  <a:schemeClr val="accent2"/>
                </a:solidFill>
                <a:sym typeface="Symbol"/>
              </a:rPr>
              <a:t> &amp; players’ answers in </a:t>
            </a:r>
            <a:r>
              <a:rPr lang="en-US" sz="1600" dirty="0" smtClean="0">
                <a:solidFill>
                  <a:schemeClr val="accent1"/>
                </a:solidFill>
                <a:sym typeface="Symbol"/>
              </a:rPr>
              <a:t></a:t>
            </a:r>
            <a:r>
              <a:rPr lang="en-US" sz="1600" dirty="0" smtClean="0">
                <a:solidFill>
                  <a:schemeClr val="accent2"/>
                </a:solidFill>
                <a:sym typeface="Symbol"/>
              </a:rPr>
              <a:t>, </a:t>
            </a:r>
            <a:r>
              <a:rPr lang="en-US" sz="1600" dirty="0" smtClean="0">
                <a:sym typeface="Symbol"/>
              </a:rPr>
              <a:t> </a:t>
            </a:r>
          </a:p>
          <a:p>
            <a:pPr algn="ctr"/>
            <a:r>
              <a:rPr lang="en-US" sz="1600" i="1" dirty="0" err="1" smtClean="0">
                <a:solidFill>
                  <a:schemeClr val="accent1"/>
                </a:solidFill>
              </a:rPr>
              <a:t>val</a:t>
            </a:r>
            <a:r>
              <a:rPr lang="en-US" sz="1600" i="1" dirty="0" smtClean="0">
                <a:solidFill>
                  <a:schemeClr val="accent1"/>
                </a:solidFill>
              </a:rPr>
              <a:t>(</a:t>
            </a:r>
            <a:r>
              <a:rPr lang="en-US" sz="1600" i="1" dirty="0" err="1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1600" baseline="30000" dirty="0" err="1" smtClean="0">
                <a:solidFill>
                  <a:schemeClr val="accent1"/>
                </a:solidFill>
              </a:rPr>
              <a:t>k</a:t>
            </a:r>
            <a:r>
              <a:rPr lang="en-US" sz="1600" i="1" dirty="0" smtClean="0">
                <a:solidFill>
                  <a:schemeClr val="accent1"/>
                </a:solidFill>
              </a:rPr>
              <a:t>)</a:t>
            </a:r>
            <a:r>
              <a:rPr lang="en-US" sz="1600" i="1" dirty="0" smtClean="0">
                <a:solidFill>
                  <a:schemeClr val="accent1"/>
                </a:solidFill>
                <a:sym typeface="Symbol"/>
              </a:rPr>
              <a:t> </a:t>
            </a:r>
            <a:r>
              <a:rPr lang="en-US" sz="1600" dirty="0" smtClean="0">
                <a:solidFill>
                  <a:schemeClr val="accent1"/>
                </a:solidFill>
                <a:sym typeface="Symbol"/>
              </a:rPr>
              <a:t>(</a:t>
            </a:r>
            <a:r>
              <a:rPr lang="en-US" sz="1600" dirty="0">
                <a:solidFill>
                  <a:schemeClr val="accent1"/>
                </a:solidFill>
                <a:sym typeface="Symbol"/>
              </a:rPr>
              <a:t>1-(</a:t>
            </a:r>
            <a:r>
              <a:rPr lang="en-US" sz="1600" dirty="0" smtClean="0">
                <a:solidFill>
                  <a:schemeClr val="accent1"/>
                </a:solidFill>
                <a:sym typeface="Symbol"/>
              </a:rPr>
              <a:t></a:t>
            </a:r>
            <a:r>
              <a:rPr lang="en-US" sz="1600" baseline="30000" dirty="0" smtClean="0">
                <a:solidFill>
                  <a:srgbClr val="FF0000"/>
                </a:solidFill>
                <a:sym typeface="Symbol"/>
              </a:rPr>
              <a:t>2</a:t>
            </a:r>
            <a:r>
              <a:rPr lang="en-US" sz="1600" dirty="0" smtClean="0">
                <a:solidFill>
                  <a:schemeClr val="accent1"/>
                </a:solidFill>
                <a:sym typeface="Symbol"/>
              </a:rPr>
              <a:t>))</a:t>
            </a:r>
            <a:r>
              <a:rPr lang="el-GR" sz="1600" baseline="30000" dirty="0" smtClean="0">
                <a:solidFill>
                  <a:schemeClr val="accent1"/>
                </a:solidFill>
                <a:sym typeface="Symbol"/>
              </a:rPr>
              <a:t>Ω</a:t>
            </a:r>
            <a:r>
              <a:rPr lang="en-US" sz="1600" baseline="30000" dirty="0" smtClean="0">
                <a:solidFill>
                  <a:schemeClr val="accent1"/>
                </a:solidFill>
                <a:sym typeface="Symbol"/>
              </a:rPr>
              <a:t>(k)</a:t>
            </a:r>
            <a:r>
              <a:rPr lang="en-US" sz="1600" i="1" dirty="0" smtClean="0">
                <a:solidFill>
                  <a:schemeClr val="accent2"/>
                </a:solidFill>
              </a:rPr>
              <a:t>.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22" name="Rectangular Callout 21"/>
          <p:cNvSpPr/>
          <p:nvPr/>
        </p:nvSpPr>
        <p:spPr>
          <a:xfrm>
            <a:off x="4579088" y="5562600"/>
            <a:ext cx="3279258" cy="838200"/>
          </a:xfrm>
          <a:prstGeom prst="wedgeRectCallout">
            <a:avLst>
              <a:gd name="adj1" fmla="val 11845"/>
              <a:gd name="adj2" fmla="val -25185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accent2"/>
                </a:solidFill>
              </a:rPr>
              <a:t>Impagliazzo,Kabanets,Wigderson</a:t>
            </a:r>
            <a:r>
              <a:rPr lang="en-US" sz="1600" dirty="0" smtClean="0">
                <a:solidFill>
                  <a:schemeClr val="accent2"/>
                </a:solidFill>
              </a:rPr>
              <a:t>: </a:t>
            </a:r>
            <a:r>
              <a:rPr lang="en-US" sz="1600" dirty="0" err="1" smtClean="0">
                <a:solidFill>
                  <a:schemeClr val="accent2"/>
                </a:solidFill>
              </a:rPr>
              <a:t>Feige-Kilian</a:t>
            </a:r>
            <a:r>
              <a:rPr lang="en-US" sz="1600" dirty="0" smtClean="0">
                <a:solidFill>
                  <a:schemeClr val="accent2"/>
                </a:solidFill>
              </a:rPr>
              <a:t> engineering of </a:t>
            </a:r>
            <a:r>
              <a:rPr lang="en-US" sz="1600" i="1" dirty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1600" dirty="0">
                <a:solidFill>
                  <a:schemeClr val="accent2"/>
                </a:solidFill>
              </a:rPr>
              <a:t> </a:t>
            </a:r>
            <a:r>
              <a:rPr lang="en-US" sz="1600" dirty="0" smtClean="0">
                <a:solidFill>
                  <a:schemeClr val="accent2"/>
                </a:solidFill>
              </a:rPr>
              <a:t>yields </a:t>
            </a:r>
            <a:r>
              <a:rPr lang="en-US" sz="1600" i="1" dirty="0" err="1" smtClean="0">
                <a:solidFill>
                  <a:schemeClr val="accent1"/>
                </a:solidFill>
              </a:rPr>
              <a:t>val</a:t>
            </a:r>
            <a:r>
              <a:rPr lang="en-US" sz="1600" i="1" dirty="0" smtClean="0">
                <a:solidFill>
                  <a:schemeClr val="accent1"/>
                </a:solidFill>
              </a:rPr>
              <a:t>(</a:t>
            </a:r>
            <a:r>
              <a:rPr lang="en-US" sz="1600" i="1" dirty="0" err="1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1600" baseline="30000" dirty="0" err="1" smtClean="0">
                <a:solidFill>
                  <a:schemeClr val="accent1"/>
                </a:solidFill>
              </a:rPr>
              <a:t>k</a:t>
            </a:r>
            <a:r>
              <a:rPr lang="en-US" sz="1600" i="1" dirty="0" smtClean="0">
                <a:solidFill>
                  <a:schemeClr val="accent1"/>
                </a:solidFill>
              </a:rPr>
              <a:t>)</a:t>
            </a:r>
            <a:r>
              <a:rPr lang="en-US" sz="1600" i="1" dirty="0" smtClean="0">
                <a:solidFill>
                  <a:schemeClr val="accent1"/>
                </a:solidFill>
                <a:sym typeface="Symbol"/>
              </a:rPr>
              <a:t> </a:t>
            </a:r>
            <a:r>
              <a:rPr lang="en-US" sz="1600" dirty="0" err="1" smtClean="0">
                <a:solidFill>
                  <a:schemeClr val="accent1"/>
                </a:solidFill>
                <a:sym typeface="Symbol"/>
              </a:rPr>
              <a:t>exp</a:t>
            </a:r>
            <a:r>
              <a:rPr lang="en-US" sz="1600" dirty="0" smtClean="0">
                <a:solidFill>
                  <a:schemeClr val="accent1"/>
                </a:solidFill>
                <a:sym typeface="Symbol"/>
              </a:rPr>
              <a:t>(-</a:t>
            </a:r>
            <a:r>
              <a:rPr lang="el-GR" sz="1600" dirty="0" smtClean="0">
                <a:solidFill>
                  <a:schemeClr val="accent1"/>
                </a:solidFill>
                <a:sym typeface="Symbol"/>
              </a:rPr>
              <a:t>Ω</a:t>
            </a:r>
            <a:r>
              <a:rPr lang="en-US" sz="1600" dirty="0" smtClean="0">
                <a:solidFill>
                  <a:schemeClr val="accent1"/>
                </a:solidFill>
                <a:sym typeface="Symbol"/>
              </a:rPr>
              <a:t>(</a:t>
            </a:r>
            <a:r>
              <a:rPr lang="el-GR" sz="1600" dirty="0" smtClean="0">
                <a:solidFill>
                  <a:srgbClr val="FF0000"/>
                </a:solidFill>
                <a:sym typeface="Symbol"/>
              </a:rPr>
              <a:t></a:t>
            </a:r>
            <a:r>
              <a:rPr lang="en-US" sz="1600" dirty="0" smtClean="0">
                <a:solidFill>
                  <a:schemeClr val="accent1"/>
                </a:solidFill>
                <a:sym typeface="Symbol"/>
              </a:rPr>
              <a:t>k))</a:t>
            </a:r>
            <a:r>
              <a:rPr lang="en-US" sz="1600" i="1" dirty="0" smtClean="0">
                <a:solidFill>
                  <a:schemeClr val="accent2"/>
                </a:solidFill>
              </a:rPr>
              <a:t>.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077200" y="3745468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2014</a:t>
            </a:r>
            <a:endParaRPr lang="en-US" sz="2400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8458200" y="3429000"/>
            <a:ext cx="0" cy="30480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ular Callout 11"/>
          <p:cNvSpPr/>
          <p:nvPr/>
        </p:nvSpPr>
        <p:spPr>
          <a:xfrm>
            <a:off x="609600" y="2895600"/>
            <a:ext cx="1066800" cy="590550"/>
          </a:xfrm>
          <a:prstGeom prst="wedgeRect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Partial results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6" name="Rectangular Callout 25"/>
          <p:cNvSpPr/>
          <p:nvPr/>
        </p:nvSpPr>
        <p:spPr>
          <a:xfrm>
            <a:off x="4846674" y="1705860"/>
            <a:ext cx="3657600" cy="548241"/>
          </a:xfrm>
          <a:prstGeom prst="wedgeRectCallout">
            <a:avLst>
              <a:gd name="adj1" fmla="val 39825"/>
              <a:gd name="adj2" fmla="val 248564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accent2"/>
                </a:solidFill>
              </a:rPr>
              <a:t>Dinur,Steurer</a:t>
            </a:r>
            <a:r>
              <a:rPr lang="en-US" dirty="0" smtClean="0">
                <a:solidFill>
                  <a:schemeClr val="accent2"/>
                </a:solidFill>
              </a:rPr>
              <a:t>: For projection games, </a:t>
            </a:r>
            <a:r>
              <a:rPr lang="en-US" i="1" dirty="0" err="1" smtClean="0">
                <a:solidFill>
                  <a:schemeClr val="accent1"/>
                </a:solidFill>
              </a:rPr>
              <a:t>val</a:t>
            </a:r>
            <a:r>
              <a:rPr lang="en-US" i="1" dirty="0" smtClean="0">
                <a:solidFill>
                  <a:schemeClr val="accent1"/>
                </a:solidFill>
              </a:rPr>
              <a:t>(</a:t>
            </a:r>
            <a:r>
              <a:rPr lang="en-US" i="1" dirty="0" err="1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baseline="30000" dirty="0" err="1" smtClean="0">
                <a:solidFill>
                  <a:schemeClr val="accent1"/>
                </a:solidFill>
              </a:rPr>
              <a:t>k</a:t>
            </a:r>
            <a:r>
              <a:rPr lang="en-US" i="1" dirty="0" smtClean="0">
                <a:solidFill>
                  <a:schemeClr val="accent1"/>
                </a:solidFill>
              </a:rPr>
              <a:t>)</a:t>
            </a:r>
            <a:r>
              <a:rPr lang="en-US" i="1" dirty="0" smtClean="0">
                <a:solidFill>
                  <a:schemeClr val="accent1"/>
                </a:solidFill>
                <a:sym typeface="Symbol"/>
              </a:rPr>
              <a:t> (</a:t>
            </a:r>
            <a:r>
              <a:rPr lang="en-US" i="1" dirty="0" smtClean="0">
                <a:solidFill>
                  <a:srgbClr val="FF0000"/>
                </a:solidFill>
                <a:sym typeface="Symbol"/>
              </a:rPr>
              <a:t>2</a:t>
            </a:r>
            <a:r>
              <a:rPr lang="en-US" dirty="0">
                <a:solidFill>
                  <a:schemeClr val="accent1"/>
                </a:solidFill>
              </a:rPr>
              <a:t>val(</a:t>
            </a:r>
            <a:r>
              <a:rPr lang="en-US" dirty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r>
              <a:rPr lang="en-US" i="1" dirty="0" smtClean="0">
                <a:solidFill>
                  <a:schemeClr val="accent1"/>
                </a:solidFill>
                <a:sym typeface="Symbol"/>
              </a:rPr>
              <a:t>)</a:t>
            </a:r>
            <a:r>
              <a:rPr lang="en-US" i="1" baseline="30000" dirty="0" smtClean="0">
                <a:solidFill>
                  <a:srgbClr val="FF0000"/>
                </a:solidFill>
                <a:sym typeface="Symbol"/>
              </a:rPr>
              <a:t>k/2</a:t>
            </a:r>
            <a:r>
              <a:rPr lang="en-US" i="1" dirty="0" smtClean="0">
                <a:solidFill>
                  <a:schemeClr val="accent2"/>
                </a:solidFill>
              </a:rPr>
              <a:t>.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7" name="Rectangular Callout 26"/>
          <p:cNvSpPr/>
          <p:nvPr/>
        </p:nvSpPr>
        <p:spPr>
          <a:xfrm>
            <a:off x="5334000" y="899559"/>
            <a:ext cx="3657600" cy="548241"/>
          </a:xfrm>
          <a:prstGeom prst="wedgeRectCallout">
            <a:avLst>
              <a:gd name="adj1" fmla="val 34787"/>
              <a:gd name="adj2" fmla="val 381736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Current result: </a:t>
            </a:r>
            <a:r>
              <a:rPr lang="en-US" dirty="0" smtClean="0">
                <a:solidFill>
                  <a:schemeClr val="accent2"/>
                </a:solidFill>
              </a:rPr>
              <a:t>Can engineer projection </a:t>
            </a:r>
            <a:r>
              <a:rPr lang="en-US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so </a:t>
            </a:r>
            <a:r>
              <a:rPr lang="en-US" i="1" dirty="0" err="1" smtClean="0">
                <a:solidFill>
                  <a:schemeClr val="accent1"/>
                </a:solidFill>
              </a:rPr>
              <a:t>val</a:t>
            </a:r>
            <a:r>
              <a:rPr lang="en-US" i="1" dirty="0" smtClean="0">
                <a:solidFill>
                  <a:schemeClr val="accent1"/>
                </a:solidFill>
              </a:rPr>
              <a:t>(</a:t>
            </a:r>
            <a:r>
              <a:rPr lang="en-US" i="1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baseline="30000" dirty="0" smtClean="0">
                <a:solidFill>
                  <a:schemeClr val="accent1"/>
                </a:solidFill>
              </a:rPr>
              <a:t>k</a:t>
            </a:r>
            <a:r>
              <a:rPr lang="en-US" i="1" dirty="0" smtClean="0">
                <a:solidFill>
                  <a:schemeClr val="accent1"/>
                </a:solidFill>
              </a:rPr>
              <a:t>)</a:t>
            </a:r>
            <a:r>
              <a:rPr lang="en-US" i="1" dirty="0" smtClean="0">
                <a:solidFill>
                  <a:schemeClr val="accent1"/>
                </a:solidFill>
                <a:sym typeface="Symbol"/>
              </a:rPr>
              <a:t> </a:t>
            </a:r>
            <a:r>
              <a:rPr lang="en-US" dirty="0" err="1" smtClean="0">
                <a:solidFill>
                  <a:schemeClr val="accent1"/>
                </a:solidFill>
              </a:rPr>
              <a:t>val</a:t>
            </a: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r>
              <a:rPr lang="en-US" i="1" baseline="30000" dirty="0" smtClean="0">
                <a:solidFill>
                  <a:schemeClr val="accent1"/>
                </a:solidFill>
                <a:sym typeface="Symbol"/>
              </a:rPr>
              <a:t>k</a:t>
            </a:r>
            <a:r>
              <a:rPr lang="en-US" i="1" dirty="0" smtClean="0">
                <a:solidFill>
                  <a:schemeClr val="accent2"/>
                </a:solidFill>
                <a:sym typeface="Symbol"/>
              </a:rPr>
              <a:t> </a:t>
            </a:r>
            <a:r>
              <a:rPr lang="en-US" dirty="0" smtClean="0">
                <a:solidFill>
                  <a:schemeClr val="accent1"/>
                </a:solidFill>
              </a:rPr>
              <a:t>+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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0" name="Rectangular Callout 29"/>
          <p:cNvSpPr/>
          <p:nvPr/>
        </p:nvSpPr>
        <p:spPr>
          <a:xfrm>
            <a:off x="6845594" y="4290810"/>
            <a:ext cx="2133601" cy="1194718"/>
          </a:xfrm>
          <a:prstGeom prst="wedgeRectCallout">
            <a:avLst>
              <a:gd name="adj1" fmla="val -20349"/>
              <a:gd name="adj2" fmla="val -98583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accent2"/>
                </a:solidFill>
              </a:rPr>
              <a:t>Raz</a:t>
            </a:r>
            <a:r>
              <a:rPr lang="en-US" sz="1600" dirty="0" smtClean="0">
                <a:solidFill>
                  <a:schemeClr val="accent2"/>
                </a:solidFill>
              </a:rPr>
              <a:t>-Rosen: If </a:t>
            </a:r>
            <a:r>
              <a:rPr lang="en-US" sz="1600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1600" dirty="0" smtClean="0">
                <a:solidFill>
                  <a:schemeClr val="accent2"/>
                </a:solidFill>
              </a:rPr>
              <a:t> projection game on expander &amp; </a:t>
            </a:r>
            <a:r>
              <a:rPr lang="en-US" sz="1600" dirty="0" err="1">
                <a:solidFill>
                  <a:schemeClr val="accent1"/>
                </a:solidFill>
              </a:rPr>
              <a:t>val</a:t>
            </a:r>
            <a:r>
              <a:rPr lang="en-US" sz="1600" dirty="0">
                <a:solidFill>
                  <a:schemeClr val="accent1"/>
                </a:solidFill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1600" dirty="0">
                <a:solidFill>
                  <a:schemeClr val="accent1"/>
                </a:solidFill>
              </a:rPr>
              <a:t>)</a:t>
            </a:r>
            <a:r>
              <a:rPr lang="en-US" sz="1600" dirty="0">
                <a:solidFill>
                  <a:schemeClr val="accent1"/>
                </a:solidFill>
                <a:sym typeface="Symbol"/>
              </a:rPr>
              <a:t>=</a:t>
            </a:r>
            <a:r>
              <a:rPr lang="en-US" sz="1600" dirty="0">
                <a:solidFill>
                  <a:schemeClr val="accent1"/>
                </a:solidFill>
              </a:rPr>
              <a:t>1-</a:t>
            </a:r>
            <a:r>
              <a:rPr lang="en-US" sz="1600" dirty="0" smtClean="0">
                <a:solidFill>
                  <a:schemeClr val="accent1"/>
                </a:solidFill>
                <a:sym typeface="Symbol"/>
              </a:rPr>
              <a:t></a:t>
            </a:r>
            <a:r>
              <a:rPr lang="en-US" sz="1600" dirty="0" smtClean="0">
                <a:solidFill>
                  <a:schemeClr val="accent2"/>
                </a:solidFill>
              </a:rPr>
              <a:t>,</a:t>
            </a:r>
          </a:p>
          <a:p>
            <a:pPr algn="ctr"/>
            <a:r>
              <a:rPr lang="en-US" sz="1600" i="1" dirty="0" err="1" smtClean="0">
                <a:solidFill>
                  <a:schemeClr val="accent1"/>
                </a:solidFill>
              </a:rPr>
              <a:t>val</a:t>
            </a:r>
            <a:r>
              <a:rPr lang="en-US" sz="1600" i="1" dirty="0" smtClean="0">
                <a:solidFill>
                  <a:schemeClr val="accent1"/>
                </a:solidFill>
              </a:rPr>
              <a:t>(</a:t>
            </a:r>
            <a:r>
              <a:rPr lang="en-US" sz="1600" i="1" dirty="0" err="1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1600" baseline="30000" dirty="0" err="1" smtClean="0">
                <a:solidFill>
                  <a:schemeClr val="accent1"/>
                </a:solidFill>
              </a:rPr>
              <a:t>k</a:t>
            </a:r>
            <a:r>
              <a:rPr lang="en-US" sz="1600" i="1" dirty="0" smtClean="0">
                <a:solidFill>
                  <a:schemeClr val="accent1"/>
                </a:solidFill>
              </a:rPr>
              <a:t>)</a:t>
            </a:r>
            <a:r>
              <a:rPr lang="en-US" sz="1600" i="1" dirty="0" smtClean="0">
                <a:solidFill>
                  <a:schemeClr val="accent1"/>
                </a:solidFill>
                <a:sym typeface="Symbol"/>
              </a:rPr>
              <a:t> (</a:t>
            </a:r>
            <a:r>
              <a:rPr lang="en-US" sz="1600" dirty="0">
                <a:solidFill>
                  <a:schemeClr val="accent1"/>
                </a:solidFill>
              </a:rPr>
              <a:t>1-</a:t>
            </a:r>
            <a:r>
              <a:rPr lang="en-US" sz="1600" dirty="0">
                <a:solidFill>
                  <a:schemeClr val="accent1"/>
                </a:solidFill>
                <a:sym typeface="Symbol"/>
              </a:rPr>
              <a:t></a:t>
            </a:r>
            <a:r>
              <a:rPr lang="en-US" sz="1600" i="1" dirty="0" smtClean="0">
                <a:solidFill>
                  <a:schemeClr val="accent1"/>
                </a:solidFill>
                <a:sym typeface="Symbol"/>
              </a:rPr>
              <a:t>)</a:t>
            </a:r>
            <a:r>
              <a:rPr lang="el-GR" sz="1600" i="1" baseline="30000" dirty="0" smtClean="0">
                <a:solidFill>
                  <a:srgbClr val="FF0000"/>
                </a:solidFill>
                <a:sym typeface="Symbol"/>
              </a:rPr>
              <a:t>Ω</a:t>
            </a:r>
            <a:r>
              <a:rPr lang="en-US" sz="1600" i="1" baseline="30000" dirty="0" smtClean="0">
                <a:solidFill>
                  <a:srgbClr val="FF0000"/>
                </a:solidFill>
                <a:sym typeface="Symbol"/>
              </a:rPr>
              <a:t>(k)</a:t>
            </a:r>
            <a:r>
              <a:rPr lang="en-US" sz="1600" i="1" dirty="0" smtClean="0">
                <a:solidFill>
                  <a:schemeClr val="accent2"/>
                </a:solidFill>
              </a:rPr>
              <a:t>.</a:t>
            </a:r>
            <a:endParaRPr lang="en-US" sz="1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9747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Parallel Repetition Might Not Decrease Value </a:t>
            </a:r>
            <a:br>
              <a:rPr lang="en-US" sz="3200" dirty="0" smtClean="0">
                <a:solidFill>
                  <a:schemeClr val="accent2"/>
                </a:solidFill>
              </a:rPr>
            </a:br>
            <a:r>
              <a:rPr lang="en-US" sz="3200" dirty="0" err="1" smtClean="0">
                <a:solidFill>
                  <a:schemeClr val="accent2"/>
                </a:solidFill>
              </a:rPr>
              <a:t>Feige’s</a:t>
            </a:r>
            <a:r>
              <a:rPr lang="en-US" sz="3200" dirty="0" smtClean="0">
                <a:solidFill>
                  <a:schemeClr val="accent2"/>
                </a:solidFill>
              </a:rPr>
              <a:t> Non-Interactive Agreement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6858000" cy="24383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sym typeface="Symbol"/>
              </a:rPr>
              <a:t>Verifier picks random bits as 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x</a:t>
            </a:r>
            <a:r>
              <a:rPr lang="en-US" sz="2800" dirty="0" smtClean="0">
                <a:sym typeface="Symbol"/>
              </a:rPr>
              <a:t>, 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x’</a:t>
            </a:r>
            <a:r>
              <a:rPr lang="en-US" sz="2800" dirty="0" smtClean="0">
                <a:sym typeface="Symbol"/>
              </a:rPr>
              <a:t>.</a:t>
            </a:r>
          </a:p>
          <a:p>
            <a:r>
              <a:rPr lang="en-US" sz="2800" dirty="0" smtClean="0">
                <a:sym typeface="Symbol"/>
              </a:rPr>
              <a:t>Each player should respond 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schemeClr val="accent1"/>
                </a:solidFill>
                <a:sym typeface="Symbol"/>
              </a:rPr>
              <a:t>player,bit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)</a:t>
            </a:r>
            <a:r>
              <a:rPr lang="en-US" sz="2800" dirty="0" smtClean="0">
                <a:sym typeface="Symbol"/>
              </a:rPr>
              <a:t>.</a:t>
            </a:r>
            <a:endParaRPr lang="en-US" sz="2800" dirty="0" smtClean="0"/>
          </a:p>
          <a:p>
            <a:r>
              <a:rPr lang="en-US" sz="2800" dirty="0" smtClean="0">
                <a:sym typeface="Symbol"/>
              </a:rPr>
              <a:t>Verifier accepts if both answered same player and his input bit.</a:t>
            </a:r>
          </a:p>
          <a:p>
            <a:endParaRPr lang="en-US" sz="2800" dirty="0"/>
          </a:p>
        </p:txBody>
      </p:sp>
      <p:pic>
        <p:nvPicPr>
          <p:cNvPr id="4" name="Picture 2" descr="http://coloringcrew.estaticos.net/coloring-book/painted/201101/350f90fae523b0ca09c0eb8eb36432a4.png"/>
          <p:cNvPicPr>
            <a:picLocks noChangeAspect="1" noChangeArrowheads="1"/>
          </p:cNvPicPr>
          <p:nvPr/>
        </p:nvPicPr>
        <p:blipFill>
          <a:blip r:embed="rId3" cstate="print"/>
          <a:srcRect l="9505" r="17109" b="6128"/>
          <a:stretch>
            <a:fillRect/>
          </a:stretch>
        </p:blipFill>
        <p:spPr bwMode="auto">
          <a:xfrm>
            <a:off x="914400" y="3821668"/>
            <a:ext cx="1472158" cy="1752600"/>
          </a:xfrm>
          <a:prstGeom prst="rect">
            <a:avLst/>
          </a:prstGeom>
          <a:noFill/>
        </p:spPr>
      </p:pic>
      <p:pic>
        <p:nvPicPr>
          <p:cNvPr id="5" name="Picture 4" descr="http://images.clipartof.com/thumbnails/1046126-Royalty-Free-RF-Clip-Art-Illustration-Of-A-Cartoon-Black-And-White-Outline-Design-Of-A-Confused-Boy-Looking-Down-At-A-Question-Mark.jpg"/>
          <p:cNvPicPr>
            <a:picLocks noChangeAspect="1" noChangeArrowheads="1"/>
          </p:cNvPicPr>
          <p:nvPr/>
        </p:nvPicPr>
        <p:blipFill>
          <a:blip r:embed="rId4" cstate="print"/>
          <a:srcRect r="14897"/>
          <a:stretch>
            <a:fillRect/>
          </a:stretch>
        </p:blipFill>
        <p:spPr bwMode="auto">
          <a:xfrm>
            <a:off x="4038600" y="3974068"/>
            <a:ext cx="1175391" cy="1428750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>
            <a:stCxn id="5" idx="3"/>
            <a:endCxn id="10" idx="1"/>
          </p:cNvCxnSpPr>
          <p:nvPr/>
        </p:nvCxnSpPr>
        <p:spPr>
          <a:xfrm>
            <a:off x="5213991" y="4688443"/>
            <a:ext cx="1567809" cy="95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5" idx="1"/>
            <a:endCxn id="4" idx="3"/>
          </p:cNvCxnSpPr>
          <p:nvPr/>
        </p:nvCxnSpPr>
        <p:spPr>
          <a:xfrm flipH="1">
            <a:off x="2386558" y="4688443"/>
            <a:ext cx="1652042" cy="95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971800" y="4126468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</a:t>
            </a:r>
            <a:endParaRPr lang="en-US" sz="2800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5791200" y="4126468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</a:t>
            </a:r>
            <a:endParaRPr lang="en-US" sz="2800" dirty="0"/>
          </a:p>
        </p:txBody>
      </p:sp>
      <p:pic>
        <p:nvPicPr>
          <p:cNvPr id="10" name="Picture 2" descr="http://coloringcrew.estaticos.net/coloring-book/painted/201101/350f90fae523b0ca09c0eb8eb36432a4.png"/>
          <p:cNvPicPr>
            <a:picLocks noChangeAspect="1" noChangeArrowheads="1"/>
          </p:cNvPicPr>
          <p:nvPr/>
        </p:nvPicPr>
        <p:blipFill>
          <a:blip r:embed="rId3" cstate="print"/>
          <a:srcRect l="9505" r="17109" b="6128"/>
          <a:stretch>
            <a:fillRect/>
          </a:stretch>
        </p:blipFill>
        <p:spPr bwMode="auto">
          <a:xfrm>
            <a:off x="6781800" y="3821668"/>
            <a:ext cx="1472158" cy="1752600"/>
          </a:xfrm>
          <a:prstGeom prst="rect">
            <a:avLst/>
          </a:prstGeom>
          <a:noFill/>
        </p:spPr>
      </p:pic>
      <p:cxnSp>
        <p:nvCxnSpPr>
          <p:cNvPr id="11" name="Straight Arrow Connector 10"/>
          <p:cNvCxnSpPr/>
          <p:nvPr/>
        </p:nvCxnSpPr>
        <p:spPr>
          <a:xfrm>
            <a:off x="2438400" y="4964668"/>
            <a:ext cx="16764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5105400" y="4964668"/>
            <a:ext cx="16002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667000" y="4974848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Wang,0</a:t>
            </a:r>
            <a:endParaRPr lang="en-US" sz="2800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0" y="4964668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Wang,0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1219200" y="557426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Wang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162800" y="557426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Mang</a:t>
            </a:r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2514600" y="6096000"/>
            <a:ext cx="39624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800" dirty="0" err="1" smtClean="0"/>
              <a:t>val</a:t>
            </a:r>
            <a:r>
              <a:rPr lang="en-US" sz="2800" dirty="0" smtClean="0"/>
              <a:t>(</a:t>
            </a:r>
            <a:r>
              <a:rPr lang="en-US" sz="2800" dirty="0" smtClean="0">
                <a:solidFill>
                  <a:schemeClr val="accent1"/>
                </a:solidFill>
              </a:rPr>
              <a:t>NIA</a:t>
            </a:r>
            <a:r>
              <a:rPr lang="en-US" sz="2800" dirty="0" smtClean="0"/>
              <a:t>) = ½. 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lang="en-US" sz="2800" dirty="0" smtClean="0">
                <a:solidFill>
                  <a:schemeClr val="accent1"/>
                </a:solidFill>
              </a:rPr>
              <a:t>NIA</a:t>
            </a:r>
            <a:r>
              <a:rPr kumimoji="0" 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= ?</a:t>
            </a:r>
            <a:endParaRPr kumimoji="0" lang="en-US" sz="2800" b="0" i="0" u="none" strike="noStrike" kern="1200" cap="none" spc="0" normalizeH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8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80"/>
                            </p:stCondLst>
                            <p:childTnLst>
                              <p:par>
                                <p:cTn id="4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8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4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9" grpId="0"/>
      <p:bldP spid="13" grpId="0"/>
      <p:bldP spid="14" grpId="0"/>
      <p:bldP spid="1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val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1"/>
                </a:solidFill>
              </a:rPr>
              <a:t>NIA</a:t>
            </a:r>
            <a:r>
              <a:rPr lang="en-US" baseline="30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/>
              <a:t>) </a:t>
            </a:r>
            <a:r>
              <a:rPr lang="en-US" dirty="0" smtClean="0">
                <a:sym typeface="Symbol"/>
              </a:rPr>
              <a:t>= </a:t>
            </a:r>
            <a:r>
              <a:rPr lang="en-US" dirty="0" err="1" smtClean="0"/>
              <a:t>val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1"/>
                </a:solidFill>
              </a:rPr>
              <a:t>NIA</a:t>
            </a:r>
            <a:r>
              <a:rPr lang="en-US" dirty="0" smtClean="0"/>
              <a:t>) = </a:t>
            </a:r>
            <a:r>
              <a:rPr lang="en-US" dirty="0" smtClean="0">
                <a:solidFill>
                  <a:schemeClr val="accent1"/>
                </a:solidFill>
              </a:rPr>
              <a:t>1/2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9400" y="2502932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,x</a:t>
            </a:r>
            <a:r>
              <a:rPr lang="en-US" sz="2800" baseline="-25000" dirty="0" smtClean="0"/>
              <a:t>2</a:t>
            </a:r>
            <a:endParaRPr lang="en-US" sz="2800" baseline="-25000" dirty="0"/>
          </a:p>
        </p:txBody>
      </p:sp>
      <p:pic>
        <p:nvPicPr>
          <p:cNvPr id="8" name="Picture 2" descr="http://coloringcrew.estaticos.net/coloring-book/painted/201101/350f90fae523b0ca09c0eb8eb36432a4.png"/>
          <p:cNvPicPr>
            <a:picLocks noChangeAspect="1" noChangeArrowheads="1"/>
          </p:cNvPicPr>
          <p:nvPr/>
        </p:nvPicPr>
        <p:blipFill>
          <a:blip r:embed="rId2" cstate="print"/>
          <a:srcRect l="9505" r="17109" b="6128"/>
          <a:stretch>
            <a:fillRect/>
          </a:stretch>
        </p:blipFill>
        <p:spPr bwMode="auto">
          <a:xfrm>
            <a:off x="914400" y="2133600"/>
            <a:ext cx="1472158" cy="1752600"/>
          </a:xfrm>
          <a:prstGeom prst="rect">
            <a:avLst/>
          </a:prstGeom>
          <a:noFill/>
        </p:spPr>
      </p:pic>
      <p:pic>
        <p:nvPicPr>
          <p:cNvPr id="9" name="Picture 8" descr="http://images.clipartof.com/thumbnails/1046126-Royalty-Free-RF-Clip-Art-Illustration-Of-A-Cartoon-Black-And-White-Outline-Design-Of-A-Confused-Boy-Looking-Down-At-A-Question-Mark.jpg"/>
          <p:cNvPicPr>
            <a:picLocks noChangeAspect="1" noChangeArrowheads="1"/>
          </p:cNvPicPr>
          <p:nvPr/>
        </p:nvPicPr>
        <p:blipFill>
          <a:blip r:embed="rId3" cstate="print"/>
          <a:srcRect r="14897"/>
          <a:stretch>
            <a:fillRect/>
          </a:stretch>
        </p:blipFill>
        <p:spPr bwMode="auto">
          <a:xfrm>
            <a:off x="4038600" y="2286000"/>
            <a:ext cx="1175391" cy="1428750"/>
          </a:xfrm>
          <a:prstGeom prst="rect">
            <a:avLst/>
          </a:prstGeom>
          <a:noFill/>
        </p:spPr>
      </p:pic>
      <p:cxnSp>
        <p:nvCxnSpPr>
          <p:cNvPr id="10" name="Straight Arrow Connector 9"/>
          <p:cNvCxnSpPr>
            <a:stCxn id="9" idx="3"/>
            <a:endCxn id="14" idx="1"/>
          </p:cNvCxnSpPr>
          <p:nvPr/>
        </p:nvCxnSpPr>
        <p:spPr>
          <a:xfrm>
            <a:off x="5213991" y="3000375"/>
            <a:ext cx="1567809" cy="95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1"/>
            <a:endCxn id="8" idx="3"/>
          </p:cNvCxnSpPr>
          <p:nvPr/>
        </p:nvCxnSpPr>
        <p:spPr>
          <a:xfrm flipH="1">
            <a:off x="2386558" y="3000375"/>
            <a:ext cx="1652042" cy="95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 descr="http://coloringcrew.estaticos.net/coloring-book/painted/201101/350f90fae523b0ca09c0eb8eb36432a4.png"/>
          <p:cNvPicPr>
            <a:picLocks noChangeAspect="1" noChangeArrowheads="1"/>
          </p:cNvPicPr>
          <p:nvPr/>
        </p:nvPicPr>
        <p:blipFill>
          <a:blip r:embed="rId2" cstate="print"/>
          <a:srcRect l="9505" r="17109" b="6128"/>
          <a:stretch>
            <a:fillRect/>
          </a:stretch>
        </p:blipFill>
        <p:spPr bwMode="auto">
          <a:xfrm>
            <a:off x="6781800" y="2133600"/>
            <a:ext cx="1472158" cy="1752600"/>
          </a:xfrm>
          <a:prstGeom prst="rect">
            <a:avLst/>
          </a:prstGeom>
          <a:noFill/>
        </p:spPr>
      </p:pic>
      <p:cxnSp>
        <p:nvCxnSpPr>
          <p:cNvPr id="15" name="Straight Arrow Connector 14"/>
          <p:cNvCxnSpPr/>
          <p:nvPr/>
        </p:nvCxnSpPr>
        <p:spPr>
          <a:xfrm>
            <a:off x="2438400" y="3276600"/>
            <a:ext cx="16764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5105400" y="3276600"/>
            <a:ext cx="16002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667000" y="3286780"/>
            <a:ext cx="1676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Wang,x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Mang,x</a:t>
            </a:r>
            <a:r>
              <a:rPr lang="en-US" sz="2800" baseline="-25000" dirty="0" smtClean="0"/>
              <a:t>1</a:t>
            </a:r>
            <a:endParaRPr lang="en-US" sz="2800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5334000" y="3276600"/>
            <a:ext cx="1676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Wang,x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’</a:t>
            </a:r>
          </a:p>
          <a:p>
            <a:r>
              <a:rPr lang="en-US" sz="2800" dirty="0" smtClean="0"/>
              <a:t>Mang,x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’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1219200" y="38862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Wang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162800" y="38862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Mang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562600" y="2502932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’,x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’</a:t>
            </a:r>
            <a:endParaRPr lang="en-US" sz="2800" dirty="0"/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762000" y="4953000"/>
            <a:ext cx="7391400" cy="1371600"/>
          </a:xfrm>
        </p:spPr>
        <p:txBody>
          <a:bodyPr>
            <a:normAutofit fontScale="92500"/>
          </a:bodyPr>
          <a:lstStyle/>
          <a:p>
            <a:r>
              <a:rPr lang="en-US" sz="2800" dirty="0" smtClean="0">
                <a:sym typeface="Symbol"/>
              </a:rPr>
              <a:t>Verifier accepts in first round with </a:t>
            </a:r>
            <a:r>
              <a:rPr lang="en-US" sz="2800" dirty="0" err="1" smtClean="0">
                <a:sym typeface="Symbol"/>
              </a:rPr>
              <a:t>prob</a:t>
            </a:r>
            <a:r>
              <a:rPr lang="en-US" sz="2800" dirty="0" smtClean="0">
                <a:sym typeface="Symbol"/>
              </a:rPr>
              <a:t> 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1/2</a:t>
            </a:r>
            <a:r>
              <a:rPr lang="en-US" sz="2800" dirty="0" smtClean="0">
                <a:sym typeface="Symbol"/>
              </a:rPr>
              <a:t>.</a:t>
            </a:r>
          </a:p>
          <a:p>
            <a:r>
              <a:rPr lang="en-US" sz="2800" dirty="0" smtClean="0">
                <a:sym typeface="Symbol"/>
              </a:rPr>
              <a:t>Conditioned on acceptance in first round, </a:t>
            </a:r>
            <a:r>
              <a:rPr lang="en-US" sz="2800" dirty="0" smtClean="0">
                <a:solidFill>
                  <a:schemeClr val="accent1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1"/>
                </a:solidFill>
              </a:rPr>
              <a:t>1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=</a:t>
            </a:r>
            <a:r>
              <a:rPr lang="en-US" sz="2800" dirty="0" smtClean="0">
                <a:solidFill>
                  <a:schemeClr val="accent1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1"/>
                </a:solidFill>
              </a:rPr>
              <a:t>2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’</a:t>
            </a:r>
            <a:r>
              <a:rPr lang="en-US" sz="2800" dirty="0" smtClean="0">
                <a:sym typeface="Symbol"/>
              </a:rPr>
              <a:t>, i.e., probability 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1</a:t>
            </a:r>
            <a:r>
              <a:rPr lang="en-US" sz="2800" dirty="0" smtClean="0">
                <a:sym typeface="Symbol"/>
              </a:rPr>
              <a:t> of acceptance in second round.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18" grpId="0"/>
      <p:bldP spid="21" grpId="0"/>
      <p:bldP spid="2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cthra.com/assets/images/magnifying-glas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228600"/>
            <a:ext cx="2514600" cy="163239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Parallel Repetition is Subt</a:t>
            </a:r>
            <a:r>
              <a:rPr lang="en-US" sz="6000" b="1" dirty="0" smtClean="0"/>
              <a:t>le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5240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atura MT Script Capitals"/>
                <a:ea typeface="+mn-ea"/>
                <a:cs typeface="+mn-cs"/>
              </a:rPr>
              <a:t>G</a:t>
            </a:r>
            <a:r>
              <a:rPr kumimoji="0" lang="en-US" sz="32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)=P(c</a:t>
            </a: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,c</a:t>
            </a: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’ agree)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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P(c</a:t>
            </a: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,c</a:t>
            </a: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’ agree|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,c</a:t>
            </a: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’ agree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focus on a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sub-game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atura MT Script Capitals"/>
                <a:ea typeface="+mn-ea"/>
                <a:cs typeface="+mn-cs"/>
              </a:rPr>
              <a:t>G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where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,c</a:t>
            </a: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’ agree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Its value might be much higher than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atura MT Script Capitals"/>
                <a:ea typeface="+mn-ea"/>
                <a:cs typeface="+mn-cs"/>
              </a:rPr>
              <a:t>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6" name="Right Brace 5"/>
          <p:cNvSpPr/>
          <p:nvPr/>
        </p:nvSpPr>
        <p:spPr>
          <a:xfrm rot="5400000">
            <a:off x="6248400" y="76200"/>
            <a:ext cx="457200" cy="4419600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ded Corner 6"/>
          <p:cNvSpPr/>
          <p:nvPr/>
        </p:nvSpPr>
        <p:spPr>
          <a:xfrm rot="319631">
            <a:off x="-16608" y="5806699"/>
            <a:ext cx="3794087" cy="877067"/>
          </a:xfrm>
          <a:prstGeom prst="foldedCorner">
            <a:avLst>
              <a:gd name="adj" fmla="val 15663"/>
            </a:avLst>
          </a:prstGeom>
          <a:solidFill>
            <a:schemeClr val="accent6"/>
          </a:solidFill>
          <a:ln>
            <a:solidFill>
              <a:schemeClr val="accent2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</a:rPr>
              <a:t>Compare to </a:t>
            </a:r>
          </a:p>
          <a:p>
            <a:pPr algn="ctr"/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</a:rPr>
              <a:t>val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</a:rPr>
              <a:t>NIA</a:t>
            </a:r>
            <a:r>
              <a:rPr lang="en-US" sz="2800" baseline="30000" dirty="0" err="1" smtClean="0">
                <a:solidFill>
                  <a:schemeClr val="accent2">
                    <a:lumMod val="50000"/>
                  </a:schemeClr>
                </a:solidFill>
              </a:rPr>
              <a:t>k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) 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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val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(NIA)</a:t>
            </a:r>
            <a:r>
              <a:rPr lang="en-US" sz="2800" baseline="30000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k/2</a:t>
            </a:r>
            <a:endParaRPr lang="en-US" sz="2800" baseline="30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This Work: Engineer The Game so </a:t>
            </a:r>
            <a:br>
              <a:rPr lang="en-US" dirty="0" smtClean="0"/>
            </a:br>
            <a:r>
              <a:rPr lang="en-US" b="1" dirty="0" smtClean="0">
                <a:solidFill>
                  <a:schemeClr val="accent2"/>
                </a:solidFill>
              </a:rPr>
              <a:t>Parallel Repetition </a:t>
            </a:r>
            <a:r>
              <a:rPr lang="en-US" b="1" dirty="0" smtClean="0">
                <a:solidFill>
                  <a:schemeClr val="accent2"/>
                </a:solidFill>
                <a:sym typeface="Symbol"/>
              </a:rPr>
              <a:t> </a:t>
            </a:r>
            <a:r>
              <a:rPr lang="en-US" b="1" dirty="0" smtClean="0">
                <a:solidFill>
                  <a:schemeClr val="accent2"/>
                </a:solidFill>
              </a:rPr>
              <a:t>Sequential Repetition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05800" cy="46482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(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,</a:t>
            </a:r>
            <a:r>
              <a:rPr lang="en-US" sz="2800" dirty="0" smtClean="0">
                <a:solidFill>
                  <a:schemeClr val="accent1"/>
                </a:solidFill>
              </a:rPr>
              <a:t>)-</a:t>
            </a:r>
            <a:r>
              <a:rPr lang="en-US" sz="2800" b="1" dirty="0" smtClean="0">
                <a:solidFill>
                  <a:schemeClr val="accent4"/>
                </a:solidFill>
              </a:rPr>
              <a:t>Fortification:</a:t>
            </a:r>
            <a:r>
              <a:rPr lang="en-US" sz="2800" dirty="0" smtClean="0"/>
              <a:t> Simple, natural, transformation on projection games; maintains the value of the game, somewhat increases size and alphabet.</a:t>
            </a:r>
          </a:p>
          <a:p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 algn="ctr"/>
            <a:r>
              <a:rPr lang="en-US" sz="2800" b="1" dirty="0" smtClean="0">
                <a:solidFill>
                  <a:schemeClr val="accent4"/>
                </a:solidFill>
              </a:rPr>
              <a:t>Parallel repetition theorem:</a:t>
            </a:r>
            <a:r>
              <a:rPr lang="en-US" sz="2800" dirty="0" smtClean="0"/>
              <a:t> for </a:t>
            </a:r>
            <a:r>
              <a:rPr lang="en-US" sz="2800" dirty="0" smtClean="0">
                <a:solidFill>
                  <a:schemeClr val="accent1"/>
                </a:solidFill>
              </a:rPr>
              <a:t>(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,</a:t>
            </a:r>
            <a:r>
              <a:rPr lang="en-US" sz="2800" dirty="0" smtClean="0">
                <a:solidFill>
                  <a:schemeClr val="accent1"/>
                </a:solidFill>
              </a:rPr>
              <a:t>)</a:t>
            </a:r>
            <a:r>
              <a:rPr lang="en-US" sz="2800" dirty="0" smtClean="0"/>
              <a:t>-fortified </a:t>
            </a:r>
            <a:r>
              <a:rPr lang="en-US" sz="2800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2800" dirty="0" smtClean="0"/>
              <a:t>, 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≤ poly()(#</a:t>
            </a:r>
            <a:r>
              <a:rPr lang="en-US" sz="2800" dirty="0" err="1" smtClean="0">
                <a:solidFill>
                  <a:schemeClr val="accent1"/>
                </a:solidFill>
                <a:sym typeface="Symbol"/>
              </a:rPr>
              <a:t>var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-assign)</a:t>
            </a:r>
            <a:r>
              <a:rPr lang="en-US" sz="2800" baseline="30000" dirty="0" smtClean="0">
                <a:solidFill>
                  <a:schemeClr val="accent1"/>
                </a:solidFill>
                <a:sym typeface="Symbol"/>
              </a:rPr>
              <a:t>-k </a:t>
            </a:r>
            <a:r>
              <a:rPr lang="en-US" sz="2800" dirty="0" smtClean="0">
                <a:sym typeface="Symbol"/>
              </a:rPr>
              <a:t>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chemeClr val="accent1"/>
                </a:solidFill>
              </a:rPr>
              <a:t>val</a:t>
            </a:r>
            <a:r>
              <a:rPr lang="en-US" sz="2800" dirty="0" smtClean="0">
                <a:solidFill>
                  <a:schemeClr val="accent1"/>
                </a:solidFill>
              </a:rPr>
              <a:t>(</a:t>
            </a:r>
            <a:r>
              <a:rPr lang="en-US" sz="2800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2800" baseline="30000" dirty="0" smtClean="0">
                <a:solidFill>
                  <a:schemeClr val="accent1"/>
                </a:solidFill>
              </a:rPr>
              <a:t>k</a:t>
            </a:r>
            <a:r>
              <a:rPr lang="en-US" sz="2800" dirty="0" smtClean="0">
                <a:solidFill>
                  <a:schemeClr val="accent1"/>
                </a:solidFill>
              </a:rPr>
              <a:t>) </a:t>
            </a:r>
            <a:r>
              <a:rPr lang="en-US" sz="2800" dirty="0" smtClean="0"/>
              <a:t>≤ (</a:t>
            </a:r>
            <a:r>
              <a:rPr lang="en-US" sz="2800" dirty="0" err="1" smtClean="0">
                <a:solidFill>
                  <a:schemeClr val="accent1"/>
                </a:solidFill>
              </a:rPr>
              <a:t>val</a:t>
            </a:r>
            <a:r>
              <a:rPr lang="en-US" sz="2800" dirty="0" smtClean="0">
                <a:solidFill>
                  <a:schemeClr val="accent1"/>
                </a:solidFill>
              </a:rPr>
              <a:t>(</a:t>
            </a:r>
            <a:r>
              <a:rPr lang="en-US" sz="2800" dirty="0" smtClean="0">
                <a:solidFill>
                  <a:schemeClr val="accent1"/>
                </a:solidFill>
                <a:latin typeface="Matura MT Script Capitals"/>
              </a:rPr>
              <a:t>G</a:t>
            </a:r>
            <a:r>
              <a:rPr lang="en-US" sz="2800" dirty="0" smtClean="0">
                <a:solidFill>
                  <a:schemeClr val="accent1"/>
                </a:solidFill>
              </a:rPr>
              <a:t>)</a:t>
            </a:r>
            <a:r>
              <a:rPr lang="en-US" sz="2800" dirty="0" smtClean="0"/>
              <a:t>+</a:t>
            </a:r>
            <a:r>
              <a:rPr lang="en-US" sz="2800" dirty="0" smtClean="0">
                <a:solidFill>
                  <a:schemeClr val="accent1"/>
                </a:solidFill>
              </a:rPr>
              <a:t>O(k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)</a:t>
            </a:r>
            <a:r>
              <a:rPr lang="en-US" sz="2800" dirty="0" smtClean="0"/>
              <a:t>)</a:t>
            </a:r>
            <a:r>
              <a:rPr lang="en-US" sz="2800" baseline="30000" dirty="0" smtClean="0">
                <a:solidFill>
                  <a:schemeClr val="accent1"/>
                </a:solidFill>
              </a:rPr>
              <a:t>k</a:t>
            </a:r>
          </a:p>
          <a:p>
            <a:pPr>
              <a:buNone/>
            </a:pPr>
            <a:endParaRPr lang="en-US" sz="2800" b="1" dirty="0" smtClean="0">
              <a:solidFill>
                <a:schemeClr val="accent4"/>
              </a:solidFill>
            </a:endParaRPr>
          </a:p>
        </p:txBody>
      </p:sp>
      <p:sp>
        <p:nvSpPr>
          <p:cNvPr id="4" name="7-Point Star 3"/>
          <p:cNvSpPr/>
          <p:nvPr/>
        </p:nvSpPr>
        <p:spPr>
          <a:xfrm rot="20844506">
            <a:off x="5080476" y="5680933"/>
            <a:ext cx="3997470" cy="1047027"/>
          </a:xfrm>
          <a:prstGeom prst="star7">
            <a:avLst>
              <a:gd name="adj" fmla="val 36458"/>
              <a:gd name="hf" fmla="val 102572"/>
              <a:gd name="vf" fmla="val 105210"/>
            </a:avLst>
          </a:prstGeom>
          <a:solidFill>
            <a:srgbClr val="FFC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2"/>
                </a:solidFill>
              </a:rPr>
              <a:t>No Round Left Behind®</a:t>
            </a:r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rot="669993">
            <a:off x="3456125" y="6002579"/>
            <a:ext cx="2590800" cy="533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</a:rPr>
              <a:t>Combinatorial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819400" y="3124200"/>
            <a:ext cx="3124200" cy="1295400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 smtClean="0">
                <a:solidFill>
                  <a:schemeClr val="tx1"/>
                </a:solidFill>
              </a:rPr>
              <a:t>fortified </a:t>
            </a:r>
            <a:r>
              <a:rPr lang="en-US" i="1" dirty="0" smtClean="0">
                <a:solidFill>
                  <a:schemeClr val="tx1"/>
                </a:solidFill>
                <a:latin typeface="Matura MT Script Capitals"/>
              </a:rPr>
              <a:t>G</a:t>
            </a:r>
          </a:p>
          <a:p>
            <a:endParaRPr lang="en-US" i="1" dirty="0" smtClean="0">
              <a:solidFill>
                <a:schemeClr val="tx1"/>
              </a:solidFill>
            </a:endParaRPr>
          </a:p>
          <a:p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114800" y="3429000"/>
            <a:ext cx="990600" cy="685800"/>
          </a:xfrm>
          <a:prstGeom prst="roundRect">
            <a:avLst/>
          </a:prstGeom>
          <a:solidFill>
            <a:srgbClr val="FCD1A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Matura MT Script Capitals"/>
              </a:rPr>
              <a:t>G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15" name="Shape 14"/>
          <p:cNvCxnSpPr>
            <a:stCxn id="8" idx="2"/>
            <a:endCxn id="8" idx="3"/>
          </p:cNvCxnSpPr>
          <p:nvPr/>
        </p:nvCxnSpPr>
        <p:spPr>
          <a:xfrm rot="5400000" flipH="1" flipV="1">
            <a:off x="4838700" y="3314700"/>
            <a:ext cx="647700" cy="1562100"/>
          </a:xfrm>
          <a:prstGeom prst="bentConnector4">
            <a:avLst>
              <a:gd name="adj1" fmla="val -35294"/>
              <a:gd name="adj2" fmla="val 148084"/>
            </a:avLst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705600" y="4038600"/>
            <a:ext cx="1371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repeat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uiExpand="1" build="p"/>
      <p:bldP spid="4" grpId="0" animBg="1"/>
      <p:bldP spid="6" grpId="0" animBg="1"/>
      <p:bldP spid="8" grpId="0" uiExpand="1" animBg="1"/>
      <p:bldP spid="9" grpId="0" uiExpand="1" animBg="1"/>
      <p:bldP spid="17" grpId="0" uiExpan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4893</TotalTime>
  <Words>1322</Words>
  <Application>Microsoft Office PowerPoint</Application>
  <PresentationFormat>On-screen Show (4:3)</PresentationFormat>
  <Paragraphs>156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Symbol</vt:lpstr>
      <vt:lpstr>Matura MT Script Capitals</vt:lpstr>
      <vt:lpstr>Office Theme</vt:lpstr>
      <vt:lpstr>Parallel Repetition From Fortification</vt:lpstr>
      <vt:lpstr>Slide 2</vt:lpstr>
      <vt:lpstr>Soundness Amplification For Two Prover Games</vt:lpstr>
      <vt:lpstr>Parallel Repetition:  Sequential repetition with two provers??</vt:lpstr>
      <vt:lpstr>Twenty Five Years of Parallel Repetition Research</vt:lpstr>
      <vt:lpstr>Parallel Repetition Might Not Decrease Value  Feige’s Non-Interactive Agreement</vt:lpstr>
      <vt:lpstr>val(NIA2) = val(NIA) = 1/2</vt:lpstr>
      <vt:lpstr>Parallel Repetition is Subtle</vt:lpstr>
      <vt:lpstr>This Work: Engineer The Game so  Parallel Repetition  Sequential Repetition</vt:lpstr>
      <vt:lpstr>Implications to PCP –  Combinatorial PCP with Low Error</vt:lpstr>
      <vt:lpstr>Implications to PCP – PCP with Lowest Known Error</vt:lpstr>
      <vt:lpstr>Fortification</vt:lpstr>
      <vt:lpstr>Slide 13</vt:lpstr>
      <vt:lpstr>Squaring: For (,)-fortified G,  ≤ /(2||)  val(G2) ≤ val(G)(val(G)+)</vt:lpstr>
      <vt:lpstr>The Influence of Parallel Repetition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Repetition From Fortification</dc:title>
  <dc:creator>Dana</dc:creator>
  <cp:lastModifiedBy>Dana</cp:lastModifiedBy>
  <cp:revision>424</cp:revision>
  <dcterms:created xsi:type="dcterms:W3CDTF">2014-05-07T21:48:40Z</dcterms:created>
  <dcterms:modified xsi:type="dcterms:W3CDTF">2014-11-30T23:00:19Z</dcterms:modified>
</cp:coreProperties>
</file>