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313" r:id="rId3"/>
    <p:sldId id="312" r:id="rId4"/>
    <p:sldId id="262" r:id="rId5"/>
    <p:sldId id="315" r:id="rId6"/>
    <p:sldId id="263" r:id="rId7"/>
    <p:sldId id="264" r:id="rId8"/>
    <p:sldId id="310" r:id="rId9"/>
    <p:sldId id="267" r:id="rId10"/>
    <p:sldId id="302" r:id="rId11"/>
    <p:sldId id="309" r:id="rId12"/>
    <p:sldId id="316" r:id="rId13"/>
    <p:sldId id="291" r:id="rId14"/>
    <p:sldId id="271" r:id="rId15"/>
    <p:sldId id="285" r:id="rId16"/>
  </p:sldIdLst>
  <p:sldSz cx="9144000" cy="6858000" type="screen4x3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Matura MT Script Capitals" pitchFamily="66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CD1AE"/>
    <a:srgbClr val="CAE8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8696" autoAdjust="0"/>
  </p:normalViewPr>
  <p:slideViewPr>
    <p:cSldViewPr>
      <p:cViewPr varScale="1">
        <p:scale>
          <a:sx n="68" d="100"/>
          <a:sy n="68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7DAB7-EFED-4336-8B8C-67981EFE3A28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4336-5036-4DFA-B230-560CF85D8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</a:t>
            </a:r>
            <a:r>
              <a:rPr lang="en-US" baseline="0" dirty="0" smtClean="0"/>
              <a:t> parameters: size/randomness, alphabet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verifier picks independently </a:t>
            </a:r>
            <a:r>
              <a:rPr lang="en-US" sz="1200" dirty="0" smtClean="0">
                <a:solidFill>
                  <a:schemeClr val="accent1"/>
                </a:solidFill>
              </a:rPr>
              <a:t>r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sz="1200" dirty="0" err="1" smtClean="0">
                <a:solidFill>
                  <a:schemeClr val="accent1"/>
                </a:solidFill>
              </a:rPr>
              <a:t>R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Generates </a:t>
            </a:r>
            <a:r>
              <a:rPr lang="en-US" sz="1200" dirty="0" err="1" smtClean="0">
                <a:solidFill>
                  <a:schemeClr val="accent1"/>
                </a:solidFill>
              </a:rPr>
              <a:t>PickTest</a:t>
            </a:r>
            <a:r>
              <a:rPr lang="en-US" sz="1200" dirty="0" smtClean="0">
                <a:solidFill>
                  <a:schemeClr val="accent1"/>
                </a:solidFill>
              </a:rPr>
              <a:t>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)= 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,x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’) </a:t>
            </a:r>
            <a:r>
              <a:rPr lang="en-US" sz="1200" dirty="0" smtClean="0">
                <a:sym typeface="Symbol"/>
              </a:rPr>
              <a:t>for all 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ym typeface="Symbol"/>
              </a:rPr>
              <a:t>.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>
                <a:sym typeface="Symbol"/>
              </a:rPr>
              <a:t>Verifier sends </a:t>
            </a:r>
            <a:r>
              <a:rPr lang="en-US" sz="1200" dirty="0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/>
              <a:t>to first </a:t>
            </a:r>
            <a:r>
              <a:rPr lang="en-US" sz="1200" dirty="0" err="1" smtClean="0"/>
              <a:t>prover</a:t>
            </a:r>
            <a:r>
              <a:rPr lang="en-US" sz="1200" dirty="0" smtClean="0"/>
              <a:t>, and </a:t>
            </a:r>
            <a:r>
              <a:rPr lang="en-US" sz="1200" dirty="0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’,…,</a:t>
            </a:r>
            <a:r>
              <a:rPr lang="en-US" sz="1200" dirty="0" err="1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smtClean="0">
                <a:solidFill>
                  <a:schemeClr val="accent1"/>
                </a:solidFill>
              </a:rPr>
              <a:t>’</a:t>
            </a:r>
            <a:r>
              <a:rPr lang="en-US" sz="1200" dirty="0" smtClean="0"/>
              <a:t> to second </a:t>
            </a:r>
            <a:r>
              <a:rPr lang="en-US" sz="1200" dirty="0" err="1" smtClean="0"/>
              <a:t>prover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Gets answers </a:t>
            </a:r>
            <a:r>
              <a:rPr lang="en-US" sz="1200" dirty="0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’,…,</a:t>
            </a:r>
            <a:r>
              <a:rPr lang="en-US" sz="1200" dirty="0" err="1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smtClean="0">
                <a:solidFill>
                  <a:schemeClr val="accent1"/>
                </a:solidFill>
              </a:rPr>
              <a:t>’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Accepts </a:t>
            </a:r>
            <a:r>
              <a:rPr lang="en-US" sz="1200" dirty="0" err="1" smtClean="0"/>
              <a:t>iff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(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,a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,a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’) </a:t>
            </a:r>
            <a:r>
              <a:rPr lang="en-US" sz="1200" dirty="0" smtClean="0">
                <a:sym typeface="Symbol"/>
              </a:rPr>
              <a:t>for all 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ym typeface="Symbol"/>
              </a:rPr>
              <a:t>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cite??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={ (Wang,0),(Mang,0),(Wang,1),(Mang,1) }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intuition</a:t>
            </a:r>
            <a:r>
              <a:rPr lang="en-US" baseline="0" dirty="0" smtClean="0"/>
              <a:t> is that to set up such sub-games one has to pay in other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faster to desired error!!</a:t>
            </a:r>
          </a:p>
          <a:p>
            <a:pPr lvl="1"/>
            <a:r>
              <a:rPr lang="en-US" dirty="0" smtClean="0"/>
              <a:t>Inspired by combinatorial constructions of error correcting codes.</a:t>
            </a:r>
          </a:p>
          <a:p>
            <a:endParaRPr lang="en-US" dirty="0" smtClean="0"/>
          </a:p>
          <a:p>
            <a:r>
              <a:rPr lang="en-US" dirty="0" smtClean="0"/>
              <a:t>Emphasize</a:t>
            </a:r>
            <a:r>
              <a:rPr lang="en-US" baseline="0" dirty="0" smtClean="0"/>
              <a:t> that it’s ok to apply reduction</a:t>
            </a:r>
          </a:p>
          <a:p>
            <a:endParaRPr lang="en-US" dirty="0" smtClean="0"/>
          </a:p>
          <a:p>
            <a:r>
              <a:rPr lang="en-US" dirty="0" smtClean="0"/>
              <a:t>Importance of no</a:t>
            </a:r>
            <a:r>
              <a:rPr lang="en-US" baseline="0" dirty="0" smtClean="0"/>
              <a:t> round left behind is better error/size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Feige-Kilian</a:t>
            </a:r>
            <a:r>
              <a:rPr lang="en-US" baseline="0" dirty="0" smtClean="0"/>
              <a:t> “Confuse and Compare”, w=2.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By </a:t>
            </a:r>
            <a:r>
              <a:rPr lang="en-US" baseline="0" dirty="0" err="1" smtClean="0"/>
              <a:t>Feige-Kilian</a:t>
            </a:r>
            <a:r>
              <a:rPr lang="en-US" baseline="0" dirty="0" smtClean="0"/>
              <a:t>, in parallel repetition, independence between the k tests is crucial</a:t>
            </a:r>
          </a:p>
          <a:p>
            <a:pPr>
              <a:buFontTx/>
              <a:buChar char="-"/>
            </a:pPr>
            <a:r>
              <a:rPr lang="en-US" baseline="0" dirty="0" smtClean="0"/>
              <a:t> If we’re randomness-efficient, unlikely there will be more than one test among the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Extractor: </a:t>
            </a:r>
            <a:r>
              <a:rPr lang="en-US" dirty="0" smtClean="0"/>
              <a:t>The bipartite graph associated with the projection game is an extractor.</a:t>
            </a:r>
          </a:p>
          <a:p>
            <a:endParaRPr lang="en-US" dirty="0" smtClean="0"/>
          </a:p>
          <a:p>
            <a:r>
              <a:rPr lang="en-US" dirty="0" smtClean="0"/>
              <a:t>* Note: have a guarantee just for sub-games of particular form; don’t expect guarantee for all sub-games.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application for fortification?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70B0-AA43-4A8F-A39B-EA895E0E4D0C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Parallel Repetition From Fortification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/>
          <a:p>
            <a:r>
              <a:rPr lang="en-US" dirty="0" smtClean="0"/>
              <a:t>Dana </a:t>
            </a:r>
            <a:r>
              <a:rPr lang="en-US" dirty="0" err="1" smtClean="0"/>
              <a:t>Moshkovitz</a:t>
            </a:r>
            <a:endParaRPr lang="en-US" dirty="0"/>
          </a:p>
          <a:p>
            <a:r>
              <a:rPr lang="en-US" dirty="0" smtClean="0"/>
              <a:t>MIT</a:t>
            </a:r>
            <a:endParaRPr lang="en-US" dirty="0"/>
          </a:p>
        </p:txBody>
      </p:sp>
      <p:pic>
        <p:nvPicPr>
          <p:cNvPr id="22530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124324"/>
            <a:ext cx="2847975" cy="2657476"/>
          </a:xfrm>
          <a:prstGeom prst="rect">
            <a:avLst/>
          </a:prstGeom>
          <a:noFill/>
        </p:spPr>
      </p:pic>
      <p:pic>
        <p:nvPicPr>
          <p:cNvPr id="6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24324"/>
            <a:ext cx="2847975" cy="2657476"/>
          </a:xfrm>
          <a:prstGeom prst="rect">
            <a:avLst/>
          </a:prstGeom>
          <a:noFill/>
        </p:spPr>
      </p:pic>
      <p:pic>
        <p:nvPicPr>
          <p:cNvPr id="7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24324"/>
            <a:ext cx="2847975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Implications to PCP – </a:t>
            </a:r>
            <a:br>
              <a:rPr lang="en-US" dirty="0" smtClean="0"/>
            </a:br>
            <a:r>
              <a:rPr lang="en-US" dirty="0" smtClean="0"/>
              <a:t>Combinatorial PCP with Low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from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Dinur</a:t>
            </a:r>
            <a:r>
              <a:rPr lang="en-US" dirty="0" smtClean="0">
                <a:solidFill>
                  <a:schemeClr val="accent2"/>
                </a:solidFill>
              </a:rPr>
              <a:t> 05]</a:t>
            </a:r>
            <a:r>
              <a:rPr lang="en-US" dirty="0" smtClean="0"/>
              <a:t>: </a:t>
            </a:r>
            <a:r>
              <a:rPr lang="en-US" b="1" i="1" dirty="0" smtClean="0">
                <a:solidFill>
                  <a:schemeClr val="accent1"/>
                </a:solidFill>
              </a:rPr>
              <a:t>combinatorial </a:t>
            </a:r>
            <a:r>
              <a:rPr lang="en-US" dirty="0" smtClean="0"/>
              <a:t>projection PCP with arbitrarily </a:t>
            </a:r>
            <a:r>
              <a:rPr lang="en-US" dirty="0" err="1" smtClean="0"/>
              <a:t>arbitrarily</a:t>
            </a:r>
            <a:r>
              <a:rPr lang="en-US" dirty="0" smtClean="0"/>
              <a:t> small constant error. </a:t>
            </a:r>
          </a:p>
          <a:p>
            <a:pPr lvl="1"/>
            <a:r>
              <a:rPr lang="en-US" dirty="0" smtClean="0"/>
              <a:t>Implies that for any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&gt;0</a:t>
            </a:r>
            <a:r>
              <a:rPr lang="en-US" dirty="0" smtClean="0">
                <a:sym typeface="Symbol"/>
              </a:rPr>
              <a:t>, i</a:t>
            </a:r>
            <a:r>
              <a:rPr lang="en-US" dirty="0" smtClean="0"/>
              <a:t>t is NP-hard to approximate Max-SAT to within </a:t>
            </a:r>
            <a:r>
              <a:rPr lang="en-US" dirty="0" smtClean="0">
                <a:solidFill>
                  <a:schemeClr val="accent1"/>
                </a:solidFill>
              </a:rPr>
              <a:t>7/8 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Håstad</a:t>
            </a:r>
            <a:r>
              <a:rPr lang="en-US" dirty="0" smtClean="0">
                <a:solidFill>
                  <a:schemeClr val="accent2"/>
                </a:solidFill>
              </a:rPr>
              <a:t> 97]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general: sufficient to determine approximation threshold for many optimization problems.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Implications to PCP –</a:t>
            </a:r>
            <a:br>
              <a:rPr lang="en-US" dirty="0" smtClean="0"/>
            </a:br>
            <a:r>
              <a:rPr lang="en-US" dirty="0" smtClean="0"/>
              <a:t>PCP with Lowest Known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from </a:t>
            </a:r>
            <a:r>
              <a:rPr lang="en-US" dirty="0" smtClean="0">
                <a:solidFill>
                  <a:schemeClr val="accent2"/>
                </a:solidFill>
              </a:rPr>
              <a:t>[M-</a:t>
            </a:r>
            <a:r>
              <a:rPr lang="en-US" dirty="0" err="1" smtClean="0">
                <a:solidFill>
                  <a:schemeClr val="accent2"/>
                </a:solidFill>
              </a:rPr>
              <a:t>Raz</a:t>
            </a:r>
            <a:r>
              <a:rPr lang="en-US" dirty="0" smtClean="0">
                <a:solidFill>
                  <a:schemeClr val="accent2"/>
                </a:solidFill>
              </a:rPr>
              <a:t> 08]</a:t>
            </a:r>
            <a:r>
              <a:rPr lang="en-US" dirty="0" smtClean="0"/>
              <a:t>: projection PCP with error </a:t>
            </a:r>
            <a:r>
              <a:rPr lang="en-US" dirty="0" smtClean="0">
                <a:solidFill>
                  <a:schemeClr val="accent1"/>
                </a:solidFill>
              </a:rPr>
              <a:t>1/(</a:t>
            </a:r>
            <a:r>
              <a:rPr lang="en-US" dirty="0" err="1" smtClean="0">
                <a:solidFill>
                  <a:schemeClr val="accent1"/>
                </a:solidFill>
              </a:rPr>
              <a:t>logn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baseline="30000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for any </a:t>
            </a:r>
            <a:r>
              <a:rPr lang="en-US" dirty="0" smtClean="0">
                <a:solidFill>
                  <a:schemeClr val="accent1"/>
                </a:solidFill>
              </a:rPr>
              <a:t>c&gt;0</a:t>
            </a:r>
            <a:r>
              <a:rPr lang="en-US" dirty="0" smtClean="0"/>
              <a:t> (lowest error known to date </a:t>
            </a:r>
            <a:r>
              <a:rPr lang="en-US" sz="2600" dirty="0" smtClean="0">
                <a:solidFill>
                  <a:schemeClr val="accent2"/>
                </a:solidFill>
              </a:rPr>
              <a:t>[</a:t>
            </a:r>
            <a:r>
              <a:rPr lang="en-US" sz="2600" dirty="0" err="1" smtClean="0">
                <a:solidFill>
                  <a:schemeClr val="accent2"/>
                </a:solidFill>
              </a:rPr>
              <a:t>Dinur-Steurer</a:t>
            </a:r>
            <a:r>
              <a:rPr lang="en-US" sz="2600" dirty="0" smtClean="0">
                <a:solidFill>
                  <a:schemeClr val="accent2"/>
                </a:solidFill>
              </a:rPr>
              <a:t> 14]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Implies that 3SAT can be reduced in time </a:t>
            </a:r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baseline="30000" dirty="0" err="1" smtClean="0">
                <a:solidFill>
                  <a:schemeClr val="accent1"/>
                </a:solidFill>
              </a:rPr>
              <a:t>O</a:t>
            </a:r>
            <a:r>
              <a:rPr lang="en-US" baseline="30000" dirty="0" smtClean="0">
                <a:solidFill>
                  <a:schemeClr val="accent1"/>
                </a:solidFill>
              </a:rPr>
              <a:t>(1/</a:t>
            </a:r>
            <a:r>
              <a:rPr lang="en-US" baseline="30000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baseline="30000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to approximating Set-Cover to within </a:t>
            </a:r>
            <a:r>
              <a:rPr lang="en-US" dirty="0" smtClean="0">
                <a:solidFill>
                  <a:schemeClr val="accent1"/>
                </a:solidFill>
              </a:rPr>
              <a:t>(1-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err="1" smtClean="0">
                <a:solidFill>
                  <a:schemeClr val="accent1"/>
                </a:solidFill>
              </a:rPr>
              <a:t>lnn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[M12]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general: sufficient to determine dependence of approximation in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for certain optimization problems.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verifier picks questions to </a:t>
            </a:r>
            <a:r>
              <a:rPr lang="en-US" sz="2400" dirty="0" err="1" smtClean="0"/>
              <a:t>provers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x’ </a:t>
            </a:r>
            <a:r>
              <a:rPr lang="en-US" sz="2400" dirty="0" smtClean="0"/>
              <a:t>as before.</a:t>
            </a:r>
          </a:p>
          <a:p>
            <a:r>
              <a:rPr lang="en-US" sz="2400" dirty="0" smtClean="0"/>
              <a:t>Picks extra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questions 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}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}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’,…,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’}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x’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’,…,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’}</a:t>
            </a:r>
            <a:r>
              <a:rPr lang="en-US" sz="2400" dirty="0" smtClean="0">
                <a:sym typeface="Symbol"/>
              </a:rPr>
              <a:t>, where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w=(</a:t>
            </a:r>
            <a:r>
              <a:rPr lang="en-US" sz="2400" dirty="0" err="1" smtClean="0">
                <a:solidFill>
                  <a:schemeClr val="accent1"/>
                </a:solidFill>
                <a:sym typeface="Symbol"/>
              </a:rPr>
              <a:t>loglog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(1/)/</a:t>
            </a:r>
            <a:r>
              <a:rPr lang="en-US" sz="2400" baseline="30000" dirty="0" smtClean="0">
                <a:solidFill>
                  <a:schemeClr val="accent1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ym typeface="Symbol"/>
              </a:rPr>
              <a:t>Sets of questions picked using extractor on </a:t>
            </a:r>
            <a:r>
              <a:rPr lang="en-US" sz="20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ym typeface="Symbol"/>
              </a:rPr>
              <a:t>E.g., random walk on a constant-degree expander on </a:t>
            </a:r>
            <a:r>
              <a:rPr lang="en-US" sz="20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.</a:t>
            </a:r>
          </a:p>
          <a:p>
            <a:r>
              <a:rPr lang="en-US" sz="2400" dirty="0" smtClean="0">
                <a:sym typeface="Symbol"/>
              </a:rPr>
              <a:t>The </a:t>
            </a:r>
            <a:r>
              <a:rPr lang="en-US" sz="2400" dirty="0" err="1" smtClean="0">
                <a:sym typeface="Symbol"/>
              </a:rPr>
              <a:t>provers</a:t>
            </a:r>
            <a:r>
              <a:rPr lang="en-US" sz="2400" dirty="0" smtClean="0">
                <a:sym typeface="Symbol"/>
              </a:rPr>
              <a:t> answer all questions; the verifier only checks the answers to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x’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4572000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4724400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54387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54387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4876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w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876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4572000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57150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57150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5638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,…,a</a:t>
            </a:r>
            <a:r>
              <a:rPr lang="en-US" sz="2800" baseline="-25000" dirty="0" smtClean="0"/>
              <a:t>w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5715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’,…,a</a:t>
            </a:r>
            <a:r>
              <a:rPr lang="en-US" sz="2800" baseline="-25000" dirty="0" smtClean="0"/>
              <a:t>w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3810000"/>
            <a:ext cx="4953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Feige-Kilian’s</a:t>
            </a:r>
            <a:r>
              <a:rPr lang="en-US" dirty="0" smtClean="0"/>
              <a:t> “Confuse and Compare” </a:t>
            </a:r>
            <a:r>
              <a:rPr lang="en-US" dirty="0" smtClean="0">
                <a:solidFill>
                  <a:schemeClr val="accent1"/>
                </a:solidFill>
              </a:rPr>
              <a:t>w=2</a:t>
            </a:r>
            <a:r>
              <a:rPr lang="en-US" dirty="0" smtClean="0"/>
              <a:t>.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 In parallel </a:t>
            </a:r>
            <a:r>
              <a:rPr lang="en-US" dirty="0" smtClean="0"/>
              <a:t>repetition </a:t>
            </a:r>
            <a:r>
              <a:rPr lang="en-US" dirty="0" smtClean="0"/>
              <a:t>independence between the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tests seems </a:t>
            </a:r>
            <a:r>
              <a:rPr lang="en-US" dirty="0" smtClean="0"/>
              <a:t>essential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2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2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34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Rectangular sub-games of fraction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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of each prover are restricted to a subset of fraction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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Fortified game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value of all rectangular sub-games of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fraction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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at most val(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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(follows from extractor property).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3581400"/>
            <a:ext cx="6781800" cy="3276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Extractors: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every projection game on extractor is fortified. 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Size: </a:t>
            </a:r>
            <a:r>
              <a:rPr lang="en-US" sz="2400" dirty="0" smtClean="0"/>
              <a:t>F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ortification</a:t>
            </a:r>
            <a:r>
              <a:rPr lang="en-US" sz="2400" dirty="0" smtClean="0"/>
              <a:t> increases size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repeating, but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(size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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O(1/)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less than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(size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times more answers, but in repetition they do so anyway (we’ll take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k  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Projection: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Fortification preserves projection, but not necessarily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uniqueness.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Squaring: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,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-fortified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  <a:sym typeface="Symbol"/>
              </a:rPr>
              <a:t>≤ /(2||)</a:t>
            </a:r>
            <a:r>
              <a:rPr lang="en-US" baseline="300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≤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Proof: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Assume by way of contradiction a strategy for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that does better.</a:t>
            </a:r>
            <a:endParaRPr lang="en-US" b="1" dirty="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Conditioning:</a:t>
            </a:r>
            <a:r>
              <a:rPr lang="en-US" dirty="0" smtClean="0"/>
              <a:t> P(agree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|agree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&gt;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questions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’,y</a:t>
            </a:r>
            <a:r>
              <a:rPr lang="en-US" baseline="-25000" dirty="0" smtClean="0">
                <a:solidFill>
                  <a:schemeClr val="accent1"/>
                </a:solidFill>
              </a:rPr>
              <a:t>1 </a:t>
            </a:r>
            <a:r>
              <a:rPr lang="en-US" dirty="0" smtClean="0">
                <a:sym typeface="Symbol"/>
              </a:rPr>
              <a:t>&amp; label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 to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ym typeface="Symbol"/>
              </a:rPr>
              <a:t>.</a:t>
            </a:r>
            <a:r>
              <a:rPr lang="en-US" dirty="0" smtClean="0"/>
              <a:t> Define:  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:= {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| 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assigns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 </a:t>
            </a:r>
            <a:r>
              <a:rPr lang="en-US" dirty="0" smtClean="0"/>
              <a:t>} 	</a:t>
            </a:r>
            <a:r>
              <a:rPr lang="en-US" dirty="0" smtClean="0">
                <a:solidFill>
                  <a:schemeClr val="accent1"/>
                </a:solidFill>
              </a:rPr>
              <a:t> 			  T</a:t>
            </a:r>
            <a:r>
              <a:rPr lang="en-US" dirty="0" smtClean="0"/>
              <a:t>:= {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‘</a:t>
            </a:r>
            <a:r>
              <a:rPr lang="en-US" dirty="0" smtClean="0"/>
              <a:t>| 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‘</a:t>
            </a:r>
            <a:r>
              <a:rPr lang="en-US" dirty="0" smtClean="0"/>
              <a:t>) assigns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 </a:t>
            </a:r>
            <a:r>
              <a:rPr lang="en-US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Fortification: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chemeClr val="accent1"/>
                </a:solidFill>
              </a:rPr>
              <a:t>|S|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 |X|</a:t>
            </a:r>
            <a:r>
              <a:rPr lang="en-US" dirty="0" smtClean="0">
                <a:sym typeface="Symbol"/>
              </a:rPr>
              <a:t>&amp; </a:t>
            </a:r>
            <a:r>
              <a:rPr lang="en-US" dirty="0" smtClean="0">
                <a:solidFill>
                  <a:schemeClr val="accent1"/>
                </a:solidFill>
              </a:rPr>
              <a:t>|T|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 |X|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value of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ym typeface="Symbol"/>
              </a:rPr>
              <a:t> restricted to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  </a:t>
            </a:r>
            <a:r>
              <a:rPr lang="en-US" dirty="0" smtClean="0">
                <a:sym typeface="Symbol"/>
              </a:rPr>
              <a:t>is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≤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Symbol"/>
              </a:rPr>
              <a:t>Small </a:t>
            </a:r>
            <a:r>
              <a:rPr lang="en-US" b="1" dirty="0" err="1" smtClean="0">
                <a:sym typeface="Symbol"/>
              </a:rPr>
              <a:t>Prob</a:t>
            </a:r>
            <a:r>
              <a:rPr lang="en-US" b="1" dirty="0" smtClean="0">
                <a:sym typeface="Symbol"/>
              </a:rPr>
              <a:t> Events:</a:t>
            </a:r>
            <a:r>
              <a:rPr lang="en-US" dirty="0" smtClean="0">
                <a:sym typeface="Symbol"/>
              </a:rPr>
              <a:t> Probability of (</a:t>
            </a:r>
            <a:r>
              <a:rPr lang="en-US" dirty="0" smtClean="0">
                <a:solidFill>
                  <a:schemeClr val="accent1"/>
                </a:solidFill>
              </a:rPr>
              <a:t>|S|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&lt;|X|</a:t>
            </a:r>
            <a:r>
              <a:rPr lang="en-US" dirty="0" smtClean="0">
                <a:sym typeface="Symbol"/>
              </a:rPr>
              <a:t> &amp;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>
                <a:sym typeface="Symbol"/>
              </a:rPr>
              <a:t>) 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|T|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&lt;|X| </a:t>
            </a:r>
            <a:r>
              <a:rPr lang="en-US" dirty="0" smtClean="0">
                <a:sym typeface="Symbol"/>
              </a:rPr>
              <a:t>&amp;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T</a:t>
            </a:r>
            <a:r>
              <a:rPr lang="en-US" dirty="0" smtClean="0">
                <a:sym typeface="Symbol"/>
              </a:rPr>
              <a:t>) is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2||≤ 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Symbol"/>
              </a:rPr>
              <a:t>Overall: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P(agree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|agree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)≤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Influence of Parallel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chemeClr val="accent4"/>
                </a:solidFill>
              </a:rPr>
              <a:t>PCP and Hardness of Approximation: </a:t>
            </a:r>
            <a:r>
              <a:rPr lang="en-US" sz="2800" dirty="0" smtClean="0"/>
              <a:t>Soundness amplification </a:t>
            </a:r>
            <a:r>
              <a:rPr lang="en-US" sz="2000" dirty="0" smtClean="0">
                <a:solidFill>
                  <a:schemeClr val="accent2"/>
                </a:solidFill>
              </a:rPr>
              <a:t>[</a:t>
            </a:r>
            <a:r>
              <a:rPr lang="en-US" sz="2000" dirty="0" err="1" smtClean="0">
                <a:solidFill>
                  <a:schemeClr val="accent2"/>
                </a:solidFill>
              </a:rPr>
              <a:t>Raz</a:t>
            </a:r>
            <a:r>
              <a:rPr lang="en-US" sz="20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</a:rPr>
              <a:t>Cryptography: </a:t>
            </a:r>
            <a:r>
              <a:rPr lang="en-US" sz="2800" dirty="0" smtClean="0"/>
              <a:t>zero-knowledge two </a:t>
            </a:r>
            <a:r>
              <a:rPr lang="en-US" sz="2800" dirty="0" err="1" smtClean="0"/>
              <a:t>prover</a:t>
            </a:r>
            <a:r>
              <a:rPr lang="en-US" sz="2800" dirty="0" smtClean="0"/>
              <a:t> protocols </a:t>
            </a:r>
            <a:r>
              <a:rPr lang="en-US" sz="2000" dirty="0" smtClean="0">
                <a:solidFill>
                  <a:schemeClr val="accent2"/>
                </a:solidFill>
              </a:rPr>
              <a:t>[BenOr-Goldwasser-Kilian-Wigderson]</a:t>
            </a:r>
            <a:r>
              <a:rPr lang="en-US" sz="2800" dirty="0" smtClean="0"/>
              <a:t>, arguments </a:t>
            </a:r>
            <a:r>
              <a:rPr lang="en-US" sz="2000" dirty="0" smtClean="0">
                <a:solidFill>
                  <a:schemeClr val="accent2"/>
                </a:solidFill>
              </a:rPr>
              <a:t>[</a:t>
            </a:r>
            <a:r>
              <a:rPr lang="en-US" sz="2000" dirty="0" err="1" smtClean="0">
                <a:solidFill>
                  <a:schemeClr val="accent2"/>
                </a:solidFill>
              </a:rPr>
              <a:t>Haitner</a:t>
            </a:r>
            <a:r>
              <a:rPr lang="en-US" sz="20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  <a:sym typeface="Symbol"/>
              </a:rPr>
              <a:t>Quantum Computing: </a:t>
            </a:r>
            <a:r>
              <a:rPr lang="en-US" sz="2800" dirty="0" smtClean="0">
                <a:sym typeface="Symbol"/>
              </a:rPr>
              <a:t>Amplifying B</a:t>
            </a:r>
            <a:r>
              <a:rPr lang="en-US" sz="2800" dirty="0" smtClean="0">
                <a:sym typeface="Symbol"/>
              </a:rPr>
              <a:t>ell’s </a:t>
            </a:r>
            <a:r>
              <a:rPr lang="en-US" sz="2800" dirty="0" smtClean="0">
                <a:sym typeface="Symbol"/>
              </a:rPr>
              <a:t>inequality.</a:t>
            </a:r>
            <a:endParaRPr lang="en-US" sz="2800" dirty="0" smtClean="0"/>
          </a:p>
          <a:p>
            <a:pPr lvl="0"/>
            <a:r>
              <a:rPr lang="en-US" sz="2800" b="1" dirty="0" smtClean="0">
                <a:solidFill>
                  <a:schemeClr val="accent4"/>
                </a:solidFill>
              </a:rPr>
              <a:t>Communication complexity: </a:t>
            </a:r>
            <a:r>
              <a:rPr lang="en-US" sz="2800" dirty="0" smtClean="0"/>
              <a:t>Direct sum theorems </a:t>
            </a:r>
            <a:r>
              <a:rPr lang="en-US" sz="1800" dirty="0" smtClean="0">
                <a:solidFill>
                  <a:schemeClr val="accent2"/>
                </a:solidFill>
              </a:rPr>
              <a:t>[</a:t>
            </a:r>
            <a:r>
              <a:rPr lang="en-US" sz="1800" dirty="0" err="1" smtClean="0">
                <a:solidFill>
                  <a:schemeClr val="accent2"/>
                </a:solidFill>
              </a:rPr>
              <a:t>Krachmer-Raz-Wigderson</a:t>
            </a:r>
            <a:r>
              <a:rPr lang="en-US" sz="18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, compression </a:t>
            </a:r>
            <a:r>
              <a:rPr lang="en-US" sz="1800" dirty="0" smtClean="0">
                <a:solidFill>
                  <a:schemeClr val="accent2"/>
                </a:solidFill>
              </a:rPr>
              <a:t>[Barak-</a:t>
            </a:r>
            <a:r>
              <a:rPr lang="en-US" sz="1800" dirty="0" err="1" smtClean="0">
                <a:solidFill>
                  <a:schemeClr val="accent2"/>
                </a:solidFill>
              </a:rPr>
              <a:t>Braverman</a:t>
            </a:r>
            <a:r>
              <a:rPr lang="en-US" sz="1800" dirty="0" smtClean="0">
                <a:solidFill>
                  <a:schemeClr val="accent2"/>
                </a:solidFill>
              </a:rPr>
              <a:t>-Chen-</a:t>
            </a:r>
            <a:r>
              <a:rPr lang="en-US" sz="1800" dirty="0" err="1" smtClean="0">
                <a:solidFill>
                  <a:schemeClr val="accent2"/>
                </a:solidFill>
              </a:rPr>
              <a:t>Rao</a:t>
            </a:r>
            <a:r>
              <a:rPr lang="en-US" sz="18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</a:rPr>
              <a:t>Geometry: </a:t>
            </a:r>
            <a:r>
              <a:rPr lang="en-US" sz="2800" dirty="0" smtClean="0"/>
              <a:t>Tiling of </a:t>
            </a:r>
            <a:r>
              <a:rPr lang="en-US" sz="2800" dirty="0" err="1" smtClean="0">
                <a:solidFill>
                  <a:schemeClr val="accent1"/>
                </a:solidFill>
              </a:rPr>
              <a:t>R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n</a:t>
            </a:r>
            <a:r>
              <a:rPr lang="en-US" sz="2800" dirty="0" smtClean="0"/>
              <a:t> by volume </a:t>
            </a:r>
            <a:r>
              <a:rPr lang="en-US" sz="28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/>
              <a:t> tiles with surface area </a:t>
            </a:r>
            <a:r>
              <a:rPr lang="en-US" sz="2800" dirty="0" smtClean="0">
                <a:sym typeface="Symbol"/>
              </a:rPr>
              <a:t> sphere 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[</a:t>
            </a:r>
            <a:r>
              <a:rPr lang="en-US" sz="1800" dirty="0" err="1" smtClean="0">
                <a:solidFill>
                  <a:schemeClr val="accent2"/>
                </a:solidFill>
                <a:sym typeface="Symbol"/>
              </a:rPr>
              <a:t>Feige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-Kindler-O’Donnell, Kindler-O’Donnell-</a:t>
            </a:r>
            <a:r>
              <a:rPr lang="en-US" sz="1800" dirty="0" err="1" smtClean="0">
                <a:solidFill>
                  <a:schemeClr val="accent2"/>
                </a:solidFill>
                <a:sym typeface="Symbol"/>
              </a:rPr>
              <a:t>Rao-Wigderson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]</a:t>
            </a:r>
            <a:r>
              <a:rPr lang="en-US" sz="2800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Clause vs. Clause Game: </a:t>
            </a:r>
            <a:r>
              <a:rPr lang="en-US" sz="2800" dirty="0" smtClean="0"/>
              <a:t>Given constraints </a:t>
            </a:r>
            <a:r>
              <a:rPr lang="en-US" sz="2800" dirty="0" smtClean="0">
                <a:solidFill>
                  <a:schemeClr val="accent1"/>
                </a:solidFill>
              </a:rPr>
              <a:t>c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,…,</a:t>
            </a:r>
            <a:r>
              <a:rPr lang="en-US" sz="2800" dirty="0" smtClean="0">
                <a:solidFill>
                  <a:schemeClr val="accent1"/>
                </a:solidFill>
              </a:rPr>
              <a:t>c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m</a:t>
            </a:r>
            <a:r>
              <a:rPr lang="en-US" sz="2800" dirty="0" smtClean="0">
                <a:sym typeface="Symbol"/>
              </a:rPr>
              <a:t> where each 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c</a:t>
            </a:r>
            <a:r>
              <a:rPr lang="en-US" sz="28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2800" dirty="0" smtClean="0">
                <a:sym typeface="Symbol"/>
              </a:rPr>
              <a:t> depends on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d</a:t>
            </a:r>
            <a:r>
              <a:rPr lang="en-US" sz="2800" dirty="0" smtClean="0">
                <a:sym typeface="Symbol"/>
              </a:rPr>
              <a:t> variables: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Pick two constraints 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c,c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’</a:t>
            </a:r>
            <a:r>
              <a:rPr lang="en-US" sz="2800" dirty="0" smtClean="0">
                <a:sym typeface="Symbol"/>
              </a:rPr>
              <a:t> that share a variable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v</a:t>
            </a:r>
            <a:r>
              <a:rPr lang="en-US" sz="2800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Given a constraint, each </a:t>
            </a:r>
            <a:r>
              <a:rPr lang="en-US" sz="2800" dirty="0" err="1" smtClean="0">
                <a:sym typeface="Symbol"/>
              </a:rPr>
              <a:t>prover</a:t>
            </a:r>
            <a:r>
              <a:rPr lang="en-US" sz="2800" dirty="0" smtClean="0">
                <a:sym typeface="Symbol"/>
              </a:rPr>
              <a:t> should provide a satisfying assignment to its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d</a:t>
            </a:r>
            <a:r>
              <a:rPr lang="en-US" sz="2800" dirty="0" smtClean="0">
                <a:sym typeface="Symbol"/>
              </a:rPr>
              <a:t> variables.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The verifier checks that the two </a:t>
            </a:r>
            <a:r>
              <a:rPr lang="en-US" sz="2800" dirty="0" err="1" smtClean="0">
                <a:sym typeface="Symbol"/>
              </a:rPr>
              <a:t>provers</a:t>
            </a:r>
            <a:r>
              <a:rPr lang="en-US" sz="2800" dirty="0" smtClean="0">
                <a:sym typeface="Symbol"/>
              </a:rPr>
              <a:t> agree on the assignment to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v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pPr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4267200"/>
            <a:ext cx="1472158" cy="1752600"/>
          </a:xfrm>
          <a:prstGeom prst="rect">
            <a:avLst/>
          </a:prstGeom>
          <a:noFill/>
        </p:spPr>
      </p:pic>
      <p:pic>
        <p:nvPicPr>
          <p:cNvPr id="4100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4419600"/>
            <a:ext cx="1175391" cy="14287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4100" idx="3"/>
            <a:endCxn id="20" idx="1"/>
          </p:cNvCxnSpPr>
          <p:nvPr/>
        </p:nvCxnSpPr>
        <p:spPr>
          <a:xfrm>
            <a:off x="5213991" y="51339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100" idx="1"/>
            <a:endCxn id="7" idx="3"/>
          </p:cNvCxnSpPr>
          <p:nvPr/>
        </p:nvCxnSpPr>
        <p:spPr>
          <a:xfrm flipH="1">
            <a:off x="2386558" y="51339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4572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4572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c’</a:t>
            </a:r>
            <a:endParaRPr lang="en-US" sz="2800" dirty="0"/>
          </a:p>
        </p:txBody>
      </p:sp>
      <p:pic>
        <p:nvPicPr>
          <p:cNvPr id="2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4267200"/>
            <a:ext cx="1472158" cy="17526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2438400" y="54102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05400" y="54102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5410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a=a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,…,a</a:t>
            </a:r>
            <a:r>
              <a:rPr lang="en-US" sz="2800" baseline="-25000" dirty="0" smtClean="0"/>
              <a:t>d</a:t>
            </a:r>
            <a:endParaRPr lang="en-US" sz="28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105400" y="5410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a’=a’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a’</a:t>
            </a:r>
            <a:r>
              <a:rPr lang="en-US" sz="2800" baseline="-25000" dirty="0" err="1" smtClean="0"/>
              <a:t>d</a:t>
            </a:r>
            <a:endParaRPr lang="en-US" sz="2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62400" y="3276600"/>
            <a:ext cx="44958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accent4"/>
                </a:solidFill>
              </a:rPr>
              <a:t>value(</a:t>
            </a:r>
            <a:r>
              <a:rPr lang="en-US" sz="32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3200" dirty="0" smtClean="0">
                <a:solidFill>
                  <a:schemeClr val="accent4"/>
                </a:solidFill>
              </a:rPr>
              <a:t>) </a:t>
            </a:r>
            <a:r>
              <a:rPr lang="en-US" sz="3200" dirty="0" smtClean="0"/>
              <a:t>= max </a:t>
            </a:r>
            <a:r>
              <a:rPr lang="en-US" sz="3200" dirty="0" smtClean="0">
                <a:solidFill>
                  <a:schemeClr val="accent1"/>
                </a:solidFill>
              </a:rPr>
              <a:t>P(accept</a:t>
            </a:r>
            <a:r>
              <a:rPr lang="en-US" sz="3200" dirty="0" smtClean="0">
                <a:solidFill>
                  <a:schemeClr val="accent1"/>
                </a:solidFill>
              </a:rPr>
              <a:t>)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  <p:bldP spid="32" grpId="0"/>
      <p:bldP spid="33" grpId="0"/>
      <p:bldP spid="1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Soundness Amplification For Two </a:t>
            </a:r>
            <a:r>
              <a:rPr lang="en-US" dirty="0" err="1" smtClean="0"/>
              <a:t>Prover</a:t>
            </a:r>
            <a:r>
              <a:rPr lang="en-US" dirty="0" smtClean="0"/>
              <a:t>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PCP Theorem </a:t>
            </a:r>
            <a:r>
              <a:rPr lang="en-US" dirty="0" smtClean="0">
                <a:solidFill>
                  <a:schemeClr val="accent2"/>
                </a:solidFill>
              </a:rPr>
              <a:t>[AS,ALMSS`92]: </a:t>
            </a:r>
            <a:r>
              <a:rPr lang="en-US" dirty="0" smtClean="0"/>
              <a:t>Given Boolean formula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</a:t>
            </a:r>
            <a:r>
              <a:rPr lang="en-US" dirty="0" smtClean="0"/>
              <a:t> there is a clause vs. clause game </a:t>
            </a:r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en-US" dirty="0" smtClean="0"/>
              <a:t> with constant alphabet such that: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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satisfiable</a:t>
            </a:r>
            <a:r>
              <a:rPr lang="en-US" dirty="0" smtClean="0"/>
              <a:t>, then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(G)=1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If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</a:t>
            </a:r>
            <a:r>
              <a:rPr lang="en-US" dirty="0" smtClean="0">
                <a:sym typeface="Symbol"/>
              </a:rPr>
              <a:t> not </a:t>
            </a:r>
            <a:r>
              <a:rPr lang="en-US" dirty="0" err="1" smtClean="0"/>
              <a:t>satisfiable</a:t>
            </a:r>
            <a:r>
              <a:rPr lang="en-US" dirty="0" smtClean="0"/>
              <a:t>, then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(G)&lt;0.9999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applications to hardness of approximation, need to replace </a:t>
            </a:r>
            <a:r>
              <a:rPr lang="en-US" dirty="0" smtClean="0">
                <a:solidFill>
                  <a:schemeClr val="accent1"/>
                </a:solidFill>
              </a:rPr>
              <a:t>0.9999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chemeClr val="accent1"/>
                </a:solidFill>
              </a:rPr>
              <a:t>0.0001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Sequential repetition: </a:t>
            </a:r>
            <a:r>
              <a:rPr lang="en-US" dirty="0" smtClean="0"/>
              <a:t>Repeat game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times (note: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rounds instead of one). Max probability to satisfy all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tests is precisely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(G)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Repetition: </a:t>
            </a:r>
            <a:br>
              <a:rPr lang="en-US" dirty="0" smtClean="0"/>
            </a:br>
            <a:r>
              <a:rPr lang="en-US" dirty="0" smtClean="0"/>
              <a:t>Sequential repetition with two </a:t>
            </a:r>
            <a:r>
              <a:rPr lang="en-US" dirty="0" err="1" smtClean="0"/>
              <a:t>provers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Product game 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/>
              <a:t> </a:t>
            </a:r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2590800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2743200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34575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34575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,…,c</a:t>
            </a:r>
            <a:r>
              <a:rPr lang="en-US" sz="2800" baseline="-25000" dirty="0" smtClean="0"/>
              <a:t>k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2590800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37338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37338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3657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76600" y="4495800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</a:t>
            </a:r>
            <a:r>
              <a:rPr lang="en-US" sz="2800" dirty="0" smtClean="0"/>
              <a:t> </a:t>
            </a: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5800" y="53340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/>
              <a:t>The Parallel Repetition Problem: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sym typeface="Symbol"/>
              </a:rPr>
              <a:t>≤</a:t>
            </a:r>
            <a:r>
              <a:rPr lang="en-US" sz="2800" dirty="0" smtClean="0"/>
              <a:t> </a:t>
            </a: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??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2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2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3" grpId="0"/>
      <p:bldP spid="14" grpId="0"/>
      <p:bldP spid="16" grpId="0" build="p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81916" y="5040868"/>
            <a:ext cx="32712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Raz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is tight!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6019799" y="2895600"/>
            <a:ext cx="1829685" cy="590550"/>
          </a:xfrm>
          <a:prstGeom prst="wedgeRectCallout">
            <a:avLst>
              <a:gd name="adj1" fmla="val -26813"/>
              <a:gd name="adj2" fmla="val 3969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Special cases analyzed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Twenty Five Years of Parallel Repetition Research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3581400"/>
            <a:ext cx="8610600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3733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1990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1994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61137" y="1653141"/>
            <a:ext cx="1221858" cy="1189517"/>
          </a:xfrm>
          <a:prstGeom prst="wedgeRectCallout">
            <a:avLst>
              <a:gd name="adj1" fmla="val -29156"/>
              <a:gd name="adj2" fmla="val 85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Problem posed by </a:t>
            </a:r>
            <a:r>
              <a:rPr lang="en-US" sz="1600" dirty="0" err="1" smtClean="0">
                <a:solidFill>
                  <a:schemeClr val="accent2"/>
                </a:solidFill>
              </a:rPr>
              <a:t>Fortnow</a:t>
            </a:r>
            <a:r>
              <a:rPr lang="en-US" sz="1600" dirty="0" smtClean="0">
                <a:solidFill>
                  <a:schemeClr val="accent2"/>
                </a:solidFill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</a:rPr>
              <a:t>Rompel</a:t>
            </a:r>
            <a:r>
              <a:rPr lang="en-US" sz="1600" dirty="0" smtClean="0">
                <a:solidFill>
                  <a:schemeClr val="accent2"/>
                </a:solidFill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</a:rPr>
              <a:t>Sipser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14300" y="4191000"/>
            <a:ext cx="2609407" cy="621296"/>
          </a:xfrm>
          <a:prstGeom prst="wedgeRectCallout">
            <a:avLst>
              <a:gd name="adj1" fmla="val -652"/>
              <a:gd name="adj2" fmla="val -10613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Feige,Kilian</a:t>
            </a:r>
            <a:r>
              <a:rPr lang="en-US" sz="1600" dirty="0" smtClean="0">
                <a:solidFill>
                  <a:schemeClr val="accent2"/>
                </a:solidFill>
              </a:rPr>
              <a:t>: Engineer </a:t>
            </a:r>
            <a:r>
              <a:rPr lang="en-US" sz="1600" i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 smtClean="0">
                <a:solidFill>
                  <a:schemeClr val="accent2"/>
                </a:solidFill>
              </a:rPr>
              <a:t> so </a:t>
            </a:r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</a:t>
            </a:r>
            <a:r>
              <a:rPr lang="en-US" sz="1600" i="1" dirty="0" smtClean="0">
                <a:solidFill>
                  <a:schemeClr val="accent1"/>
                </a:solidFill>
              </a:rPr>
              <a:t>poly(1/k)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1230718" y="1066800"/>
            <a:ext cx="3271284" cy="990600"/>
          </a:xfrm>
          <a:prstGeom prst="wedgeRectCallout">
            <a:avLst>
              <a:gd name="adj1" fmla="val -31065"/>
              <a:gd name="adj2" fmla="val 17699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/>
                </a:solidFill>
              </a:rPr>
              <a:t>Raz</a:t>
            </a:r>
            <a:r>
              <a:rPr lang="en-US" sz="2000" b="1" dirty="0" smtClean="0">
                <a:solidFill>
                  <a:schemeClr val="accent2"/>
                </a:solidFill>
              </a:rPr>
              <a:t>: If </a:t>
            </a:r>
            <a:r>
              <a:rPr lang="en-US" sz="2000" b="1" dirty="0" err="1" smtClean="0">
                <a:solidFill>
                  <a:schemeClr val="accent1"/>
                </a:solidFill>
              </a:rPr>
              <a:t>val</a:t>
            </a:r>
            <a:r>
              <a:rPr lang="en-US" sz="2000" b="1" dirty="0" smtClean="0">
                <a:solidFill>
                  <a:schemeClr val="accent1"/>
                </a:solidFill>
              </a:rPr>
              <a:t>(</a:t>
            </a:r>
            <a:r>
              <a:rPr lang="en-US" sz="2000" b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000" b="1" dirty="0">
                <a:solidFill>
                  <a:schemeClr val="accent1"/>
                </a:solidFill>
              </a:rPr>
              <a:t>)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2000" b="1" dirty="0">
                <a:solidFill>
                  <a:schemeClr val="accent1"/>
                </a:solidFill>
              </a:rPr>
              <a:t>1-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2000" b="1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2000" b="1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2000" b="1" dirty="0" smtClean="0">
                <a:sym typeface="Symbol"/>
              </a:rPr>
              <a:t> </a:t>
            </a:r>
          </a:p>
          <a:p>
            <a:pPr algn="ctr"/>
            <a:r>
              <a:rPr lang="en-US" sz="2000" b="1" i="1" dirty="0" err="1" smtClean="0">
                <a:solidFill>
                  <a:schemeClr val="accent1"/>
                </a:solidFill>
              </a:rPr>
              <a:t>val</a:t>
            </a:r>
            <a:r>
              <a:rPr lang="en-US" sz="2000" b="1" i="1" dirty="0" smtClean="0">
                <a:solidFill>
                  <a:schemeClr val="accent1"/>
                </a:solidFill>
              </a:rPr>
              <a:t>(</a:t>
            </a:r>
            <a:r>
              <a:rPr lang="en-US" sz="2000" b="1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000" b="1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2000" b="1" i="1" dirty="0" smtClean="0">
                <a:solidFill>
                  <a:schemeClr val="accent1"/>
                </a:solidFill>
              </a:rPr>
              <a:t>)</a:t>
            </a:r>
            <a:r>
              <a:rPr lang="en-US" sz="2000" b="1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1-(</a:t>
            </a:r>
            <a:r>
              <a:rPr lang="en-US" sz="2000" b="1" baseline="30000" dirty="0" smtClean="0">
                <a:solidFill>
                  <a:schemeClr val="accent1"/>
                </a:solidFill>
                <a:sym typeface="Symbol"/>
              </a:rPr>
              <a:t>32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n-US" sz="2000" b="1" baseline="30000" dirty="0" smtClean="0">
                <a:solidFill>
                  <a:schemeClr val="accent1"/>
                </a:solidFill>
              </a:rPr>
              <a:t>k/2log</a:t>
            </a:r>
            <a:r>
              <a:rPr lang="en-US" sz="2000" b="1" baseline="30000" dirty="0">
                <a:solidFill>
                  <a:schemeClr val="accent1"/>
                </a:solidFill>
              </a:rPr>
              <a:t>|</a:t>
            </a:r>
            <a:r>
              <a:rPr lang="en-US" sz="2000" b="1" baseline="30000" dirty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2000" b="1" baseline="30000" dirty="0">
                <a:solidFill>
                  <a:schemeClr val="accent1"/>
                </a:solidFill>
              </a:rPr>
              <a:t>|</a:t>
            </a:r>
            <a:r>
              <a:rPr lang="en-US" sz="2000" b="1" i="1" dirty="0" smtClean="0">
                <a:solidFill>
                  <a:schemeClr val="accent2"/>
                </a:solidFill>
              </a:rPr>
              <a:t>.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436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ular Callout 17"/>
          <p:cNvSpPr/>
          <p:nvPr/>
        </p:nvSpPr>
        <p:spPr>
          <a:xfrm>
            <a:off x="2628900" y="2362200"/>
            <a:ext cx="3271284" cy="838200"/>
          </a:xfrm>
          <a:prstGeom prst="wedgeRectCallout">
            <a:avLst>
              <a:gd name="adj1" fmla="val 49975"/>
              <a:gd name="adj2" fmla="val 6592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Holenstein</a:t>
            </a:r>
            <a:r>
              <a:rPr lang="en-US" dirty="0" smtClean="0">
                <a:solidFill>
                  <a:schemeClr val="accent2"/>
                </a:solidFill>
              </a:rPr>
              <a:t> simplifies! </a:t>
            </a:r>
            <a:r>
              <a:rPr lang="en-US" sz="1600" dirty="0" smtClean="0">
                <a:solidFill>
                  <a:schemeClr val="accent2"/>
                </a:solidFill>
              </a:rPr>
              <a:t>If </a:t>
            </a:r>
            <a:r>
              <a:rPr lang="en-US" sz="1600" dirty="0" err="1" smtClean="0">
                <a:solidFill>
                  <a:schemeClr val="accent1"/>
                </a:solidFill>
              </a:rPr>
              <a:t>val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1600" dirty="0" smtClean="0">
                <a:sym typeface="Symbol"/>
              </a:rPr>
              <a:t> 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1-(</a:t>
            </a:r>
            <a:r>
              <a:rPr lang="en-US" sz="1600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n-US" sz="1600" baseline="30000" dirty="0" smtClean="0">
                <a:solidFill>
                  <a:schemeClr val="accent1"/>
                </a:solidFill>
              </a:rPr>
              <a:t>k/2log</a:t>
            </a:r>
            <a:r>
              <a:rPr lang="en-US" sz="1600" baseline="30000" dirty="0">
                <a:solidFill>
                  <a:schemeClr val="accent1"/>
                </a:solidFill>
              </a:rPr>
              <a:t>|</a:t>
            </a:r>
            <a:r>
              <a:rPr lang="en-US" sz="1600" baseline="30000" dirty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baseline="30000" dirty="0">
                <a:solidFill>
                  <a:schemeClr val="accent1"/>
                </a:solidFill>
              </a:rPr>
              <a:t>|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281916" y="4214037"/>
            <a:ext cx="3271284" cy="762000"/>
          </a:xfrm>
          <a:prstGeom prst="wedgeRectCallout">
            <a:avLst>
              <a:gd name="adj1" fmla="val 39358"/>
              <a:gd name="adj2" fmla="val -6390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Rao: For projection games, </a:t>
            </a:r>
            <a:r>
              <a:rPr lang="en-US" sz="1600" dirty="0" smtClean="0">
                <a:solidFill>
                  <a:schemeClr val="accent2"/>
                </a:solidFill>
              </a:rPr>
              <a:t>if </a:t>
            </a:r>
            <a:r>
              <a:rPr lang="en-US" sz="1600" dirty="0" err="1" smtClean="0">
                <a:solidFill>
                  <a:schemeClr val="accent1"/>
                </a:solidFill>
              </a:rPr>
              <a:t>val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1600" dirty="0" smtClean="0">
                <a:sym typeface="Symbol"/>
              </a:rPr>
              <a:t> 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1-(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l-GR" sz="1600" baseline="30000" dirty="0" smtClean="0">
                <a:solidFill>
                  <a:schemeClr val="accent1"/>
                </a:solidFill>
                <a:sym typeface="Symbol"/>
              </a:rPr>
              <a:t>Ω</a:t>
            </a:r>
            <a:r>
              <a:rPr lang="en-US" sz="1600" baseline="30000" dirty="0" smtClean="0">
                <a:solidFill>
                  <a:schemeClr val="accent1"/>
                </a:solidFill>
                <a:sym typeface="Symbol"/>
              </a:rPr>
              <a:t>(k)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579088" y="5562600"/>
            <a:ext cx="3279258" cy="838200"/>
          </a:xfrm>
          <a:prstGeom prst="wedgeRectCallout">
            <a:avLst>
              <a:gd name="adj1" fmla="val 11845"/>
              <a:gd name="adj2" fmla="val -25185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Impagliazzo,Kabanets,Wigderson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Feige-Kilian</a:t>
            </a:r>
            <a:r>
              <a:rPr lang="en-US" sz="1600" dirty="0" smtClean="0">
                <a:solidFill>
                  <a:schemeClr val="accent2"/>
                </a:solidFill>
              </a:rPr>
              <a:t> engineering of </a:t>
            </a:r>
            <a:r>
              <a:rPr lang="en-US" sz="1600" i="1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yields </a:t>
            </a:r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err="1" smtClean="0">
                <a:solidFill>
                  <a:schemeClr val="accent1"/>
                </a:solidFill>
                <a:sym typeface="Symbol"/>
              </a:rPr>
              <a:t>exp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(-</a:t>
            </a:r>
            <a:r>
              <a:rPr lang="el-GR" sz="1600" dirty="0" smtClean="0">
                <a:solidFill>
                  <a:schemeClr val="accent1"/>
                </a:solidFill>
                <a:sym typeface="Symbol"/>
              </a:rPr>
              <a:t>Ω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l-GR" sz="1600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k))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2014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84582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ular Callout 11"/>
          <p:cNvSpPr/>
          <p:nvPr/>
        </p:nvSpPr>
        <p:spPr>
          <a:xfrm>
            <a:off x="609600" y="2895600"/>
            <a:ext cx="1066800" cy="59055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Partial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4846674" y="1705860"/>
            <a:ext cx="3657600" cy="548241"/>
          </a:xfrm>
          <a:prstGeom prst="wedgeRectCallout">
            <a:avLst>
              <a:gd name="adj1" fmla="val 39825"/>
              <a:gd name="adj2" fmla="val 24856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Dinur,Steurer</a:t>
            </a:r>
            <a:r>
              <a:rPr lang="en-US" dirty="0" smtClean="0">
                <a:solidFill>
                  <a:schemeClr val="accent2"/>
                </a:solidFill>
              </a:rPr>
              <a:t>: For projection games, </a:t>
            </a:r>
            <a:r>
              <a:rPr lang="en-US" i="1" dirty="0" err="1" smtClean="0">
                <a:solidFill>
                  <a:schemeClr val="accent1"/>
                </a:solidFill>
              </a:rPr>
              <a:t>val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 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>
                <a:solidFill>
                  <a:schemeClr val="accent1"/>
                </a:solidFill>
              </a:rPr>
              <a:t>val(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i="1" baseline="30000" dirty="0" smtClean="0">
                <a:solidFill>
                  <a:srgbClr val="FF0000"/>
                </a:solidFill>
                <a:sym typeface="Symbol"/>
              </a:rPr>
              <a:t>k/2</a:t>
            </a:r>
            <a:r>
              <a:rPr lang="en-US" i="1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5334000" y="899559"/>
            <a:ext cx="3657600" cy="548241"/>
          </a:xfrm>
          <a:prstGeom prst="wedgeRectCallout">
            <a:avLst>
              <a:gd name="adj1" fmla="val 34787"/>
              <a:gd name="adj2" fmla="val 38173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Current result: </a:t>
            </a:r>
            <a:r>
              <a:rPr lang="en-US" dirty="0" smtClean="0">
                <a:solidFill>
                  <a:schemeClr val="accent2"/>
                </a:solidFill>
              </a:rPr>
              <a:t>Can engineer projection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err="1" smtClean="0">
                <a:solidFill>
                  <a:schemeClr val="accent1"/>
                </a:solidFill>
              </a:rPr>
              <a:t>val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i="1" baseline="30000" dirty="0" smtClean="0">
                <a:solidFill>
                  <a:schemeClr val="accent1"/>
                </a:solidFill>
                <a:sym typeface="Symbol"/>
              </a:rPr>
              <a:t>k</a:t>
            </a:r>
            <a:r>
              <a:rPr lang="en-US" i="1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6845594" y="4290810"/>
            <a:ext cx="2133601" cy="1194718"/>
          </a:xfrm>
          <a:prstGeom prst="wedgeRectCallout">
            <a:avLst>
              <a:gd name="adj1" fmla="val -20349"/>
              <a:gd name="adj2" fmla="val -985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Raz</a:t>
            </a:r>
            <a:r>
              <a:rPr lang="en-US" sz="1600" dirty="0" smtClean="0">
                <a:solidFill>
                  <a:schemeClr val="accent2"/>
                </a:solidFill>
              </a:rPr>
              <a:t>-Rosen: If 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 smtClean="0">
                <a:solidFill>
                  <a:schemeClr val="accent2"/>
                </a:solidFill>
              </a:rPr>
              <a:t> projection game on expander &amp; </a:t>
            </a:r>
            <a:r>
              <a:rPr lang="en-US" sz="1600" dirty="0" err="1">
                <a:solidFill>
                  <a:schemeClr val="accent1"/>
                </a:solidFill>
              </a:rPr>
              <a:t>val</a:t>
            </a:r>
            <a:r>
              <a:rPr lang="en-US" sz="1600" dirty="0">
                <a:solidFill>
                  <a:schemeClr val="accent1"/>
                </a:solidFill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(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l-GR" sz="1600" i="1" baseline="30000" dirty="0" smtClean="0">
                <a:solidFill>
                  <a:srgbClr val="FF0000"/>
                </a:solidFill>
                <a:sym typeface="Symbol"/>
              </a:rPr>
              <a:t>Ω</a:t>
            </a:r>
            <a:r>
              <a:rPr lang="en-US" sz="1600" i="1" baseline="30000" dirty="0" smtClean="0">
                <a:solidFill>
                  <a:srgbClr val="FF0000"/>
                </a:solidFill>
                <a:sym typeface="Symbol"/>
              </a:rPr>
              <a:t>(k)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4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Parallel Repetition Might Not Decrease Value 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err="1" smtClean="0">
                <a:solidFill>
                  <a:schemeClr val="accent2"/>
                </a:solidFill>
              </a:rPr>
              <a:t>Feige’s</a:t>
            </a:r>
            <a:r>
              <a:rPr lang="en-US" sz="3200" dirty="0" smtClean="0">
                <a:solidFill>
                  <a:schemeClr val="accent2"/>
                </a:solidFill>
              </a:rPr>
              <a:t> Non-Interactive Agreement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6858000" cy="2438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Symbol"/>
              </a:rPr>
              <a:t>Verifier picks random bits as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x’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Each player should respond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player,bit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  <a:p>
            <a:r>
              <a:rPr lang="en-US" sz="2800" dirty="0" smtClean="0">
                <a:sym typeface="Symbol"/>
              </a:rPr>
              <a:t>Verifier accepts if both answered same player and his input bit.</a:t>
            </a:r>
          </a:p>
          <a:p>
            <a:endParaRPr lang="en-US" sz="2800" dirty="0"/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3821668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3974068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4688443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4688443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412646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12646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3821668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4964668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4964668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497484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Wang,0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496466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Wang,0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5574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574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Mang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514600" y="60960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</a:rPr>
              <a:t>NIA</a:t>
            </a:r>
            <a:r>
              <a:rPr lang="en-US" sz="2800" dirty="0" smtClean="0"/>
              <a:t>) = ½.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800" dirty="0" smtClean="0">
                <a:solidFill>
                  <a:schemeClr val="accent1"/>
                </a:solidFill>
              </a:rPr>
              <a:t>NIA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= ?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8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3" grpId="0"/>
      <p:bldP spid="14" grpId="0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NIA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NIA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chemeClr val="accent1"/>
                </a:solidFill>
              </a:rPr>
              <a:t>1/2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50293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pic>
        <p:nvPicPr>
          <p:cNvPr id="8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2" cstate="print"/>
          <a:srcRect l="9505" r="17109" b="6128"/>
          <a:stretch>
            <a:fillRect/>
          </a:stretch>
        </p:blipFill>
        <p:spPr bwMode="auto">
          <a:xfrm>
            <a:off x="914400" y="2133600"/>
            <a:ext cx="1472158" cy="1752600"/>
          </a:xfrm>
          <a:prstGeom prst="rect">
            <a:avLst/>
          </a:prstGeom>
          <a:noFill/>
        </p:spPr>
      </p:pic>
      <p:pic>
        <p:nvPicPr>
          <p:cNvPr id="9" name="Picture 8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3" cstate="print"/>
          <a:srcRect r="14897"/>
          <a:stretch>
            <a:fillRect/>
          </a:stretch>
        </p:blipFill>
        <p:spPr bwMode="auto">
          <a:xfrm>
            <a:off x="4038600" y="2286000"/>
            <a:ext cx="1175391" cy="14287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9" idx="3"/>
            <a:endCxn id="14" idx="1"/>
          </p:cNvCxnSpPr>
          <p:nvPr/>
        </p:nvCxnSpPr>
        <p:spPr>
          <a:xfrm>
            <a:off x="5213991" y="30003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1"/>
            <a:endCxn id="8" idx="3"/>
          </p:cNvCxnSpPr>
          <p:nvPr/>
        </p:nvCxnSpPr>
        <p:spPr>
          <a:xfrm flipH="1">
            <a:off x="2386558" y="30003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2" cstate="print"/>
          <a:srcRect l="9505" r="17109" b="6128"/>
          <a:stretch>
            <a:fillRect/>
          </a:stretch>
        </p:blipFill>
        <p:spPr bwMode="auto">
          <a:xfrm>
            <a:off x="6781800" y="2133600"/>
            <a:ext cx="1472158" cy="17526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>
            <a:off x="2438400" y="32766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05400" y="32766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328678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Mang,x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276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Mang,x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62600" y="250293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7391400" cy="1371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ym typeface="Symbol"/>
              </a:rPr>
              <a:t>Verifier accepts in first round with </a:t>
            </a:r>
            <a:r>
              <a:rPr lang="en-US" sz="2800" dirty="0" err="1" smtClean="0">
                <a:sym typeface="Symbol"/>
              </a:rPr>
              <a:t>prob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1/2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Conditioned on acceptance in first round, </a:t>
            </a:r>
            <a:r>
              <a:rPr lang="en-US" sz="2800" dirty="0" smtClean="0">
                <a:solidFill>
                  <a:schemeClr val="accent1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2800" dirty="0" smtClean="0">
                <a:solidFill>
                  <a:schemeClr val="accent1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’</a:t>
            </a:r>
            <a:r>
              <a:rPr lang="en-US" sz="2800" dirty="0" smtClean="0">
                <a:sym typeface="Symbol"/>
              </a:rPr>
              <a:t>, i.e., probability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of acceptance in second round.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21" grpId="0"/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thra.com/assets/images/magnifying-gl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2514600" cy="1632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Parallel Repetition is Subt</a:t>
            </a:r>
            <a:r>
              <a:rPr lang="en-US" sz="6000" b="1" dirty="0" smtClean="0"/>
              <a:t>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)=P(c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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agree|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focus on a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sub-game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Its value might be much higher than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6248400" y="76200"/>
            <a:ext cx="457200" cy="4419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 rot="319631">
            <a:off x="-16608" y="5806699"/>
            <a:ext cx="3794087" cy="877067"/>
          </a:xfrm>
          <a:prstGeom prst="foldedCorner">
            <a:avLst>
              <a:gd name="adj" fmla="val 15663"/>
            </a:avLst>
          </a:prstGeom>
          <a:solidFill>
            <a:schemeClr val="accent6"/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Compare to </a:t>
            </a:r>
          </a:p>
          <a:p>
            <a:pPr algn="ctr"/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NIA</a:t>
            </a:r>
            <a:r>
              <a:rPr lang="en-US" sz="2800" baseline="30000" dirty="0" err="1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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val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(NIA)</a:t>
            </a:r>
            <a:r>
              <a:rPr lang="en-US" sz="2800" baseline="30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k/2</a:t>
            </a:r>
            <a:endParaRPr lang="en-US" sz="2800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Work: Engineer The Game so 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</a:rPr>
              <a:t>Parallel Repetition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 </a:t>
            </a:r>
            <a:r>
              <a:rPr lang="en-US" b="1" dirty="0" smtClean="0">
                <a:solidFill>
                  <a:schemeClr val="accent2"/>
                </a:solidFill>
              </a:rPr>
              <a:t>Sequential Repetition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,</a:t>
            </a:r>
            <a:r>
              <a:rPr lang="en-US" sz="2800" dirty="0" smtClean="0">
                <a:solidFill>
                  <a:schemeClr val="accent1"/>
                </a:solidFill>
              </a:rPr>
              <a:t>)-</a:t>
            </a:r>
            <a:r>
              <a:rPr lang="en-US" sz="2800" b="1" dirty="0" smtClean="0">
                <a:solidFill>
                  <a:schemeClr val="accent4"/>
                </a:solidFill>
              </a:rPr>
              <a:t>Fortification:</a:t>
            </a:r>
            <a:r>
              <a:rPr lang="en-US" sz="2800" dirty="0" smtClean="0"/>
              <a:t> Simple, natural, transformation on projection games; maintains the value of the game, somewhat increases size and alphabet.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ctr"/>
            <a:r>
              <a:rPr lang="en-US" sz="2800" b="1" dirty="0" smtClean="0">
                <a:solidFill>
                  <a:schemeClr val="accent4"/>
                </a:solidFill>
              </a:rPr>
              <a:t>Parallel repetition theorem: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,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-fortified 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≤ poly()(#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var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-assign)</a:t>
            </a:r>
            <a:r>
              <a:rPr lang="en-US" sz="2800" baseline="30000" dirty="0" smtClean="0">
                <a:solidFill>
                  <a:schemeClr val="accent1"/>
                </a:solidFill>
                <a:sym typeface="Symbol"/>
              </a:rPr>
              <a:t>-k </a:t>
            </a:r>
            <a:r>
              <a:rPr lang="en-US" sz="2800" dirty="0" smtClean="0">
                <a:sym typeface="Symbol"/>
              </a:rPr>
              <a:t>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val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>
                <a:solidFill>
                  <a:schemeClr val="accent1"/>
                </a:solidFill>
              </a:rPr>
              <a:t>) </a:t>
            </a:r>
            <a:r>
              <a:rPr lang="en-US" sz="2800" dirty="0" smtClean="0"/>
              <a:t>≤ (</a:t>
            </a:r>
            <a:r>
              <a:rPr lang="en-US" sz="2800" dirty="0" err="1" smtClean="0">
                <a:solidFill>
                  <a:schemeClr val="accent1"/>
                </a:solidFill>
              </a:rPr>
              <a:t>val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+</a:t>
            </a:r>
            <a:r>
              <a:rPr lang="en-US" sz="2800" dirty="0" smtClean="0">
                <a:solidFill>
                  <a:schemeClr val="accent1"/>
                </a:solidFill>
              </a:rPr>
              <a:t>O(k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</a:p>
          <a:p>
            <a:pPr>
              <a:buNone/>
            </a:pPr>
            <a:endParaRPr lang="en-US" sz="2800" b="1" dirty="0" smtClean="0">
              <a:solidFill>
                <a:schemeClr val="accent4"/>
              </a:solidFill>
            </a:endParaRPr>
          </a:p>
        </p:txBody>
      </p:sp>
      <p:sp>
        <p:nvSpPr>
          <p:cNvPr id="4" name="7-Point Star 3"/>
          <p:cNvSpPr/>
          <p:nvPr/>
        </p:nvSpPr>
        <p:spPr>
          <a:xfrm rot="20844506">
            <a:off x="5080476" y="5680933"/>
            <a:ext cx="3997470" cy="1047027"/>
          </a:xfrm>
          <a:prstGeom prst="star7">
            <a:avLst>
              <a:gd name="adj" fmla="val 36458"/>
              <a:gd name="hf" fmla="val 102572"/>
              <a:gd name="vf" fmla="val 105210"/>
            </a:avLst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No Round Left Behind®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669993">
            <a:off x="3456125" y="6002579"/>
            <a:ext cx="2590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Combinatorial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3124200"/>
            <a:ext cx="3124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fortified </a:t>
            </a:r>
            <a:r>
              <a:rPr lang="en-US" i="1" dirty="0" smtClean="0">
                <a:solidFill>
                  <a:schemeClr val="tx1"/>
                </a:solidFill>
                <a:latin typeface="Matura MT Script Capitals"/>
              </a:rPr>
              <a:t>G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4800" y="3429000"/>
            <a:ext cx="990600" cy="685800"/>
          </a:xfrm>
          <a:prstGeom prst="roundRect">
            <a:avLst/>
          </a:prstGeom>
          <a:solidFill>
            <a:srgbClr val="FCD1A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Matura MT Script Capitals"/>
              </a:rPr>
              <a:t>G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Shape 14"/>
          <p:cNvCxnSpPr>
            <a:stCxn id="8" idx="2"/>
            <a:endCxn id="8" idx="3"/>
          </p:cNvCxnSpPr>
          <p:nvPr/>
        </p:nvCxnSpPr>
        <p:spPr>
          <a:xfrm rot="5400000" flipH="1" flipV="1">
            <a:off x="4838700" y="3314700"/>
            <a:ext cx="647700" cy="1562100"/>
          </a:xfrm>
          <a:prstGeom prst="bentConnector4">
            <a:avLst>
              <a:gd name="adj1" fmla="val -35294"/>
              <a:gd name="adj2" fmla="val 148084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4038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uiExpand="1" build="p"/>
      <p:bldP spid="4" grpId="0" animBg="1"/>
      <p:bldP spid="6" grpId="0" animBg="1"/>
      <p:bldP spid="8" grpId="0" uiExpand="1" animBg="1"/>
      <p:bldP spid="9" grpId="0" uiExpand="1" animBg="1"/>
      <p:bldP spid="17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4893</TotalTime>
  <Words>1322</Words>
  <Application>Microsoft Office PowerPoint</Application>
  <PresentationFormat>On-screen Show (4:3)</PresentationFormat>
  <Paragraphs>156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Matura MT Script Capitals</vt:lpstr>
      <vt:lpstr>Office Theme</vt:lpstr>
      <vt:lpstr>Parallel Repetition From Fortification</vt:lpstr>
      <vt:lpstr>Slide 2</vt:lpstr>
      <vt:lpstr>Soundness Amplification For Two Prover Games</vt:lpstr>
      <vt:lpstr>Parallel Repetition:  Sequential repetition with two provers??</vt:lpstr>
      <vt:lpstr>Twenty Five Years of Parallel Repetition Research</vt:lpstr>
      <vt:lpstr>Parallel Repetition Might Not Decrease Value  Feige’s Non-Interactive Agreement</vt:lpstr>
      <vt:lpstr>val(NIA2) = val(NIA) = 1/2</vt:lpstr>
      <vt:lpstr>Parallel Repetition is Subtle</vt:lpstr>
      <vt:lpstr>This Work: Engineer The Game so  Parallel Repetition  Sequential Repetition</vt:lpstr>
      <vt:lpstr>Implications to PCP –  Combinatorial PCP with Low Error</vt:lpstr>
      <vt:lpstr>Implications to PCP – PCP with Lowest Known Error</vt:lpstr>
      <vt:lpstr>Fortification</vt:lpstr>
      <vt:lpstr>Slide 13</vt:lpstr>
      <vt:lpstr>Squaring: For (,)-fortified G,  ≤ /(2||)  val(G2) ≤ val(G)(val(G)+)</vt:lpstr>
      <vt:lpstr>The Influence of Parallel Repetition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Repetition From Fortification</dc:title>
  <dc:creator>Dana</dc:creator>
  <cp:lastModifiedBy>Dana</cp:lastModifiedBy>
  <cp:revision>424</cp:revision>
  <dcterms:created xsi:type="dcterms:W3CDTF">2014-05-07T21:48:40Z</dcterms:created>
  <dcterms:modified xsi:type="dcterms:W3CDTF">2014-11-30T23:00:19Z</dcterms:modified>
</cp:coreProperties>
</file>