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5"/>
  </p:notesMasterIdLst>
  <p:sldIdLst>
    <p:sldId id="256" r:id="rId2"/>
    <p:sldId id="377" r:id="rId3"/>
    <p:sldId id="378" r:id="rId4"/>
    <p:sldId id="379" r:id="rId5"/>
    <p:sldId id="380" r:id="rId6"/>
    <p:sldId id="381" r:id="rId7"/>
    <p:sldId id="382" r:id="rId8"/>
    <p:sldId id="387" r:id="rId9"/>
    <p:sldId id="383" r:id="rId10"/>
    <p:sldId id="384" r:id="rId11"/>
    <p:sldId id="385" r:id="rId12"/>
    <p:sldId id="388" r:id="rId13"/>
    <p:sldId id="389" r:id="rId14"/>
    <p:sldId id="390" r:id="rId15"/>
    <p:sldId id="412" r:id="rId16"/>
    <p:sldId id="391" r:id="rId17"/>
    <p:sldId id="392" r:id="rId18"/>
    <p:sldId id="413" r:id="rId19"/>
    <p:sldId id="393" r:id="rId20"/>
    <p:sldId id="394" r:id="rId21"/>
    <p:sldId id="415" r:id="rId22"/>
    <p:sldId id="416" r:id="rId23"/>
    <p:sldId id="396" r:id="rId24"/>
    <p:sldId id="417" r:id="rId25"/>
    <p:sldId id="397" r:id="rId26"/>
    <p:sldId id="419" r:id="rId27"/>
    <p:sldId id="386" r:id="rId28"/>
    <p:sldId id="399" r:id="rId29"/>
    <p:sldId id="409" r:id="rId30"/>
    <p:sldId id="400" r:id="rId31"/>
    <p:sldId id="401" r:id="rId32"/>
    <p:sldId id="402" r:id="rId33"/>
    <p:sldId id="403" r:id="rId34"/>
    <p:sldId id="404" r:id="rId35"/>
    <p:sldId id="410" r:id="rId36"/>
    <p:sldId id="420" r:id="rId37"/>
    <p:sldId id="421" r:id="rId38"/>
    <p:sldId id="405" r:id="rId39"/>
    <p:sldId id="422" r:id="rId40"/>
    <p:sldId id="423" r:id="rId41"/>
    <p:sldId id="411" r:id="rId42"/>
    <p:sldId id="424" r:id="rId43"/>
    <p:sldId id="408" r:id="rId4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6DC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9404" autoAdjust="0"/>
  </p:normalViewPr>
  <p:slideViewPr>
    <p:cSldViewPr snapToGrid="0">
      <p:cViewPr varScale="1">
        <p:scale>
          <a:sx n="73" d="100"/>
          <a:sy n="73" d="100"/>
        </p:scale>
        <p:origin x="1766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424BB4-978E-43CE-847E-034D7D99C2F8}" type="datetimeFigureOut">
              <a:rPr lang="en-US" smtClean="0"/>
              <a:t>6/7/2018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1FC2F3-1A73-4B04-86BC-2C9075B5ED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1990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Think of n &gt;&gt; d.</a:t>
            </a:r>
          </a:p>
          <a:p>
            <a:r>
              <a:rPr lang="en-US" dirty="0" smtClean="0"/>
              <a:t>Erasure</a:t>
            </a:r>
            <a:r>
              <a:rPr lang="en-US" baseline="0" dirty="0" smtClean="0"/>
              <a:t> code.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1FC2F3-1A73-4B04-86BC-2C9075B5ED4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228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How we came up, not important whether it is precise.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1FC2F3-1A73-4B04-86BC-2C9075B5ED4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0782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Triangle inequality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1FC2F3-1A73-4B04-86BC-2C9075B5ED4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3642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 important quantity</a:t>
            </a:r>
            <a:r>
              <a:rPr lang="en-US" baseline="0" dirty="0" smtClean="0"/>
              <a:t> for our analysis is a new error measure.</a:t>
            </a:r>
            <a:endParaRPr lang="en-US" dirty="0" smtClean="0"/>
          </a:p>
          <a:p>
            <a:r>
              <a:rPr lang="en-US" dirty="0" smtClean="0"/>
              <a:t>Normalization</a:t>
            </a:r>
          </a:p>
          <a:p>
            <a:r>
              <a:rPr lang="en-US" dirty="0" smtClean="0"/>
              <a:t>Intuition to remember this term.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1FC2F3-1A73-4B04-86BC-2C9075B5ED4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2628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Forget</a:t>
            </a:r>
            <a:r>
              <a:rPr lang="en-US" baseline="0" dirty="0" smtClean="0"/>
              <a:t> about eps.</a:t>
            </a:r>
          </a:p>
          <a:p>
            <a:r>
              <a:rPr lang="en-US" baseline="0" dirty="0" smtClean="0"/>
              <a:t>Gradient flow.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1FC2F3-1A73-4B04-86BC-2C9075B5ED4B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7261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Now,</a:t>
            </a:r>
            <a:r>
              <a:rPr lang="en-US" baseline="0" dirty="0" smtClean="0"/>
              <a:t> with the definitions, we can start to analyze the convergence.</a:t>
            </a:r>
          </a:p>
          <a:p>
            <a:r>
              <a:rPr lang="en-US" baseline="0" dirty="0" smtClean="0"/>
              <a:t>One issue is gone.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1FC2F3-1A73-4B04-86BC-2C9075B5ED4B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38914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1FC2F3-1A73-4B04-86BC-2C9075B5ED4B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7415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May</a:t>
            </a:r>
            <a:r>
              <a:rPr lang="en-US" baseline="0" dirty="0" smtClean="0"/>
              <a:t> not be clear why geometric sum now, but we will prove </a:t>
            </a:r>
            <a:r>
              <a:rPr lang="en-US" baseline="0" dirty="0" err="1" smtClean="0"/>
              <a:t>mn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sqrt</a:t>
            </a:r>
            <a:r>
              <a:rPr lang="en-US" baseline="0" dirty="0" smtClean="0"/>
              <a:t>(Delta).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1FC2F3-1A73-4B04-86BC-2C9075B5ED4B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41371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Capacity max when doubly balanced.  Upper bound, lower bound, increase.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1FC2F3-1A73-4B04-86BC-2C9075B5ED4B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20283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LHS is easy.  RHS is nontrivial.  Ten pages long.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1FC2F3-1A73-4B04-86BC-2C9075B5ED4B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82414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Geometric</a:t>
            </a:r>
            <a:r>
              <a:rPr lang="en-US" baseline="0" dirty="0" smtClean="0"/>
              <a:t> sum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1FC2F3-1A73-4B04-86BC-2C9075B5ED4B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8488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Holmes</a:t>
            </a:r>
            <a:r>
              <a:rPr lang="en-US" baseline="0" dirty="0" smtClean="0"/>
              <a:t> Paulsen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1FC2F3-1A73-4B04-86BC-2C9075B5ED4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39415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 in this part we focus on the frame</a:t>
            </a:r>
            <a:r>
              <a:rPr lang="en-US" baseline="0" dirty="0" smtClean="0"/>
              <a:t> setting.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1FC2F3-1A73-4B04-86BC-2C9075B5ED4B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25242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 every input is scalable, but linear</a:t>
            </a:r>
            <a:r>
              <a:rPr lang="en-US" baseline="0" dirty="0" smtClean="0"/>
              <a:t> independence input, which can be obtained by perturbation.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1FC2F3-1A73-4B04-86BC-2C9075B5ED4B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70940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 is an </a:t>
            </a:r>
            <a:r>
              <a:rPr lang="en-US" dirty="0" err="1" smtClean="0"/>
              <a:t>mxn</a:t>
            </a:r>
            <a:r>
              <a:rPr lang="en-US" baseline="0" dirty="0" smtClean="0"/>
              <a:t> matrix.</a:t>
            </a:r>
          </a:p>
          <a:p>
            <a:r>
              <a:rPr lang="en-US" baseline="0" dirty="0" smtClean="0"/>
              <a:t>Eigenvalue decomposition</a:t>
            </a:r>
          </a:p>
          <a:p>
            <a:r>
              <a:rPr lang="en-US" baseline="0" dirty="0" smtClean="0"/>
              <a:t>Our intuition comes from matrix scaling.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1FC2F3-1A73-4B04-86BC-2C9075B5ED4B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6023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First part, indirectly argue about the convergence</a:t>
            </a:r>
            <a:r>
              <a:rPr lang="en-US" baseline="0" dirty="0" smtClean="0"/>
              <a:t> of Delta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1FC2F3-1A73-4B04-86BC-2C9075B5ED4B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64706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Noise adding is the bottleneck</a:t>
            </a:r>
            <a:r>
              <a:rPr lang="en-US" baseline="0" dirty="0" smtClean="0"/>
              <a:t> for invariance lemma.</a:t>
            </a:r>
            <a:endParaRPr lang="en-US" dirty="0" smtClean="0"/>
          </a:p>
          <a:p>
            <a:r>
              <a:rPr lang="en-US" dirty="0" smtClean="0"/>
              <a:t>Technical reasons,</a:t>
            </a:r>
            <a:r>
              <a:rPr lang="en-US" baseline="0" dirty="0" smtClean="0"/>
              <a:t> n large enough, Delta small enough.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1FC2F3-1A73-4B04-86BC-2C9075B5ED4B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76832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Used</a:t>
            </a:r>
            <a:r>
              <a:rPr lang="en-US" baseline="0" dirty="0" smtClean="0"/>
              <a:t> in new GGOW18.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1FC2F3-1A73-4B04-86BC-2C9075B5ED4B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2379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Move</a:t>
            </a:r>
            <a:r>
              <a:rPr lang="en-US" baseline="0" dirty="0" smtClean="0"/>
              <a:t> the input to v.</a:t>
            </a:r>
          </a:p>
          <a:p>
            <a:r>
              <a:rPr lang="en-US" baseline="0" dirty="0" smtClean="0"/>
              <a:t>Squared distance.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1FC2F3-1A73-4B04-86BC-2C9075B5ED4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6477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Before we go on, let</a:t>
            </a:r>
            <a:r>
              <a:rPr lang="en-US" baseline="0" dirty="0" smtClean="0"/>
              <a:t> me t</a:t>
            </a:r>
            <a:r>
              <a:rPr lang="en-US" dirty="0" smtClean="0"/>
              <a:t>ell you operator scaling first.</a:t>
            </a:r>
          </a:p>
          <a:p>
            <a:r>
              <a:rPr lang="en-US" dirty="0" smtClean="0"/>
              <a:t>Doubly stochastic.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1FC2F3-1A73-4B04-86BC-2C9075B5ED4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6991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Matrix</a:t>
            </a:r>
            <a:r>
              <a:rPr lang="en-US" baseline="0" dirty="0" smtClean="0"/>
              <a:t> scaling, scale rows and columns to doubly stochastic</a:t>
            </a:r>
          </a:p>
          <a:p>
            <a:r>
              <a:rPr lang="en-US" baseline="0" dirty="0" smtClean="0"/>
              <a:t>Frame scaling, linear transformation and normalize by length.</a:t>
            </a:r>
          </a:p>
          <a:p>
            <a:r>
              <a:rPr lang="en-US" baseline="0" dirty="0" smtClean="0"/>
              <a:t>PSD scaling, common generalization of matrix scaling and frame scaling</a:t>
            </a:r>
          </a:p>
          <a:p>
            <a:r>
              <a:rPr lang="en-US" baseline="0" dirty="0" smtClean="0"/>
              <a:t>Our result is used!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1FC2F3-1A73-4B04-86BC-2C9075B5ED4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6421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alternating</a:t>
            </a:r>
            <a:r>
              <a:rPr lang="en-US" baseline="0" dirty="0" smtClean="0"/>
              <a:t> algorithms are the same.</a:t>
            </a:r>
          </a:p>
          <a:p>
            <a:r>
              <a:rPr lang="en-US" baseline="0" dirty="0" smtClean="0"/>
              <a:t>Nicer, symmetric.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1FC2F3-1A73-4B04-86BC-2C9075B5ED4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3960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</a:t>
            </a:r>
            <a:r>
              <a:rPr lang="en-US" baseline="0" dirty="0" smtClean="0"/>
              <a:t> &lt;= 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1FC2F3-1A73-4B04-86BC-2C9075B5ED4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5886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can use the convergence results,</a:t>
            </a:r>
            <a:r>
              <a:rPr lang="en-US" baseline="0" dirty="0" smtClean="0"/>
              <a:t> and we also know how much it moves in each step.</a:t>
            </a:r>
          </a:p>
          <a:p>
            <a:r>
              <a:rPr lang="en-US" baseline="0" dirty="0" smtClean="0"/>
              <a:t>No nontrivial bound.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1FC2F3-1A73-4B04-86BC-2C9075B5ED4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0291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 avoid zig-zag.</a:t>
            </a:r>
          </a:p>
          <a:p>
            <a:r>
              <a:rPr lang="en-US" dirty="0" smtClean="0"/>
              <a:t>Tell you the definition first.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1FC2F3-1A73-4B04-86BC-2C9075B5ED4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515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97601-C6D8-4A37-BFD0-B26318EE140A}" type="datetimeFigureOut">
              <a:rPr lang="en-US" smtClean="0"/>
              <a:t>6/7/2018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E284C-24D7-4006-979E-FD4330938A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778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97601-C6D8-4A37-BFD0-B26318EE140A}" type="datetimeFigureOut">
              <a:rPr lang="en-US" smtClean="0"/>
              <a:t>6/7/2018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E284C-24D7-4006-979E-FD4330938A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1371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97601-C6D8-4A37-BFD0-B26318EE140A}" type="datetimeFigureOut">
              <a:rPr lang="en-US" smtClean="0"/>
              <a:t>6/7/2018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E284C-24D7-4006-979E-FD4330938A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4472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97601-C6D8-4A37-BFD0-B26318EE140A}" type="datetimeFigureOut">
              <a:rPr lang="en-US" smtClean="0"/>
              <a:t>6/7/2018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E284C-24D7-4006-979E-FD4330938A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0437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97601-C6D8-4A37-BFD0-B26318EE140A}" type="datetimeFigureOut">
              <a:rPr lang="en-US" smtClean="0"/>
              <a:t>6/7/2018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E284C-24D7-4006-979E-FD4330938A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4627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97601-C6D8-4A37-BFD0-B26318EE140A}" type="datetimeFigureOut">
              <a:rPr lang="en-US" smtClean="0"/>
              <a:t>6/7/2018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E284C-24D7-4006-979E-FD4330938A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7194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97601-C6D8-4A37-BFD0-B26318EE140A}" type="datetimeFigureOut">
              <a:rPr lang="en-US" smtClean="0"/>
              <a:t>6/7/2018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E284C-24D7-4006-979E-FD4330938A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6411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97601-C6D8-4A37-BFD0-B26318EE140A}" type="datetimeFigureOut">
              <a:rPr lang="en-US" smtClean="0"/>
              <a:t>6/7/2018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E284C-24D7-4006-979E-FD4330938A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8364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97601-C6D8-4A37-BFD0-B26318EE140A}" type="datetimeFigureOut">
              <a:rPr lang="en-US" smtClean="0"/>
              <a:t>6/7/2018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E284C-24D7-4006-979E-FD4330938A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7093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97601-C6D8-4A37-BFD0-B26318EE140A}" type="datetimeFigureOut">
              <a:rPr lang="en-US" smtClean="0"/>
              <a:t>6/7/2018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E284C-24D7-4006-979E-FD4330938A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4053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97601-C6D8-4A37-BFD0-B26318EE140A}" type="datetimeFigureOut">
              <a:rPr lang="en-US" smtClean="0"/>
              <a:t>6/7/2018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E284C-24D7-4006-979E-FD4330938A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3321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A97601-C6D8-4A37-BFD0-B26318EE140A}" type="datetimeFigureOut">
              <a:rPr lang="en-US" smtClean="0"/>
              <a:t>6/7/2018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6E284C-24D7-4006-979E-FD4330938A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759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0.png"/><Relationship Id="rId4" Type="http://schemas.openxmlformats.org/officeDocument/2006/relationships/image" Target="../media/image17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1.png"/><Relationship Id="rId7" Type="http://schemas.openxmlformats.org/officeDocument/2006/relationships/image" Target="../media/image4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10" Type="http://schemas.openxmlformats.org/officeDocument/2006/relationships/image" Target="../media/image51.png"/><Relationship Id="rId4" Type="http://schemas.openxmlformats.org/officeDocument/2006/relationships/image" Target="../media/image45.png"/><Relationship Id="rId9" Type="http://schemas.openxmlformats.org/officeDocument/2006/relationships/image" Target="../media/image5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7" Type="http://schemas.openxmlformats.org/officeDocument/2006/relationships/image" Target="../media/image5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580.png"/><Relationship Id="rId7" Type="http://schemas.openxmlformats.org/officeDocument/2006/relationships/image" Target="../media/image6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10" Type="http://schemas.openxmlformats.org/officeDocument/2006/relationships/image" Target="../media/image65.png"/><Relationship Id="rId4" Type="http://schemas.openxmlformats.org/officeDocument/2006/relationships/image" Target="../media/image59.png"/><Relationship Id="rId9" Type="http://schemas.openxmlformats.org/officeDocument/2006/relationships/image" Target="../media/image64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3" Type="http://schemas.openxmlformats.org/officeDocument/2006/relationships/image" Target="../media/image67.png"/><Relationship Id="rId7" Type="http://schemas.openxmlformats.org/officeDocument/2006/relationships/image" Target="../media/image71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png"/><Relationship Id="rId11" Type="http://schemas.openxmlformats.org/officeDocument/2006/relationships/image" Target="../media/image75.png"/><Relationship Id="rId5" Type="http://schemas.openxmlformats.org/officeDocument/2006/relationships/image" Target="../media/image69.png"/><Relationship Id="rId10" Type="http://schemas.openxmlformats.org/officeDocument/2006/relationships/image" Target="../media/image74.png"/><Relationship Id="rId4" Type="http://schemas.openxmlformats.org/officeDocument/2006/relationships/image" Target="../media/image68.png"/><Relationship Id="rId9" Type="http://schemas.openxmlformats.org/officeDocument/2006/relationships/image" Target="../media/image73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1.png"/><Relationship Id="rId5" Type="http://schemas.openxmlformats.org/officeDocument/2006/relationships/image" Target="../media/image80.png"/><Relationship Id="rId4" Type="http://schemas.openxmlformats.org/officeDocument/2006/relationships/image" Target="../media/image79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7" Type="http://schemas.openxmlformats.org/officeDocument/2006/relationships/image" Target="../media/image87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6.png"/><Relationship Id="rId5" Type="http://schemas.openxmlformats.org/officeDocument/2006/relationships/image" Target="../media/image85.png"/><Relationship Id="rId4" Type="http://schemas.openxmlformats.org/officeDocument/2006/relationships/image" Target="../media/image8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1.png"/><Relationship Id="rId4" Type="http://schemas.openxmlformats.org/officeDocument/2006/relationships/image" Target="../media/image9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3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1.png"/><Relationship Id="rId3" Type="http://schemas.openxmlformats.org/officeDocument/2006/relationships/image" Target="../media/image96.png"/><Relationship Id="rId7" Type="http://schemas.openxmlformats.org/officeDocument/2006/relationships/image" Target="../media/image100.pn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9.png"/><Relationship Id="rId5" Type="http://schemas.openxmlformats.org/officeDocument/2006/relationships/image" Target="../media/image98.png"/><Relationship Id="rId4" Type="http://schemas.openxmlformats.org/officeDocument/2006/relationships/image" Target="../media/image97.png"/><Relationship Id="rId9" Type="http://schemas.openxmlformats.org/officeDocument/2006/relationships/image" Target="../media/image10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3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6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4.png"/><Relationship Id="rId3" Type="http://schemas.openxmlformats.org/officeDocument/2006/relationships/image" Target="../media/image109.png"/><Relationship Id="rId7" Type="http://schemas.openxmlformats.org/officeDocument/2006/relationships/image" Target="../media/image11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2.png"/><Relationship Id="rId5" Type="http://schemas.openxmlformats.org/officeDocument/2006/relationships/image" Target="../media/image111.png"/><Relationship Id="rId4" Type="http://schemas.openxmlformats.org/officeDocument/2006/relationships/image" Target="../media/image110.png"/><Relationship Id="rId9" Type="http://schemas.openxmlformats.org/officeDocument/2006/relationships/image" Target="../media/image115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9986" y="633549"/>
            <a:ext cx="7772400" cy="2387600"/>
          </a:xfrm>
        </p:spPr>
        <p:txBody>
          <a:bodyPr>
            <a:normAutofit/>
          </a:bodyPr>
          <a:lstStyle/>
          <a:p>
            <a:pPr algn="l"/>
            <a:r>
              <a:rPr lang="en-US" sz="4800" dirty="0" smtClean="0">
                <a:solidFill>
                  <a:schemeClr val="tx2"/>
                </a:solidFill>
              </a:rPr>
              <a:t>The Paulsen problem, continuous operator scaling, and smoothed analysis</a:t>
            </a:r>
            <a:endParaRPr lang="en-US" sz="4800" dirty="0">
              <a:solidFill>
                <a:schemeClr val="tx2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9986" y="3658127"/>
            <a:ext cx="7962386" cy="2476859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Lap Chi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Lau, University of Waterloo</a:t>
            </a:r>
          </a:p>
          <a:p>
            <a:pPr algn="l"/>
            <a:endParaRPr lang="en-US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l"/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Joint work with 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</a:rPr>
              <a:t>Tsz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 Chiu Kwok (Waterloo), </a:t>
            </a:r>
          </a:p>
          <a:p>
            <a:pPr algn="l"/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	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               Yin Tat Lee (Washington), </a:t>
            </a:r>
          </a:p>
          <a:p>
            <a:pPr algn="l"/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	               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</a:rPr>
              <a:t>Akshay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 Ramachandran (Waterloo)</a:t>
            </a:r>
          </a:p>
          <a:p>
            <a:pPr algn="l">
              <a:lnSpc>
                <a:spcPct val="200000"/>
              </a:lnSpc>
            </a:pP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9764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117B6-3371-47E7-ADB0-EB7DB819AAA2}" type="slidenum">
              <a:rPr lang="en-US" smtClean="0"/>
              <a:pPr/>
              <a:t>10</a:t>
            </a:fld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447511" y="674370"/>
            <a:ext cx="8262149" cy="2286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61052" y="1256267"/>
            <a:ext cx="8435066" cy="46628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2200" dirty="0" smtClean="0">
                <a:latin typeface="+mj-lt"/>
              </a:rPr>
              <a:t>This is a special case of the alternating algorithm for operator scaling,</a:t>
            </a:r>
          </a:p>
          <a:p>
            <a:pPr>
              <a:lnSpc>
                <a:spcPct val="150000"/>
              </a:lnSpc>
              <a:buNone/>
            </a:pPr>
            <a:r>
              <a:rPr lang="en-US" sz="2200" dirty="0" smtClean="0">
                <a:latin typeface="+mj-lt"/>
              </a:rPr>
              <a:t>  which was analyzed in </a:t>
            </a:r>
            <a:r>
              <a:rPr lang="en-US" sz="22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[</a:t>
            </a:r>
            <a:r>
              <a:rPr lang="en-US" sz="2200" dirty="0" err="1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Gurvits</a:t>
            </a:r>
            <a:r>
              <a:rPr lang="en-US" sz="22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 04, Garg-</a:t>
            </a:r>
            <a:r>
              <a:rPr lang="en-US" sz="2200" dirty="0" err="1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Gurvits</a:t>
            </a:r>
            <a:r>
              <a:rPr lang="en-US" sz="22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-Oliveira-</a:t>
            </a:r>
            <a:r>
              <a:rPr lang="en-US" sz="2200" dirty="0" err="1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Wigderson</a:t>
            </a:r>
            <a:r>
              <a:rPr lang="en-US" sz="22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 16].</a:t>
            </a:r>
          </a:p>
          <a:p>
            <a:pPr>
              <a:buNone/>
            </a:pPr>
            <a:endParaRPr lang="en-US" sz="2200" dirty="0">
              <a:latin typeface="+mj-lt"/>
            </a:endParaRPr>
          </a:p>
          <a:p>
            <a:pPr>
              <a:buNone/>
            </a:pPr>
            <a:r>
              <a:rPr lang="en-US" sz="2200" dirty="0" smtClean="0">
                <a:latin typeface="+mj-lt"/>
              </a:rPr>
              <a:t>Our starting point is to bound the distance by the total movement in </a:t>
            </a:r>
          </a:p>
          <a:p>
            <a:pPr>
              <a:lnSpc>
                <a:spcPct val="150000"/>
              </a:lnSpc>
              <a:buNone/>
            </a:pPr>
            <a:r>
              <a:rPr lang="en-US" sz="2200" dirty="0">
                <a:latin typeface="+mj-lt"/>
              </a:rPr>
              <a:t> </a:t>
            </a:r>
            <a:r>
              <a:rPr lang="en-US" sz="2200" dirty="0" smtClean="0">
                <a:latin typeface="+mj-lt"/>
              </a:rPr>
              <a:t> the alternating algorithm (assuming it converges):</a:t>
            </a:r>
          </a:p>
          <a:p>
            <a:pPr>
              <a:lnSpc>
                <a:spcPct val="150000"/>
              </a:lnSpc>
              <a:buNone/>
            </a:pPr>
            <a:endParaRPr lang="en-US" sz="2200" dirty="0">
              <a:latin typeface="+mj-lt"/>
            </a:endParaRPr>
          </a:p>
          <a:p>
            <a:pPr>
              <a:lnSpc>
                <a:spcPct val="150000"/>
              </a:lnSpc>
              <a:buNone/>
            </a:pPr>
            <a:endParaRPr lang="en-US" sz="2200" dirty="0" smtClean="0">
              <a:latin typeface="+mj-lt"/>
            </a:endParaRPr>
          </a:p>
          <a:p>
            <a:pPr>
              <a:lnSpc>
                <a:spcPct val="150000"/>
              </a:lnSpc>
              <a:buNone/>
            </a:pPr>
            <a:endParaRPr lang="en-US" sz="2200" dirty="0">
              <a:latin typeface="+mj-lt"/>
            </a:endParaRPr>
          </a:p>
          <a:p>
            <a:pPr>
              <a:lnSpc>
                <a:spcPct val="150000"/>
              </a:lnSpc>
              <a:buNone/>
            </a:pPr>
            <a:endParaRPr lang="en-US" sz="2200" dirty="0">
              <a:latin typeface="+mj-lt"/>
            </a:endParaRPr>
          </a:p>
          <a:p>
            <a:pPr>
              <a:lnSpc>
                <a:spcPct val="150000"/>
              </a:lnSpc>
              <a:buNone/>
            </a:pPr>
            <a:endParaRPr lang="en-US" sz="2200" dirty="0" smtClean="0">
              <a:latin typeface="+mj-lt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07489" y="-205951"/>
            <a:ext cx="7886700" cy="1325563"/>
          </a:xfrm>
        </p:spPr>
        <p:txBody>
          <a:bodyPr>
            <a:normAutofit/>
          </a:bodyPr>
          <a:lstStyle/>
          <a:p>
            <a:pPr algn="r"/>
            <a:r>
              <a:rPr lang="en-US" sz="3600" dirty="0" smtClean="0">
                <a:solidFill>
                  <a:schemeClr val="tx2"/>
                </a:solidFill>
                <a:uFill>
                  <a:solidFill>
                    <a:schemeClr val="tx2">
                      <a:lumMod val="40000"/>
                      <a:lumOff val="60000"/>
                    </a:schemeClr>
                  </a:solidFill>
                </a:uFill>
              </a:rPr>
              <a:t>First Idea</a:t>
            </a:r>
            <a:endParaRPr lang="en-US" sz="3600" dirty="0">
              <a:solidFill>
                <a:schemeClr val="tx2"/>
              </a:solidFill>
              <a:uFill>
                <a:solidFill>
                  <a:schemeClr val="tx2">
                    <a:lumMod val="40000"/>
                    <a:lumOff val="60000"/>
                  </a:schemeClr>
                </a:solidFill>
              </a:u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318438" y="3865842"/>
                <a:ext cx="1006301" cy="9269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{</m:t>
                      </m:r>
                      <m:sSubSup>
                        <m:sSub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d>
                        </m:sup>
                      </m:sSubSup>
                      <m:r>
                        <a:rPr lang="en-US" sz="2400" i="1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sz="2400" dirty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8438" y="3865842"/>
                <a:ext cx="1006301" cy="926985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324739" y="4792827"/>
                <a:ext cx="1082476" cy="93358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{</m:t>
                      </m:r>
                      <m:sSubSup>
                        <m:sSub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sup>
                      </m:sSubSup>
                      <m:r>
                        <a:rPr lang="en-US" sz="2400" i="1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sz="2400" dirty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4739" y="4792827"/>
                <a:ext cx="1082476" cy="933589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827193" y="4072588"/>
                <a:ext cx="1120948" cy="93358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{</m:t>
                      </m:r>
                      <m:sSubSup>
                        <m:sSub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d>
                        </m:sup>
                      </m:sSubSup>
                      <m:r>
                        <a:rPr lang="en-US" sz="2400" i="1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sz="2400" dirty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7193" y="4072588"/>
                <a:ext cx="1120948" cy="933589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6511508" y="4992097"/>
                <a:ext cx="1330108" cy="9269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{</m:t>
                      </m:r>
                      <m:sSubSup>
                        <m:sSub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∞</m:t>
                              </m:r>
                            </m:e>
                          </m:d>
                        </m:sup>
                      </m:sSubSup>
                      <m:r>
                        <a:rPr lang="en-US" sz="2400" i="1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sz="2400" dirty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1508" y="4992097"/>
                <a:ext cx="1330108" cy="92698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Connector 12"/>
          <p:cNvCxnSpPr/>
          <p:nvPr/>
        </p:nvCxnSpPr>
        <p:spPr>
          <a:xfrm>
            <a:off x="2083983" y="4461265"/>
            <a:ext cx="648586" cy="4359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3248873" y="4461265"/>
            <a:ext cx="710680" cy="5308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820059" y="4539382"/>
            <a:ext cx="758236" cy="7202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6191754" y="4930384"/>
            <a:ext cx="634350" cy="23019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5705476" y="4930384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…</a:t>
            </a:r>
            <a:endParaRPr lang="en-US" dirty="0"/>
          </a:p>
        </p:txBody>
      </p:sp>
      <p:cxnSp>
        <p:nvCxnSpPr>
          <p:cNvPr id="24" name="Straight Connector 23"/>
          <p:cNvCxnSpPr/>
          <p:nvPr/>
        </p:nvCxnSpPr>
        <p:spPr>
          <a:xfrm>
            <a:off x="2200941" y="4226990"/>
            <a:ext cx="4625163" cy="1072726"/>
          </a:xfrm>
          <a:prstGeom prst="line">
            <a:avLst/>
          </a:prstGeom>
          <a:ln w="3810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8100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1" grpId="0"/>
      <p:bldP spid="12" grpId="0"/>
      <p:bldP spid="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117B6-3371-47E7-ADB0-EB7DB819AAA2}" type="slidenum">
              <a:rPr lang="en-US" smtClean="0"/>
              <a:pPr/>
              <a:t>11</a:t>
            </a:fld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447511" y="674370"/>
            <a:ext cx="8262149" cy="2286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26207" y="1277658"/>
                <a:ext cx="8586133" cy="462844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:r>
                  <a:rPr lang="en-US" sz="2200" dirty="0" smtClean="0">
                    <a:latin typeface="+mj-lt"/>
                  </a:rPr>
                  <a:t>An operator is a collection of matrices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200" i="1">
                        <a:latin typeface="Cambria Math" panose="02040503050406030204" pitchFamily="18" charset="0"/>
                      </a:rPr>
                      <m:t>,…, </m:t>
                    </m:r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sz="2200" i="1">
                        <a:latin typeface="Cambria Math" panose="02040503050406030204" pitchFamily="18" charset="0"/>
                      </a:rPr>
                      <m:t>∈ </m:t>
                    </m:r>
                    <m:sSup>
                      <m:sSup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2200" dirty="0" smtClean="0">
                    <a:latin typeface="+mj-lt"/>
                  </a:rPr>
                  <a:t>.</a:t>
                </a:r>
              </a:p>
              <a:p>
                <a:pPr>
                  <a:buNone/>
                </a:pPr>
                <a:endParaRPr lang="en-US" sz="2200" dirty="0" smtClean="0">
                  <a:latin typeface="+mj-lt"/>
                </a:endParaRPr>
              </a:p>
              <a:p>
                <a:pPr>
                  <a:buNone/>
                </a:pPr>
                <a:r>
                  <a:rPr lang="en-US" sz="2200" dirty="0" smtClean="0">
                    <a:solidFill>
                      <a:schemeClr val="accent1">
                        <a:lumMod val="50000"/>
                      </a:schemeClr>
                    </a:solidFill>
                    <a:latin typeface="+mj-lt"/>
                  </a:rPr>
                  <a:t>[</a:t>
                </a:r>
                <a:r>
                  <a:rPr lang="en-US" sz="2200" dirty="0" err="1" smtClean="0">
                    <a:solidFill>
                      <a:schemeClr val="accent1">
                        <a:lumMod val="50000"/>
                      </a:schemeClr>
                    </a:solidFill>
                    <a:latin typeface="+mj-lt"/>
                  </a:rPr>
                  <a:t>Gurvits</a:t>
                </a:r>
                <a:r>
                  <a:rPr lang="en-US" sz="2200" dirty="0" smtClean="0">
                    <a:solidFill>
                      <a:schemeClr val="accent1">
                        <a:lumMod val="50000"/>
                      </a:schemeClr>
                    </a:solidFill>
                    <a:latin typeface="+mj-lt"/>
                  </a:rPr>
                  <a:t> 04]</a:t>
                </a:r>
                <a:endParaRPr lang="en-US" sz="2200" dirty="0">
                  <a:solidFill>
                    <a:schemeClr val="accent1">
                      <a:lumMod val="50000"/>
                    </a:schemeClr>
                  </a:solidFill>
                  <a:latin typeface="+mj-lt"/>
                </a:endParaRPr>
              </a:p>
              <a:p>
                <a:pPr>
                  <a:lnSpc>
                    <a:spcPct val="150000"/>
                  </a:lnSpc>
                  <a:buNone/>
                </a:pPr>
                <a:r>
                  <a:rPr lang="en-US" sz="2200" dirty="0" smtClean="0">
                    <a:latin typeface="+mj-lt"/>
                  </a:rPr>
                  <a:t>Given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,…, 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∈ </m:t>
                    </m:r>
                    <m:sSup>
                      <m:sSup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2200" dirty="0" smtClean="0">
                    <a:latin typeface="+mj-lt"/>
                  </a:rPr>
                  <a:t>, we would like to find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p>
                  </m:oMath>
                </a14:m>
                <a:r>
                  <a:rPr lang="en-US" sz="2200" dirty="0" smtClean="0">
                    <a:latin typeface="+mj-lt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sz="2200" dirty="0" smtClean="0">
                  <a:latin typeface="+mj-lt"/>
                </a:endParaRPr>
              </a:p>
              <a:p>
                <a:pPr>
                  <a:lnSpc>
                    <a:spcPct val="150000"/>
                  </a:lnSpc>
                  <a:buNone/>
                </a:pPr>
                <a:r>
                  <a:rPr lang="en-US" sz="2200" dirty="0">
                    <a:latin typeface="+mj-lt"/>
                  </a:rPr>
                  <a:t> </a:t>
                </a:r>
                <a:r>
                  <a:rPr lang="en-US" sz="2200" dirty="0" smtClean="0">
                    <a:latin typeface="+mj-lt"/>
                  </a:rPr>
                  <a:t> such that if we define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𝐿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2200" dirty="0" smtClean="0">
                    <a:latin typeface="+mj-lt"/>
                  </a:rPr>
                  <a:t> for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1≤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200" dirty="0" smtClean="0">
                    <a:latin typeface="+mj-lt"/>
                  </a:rPr>
                  <a:t> then</a:t>
                </a:r>
              </a:p>
              <a:p>
                <a:pPr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  <m:e>
                          <m:sSub>
                            <m:sSub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bSup>
                            <m:sSubSup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bSup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𝑐𝑛</m:t>
                          </m:r>
                          <m:sSub>
                            <m:sSub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   </m:t>
                          </m:r>
                        </m:e>
                      </m:nary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      </m:t>
                      </m:r>
                      <m:r>
                        <a:rPr lang="en-US" sz="22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200" b="0" i="0" smtClean="0">
                          <a:latin typeface="Cambria Math" panose="02040503050406030204" pitchFamily="18" charset="0"/>
                        </a:rPr>
                        <m:t>and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         </m:t>
                      </m:r>
                      <m:nary>
                        <m:naryPr>
                          <m:chr m:val="∑"/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  <m:e>
                          <m:sSubSup>
                            <m:sSubSup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bSup>
                          <m:sSub>
                            <m:sSub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𝑐𝑚</m:t>
                          </m:r>
                          <m:sSub>
                            <m:sSub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nary>
                    </m:oMath>
                  </m:oMathPara>
                </a14:m>
                <a:endParaRPr lang="en-US" sz="2200" dirty="0"/>
              </a:p>
              <a:p>
                <a:pPr>
                  <a:buNone/>
                </a:pPr>
                <a:endParaRPr lang="en-US" sz="2200" dirty="0" smtClean="0">
                  <a:latin typeface="+mj-lt"/>
                </a:endParaRPr>
              </a:p>
              <a:p>
                <a:pPr>
                  <a:buNone/>
                </a:pPr>
                <a:r>
                  <a:rPr lang="en-US" sz="2200" dirty="0" smtClean="0">
                    <a:latin typeface="+mj-lt"/>
                  </a:rPr>
                  <a:t>  for some constant c.</a:t>
                </a:r>
              </a:p>
              <a:p>
                <a:pPr>
                  <a:buNone/>
                </a:pPr>
                <a:endParaRPr lang="en-US" sz="2200" dirty="0" smtClean="0">
                  <a:latin typeface="+mj-lt"/>
                </a:endParaRPr>
              </a:p>
              <a:p>
                <a:pPr>
                  <a:buNone/>
                </a:pPr>
                <a:r>
                  <a:rPr lang="en-US" sz="2200" dirty="0" smtClean="0">
                    <a:latin typeface="+mj-lt"/>
                  </a:rPr>
                  <a:t>We say an operator satisfying the two conditions </a:t>
                </a:r>
                <a:r>
                  <a:rPr lang="en-US" sz="2200" b="1" u="sng" dirty="0" smtClean="0">
                    <a:latin typeface="+mj-lt"/>
                  </a:rPr>
                  <a:t>doubly balanced</a:t>
                </a:r>
                <a:r>
                  <a:rPr lang="en-US" sz="2200" dirty="0" smtClean="0">
                    <a:latin typeface="+mj-lt"/>
                  </a:rPr>
                  <a:t>.</a:t>
                </a:r>
                <a:endParaRPr lang="en-US" sz="2200" dirty="0">
                  <a:latin typeface="+mj-lt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207" y="1277658"/>
                <a:ext cx="8586133" cy="4628447"/>
              </a:xfrm>
              <a:prstGeom prst="rect">
                <a:avLst/>
              </a:prstGeom>
              <a:blipFill rotWithShape="0">
                <a:blip r:embed="rId3"/>
                <a:stretch>
                  <a:fillRect l="-923" t="-922" b="-17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07489" y="-205951"/>
            <a:ext cx="7886700" cy="1325563"/>
          </a:xfrm>
        </p:spPr>
        <p:txBody>
          <a:bodyPr>
            <a:normAutofit/>
          </a:bodyPr>
          <a:lstStyle/>
          <a:p>
            <a:pPr algn="r"/>
            <a:r>
              <a:rPr lang="en-US" sz="3600" dirty="0" smtClean="0">
                <a:solidFill>
                  <a:schemeClr val="tx2"/>
                </a:solidFill>
                <a:uFill>
                  <a:solidFill>
                    <a:schemeClr val="tx2">
                      <a:lumMod val="40000"/>
                      <a:lumOff val="60000"/>
                    </a:schemeClr>
                  </a:solidFill>
                </a:uFill>
              </a:rPr>
              <a:t>Operator Scaling</a:t>
            </a:r>
            <a:endParaRPr lang="en-US" sz="3600" dirty="0">
              <a:solidFill>
                <a:schemeClr val="tx2"/>
              </a:solidFill>
              <a:uFill>
                <a:solidFill>
                  <a:schemeClr val="tx2">
                    <a:lumMod val="40000"/>
                    <a:lumOff val="60000"/>
                  </a:schemeClr>
                </a:solidFill>
              </a:uFill>
            </a:endParaRPr>
          </a:p>
        </p:txBody>
      </p:sp>
    </p:spTree>
    <p:extLst>
      <p:ext uri="{BB962C8B-B14F-4D97-AF65-F5344CB8AC3E}">
        <p14:creationId xmlns:p14="http://schemas.microsoft.com/office/powerpoint/2010/main" val="3268527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117B6-3371-47E7-ADB0-EB7DB819AAA2}" type="slidenum">
              <a:rPr lang="en-US" smtClean="0"/>
              <a:pPr/>
              <a:t>12</a:t>
            </a:fld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447511" y="674370"/>
            <a:ext cx="8262149" cy="2286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82380" y="697230"/>
            <a:ext cx="8961620" cy="56784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2200" b="1" dirty="0" smtClean="0">
                <a:latin typeface="+mj-lt"/>
              </a:rPr>
              <a:t>Matrix Scaling: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200" dirty="0" smtClean="0">
                <a:latin typeface="+mj-lt"/>
              </a:rPr>
              <a:t>Preconditioning for linear solvers </a:t>
            </a:r>
            <a:r>
              <a:rPr lang="en-US" dirty="0" smtClean="0">
                <a:solidFill>
                  <a:srgbClr val="5B9BD5">
                    <a:lumMod val="50000"/>
                  </a:srgbClr>
                </a:solidFill>
                <a:latin typeface="Calibri Light" panose="020F0302020204030204"/>
              </a:rPr>
              <a:t>[Osborne 60]</a:t>
            </a:r>
            <a:endParaRPr lang="en-US" dirty="0">
              <a:solidFill>
                <a:srgbClr val="5B9BD5">
                  <a:lumMod val="50000"/>
                </a:srgbClr>
              </a:solidFill>
              <a:latin typeface="Calibri Light" panose="020F0302020204030204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prstClr val="black"/>
                </a:solidFill>
                <a:latin typeface="Calibri Light" panose="020F0302020204030204"/>
              </a:rPr>
              <a:t>Optimal transportation </a:t>
            </a:r>
            <a:r>
              <a:rPr lang="en-US" dirty="0">
                <a:solidFill>
                  <a:srgbClr val="5B9BD5">
                    <a:lumMod val="50000"/>
                  </a:srgbClr>
                </a:solidFill>
                <a:latin typeface="Calibri Light" panose="020F0302020204030204"/>
              </a:rPr>
              <a:t>[Wilson 69</a:t>
            </a:r>
            <a:r>
              <a:rPr lang="en-US" dirty="0" smtClean="0">
                <a:solidFill>
                  <a:srgbClr val="5B9BD5">
                    <a:lumMod val="50000"/>
                  </a:srgbClr>
                </a:solidFill>
                <a:latin typeface="Calibri Light" panose="020F0302020204030204"/>
              </a:rPr>
              <a:t>]</a:t>
            </a:r>
            <a:endParaRPr lang="en-US" sz="2200" dirty="0" smtClean="0"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smtClean="0">
                <a:latin typeface="+mj-lt"/>
              </a:rPr>
              <a:t>Bipartite matching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smtClean="0">
                <a:latin typeface="+mj-lt"/>
              </a:rPr>
              <a:t>Deterministic approximation of permanents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[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Linial-Samorodnitsky-Wigderson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 00]</a:t>
            </a:r>
          </a:p>
          <a:p>
            <a:pPr>
              <a:lnSpc>
                <a:spcPct val="150000"/>
              </a:lnSpc>
              <a:buNone/>
            </a:pPr>
            <a:r>
              <a:rPr lang="en-US" sz="2200" b="1" dirty="0" smtClean="0">
                <a:latin typeface="+mj-lt"/>
              </a:rPr>
              <a:t>Frame Scaling: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latin typeface="+mj-lt"/>
              </a:rPr>
              <a:t>S</a:t>
            </a:r>
            <a:r>
              <a:rPr lang="en-US" sz="2200" dirty="0" smtClean="0">
                <a:latin typeface="+mj-lt"/>
              </a:rPr>
              <a:t>ign rank lower bound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[Forster 02]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smtClean="0">
                <a:latin typeface="+mj-lt"/>
              </a:rPr>
              <a:t>Robust subspace recovery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[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Hardt-Moitra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 13]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smtClean="0">
                <a:latin typeface="+mj-lt"/>
              </a:rPr>
              <a:t>Paulsen problem</a:t>
            </a:r>
          </a:p>
          <a:p>
            <a:pPr>
              <a:lnSpc>
                <a:spcPct val="150000"/>
              </a:lnSpc>
              <a:buNone/>
            </a:pPr>
            <a:r>
              <a:rPr lang="en-US" sz="2200" b="1" dirty="0" smtClean="0">
                <a:latin typeface="+mj-lt"/>
              </a:rPr>
              <a:t>PSD scaling: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latin typeface="+mj-lt"/>
              </a:rPr>
              <a:t>A</a:t>
            </a:r>
            <a:r>
              <a:rPr lang="en-US" sz="2200" dirty="0" smtClean="0">
                <a:latin typeface="+mj-lt"/>
              </a:rPr>
              <a:t>pproximation of mixed discriminants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[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Gurvits-Samorodnitsky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 02]</a:t>
            </a:r>
            <a:endParaRPr lang="en-US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pPr>
              <a:lnSpc>
                <a:spcPct val="150000"/>
              </a:lnSpc>
              <a:buNone/>
            </a:pPr>
            <a:r>
              <a:rPr lang="en-US" sz="2200" b="1" dirty="0" smtClean="0">
                <a:latin typeface="+mj-lt"/>
              </a:rPr>
              <a:t>Operator Scaling: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smtClean="0">
                <a:latin typeface="+mj-lt"/>
              </a:rPr>
              <a:t>Computing non-commutative rank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[Garg-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Gurvits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-Oliveira-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Wigderson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 16]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smtClean="0">
                <a:latin typeface="+mj-lt"/>
              </a:rPr>
              <a:t>Computing </a:t>
            </a:r>
            <a:r>
              <a:rPr lang="en-US" sz="2200" dirty="0" err="1" smtClean="0">
                <a:latin typeface="+mj-lt"/>
              </a:rPr>
              <a:t>Brascamp-Lieb</a:t>
            </a:r>
            <a:r>
              <a:rPr lang="en-US" sz="2200" dirty="0" smtClean="0">
                <a:latin typeface="+mj-lt"/>
              </a:rPr>
              <a:t> constants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[Garg-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Gurvits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-Oliveira-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Wigderson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 17]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smtClean="0">
                <a:latin typeface="+mj-lt"/>
              </a:rPr>
              <a:t>Orbit intersection problem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[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AllenZhu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-Garg-Li-Oliveira-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Wigderson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 18]</a:t>
            </a:r>
            <a:endParaRPr lang="en-US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07489" y="-205951"/>
            <a:ext cx="7886700" cy="1325563"/>
          </a:xfrm>
        </p:spPr>
        <p:txBody>
          <a:bodyPr>
            <a:normAutofit/>
          </a:bodyPr>
          <a:lstStyle/>
          <a:p>
            <a:pPr algn="r"/>
            <a:r>
              <a:rPr lang="en-US" sz="3600" dirty="0" smtClean="0">
                <a:solidFill>
                  <a:schemeClr val="tx2"/>
                </a:solidFill>
                <a:uFill>
                  <a:solidFill>
                    <a:schemeClr val="tx2">
                      <a:lumMod val="40000"/>
                      <a:lumOff val="60000"/>
                    </a:schemeClr>
                  </a:solidFill>
                </a:uFill>
              </a:rPr>
              <a:t>Applications</a:t>
            </a:r>
            <a:endParaRPr lang="en-US" sz="3600" dirty="0">
              <a:solidFill>
                <a:schemeClr val="tx2"/>
              </a:solidFill>
              <a:uFill>
                <a:solidFill>
                  <a:schemeClr val="tx2">
                    <a:lumMod val="40000"/>
                    <a:lumOff val="60000"/>
                  </a:schemeClr>
                </a:solidFill>
              </a:uFill>
            </a:endParaRPr>
          </a:p>
        </p:txBody>
      </p:sp>
      <p:sp>
        <p:nvSpPr>
          <p:cNvPr id="2" name="Rectangular Callout 1"/>
          <p:cNvSpPr/>
          <p:nvPr/>
        </p:nvSpPr>
        <p:spPr>
          <a:xfrm>
            <a:off x="7401261" y="4485939"/>
            <a:ext cx="1516828" cy="612648"/>
          </a:xfrm>
          <a:prstGeom prst="wedgeRectCallout">
            <a:avLst>
              <a:gd name="adj1" fmla="val -80833"/>
              <a:gd name="adj2" fmla="val 19770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Operator Paulsen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8797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117B6-3371-47E7-ADB0-EB7DB819AAA2}" type="slidenum">
              <a:rPr lang="en-US" smtClean="0"/>
              <a:pPr/>
              <a:t>13</a:t>
            </a:fld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447511" y="674370"/>
            <a:ext cx="8262149" cy="2286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07489" y="-205951"/>
            <a:ext cx="7886700" cy="1325563"/>
          </a:xfrm>
        </p:spPr>
        <p:txBody>
          <a:bodyPr>
            <a:normAutofit/>
          </a:bodyPr>
          <a:lstStyle/>
          <a:p>
            <a:pPr algn="r"/>
            <a:r>
              <a:rPr lang="en-US" sz="3600" dirty="0" smtClean="0">
                <a:solidFill>
                  <a:schemeClr val="tx2"/>
                </a:solidFill>
                <a:uFill>
                  <a:solidFill>
                    <a:schemeClr val="tx2">
                      <a:lumMod val="40000"/>
                      <a:lumOff val="60000"/>
                    </a:schemeClr>
                  </a:solidFill>
                </a:uFill>
              </a:rPr>
              <a:t>Alternating Algorithm</a:t>
            </a:r>
            <a:endParaRPr lang="en-US" sz="3600" dirty="0">
              <a:solidFill>
                <a:schemeClr val="tx2"/>
              </a:solidFill>
              <a:uFill>
                <a:solidFill>
                  <a:schemeClr val="tx2">
                    <a:lumMod val="40000"/>
                    <a:lumOff val="60000"/>
                  </a:schemeClr>
                </a:solidFill>
              </a:u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91837" y="846977"/>
                <a:ext cx="7810087" cy="620439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:r>
                  <a:rPr lang="en-US" sz="2200" dirty="0" smtClean="0">
                    <a:latin typeface="+mj-lt"/>
                  </a:rPr>
                  <a:t>Repeat the following two steps </a:t>
                </a:r>
                <a:r>
                  <a:rPr lang="en-US" sz="2200" dirty="0" smtClean="0">
                    <a:solidFill>
                      <a:schemeClr val="accent1">
                        <a:lumMod val="50000"/>
                      </a:schemeClr>
                    </a:solidFill>
                    <a:latin typeface="+mj-lt"/>
                  </a:rPr>
                  <a:t>[</a:t>
                </a:r>
                <a:r>
                  <a:rPr lang="en-US" sz="2200" dirty="0" err="1" smtClean="0">
                    <a:solidFill>
                      <a:schemeClr val="accent1">
                        <a:lumMod val="50000"/>
                      </a:schemeClr>
                    </a:solidFill>
                    <a:latin typeface="+mj-lt"/>
                  </a:rPr>
                  <a:t>Gurvits</a:t>
                </a:r>
                <a:r>
                  <a:rPr lang="en-US" sz="2200" dirty="0" smtClean="0">
                    <a:solidFill>
                      <a:schemeClr val="accent1">
                        <a:lumMod val="50000"/>
                      </a:schemeClr>
                    </a:solidFill>
                    <a:latin typeface="+mj-lt"/>
                  </a:rPr>
                  <a:t> 04]</a:t>
                </a:r>
                <a:r>
                  <a:rPr lang="en-US" sz="2200" dirty="0" smtClean="0">
                    <a:latin typeface="+mj-lt"/>
                  </a:rPr>
                  <a:t>:</a:t>
                </a:r>
                <a:endParaRPr lang="en-US" sz="2200" dirty="0">
                  <a:latin typeface="+mj-lt"/>
                </a:endParaRPr>
              </a:p>
              <a:p>
                <a:pPr>
                  <a:buNone/>
                </a:pPr>
                <a:endParaRPr lang="en-US" sz="2200" dirty="0">
                  <a:latin typeface="+mj-lt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200" dirty="0" smtClean="0">
                    <a:latin typeface="+mj-lt"/>
                  </a:rPr>
                  <a:t>To satisfy the condition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  <m:e>
                        <m:sSub>
                          <m:sSub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bSup>
                          <m:sSubSup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bSup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sz="2200" dirty="0" smtClean="0">
                    <a:latin typeface="+mj-lt"/>
                  </a:rPr>
                  <a:t>, we set</a:t>
                </a:r>
                <a:endParaRPr lang="en-US" sz="2200" dirty="0">
                  <a:latin typeface="+mj-lt"/>
                </a:endParaRPr>
              </a:p>
              <a:p>
                <a:pPr>
                  <a:lnSpc>
                    <a:spcPct val="12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←</m:t>
                      </m:r>
                      <m:r>
                        <a:rPr lang="en-US" sz="2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nary>
                            <m:naryPr>
                              <m:chr m:val="∑"/>
                              <m:ctrlPr>
                                <a:rPr lang="en-US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𝑈</m:t>
                                  </m:r>
                                </m:e>
                                <m:sub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sSubSup>
                                <m:sSubSup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𝑈</m:t>
                                  </m:r>
                                </m:e>
                                <m:sub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  <m:sup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bSup>
                              <m:r>
                                <a:rPr lang="en-US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</m:e>
                        <m:sup>
                          <m:r>
                            <a:rPr lang="en-US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sSub>
                        <m:sSubPr>
                          <m:ctrlPr>
                            <a:rPr lang="en-US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2200" dirty="0" smtClean="0">
                  <a:latin typeface="+mj-lt"/>
                </a:endParaRPr>
              </a:p>
              <a:p>
                <a:pPr>
                  <a:buNone/>
                </a:pPr>
                <a:endParaRPr lang="en-US" sz="2200" dirty="0">
                  <a:latin typeface="+mj-lt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200" dirty="0" smtClean="0">
                    <a:latin typeface="+mj-lt"/>
                  </a:rPr>
                  <a:t>To satisfy the </a:t>
                </a:r>
                <a:r>
                  <a:rPr lang="en-US" sz="2200" dirty="0" smtClean="0">
                    <a:solidFill>
                      <a:prstClr val="black"/>
                    </a:solidFill>
                    <a:latin typeface="Calibri Light" panose="020F0302020204030204"/>
                  </a:rPr>
                  <a:t>condition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sz="22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2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2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22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  <m:e>
                        <m:sSubSup>
                          <m:sSubSupPr>
                            <m:ctrlPr>
                              <a:rPr lang="en-US" sz="22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2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US" sz="22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sz="22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bSup>
                        <m:sSub>
                          <m:sSubPr>
                            <m:ctrlPr>
                              <a:rPr lang="en-US" sz="22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US" sz="22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2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sz="22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sz="22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sz="2200" dirty="0" smtClean="0">
                    <a:latin typeface="+mj-lt"/>
                  </a:rPr>
                  <a:t>, we set</a:t>
                </a:r>
              </a:p>
              <a:p>
                <a:pPr>
                  <a:lnSpc>
                    <a:spcPct val="12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←</m:t>
                      </m:r>
                      <m:sSub>
                        <m:sSubPr>
                          <m:ctrlPr>
                            <a:rPr lang="en-US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2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nary>
                            <m:naryPr>
                              <m:chr m:val="∑"/>
                              <m:ctrlPr>
                                <a:rPr lang="en-US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sup>
                            <m:e>
                              <m:sSubSup>
                                <m:sSubSupPr>
                                  <m:ctrlPr>
                                    <a:rPr lang="en-US" sz="2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𝑈</m:t>
                                  </m:r>
                                </m:e>
                                <m:sub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  <m:sup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bSup>
                              <m:sSub>
                                <m:sSubPr>
                                  <m:ctrlPr>
                                    <a:rPr lang="en-US" sz="2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𝑈</m:t>
                                  </m:r>
                                </m:e>
                                <m:sub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r>
                                <a:rPr lang="en-US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</m:e>
                        <m:sup>
                          <m:r>
                            <a:rPr lang="en-US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sz="2200" dirty="0" smtClean="0">
                  <a:latin typeface="+mj-lt"/>
                </a:endParaRPr>
              </a:p>
              <a:p>
                <a:endParaRPr lang="en-US" sz="2200" dirty="0" smtClean="0">
                  <a:latin typeface="+mj-lt"/>
                </a:endParaRPr>
              </a:p>
              <a:p>
                <a:r>
                  <a:rPr lang="en-US" sz="2200" dirty="0" smtClean="0">
                    <a:latin typeface="+mj-lt"/>
                  </a:rPr>
                  <a:t>A natural algorithm is to alternate between these two steps and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200" dirty="0">
                    <a:latin typeface="+mj-lt"/>
                  </a:rPr>
                  <a:t> </a:t>
                </a:r>
                <a:r>
                  <a:rPr lang="en-US" sz="2200" dirty="0" smtClean="0">
                    <a:latin typeface="+mj-lt"/>
                  </a:rPr>
                  <a:t>   hope that it will converge to a solution satisfying both conditions.</a:t>
                </a:r>
              </a:p>
              <a:p>
                <a:pPr>
                  <a:buNone/>
                </a:pPr>
                <a:endParaRPr lang="en-US" sz="2200" dirty="0">
                  <a:latin typeface="+mj-lt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1837" y="846977"/>
                <a:ext cx="7810087" cy="6204391"/>
              </a:xfrm>
              <a:prstGeom prst="rect">
                <a:avLst/>
              </a:prstGeom>
              <a:blipFill rotWithShape="0">
                <a:blip r:embed="rId2"/>
                <a:stretch>
                  <a:fillRect l="-1014" t="-688" r="-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36707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117B6-3371-47E7-ADB0-EB7DB819AAA2}" type="slidenum">
              <a:rPr lang="en-US" smtClean="0"/>
              <a:pPr/>
              <a:t>14</a:t>
            </a:fld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447511" y="674370"/>
            <a:ext cx="8262149" cy="2286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207694" y="1130496"/>
                <a:ext cx="6741782" cy="17388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:r>
                  <a:rPr lang="en-US" sz="2200" dirty="0" smtClean="0">
                    <a:latin typeface="+mj-lt"/>
                  </a:rPr>
                  <a:t>A simple reduction from frame scaling to operator scaling:</a:t>
                </a:r>
              </a:p>
              <a:p>
                <a:pPr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ℝ</m:t>
                          </m:r>
                        </m:e>
                        <m:sup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sup>
                      </m:sSup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   →   </m:t>
                      </m:r>
                      <m:sSub>
                        <m:sSub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≡ 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200" b="0" i="1" smtClean="0">
                                    <a:latin typeface="Cambria Math" panose="02040503050406030204" pitchFamily="18" charset="0"/>
                                  </a:rPr>
                                  <m:t>|</m:t>
                                </m:r>
                              </m:e>
                              <m:e>
                                <m:r>
                                  <a:rPr lang="en-US" sz="2200" b="0" i="1" smtClean="0">
                                    <a:latin typeface="Cambria Math" panose="02040503050406030204" pitchFamily="18" charset="0"/>
                                  </a:rPr>
                                  <m:t>|</m:t>
                                </m:r>
                              </m:e>
                              <m:e>
                                <m:r>
                                  <a:rPr lang="en-US" sz="2200" b="0" i="1" smtClean="0">
                                    <a:latin typeface="Cambria Math" panose="02040503050406030204" pitchFamily="18" charset="0"/>
                                  </a:rPr>
                                  <m:t>|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2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sz="22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200" b="0" i="1" smtClean="0">
                                    <a:latin typeface="Cambria Math" panose="02040503050406030204" pitchFamily="18" charset="0"/>
                                  </a:rPr>
                                  <m:t>|</m:t>
                                </m:r>
                              </m:e>
                              <m:e>
                                <m:r>
                                  <a:rPr lang="en-US" sz="2200" b="0" i="1" smtClean="0">
                                    <a:latin typeface="Cambria Math" panose="02040503050406030204" pitchFamily="18" charset="0"/>
                                  </a:rPr>
                                  <m:t>|</m:t>
                                </m:r>
                              </m:e>
                              <m:e>
                                <m:r>
                                  <a:rPr lang="en-US" sz="2200" b="0" i="1" smtClean="0">
                                    <a:latin typeface="Cambria Math" panose="02040503050406030204" pitchFamily="18" charset="0"/>
                                  </a:rPr>
                                  <m:t>|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ℝ</m:t>
                          </m:r>
                        </m:e>
                        <m:sup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US" sz="2200" dirty="0">
                  <a:latin typeface="+mj-lt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7694" y="1130496"/>
                <a:ext cx="6741782" cy="1738874"/>
              </a:xfrm>
              <a:prstGeom prst="rect">
                <a:avLst/>
              </a:prstGeom>
              <a:blipFill rotWithShape="0">
                <a:blip r:embed="rId3"/>
                <a:stretch>
                  <a:fillRect l="-1175" t="-2098" r="-3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07489" y="-205951"/>
            <a:ext cx="7886700" cy="1325563"/>
          </a:xfrm>
        </p:spPr>
        <p:txBody>
          <a:bodyPr>
            <a:normAutofit/>
          </a:bodyPr>
          <a:lstStyle/>
          <a:p>
            <a:pPr algn="r"/>
            <a:r>
              <a:rPr lang="en-US" sz="3600" dirty="0" smtClean="0">
                <a:solidFill>
                  <a:schemeClr val="tx2"/>
                </a:solidFill>
                <a:uFill>
                  <a:solidFill>
                    <a:schemeClr val="tx2">
                      <a:lumMod val="40000"/>
                      <a:lumOff val="60000"/>
                    </a:schemeClr>
                  </a:solidFill>
                </a:uFill>
              </a:rPr>
              <a:t>Reduction</a:t>
            </a:r>
            <a:endParaRPr lang="en-US" sz="3600" dirty="0">
              <a:solidFill>
                <a:schemeClr val="tx2"/>
              </a:solidFill>
              <a:uFill>
                <a:solidFill>
                  <a:schemeClr val="tx2">
                    <a:lumMod val="40000"/>
                    <a:lumOff val="60000"/>
                  </a:schemeClr>
                </a:solidFill>
              </a:u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70774" y="3125825"/>
                <a:ext cx="8663462" cy="359130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200" dirty="0" smtClean="0">
                    <a:latin typeface="+mj-lt"/>
                  </a:rPr>
                  <a:t>The condition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2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bSup>
                          <m:sSubSup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bSup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b>
                        </m:sSub>
                      </m:e>
                    </m:nary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200" dirty="0" smtClean="0">
                    <a:latin typeface="+mj-lt"/>
                  </a:rPr>
                  <a:t>is the </a:t>
                </a:r>
                <a:r>
                  <a:rPr lang="en-US" sz="2200" dirty="0" err="1" smtClean="0">
                    <a:latin typeface="+mj-lt"/>
                  </a:rPr>
                  <a:t>Parseval</a:t>
                </a:r>
                <a:r>
                  <a:rPr lang="en-US" sz="2200" dirty="0" smtClean="0">
                    <a:latin typeface="+mj-lt"/>
                  </a:rPr>
                  <a:t> condition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2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bSup>
                          <m:sSubSup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bSup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sz="2200" dirty="0" smtClean="0">
                    <a:latin typeface="+mj-lt"/>
                  </a:rPr>
                  <a:t>.</a:t>
                </a:r>
                <a:endParaRPr lang="en-US" sz="2200" dirty="0">
                  <a:latin typeface="+mj-lt"/>
                </a:endParaRPr>
              </a:p>
              <a:p>
                <a:pPr>
                  <a:buNone/>
                </a:pPr>
                <a:endParaRPr lang="en-US" sz="2200" dirty="0">
                  <a:latin typeface="+mj-lt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200" dirty="0" smtClean="0">
                    <a:latin typeface="+mj-lt"/>
                  </a:rPr>
                  <a:t>T</a:t>
                </a:r>
                <a:r>
                  <a:rPr lang="en-US" sz="2200" dirty="0" smtClean="0">
                    <a:solidFill>
                      <a:prstClr val="black"/>
                    </a:solidFill>
                    <a:latin typeface="Calibri Light" panose="020F0302020204030204"/>
                  </a:rPr>
                  <a:t>he</a:t>
                </a:r>
                <a:r>
                  <a:rPr lang="en-US" sz="2200" dirty="0" smtClean="0"/>
                  <a:t> </a:t>
                </a:r>
                <a:r>
                  <a:rPr lang="en-US" sz="2200" dirty="0">
                    <a:solidFill>
                      <a:prstClr val="black"/>
                    </a:solidFill>
                    <a:latin typeface="Calibri Light" panose="020F0302020204030204"/>
                  </a:rPr>
                  <a:t>condition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sz="2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22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Sup>
                          <m:sSubSupPr>
                            <m:ctrlPr>
                              <a:rPr lang="en-US" sz="2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US" sz="2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sz="2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bSup>
                        <m:sSub>
                          <m:sSubPr>
                            <m:ctrlPr>
                              <a:rPr lang="en-US" sz="2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US" sz="2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sz="2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sz="2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sz="2200" dirty="0" smtClean="0">
                    <a:latin typeface="+mj-lt"/>
                  </a:rPr>
                  <a:t> is the equal norm condition</a:t>
                </a:r>
              </a:p>
              <a:p>
                <a:endParaRPr lang="en-US" sz="2200" dirty="0" smtClean="0">
                  <a:latin typeface="+mj-lt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2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Sup>
                                  <m:sSubSupPr>
                                    <m:ctrlP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d>
                                      <m:dPr>
                                        <m:begChr m:val="‖"/>
                                        <m:endChr m:val="‖"/>
                                        <m:ctrlP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sz="22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2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𝑢</m:t>
                                            </m:r>
                                          </m:e>
                                          <m:sub>
                                            <m:r>
                                              <a:rPr lang="en-US" sz="2200" b="0" i="1" smtClean="0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  <m:sub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  <m:sup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</m:e>
                              <m:e>
                                <m:r>
                                  <a:rPr lang="en-US" sz="2200" i="1" smtClean="0">
                                    <a:latin typeface="Cambria Math" panose="02040503050406030204" pitchFamily="18" charset="0"/>
                                  </a:rPr>
                                  <m:t>⋯</m:t>
                                </m:r>
                              </m:e>
                              <m:e>
                                <m:r>
                                  <a:rPr lang="en-US" sz="22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200" i="1" smtClean="0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lang="en-US" sz="2200" i="1" smtClean="0">
                                    <a:latin typeface="Cambria Math" panose="02040503050406030204" pitchFamily="18" charset="0"/>
                                  </a:rPr>
                                  <m:t>⋱</m:t>
                                </m:r>
                              </m:e>
                              <m:e>
                                <m:r>
                                  <a:rPr lang="en-US" sz="2200" i="1" smtClean="0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2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200" i="1" smtClean="0">
                                    <a:latin typeface="Cambria Math" panose="02040503050406030204" pitchFamily="18" charset="0"/>
                                  </a:rPr>
                                  <m:t>⋯</m:t>
                                </m:r>
                              </m:e>
                              <m:e>
                                <m:sSubSup>
                                  <m:sSubSupPr>
                                    <m:ctrlP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d>
                                      <m:dPr>
                                        <m:begChr m:val="‖"/>
                                        <m:endChr m:val="‖"/>
                                        <m:ctrlP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sz="22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2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𝑢</m:t>
                                            </m:r>
                                          </m:e>
                                          <m:sub>
                                            <m:r>
                                              <a:rPr lang="en-US" sz="22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𝑛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  <m:sub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  <m:sup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</m:e>
                            </m:mr>
                          </m:m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2200" dirty="0" smtClean="0">
                  <a:latin typeface="+mj-lt"/>
                </a:endParaRPr>
              </a:p>
              <a:p>
                <a:endParaRPr lang="en-US" sz="2200" dirty="0" smtClean="0">
                  <a:latin typeface="+mj-lt"/>
                </a:endParaRPr>
              </a:p>
              <a:p>
                <a:r>
                  <a:rPr lang="en-US" sz="2200" dirty="0" smtClean="0">
                    <a:latin typeface="+mj-lt"/>
                  </a:rPr>
                  <a:t>So we focus on this more general setting in this part of the talk.</a:t>
                </a:r>
              </a:p>
              <a:p>
                <a:pPr>
                  <a:buNone/>
                </a:pPr>
                <a:endParaRPr lang="en-US" sz="2200" dirty="0">
                  <a:latin typeface="+mj-lt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774" y="3125825"/>
                <a:ext cx="8663462" cy="3591304"/>
              </a:xfrm>
              <a:prstGeom prst="rect">
                <a:avLst/>
              </a:prstGeom>
              <a:blipFill rotWithShape="0">
                <a:blip r:embed="rId4"/>
                <a:stretch>
                  <a:fillRect l="-915" t="-147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17782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117B6-3371-47E7-ADB0-EB7DB819AAA2}" type="slidenum">
              <a:rPr lang="en-US" smtClean="0"/>
              <a:pPr/>
              <a:t>15</a:t>
            </a:fld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447511" y="674370"/>
            <a:ext cx="8262149" cy="2286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07489" y="-205951"/>
            <a:ext cx="7886700" cy="1325563"/>
          </a:xfrm>
        </p:spPr>
        <p:txBody>
          <a:bodyPr>
            <a:normAutofit/>
          </a:bodyPr>
          <a:lstStyle/>
          <a:p>
            <a:pPr algn="r"/>
            <a:r>
              <a:rPr lang="en-US" sz="3600" dirty="0" smtClean="0">
                <a:solidFill>
                  <a:schemeClr val="tx2"/>
                </a:solidFill>
                <a:uFill>
                  <a:solidFill>
                    <a:schemeClr val="tx2">
                      <a:lumMod val="40000"/>
                      <a:lumOff val="60000"/>
                    </a:schemeClr>
                  </a:solidFill>
                </a:uFill>
              </a:rPr>
              <a:t>The Operator Paulsen Problem</a:t>
            </a:r>
            <a:endParaRPr lang="en-US" sz="3600" dirty="0">
              <a:solidFill>
                <a:schemeClr val="tx2"/>
              </a:solidFill>
              <a:uFill>
                <a:solidFill>
                  <a:schemeClr val="tx2">
                    <a:lumMod val="40000"/>
                    <a:lumOff val="60000"/>
                  </a:schemeClr>
                </a:solidFill>
              </a:u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61699" y="1008838"/>
                <a:ext cx="9079119" cy="49659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buNone/>
                </a:pPr>
                <a:r>
                  <a:rPr lang="en-US" sz="2200" dirty="0" smtClean="0">
                    <a:latin typeface="+mj-lt"/>
                  </a:rPr>
                  <a:t>What is the best function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</m:d>
                  </m:oMath>
                </a14:m>
                <a:r>
                  <a:rPr lang="en-US" sz="2200" dirty="0" smtClean="0">
                    <a:latin typeface="+mj-lt"/>
                  </a:rPr>
                  <a:t> </a:t>
                </a:r>
                <a:r>
                  <a:rPr lang="en-US" sz="2200" dirty="0" err="1" smtClean="0">
                    <a:latin typeface="+mj-lt"/>
                  </a:rPr>
                  <a:t>s.t.</a:t>
                </a:r>
                <a:r>
                  <a:rPr lang="en-US" sz="2200" dirty="0" smtClean="0">
                    <a:latin typeface="+mj-lt"/>
                  </a:rPr>
                  <a:t> for any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,…, 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2200" dirty="0" smtClean="0">
                    <a:latin typeface="+mj-lt"/>
                  </a:rPr>
                  <a:t> with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200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200" b="0" i="0" dirty="0" smtClean="0">
                  <a:latin typeface="Cambria Math" panose="02040503050406030204" pitchFamily="18" charset="0"/>
                </a:endParaRPr>
              </a:p>
              <a:p>
                <a:pPr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𝜖</m:t>
                          </m:r>
                        </m:e>
                      </m:d>
                      <m:sSub>
                        <m:sSub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≼</m:t>
                      </m:r>
                      <m:nary>
                        <m:naryPr>
                          <m:chr m:val="∑"/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  <m:e>
                          <m:sSub>
                            <m:sSub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bSup>
                            <m:sSubSup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bSup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≼</m:t>
                          </m:r>
                          <m:d>
                            <m:d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𝜖</m:t>
                              </m:r>
                            </m:e>
                          </m:d>
                          <m:sSub>
                            <m:sSub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</m:e>
                      </m:nary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𝜖</m:t>
                          </m:r>
                        </m:e>
                      </m:d>
                      <m:f>
                        <m:f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sSub>
                        <m:sSub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2200" i="1">
                          <a:latin typeface="Cambria Math" panose="02040503050406030204" pitchFamily="18" charset="0"/>
                        </a:rPr>
                        <m:t>≼</m:t>
                      </m:r>
                      <m:nary>
                        <m:naryPr>
                          <m:chr m:val="∑"/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  <m:e>
                          <m:sSubSup>
                            <m:sSubSup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bSup>
                          <m:sSub>
                            <m:sSub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≼</m:t>
                          </m:r>
                          <m:d>
                            <m:d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𝜖</m:t>
                              </m:r>
                            </m:e>
                          </m:d>
                          <m:f>
                            <m:f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num>
                            <m:den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den>
                          </m:f>
                        </m:e>
                      </m:nary>
                      <m:sSub>
                        <m:sSub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sz="2200" b="0" dirty="0" smtClean="0">
                  <a:latin typeface="+mj-lt"/>
                </a:endParaRPr>
              </a:p>
              <a:p>
                <a:pPr>
                  <a:lnSpc>
                    <a:spcPct val="200000"/>
                  </a:lnSpc>
                  <a:buNone/>
                </a:pPr>
                <a:r>
                  <a:rPr lang="en-US" sz="2200" dirty="0">
                    <a:latin typeface="+mj-lt"/>
                  </a:rPr>
                  <a:t>t</a:t>
                </a:r>
                <a:r>
                  <a:rPr lang="en-US" sz="2200" dirty="0" smtClean="0">
                    <a:latin typeface="+mj-lt"/>
                  </a:rPr>
                  <a:t>here exist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200" i="1">
                        <a:latin typeface="Cambria Math" panose="02040503050406030204" pitchFamily="18" charset="0"/>
                      </a:rPr>
                      <m:t>,…, </m:t>
                    </m:r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sz="2200" i="1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2200" b="0" dirty="0" smtClean="0">
                    <a:latin typeface="+mj-lt"/>
                  </a:rPr>
                  <a:t> with</a:t>
                </a:r>
                <a:endParaRPr lang="en-US" sz="2200" dirty="0">
                  <a:latin typeface="+mj-lt"/>
                </a:endParaRPr>
              </a:p>
              <a:p>
                <a:pPr>
                  <a:lnSpc>
                    <a:spcPct val="12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  <m:e>
                          <m:sSub>
                            <m:sSub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bSup>
                            <m:sSubSup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bSup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</m:e>
                      </m:nary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m:rPr>
                          <m:nor/>
                        </m:rPr>
                        <a:rPr lang="en-US" sz="2200" b="0" i="0" smtClean="0">
                          <a:latin typeface="Cambria Math" panose="02040503050406030204" pitchFamily="18" charset="0"/>
                        </a:rPr>
                        <m:t>   </m:t>
                      </m:r>
                      <m:r>
                        <m:rPr>
                          <m:nor/>
                        </m:rPr>
                        <a:rPr lang="en-US" sz="2200" b="0" i="0" smtClean="0">
                          <a:latin typeface="Cambria Math" panose="02040503050406030204" pitchFamily="18" charset="0"/>
                        </a:rPr>
                        <m:t>and</m:t>
                      </m:r>
                      <m:r>
                        <m:rPr>
                          <m:nor/>
                        </m:rPr>
                        <a:rPr lang="en-US" sz="2200" b="0" i="0" smtClean="0">
                          <a:latin typeface="Cambria Math" panose="02040503050406030204" pitchFamily="18" charset="0"/>
                        </a:rPr>
                        <m:t>    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  </m:t>
                      </m:r>
                      <m:nary>
                        <m:naryPr>
                          <m:chr m:val="∑"/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20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20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  <m:e>
                          <m:sSubSup>
                            <m:sSubSup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220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bSup>
                          <m:sSub>
                            <m:sSub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20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sz="22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num>
                            <m:den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den>
                          </m:f>
                          <m:sSub>
                            <m:sSubPr>
                              <m:ctrlPr>
                                <a:rPr lang="en-US" sz="22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i="1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2200" dirty="0" smtClean="0"/>
              </a:p>
              <a:p>
                <a:pPr>
                  <a:lnSpc>
                    <a:spcPct val="120000"/>
                  </a:lnSpc>
                </a:pPr>
                <a:r>
                  <a:rPr lang="en-US" sz="2200" dirty="0" smtClean="0">
                    <a:latin typeface="+mj-lt"/>
                  </a:rPr>
                  <a:t>such that</a:t>
                </a:r>
              </a:p>
              <a:p>
                <a:pPr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  <m:e>
                          <m:sSubSup>
                            <m:sSubSup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2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200" b="0" i="1" smtClean="0">
                                          <a:latin typeface="Cambria Math" panose="02040503050406030204" pitchFamily="18" charset="0"/>
                                        </a:rPr>
                                        <m:t>𝑈</m:t>
                                      </m:r>
                                    </m:e>
                                    <m:sub>
                                      <m:r>
                                        <a:rPr lang="en-US" sz="22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 −</m:t>
                                  </m:r>
                                  <m:sSub>
                                    <m:sSubPr>
                                      <m:ctrlPr>
                                        <a:rPr lang="en-US" sz="22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200" b="0" i="1" smtClean="0">
                                          <a:latin typeface="Cambria Math" panose="02040503050406030204" pitchFamily="18" charset="0"/>
                                        </a:rPr>
                                        <m:t>𝑉</m:t>
                                      </m:r>
                                    </m:e>
                                    <m:sub>
                                      <m:r>
                                        <a:rPr lang="en-US" sz="22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b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sub>
                            <m:sup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≤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  <m:d>
                            <m:d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𝜖</m:t>
                              </m:r>
                            </m:e>
                          </m:d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  ?</m:t>
                          </m:r>
                        </m:e>
                      </m:nary>
                    </m:oMath>
                  </m:oMathPara>
                </a14:m>
                <a:endParaRPr lang="en-US" sz="2200" dirty="0">
                  <a:latin typeface="+mj-lt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699" y="1008838"/>
                <a:ext cx="9079119" cy="4965975"/>
              </a:xfrm>
              <a:prstGeom prst="rect">
                <a:avLst/>
              </a:prstGeom>
              <a:blipFill rotWithShape="0">
                <a:blip r:embed="rId3"/>
                <a:stretch>
                  <a:fillRect l="-873" t="-7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6377234" y="5189118"/>
                <a:ext cx="1202252" cy="429926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sz="2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sz="2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dirty="0" smtClean="0"/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7234" y="5189118"/>
                <a:ext cx="1202252" cy="429926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96800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117B6-3371-47E7-ADB0-EB7DB819AAA2}" type="slidenum">
              <a:rPr lang="en-US" smtClean="0"/>
              <a:pPr/>
              <a:t>16</a:t>
            </a:fld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447511" y="674370"/>
            <a:ext cx="8262149" cy="2286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825592" y="3141838"/>
                <a:ext cx="7382493" cy="26019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buNone/>
                </a:pPr>
                <a:r>
                  <a:rPr lang="en-US" sz="2200" dirty="0" smtClean="0">
                    <a:latin typeface="+mj-lt"/>
                  </a:rPr>
                  <a:t>There are examples which do not converge:</a:t>
                </a:r>
              </a:p>
              <a:p>
                <a:pPr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eqArr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,</m:t>
                      </m:r>
                      <m:d>
                        <m:dPr>
                          <m:ctrlPr>
                            <a:rPr lang="en-US" sz="2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2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22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22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eqArr>
                        </m:e>
                      </m:d>
                      <m:r>
                        <a:rPr lang="en-US" sz="2200" b="0" i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d>
                        <m:d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eqArr>
                        </m:e>
                      </m:d>
                      <m:r>
                        <a:rPr lang="en-US" sz="2200" b="0" i="0" smtClean="0">
                          <a:latin typeface="Cambria Math" panose="02040503050406030204" pitchFamily="18" charset="0"/>
                        </a:rPr>
                        <m:t> </m:t>
                      </m:r>
                      <m:groupChr>
                        <m:groupChrPr>
                          <m:chr m:val="⇔"/>
                          <m:pos m:val="top"/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groupChrPr>
                        <m:e/>
                      </m:groupChr>
                      <m:d>
                        <m:d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ad>
                                <m:radPr>
                                  <m:degHide m:val="on"/>
                                  <m:ctrlP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rad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/2</m:t>
                              </m:r>
                            </m:e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eqArr>
                        </m:e>
                      </m:d>
                      <m:r>
                        <a:rPr lang="en-US" sz="2200" i="1">
                          <a:latin typeface="Cambria Math" panose="02040503050406030204" pitchFamily="18" charset="0"/>
                        </a:rPr>
                        <m:t>,</m:t>
                      </m:r>
                      <m:d>
                        <m:dPr>
                          <m:ctrlPr>
                            <a:rPr lang="en-US" sz="2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2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ad>
                                <m:radPr>
                                  <m:degHide m:val="on"/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rad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/2</m:t>
                              </m:r>
                            </m:e>
                            <m:e>
                              <m:r>
                                <a:rPr lang="en-US" sz="22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eqArr>
                        </m:e>
                      </m:d>
                      <m:r>
                        <a:rPr lang="en-US" sz="22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d>
                        <m:d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2200" dirty="0" smtClean="0">
                  <a:latin typeface="+mj-lt"/>
                </a:endParaRPr>
              </a:p>
              <a:p>
                <a:pPr>
                  <a:buNone/>
                </a:pPr>
                <a:endParaRPr lang="en-US" sz="2200" dirty="0">
                  <a:latin typeface="+mj-lt"/>
                </a:endParaRPr>
              </a:p>
              <a:p>
                <a:pPr>
                  <a:buNone/>
                </a:pPr>
                <a:r>
                  <a:rPr lang="en-US" sz="2200" dirty="0" smtClean="0">
                    <a:latin typeface="+mj-lt"/>
                  </a:rPr>
                  <a:t>Even if it converges, the path could zig-zag a lot and </a:t>
                </a:r>
              </a:p>
              <a:p>
                <a:pPr>
                  <a:lnSpc>
                    <a:spcPct val="150000"/>
                  </a:lnSpc>
                  <a:buNone/>
                </a:pPr>
                <a:r>
                  <a:rPr lang="en-US" sz="2200" dirty="0">
                    <a:latin typeface="+mj-lt"/>
                  </a:rPr>
                  <a:t> </a:t>
                </a:r>
                <a:r>
                  <a:rPr lang="en-US" sz="2200" dirty="0" smtClean="0">
                    <a:latin typeface="+mj-lt"/>
                  </a:rPr>
                  <a:t>     the total movement is much larger than the distance.</a:t>
                </a:r>
                <a:endParaRPr lang="en-US" sz="2200" dirty="0">
                  <a:latin typeface="+mj-lt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5592" y="3141838"/>
                <a:ext cx="7382493" cy="2601994"/>
              </a:xfrm>
              <a:prstGeom prst="rect">
                <a:avLst/>
              </a:prstGeom>
              <a:blipFill rotWithShape="0">
                <a:blip r:embed="rId3"/>
                <a:stretch>
                  <a:fillRect l="-1073" t="-1405" b="-18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07489" y="-205951"/>
            <a:ext cx="7886700" cy="1325563"/>
          </a:xfrm>
        </p:spPr>
        <p:txBody>
          <a:bodyPr>
            <a:normAutofit/>
          </a:bodyPr>
          <a:lstStyle/>
          <a:p>
            <a:pPr algn="r"/>
            <a:r>
              <a:rPr lang="en-US" sz="3600" dirty="0" smtClean="0">
                <a:solidFill>
                  <a:schemeClr val="tx2"/>
                </a:solidFill>
                <a:uFill>
                  <a:solidFill>
                    <a:schemeClr val="tx2">
                      <a:lumMod val="40000"/>
                      <a:lumOff val="60000"/>
                    </a:schemeClr>
                  </a:solidFill>
                </a:uFill>
              </a:rPr>
              <a:t>Issues in First Idea</a:t>
            </a:r>
            <a:endParaRPr lang="en-US" sz="3600" dirty="0">
              <a:solidFill>
                <a:schemeClr val="tx2"/>
              </a:solidFill>
              <a:uFill>
                <a:solidFill>
                  <a:schemeClr val="tx2">
                    <a:lumMod val="40000"/>
                    <a:lumOff val="60000"/>
                  </a:schemeClr>
                </a:solidFill>
              </a:u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512076" y="1129921"/>
                <a:ext cx="1006301" cy="9269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{</m:t>
                      </m:r>
                      <m:sSubSup>
                        <m:sSub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d>
                        </m:sup>
                      </m:sSubSup>
                      <m:r>
                        <a:rPr lang="en-US" sz="2400" i="1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sz="2400" dirty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2076" y="1129921"/>
                <a:ext cx="1006301" cy="92698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518377" y="2056906"/>
                <a:ext cx="1082476" cy="93358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{</m:t>
                      </m:r>
                      <m:sSubSup>
                        <m:sSub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sup>
                      </m:sSubSup>
                      <m:r>
                        <a:rPr lang="en-US" sz="2400" i="1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sz="2400" dirty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8377" y="2056906"/>
                <a:ext cx="1082476" cy="933589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020831" y="1336667"/>
                <a:ext cx="1120948" cy="93358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{</m:t>
                      </m:r>
                      <m:sSubSup>
                        <m:sSub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d>
                        </m:sup>
                      </m:sSubSup>
                      <m:r>
                        <a:rPr lang="en-US" sz="2400" i="1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sz="2400" dirty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0831" y="1336667"/>
                <a:ext cx="1120948" cy="933589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6705146" y="2256176"/>
                <a:ext cx="1330108" cy="9269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{</m:t>
                      </m:r>
                      <m:sSubSup>
                        <m:sSub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∞</m:t>
                              </m:r>
                            </m:e>
                          </m:d>
                        </m:sup>
                      </m:sSubSup>
                      <m:r>
                        <a:rPr lang="en-US" sz="2400" i="1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sz="2400" dirty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5146" y="2256176"/>
                <a:ext cx="1330108" cy="926985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Connector 11"/>
          <p:cNvCxnSpPr/>
          <p:nvPr/>
        </p:nvCxnSpPr>
        <p:spPr>
          <a:xfrm>
            <a:off x="2277621" y="1725344"/>
            <a:ext cx="648586" cy="4359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3442511" y="1725344"/>
            <a:ext cx="710680" cy="5308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013697" y="1803461"/>
            <a:ext cx="758236" cy="7202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6385392" y="2194463"/>
            <a:ext cx="634350" cy="23019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899114" y="2194463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…</a:t>
            </a:r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2394579" y="1491069"/>
            <a:ext cx="4625163" cy="1072726"/>
          </a:xfrm>
          <a:prstGeom prst="line">
            <a:avLst/>
          </a:prstGeom>
          <a:ln w="3810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9547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117B6-3371-47E7-ADB0-EB7DB819AAA2}" type="slidenum">
              <a:rPr lang="en-US" smtClean="0"/>
              <a:pPr/>
              <a:t>17</a:t>
            </a:fld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447511" y="674370"/>
            <a:ext cx="8262149" cy="2286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719841" y="1146664"/>
            <a:ext cx="7700057" cy="4308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2200" b="1" dirty="0" smtClean="0">
                <a:latin typeface="+mj-lt"/>
              </a:rPr>
              <a:t>Dynamical System: </a:t>
            </a:r>
            <a:r>
              <a:rPr lang="en-US" sz="2200" dirty="0" smtClean="0">
                <a:latin typeface="+mj-lt"/>
              </a:rPr>
              <a:t>Do both steps simultaneously and continuously.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07489" y="-205951"/>
            <a:ext cx="7886700" cy="1325563"/>
          </a:xfrm>
        </p:spPr>
        <p:txBody>
          <a:bodyPr>
            <a:normAutofit/>
          </a:bodyPr>
          <a:lstStyle/>
          <a:p>
            <a:pPr algn="r"/>
            <a:r>
              <a:rPr lang="en-US" sz="3600" dirty="0" smtClean="0">
                <a:solidFill>
                  <a:schemeClr val="tx2"/>
                </a:solidFill>
                <a:uFill>
                  <a:solidFill>
                    <a:schemeClr val="tx2">
                      <a:lumMod val="40000"/>
                      <a:lumOff val="60000"/>
                    </a:schemeClr>
                  </a:solidFill>
                </a:uFill>
              </a:rPr>
              <a:t>Continuous Operator Scaling</a:t>
            </a:r>
            <a:endParaRPr lang="en-US" sz="3600" dirty="0">
              <a:solidFill>
                <a:schemeClr val="tx2"/>
              </a:solidFill>
              <a:uFill>
                <a:solidFill>
                  <a:schemeClr val="tx2">
                    <a:lumMod val="40000"/>
                    <a:lumOff val="60000"/>
                  </a:schemeClr>
                </a:solidFill>
              </a:u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04933" y="1756690"/>
                <a:ext cx="7946086" cy="211096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sz="240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𝑠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𝑚</m:t>
                      </m:r>
                      <m:nary>
                        <m:naryPr>
                          <m:chr m:val="∑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sSubSup>
                            <m:sSub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b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) 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  +  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 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 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nary>
                            <m:naryPr>
                              <m:chr m:val="∑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p>
                            <m:e>
                              <m:sSubSup>
                                <m:sSubSup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𝑈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bSup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𝑈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lang="en-US" sz="2400" dirty="0" smtClean="0">
                  <a:latin typeface="+mj-lt"/>
                </a:endParaRPr>
              </a:p>
              <a:p>
                <a:pPr>
                  <a:lnSpc>
                    <a:spcPct val="200000"/>
                  </a:lnSpc>
                  <a:buNone/>
                </a:pPr>
                <a:r>
                  <a:rPr lang="en-US" sz="2200" dirty="0" smtClean="0">
                    <a:latin typeface="+mj-lt"/>
                  </a:rPr>
                  <a:t>               where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  <m:e>
                        <m:sSubSup>
                          <m:sSub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d>
                              <m:dPr>
                                <m:begChr m:val="‖"/>
                                <m:endChr m:val="‖"/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𝑈</m:t>
                                    </m:r>
                                  </m:e>
                                  <m:sub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sub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nary>
                  </m:oMath>
                </a14:m>
                <a:r>
                  <a:rPr lang="en-US" sz="2200" dirty="0" smtClean="0">
                    <a:latin typeface="+mj-lt"/>
                  </a:rPr>
                  <a:t> is the </a:t>
                </a:r>
                <a:r>
                  <a:rPr lang="en-US" sz="2200" b="1" u="sng" dirty="0" smtClean="0">
                    <a:latin typeface="+mj-lt"/>
                  </a:rPr>
                  <a:t>size</a:t>
                </a:r>
                <a:r>
                  <a:rPr lang="en-US" sz="2200" dirty="0" smtClean="0">
                    <a:latin typeface="+mj-lt"/>
                  </a:rPr>
                  <a:t> of the operator.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933" y="1756690"/>
                <a:ext cx="7946086" cy="211096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Straight Connector 2"/>
          <p:cNvCxnSpPr/>
          <p:nvPr/>
        </p:nvCxnSpPr>
        <p:spPr>
          <a:xfrm flipV="1">
            <a:off x="5976" y="4025276"/>
            <a:ext cx="9144000" cy="21515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06934" y="4457339"/>
            <a:ext cx="1168910" cy="43088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2200" i="1" dirty="0" smtClean="0">
                <a:latin typeface="+mj-lt"/>
              </a:rPr>
              <a:t>Discrete: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610511" y="4111143"/>
                <a:ext cx="3090205" cy="116993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200" i="1">
                          <a:latin typeface="Cambria Math" panose="02040503050406030204" pitchFamily="18" charset="0"/>
                        </a:rPr>
                        <m:t>←</m:t>
                      </m:r>
                      <m:r>
                        <a:rPr lang="en-US" sz="2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nary>
                            <m:naryPr>
                              <m:chr m:val="∑"/>
                              <m:ctrlPr>
                                <a:rPr lang="en-US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𝑈</m:t>
                                  </m:r>
                                </m:e>
                                <m:sub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sSubSup>
                                <m:sSubSup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𝑈</m:t>
                                  </m:r>
                                </m:e>
                                <m:sub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  <m:sup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bSup>
                              <m:r>
                                <a:rPr lang="en-US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</m:e>
                        <m:sup>
                          <m:r>
                            <a:rPr lang="en-US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1/2</m:t>
                          </m:r>
                        </m:sup>
                      </m:sSup>
                      <m:sSub>
                        <m:sSubPr>
                          <m:ctrlPr>
                            <a:rPr lang="en-US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2200" dirty="0" smtClean="0">
                  <a:latin typeface="+mj-lt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0511" y="4111143"/>
                <a:ext cx="3090205" cy="1169936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/>
          <p:cNvSpPr/>
          <p:nvPr/>
        </p:nvSpPr>
        <p:spPr>
          <a:xfrm>
            <a:off x="604933" y="1756690"/>
            <a:ext cx="7910417" cy="124926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999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117B6-3371-47E7-ADB0-EB7DB819AAA2}" type="slidenum">
              <a:rPr lang="en-US" smtClean="0"/>
              <a:pPr/>
              <a:t>18</a:t>
            </a:fld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447511" y="674370"/>
            <a:ext cx="8262149" cy="2286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719841" y="1146664"/>
            <a:ext cx="7700057" cy="4308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2200" b="1" dirty="0" smtClean="0">
                <a:latin typeface="+mj-lt"/>
              </a:rPr>
              <a:t>Dynamical System: </a:t>
            </a:r>
            <a:r>
              <a:rPr lang="en-US" sz="2200" dirty="0" smtClean="0">
                <a:latin typeface="+mj-lt"/>
              </a:rPr>
              <a:t>Do both steps simultaneously and continuously.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07489" y="-205951"/>
            <a:ext cx="7886700" cy="1325563"/>
          </a:xfrm>
        </p:spPr>
        <p:txBody>
          <a:bodyPr>
            <a:normAutofit/>
          </a:bodyPr>
          <a:lstStyle/>
          <a:p>
            <a:pPr algn="r"/>
            <a:r>
              <a:rPr lang="en-US" sz="3600" dirty="0" smtClean="0">
                <a:solidFill>
                  <a:schemeClr val="tx2"/>
                </a:solidFill>
                <a:uFill>
                  <a:solidFill>
                    <a:schemeClr val="tx2">
                      <a:lumMod val="40000"/>
                      <a:lumOff val="60000"/>
                    </a:schemeClr>
                  </a:solidFill>
                </a:uFill>
              </a:rPr>
              <a:t>Continuous Operator Scaling</a:t>
            </a:r>
            <a:endParaRPr lang="en-US" sz="3600" dirty="0">
              <a:solidFill>
                <a:schemeClr val="tx2"/>
              </a:solidFill>
              <a:uFill>
                <a:solidFill>
                  <a:schemeClr val="tx2">
                    <a:lumMod val="40000"/>
                    <a:lumOff val="60000"/>
                  </a:schemeClr>
                </a:solidFill>
              </a:u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04933" y="1756690"/>
                <a:ext cx="7946086" cy="211096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sz="240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𝑠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𝑚</m:t>
                      </m:r>
                      <m:nary>
                        <m:naryPr>
                          <m:chr m:val="∑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sSubSup>
                            <m:sSub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b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) 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  +  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 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 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nary>
                            <m:naryPr>
                              <m:chr m:val="∑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p>
                            <m:e>
                              <m:sSubSup>
                                <m:sSubSup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𝑈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bSup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𝑈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lang="en-US" sz="2400" dirty="0" smtClean="0">
                  <a:latin typeface="+mj-lt"/>
                </a:endParaRPr>
              </a:p>
              <a:p>
                <a:pPr>
                  <a:lnSpc>
                    <a:spcPct val="200000"/>
                  </a:lnSpc>
                  <a:buNone/>
                </a:pPr>
                <a:r>
                  <a:rPr lang="en-US" sz="2200" dirty="0" smtClean="0">
                    <a:latin typeface="+mj-lt"/>
                  </a:rPr>
                  <a:t>               where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  <m:e>
                        <m:sSubSup>
                          <m:sSub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d>
                              <m:dPr>
                                <m:begChr m:val="‖"/>
                                <m:endChr m:val="‖"/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𝑈</m:t>
                                    </m:r>
                                  </m:e>
                                  <m:sub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sub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nary>
                  </m:oMath>
                </a14:m>
                <a:r>
                  <a:rPr lang="en-US" sz="2200" dirty="0" smtClean="0">
                    <a:latin typeface="+mj-lt"/>
                  </a:rPr>
                  <a:t> is the </a:t>
                </a:r>
                <a:r>
                  <a:rPr lang="en-US" sz="2200" b="1" u="sng" dirty="0" smtClean="0">
                    <a:latin typeface="+mj-lt"/>
                  </a:rPr>
                  <a:t>size</a:t>
                </a:r>
                <a:r>
                  <a:rPr lang="en-US" sz="2200" dirty="0" smtClean="0">
                    <a:latin typeface="+mj-lt"/>
                  </a:rPr>
                  <a:t> of the operator.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933" y="1756690"/>
                <a:ext cx="7946086" cy="211096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Straight Connector 2"/>
          <p:cNvCxnSpPr/>
          <p:nvPr/>
        </p:nvCxnSpPr>
        <p:spPr>
          <a:xfrm flipV="1">
            <a:off x="5976" y="4025276"/>
            <a:ext cx="9144000" cy="21515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651147" y="4111143"/>
                <a:ext cx="2953181" cy="1163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200" i="1">
                          <a:latin typeface="Cambria Math" panose="02040503050406030204" pitchFamily="18" charset="0"/>
                        </a:rPr>
                        <m:t>←</m:t>
                      </m:r>
                      <m:r>
                        <a:rPr lang="en-US" sz="2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nary>
                            <m:naryPr>
                              <m:chr m:val="∑"/>
                              <m:ctrlPr>
                                <a:rPr lang="en-US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𝑈</m:t>
                                  </m:r>
                                </m:e>
                                <m:sub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sSubSup>
                                <m:sSubSup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𝑈</m:t>
                                  </m:r>
                                </m:e>
                                <m:sub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  <m:sup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bSup>
                              <m:r>
                                <a:rPr lang="en-US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</m:e>
                        <m:sup>
                          <m:r>
                            <a:rPr lang="en-US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𝑑𝑡</m:t>
                          </m:r>
                        </m:sup>
                      </m:sSup>
                      <m:sSub>
                        <m:sSubPr>
                          <m:ctrlPr>
                            <a:rPr lang="en-US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2200" dirty="0" smtClean="0">
                  <a:latin typeface="+mj-lt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1147" y="4111143"/>
                <a:ext cx="2953181" cy="116333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193544" y="4445081"/>
            <a:ext cx="1523622" cy="43088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2200" i="1" dirty="0">
                <a:latin typeface="+mj-lt"/>
              </a:rPr>
              <a:t>C</a:t>
            </a:r>
            <a:r>
              <a:rPr lang="en-US" sz="2200" i="1" dirty="0" smtClean="0">
                <a:latin typeface="+mj-lt"/>
              </a:rPr>
              <a:t>ontinuous: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1651146" y="5350065"/>
                <a:ext cx="7569444" cy="1163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200" i="1">
                          <a:latin typeface="Cambria Math" panose="02040503050406030204" pitchFamily="18" charset="0"/>
                        </a:rPr>
                        <m:t>←</m:t>
                      </m:r>
                      <m:r>
                        <a:rPr lang="en-US" sz="2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f>
                            <m:fPr>
                              <m:ctrlPr>
                                <a:rPr lang="en-US" sz="22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num>
                            <m:den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den>
                          </m:f>
                          <m:nary>
                            <m:naryPr>
                              <m:chr m:val="∑"/>
                              <m:ctrlPr>
                                <a:rPr lang="en-US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𝑈</m:t>
                                  </m:r>
                                </m:e>
                                <m:sub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sSubSup>
                                <m:sSubSup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𝑈</m:t>
                                  </m:r>
                                </m:e>
                                <m:sub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  <m:sup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bSup>
                              <m:r>
                                <a:rPr lang="en-US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</m:e>
                        <m:sup>
                          <m:r>
                            <a:rPr lang="en-US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𝑑𝑡</m:t>
                          </m:r>
                        </m:sup>
                      </m:sSup>
                      <m:sSub>
                        <m:sSubPr>
                          <m:ctrlPr>
                            <a:rPr lang="en-US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</m:t>
                      </m:r>
                      <m:groupChr>
                        <m:groupChrPr>
                          <m:chr m:val="⇒"/>
                          <m:pos m:val="top"/>
                          <m:ctrlPr>
                            <a:rPr lang="en-US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groupChrPr>
                        <m:e/>
                      </m:groupChr>
                      <m:r>
                        <a:rPr lang="en-US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</m:t>
                      </m:r>
                      <m:f>
                        <m:f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sSub>
                        <m:sSub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200" i="1">
                          <a:latin typeface="Cambria Math" panose="02040503050406030204" pitchFamily="18" charset="0"/>
                        </a:rPr>
                        <m:t>=(</m:t>
                      </m:r>
                      <m:r>
                        <a:rPr lang="en-US" sz="2200" i="1">
                          <a:latin typeface="Cambria Math" panose="02040503050406030204" pitchFamily="18" charset="0"/>
                        </a:rPr>
                        <m:t>𝑠</m:t>
                      </m:r>
                      <m:sSub>
                        <m:sSub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a:rPr lang="en-US" sz="2200" i="1">
                          <a:latin typeface="Cambria Math" panose="02040503050406030204" pitchFamily="18" charset="0"/>
                        </a:rPr>
                        <m:t> −</m:t>
                      </m:r>
                      <m:r>
                        <a:rPr lang="en-US" sz="2200" i="1">
                          <a:latin typeface="Cambria Math" panose="02040503050406030204" pitchFamily="18" charset="0"/>
                        </a:rPr>
                        <m:t>𝑚</m:t>
                      </m:r>
                      <m:nary>
                        <m:naryPr>
                          <m:chr m:val="∑"/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  <m:e>
                          <m:sSub>
                            <m:sSub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sSubSup>
                            <m:sSubSup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  <m:sup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bSup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) </m:t>
                          </m:r>
                          <m:sSub>
                            <m:sSub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nary>
                    </m:oMath>
                  </m:oMathPara>
                </a14:m>
                <a:endParaRPr lang="en-US" sz="2200" dirty="0" smtClean="0">
                  <a:latin typeface="+mj-lt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1146" y="5350065"/>
                <a:ext cx="7569444" cy="116333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ular Callout 1"/>
              <p:cNvSpPr/>
              <p:nvPr/>
            </p:nvSpPr>
            <p:spPr>
              <a:xfrm>
                <a:off x="5217458" y="4551035"/>
                <a:ext cx="3202440" cy="612648"/>
              </a:xfrm>
              <a:prstGeom prst="wedgeRectCallout">
                <a:avLst>
                  <a:gd name="adj1" fmla="val -53446"/>
                  <a:gd name="adj2" fmla="val 113422"/>
                </a:avLst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−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</m:d>
                        </m:e>
                        <m:sup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𝑑𝑡</m:t>
                          </m:r>
                        </m:sup>
                      </m:sSup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≈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𝑋𝑑𝑡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" name="Rectangular Callout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7458" y="4551035"/>
                <a:ext cx="3202440" cy="612648"/>
              </a:xfrm>
              <a:prstGeom prst="wedgeRectCallout">
                <a:avLst>
                  <a:gd name="adj1" fmla="val -53446"/>
                  <a:gd name="adj2" fmla="val 113422"/>
                </a:avLst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/>
          <p:cNvSpPr/>
          <p:nvPr/>
        </p:nvSpPr>
        <p:spPr>
          <a:xfrm>
            <a:off x="604933" y="1756690"/>
            <a:ext cx="7910417" cy="124926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385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117B6-3371-47E7-ADB0-EB7DB819AAA2}" type="slidenum">
              <a:rPr lang="en-US" smtClean="0"/>
              <a:pPr/>
              <a:t>19</a:t>
            </a:fld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447511" y="674370"/>
            <a:ext cx="8262149" cy="2286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19987" y="3059668"/>
            <a:ext cx="871719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2200" dirty="0" smtClean="0">
                <a:latin typeface="+mj-lt"/>
              </a:rPr>
              <a:t>We again bound the final distance by the total movement (the path length).</a:t>
            </a:r>
            <a:endParaRPr lang="en-US" sz="2200" dirty="0">
              <a:latin typeface="+mj-lt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07489" y="-205951"/>
            <a:ext cx="7886700" cy="1325563"/>
          </a:xfrm>
        </p:spPr>
        <p:txBody>
          <a:bodyPr>
            <a:normAutofit/>
          </a:bodyPr>
          <a:lstStyle/>
          <a:p>
            <a:pPr algn="r"/>
            <a:r>
              <a:rPr lang="en-US" sz="3600" dirty="0" smtClean="0">
                <a:solidFill>
                  <a:schemeClr val="tx2"/>
                </a:solidFill>
                <a:uFill>
                  <a:solidFill>
                    <a:schemeClr val="tx2">
                      <a:lumMod val="40000"/>
                      <a:lumOff val="60000"/>
                    </a:schemeClr>
                  </a:solidFill>
                </a:uFill>
              </a:rPr>
              <a:t>Total Movement</a:t>
            </a:r>
            <a:endParaRPr lang="en-US" sz="3600" dirty="0">
              <a:solidFill>
                <a:schemeClr val="tx2"/>
              </a:solidFill>
              <a:uFill>
                <a:solidFill>
                  <a:schemeClr val="tx2">
                    <a:lumMod val="40000"/>
                    <a:lumOff val="60000"/>
                  </a:schemeClr>
                </a:solidFill>
              </a:u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1512076" y="1129921"/>
                <a:ext cx="1227644" cy="9269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{</m:t>
                      </m:r>
                      <m:sSubSup>
                        <m:sSub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d>
                        </m:sup>
                      </m:sSubSup>
                      <m:r>
                        <a:rPr lang="en-US" sz="2400" i="1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sz="2400" dirty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2076" y="1129921"/>
                <a:ext cx="1227644" cy="92698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4578585" y="1100447"/>
                <a:ext cx="1114472" cy="9269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{</m:t>
                      </m:r>
                      <m:sSubSup>
                        <m:sSub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sup>
                      </m:sSubSup>
                      <m:r>
                        <a:rPr lang="en-US" sz="2400" i="1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sz="2400" dirty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8585" y="1100447"/>
                <a:ext cx="1114472" cy="92698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6841779" y="2256176"/>
                <a:ext cx="1119730" cy="5576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{</m:t>
                      </m:r>
                      <m:sSubSup>
                        <m:sSub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∞</m:t>
                              </m:r>
                            </m:e>
                          </m:d>
                        </m:sup>
                      </m:sSubSup>
                      <m:r>
                        <a:rPr lang="en-US" sz="2400" i="1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1779" y="2256176"/>
                <a:ext cx="1119730" cy="557653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Straight Connector 25"/>
          <p:cNvCxnSpPr/>
          <p:nvPr/>
        </p:nvCxnSpPr>
        <p:spPr>
          <a:xfrm>
            <a:off x="2537378" y="1522829"/>
            <a:ext cx="4422820" cy="1005218"/>
          </a:xfrm>
          <a:prstGeom prst="line">
            <a:avLst/>
          </a:prstGeom>
          <a:ln w="3810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reeform 1"/>
          <p:cNvSpPr/>
          <p:nvPr/>
        </p:nvSpPr>
        <p:spPr>
          <a:xfrm>
            <a:off x="2345167" y="1559859"/>
            <a:ext cx="4615031" cy="968188"/>
          </a:xfrm>
          <a:custGeom>
            <a:avLst/>
            <a:gdLst>
              <a:gd name="connsiteX0" fmla="*/ 0 w 4615031"/>
              <a:gd name="connsiteY0" fmla="*/ 0 h 968188"/>
              <a:gd name="connsiteX1" fmla="*/ 892885 w 4615031"/>
              <a:gd name="connsiteY1" fmla="*/ 602428 h 968188"/>
              <a:gd name="connsiteX2" fmla="*/ 2829261 w 4615031"/>
              <a:gd name="connsiteY2" fmla="*/ 161365 h 968188"/>
              <a:gd name="connsiteX3" fmla="*/ 4615031 w 4615031"/>
              <a:gd name="connsiteY3" fmla="*/ 968188 h 968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15031" h="968188">
                <a:moveTo>
                  <a:pt x="0" y="0"/>
                </a:moveTo>
                <a:cubicBezTo>
                  <a:pt x="210671" y="287767"/>
                  <a:pt x="421342" y="575534"/>
                  <a:pt x="892885" y="602428"/>
                </a:cubicBezTo>
                <a:cubicBezTo>
                  <a:pt x="1364428" y="629322"/>
                  <a:pt x="2208904" y="100405"/>
                  <a:pt x="2829261" y="161365"/>
                </a:cubicBezTo>
                <a:cubicBezTo>
                  <a:pt x="3449618" y="222325"/>
                  <a:pt x="4032324" y="595256"/>
                  <a:pt x="4615031" y="968188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447511" y="3609500"/>
                <a:ext cx="6630405" cy="13690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nary>
                                <m:naryPr>
                                  <m:chr m:val="∑"/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p>
                                <m:e>
                                  <m:sSubSup>
                                    <m:sSubSupPr>
                                      <m:ctrlPr>
                                        <a:rPr lang="en-US" sz="2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d>
                                        <m:dPr>
                                          <m:begChr m:val="‖"/>
                                          <m:endChr m:val="‖"/>
                                          <m:ctrlPr>
                                            <a:rPr lang="en-US" sz="22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Sup>
                                            <m:sSubSupPr>
                                              <m:ctrlPr>
                                                <a:rPr lang="en-US" sz="22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SupPr>
                                            <m:e>
                                              <m:r>
                                                <a:rPr lang="en-US" sz="2200" i="1">
                                                  <a:latin typeface="Cambria Math" panose="02040503050406030204" pitchFamily="18" charset="0"/>
                                                </a:rPr>
                                                <m:t>𝑈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200" i="1"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  <m:sup>
                                              <m:d>
                                                <m:dPr>
                                                  <m:ctrlPr>
                                                    <a:rPr lang="en-US" sz="220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r>
                                                    <a:rPr lang="en-US" sz="2200" i="1">
                                                      <a:latin typeface="Cambria Math" panose="02040503050406030204" pitchFamily="18" charset="0"/>
                                                    </a:rPr>
                                                    <m:t>∞</m:t>
                                                  </m:r>
                                                </m:e>
                                              </m:d>
                                            </m:sup>
                                          </m:sSubSup>
                                          <m:r>
                                            <a:rPr lang="en-US" sz="2200" i="1">
                                              <a:latin typeface="Cambria Math" panose="02040503050406030204" pitchFamily="18" charset="0"/>
                                            </a:rPr>
                                            <m:t> −</m:t>
                                          </m:r>
                                          <m:sSubSup>
                                            <m:sSubSupPr>
                                              <m:ctrlPr>
                                                <a:rPr lang="en-US" sz="22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SupPr>
                                            <m:e>
                                              <m:r>
                                                <a:rPr lang="en-US" sz="2200" i="1">
                                                  <a:latin typeface="Cambria Math" panose="02040503050406030204" pitchFamily="18" charset="0"/>
                                                </a:rPr>
                                                <m:t>𝑈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200" i="1"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  <m:sup>
                                              <m:d>
                                                <m:dPr>
                                                  <m:ctrlPr>
                                                    <a:rPr lang="en-US" sz="220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r>
                                                    <a:rPr lang="en-US" sz="2200" i="1">
                                                      <a:latin typeface="Cambria Math" panose="02040503050406030204" pitchFamily="18" charset="0"/>
                                                    </a:rPr>
                                                    <m:t>0</m:t>
                                                  </m:r>
                                                </m:e>
                                              </m:d>
                                            </m:sup>
                                          </m:sSubSup>
                                        </m:e>
                                      </m:d>
                                    </m:e>
                                    <m:sub>
                                      <m:r>
                                        <a:rPr lang="en-US" sz="2200" i="1">
                                          <a:latin typeface="Cambria Math" panose="02040503050406030204" pitchFamily="18" charset="0"/>
                                        </a:rPr>
                                        <m:t>𝐹</m:t>
                                      </m:r>
                                    </m:sub>
                                    <m:sup>
                                      <m:r>
                                        <a:rPr lang="en-US" sz="22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e>
                              </m:nary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nary>
                                <m:naryPr>
                                  <m:chr m:val="∑"/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p>
                                <m:e>
                                  <m:sSubSup>
                                    <m:sSubSupPr>
                                      <m:ctrlPr>
                                        <a:rPr lang="en-US" sz="2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d>
                                        <m:dPr>
                                          <m:begChr m:val="‖"/>
                                          <m:endChr m:val="‖"/>
                                          <m:ctrlPr>
                                            <a:rPr lang="en-US" sz="22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nary>
                                            <m:naryPr>
                                              <m:ctrlPr>
                                                <a:rPr lang="en-US" sz="22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naryPr>
                                            <m:sub>
                                              <m:r>
                                                <m:rPr>
                                                  <m:brk m:alnAt="23"/>
                                                </m:rPr>
                                                <a:rPr lang="en-US" sz="2200" i="1">
                                                  <a:latin typeface="Cambria Math" panose="02040503050406030204" pitchFamily="18" charset="0"/>
                                                </a:rPr>
                                                <m:t>0</m:t>
                                              </m:r>
                                            </m:sub>
                                            <m:sup>
                                              <m:r>
                                                <a:rPr lang="en-US" sz="2200" i="1">
                                                  <a:latin typeface="Cambria Math" panose="02040503050406030204" pitchFamily="18" charset="0"/>
                                                </a:rPr>
                                                <m:t>∞</m:t>
                                              </m:r>
                                            </m:sup>
                                            <m:e>
                                              <m:f>
                                                <m:fPr>
                                                  <m:ctrlPr>
                                                    <a:rPr lang="en-US" sz="220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fPr>
                                                <m:num>
                                                  <m:r>
                                                    <a:rPr lang="en-US" sz="2200" i="1">
                                                      <a:latin typeface="Cambria Math" panose="02040503050406030204" pitchFamily="18" charset="0"/>
                                                    </a:rPr>
                                                    <m:t>𝑑</m:t>
                                                  </m:r>
                                                </m:num>
                                                <m:den>
                                                  <m:r>
                                                    <a:rPr lang="en-US" sz="2200" i="1">
                                                      <a:latin typeface="Cambria Math" panose="02040503050406030204" pitchFamily="18" charset="0"/>
                                                    </a:rPr>
                                                    <m:t>𝑑𝑡</m:t>
                                                  </m:r>
                                                </m:den>
                                              </m:f>
                                              <m:sSubSup>
                                                <m:sSubSupPr>
                                                  <m:ctrlPr>
                                                    <a:rPr lang="en-US" sz="220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SupPr>
                                                <m:e>
                                                  <m:r>
                                                    <a:rPr lang="en-US" sz="2200" i="1">
                                                      <a:latin typeface="Cambria Math" panose="02040503050406030204" pitchFamily="18" charset="0"/>
                                                    </a:rPr>
                                                    <m:t>𝑈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sz="2200" i="1">
                                                      <a:latin typeface="Cambria Math" panose="02040503050406030204" pitchFamily="18" charset="0"/>
                                                    </a:rPr>
                                                    <m:t>𝑖</m:t>
                                                  </m:r>
                                                </m:sub>
                                                <m:sup>
                                                  <m:d>
                                                    <m:dPr>
                                                      <m:ctrlPr>
                                                        <a:rPr lang="en-US" sz="2200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dPr>
                                                    <m:e>
                                                      <m:r>
                                                        <a:rPr lang="en-US" sz="2200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𝑡</m:t>
                                                      </m:r>
                                                    </m:e>
                                                  </m:d>
                                                </m:sup>
                                              </m:sSubSup>
                                            </m:e>
                                          </m:nary>
                                          <m:r>
                                            <a:rPr lang="en-US" sz="2200" i="1">
                                              <a:latin typeface="Cambria Math" panose="02040503050406030204" pitchFamily="18" charset="0"/>
                                            </a:rPr>
                                            <m:t>𝑑𝑡</m:t>
                                          </m:r>
                                        </m:e>
                                      </m:d>
                                    </m:e>
                                    <m:sub>
                                      <m:r>
                                        <a:rPr lang="en-US" sz="2200" i="1">
                                          <a:latin typeface="Cambria Math" panose="02040503050406030204" pitchFamily="18" charset="0"/>
                                        </a:rPr>
                                        <m:t>𝐹</m:t>
                                      </m:r>
                                    </m:sub>
                                    <m:sup>
                                      <m:r>
                                        <a:rPr lang="en-US" sz="22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</m:e>
                              </m:nary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sz="2200" dirty="0">
                  <a:latin typeface="+mj-lt"/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511" y="3609500"/>
                <a:ext cx="6630405" cy="1369093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Oval Callout 28"/>
          <p:cNvSpPr/>
          <p:nvPr/>
        </p:nvSpPr>
        <p:spPr>
          <a:xfrm>
            <a:off x="6960198" y="4658244"/>
            <a:ext cx="2097741" cy="711189"/>
          </a:xfrm>
          <a:prstGeom prst="wedgeEllipseCallout">
            <a:avLst>
              <a:gd name="adj1" fmla="val -82492"/>
              <a:gd name="adj2" fmla="val 98885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l</a:t>
            </a:r>
            <a:r>
              <a:rPr lang="en-US" dirty="0" smtClean="0">
                <a:solidFill>
                  <a:schemeClr val="tx1"/>
                </a:solidFill>
              </a:rPr>
              <a:t>ocal movement</a:t>
            </a:r>
            <a:endParaRPr lang="en-US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3514376" y="4965638"/>
                <a:ext cx="3565143" cy="13690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 smtClean="0">
                          <a:latin typeface="Cambria Math" panose="02040503050406030204" pitchFamily="18" charset="0"/>
                        </a:rPr>
                        <m:t>≤</m:t>
                      </m:r>
                      <m:nary>
                        <m:naryPr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sSup>
                            <m:sSup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nary>
                                    <m:naryPr>
                                      <m:chr m:val="∑"/>
                                      <m:ctrlPr>
                                        <a:rPr lang="en-US" sz="22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a:rPr lang="en-US" sz="22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en-US" sz="2200" b="0" i="1" smtClean="0">
                                          <a:latin typeface="Cambria Math" panose="02040503050406030204" pitchFamily="18" charset="0"/>
                                        </a:rPr>
                                        <m:t>=1</m:t>
                                      </m:r>
                                    </m:sub>
                                    <m:sup>
                                      <m:r>
                                        <a:rPr lang="en-US" sz="2200" b="0" i="1" smtClean="0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p>
                                    <m:e>
                                      <m:sSubSup>
                                        <m:sSubSupPr>
                                          <m:ctrlPr>
                                            <a:rPr lang="en-US" sz="22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d>
                                            <m:dPr>
                                              <m:begChr m:val="‖"/>
                                              <m:endChr m:val="‖"/>
                                              <m:ctrlPr>
                                                <a:rPr lang="en-US" sz="2200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f>
                                                <m:fPr>
                                                  <m:ctrlPr>
                                                    <a:rPr lang="en-US" sz="2200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fPr>
                                                <m:num>
                                                  <m:r>
                                                    <a:rPr lang="en-US" sz="2200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𝑑</m:t>
                                                  </m:r>
                                                </m:num>
                                                <m:den>
                                                  <m:r>
                                                    <a:rPr lang="en-US" sz="2200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𝑑𝑡</m:t>
                                                  </m:r>
                                                </m:den>
                                              </m:f>
                                              <m:sSubSup>
                                                <m:sSubSupPr>
                                                  <m:ctrlPr>
                                                    <a:rPr lang="en-US" sz="2200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SupPr>
                                                <m:e>
                                                  <m:r>
                                                    <a:rPr lang="en-US" sz="2200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𝑈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sz="2200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𝑖</m:t>
                                                  </m:r>
                                                </m:sub>
                                                <m:sup>
                                                  <m:d>
                                                    <m:dPr>
                                                      <m:ctrlPr>
                                                        <a:rPr lang="en-US" sz="2200" b="0" i="1" smtClean="0"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dPr>
                                                    <m:e>
                                                      <m:r>
                                                        <a:rPr lang="en-US" sz="2200" b="0" i="1" smtClean="0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𝑡</m:t>
                                                      </m:r>
                                                    </m:e>
                                                  </m:d>
                                                </m:sup>
                                              </m:sSubSup>
                                            </m:e>
                                          </m:d>
                                        </m:e>
                                        <m:sub>
                                          <m:r>
                                            <a:rPr lang="en-US" sz="2200" b="0" i="1" smtClean="0">
                                              <a:latin typeface="Cambria Math" panose="02040503050406030204" pitchFamily="18" charset="0"/>
                                            </a:rPr>
                                            <m:t>𝐹</m:t>
                                          </m:r>
                                        </m:sub>
                                        <m:sup>
                                          <m:r>
                                            <a:rPr lang="en-US" sz="2200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bSup>
                                    </m:e>
                                  </m:nary>
                                </m:e>
                              </m:d>
                            </m:e>
                            <m:sup>
                              <m:f>
                                <m:fPr>
                                  <m:ctrlP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sup>
                          </m:sSup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e>
                      </m:nary>
                    </m:oMath>
                  </m:oMathPara>
                </a14:m>
                <a:endParaRPr lang="en-US" sz="2200" dirty="0">
                  <a:latin typeface="+mj-lt"/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4376" y="4965638"/>
                <a:ext cx="3565143" cy="1369093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Box 30"/>
          <p:cNvSpPr txBox="1"/>
          <p:nvPr/>
        </p:nvSpPr>
        <p:spPr>
          <a:xfrm>
            <a:off x="1277866" y="5956241"/>
            <a:ext cx="2236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(triangle inequality)</a:t>
            </a:r>
            <a:endParaRPr lang="en-US" sz="2000" dirty="0"/>
          </a:p>
        </p:txBody>
      </p:sp>
      <p:sp>
        <p:nvSpPr>
          <p:cNvPr id="32" name="Oval Callout 31"/>
          <p:cNvSpPr/>
          <p:nvPr/>
        </p:nvSpPr>
        <p:spPr>
          <a:xfrm>
            <a:off x="485482" y="4965638"/>
            <a:ext cx="2097741" cy="711189"/>
          </a:xfrm>
          <a:prstGeom prst="wedgeEllipseCallout">
            <a:avLst>
              <a:gd name="adj1" fmla="val 9641"/>
              <a:gd name="adj2" fmla="val -79365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distance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4576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 animBg="1"/>
      <p:bldP spid="30" grpId="0"/>
      <p:bldP spid="31" grpId="0"/>
      <p:bldP spid="3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117B6-3371-47E7-ADB0-EB7DB819AAA2}" type="slidenum">
              <a:rPr lang="en-US" smtClean="0"/>
              <a:pPr/>
              <a:t>2</a:t>
            </a:fld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447511" y="674370"/>
            <a:ext cx="8262149" cy="2286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07489" y="-205951"/>
            <a:ext cx="7886700" cy="1325563"/>
          </a:xfrm>
        </p:spPr>
        <p:txBody>
          <a:bodyPr>
            <a:normAutofit/>
          </a:bodyPr>
          <a:lstStyle/>
          <a:p>
            <a:pPr algn="r"/>
            <a:r>
              <a:rPr lang="en-US" sz="3600" dirty="0">
                <a:solidFill>
                  <a:schemeClr val="tx2"/>
                </a:solidFill>
                <a:uFill>
                  <a:solidFill>
                    <a:schemeClr val="tx2">
                      <a:lumMod val="40000"/>
                      <a:lumOff val="60000"/>
                    </a:schemeClr>
                  </a:solidFill>
                </a:uFill>
              </a:rPr>
              <a:t>O</a:t>
            </a:r>
            <a:r>
              <a:rPr lang="en-US" sz="3600" dirty="0" smtClean="0">
                <a:solidFill>
                  <a:schemeClr val="tx2"/>
                </a:solidFill>
                <a:uFill>
                  <a:solidFill>
                    <a:schemeClr val="tx2">
                      <a:lumMod val="40000"/>
                      <a:lumOff val="60000"/>
                    </a:schemeClr>
                  </a:solidFill>
                </a:uFill>
              </a:rPr>
              <a:t>utline</a:t>
            </a:r>
            <a:endParaRPr lang="en-US" sz="3600" dirty="0">
              <a:solidFill>
                <a:schemeClr val="tx2"/>
              </a:solidFill>
              <a:uFill>
                <a:solidFill>
                  <a:schemeClr val="tx2">
                    <a:lumMod val="40000"/>
                    <a:lumOff val="60000"/>
                  </a:schemeClr>
                </a:solidFill>
              </a:u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06846" y="1440431"/>
            <a:ext cx="6143477" cy="44935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 smtClean="0">
                <a:latin typeface="+mj-lt"/>
              </a:rPr>
              <a:t>Part I: Paulsen problem</a:t>
            </a:r>
            <a:endParaRPr lang="en-US" sz="2200" dirty="0" smtClean="0">
              <a:latin typeface="+mj-lt"/>
            </a:endParaRP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2200" dirty="0" smtClean="0">
                <a:latin typeface="+mj-lt"/>
              </a:rPr>
              <a:t>Motivation from frame theory</a:t>
            </a:r>
          </a:p>
          <a:p>
            <a:endParaRPr lang="en-US" sz="2200" dirty="0" smtClean="0">
              <a:latin typeface="+mj-lt"/>
            </a:endParaRPr>
          </a:p>
          <a:p>
            <a:r>
              <a:rPr lang="en-US" sz="2200" b="1" dirty="0" smtClean="0">
                <a:latin typeface="+mj-lt"/>
              </a:rPr>
              <a:t>Part II: Continuous operator scaling</a:t>
            </a:r>
            <a:endParaRPr lang="en-US" sz="2200" dirty="0" smtClean="0">
              <a:latin typeface="+mj-lt"/>
            </a:endParaRP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2200" dirty="0" smtClean="0">
                <a:latin typeface="+mj-lt"/>
              </a:rPr>
              <a:t>Operator scaling, alternating algorithm, reduction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2200" dirty="0" smtClean="0">
                <a:latin typeface="+mj-lt"/>
              </a:rPr>
              <a:t>Analysis of dynamical system</a:t>
            </a:r>
          </a:p>
          <a:p>
            <a:endParaRPr lang="en-US" sz="2200" dirty="0" smtClean="0">
              <a:latin typeface="+mj-lt"/>
            </a:endParaRPr>
          </a:p>
          <a:p>
            <a:r>
              <a:rPr lang="en-US" sz="2200" b="1" dirty="0" smtClean="0">
                <a:latin typeface="+mj-lt"/>
              </a:rPr>
              <a:t>Part III: Smoothed analysis</a:t>
            </a:r>
            <a:endParaRPr lang="en-US" sz="2200" dirty="0" smtClean="0">
              <a:latin typeface="+mj-lt"/>
            </a:endParaRP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2200" dirty="0" smtClean="0">
                <a:latin typeface="+mj-lt"/>
              </a:rPr>
              <a:t>Proof outline, capacity lower bound</a:t>
            </a:r>
          </a:p>
          <a:p>
            <a:endParaRPr lang="en-US" sz="2200" dirty="0">
              <a:latin typeface="+mj-lt"/>
            </a:endParaRPr>
          </a:p>
          <a:p>
            <a:r>
              <a:rPr lang="en-US" sz="2200" b="1" dirty="0" smtClean="0">
                <a:latin typeface="+mj-lt"/>
              </a:rPr>
              <a:t>Part IV: Discussions</a:t>
            </a:r>
            <a:endParaRPr lang="en-US" sz="2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26582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117B6-3371-47E7-ADB0-EB7DB819AAA2}" type="slidenum">
              <a:rPr lang="en-US" smtClean="0"/>
              <a:pPr/>
              <a:t>20</a:t>
            </a:fld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447511" y="674370"/>
            <a:ext cx="8262149" cy="2286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972389" y="3025801"/>
            <a:ext cx="293170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2200" dirty="0" smtClean="0">
                <a:latin typeface="+mj-lt"/>
              </a:rPr>
              <a:t>In the Paulsen problem, 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07489" y="-205951"/>
            <a:ext cx="7886700" cy="1325563"/>
          </a:xfrm>
        </p:spPr>
        <p:txBody>
          <a:bodyPr>
            <a:normAutofit/>
          </a:bodyPr>
          <a:lstStyle/>
          <a:p>
            <a:pPr algn="r"/>
            <a:r>
              <a:rPr lang="en-US" sz="3600" dirty="0" smtClean="0">
                <a:solidFill>
                  <a:schemeClr val="tx2"/>
                </a:solidFill>
                <a:uFill>
                  <a:solidFill>
                    <a:schemeClr val="tx2">
                      <a:lumMod val="40000"/>
                      <a:lumOff val="60000"/>
                    </a:schemeClr>
                  </a:solidFill>
                </a:uFill>
              </a:rPr>
              <a:t>Error Measure</a:t>
            </a:r>
            <a:endParaRPr lang="en-US" sz="3600" dirty="0">
              <a:solidFill>
                <a:schemeClr val="tx2"/>
              </a:solidFill>
              <a:uFill>
                <a:solidFill>
                  <a:schemeClr val="tx2">
                    <a:lumMod val="40000"/>
                    <a:lumOff val="60000"/>
                  </a:schemeClr>
                </a:solidFill>
              </a:u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51734" y="979012"/>
            <a:ext cx="152900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[</a:t>
            </a:r>
            <a:r>
              <a:rPr lang="en-US" sz="2200" dirty="0" err="1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Gurvits</a:t>
            </a:r>
            <a:r>
              <a:rPr lang="en-US" sz="22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 04]</a:t>
            </a:r>
            <a:endParaRPr lang="en-US" sz="2200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872093" y="1409899"/>
                <a:ext cx="7480188" cy="1387239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i="0" smtClean="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  <m:sSubSup>
                        <m:sSub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</m:s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 −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nary>
                                <m:naryPr>
                                  <m:chr m:val="∑"/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p>
                                <m:e>
                                  <m:sSub>
                                    <m:sSub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𝑈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  <m:sSubSup>
                                    <m:sSubSup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𝑈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  <m:sup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sup>
                                  </m:sSubSup>
                                </m:e>
                              </m:nary>
                            </m:e>
                          </m:d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 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sSubSup>
                        <m:sSub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 −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nary>
                                <m:naryPr>
                                  <m:chr m:val="∑"/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p>
                                <m:e>
                                  <m:sSubSup>
                                    <m:sSubSup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𝑈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  <m:sup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sup>
                                  </m:sSubSup>
                                  <m:sSub>
                                    <m:sSub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𝑈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</m:e>
                              </m:nary>
                            </m:e>
                          </m:d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US" sz="2400" dirty="0" smtClean="0">
                  <a:latin typeface="+mj-lt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2093" y="1409899"/>
                <a:ext cx="7480188" cy="1387239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751734" y="3028091"/>
            <a:ext cx="122065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2200" i="1" dirty="0" smtClean="0">
                <a:latin typeface="+mj-lt"/>
              </a:rPr>
              <a:t>Intuition</a:t>
            </a:r>
            <a:r>
              <a:rPr lang="en-US" sz="2200" dirty="0" smtClean="0">
                <a:latin typeface="+mj-lt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1033929" y="3589498"/>
                <a:ext cx="7094571" cy="10894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2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sz="2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𝜖</m:t>
                          </m:r>
                        </m:e>
                      </m:d>
                      <m:sSub>
                        <m:sSubPr>
                          <m:ctrlPr>
                            <a:rPr lang="en-US" sz="2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2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a:rPr lang="en-US" sz="22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≼</m:t>
                      </m:r>
                      <m:nary>
                        <m:naryPr>
                          <m:chr m:val="∑"/>
                          <m:ctrlPr>
                            <a:rPr lang="en-US" sz="2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2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  <m:e>
                          <m:sSub>
                            <m:sSubPr>
                              <m:ctrlPr>
                                <a:rPr lang="en-US" sz="22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US" sz="22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sSubSup>
                            <m:sSubSupPr>
                              <m:ctrlPr>
                                <a:rPr lang="en-US" sz="22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2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US" sz="22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  <m:sup>
                              <m:r>
                                <a:rPr lang="en-US" sz="22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bSup>
                          <m:r>
                            <a:rPr lang="en-US" sz="2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≼</m:t>
                          </m:r>
                          <m:d>
                            <m:dPr>
                              <m:ctrlPr>
                                <a:rPr lang="en-US" sz="22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r>
                                <a:rPr lang="en-US" sz="22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𝜖</m:t>
                              </m:r>
                            </m:e>
                          </m:d>
                          <m:sSub>
                            <m:sSubPr>
                              <m:ctrlPr>
                                <a:rPr lang="en-US" sz="22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sz="22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</m:e>
                      </m:nary>
                      <m:r>
                        <a:rPr lang="en-US" sz="22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   </m:t>
                      </m:r>
                      <m:groupChr>
                        <m:groupChrPr>
                          <m:chr m:val="⇔"/>
                          <m:vertJc m:val="bot"/>
                          <m:ctrlPr>
                            <a:rPr lang="en-US" sz="22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groupChrPr>
                        <m:e/>
                      </m:groupChr>
                      <m:r>
                        <a:rPr lang="en-US" sz="22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func>
                        <m:funcPr>
                          <m:ctrlPr>
                            <a:rPr lang="en-US" sz="22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2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200" b="0" i="0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  <m:r>
                                <a:rPr lang="en-US" sz="2200" b="0" i="0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  <m:lim>
                              <m:r>
                                <a:rPr lang="en-US" sz="22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22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200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</m:e>
                                <m:sub>
                                  <m:r>
                                    <a:rPr lang="en-US" sz="2200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22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</m:e>
                      </m:func>
                      <m:r>
                        <a:rPr lang="en-US" sz="22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sz="22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𝜖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3929" y="3589498"/>
                <a:ext cx="7094571" cy="1089401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Oval Callout 12"/>
              <p:cNvSpPr/>
              <p:nvPr/>
            </p:nvSpPr>
            <p:spPr>
              <a:xfrm>
                <a:off x="6124745" y="3117449"/>
                <a:ext cx="2246092" cy="612648"/>
              </a:xfrm>
              <a:prstGeom prst="wedgeEllipseCallou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is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∞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 bound on eigenvalues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Oval Callout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4745" y="3117449"/>
                <a:ext cx="2246092" cy="612648"/>
              </a:xfrm>
              <a:prstGeom prst="wedgeEllipseCallout">
                <a:avLst/>
              </a:prstGeom>
              <a:blipFill rotWithShape="0">
                <a:blip r:embed="rId5"/>
                <a:stretch>
                  <a:fillRect t="-4274" b="-34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1625574" y="4637472"/>
                <a:ext cx="7299953" cy="108940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 dirty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‖</m:t>
                      </m:r>
                      <m:sSub>
                        <m:sSubPr>
                          <m:ctrlPr>
                            <a:rPr lang="en-US" sz="2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2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a:rPr lang="en-US" sz="22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nary>
                        <m:naryPr>
                          <m:chr m:val="∑"/>
                          <m:ctrlPr>
                            <a:rPr lang="en-US" sz="22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2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2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2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  <m:e>
                          <m:sSub>
                            <m:sSubPr>
                              <m:ctrlPr>
                                <a:rPr lang="en-US" sz="22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US" sz="22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sSubSup>
                            <m:sSubSupPr>
                              <m:ctrlPr>
                                <a:rPr lang="en-US" sz="22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2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US" sz="22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  <m:sup>
                              <m:r>
                                <a:rPr lang="en-US" sz="22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bSup>
                          <m:sSubSup>
                            <m:sSubSupPr>
                              <m:ctrlPr>
                                <a:rPr lang="en-US" sz="22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d>
                                <m:dPr>
                                  <m:begChr m:val=""/>
                                  <m:endChr m:val="‖"/>
                                  <m:ctrlPr>
                                    <a:rPr lang="en-US" sz="2200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200">
                                      <a:latin typeface="Cambria Math" panose="02040503050406030204" pitchFamily="18" charset="0"/>
                                    </a:rPr>
                                    <m:t>​</m:t>
                                  </m:r>
                                </m:e>
                              </m:d>
                            </m:e>
                            <m:sub>
                              <m:r>
                                <a:rPr lang="en-US" sz="22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sub>
                            <m:sup>
                              <m:r>
                                <a:rPr lang="en-US" sz="22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nary>
                      <m:r>
                        <a:rPr lang="en-US" sz="22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r>
                        <m:rPr>
                          <m:sty m:val="p"/>
                        </m:rPr>
                        <a:rPr lang="en-US" sz="2200" b="0" i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 sz="2200" b="0" i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   </m:t>
                      </m:r>
                      <m:groupChr>
                        <m:groupChrPr>
                          <m:chr m:val="⇔"/>
                          <m:pos m:val="top"/>
                          <m:ctrlPr>
                            <a:rPr lang="en-US" sz="22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groupChrPr>
                        <m:e/>
                      </m:groupChr>
                      <m:r>
                        <a:rPr lang="en-US" sz="22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   </m:t>
                      </m:r>
                      <m:nary>
                        <m:naryPr>
                          <m:chr m:val="∑"/>
                          <m:ctrlPr>
                            <a:rPr lang="en-US" sz="22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2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2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2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  <m:e>
                          <m:sSup>
                            <m:sSupPr>
                              <m:ctrlPr>
                                <a:rPr lang="en-US" sz="22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200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200" b="0" i="1" smtClean="0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200" b="0" i="1" smtClean="0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𝜆</m:t>
                                      </m:r>
                                    </m:e>
                                    <m:sub>
                                      <m:r>
                                        <a:rPr lang="en-US" sz="2200" b="0" i="1" smtClean="0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sz="2200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2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2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≤</m:t>
                          </m:r>
                          <m:r>
                            <m:rPr>
                              <m:sty m:val="p"/>
                            </m:rPr>
                            <a:rPr lang="en-US" sz="2200" b="0" i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Δ</m:t>
                          </m:r>
                        </m:e>
                      </m:nary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5574" y="4637472"/>
                <a:ext cx="7299953" cy="1089401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Oval Callout 16"/>
              <p:cNvSpPr/>
              <p:nvPr/>
            </p:nvSpPr>
            <p:spPr>
              <a:xfrm>
                <a:off x="6048096" y="5771203"/>
                <a:ext cx="2246092" cy="612648"/>
              </a:xfrm>
              <a:prstGeom prst="wedgeEllipseCallout">
                <a:avLst>
                  <a:gd name="adj1" fmla="val -19875"/>
                  <a:gd name="adj2" fmla="val -77974"/>
                </a:avLst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is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 bound on eigenvalues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Oval Callout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8096" y="5771203"/>
                <a:ext cx="2246092" cy="612648"/>
              </a:xfrm>
              <a:prstGeom prst="wedgeEllipseCallout">
                <a:avLst>
                  <a:gd name="adj1" fmla="val -19875"/>
                  <a:gd name="adj2" fmla="val -77974"/>
                </a:avLst>
              </a:prstGeom>
              <a:blipFill rotWithShape="0">
                <a:blip r:embed="rId7"/>
                <a:stretch>
                  <a:fillRect b="-121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/>
          <p:cNvSpPr txBox="1"/>
          <p:nvPr/>
        </p:nvSpPr>
        <p:spPr>
          <a:xfrm>
            <a:off x="1972389" y="5925464"/>
            <a:ext cx="332834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2200" dirty="0" smtClean="0">
                <a:latin typeface="+mj-lt"/>
              </a:rPr>
              <a:t>Easier to work with 2-norm.</a:t>
            </a:r>
          </a:p>
        </p:txBody>
      </p:sp>
    </p:spTree>
    <p:extLst>
      <p:ext uri="{BB962C8B-B14F-4D97-AF65-F5344CB8AC3E}">
        <p14:creationId xmlns:p14="http://schemas.microsoft.com/office/powerpoint/2010/main" val="809379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2" grpId="0"/>
      <p:bldP spid="13" grpId="0" animBg="1"/>
      <p:bldP spid="16" grpId="0"/>
      <p:bldP spid="17" grpId="0" animBg="1"/>
      <p:bldP spid="1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117B6-3371-47E7-ADB0-EB7DB819AAA2}" type="slidenum">
              <a:rPr lang="en-US" smtClean="0"/>
              <a:pPr/>
              <a:t>21</a:t>
            </a:fld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447511" y="674370"/>
            <a:ext cx="8262149" cy="2286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871456" y="3091438"/>
                <a:ext cx="7217297" cy="21567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Δ</m:t>
                    </m:r>
                  </m:oMath>
                </a14:m>
                <a:r>
                  <a:rPr lang="en-US" sz="2200" dirty="0" smtClean="0">
                    <a:latin typeface="+mj-lt"/>
                  </a:rPr>
                  <a:t> is zero if and only if the operator is doubly balanced.</a:t>
                </a:r>
              </a:p>
              <a:p>
                <a:pPr>
                  <a:buNone/>
                </a:pPr>
                <a:endParaRPr lang="en-US" sz="2200" dirty="0">
                  <a:latin typeface="+mj-lt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200" dirty="0" smtClean="0">
                    <a:latin typeface="+mj-lt"/>
                  </a:rPr>
                  <a:t>Can show that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200" b="0" i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  <m:sup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200" dirty="0" smtClean="0">
                    <a:latin typeface="+mj-lt"/>
                  </a:rPr>
                  <a:t>.  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sz="2200" dirty="0">
                  <a:latin typeface="+mj-lt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200" dirty="0" smtClean="0">
                    <a:latin typeface="+mj-lt"/>
                  </a:rPr>
                  <a:t>Focus on proving the total movement is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𝑚𝑛</m:t>
                    </m:r>
                    <m:rad>
                      <m:radPr>
                        <m:degHide m:val="on"/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sty m:val="p"/>
                          </m:rPr>
                          <a:rPr lang="en-US" sz="2200" b="0" i="0" smtClean="0">
                            <a:latin typeface="Cambria Math" panose="02040503050406030204" pitchFamily="18" charset="0"/>
                          </a:rPr>
                          <m:t>Δ</m:t>
                        </m:r>
                      </m:e>
                    </m:rad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m:rPr>
                        <m:sty m:val="p"/>
                      </m:rPr>
                      <a:rPr lang="en-US" sz="2200" b="0" i="1" smtClean="0">
                        <a:latin typeface="Cambria Math" panose="02040503050406030204" pitchFamily="18" charset="0"/>
                      </a:rPr>
                      <m:t>ϵ</m:t>
                    </m:r>
                  </m:oMath>
                </a14:m>
                <a:r>
                  <a:rPr lang="en-US" sz="2200" dirty="0" smtClean="0">
                    <a:latin typeface="+mj-lt"/>
                  </a:rPr>
                  <a:t>.</a:t>
                </a:r>
              </a:p>
              <a:p>
                <a:pPr>
                  <a:buNone/>
                </a:pPr>
                <a:endParaRPr lang="en-US" sz="2200" dirty="0">
                  <a:latin typeface="+mj-lt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1456" y="3091438"/>
                <a:ext cx="7217297" cy="2156744"/>
              </a:xfrm>
              <a:prstGeom prst="rect">
                <a:avLst/>
              </a:prstGeom>
              <a:blipFill rotWithShape="0">
                <a:blip r:embed="rId3"/>
                <a:stretch>
                  <a:fillRect l="-1014" t="-1977" r="-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07489" y="-205951"/>
            <a:ext cx="7886700" cy="1325563"/>
          </a:xfrm>
        </p:spPr>
        <p:txBody>
          <a:bodyPr>
            <a:normAutofit/>
          </a:bodyPr>
          <a:lstStyle/>
          <a:p>
            <a:pPr algn="r"/>
            <a:r>
              <a:rPr lang="en-US" sz="3600" dirty="0" smtClean="0">
                <a:solidFill>
                  <a:schemeClr val="tx2"/>
                </a:solidFill>
                <a:uFill>
                  <a:solidFill>
                    <a:schemeClr val="tx2">
                      <a:lumMod val="40000"/>
                      <a:lumOff val="60000"/>
                    </a:schemeClr>
                  </a:solidFill>
                </a:uFill>
              </a:rPr>
              <a:t>Error Measure</a:t>
            </a:r>
            <a:endParaRPr lang="en-US" sz="3600" dirty="0">
              <a:solidFill>
                <a:schemeClr val="tx2"/>
              </a:solidFill>
              <a:uFill>
                <a:solidFill>
                  <a:schemeClr val="tx2">
                    <a:lumMod val="40000"/>
                    <a:lumOff val="60000"/>
                  </a:schemeClr>
                </a:solidFill>
              </a:u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51734" y="979012"/>
            <a:ext cx="152900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[</a:t>
            </a:r>
            <a:r>
              <a:rPr lang="en-US" sz="2200" dirty="0" err="1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Gurvits</a:t>
            </a:r>
            <a:r>
              <a:rPr lang="en-US" sz="22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 04]</a:t>
            </a:r>
            <a:endParaRPr lang="en-US" sz="2200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872093" y="1409899"/>
                <a:ext cx="7480189" cy="1387239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  <m:sSubSup>
                        <m:sSub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</m:s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 −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nary>
                                <m:naryPr>
                                  <m:chr m:val="∑"/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p>
                                <m:e>
                                  <m:sSub>
                                    <m:sSub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𝑈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  <m:sSubSup>
                                    <m:sSubSup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𝑈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  <m:sup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sup>
                                  </m:sSubSup>
                                </m:e>
                              </m:nary>
                            </m:e>
                          </m:d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𝐹</m:t>
                          </m:r>
                        </m:sub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sz="2400" i="1">
                          <a:latin typeface="Cambria Math" panose="02040503050406030204" pitchFamily="18" charset="0"/>
                        </a:rPr>
                        <m:t>+ 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sSubSup>
                        <m:sSub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 −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nary>
                                <m:naryPr>
                                  <m:chr m:val="∑"/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p>
                                <m:e>
                                  <m:sSubSup>
                                    <m:sSubSup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𝑈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  <m:sup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sup>
                                  </m:sSubSup>
                                  <m:sSub>
                                    <m:sSub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𝑈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</m:e>
                              </m:nary>
                            </m:e>
                          </m:d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𝐹</m:t>
                          </m:r>
                        </m:sub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US" sz="2400" dirty="0" smtClean="0">
                  <a:latin typeface="+mj-lt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2093" y="1409899"/>
                <a:ext cx="7480189" cy="1387239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751097" y="5302410"/>
                <a:ext cx="7543091" cy="430887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:r>
                  <a:rPr lang="en-US" sz="2200" dirty="0" smtClean="0">
                    <a:latin typeface="+mj-lt"/>
                  </a:rPr>
                  <a:t>The dynamical system is moving in the direction that minimizes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20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Δ</m:t>
                    </m:r>
                  </m:oMath>
                </a14:m>
                <a:r>
                  <a:rPr lang="en-US" sz="2200" dirty="0" smtClean="0">
                    <a:latin typeface="+mj-lt"/>
                  </a:rPr>
                  <a:t>.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1097" y="5302410"/>
                <a:ext cx="7543091" cy="430887"/>
              </a:xfrm>
              <a:prstGeom prst="rect">
                <a:avLst/>
              </a:prstGeom>
              <a:blipFill rotWithShape="0">
                <a:blip r:embed="rId5"/>
                <a:stretch>
                  <a:fillRect l="-968" t="-8219" r="-806" b="-24658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ular Callout 5"/>
          <p:cNvSpPr/>
          <p:nvPr/>
        </p:nvSpPr>
        <p:spPr>
          <a:xfrm>
            <a:off x="4350202" y="5949694"/>
            <a:ext cx="1540806" cy="406657"/>
          </a:xfrm>
          <a:prstGeom prst="wedgeRectCallout">
            <a:avLst>
              <a:gd name="adj1" fmla="val 19471"/>
              <a:gd name="adj2" fmla="val -1029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Gradient flow.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866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47559" y="6294005"/>
            <a:ext cx="2057400" cy="365125"/>
          </a:xfrm>
        </p:spPr>
        <p:txBody>
          <a:bodyPr/>
          <a:lstStyle/>
          <a:p>
            <a:fld id="{D48117B6-3371-47E7-ADB0-EB7DB819AAA2}" type="slidenum">
              <a:rPr lang="en-US" smtClean="0"/>
              <a:pPr/>
              <a:t>22</a:t>
            </a:fld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447511" y="674370"/>
            <a:ext cx="8262149" cy="2286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47511" y="857895"/>
            <a:ext cx="661245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2200" dirty="0" smtClean="0">
                <a:latin typeface="+mj-lt"/>
              </a:rPr>
              <a:t>We find some nice identities to analyze the convergence.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07489" y="-205951"/>
            <a:ext cx="7886700" cy="1325563"/>
          </a:xfrm>
        </p:spPr>
        <p:txBody>
          <a:bodyPr>
            <a:normAutofit/>
          </a:bodyPr>
          <a:lstStyle/>
          <a:p>
            <a:pPr algn="r"/>
            <a:r>
              <a:rPr lang="en-US" sz="3600" dirty="0" smtClean="0">
                <a:solidFill>
                  <a:schemeClr val="tx2"/>
                </a:solidFill>
                <a:uFill>
                  <a:solidFill>
                    <a:schemeClr val="tx2">
                      <a:lumMod val="40000"/>
                      <a:lumOff val="60000"/>
                    </a:schemeClr>
                  </a:solidFill>
                </a:uFill>
              </a:rPr>
              <a:t>Convergence</a:t>
            </a:r>
            <a:endParaRPr lang="en-US" sz="3600" dirty="0">
              <a:solidFill>
                <a:schemeClr val="tx2"/>
              </a:solidFill>
              <a:uFill>
                <a:solidFill>
                  <a:schemeClr val="tx2">
                    <a:lumMod val="40000"/>
                    <a:lumOff val="60000"/>
                  </a:schemeClr>
                </a:solidFill>
              </a:u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9489" y="1827541"/>
            <a:ext cx="129715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2200" b="1" dirty="0" smtClean="0">
                <a:latin typeface="+mj-lt"/>
              </a:rPr>
              <a:t>Lemma 1.</a:t>
            </a:r>
            <a:endParaRPr lang="en-US" sz="2200" b="1" dirty="0"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770752" y="1675415"/>
                <a:ext cx="2144305" cy="73513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sz="220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d>
                            <m:d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sup>
                      </m:sSup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=−</m:t>
                      </m:r>
                      <m:sSup>
                        <m:sSup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200" b="0" i="0" smtClean="0">
                              <a:latin typeface="Cambria Math" panose="02040503050406030204" pitchFamily="18" charset="0"/>
                            </a:rPr>
                            <m:t>Δ</m:t>
                          </m:r>
                        </m:e>
                        <m:sup>
                          <m:d>
                            <m:d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sup>
                      </m:sSup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2200" dirty="0">
                  <a:latin typeface="+mj-lt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0752" y="1675415"/>
                <a:ext cx="2144305" cy="735138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/>
          <p:cNvSpPr/>
          <p:nvPr/>
        </p:nvSpPr>
        <p:spPr>
          <a:xfrm>
            <a:off x="179739" y="1601193"/>
            <a:ext cx="3823855" cy="8832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4308182" y="1788491"/>
            <a:ext cx="127631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2200" b="1" dirty="0" smtClean="0">
                <a:latin typeface="+mj-lt"/>
              </a:rPr>
              <a:t>Lemma 2.</a:t>
            </a:r>
            <a:endParaRPr lang="en-US" sz="2200" b="1" dirty="0"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5584493" y="1501002"/>
                <a:ext cx="3596241" cy="105112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sz="220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200" b="0" i="0" smtClean="0">
                              <a:latin typeface="Cambria Math" panose="02040503050406030204" pitchFamily="18" charset="0"/>
                            </a:rPr>
                            <m:t>Δ</m:t>
                          </m:r>
                        </m:e>
                        <m:sup>
                          <m:d>
                            <m:d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sup>
                      </m:sSup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=−</m:t>
                      </m:r>
                      <m:nary>
                        <m:naryPr>
                          <m:chr m:val="∑"/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  <m:e>
                          <m:sSubSup>
                            <m:sSubSup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22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200" b="0" i="1" smtClean="0"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</m:num>
                                    <m:den>
                                      <m:r>
                                        <a:rPr lang="en-US" sz="2200" b="0" i="1" smtClean="0">
                                          <a:latin typeface="Cambria Math" panose="02040503050406030204" pitchFamily="18" charset="0"/>
                                        </a:rPr>
                                        <m:t>𝑑𝑡</m:t>
                                      </m:r>
                                    </m:den>
                                  </m:f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sSubSup>
                                    <m:sSubSupPr>
                                      <m:ctrlPr>
                                        <a:rPr lang="en-US" sz="22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2200" b="0" i="1" smtClean="0">
                                          <a:latin typeface="Cambria Math" panose="02040503050406030204" pitchFamily="18" charset="0"/>
                                        </a:rPr>
                                        <m:t>𝑈</m:t>
                                      </m:r>
                                    </m:e>
                                    <m:sub>
                                      <m:r>
                                        <a:rPr lang="en-US" sz="22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  <m:sup>
                                      <m:d>
                                        <m:dPr>
                                          <m:ctrlPr>
                                            <a:rPr lang="en-US" sz="22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200" b="0" i="1" smtClean="0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e>
                                      </m:d>
                                    </m:sup>
                                  </m:sSubSup>
                                </m:e>
                              </m:d>
                            </m:e>
                            <m:sub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sub>
                            <m:sup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nary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2200" dirty="0">
                  <a:latin typeface="+mj-lt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4493" y="1501002"/>
                <a:ext cx="3596241" cy="105112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/>
          <p:cNvSpPr/>
          <p:nvPr/>
        </p:nvSpPr>
        <p:spPr>
          <a:xfrm>
            <a:off x="4168432" y="1530970"/>
            <a:ext cx="4856018" cy="102115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Callout 13"/>
          <p:cNvSpPr/>
          <p:nvPr/>
        </p:nvSpPr>
        <p:spPr>
          <a:xfrm>
            <a:off x="7367029" y="674369"/>
            <a:ext cx="2097741" cy="711189"/>
          </a:xfrm>
          <a:prstGeom prst="wedgeEllipseCallout">
            <a:avLst>
              <a:gd name="adj1" fmla="val -9814"/>
              <a:gd name="adj2" fmla="val 70453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l</a:t>
            </a:r>
            <a:r>
              <a:rPr lang="en-US" dirty="0" smtClean="0">
                <a:solidFill>
                  <a:schemeClr val="tx1"/>
                </a:solidFill>
              </a:rPr>
              <a:t>ocal movement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 flipH="1">
            <a:off x="1595883" y="3742716"/>
            <a:ext cx="10391" cy="19015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1135220" y="5301353"/>
            <a:ext cx="298270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208970" y="5274921"/>
            <a:ext cx="7441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</a:t>
            </a:r>
            <a:r>
              <a:rPr lang="en-US" dirty="0" smtClean="0"/>
              <a:t>ime t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921856" y="3759546"/>
            <a:ext cx="6715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</a:t>
            </a:r>
            <a:r>
              <a:rPr lang="en-US" dirty="0" smtClean="0"/>
              <a:t>ize s</a:t>
            </a:r>
            <a:endParaRPr lang="en-US" dirty="0"/>
          </a:p>
        </p:txBody>
      </p:sp>
      <p:sp>
        <p:nvSpPr>
          <p:cNvPr id="23" name="Freeform 22"/>
          <p:cNvSpPr/>
          <p:nvPr/>
        </p:nvSpPr>
        <p:spPr>
          <a:xfrm>
            <a:off x="1606274" y="3908971"/>
            <a:ext cx="2234045" cy="987136"/>
          </a:xfrm>
          <a:custGeom>
            <a:avLst/>
            <a:gdLst>
              <a:gd name="connsiteX0" fmla="*/ 0 w 2234045"/>
              <a:gd name="connsiteY0" fmla="*/ 0 h 987136"/>
              <a:gd name="connsiteX1" fmla="*/ 426027 w 2234045"/>
              <a:gd name="connsiteY1" fmla="*/ 602672 h 987136"/>
              <a:gd name="connsiteX2" fmla="*/ 1610591 w 2234045"/>
              <a:gd name="connsiteY2" fmla="*/ 914400 h 987136"/>
              <a:gd name="connsiteX3" fmla="*/ 2234045 w 2234045"/>
              <a:gd name="connsiteY3" fmla="*/ 987136 h 987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34045" h="987136">
                <a:moveTo>
                  <a:pt x="0" y="0"/>
                </a:moveTo>
                <a:cubicBezTo>
                  <a:pt x="78797" y="225136"/>
                  <a:pt x="157595" y="450272"/>
                  <a:pt x="426027" y="602672"/>
                </a:cubicBezTo>
                <a:cubicBezTo>
                  <a:pt x="694459" y="755072"/>
                  <a:pt x="1309255" y="850323"/>
                  <a:pt x="1610591" y="914400"/>
                </a:cubicBezTo>
                <a:cubicBezTo>
                  <a:pt x="1911927" y="978477"/>
                  <a:pt x="2072986" y="982806"/>
                  <a:pt x="2234045" y="987136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4673178" y="3788140"/>
                <a:ext cx="3370987" cy="19185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:r>
                  <a:rPr lang="en-US" sz="2200" dirty="0" smtClean="0">
                    <a:latin typeface="+mj-lt"/>
                  </a:rPr>
                  <a:t>Lemma 1 </a:t>
                </a:r>
                <a14:m>
                  <m:oMath xmlns:m="http://schemas.openxmlformats.org/officeDocument/2006/math">
                    <m:groupChr>
                      <m:groupChrPr>
                        <m:chr m:val="⇒"/>
                        <m:pos m:val="top"/>
                        <m:ctrlPr>
                          <a:rPr lang="en-US" sz="2200" i="1" smtClean="0">
                            <a:latin typeface="Cambria Math" panose="02040503050406030204" pitchFamily="18" charset="0"/>
                          </a:rPr>
                        </m:ctrlPr>
                      </m:groupChrPr>
                      <m:e/>
                    </m:groupCh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200" dirty="0" smtClean="0">
                    <a:latin typeface="+mj-lt"/>
                  </a:rPr>
                  <a:t>is decreasing.</a:t>
                </a:r>
              </a:p>
              <a:p>
                <a:pPr>
                  <a:lnSpc>
                    <a:spcPct val="150000"/>
                  </a:lnSpc>
                  <a:buNone/>
                </a:pPr>
                <a:r>
                  <a:rPr lang="en-US" sz="2200" dirty="0" smtClean="0">
                    <a:latin typeface="+mj-lt"/>
                  </a:rPr>
                  <a:t>Lemma 2 </a:t>
                </a:r>
                <a14:m>
                  <m:oMath xmlns:m="http://schemas.openxmlformats.org/officeDocument/2006/math">
                    <m:groupChr>
                      <m:groupChrPr>
                        <m:chr m:val="⇒"/>
                        <m:pos m:val="top"/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groupChrPr>
                      <m:e/>
                    </m:groupChr>
                    <m:r>
                      <a:rPr lang="en-US" sz="22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200" dirty="0" smtClean="0"/>
                  <a:t>is </a:t>
                </a:r>
                <a:r>
                  <a:rPr lang="en-US" sz="2200" dirty="0" smtClean="0">
                    <a:latin typeface="+mj-lt"/>
                  </a:rPr>
                  <a:t>convex.</a:t>
                </a:r>
              </a:p>
              <a:p>
                <a:pPr>
                  <a:lnSpc>
                    <a:spcPct val="150000"/>
                  </a:lnSpc>
                  <a:buNone/>
                </a:pPr>
                <a:r>
                  <a:rPr lang="en-US" sz="2200" dirty="0" smtClean="0">
                    <a:latin typeface="+mj-lt"/>
                  </a:rPr>
                  <a:t>So,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Δ</m:t>
                        </m:r>
                      </m:e>
                      <m:sup>
                        <m:d>
                          <m:dPr>
                            <m:ctrlPr>
                              <a:rPr lang="en-US" sz="2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∞</m:t>
                            </m:r>
                          </m:e>
                        </m:d>
                      </m:sup>
                    </m:sSup>
                    <m:r>
                      <a:rPr lang="en-US" sz="22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sz="2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num>
                      <m:den>
                        <m:r>
                          <a:rPr lang="en-US" sz="2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  <m:r>
                      <a:rPr lang="en-US" sz="2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2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d>
                          <m:dPr>
                            <m:ctrlPr>
                              <a:rPr lang="en-US" sz="2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2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∞</m:t>
                            </m:r>
                          </m:e>
                        </m:d>
                      </m:sup>
                    </m:sSup>
                    <m:r>
                      <a:rPr lang="en-US" sz="2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0.</m:t>
                    </m:r>
                  </m:oMath>
                </a14:m>
                <a:endParaRPr lang="en-US" sz="2200" dirty="0" smtClean="0">
                  <a:latin typeface="+mj-lt"/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3178" y="3788140"/>
                <a:ext cx="3370987" cy="1918539"/>
              </a:xfrm>
              <a:prstGeom prst="rect">
                <a:avLst/>
              </a:prstGeom>
              <a:blipFill rotWithShape="0">
                <a:blip r:embed="rId5"/>
                <a:stretch>
                  <a:fillRect l="-2351" t="-10794" r="-18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Box 25"/>
          <p:cNvSpPr txBox="1"/>
          <p:nvPr/>
        </p:nvSpPr>
        <p:spPr>
          <a:xfrm>
            <a:off x="447511" y="2859280"/>
            <a:ext cx="8262198" cy="4308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2200" b="1" dirty="0" smtClean="0">
                <a:latin typeface="+mj-lt"/>
              </a:rPr>
              <a:t>Claim.  </a:t>
            </a:r>
            <a:r>
              <a:rPr lang="en-US" sz="2200" dirty="0" smtClean="0">
                <a:latin typeface="+mj-lt"/>
              </a:rPr>
              <a:t>The dynamical system converges to a doubly balanced operator.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06377" y="5924620"/>
            <a:ext cx="8167557" cy="43088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2200" b="1" dirty="0" smtClean="0">
                <a:latin typeface="+mj-lt"/>
              </a:rPr>
              <a:t>Remark.</a:t>
            </a:r>
            <a:r>
              <a:rPr lang="en-US" sz="2200" dirty="0" smtClean="0">
                <a:latin typeface="+mj-lt"/>
              </a:rPr>
              <a:t>  For an operator that is not scalable, its size will shrink to zero.</a:t>
            </a:r>
          </a:p>
        </p:txBody>
      </p:sp>
    </p:spTree>
    <p:extLst>
      <p:ext uri="{BB962C8B-B14F-4D97-AF65-F5344CB8AC3E}">
        <p14:creationId xmlns:p14="http://schemas.microsoft.com/office/powerpoint/2010/main" val="1010712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2" grpId="0" animBg="1"/>
      <p:bldP spid="11" grpId="0"/>
      <p:bldP spid="12" grpId="0"/>
      <p:bldP spid="13" grpId="0" animBg="1"/>
      <p:bldP spid="14" grpId="0" animBg="1"/>
      <p:bldP spid="18" grpId="0"/>
      <p:bldP spid="19" grpId="0"/>
      <p:bldP spid="23" grpId="0" animBg="1"/>
      <p:bldP spid="25" grpId="0"/>
      <p:bldP spid="26" grpId="0" animBg="1"/>
      <p:bldP spid="2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117B6-3371-47E7-ADB0-EB7DB819AAA2}" type="slidenum">
              <a:rPr lang="en-US" smtClean="0"/>
              <a:pPr/>
              <a:t>23</a:t>
            </a:fld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447511" y="674370"/>
            <a:ext cx="8262149" cy="2286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07489" y="-205951"/>
            <a:ext cx="7886700" cy="1325563"/>
          </a:xfrm>
        </p:spPr>
        <p:txBody>
          <a:bodyPr>
            <a:normAutofit/>
          </a:bodyPr>
          <a:lstStyle/>
          <a:p>
            <a:pPr algn="r"/>
            <a:r>
              <a:rPr lang="en-US" sz="3600" dirty="0" smtClean="0">
                <a:solidFill>
                  <a:schemeClr val="tx2"/>
                </a:solidFill>
                <a:uFill>
                  <a:solidFill>
                    <a:schemeClr val="tx2">
                      <a:lumMod val="40000"/>
                      <a:lumOff val="60000"/>
                    </a:schemeClr>
                  </a:solidFill>
                </a:uFill>
              </a:rPr>
              <a:t>Local Movement</a:t>
            </a:r>
            <a:endParaRPr lang="en-US" sz="3600" dirty="0">
              <a:solidFill>
                <a:schemeClr val="tx2"/>
              </a:solidFill>
              <a:uFill>
                <a:solidFill>
                  <a:schemeClr val="tx2">
                    <a:lumMod val="40000"/>
                    <a:lumOff val="60000"/>
                  </a:schemeClr>
                </a:solidFill>
              </a:u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08237" y="1252463"/>
            <a:ext cx="127631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2200" b="1" dirty="0" smtClean="0">
                <a:latin typeface="+mj-lt"/>
              </a:rPr>
              <a:t>Lemma 2.</a:t>
            </a:r>
            <a:endParaRPr lang="en-US" sz="2200" b="1" dirty="0"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2084548" y="964974"/>
                <a:ext cx="3596241" cy="105112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sz="220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200" b="0" i="0" smtClean="0">
                              <a:latin typeface="Cambria Math" panose="02040503050406030204" pitchFamily="18" charset="0"/>
                            </a:rPr>
                            <m:t>Δ</m:t>
                          </m:r>
                        </m:e>
                        <m:sup>
                          <m:d>
                            <m:d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sup>
                      </m:sSup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=−</m:t>
                      </m:r>
                      <m:nary>
                        <m:naryPr>
                          <m:chr m:val="∑"/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  <m:e>
                          <m:sSubSup>
                            <m:sSubSup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22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200" b="0" i="1" smtClean="0"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</m:num>
                                    <m:den>
                                      <m:r>
                                        <a:rPr lang="en-US" sz="2200" b="0" i="1" smtClean="0">
                                          <a:latin typeface="Cambria Math" panose="02040503050406030204" pitchFamily="18" charset="0"/>
                                        </a:rPr>
                                        <m:t>𝑑𝑡</m:t>
                                      </m:r>
                                    </m:den>
                                  </m:f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sSubSup>
                                    <m:sSubSupPr>
                                      <m:ctrlPr>
                                        <a:rPr lang="en-US" sz="22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2200" b="0" i="1" smtClean="0">
                                          <a:latin typeface="Cambria Math" panose="02040503050406030204" pitchFamily="18" charset="0"/>
                                        </a:rPr>
                                        <m:t>𝑈</m:t>
                                      </m:r>
                                    </m:e>
                                    <m:sub>
                                      <m:r>
                                        <a:rPr lang="en-US" sz="22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  <m:sup>
                                      <m:d>
                                        <m:dPr>
                                          <m:ctrlPr>
                                            <a:rPr lang="en-US" sz="22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200" b="0" i="1" smtClean="0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e>
                                      </m:d>
                                    </m:sup>
                                  </m:sSubSup>
                                </m:e>
                              </m:d>
                            </m:e>
                            <m:sub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sub>
                            <m:sup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nary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2200" dirty="0">
                  <a:latin typeface="+mj-lt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4548" y="964974"/>
                <a:ext cx="3596241" cy="105112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/>
          <p:cNvSpPr/>
          <p:nvPr/>
        </p:nvSpPr>
        <p:spPr>
          <a:xfrm>
            <a:off x="668487" y="994942"/>
            <a:ext cx="4856018" cy="102115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Callout 12"/>
          <p:cNvSpPr/>
          <p:nvPr/>
        </p:nvSpPr>
        <p:spPr>
          <a:xfrm>
            <a:off x="5891695" y="1171710"/>
            <a:ext cx="2097741" cy="711189"/>
          </a:xfrm>
          <a:prstGeom prst="wedgeEllipseCallout">
            <a:avLst>
              <a:gd name="adj1" fmla="val -74948"/>
              <a:gd name="adj2" fmla="val -9351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l</a:t>
            </a:r>
            <a:r>
              <a:rPr lang="en-US" dirty="0" smtClean="0">
                <a:solidFill>
                  <a:schemeClr val="tx1"/>
                </a:solidFill>
              </a:rPr>
              <a:t>ocal movement</a:t>
            </a:r>
            <a:endParaRPr lang="en-US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2024061" y="2206383"/>
                <a:ext cx="3237296" cy="13690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nary>
                                <m:naryPr>
                                  <m:chr m:val="∑"/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p>
                                <m:e>
                                  <m:sSubSup>
                                    <m:sSubSupPr>
                                      <m:ctrlPr>
                                        <a:rPr lang="en-US" sz="2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d>
                                        <m:dPr>
                                          <m:begChr m:val="‖"/>
                                          <m:endChr m:val="‖"/>
                                          <m:ctrlPr>
                                            <a:rPr lang="en-US" sz="22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Sup>
                                            <m:sSubSupPr>
                                              <m:ctrlPr>
                                                <a:rPr lang="en-US" sz="22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SupPr>
                                            <m:e>
                                              <m:r>
                                                <a:rPr lang="en-US" sz="2200" i="1">
                                                  <a:latin typeface="Cambria Math" panose="02040503050406030204" pitchFamily="18" charset="0"/>
                                                </a:rPr>
                                                <m:t>𝑈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200" i="1"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  <m:sup>
                                              <m:d>
                                                <m:dPr>
                                                  <m:ctrlPr>
                                                    <a:rPr lang="en-US" sz="220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r>
                                                    <a:rPr lang="en-US" sz="2200" i="1">
                                                      <a:latin typeface="Cambria Math" panose="02040503050406030204" pitchFamily="18" charset="0"/>
                                                    </a:rPr>
                                                    <m:t>∞</m:t>
                                                  </m:r>
                                                </m:e>
                                              </m:d>
                                            </m:sup>
                                          </m:sSubSup>
                                          <m:r>
                                            <a:rPr lang="en-US" sz="2200" i="1">
                                              <a:latin typeface="Cambria Math" panose="02040503050406030204" pitchFamily="18" charset="0"/>
                                            </a:rPr>
                                            <m:t> −</m:t>
                                          </m:r>
                                          <m:sSubSup>
                                            <m:sSubSupPr>
                                              <m:ctrlPr>
                                                <a:rPr lang="en-US" sz="22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SupPr>
                                            <m:e>
                                              <m:r>
                                                <a:rPr lang="en-US" sz="2200" i="1">
                                                  <a:latin typeface="Cambria Math" panose="02040503050406030204" pitchFamily="18" charset="0"/>
                                                </a:rPr>
                                                <m:t>𝑈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200" i="1"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  <m:sup>
                                              <m:d>
                                                <m:dPr>
                                                  <m:ctrlPr>
                                                    <a:rPr lang="en-US" sz="220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r>
                                                    <a:rPr lang="en-US" sz="2200" i="1">
                                                      <a:latin typeface="Cambria Math" panose="02040503050406030204" pitchFamily="18" charset="0"/>
                                                    </a:rPr>
                                                    <m:t>0</m:t>
                                                  </m:r>
                                                </m:e>
                                              </m:d>
                                            </m:sup>
                                          </m:sSubSup>
                                        </m:e>
                                      </m:d>
                                    </m:e>
                                    <m:sub>
                                      <m:r>
                                        <a:rPr lang="en-US" sz="2200" i="1">
                                          <a:latin typeface="Cambria Math" panose="02040503050406030204" pitchFamily="18" charset="0"/>
                                        </a:rPr>
                                        <m:t>𝐹</m:t>
                                      </m:r>
                                    </m:sub>
                                    <m:sup>
                                      <m:r>
                                        <a:rPr lang="en-US" sz="22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e>
                              </m:nary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sz="2200" dirty="0">
                  <a:latin typeface="+mj-lt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4061" y="2206383"/>
                <a:ext cx="3237296" cy="1369093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5101437" y="2223805"/>
                <a:ext cx="3565143" cy="13690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 smtClean="0">
                          <a:latin typeface="Cambria Math" panose="02040503050406030204" pitchFamily="18" charset="0"/>
                        </a:rPr>
                        <m:t>≤</m:t>
                      </m:r>
                      <m:nary>
                        <m:naryPr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sSup>
                            <m:sSup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nary>
                                    <m:naryPr>
                                      <m:chr m:val="∑"/>
                                      <m:ctrlPr>
                                        <a:rPr lang="en-US" sz="22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a:rPr lang="en-US" sz="22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en-US" sz="2200" b="0" i="1" smtClean="0">
                                          <a:latin typeface="Cambria Math" panose="02040503050406030204" pitchFamily="18" charset="0"/>
                                        </a:rPr>
                                        <m:t>=1</m:t>
                                      </m:r>
                                    </m:sub>
                                    <m:sup>
                                      <m:r>
                                        <a:rPr lang="en-US" sz="2200" b="0" i="1" smtClean="0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p>
                                    <m:e>
                                      <m:sSubSup>
                                        <m:sSubSupPr>
                                          <m:ctrlPr>
                                            <a:rPr lang="en-US" sz="22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d>
                                            <m:dPr>
                                              <m:begChr m:val="‖"/>
                                              <m:endChr m:val="‖"/>
                                              <m:ctrlPr>
                                                <a:rPr lang="en-US" sz="2200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f>
                                                <m:fPr>
                                                  <m:ctrlPr>
                                                    <a:rPr lang="en-US" sz="2200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fPr>
                                                <m:num>
                                                  <m:r>
                                                    <a:rPr lang="en-US" sz="2200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𝑑</m:t>
                                                  </m:r>
                                                </m:num>
                                                <m:den>
                                                  <m:r>
                                                    <a:rPr lang="en-US" sz="2200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𝑑𝑡</m:t>
                                                  </m:r>
                                                </m:den>
                                              </m:f>
                                              <m:sSubSup>
                                                <m:sSubSupPr>
                                                  <m:ctrlPr>
                                                    <a:rPr lang="en-US" sz="2200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SupPr>
                                                <m:e>
                                                  <m:r>
                                                    <a:rPr lang="en-US" sz="2200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𝑈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sz="2200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𝑖</m:t>
                                                  </m:r>
                                                </m:sub>
                                                <m:sup>
                                                  <m:d>
                                                    <m:dPr>
                                                      <m:ctrlPr>
                                                        <a:rPr lang="en-US" sz="2200" b="0" i="1" smtClean="0"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dPr>
                                                    <m:e>
                                                      <m:r>
                                                        <a:rPr lang="en-US" sz="2200" b="0" i="1" smtClean="0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𝑡</m:t>
                                                      </m:r>
                                                    </m:e>
                                                  </m:d>
                                                </m:sup>
                                              </m:sSubSup>
                                            </m:e>
                                          </m:d>
                                        </m:e>
                                        <m:sub>
                                          <m:r>
                                            <a:rPr lang="en-US" sz="2200" b="0" i="1" smtClean="0">
                                              <a:latin typeface="Cambria Math" panose="02040503050406030204" pitchFamily="18" charset="0"/>
                                            </a:rPr>
                                            <m:t>𝐹</m:t>
                                          </m:r>
                                        </m:sub>
                                        <m:sup>
                                          <m:r>
                                            <a:rPr lang="en-US" sz="2200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bSup>
                                    </m:e>
                                  </m:nary>
                                </m:e>
                              </m:d>
                            </m:e>
                            <m:sup>
                              <m:f>
                                <m:fPr>
                                  <m:ctrlP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sup>
                          </m:sSup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e>
                      </m:nary>
                    </m:oMath>
                  </m:oMathPara>
                </a14:m>
                <a:endParaRPr lang="en-US" sz="2200" dirty="0">
                  <a:latin typeface="+mj-lt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1437" y="2223805"/>
                <a:ext cx="3565143" cy="1369093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Oval Callout 15"/>
          <p:cNvSpPr/>
          <p:nvPr/>
        </p:nvSpPr>
        <p:spPr>
          <a:xfrm>
            <a:off x="407488" y="2602124"/>
            <a:ext cx="1420207" cy="711189"/>
          </a:xfrm>
          <a:prstGeom prst="wedgeEllipseCallout">
            <a:avLst>
              <a:gd name="adj1" fmla="val 65422"/>
              <a:gd name="adj2" fmla="val -251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distance</a:t>
            </a:r>
            <a:endParaRPr lang="en-US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5101437" y="3604420"/>
                <a:ext cx="2578976" cy="10926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rad>
                            <m:radPr>
                              <m:degHide m:val="on"/>
                              <m:ctrlPr>
                                <a:rPr lang="en-US" sz="220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num>
                                <m:den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𝑑𝑡</m:t>
                                  </m:r>
                                </m:den>
                              </m:f>
                              <m:sSup>
                                <m:sSup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200">
                                      <a:latin typeface="Cambria Math" panose="02040503050406030204" pitchFamily="18" charset="0"/>
                                    </a:rPr>
                                    <m:t>Δ</m:t>
                                  </m:r>
                                </m:e>
                                <m:sup>
                                  <m:d>
                                    <m:dPr>
                                      <m:ctrlPr>
                                        <a:rPr lang="en-US" sz="2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200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</m:d>
                                </m:sup>
                              </m:sSup>
                            </m:e>
                          </m:rad>
                        </m:e>
                      </m:nary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𝑑𝑡</m:t>
                      </m:r>
                    </m:oMath>
                  </m:oMathPara>
                </a14:m>
                <a:endParaRPr lang="en-US" sz="2200" dirty="0">
                  <a:latin typeface="+mj-lt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1437" y="3604420"/>
                <a:ext cx="2578976" cy="1092671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63416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 animBg="1"/>
      <p:bldP spid="1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117B6-3371-47E7-ADB0-EB7DB819AAA2}" type="slidenum">
              <a:rPr lang="en-US" smtClean="0"/>
              <a:pPr/>
              <a:t>24</a:t>
            </a:fld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447511" y="674370"/>
            <a:ext cx="8262149" cy="2286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07489" y="-205951"/>
            <a:ext cx="7886700" cy="1325563"/>
          </a:xfrm>
        </p:spPr>
        <p:txBody>
          <a:bodyPr>
            <a:normAutofit/>
          </a:bodyPr>
          <a:lstStyle/>
          <a:p>
            <a:pPr algn="r"/>
            <a:r>
              <a:rPr lang="en-US" sz="3600" dirty="0" smtClean="0">
                <a:solidFill>
                  <a:schemeClr val="tx2"/>
                </a:solidFill>
                <a:uFill>
                  <a:solidFill>
                    <a:schemeClr val="tx2">
                      <a:lumMod val="40000"/>
                      <a:lumOff val="60000"/>
                    </a:schemeClr>
                  </a:solidFill>
                </a:uFill>
              </a:rPr>
              <a:t>Local Movement</a:t>
            </a:r>
            <a:endParaRPr lang="en-US" sz="3600" dirty="0">
              <a:solidFill>
                <a:schemeClr val="tx2"/>
              </a:solidFill>
              <a:uFill>
                <a:solidFill>
                  <a:schemeClr val="tx2">
                    <a:lumMod val="40000"/>
                    <a:lumOff val="60000"/>
                  </a:schemeClr>
                </a:solidFill>
              </a:u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08237" y="1252463"/>
            <a:ext cx="127631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2200" b="1" dirty="0" smtClean="0">
                <a:latin typeface="+mj-lt"/>
              </a:rPr>
              <a:t>Lemma 2.</a:t>
            </a:r>
            <a:endParaRPr lang="en-US" sz="2200" b="1" dirty="0"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2084548" y="964974"/>
                <a:ext cx="3596241" cy="105112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sz="220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200" b="0" i="0" smtClean="0">
                              <a:latin typeface="Cambria Math" panose="02040503050406030204" pitchFamily="18" charset="0"/>
                            </a:rPr>
                            <m:t>Δ</m:t>
                          </m:r>
                        </m:e>
                        <m:sup>
                          <m:d>
                            <m:d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sup>
                      </m:sSup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=−</m:t>
                      </m:r>
                      <m:nary>
                        <m:naryPr>
                          <m:chr m:val="∑"/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  <m:e>
                          <m:sSubSup>
                            <m:sSubSup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22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200" b="0" i="1" smtClean="0"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</m:num>
                                    <m:den>
                                      <m:r>
                                        <a:rPr lang="en-US" sz="2200" b="0" i="1" smtClean="0">
                                          <a:latin typeface="Cambria Math" panose="02040503050406030204" pitchFamily="18" charset="0"/>
                                        </a:rPr>
                                        <m:t>𝑑𝑡</m:t>
                                      </m:r>
                                    </m:den>
                                  </m:f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sSubSup>
                                    <m:sSubSupPr>
                                      <m:ctrlPr>
                                        <a:rPr lang="en-US" sz="22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2200" b="0" i="1" smtClean="0">
                                          <a:latin typeface="Cambria Math" panose="02040503050406030204" pitchFamily="18" charset="0"/>
                                        </a:rPr>
                                        <m:t>𝑈</m:t>
                                      </m:r>
                                    </m:e>
                                    <m:sub>
                                      <m:r>
                                        <a:rPr lang="en-US" sz="22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  <m:sup>
                                      <m:d>
                                        <m:dPr>
                                          <m:ctrlPr>
                                            <a:rPr lang="en-US" sz="22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200" b="0" i="1" smtClean="0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e>
                                      </m:d>
                                    </m:sup>
                                  </m:sSubSup>
                                </m:e>
                              </m:d>
                            </m:e>
                            <m:sub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sub>
                            <m:sup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nary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2200" dirty="0">
                  <a:latin typeface="+mj-lt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4548" y="964974"/>
                <a:ext cx="3596241" cy="105112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/>
          <p:cNvSpPr/>
          <p:nvPr/>
        </p:nvSpPr>
        <p:spPr>
          <a:xfrm>
            <a:off x="668487" y="994942"/>
            <a:ext cx="4856018" cy="102115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Callout 12"/>
          <p:cNvSpPr/>
          <p:nvPr/>
        </p:nvSpPr>
        <p:spPr>
          <a:xfrm>
            <a:off x="5891695" y="1171710"/>
            <a:ext cx="2097741" cy="711189"/>
          </a:xfrm>
          <a:prstGeom prst="wedgeEllipseCallout">
            <a:avLst>
              <a:gd name="adj1" fmla="val -74948"/>
              <a:gd name="adj2" fmla="val -9351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l</a:t>
            </a:r>
            <a:r>
              <a:rPr lang="en-US" dirty="0" smtClean="0">
                <a:solidFill>
                  <a:schemeClr val="tx1"/>
                </a:solidFill>
              </a:rPr>
              <a:t>ocal movement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Oval Callout 15"/>
          <p:cNvSpPr/>
          <p:nvPr/>
        </p:nvSpPr>
        <p:spPr>
          <a:xfrm>
            <a:off x="98133" y="1644338"/>
            <a:ext cx="1420207" cy="711189"/>
          </a:xfrm>
          <a:prstGeom prst="wedgeEllipseCallout">
            <a:avLst>
              <a:gd name="adj1" fmla="val 63202"/>
              <a:gd name="adj2" fmla="val 52164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squared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distance</a:t>
            </a:r>
            <a:endParaRPr lang="en-US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3143215" y="2232881"/>
                <a:ext cx="3152786" cy="12610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 smtClean="0">
                          <a:latin typeface="Cambria Math" panose="02040503050406030204" pitchFamily="18" charset="0"/>
                        </a:rPr>
                        <m:t>≤</m:t>
                      </m:r>
                      <m:sSup>
                        <m:sSup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2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nary>
                                <m:nary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  <m:sup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∞</m:t>
                                  </m:r>
                                </m:sup>
                                <m:e>
                                  <m:rad>
                                    <m:radPr>
                                      <m:degHide m:val="on"/>
                                      <m:ctrlPr>
                                        <a:rPr lang="en-US" sz="2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2200" b="0" i="1" smtClean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f>
                                        <m:fPr>
                                          <m:ctrlPr>
                                            <a:rPr lang="en-US" sz="22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sz="2200" i="1">
                                              <a:latin typeface="Cambria Math" panose="02040503050406030204" pitchFamily="18" charset="0"/>
                                            </a:rPr>
                                            <m:t>𝑑</m:t>
                                          </m:r>
                                        </m:num>
                                        <m:den>
                                          <m:r>
                                            <a:rPr lang="en-US" sz="2200" i="1">
                                              <a:latin typeface="Cambria Math" panose="02040503050406030204" pitchFamily="18" charset="0"/>
                                            </a:rPr>
                                            <m:t>𝑑𝑡</m:t>
                                          </m:r>
                                        </m:den>
                                      </m:f>
                                      <m:sSup>
                                        <m:sSupPr>
                                          <m:ctrlPr>
                                            <a:rPr lang="en-US" sz="22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sz="2200">
                                              <a:latin typeface="Cambria Math" panose="02040503050406030204" pitchFamily="18" charset="0"/>
                                            </a:rPr>
                                            <m:t>Δ</m:t>
                                          </m:r>
                                        </m:e>
                                        <m:sup>
                                          <m:d>
                                            <m:dPr>
                                              <m:ctrlPr>
                                                <a:rPr lang="en-US" sz="22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sz="2200" i="1">
                                                  <a:latin typeface="Cambria Math" panose="02040503050406030204" pitchFamily="18" charset="0"/>
                                                </a:rPr>
                                                <m:t>𝑡</m:t>
                                              </m:r>
                                            </m:e>
                                          </m:d>
                                        </m:sup>
                                      </m:sSup>
                                    </m:e>
                                  </m:rad>
                                </m:e>
                              </m:nary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𝑑𝑡</m:t>
                              </m:r>
                              <m:r>
                                <m:rPr>
                                  <m:nor/>
                                </m:rPr>
                                <a:rPr lang="en-US" sz="2200" dirty="0"/>
                                <m:t> </m:t>
                              </m:r>
                            </m:e>
                          </m:d>
                        </m:e>
                        <m:sup>
                          <m:r>
                            <a:rPr lang="en-US" sz="2200" b="0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200" dirty="0">
                  <a:latin typeface="+mj-lt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3215" y="2232881"/>
                <a:ext cx="3152786" cy="1261051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615901" y="2337846"/>
                <a:ext cx="2722347" cy="105112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sz="2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  <m:e>
                          <m:sSubSup>
                            <m:sSubSupPr>
                              <m:ctrlPr>
                                <a:rPr lang="en-US" sz="22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sz="22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en-US" sz="22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22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𝑈</m:t>
                                      </m:r>
                                    </m:e>
                                    <m:sub>
                                      <m:r>
                                        <a:rPr lang="en-US" sz="22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  <m:sup>
                                      <m:d>
                                        <m:dPr>
                                          <m:ctrlPr>
                                            <a:rPr lang="en-US" sz="2200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200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∞</m:t>
                                          </m:r>
                                        </m:e>
                                      </m:d>
                                    </m:sup>
                                  </m:sSubSup>
                                  <m:r>
                                    <a:rPr lang="en-US" sz="22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 −</m:t>
                                  </m:r>
                                  <m:sSubSup>
                                    <m:sSubSupPr>
                                      <m:ctrlPr>
                                        <a:rPr lang="en-US" sz="22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22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𝑈</m:t>
                                      </m:r>
                                    </m:e>
                                    <m:sub>
                                      <m:r>
                                        <a:rPr lang="en-US" sz="22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  <m:sup>
                                      <m:d>
                                        <m:dPr>
                                          <m:ctrlPr>
                                            <a:rPr lang="en-US" sz="2200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200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e>
                                      </m:d>
                                    </m:sup>
                                  </m:sSubSup>
                                </m:e>
                              </m:d>
                            </m:e>
                            <m:sub>
                              <m:r>
                                <a:rPr lang="en-US" sz="22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sub>
                            <m:sup>
                              <m:r>
                                <a:rPr lang="en-US" sz="22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sz="2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901" y="2337846"/>
                <a:ext cx="2722347" cy="105112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263586" y="3664829"/>
                <a:ext cx="8635697" cy="45384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:r>
                  <a:rPr lang="en-US" sz="2200" b="1" u="sng" dirty="0" smtClean="0">
                    <a:latin typeface="+mj-lt"/>
                  </a:rPr>
                  <a:t>Half time</a:t>
                </a:r>
                <a:r>
                  <a:rPr lang="en-US" sz="2200" b="1" dirty="0" smtClean="0">
                    <a:latin typeface="+mj-lt"/>
                  </a:rPr>
                  <a:t>.</a:t>
                </a:r>
                <a:r>
                  <a:rPr lang="en-US" sz="2200" dirty="0" smtClean="0">
                    <a:latin typeface="+mj-lt"/>
                  </a:rPr>
                  <a:t>  The first time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sz="2200" dirty="0" smtClean="0">
                    <a:latin typeface="+mj-lt"/>
                  </a:rPr>
                  <a:t> so that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200" b="0" i="0" smtClean="0">
                            <a:latin typeface="Cambria Math" panose="02040503050406030204" pitchFamily="18" charset="0"/>
                          </a:rPr>
                          <m:t>Δ</m:t>
                        </m:r>
                      </m:e>
                      <m:sup>
                        <m:d>
                          <m:d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</m:d>
                      </m:sup>
                    </m:sSup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200" b="0" i="0" smtClean="0">
                            <a:latin typeface="Cambria Math" panose="02040503050406030204" pitchFamily="18" charset="0"/>
                          </a:rPr>
                          <m:t>Δ</m:t>
                        </m:r>
                      </m:e>
                      <m:sup>
                        <m:d>
                          <m:d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</m:sup>
                    </m:sSup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/2.</m:t>
                    </m:r>
                  </m:oMath>
                </a14:m>
                <a:r>
                  <a:rPr lang="en-US" sz="2200" dirty="0" smtClean="0">
                    <a:latin typeface="+mj-lt"/>
                  </a:rPr>
                  <a:t>  Then use geometric sum.</a:t>
                </a: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586" y="3664829"/>
                <a:ext cx="8635697" cy="453842"/>
              </a:xfrm>
              <a:prstGeom prst="rect">
                <a:avLst/>
              </a:prstGeom>
              <a:blipFill rotWithShape="0">
                <a:blip r:embed="rId6"/>
                <a:stretch>
                  <a:fillRect l="-917" t="-4000" r="-706" b="-2666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668487" y="4257007"/>
                <a:ext cx="2804935" cy="12610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2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nary>
                                <m:nary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  <m:sup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  <m:e>
                                  <m:rad>
                                    <m:radPr>
                                      <m:degHide m:val="on"/>
                                      <m:ctrlPr>
                                        <a:rPr lang="en-US" sz="2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2200" b="0" i="1" smtClean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f>
                                        <m:fPr>
                                          <m:ctrlPr>
                                            <a:rPr lang="en-US" sz="22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sz="2200" i="1">
                                              <a:latin typeface="Cambria Math" panose="02040503050406030204" pitchFamily="18" charset="0"/>
                                            </a:rPr>
                                            <m:t>𝑑</m:t>
                                          </m:r>
                                        </m:num>
                                        <m:den>
                                          <m:r>
                                            <a:rPr lang="en-US" sz="2200" i="1">
                                              <a:latin typeface="Cambria Math" panose="02040503050406030204" pitchFamily="18" charset="0"/>
                                            </a:rPr>
                                            <m:t>𝑑𝑡</m:t>
                                          </m:r>
                                        </m:den>
                                      </m:f>
                                      <m:sSup>
                                        <m:sSupPr>
                                          <m:ctrlPr>
                                            <a:rPr lang="en-US" sz="22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sz="2200">
                                              <a:latin typeface="Cambria Math" panose="02040503050406030204" pitchFamily="18" charset="0"/>
                                            </a:rPr>
                                            <m:t>Δ</m:t>
                                          </m:r>
                                        </m:e>
                                        <m:sup>
                                          <m:d>
                                            <m:dPr>
                                              <m:ctrlPr>
                                                <a:rPr lang="en-US" sz="22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sz="2200" i="1">
                                                  <a:latin typeface="Cambria Math" panose="02040503050406030204" pitchFamily="18" charset="0"/>
                                                </a:rPr>
                                                <m:t>𝑡</m:t>
                                              </m:r>
                                            </m:e>
                                          </m:d>
                                        </m:sup>
                                      </m:sSup>
                                    </m:e>
                                  </m:rad>
                                </m:e>
                              </m:nary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𝑑𝑡</m:t>
                              </m:r>
                              <m:r>
                                <m:rPr>
                                  <m:nor/>
                                </m:rPr>
                                <a:rPr lang="en-US" sz="2200" dirty="0"/>
                                <m:t> </m:t>
                              </m:r>
                            </m:e>
                          </m:d>
                        </m:e>
                        <m:sup>
                          <m:r>
                            <a:rPr lang="en-US" sz="2200" b="0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200" dirty="0">
                  <a:latin typeface="+mj-lt"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487" y="4257007"/>
                <a:ext cx="2804935" cy="1261051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5934471" y="2194877"/>
                <a:ext cx="3297378" cy="12610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4</m:t>
                      </m:r>
                      <m:sSup>
                        <m:sSup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2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nary>
                                <m:nary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  <m:sup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  <m:e>
                                  <m:rad>
                                    <m:radPr>
                                      <m:degHide m:val="on"/>
                                      <m:ctrlPr>
                                        <a:rPr lang="en-US" sz="2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2200" b="0" i="1" smtClean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f>
                                        <m:fPr>
                                          <m:ctrlPr>
                                            <a:rPr lang="en-US" sz="22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sz="2200" i="1">
                                              <a:latin typeface="Cambria Math" panose="02040503050406030204" pitchFamily="18" charset="0"/>
                                            </a:rPr>
                                            <m:t>𝑑</m:t>
                                          </m:r>
                                        </m:num>
                                        <m:den>
                                          <m:r>
                                            <a:rPr lang="en-US" sz="2200" i="1">
                                              <a:latin typeface="Cambria Math" panose="02040503050406030204" pitchFamily="18" charset="0"/>
                                            </a:rPr>
                                            <m:t>𝑑𝑡</m:t>
                                          </m:r>
                                        </m:den>
                                      </m:f>
                                      <m:sSup>
                                        <m:sSupPr>
                                          <m:ctrlPr>
                                            <a:rPr lang="en-US" sz="22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sz="2200">
                                              <a:latin typeface="Cambria Math" panose="02040503050406030204" pitchFamily="18" charset="0"/>
                                            </a:rPr>
                                            <m:t>Δ</m:t>
                                          </m:r>
                                        </m:e>
                                        <m:sup>
                                          <m:d>
                                            <m:dPr>
                                              <m:ctrlPr>
                                                <a:rPr lang="en-US" sz="22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sz="2200" i="1">
                                                  <a:latin typeface="Cambria Math" panose="02040503050406030204" pitchFamily="18" charset="0"/>
                                                </a:rPr>
                                                <m:t>𝑡</m:t>
                                              </m:r>
                                            </m:e>
                                          </m:d>
                                        </m:sup>
                                      </m:sSup>
                                    </m:e>
                                  </m:rad>
                                </m:e>
                              </m:nary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𝑑𝑡</m:t>
                              </m:r>
                              <m:r>
                                <m:rPr>
                                  <m:nor/>
                                </m:rPr>
                                <a:rPr lang="en-US" sz="2200" dirty="0"/>
                                <m:t> </m:t>
                              </m:r>
                            </m:e>
                          </m:d>
                        </m:e>
                        <m:sup>
                          <m:r>
                            <a:rPr lang="en-US" sz="2200" b="0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200" dirty="0">
                  <a:latin typeface="+mj-lt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4471" y="2194877"/>
                <a:ext cx="3297378" cy="1261051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3136641" y="4376583"/>
                <a:ext cx="4160626" cy="96071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 smtClean="0">
                          <a:latin typeface="Cambria Math" panose="02040503050406030204" pitchFamily="18" charset="0"/>
                        </a:rPr>
                        <m:t>≤</m:t>
                      </m:r>
                      <m:sSup>
                        <m:sSup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nary>
                                <m:nary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  <m:sup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  <m:e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nary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𝑑𝑡</m:t>
                              </m:r>
                              <m:r>
                                <m:rPr>
                                  <m:nor/>
                                </m:rPr>
                                <a:rPr lang="en-US" sz="2200" dirty="0"/>
                                <m:t> </m:t>
                              </m:r>
                            </m:e>
                          </m:d>
                          <m:d>
                            <m:dPr>
                              <m:ctrlPr>
                                <a:rPr lang="en-US" sz="22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nary>
                                <m:nary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  <m:sup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  <m:e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en-US" sz="2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200" i="1"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</m:num>
                                    <m:den>
                                      <m:r>
                                        <a:rPr lang="en-US" sz="2200" i="1">
                                          <a:latin typeface="Cambria Math" panose="02040503050406030204" pitchFamily="18" charset="0"/>
                                        </a:rPr>
                                        <m:t>𝑑𝑡</m:t>
                                      </m:r>
                                    </m:den>
                                  </m:f>
                                  <m:sSup>
                                    <m:sSupPr>
                                      <m:ctrlPr>
                                        <a:rPr lang="en-US" sz="2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2200">
                                          <a:latin typeface="Cambria Math" panose="02040503050406030204" pitchFamily="18" charset="0"/>
                                        </a:rPr>
                                        <m:t>Δ</m:t>
                                      </m:r>
                                    </m:e>
                                    <m:sup>
                                      <m:d>
                                        <m:dPr>
                                          <m:ctrlPr>
                                            <a:rPr lang="en-US" sz="22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200" i="1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e>
                                      </m:d>
                                    </m:sup>
                                  </m:sSup>
                                </m:e>
                              </m:nary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𝑑𝑡</m:t>
                              </m:r>
                              <m:r>
                                <m:rPr>
                                  <m:nor/>
                                </m:rPr>
                                <a:rPr lang="en-US" sz="2200" dirty="0"/>
                                <m:t> </m:t>
                              </m:r>
                            </m:e>
                          </m:d>
                        </m:e>
                        <m:sup/>
                      </m:sSup>
                    </m:oMath>
                  </m:oMathPara>
                </a14:m>
                <a:endParaRPr lang="en-US" sz="2200" dirty="0">
                  <a:latin typeface="+mj-lt"/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6641" y="4376583"/>
                <a:ext cx="4160626" cy="960712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6940565" y="4660611"/>
                <a:ext cx="1303113" cy="45384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200" b="0" i="0" smtClean="0">
                              <a:latin typeface="Cambria Math" panose="02040503050406030204" pitchFamily="18" charset="0"/>
                            </a:rPr>
                            <m:t>Δ</m:t>
                          </m:r>
                        </m:e>
                        <m:sup>
                          <m:d>
                            <m:d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d>
                        </m:sup>
                      </m:sSup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2200" dirty="0">
                  <a:latin typeface="+mj-lt"/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0565" y="4660611"/>
                <a:ext cx="1303113" cy="453842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/>
          <p:cNvSpPr txBox="1"/>
          <p:nvPr/>
        </p:nvSpPr>
        <p:spPr>
          <a:xfrm>
            <a:off x="268238" y="5775971"/>
            <a:ext cx="4310347" cy="43088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2200" dirty="0" smtClean="0">
                <a:latin typeface="+mj-lt"/>
              </a:rPr>
              <a:t>So it remains to bound the </a:t>
            </a:r>
            <a:r>
              <a:rPr lang="en-US" sz="2200" b="1" dirty="0" smtClean="0">
                <a:latin typeface="+mj-lt"/>
              </a:rPr>
              <a:t>half time.</a:t>
            </a:r>
            <a:endParaRPr lang="en-US" sz="220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18020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117B6-3371-47E7-ADB0-EB7DB819AAA2}" type="slidenum">
              <a:rPr lang="en-US" smtClean="0"/>
              <a:pPr/>
              <a:t>25</a:t>
            </a:fld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447511" y="674370"/>
            <a:ext cx="8262149" cy="2286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07489" y="-205951"/>
            <a:ext cx="7886700" cy="1325563"/>
          </a:xfrm>
        </p:spPr>
        <p:txBody>
          <a:bodyPr>
            <a:normAutofit/>
          </a:bodyPr>
          <a:lstStyle/>
          <a:p>
            <a:pPr algn="r"/>
            <a:r>
              <a:rPr lang="en-US" sz="3600" dirty="0" smtClean="0">
                <a:solidFill>
                  <a:schemeClr val="tx2"/>
                </a:solidFill>
                <a:uFill>
                  <a:solidFill>
                    <a:schemeClr val="tx2">
                      <a:lumMod val="40000"/>
                      <a:lumOff val="60000"/>
                    </a:schemeClr>
                  </a:solidFill>
                </a:uFill>
              </a:rPr>
              <a:t>Capacity</a:t>
            </a:r>
            <a:endParaRPr lang="en-US" sz="3600" dirty="0">
              <a:solidFill>
                <a:schemeClr val="tx2"/>
              </a:solidFill>
              <a:uFill>
                <a:solidFill>
                  <a:schemeClr val="tx2">
                    <a:lumMod val="40000"/>
                    <a:lumOff val="60000"/>
                  </a:schemeClr>
                </a:solidFill>
              </a:u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34404" y="969645"/>
            <a:ext cx="688836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[</a:t>
            </a:r>
            <a:r>
              <a:rPr lang="en-US" sz="2200" dirty="0" err="1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Gurvits</a:t>
            </a:r>
            <a:r>
              <a:rPr lang="en-US" sz="22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 04] </a:t>
            </a:r>
            <a:r>
              <a:rPr lang="en-US" sz="2200" dirty="0" smtClean="0">
                <a:latin typeface="+mj-lt"/>
              </a:rPr>
              <a:t>a potential function to analyze operator scaling</a:t>
            </a:r>
            <a:endParaRPr lang="en-US" sz="2200" dirty="0"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795868" y="1497570"/>
                <a:ext cx="5565434" cy="111658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i="0" smtClean="0">
                        <a:latin typeface="Cambria Math" panose="02040503050406030204" pitchFamily="18" charset="0"/>
                      </a:rPr>
                      <m:t>c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ap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𝑈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400" dirty="0" smtClean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inf</m:t>
                        </m:r>
                      </m:e>
                      <m:li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∈</m:t>
                        </m:r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ℝ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×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≻0</m:t>
                        </m:r>
                      </m:lim>
                    </m:limLow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func>
                              <m:func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2400" b="0" i="0" smtClean="0">
                                    <a:latin typeface="Cambria Math" panose="02040503050406030204" pitchFamily="18" charset="0"/>
                                  </a:rPr>
                                  <m:t>det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nary>
                                      <m:naryPr>
                                        <m:chr m:val="∑"/>
                                        <m:ctrlP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naryPr>
                                      <m:sub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=1</m:t>
                                        </m:r>
                                      </m:sub>
                                      <m:sup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</m:sup>
                                      <m:e>
                                        <m:sSub>
                                          <m:sSubPr>
                                            <m:ctrlPr>
                                              <a:rPr lang="en-US" sz="24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𝑈</m:t>
                                            </m:r>
                                          </m:e>
                                          <m:sub>
                                            <m:r>
                                              <a:rPr lang="en-US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  <m:sSubSup>
                                          <m:sSubSupPr>
                                            <m:ctrlPr>
                                              <a:rPr lang="en-US" sz="24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SupPr>
                                          <m:e>
                                            <m:r>
                                              <a:rPr lang="en-US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𝑈</m:t>
                                            </m:r>
                                          </m:e>
                                          <m:sub>
                                            <m:r>
                                              <a:rPr lang="en-US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b>
                                          <m:sup>
                                            <m:r>
                                              <a:rPr lang="en-US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𝑇</m:t>
                                            </m:r>
                                          </m:sup>
                                        </m:sSubSup>
                                      </m:e>
                                    </m:nary>
                                  </m:e>
                                </m:d>
                              </m:e>
                            </m:func>
                          </m:e>
                          <m:sup>
                            <m:f>
                              <m:f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den>
                            </m:f>
                          </m:sup>
                        </m:sSup>
                      </m:num>
                      <m:den>
                        <m:func>
                          <m:func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det</m:t>
                            </m:r>
                          </m:fName>
                          <m:e>
                            <m:sSup>
                              <m:sSup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</m:d>
                              </m:e>
                              <m:sup>
                                <m:f>
                                  <m:f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den>
                                </m:f>
                              </m:sup>
                            </m:sSup>
                          </m:e>
                        </m:func>
                      </m:den>
                    </m:f>
                  </m:oMath>
                </a14:m>
                <a:endParaRPr lang="en-US" sz="2400" dirty="0" smtClean="0">
                  <a:latin typeface="+mj-lt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868" y="1497570"/>
                <a:ext cx="5565434" cy="1116588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1979827" y="2886620"/>
            <a:ext cx="5197513" cy="4308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2200" b="1" dirty="0" smtClean="0">
                <a:latin typeface="+mj-lt"/>
              </a:rPr>
              <a:t>Lemma 3.   </a:t>
            </a:r>
            <a:r>
              <a:rPr lang="en-US" sz="2200" dirty="0" smtClean="0">
                <a:latin typeface="+mj-lt"/>
              </a:rPr>
              <a:t>Capacity is unchanged over time</a:t>
            </a:r>
            <a:r>
              <a:rPr lang="en-US" sz="2200" b="1" dirty="0" smtClean="0">
                <a:latin typeface="+mj-lt"/>
              </a:rPr>
              <a:t>.</a:t>
            </a:r>
            <a:endParaRPr lang="en-US" sz="2200" b="1" dirty="0"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3601916" y="3414545"/>
                <a:ext cx="5522922" cy="58548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200" b="0" i="0" smtClean="0">
                          <a:latin typeface="Cambria Math" panose="02040503050406030204" pitchFamily="18" charset="0"/>
                        </a:rPr>
                        <m:t>cap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  <m:sSub>
                                <m:sSubPr>
                                  <m:ctrlP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𝑈</m:t>
                                  </m:r>
                                </m:e>
                                <m:sub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</m:d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unc>
                                <m:funcPr>
                                  <m:ctrlP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200" b="0" i="0" smtClean="0">
                                      <a:latin typeface="Cambria Math" panose="02040503050406030204" pitchFamily="18" charset="0"/>
                                    </a:rPr>
                                    <m:t>det</m:t>
                                  </m:r>
                                </m:fName>
                                <m:e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e>
                              </m:func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den>
                          </m:f>
                        </m:sup>
                      </m:sSup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unc>
                                <m:funcPr>
                                  <m:ctrlP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200" b="0" i="0" smtClean="0">
                                      <a:latin typeface="Cambria Math" panose="02040503050406030204" pitchFamily="18" charset="0"/>
                                    </a:rPr>
                                    <m:t>det</m:t>
                                  </m:r>
                                </m:fName>
                                <m:e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</m:func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den>
                          </m:f>
                        </m:sup>
                      </m:sSup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200" b="0" i="0" smtClean="0">
                          <a:latin typeface="Cambria Math" panose="02040503050406030204" pitchFamily="18" charset="0"/>
                        </a:rPr>
                        <m:t>cap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𝑈</m:t>
                                  </m:r>
                                </m:e>
                                <m:sub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2200" dirty="0">
                  <a:latin typeface="+mj-lt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1916" y="3414545"/>
                <a:ext cx="5522922" cy="585481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/>
          <p:cNvSpPr txBox="1"/>
          <p:nvPr/>
        </p:nvSpPr>
        <p:spPr>
          <a:xfrm>
            <a:off x="161161" y="3583491"/>
            <a:ext cx="361304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+mj-lt"/>
              </a:rPr>
              <a:t>C</a:t>
            </a:r>
            <a:r>
              <a:rPr lang="en-US" sz="2200" dirty="0" smtClean="0">
                <a:latin typeface="+mj-lt"/>
              </a:rPr>
              <a:t>apacity changes after scaling:</a:t>
            </a:r>
            <a:endParaRPr lang="en-US" sz="2200" dirty="0">
              <a:latin typeface="+mj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51716" y="4134169"/>
            <a:ext cx="5702805" cy="798019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93914" y="4323149"/>
            <a:ext cx="177567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latin typeface="+mj-lt"/>
              </a:rPr>
              <a:t>In our system:</a:t>
            </a:r>
            <a:endParaRPr lang="en-US" sz="2200" dirty="0">
              <a:latin typeface="+mj-lt"/>
            </a:endParaRPr>
          </a:p>
        </p:txBody>
      </p:sp>
      <p:sp>
        <p:nvSpPr>
          <p:cNvPr id="17" name="Right Brace 16"/>
          <p:cNvSpPr/>
          <p:nvPr/>
        </p:nvSpPr>
        <p:spPr>
          <a:xfrm rot="5400000">
            <a:off x="3910043" y="4010360"/>
            <a:ext cx="74209" cy="2111941"/>
          </a:xfrm>
          <a:prstGeom prst="righ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Brace 17"/>
          <p:cNvSpPr/>
          <p:nvPr/>
        </p:nvSpPr>
        <p:spPr>
          <a:xfrm rot="5400000">
            <a:off x="6847678" y="4005106"/>
            <a:ext cx="74209" cy="2111941"/>
          </a:xfrm>
          <a:prstGeom prst="righ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3390359" y="5200473"/>
            <a:ext cx="11135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</a:t>
            </a:r>
            <a:r>
              <a:rPr lang="en-US" dirty="0" smtClean="0"/>
              <a:t>race zero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6363377" y="5189965"/>
            <a:ext cx="11135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</a:t>
            </a:r>
            <a:r>
              <a:rPr lang="en-US" dirty="0" smtClean="0"/>
              <a:t>race zero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193914" y="5655036"/>
            <a:ext cx="140115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latin typeface="+mj-lt"/>
              </a:rPr>
              <a:t>Informally:</a:t>
            </a:r>
            <a:endParaRPr lang="en-US" sz="2200" dirty="0"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1564403" y="5533664"/>
                <a:ext cx="3817455" cy="73513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𝐿𝑋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  </m:t>
                      </m:r>
                      <m:groupChr>
                        <m:groupChrPr>
                          <m:chr m:val="⇒"/>
                          <m:pos m:val="top"/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groupChrPr>
                        <m:e/>
                      </m:groupCh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nary>
                            <m:naryPr>
                              <m:limLoc m:val="undOvr"/>
                              <m:subHide m:val="on"/>
                              <m:supHide m:val="on"/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</m:nary>
                        </m:sup>
                      </m:sSup>
                      <m:sSup>
                        <m:sSup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p>
                          <m:d>
                            <m:d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d>
                        </m:sup>
                      </m:sSup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.   </m:t>
                      </m:r>
                    </m:oMath>
                  </m:oMathPara>
                </a14:m>
                <a:endParaRPr lang="en-US" sz="2200" dirty="0">
                  <a:latin typeface="+mj-lt"/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4403" y="5533664"/>
                <a:ext cx="3817455" cy="735138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5300961" y="5618439"/>
                <a:ext cx="3843039" cy="61677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200" i="1" smtClean="0">
                          <a:latin typeface="Cambria Math" panose="02040503050406030204" pitchFamily="18" charset="0"/>
                        </a:rPr>
                        <m:t>t</m:t>
                      </m:r>
                      <m:r>
                        <m:rPr>
                          <m:sty m:val="p"/>
                        </m:rPr>
                        <a:rPr lang="en-US" sz="2200" b="0" i="0" smtClean="0">
                          <a:latin typeface="Cambria Math" panose="02040503050406030204" pitchFamily="18" charset="0"/>
                        </a:rPr>
                        <m:t>r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=0  </m:t>
                      </m:r>
                      <m:groupChr>
                        <m:groupChrPr>
                          <m:chr m:val="⇒"/>
                          <m:pos m:val="top"/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groupChrPr>
                        <m:e/>
                      </m:groupCh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 </m:t>
                      </m:r>
                      <m:func>
                        <m:func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200" b="0" i="0" smtClean="0">
                              <a:latin typeface="Cambria Math" panose="02040503050406030204" pitchFamily="18" charset="0"/>
                            </a:rPr>
                            <m:t>det</m:t>
                          </m:r>
                        </m:fName>
                        <m:e>
                          <m:d>
                            <m:d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nary>
                                    <m:naryPr>
                                      <m:limLoc m:val="undOvr"/>
                                      <m:subHide m:val="on"/>
                                      <m:supHide m:val="on"/>
                                      <m:ctrlPr>
                                        <a:rPr lang="en-US" sz="2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naryPr>
                                    <m:sub/>
                                    <m:sup/>
                                    <m:e>
                                      <m:r>
                                        <a:rPr lang="en-US" sz="2200" i="1">
                                          <a:latin typeface="Cambria Math" panose="02040503050406030204" pitchFamily="18" charset="0"/>
                                        </a:rPr>
                                        <m:t>𝐿</m:t>
                                      </m:r>
                                    </m:e>
                                  </m:nary>
                                </m:sup>
                              </m:sSup>
                            </m:e>
                          </m:d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e>
                      </m:func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.   </m:t>
                      </m:r>
                    </m:oMath>
                  </m:oMathPara>
                </a14:m>
                <a:endParaRPr lang="en-US" sz="2200" dirty="0">
                  <a:latin typeface="+mj-lt"/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0961" y="5618439"/>
                <a:ext cx="3843039" cy="616772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38101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/>
      <p:bldP spid="15" grpId="0"/>
      <p:bldP spid="16" grpId="0"/>
      <p:bldP spid="17" grpId="0" animBg="1"/>
      <p:bldP spid="18" grpId="0" animBg="1"/>
      <p:bldP spid="19" grpId="0"/>
      <p:bldP spid="20" grpId="0"/>
      <p:bldP spid="21" grpId="0"/>
      <p:bldP spid="22" grpId="0"/>
      <p:bldP spid="2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117B6-3371-47E7-ADB0-EB7DB819AAA2}" type="slidenum">
              <a:rPr lang="en-US" smtClean="0"/>
              <a:pPr/>
              <a:t>26</a:t>
            </a:fld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447511" y="674370"/>
            <a:ext cx="8262149" cy="2286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07489" y="-205951"/>
            <a:ext cx="7886700" cy="1325563"/>
          </a:xfrm>
        </p:spPr>
        <p:txBody>
          <a:bodyPr>
            <a:normAutofit/>
          </a:bodyPr>
          <a:lstStyle/>
          <a:p>
            <a:pPr algn="r"/>
            <a:r>
              <a:rPr lang="en-US" sz="3600" dirty="0" smtClean="0">
                <a:solidFill>
                  <a:schemeClr val="tx2"/>
                </a:solidFill>
                <a:uFill>
                  <a:solidFill>
                    <a:schemeClr val="tx2">
                      <a:lumMod val="40000"/>
                      <a:lumOff val="60000"/>
                    </a:schemeClr>
                  </a:solidFill>
                </a:uFill>
              </a:rPr>
              <a:t>Capacity</a:t>
            </a:r>
            <a:endParaRPr lang="en-US" sz="3600" dirty="0">
              <a:solidFill>
                <a:schemeClr val="tx2"/>
              </a:solidFill>
              <a:uFill>
                <a:solidFill>
                  <a:schemeClr val="tx2">
                    <a:lumMod val="40000"/>
                    <a:lumOff val="60000"/>
                  </a:schemeClr>
                </a:solidFill>
              </a:u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34404" y="969645"/>
            <a:ext cx="688836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[</a:t>
            </a:r>
            <a:r>
              <a:rPr lang="en-US" sz="2200" dirty="0" err="1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Gurvits</a:t>
            </a:r>
            <a:r>
              <a:rPr lang="en-US" sz="22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 04] </a:t>
            </a:r>
            <a:r>
              <a:rPr lang="en-US" sz="2200" dirty="0" smtClean="0">
                <a:latin typeface="+mj-lt"/>
              </a:rPr>
              <a:t>a potential function to analyze operator scaling</a:t>
            </a:r>
            <a:endParaRPr lang="en-US" sz="2200" dirty="0"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795868" y="1497570"/>
                <a:ext cx="5565434" cy="111658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i="0" smtClean="0">
                        <a:latin typeface="Cambria Math" panose="02040503050406030204" pitchFamily="18" charset="0"/>
                      </a:rPr>
                      <m:t>c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ap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𝑈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400" dirty="0" smtClean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inf</m:t>
                        </m:r>
                      </m:e>
                      <m:li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∈</m:t>
                        </m:r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ℝ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×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≻0</m:t>
                        </m:r>
                      </m:lim>
                    </m:limLow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func>
                              <m:func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2400" b="0" i="0" smtClean="0">
                                    <a:latin typeface="Cambria Math" panose="02040503050406030204" pitchFamily="18" charset="0"/>
                                  </a:rPr>
                                  <m:t>det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nary>
                                      <m:naryPr>
                                        <m:chr m:val="∑"/>
                                        <m:ctrlP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naryPr>
                                      <m:sub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=1</m:t>
                                        </m:r>
                                      </m:sub>
                                      <m:sup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</m:sup>
                                      <m:e>
                                        <m:sSub>
                                          <m:sSubPr>
                                            <m:ctrlPr>
                                              <a:rPr lang="en-US" sz="24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𝑈</m:t>
                                            </m:r>
                                          </m:e>
                                          <m:sub>
                                            <m:r>
                                              <a:rPr lang="en-US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  <m:sSubSup>
                                          <m:sSubSupPr>
                                            <m:ctrlPr>
                                              <a:rPr lang="en-US" sz="24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SupPr>
                                          <m:e>
                                            <m:r>
                                              <a:rPr lang="en-US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𝑈</m:t>
                                            </m:r>
                                          </m:e>
                                          <m:sub>
                                            <m:r>
                                              <a:rPr lang="en-US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b>
                                          <m:sup>
                                            <m:r>
                                              <a:rPr lang="en-US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𝑇</m:t>
                                            </m:r>
                                          </m:sup>
                                        </m:sSubSup>
                                      </m:e>
                                    </m:nary>
                                  </m:e>
                                </m:d>
                              </m:e>
                            </m:func>
                          </m:e>
                          <m:sup>
                            <m:f>
                              <m:f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den>
                            </m:f>
                          </m:sup>
                        </m:sSup>
                      </m:num>
                      <m:den>
                        <m:func>
                          <m:func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det</m:t>
                            </m:r>
                          </m:fName>
                          <m:e>
                            <m:sSup>
                              <m:sSup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</m:d>
                              </m:e>
                              <m:sup>
                                <m:f>
                                  <m:f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den>
                                </m:f>
                              </m:sup>
                            </m:sSup>
                          </m:e>
                        </m:func>
                      </m:den>
                    </m:f>
                  </m:oMath>
                </a14:m>
                <a:endParaRPr lang="en-US" sz="2400" dirty="0" smtClean="0">
                  <a:latin typeface="+mj-lt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868" y="1497570"/>
                <a:ext cx="5565434" cy="1116588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/>
          <p:cNvSpPr txBox="1"/>
          <p:nvPr/>
        </p:nvSpPr>
        <p:spPr>
          <a:xfrm>
            <a:off x="1935618" y="3208212"/>
            <a:ext cx="127631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2200" b="1" dirty="0" smtClean="0">
                <a:latin typeface="+mj-lt"/>
              </a:rPr>
              <a:t>Lemma 4.</a:t>
            </a:r>
            <a:endParaRPr lang="en-US" sz="2200" b="1" dirty="0"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3211929" y="3159655"/>
                <a:ext cx="4015202" cy="52764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d>
                            <m:d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sup>
                      </m:sSup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≥</m:t>
                      </m:r>
                      <m:sSup>
                        <m:sSup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200" b="0" i="0" smtClean="0">
                              <a:latin typeface="Cambria Math" panose="02040503050406030204" pitchFamily="18" charset="0"/>
                            </a:rPr>
                            <m:t>cap</m:t>
                          </m:r>
                        </m:e>
                        <m:sup>
                          <m:d>
                            <m:d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sup>
                      </m:sSup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≥</m:t>
                      </m:r>
                      <m:sSup>
                        <m:sSup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d>
                            <m:d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sup>
                      </m:sSup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𝑚𝑛</m:t>
                      </m:r>
                      <m:rad>
                        <m:radPr>
                          <m:degHide m:val="on"/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2200" b="0" i="0" smtClean="0"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sup>
                          </m:sSup>
                        </m:e>
                      </m:ra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2200" dirty="0">
                  <a:latin typeface="+mj-lt"/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1929" y="3159655"/>
                <a:ext cx="4015202" cy="52764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Rectangle 25"/>
          <p:cNvSpPr/>
          <p:nvPr/>
        </p:nvSpPr>
        <p:spPr>
          <a:xfrm>
            <a:off x="1795868" y="2981864"/>
            <a:ext cx="5565434" cy="8832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939511" y="4269811"/>
                <a:ext cx="7347076" cy="180805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200" dirty="0" smtClean="0">
                    <a:latin typeface="+mj-lt"/>
                  </a:rPr>
                  <a:t>We adapt the proof from </a:t>
                </a:r>
                <a:r>
                  <a:rPr lang="en-US" sz="2200" dirty="0" smtClean="0">
                    <a:solidFill>
                      <a:schemeClr val="accent1">
                        <a:lumMod val="50000"/>
                      </a:schemeClr>
                    </a:solidFill>
                    <a:latin typeface="+mj-lt"/>
                  </a:rPr>
                  <a:t>[Garg-</a:t>
                </a:r>
                <a:r>
                  <a:rPr lang="en-US" sz="2200" dirty="0" err="1" smtClean="0">
                    <a:solidFill>
                      <a:schemeClr val="accent1">
                        <a:lumMod val="50000"/>
                      </a:schemeClr>
                    </a:solidFill>
                    <a:latin typeface="+mj-lt"/>
                  </a:rPr>
                  <a:t>Gurvits</a:t>
                </a:r>
                <a:r>
                  <a:rPr lang="en-US" sz="2200" dirty="0" smtClean="0">
                    <a:solidFill>
                      <a:schemeClr val="accent1">
                        <a:lumMod val="50000"/>
                      </a:schemeClr>
                    </a:solidFill>
                    <a:latin typeface="+mj-lt"/>
                  </a:rPr>
                  <a:t>-Oliveira-</a:t>
                </a:r>
                <a:r>
                  <a:rPr lang="en-US" sz="2200" dirty="0" err="1" smtClean="0">
                    <a:solidFill>
                      <a:schemeClr val="accent1">
                        <a:lumMod val="50000"/>
                      </a:schemeClr>
                    </a:solidFill>
                    <a:latin typeface="+mj-lt"/>
                  </a:rPr>
                  <a:t>Wigderson</a:t>
                </a:r>
                <a:r>
                  <a:rPr lang="en-US" sz="2200" dirty="0" smtClean="0">
                    <a:solidFill>
                      <a:schemeClr val="accent1">
                        <a:lumMod val="50000"/>
                      </a:schemeClr>
                    </a:solidFill>
                    <a:latin typeface="+mj-lt"/>
                  </a:rPr>
                  <a:t> 06].</a:t>
                </a:r>
              </a:p>
              <a:p>
                <a:endParaRPr lang="en-US" sz="2200" dirty="0">
                  <a:solidFill>
                    <a:schemeClr val="accent1">
                      <a:lumMod val="50000"/>
                    </a:schemeClr>
                  </a:solidFill>
                  <a:latin typeface="+mj-lt"/>
                </a:endParaRPr>
              </a:p>
              <a:p>
                <a:r>
                  <a:rPr lang="en-US" sz="2200" dirty="0" smtClean="0">
                    <a:solidFill>
                      <a:schemeClr val="tx1"/>
                    </a:solidFill>
                    <a:latin typeface="+mj-lt"/>
                  </a:rPr>
                  <a:t>One implication is that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d>
                          <m:dPr>
                            <m:ctrlPr>
                              <a:rPr lang="en-US" sz="2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∞</m:t>
                            </m:r>
                          </m:e>
                        </m:d>
                      </m:sup>
                    </m:sSup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2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ca</m:t>
                    </m:r>
                    <m:sSup>
                      <m:sSupPr>
                        <m:ctrlP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2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p</m:t>
                        </m:r>
                      </m:e>
                      <m:sup>
                        <m:d>
                          <m:dPr>
                            <m:ctrlPr>
                              <a:rPr lang="en-US" sz="2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∞</m:t>
                            </m:r>
                          </m:e>
                        </m:d>
                      </m:sup>
                    </m:sSup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200">
                        <a:latin typeface="Cambria Math" panose="02040503050406030204" pitchFamily="18" charset="0"/>
                      </a:rPr>
                      <m:t>ca</m:t>
                    </m:r>
                    <m:sSup>
                      <m:sSup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200">
                            <a:latin typeface="Cambria Math" panose="02040503050406030204" pitchFamily="18" charset="0"/>
                          </a:rPr>
                          <m:t>p</m:t>
                        </m:r>
                      </m:e>
                      <m:sup>
                        <m:d>
                          <m:d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sz="2200" dirty="0" smtClean="0">
                    <a:solidFill>
                      <a:schemeClr val="tx1"/>
                    </a:solidFill>
                    <a:latin typeface="+mj-lt"/>
                  </a:rPr>
                  <a:t>.</a:t>
                </a:r>
              </a:p>
              <a:p>
                <a:endParaRPr lang="en-US" sz="2200" dirty="0">
                  <a:solidFill>
                    <a:schemeClr val="accent1">
                      <a:lumMod val="50000"/>
                    </a:schemeClr>
                  </a:solidFill>
                  <a:latin typeface="+mj-lt"/>
                </a:endParaRPr>
              </a:p>
              <a:p>
                <a:r>
                  <a:rPr lang="en-US" sz="2200" dirty="0" smtClean="0">
                    <a:latin typeface="+mj-lt"/>
                  </a:rPr>
                  <a:t>We will come back to this lower bound in part III.</a:t>
                </a: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9511" y="4269811"/>
                <a:ext cx="7347076" cy="1808059"/>
              </a:xfrm>
              <a:prstGeom prst="rect">
                <a:avLst/>
              </a:prstGeom>
              <a:blipFill rotWithShape="0">
                <a:blip r:embed="rId5"/>
                <a:stretch>
                  <a:fillRect l="-1079" t="-2020" r="-83" b="-60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59398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 animBg="1"/>
      <p:bldP spid="2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117B6-3371-47E7-ADB0-EB7DB819AAA2}" type="slidenum">
              <a:rPr lang="en-US" smtClean="0"/>
              <a:pPr/>
              <a:t>27</a:t>
            </a:fld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447511" y="674370"/>
            <a:ext cx="8262149" cy="2286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07489" y="-205951"/>
            <a:ext cx="7886700" cy="1325563"/>
          </a:xfrm>
        </p:spPr>
        <p:txBody>
          <a:bodyPr>
            <a:normAutofit/>
          </a:bodyPr>
          <a:lstStyle/>
          <a:p>
            <a:pPr algn="r"/>
            <a:r>
              <a:rPr lang="en-US" sz="3600" dirty="0" smtClean="0">
                <a:solidFill>
                  <a:schemeClr val="tx2"/>
                </a:solidFill>
                <a:uFill>
                  <a:solidFill>
                    <a:schemeClr val="tx2">
                      <a:lumMod val="40000"/>
                      <a:lumOff val="60000"/>
                    </a:schemeClr>
                  </a:solidFill>
                </a:uFill>
              </a:rPr>
              <a:t>Bounding Half Time</a:t>
            </a:r>
            <a:endParaRPr lang="en-US" sz="3600" dirty="0">
              <a:solidFill>
                <a:schemeClr val="tx2"/>
              </a:solidFill>
              <a:uFill>
                <a:solidFill>
                  <a:schemeClr val="tx2">
                    <a:lumMod val="40000"/>
                    <a:lumOff val="60000"/>
                  </a:schemeClr>
                </a:solidFill>
              </a:u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42552" y="897976"/>
                <a:ext cx="8167108" cy="45384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:r>
                  <a:rPr lang="en-US" sz="2200" b="1" u="sng" dirty="0" smtClean="0">
                    <a:latin typeface="+mj-lt"/>
                  </a:rPr>
                  <a:t>Half time</a:t>
                </a:r>
                <a:r>
                  <a:rPr lang="en-US" sz="2200" b="1" dirty="0" smtClean="0">
                    <a:latin typeface="+mj-lt"/>
                  </a:rPr>
                  <a:t>.</a:t>
                </a:r>
                <a:r>
                  <a:rPr lang="en-US" sz="2200" dirty="0" smtClean="0">
                    <a:latin typeface="+mj-lt"/>
                  </a:rPr>
                  <a:t>  Want to upper bound the first time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sz="2200" dirty="0" smtClean="0">
                    <a:latin typeface="+mj-lt"/>
                  </a:rPr>
                  <a:t> so that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200" b="0" i="0" smtClean="0">
                            <a:latin typeface="Cambria Math" panose="02040503050406030204" pitchFamily="18" charset="0"/>
                          </a:rPr>
                          <m:t>Δ</m:t>
                        </m:r>
                      </m:e>
                      <m:sup>
                        <m:d>
                          <m:d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</m:d>
                      </m:sup>
                    </m:sSup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200" b="0" i="0" smtClean="0">
                            <a:latin typeface="Cambria Math" panose="02040503050406030204" pitchFamily="18" charset="0"/>
                          </a:rPr>
                          <m:t>Δ</m:t>
                        </m:r>
                      </m:e>
                      <m:sup>
                        <m:d>
                          <m:d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</m:sup>
                    </m:sSup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/2.</m:t>
                    </m:r>
                  </m:oMath>
                </a14:m>
                <a:endParaRPr lang="en-US" sz="2200" dirty="0" smtClean="0">
                  <a:latin typeface="+mj-lt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552" y="897976"/>
                <a:ext cx="8167108" cy="453842"/>
              </a:xfrm>
              <a:prstGeom prst="rect">
                <a:avLst/>
              </a:prstGeom>
              <a:blipFill rotWithShape="0">
                <a:blip r:embed="rId3"/>
                <a:stretch>
                  <a:fillRect l="-970" t="-2667" b="-2666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1884076" y="1814159"/>
            <a:ext cx="5565434" cy="4308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200" b="1" dirty="0" smtClean="0">
                <a:latin typeface="+mj-lt"/>
              </a:rPr>
              <a:t>Lemma 3.   </a:t>
            </a:r>
            <a:r>
              <a:rPr lang="en-US" sz="2200" dirty="0" smtClean="0">
                <a:latin typeface="+mj-lt"/>
              </a:rPr>
              <a:t>Capacity is unchanged over time</a:t>
            </a:r>
            <a:r>
              <a:rPr lang="en-US" sz="2200" b="1" dirty="0" smtClean="0">
                <a:latin typeface="+mj-lt"/>
              </a:rPr>
              <a:t>.</a:t>
            </a:r>
            <a:endParaRPr lang="en-US" sz="2200" b="1" dirty="0"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08216" y="2595213"/>
            <a:ext cx="127631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2200" b="1" dirty="0" smtClean="0">
                <a:latin typeface="+mj-lt"/>
              </a:rPr>
              <a:t>Lemma 4.</a:t>
            </a:r>
            <a:endParaRPr lang="en-US" sz="2200" b="1" dirty="0"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300137" y="2546656"/>
                <a:ext cx="4015202" cy="52764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d>
                            <m:d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sup>
                      </m:sSup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≥</m:t>
                      </m:r>
                      <m:sSup>
                        <m:sSup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200" b="0" i="0" smtClean="0">
                              <a:latin typeface="Cambria Math" panose="02040503050406030204" pitchFamily="18" charset="0"/>
                            </a:rPr>
                            <m:t>cap</m:t>
                          </m:r>
                        </m:e>
                        <m:sup>
                          <m:d>
                            <m:d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sup>
                      </m:sSup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≥</m:t>
                      </m:r>
                      <m:sSup>
                        <m:sSup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d>
                            <m:d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sup>
                      </m:sSup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𝑚𝑛</m:t>
                      </m:r>
                      <m:rad>
                        <m:radPr>
                          <m:degHide m:val="on"/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2200" b="0" i="0" smtClean="0"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sup>
                          </m:sSup>
                        </m:e>
                      </m:ra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2200" dirty="0">
                  <a:latin typeface="+mj-lt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0137" y="2546656"/>
                <a:ext cx="4015202" cy="52764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/>
          <p:cNvSpPr/>
          <p:nvPr/>
        </p:nvSpPr>
        <p:spPr>
          <a:xfrm>
            <a:off x="1884076" y="2526515"/>
            <a:ext cx="5565434" cy="54515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830797" y="3298135"/>
                <a:ext cx="5142369" cy="52764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d>
                            <m:d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</m:d>
                        </m:sup>
                      </m:sSup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≥</m:t>
                      </m:r>
                      <m:sSup>
                        <m:sSup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200" b="0" i="0" smtClean="0">
                              <a:latin typeface="Cambria Math" panose="02040503050406030204" pitchFamily="18" charset="0"/>
                            </a:rPr>
                            <m:t>cap</m:t>
                          </m:r>
                        </m:e>
                        <m:sup>
                          <m:d>
                            <m:d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</m:d>
                        </m:sup>
                      </m:sSup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200">
                              <a:latin typeface="Cambria Math" panose="02040503050406030204" pitchFamily="18" charset="0"/>
                            </a:rPr>
                            <m:t>ca</m:t>
                          </m:r>
                          <m:r>
                            <m:rPr>
                              <m:sty m:val="p"/>
                            </m:rPr>
                            <a:rPr lang="en-US" sz="2200" b="0" i="0" smtClean="0">
                              <a:latin typeface="Cambria Math" panose="02040503050406030204" pitchFamily="18" charset="0"/>
                            </a:rPr>
                            <m:t>p</m:t>
                          </m:r>
                        </m:e>
                        <m:sup>
                          <m:d>
                            <m:d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d>
                        </m:sup>
                      </m:sSup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≥</m:t>
                      </m:r>
                      <m:sSup>
                        <m:sSup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d>
                            <m:d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d>
                        </m:sup>
                      </m:sSup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𝑚𝑛</m:t>
                      </m:r>
                      <m:rad>
                        <m:radPr>
                          <m:degHide m:val="on"/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2200" b="0" i="0" smtClean="0"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d>
                            </m:sup>
                          </m:sSup>
                        </m:e>
                      </m:rad>
                    </m:oMath>
                  </m:oMathPara>
                </a14:m>
                <a:endParaRPr lang="en-US" sz="2200" dirty="0">
                  <a:latin typeface="+mj-lt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0797" y="3298135"/>
                <a:ext cx="5142369" cy="52764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Plus 1"/>
          <p:cNvSpPr/>
          <p:nvPr/>
        </p:nvSpPr>
        <p:spPr>
          <a:xfrm>
            <a:off x="1261766" y="2186135"/>
            <a:ext cx="530840" cy="491579"/>
          </a:xfrm>
          <a:prstGeom prst="mathPlu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ight Arrow 2"/>
          <p:cNvSpPr/>
          <p:nvPr/>
        </p:nvSpPr>
        <p:spPr>
          <a:xfrm>
            <a:off x="1351696" y="3431054"/>
            <a:ext cx="420414" cy="317395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>
            <a:off x="1356951" y="4056417"/>
            <a:ext cx="420414" cy="317395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1884076" y="3916160"/>
                <a:ext cx="5987921" cy="52764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:r>
                  <a:rPr lang="en-US" sz="2200" dirty="0">
                    <a:latin typeface="+mj-lt"/>
                  </a:rPr>
                  <a:t>s</a:t>
                </a:r>
                <a:r>
                  <a:rPr lang="en-US" sz="2200" dirty="0" smtClean="0">
                    <a:latin typeface="+mj-lt"/>
                  </a:rPr>
                  <a:t>ize of the operator decreases by at most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𝑚𝑛</m:t>
                    </m:r>
                    <m:rad>
                      <m:radPr>
                        <m:degHide m:val="on"/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200">
                                <a:latin typeface="Cambria Math" panose="02040503050406030204" pitchFamily="18" charset="0"/>
                              </a:rPr>
                              <m:t>Δ</m:t>
                            </m:r>
                          </m:e>
                          <m:sup>
                            <m:d>
                              <m:dPr>
                                <m:ctrlPr>
                                  <a:rPr lang="en-US" sz="22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2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d>
                          </m:sup>
                        </m:sSup>
                      </m:e>
                    </m:rad>
                  </m:oMath>
                </a14:m>
                <a:endParaRPr lang="en-US" sz="2200" dirty="0">
                  <a:latin typeface="+mj-lt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4076" y="3916160"/>
                <a:ext cx="5987921" cy="527645"/>
              </a:xfrm>
              <a:prstGeom prst="rect">
                <a:avLst/>
              </a:prstGeom>
              <a:blipFill rotWithShape="0">
                <a:blip r:embed="rId6"/>
                <a:stretch>
                  <a:fillRect l="-1324" b="-229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Connector 16"/>
          <p:cNvCxnSpPr/>
          <p:nvPr/>
        </p:nvCxnSpPr>
        <p:spPr>
          <a:xfrm flipV="1">
            <a:off x="0" y="1561785"/>
            <a:ext cx="9144000" cy="31531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0" y="4578400"/>
            <a:ext cx="9144000" cy="41897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372975" y="5014864"/>
            <a:ext cx="129715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2200" b="1" dirty="0" smtClean="0">
                <a:latin typeface="+mj-lt"/>
              </a:rPr>
              <a:t>Lemma 1.</a:t>
            </a:r>
            <a:endParaRPr lang="en-US" sz="2200" b="1" dirty="0"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1824238" y="4862738"/>
                <a:ext cx="2144305" cy="73513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sz="220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d>
                            <m:d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sup>
                      </m:sSup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=−</m:t>
                      </m:r>
                      <m:sSup>
                        <m:sSup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200" b="0" i="0" smtClean="0">
                              <a:latin typeface="Cambria Math" panose="02040503050406030204" pitchFamily="18" charset="0"/>
                            </a:rPr>
                            <m:t>Δ</m:t>
                          </m:r>
                        </m:e>
                        <m:sup>
                          <m:d>
                            <m:d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sup>
                      </m:sSup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2200" dirty="0">
                  <a:latin typeface="+mj-lt"/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4238" y="4862738"/>
                <a:ext cx="2144305" cy="735138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ectangle 22"/>
          <p:cNvSpPr/>
          <p:nvPr/>
        </p:nvSpPr>
        <p:spPr>
          <a:xfrm>
            <a:off x="233225" y="4788516"/>
            <a:ext cx="3823855" cy="8832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ight Arrow 23"/>
          <p:cNvSpPr/>
          <p:nvPr/>
        </p:nvSpPr>
        <p:spPr>
          <a:xfrm>
            <a:off x="4228332" y="5109383"/>
            <a:ext cx="420414" cy="317395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4761784" y="4972354"/>
                <a:ext cx="3947876" cy="57041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:r>
                  <a:rPr lang="en-US" sz="2200" dirty="0" smtClean="0">
                    <a:latin typeface="+mj-lt"/>
                  </a:rPr>
                  <a:t>size decreases by at least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200" b="0" i="0" smtClean="0">
                            <a:latin typeface="Cambria Math" panose="02040503050406030204" pitchFamily="18" charset="0"/>
                          </a:rPr>
                          <m:t>Δ</m:t>
                        </m:r>
                      </m:e>
                      <m:sup>
                        <m:d>
                          <m:d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</m:sup>
                    </m:sSup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endParaRPr lang="en-US" sz="2200" dirty="0">
                  <a:latin typeface="+mj-lt"/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1784" y="4972354"/>
                <a:ext cx="3947876" cy="570413"/>
              </a:xfrm>
              <a:prstGeom prst="rect">
                <a:avLst/>
              </a:prstGeom>
              <a:blipFill rotWithShape="0">
                <a:blip r:embed="rId8"/>
                <a:stretch>
                  <a:fillRect l="-2006" b="-96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Right Arrow 25"/>
          <p:cNvSpPr/>
          <p:nvPr/>
        </p:nvSpPr>
        <p:spPr>
          <a:xfrm>
            <a:off x="1351696" y="6066915"/>
            <a:ext cx="420414" cy="317395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1953554" y="5887717"/>
                <a:ext cx="1413592" cy="79175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≤ 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𝑚𝑛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m:rPr>
                                  <m:sty m:val="p"/>
                                </m:rPr>
                                <a:rPr lang="en-US" sz="2200" b="0" i="0" smtClean="0"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US" sz="2200" dirty="0">
                  <a:latin typeface="+mj-lt"/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3554" y="5887717"/>
                <a:ext cx="1413592" cy="791755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Right Arrow 27"/>
          <p:cNvSpPr/>
          <p:nvPr/>
        </p:nvSpPr>
        <p:spPr>
          <a:xfrm>
            <a:off x="3646772" y="6076674"/>
            <a:ext cx="420414" cy="317395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4257418" y="6008375"/>
                <a:ext cx="3997697" cy="463973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:r>
                  <a:rPr lang="en-US" sz="2200" dirty="0" smtClean="0">
                    <a:latin typeface="+mj-lt"/>
                  </a:rPr>
                  <a:t>total movement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𝑇</m:t>
                    </m:r>
                    <m:r>
                      <m:rPr>
                        <m:sty m:val="p"/>
                      </m:rPr>
                      <a:rPr lang="en-US" sz="2200" b="0" i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𝑚𝑛</m:t>
                    </m:r>
                    <m:rad>
                      <m:radPr>
                        <m:degHide m:val="on"/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sty m:val="p"/>
                          </m:rPr>
                          <a:rPr lang="en-US" sz="2200" b="0" i="0" smtClean="0">
                            <a:latin typeface="Cambria Math" panose="02040503050406030204" pitchFamily="18" charset="0"/>
                          </a:rPr>
                          <m:t>Δ</m:t>
                        </m:r>
                      </m:e>
                    </m:rad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200" dirty="0">
                  <a:latin typeface="+mj-lt"/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7418" y="6008375"/>
                <a:ext cx="3997697" cy="463973"/>
              </a:xfrm>
              <a:prstGeom prst="rect">
                <a:avLst/>
              </a:prstGeom>
              <a:blipFill rotWithShape="0">
                <a:blip r:embed="rId10"/>
                <a:stretch>
                  <a:fillRect l="-1664" b="-20988"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26686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/>
      <p:bldP spid="11" grpId="0"/>
      <p:bldP spid="12" grpId="0" animBg="1"/>
      <p:bldP spid="13" grpId="0"/>
      <p:bldP spid="2" grpId="0" animBg="1"/>
      <p:bldP spid="3" grpId="0" animBg="1"/>
      <p:bldP spid="14" grpId="0" animBg="1"/>
      <p:bldP spid="15" grpId="0"/>
      <p:bldP spid="21" grpId="0"/>
      <p:bldP spid="22" grpId="0"/>
      <p:bldP spid="23" grpId="0" animBg="1"/>
      <p:bldP spid="24" grpId="0" animBg="1"/>
      <p:bldP spid="25" grpId="0"/>
      <p:bldP spid="26" grpId="0" animBg="1"/>
      <p:bldP spid="27" grpId="0" animBg="1"/>
      <p:bldP spid="28" grpId="0" animBg="1"/>
      <p:bldP spid="29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117B6-3371-47E7-ADB0-EB7DB819AAA2}" type="slidenum">
              <a:rPr lang="en-US" smtClean="0"/>
              <a:pPr/>
              <a:t>28</a:t>
            </a:fld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447511" y="674370"/>
            <a:ext cx="8262149" cy="2286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07489" y="-205951"/>
            <a:ext cx="7886700" cy="1325563"/>
          </a:xfrm>
        </p:spPr>
        <p:txBody>
          <a:bodyPr>
            <a:normAutofit/>
          </a:bodyPr>
          <a:lstStyle/>
          <a:p>
            <a:pPr algn="r"/>
            <a:r>
              <a:rPr lang="en-US" sz="3600" dirty="0" smtClean="0">
                <a:solidFill>
                  <a:schemeClr val="tx2"/>
                </a:solidFill>
                <a:uFill>
                  <a:solidFill>
                    <a:schemeClr val="tx2">
                      <a:lumMod val="40000"/>
                      <a:lumOff val="60000"/>
                    </a:schemeClr>
                  </a:solidFill>
                </a:uFill>
              </a:rPr>
              <a:t>Summary of Analysis</a:t>
            </a:r>
            <a:endParaRPr lang="en-US" sz="3600" dirty="0">
              <a:solidFill>
                <a:schemeClr val="tx2"/>
              </a:solidFill>
              <a:uFill>
                <a:solidFill>
                  <a:schemeClr val="tx2">
                    <a:lumMod val="40000"/>
                    <a:lumOff val="60000"/>
                  </a:schemeClr>
                </a:solidFill>
              </a:u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905702" y="971548"/>
                <a:ext cx="1108621" cy="4866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{</m:t>
                      </m:r>
                      <m:sSubSup>
                        <m:sSub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d>
                        </m:sup>
                      </m:sSubSup>
                      <m:r>
                        <a:rPr lang="en-US" sz="2400" i="1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sz="2400" dirty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5702" y="971548"/>
                <a:ext cx="1108621" cy="486646"/>
              </a:xfrm>
              <a:prstGeom prst="rect">
                <a:avLst/>
              </a:prstGeom>
              <a:blipFill rotWithShape="0">
                <a:blip r:embed="rId2"/>
                <a:stretch>
                  <a:fillRect b="-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674905" y="956075"/>
                <a:ext cx="1006421" cy="4866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{</m:t>
                      </m:r>
                      <m:sSubSup>
                        <m:sSub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sup>
                      </m:sSubSup>
                      <m:r>
                        <a:rPr lang="en-US" sz="2400" i="1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sz="2400" dirty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4905" y="956075"/>
                <a:ext cx="1006421" cy="486646"/>
              </a:xfrm>
              <a:prstGeom prst="rect">
                <a:avLst/>
              </a:prstGeom>
              <a:blipFill rotWithShape="0">
                <a:blip r:embed="rId3"/>
                <a:stretch>
                  <a:fillRect b="-3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5746087" y="1341414"/>
                <a:ext cx="1011169" cy="2927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{</m:t>
                      </m:r>
                      <m:sSubSup>
                        <m:sSub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∞</m:t>
                              </m:r>
                            </m:e>
                          </m:d>
                        </m:sup>
                      </m:sSubSup>
                      <m:r>
                        <a:rPr lang="en-US" sz="2400" i="1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6087" y="1341414"/>
                <a:ext cx="1011169" cy="292755"/>
              </a:xfrm>
              <a:prstGeom prst="rect">
                <a:avLst/>
              </a:prstGeom>
              <a:blipFill rotWithShape="0">
                <a:blip r:embed="rId4"/>
                <a:stretch>
                  <a:fillRect b="-729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Connector 10"/>
          <p:cNvCxnSpPr/>
          <p:nvPr/>
        </p:nvCxnSpPr>
        <p:spPr>
          <a:xfrm>
            <a:off x="1831598" y="1177816"/>
            <a:ext cx="3994016" cy="527716"/>
          </a:xfrm>
          <a:prstGeom prst="line">
            <a:avLst/>
          </a:prstGeom>
          <a:ln w="3810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Freeform 11"/>
          <p:cNvSpPr/>
          <p:nvPr/>
        </p:nvSpPr>
        <p:spPr>
          <a:xfrm>
            <a:off x="1658023" y="1197256"/>
            <a:ext cx="4167592" cy="508276"/>
          </a:xfrm>
          <a:custGeom>
            <a:avLst/>
            <a:gdLst>
              <a:gd name="connsiteX0" fmla="*/ 0 w 4615031"/>
              <a:gd name="connsiteY0" fmla="*/ 0 h 968188"/>
              <a:gd name="connsiteX1" fmla="*/ 892885 w 4615031"/>
              <a:gd name="connsiteY1" fmla="*/ 602428 h 968188"/>
              <a:gd name="connsiteX2" fmla="*/ 2829261 w 4615031"/>
              <a:gd name="connsiteY2" fmla="*/ 161365 h 968188"/>
              <a:gd name="connsiteX3" fmla="*/ 4615031 w 4615031"/>
              <a:gd name="connsiteY3" fmla="*/ 968188 h 968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15031" h="968188">
                <a:moveTo>
                  <a:pt x="0" y="0"/>
                </a:moveTo>
                <a:cubicBezTo>
                  <a:pt x="210671" y="287767"/>
                  <a:pt x="421342" y="575534"/>
                  <a:pt x="892885" y="602428"/>
                </a:cubicBezTo>
                <a:cubicBezTo>
                  <a:pt x="1364428" y="629322"/>
                  <a:pt x="2208904" y="100405"/>
                  <a:pt x="2829261" y="161365"/>
                </a:cubicBezTo>
                <a:cubicBezTo>
                  <a:pt x="3449618" y="222325"/>
                  <a:pt x="4032324" y="595256"/>
                  <a:pt x="4615031" y="968188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609686" y="2053699"/>
                <a:ext cx="2722348" cy="105112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  <m:e>
                          <m:sSubSup>
                            <m:sSubSup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en-US" sz="2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2200" i="1">
                                          <a:latin typeface="Cambria Math" panose="02040503050406030204" pitchFamily="18" charset="0"/>
                                        </a:rPr>
                                        <m:t>𝑈</m:t>
                                      </m:r>
                                    </m:e>
                                    <m:sub>
                                      <m:r>
                                        <a:rPr lang="en-US" sz="22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  <m:sup>
                                      <m:d>
                                        <m:dPr>
                                          <m:ctrlPr>
                                            <a:rPr lang="en-US" sz="22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200" i="1">
                                              <a:latin typeface="Cambria Math" panose="02040503050406030204" pitchFamily="18" charset="0"/>
                                            </a:rPr>
                                            <m:t>∞</m:t>
                                          </m:r>
                                        </m:e>
                                      </m:d>
                                    </m:sup>
                                  </m:sSubSup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 −</m:t>
                                  </m:r>
                                  <m:sSubSup>
                                    <m:sSubSupPr>
                                      <m:ctrlPr>
                                        <a:rPr lang="en-US" sz="2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2200" i="1">
                                          <a:latin typeface="Cambria Math" panose="02040503050406030204" pitchFamily="18" charset="0"/>
                                        </a:rPr>
                                        <m:t>𝑈</m:t>
                                      </m:r>
                                    </m:e>
                                    <m:sub>
                                      <m:r>
                                        <a:rPr lang="en-US" sz="22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  <m:sup>
                                      <m:d>
                                        <m:dPr>
                                          <m:ctrlPr>
                                            <a:rPr lang="en-US" sz="22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200" i="1"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e>
                                      </m:d>
                                    </m:sup>
                                  </m:sSubSup>
                                </m:e>
                              </m:d>
                            </m:e>
                            <m:sub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sub>
                            <m:sup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nary>
                    </m:oMath>
                  </m:oMathPara>
                </a14:m>
                <a:endParaRPr lang="en-US" sz="2200" dirty="0">
                  <a:latin typeface="+mj-lt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9686" y="2053699"/>
                <a:ext cx="2722348" cy="105112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Oval Callout 13"/>
          <p:cNvSpPr/>
          <p:nvPr/>
        </p:nvSpPr>
        <p:spPr>
          <a:xfrm>
            <a:off x="0" y="2212238"/>
            <a:ext cx="1420207" cy="711189"/>
          </a:xfrm>
          <a:prstGeom prst="wedgeEllipseCallout">
            <a:avLst>
              <a:gd name="adj1" fmla="val 65422"/>
              <a:gd name="adj2" fmla="val -251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</a:t>
            </a:r>
            <a:r>
              <a:rPr lang="en-US" dirty="0" smtClean="0">
                <a:solidFill>
                  <a:schemeClr val="tx1"/>
                </a:solidFill>
              </a:rPr>
              <a:t>quared distance</a:t>
            </a:r>
            <a:endParaRPr lang="en-US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4297679" y="1784263"/>
                <a:ext cx="4109330" cy="143597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sSup>
                        <m:sSupPr>
                          <m:ctrlPr>
                            <a:rPr lang="en-US" sz="22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2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nary>
                                <m:naryPr>
                                  <m:ctrlPr>
                                    <a:rPr lang="en-US" sz="22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US" sz="22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  <m:sup>
                                  <m:r>
                                    <a:rPr lang="en-US" sz="22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∞</m:t>
                                  </m:r>
                                </m:sup>
                                <m:e>
                                  <m:sSup>
                                    <m:sSupPr>
                                      <m:ctrlPr>
                                        <a:rPr lang="en-US" sz="22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sz="2200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nary>
                                            <m:naryPr>
                                              <m:chr m:val="∑"/>
                                              <m:ctrlPr>
                                                <a:rPr lang="en-US" sz="2200" i="1">
                                                  <a:solidFill>
                                                    <a:prstClr val="black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naryPr>
                                            <m:sub>
                                              <m:r>
                                                <a:rPr lang="en-US" sz="2200" i="1">
                                                  <a:solidFill>
                                                    <a:prstClr val="black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  <m:r>
                                                <a:rPr lang="en-US" sz="2200" i="1">
                                                  <a:solidFill>
                                                    <a:prstClr val="black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=1</m:t>
                                              </m:r>
                                            </m:sub>
                                            <m:sup>
                                              <m:r>
                                                <a:rPr lang="en-US" sz="2200" i="1">
                                                  <a:solidFill>
                                                    <a:prstClr val="black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𝑘</m:t>
                                              </m:r>
                                            </m:sup>
                                            <m:e>
                                              <m:sSubSup>
                                                <m:sSubSupPr>
                                                  <m:ctrlPr>
                                                    <a:rPr lang="en-US" sz="2200" i="1">
                                                      <a:solidFill>
                                                        <a:prstClr val="black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SupPr>
                                                <m:e>
                                                  <m:d>
                                                    <m:dPr>
                                                      <m:begChr m:val="‖"/>
                                                      <m:endChr m:val="‖"/>
                                                      <m:ctrlPr>
                                                        <a:rPr lang="en-US" sz="2200" i="1">
                                                          <a:solidFill>
                                                            <a:prstClr val="black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dPr>
                                                    <m:e>
                                                      <m:f>
                                                        <m:fPr>
                                                          <m:ctrlPr>
                                                            <a:rPr lang="en-US" sz="2200" i="1">
                                                              <a:solidFill>
                                                                <a:prstClr val="black"/>
                                                              </a:solidFill>
                                                              <a:latin typeface="Cambria Math" panose="02040503050406030204" pitchFamily="18" charset="0"/>
                                                            </a:rPr>
                                                          </m:ctrlPr>
                                                        </m:fPr>
                                                        <m:num>
                                                          <m:r>
                                                            <a:rPr lang="en-US" sz="2200" i="1">
                                                              <a:solidFill>
                                                                <a:prstClr val="black"/>
                                                              </a:solidFill>
                                                              <a:latin typeface="Cambria Math" panose="02040503050406030204" pitchFamily="18" charset="0"/>
                                                            </a:rPr>
                                                            <m:t>𝑑</m:t>
                                                          </m:r>
                                                        </m:num>
                                                        <m:den>
                                                          <m:r>
                                                            <a:rPr lang="en-US" sz="2200" i="1">
                                                              <a:solidFill>
                                                                <a:prstClr val="black"/>
                                                              </a:solidFill>
                                                              <a:latin typeface="Cambria Math" panose="02040503050406030204" pitchFamily="18" charset="0"/>
                                                            </a:rPr>
                                                            <m:t>𝑑𝑡</m:t>
                                                          </m:r>
                                                        </m:den>
                                                      </m:f>
                                                      <m:sSubSup>
                                                        <m:sSubSupPr>
                                                          <m:ctrlPr>
                                                            <a:rPr lang="en-US" sz="2200" i="1">
                                                              <a:solidFill>
                                                                <a:prstClr val="black"/>
                                                              </a:solidFill>
                                                              <a:latin typeface="Cambria Math" panose="02040503050406030204" pitchFamily="18" charset="0"/>
                                                            </a:rPr>
                                                          </m:ctrlPr>
                                                        </m:sSubSupPr>
                                                        <m:e>
                                                          <m:r>
                                                            <a:rPr lang="en-US" sz="2200" i="1">
                                                              <a:solidFill>
                                                                <a:prstClr val="black"/>
                                                              </a:solidFill>
                                                              <a:latin typeface="Cambria Math" panose="02040503050406030204" pitchFamily="18" charset="0"/>
                                                            </a:rPr>
                                                            <m:t>𝑈</m:t>
                                                          </m:r>
                                                        </m:e>
                                                        <m:sub>
                                                          <m:r>
                                                            <a:rPr lang="en-US" sz="2200" i="1">
                                                              <a:solidFill>
                                                                <a:prstClr val="black"/>
                                                              </a:solidFill>
                                                              <a:latin typeface="Cambria Math" panose="02040503050406030204" pitchFamily="18" charset="0"/>
                                                            </a:rPr>
                                                            <m:t>𝑖</m:t>
                                                          </m:r>
                                                        </m:sub>
                                                        <m:sup>
                                                          <m:d>
                                                            <m:dPr>
                                                              <m:ctrlPr>
                                                                <a:rPr lang="en-US" sz="2200" i="1">
                                                                  <a:solidFill>
                                                                    <a:prstClr val="black"/>
                                                                  </a:solidFill>
                                                                  <a:latin typeface="Cambria Math" panose="02040503050406030204" pitchFamily="18" charset="0"/>
                                                                </a:rPr>
                                                              </m:ctrlPr>
                                                            </m:dPr>
                                                            <m:e>
                                                              <m:r>
                                                                <a:rPr lang="en-US" sz="2200" i="1">
                                                                  <a:solidFill>
                                                                    <a:prstClr val="black"/>
                                                                  </a:solidFill>
                                                                  <a:latin typeface="Cambria Math" panose="02040503050406030204" pitchFamily="18" charset="0"/>
                                                                </a:rPr>
                                                                <m:t>𝑡</m:t>
                                                              </m:r>
                                                            </m:e>
                                                          </m:d>
                                                        </m:sup>
                                                      </m:sSubSup>
                                                    </m:e>
                                                  </m:d>
                                                </m:e>
                                                <m:sub>
                                                  <m:r>
                                                    <a:rPr lang="en-US" sz="2200" i="1">
                                                      <a:solidFill>
                                                        <a:prstClr val="black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𝐹</m:t>
                                                  </m:r>
                                                </m:sub>
                                                <m:sup>
                                                  <m:r>
                                                    <a:rPr lang="en-US" sz="2200" i="1">
                                                      <a:solidFill>
                                                        <a:prstClr val="black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2</m:t>
                                                  </m:r>
                                                </m:sup>
                                              </m:sSubSup>
                                            </m:e>
                                          </m:nary>
                                        </m:e>
                                      </m:d>
                                    </m:e>
                                    <m:sup>
                                      <m:f>
                                        <m:fPr>
                                          <m:ctrlPr>
                                            <a:rPr lang="en-US" sz="2200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sz="2200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num>
                                        <m:den>
                                          <m:r>
                                            <a:rPr lang="en-US" sz="2200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den>
                                      </m:f>
                                    </m:sup>
                                  </m:sSup>
                                  <m:r>
                                    <a:rPr lang="en-US" sz="22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𝑑𝑡</m:t>
                                  </m:r>
                                </m:e>
                              </m:nary>
                            </m:e>
                          </m:d>
                        </m:e>
                        <m:sup>
                          <m:r>
                            <a:rPr lang="en-US" sz="2200" b="0" i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7679" y="1784263"/>
                <a:ext cx="4109330" cy="1435971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Oval Callout 15"/>
          <p:cNvSpPr/>
          <p:nvPr/>
        </p:nvSpPr>
        <p:spPr>
          <a:xfrm>
            <a:off x="6864330" y="994575"/>
            <a:ext cx="2097741" cy="711189"/>
          </a:xfrm>
          <a:prstGeom prst="wedgeEllipseCallout">
            <a:avLst>
              <a:gd name="adj1" fmla="val -36870"/>
              <a:gd name="adj2" fmla="val 91143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l</a:t>
            </a:r>
            <a:r>
              <a:rPr lang="en-US" dirty="0" smtClean="0">
                <a:solidFill>
                  <a:schemeClr val="tx1"/>
                </a:solidFill>
              </a:rPr>
              <a:t>ocal movement</a:t>
            </a:r>
            <a:endParaRPr lang="en-US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4297679" y="3256511"/>
                <a:ext cx="3152786" cy="12610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 smtClean="0">
                          <a:latin typeface="Cambria Math" panose="02040503050406030204" pitchFamily="18" charset="0"/>
                        </a:rPr>
                        <m:t>≤</m:t>
                      </m:r>
                      <m:sSup>
                        <m:sSup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2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nary>
                                <m:nary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  <m:sup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∞</m:t>
                                  </m:r>
                                </m:sup>
                                <m:e>
                                  <m:rad>
                                    <m:radPr>
                                      <m:degHide m:val="on"/>
                                      <m:ctrlPr>
                                        <a:rPr lang="en-US" sz="2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2200" b="0" i="1" smtClean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f>
                                        <m:fPr>
                                          <m:ctrlPr>
                                            <a:rPr lang="en-US" sz="22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sz="2200" i="1">
                                              <a:latin typeface="Cambria Math" panose="02040503050406030204" pitchFamily="18" charset="0"/>
                                            </a:rPr>
                                            <m:t>𝑑</m:t>
                                          </m:r>
                                        </m:num>
                                        <m:den>
                                          <m:r>
                                            <a:rPr lang="en-US" sz="2200" i="1">
                                              <a:latin typeface="Cambria Math" panose="02040503050406030204" pitchFamily="18" charset="0"/>
                                            </a:rPr>
                                            <m:t>𝑑𝑡</m:t>
                                          </m:r>
                                        </m:den>
                                      </m:f>
                                      <m:sSup>
                                        <m:sSupPr>
                                          <m:ctrlPr>
                                            <a:rPr lang="en-US" sz="22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sz="2200">
                                              <a:latin typeface="Cambria Math" panose="02040503050406030204" pitchFamily="18" charset="0"/>
                                            </a:rPr>
                                            <m:t>Δ</m:t>
                                          </m:r>
                                        </m:e>
                                        <m:sup>
                                          <m:d>
                                            <m:dPr>
                                              <m:ctrlPr>
                                                <a:rPr lang="en-US" sz="22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sz="2200" i="1">
                                                  <a:latin typeface="Cambria Math" panose="02040503050406030204" pitchFamily="18" charset="0"/>
                                                </a:rPr>
                                                <m:t>𝑡</m:t>
                                              </m:r>
                                            </m:e>
                                          </m:d>
                                        </m:sup>
                                      </m:sSup>
                                    </m:e>
                                  </m:rad>
                                </m:e>
                              </m:nary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𝑑𝑡</m:t>
                              </m:r>
                              <m:r>
                                <m:rPr>
                                  <m:nor/>
                                </m:rPr>
                                <a:rPr lang="en-US" sz="2200" dirty="0"/>
                                <m:t> </m:t>
                              </m:r>
                            </m:e>
                          </m:d>
                        </m:e>
                        <m:sup>
                          <m:r>
                            <a:rPr lang="en-US" sz="2200" b="0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200" dirty="0">
                  <a:latin typeface="+mj-lt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7679" y="3256511"/>
                <a:ext cx="3152786" cy="1261051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Oval Callout 17"/>
          <p:cNvSpPr/>
          <p:nvPr/>
        </p:nvSpPr>
        <p:spPr>
          <a:xfrm>
            <a:off x="7345902" y="3256511"/>
            <a:ext cx="1572861" cy="711189"/>
          </a:xfrm>
          <a:prstGeom prst="wedgeEllipseCallout">
            <a:avLst>
              <a:gd name="adj1" fmla="val -56410"/>
              <a:gd name="adj2" fmla="val 24640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Lemma 2</a:t>
            </a:r>
            <a:endParaRPr lang="en-US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4332034" y="4688721"/>
                <a:ext cx="1182888" cy="45384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𝑇</m:t>
                      </m:r>
                      <m:sSup>
                        <m:sSup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200" b="0" i="0" smtClean="0">
                              <a:latin typeface="Cambria Math" panose="02040503050406030204" pitchFamily="18" charset="0"/>
                            </a:rPr>
                            <m:t>Δ</m:t>
                          </m:r>
                        </m:e>
                        <m:sup>
                          <m:d>
                            <m:d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d>
                        </m:sup>
                      </m:sSup>
                    </m:oMath>
                  </m:oMathPara>
                </a14:m>
                <a:endParaRPr lang="en-US" sz="2200" dirty="0">
                  <a:latin typeface="+mj-lt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2034" y="4688721"/>
                <a:ext cx="1182888" cy="453842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Oval Callout 20"/>
          <p:cNvSpPr/>
          <p:nvPr/>
        </p:nvSpPr>
        <p:spPr>
          <a:xfrm>
            <a:off x="136026" y="4560047"/>
            <a:ext cx="3485719" cy="711189"/>
          </a:xfrm>
          <a:prstGeom prst="wedgeEllipseCallout">
            <a:avLst>
              <a:gd name="adj1" fmla="val 65422"/>
              <a:gd name="adj2" fmla="val -251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half time, geometric sum, Cauchy-Schwarz</a:t>
            </a:r>
            <a:endParaRPr lang="en-US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4347804" y="5398171"/>
                <a:ext cx="1679562" cy="52764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𝑚𝑛</m:t>
                      </m:r>
                      <m:rad>
                        <m:radPr>
                          <m:degHide m:val="on"/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2200" b="0" i="0" smtClean="0"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d>
                            </m:sup>
                          </m:sSup>
                        </m:e>
                      </m:rad>
                    </m:oMath>
                  </m:oMathPara>
                </a14:m>
                <a:endParaRPr lang="en-US" sz="2200" dirty="0">
                  <a:latin typeface="+mj-lt"/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7804" y="5398171"/>
                <a:ext cx="1679562" cy="527645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Oval Callout 22"/>
          <p:cNvSpPr/>
          <p:nvPr/>
        </p:nvSpPr>
        <p:spPr>
          <a:xfrm>
            <a:off x="6116412" y="5142563"/>
            <a:ext cx="2890345" cy="916442"/>
          </a:xfrm>
          <a:prstGeom prst="wedgeEllipseCallout">
            <a:avLst>
              <a:gd name="adj1" fmla="val -54029"/>
              <a:gd name="adj2" fmla="val 1703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Capacity argument, Lemma 1</a:t>
            </a:r>
            <a:endParaRPr lang="en-US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4358314" y="6166098"/>
                <a:ext cx="1271181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≤</m:t>
                      </m:r>
                      <m:sSup>
                        <m:sSup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𝜖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2200" dirty="0">
                  <a:latin typeface="+mj-lt"/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8314" y="6166098"/>
                <a:ext cx="1271181" cy="430887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Oval Callout 24"/>
              <p:cNvSpPr/>
              <p:nvPr/>
            </p:nvSpPr>
            <p:spPr>
              <a:xfrm>
                <a:off x="2270234" y="5994712"/>
                <a:ext cx="1503911" cy="711189"/>
              </a:xfrm>
              <a:prstGeom prst="wedgeEllipseCallout">
                <a:avLst>
                  <a:gd name="adj1" fmla="val 74507"/>
                  <a:gd name="adj2" fmla="val 4872"/>
                </a:avLst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 vs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∞</m:t>
                        </m:r>
                      </m:sub>
                    </m:sSub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5" name="Oval Callout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0234" y="5994712"/>
                <a:ext cx="1503911" cy="711189"/>
              </a:xfrm>
              <a:prstGeom prst="wedgeEllipseCallout">
                <a:avLst>
                  <a:gd name="adj1" fmla="val 74507"/>
                  <a:gd name="adj2" fmla="val 4872"/>
                </a:avLst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26503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animBg="1"/>
      <p:bldP spid="15" grpId="0"/>
      <p:bldP spid="16" grpId="0" animBg="1"/>
      <p:bldP spid="17" grpId="0"/>
      <p:bldP spid="18" grpId="0" animBg="1"/>
      <p:bldP spid="20" grpId="0"/>
      <p:bldP spid="21" grpId="0" animBg="1"/>
      <p:bldP spid="22" grpId="0"/>
      <p:bldP spid="23" grpId="0" animBg="1"/>
      <p:bldP spid="24" grpId="0"/>
      <p:bldP spid="2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117B6-3371-47E7-ADB0-EB7DB819AAA2}" type="slidenum">
              <a:rPr lang="en-US" smtClean="0"/>
              <a:pPr/>
              <a:t>29</a:t>
            </a:fld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447511" y="674370"/>
            <a:ext cx="8262149" cy="2286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07489" y="-205951"/>
            <a:ext cx="7886700" cy="1325563"/>
          </a:xfrm>
        </p:spPr>
        <p:txBody>
          <a:bodyPr>
            <a:normAutofit/>
          </a:bodyPr>
          <a:lstStyle/>
          <a:p>
            <a:pPr algn="r"/>
            <a:r>
              <a:rPr lang="en-US" sz="3600" dirty="0">
                <a:solidFill>
                  <a:schemeClr val="tx2"/>
                </a:solidFill>
                <a:uFill>
                  <a:solidFill>
                    <a:schemeClr val="tx2">
                      <a:lumMod val="40000"/>
                      <a:lumOff val="60000"/>
                    </a:schemeClr>
                  </a:solidFill>
                </a:uFill>
              </a:rPr>
              <a:t>O</a:t>
            </a:r>
            <a:r>
              <a:rPr lang="en-US" sz="3600" dirty="0" smtClean="0">
                <a:solidFill>
                  <a:schemeClr val="tx2"/>
                </a:solidFill>
                <a:uFill>
                  <a:solidFill>
                    <a:schemeClr val="tx2">
                      <a:lumMod val="40000"/>
                      <a:lumOff val="60000"/>
                    </a:schemeClr>
                  </a:solidFill>
                </a:uFill>
              </a:rPr>
              <a:t>utline</a:t>
            </a:r>
            <a:endParaRPr lang="en-US" sz="3600" dirty="0">
              <a:solidFill>
                <a:schemeClr val="tx2"/>
              </a:solidFill>
              <a:uFill>
                <a:solidFill>
                  <a:schemeClr val="tx2">
                    <a:lumMod val="40000"/>
                    <a:lumOff val="60000"/>
                  </a:schemeClr>
                </a:solidFill>
              </a:u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06846" y="1440431"/>
            <a:ext cx="6143477" cy="44935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 smtClean="0">
                <a:solidFill>
                  <a:schemeClr val="bg2">
                    <a:lumMod val="75000"/>
                  </a:schemeClr>
                </a:solidFill>
                <a:latin typeface="+mj-lt"/>
              </a:rPr>
              <a:t>Part I: Paulsen problem</a:t>
            </a:r>
            <a:endParaRPr lang="en-US" sz="2200" dirty="0" smtClean="0">
              <a:solidFill>
                <a:schemeClr val="bg2">
                  <a:lumMod val="75000"/>
                </a:schemeClr>
              </a:solidFill>
              <a:latin typeface="+mj-lt"/>
            </a:endParaRP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2200" dirty="0" smtClean="0">
                <a:solidFill>
                  <a:schemeClr val="bg2">
                    <a:lumMod val="75000"/>
                  </a:schemeClr>
                </a:solidFill>
                <a:latin typeface="+mj-lt"/>
              </a:rPr>
              <a:t>Motivation from frame theory</a:t>
            </a:r>
          </a:p>
          <a:p>
            <a:endParaRPr lang="en-US" sz="2200" dirty="0" smtClean="0">
              <a:solidFill>
                <a:schemeClr val="bg2">
                  <a:lumMod val="75000"/>
                </a:schemeClr>
              </a:solidFill>
              <a:latin typeface="+mj-lt"/>
            </a:endParaRPr>
          </a:p>
          <a:p>
            <a:r>
              <a:rPr lang="en-US" sz="2200" b="1" dirty="0" smtClean="0">
                <a:solidFill>
                  <a:schemeClr val="bg2">
                    <a:lumMod val="75000"/>
                  </a:schemeClr>
                </a:solidFill>
                <a:latin typeface="+mj-lt"/>
              </a:rPr>
              <a:t>Part II: Continuous operator scaling</a:t>
            </a:r>
            <a:endParaRPr lang="en-US" sz="2200" dirty="0" smtClean="0">
              <a:solidFill>
                <a:schemeClr val="bg2">
                  <a:lumMod val="75000"/>
                </a:schemeClr>
              </a:solidFill>
              <a:latin typeface="+mj-lt"/>
            </a:endParaRP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2200" dirty="0" smtClean="0">
                <a:solidFill>
                  <a:schemeClr val="bg2">
                    <a:lumMod val="75000"/>
                  </a:schemeClr>
                </a:solidFill>
                <a:latin typeface="+mj-lt"/>
              </a:rPr>
              <a:t>Operator scaling, alternating algorithm, reduction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2200" dirty="0" smtClean="0">
                <a:solidFill>
                  <a:schemeClr val="bg2">
                    <a:lumMod val="75000"/>
                  </a:schemeClr>
                </a:solidFill>
                <a:latin typeface="+mj-lt"/>
              </a:rPr>
              <a:t>Analysis of dynamical system</a:t>
            </a:r>
          </a:p>
          <a:p>
            <a:endParaRPr lang="en-US" sz="2200" dirty="0" smtClean="0">
              <a:latin typeface="+mj-lt"/>
            </a:endParaRPr>
          </a:p>
          <a:p>
            <a:r>
              <a:rPr lang="en-US" sz="2200" b="1" dirty="0" smtClean="0">
                <a:latin typeface="+mj-lt"/>
              </a:rPr>
              <a:t>Part III: Smoothed analysis</a:t>
            </a:r>
            <a:endParaRPr lang="en-US" sz="2200" dirty="0" smtClean="0">
              <a:latin typeface="+mj-lt"/>
            </a:endParaRP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2200" dirty="0" smtClean="0">
                <a:latin typeface="+mj-lt"/>
              </a:rPr>
              <a:t>Proof outline, capacity lower bound</a:t>
            </a:r>
          </a:p>
          <a:p>
            <a:endParaRPr lang="en-US" sz="2200" dirty="0">
              <a:latin typeface="+mj-lt"/>
            </a:endParaRPr>
          </a:p>
          <a:p>
            <a:r>
              <a:rPr lang="en-US" sz="2200" b="1" dirty="0" smtClean="0">
                <a:solidFill>
                  <a:schemeClr val="bg2">
                    <a:lumMod val="75000"/>
                  </a:schemeClr>
                </a:solidFill>
                <a:latin typeface="+mj-lt"/>
              </a:rPr>
              <a:t>Part IV: Discussions</a:t>
            </a:r>
            <a:endParaRPr lang="en-US" sz="2200" dirty="0">
              <a:solidFill>
                <a:schemeClr val="bg2">
                  <a:lumMod val="7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87848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117B6-3371-47E7-ADB0-EB7DB819AAA2}" type="slidenum">
              <a:rPr lang="en-US" smtClean="0"/>
              <a:pPr/>
              <a:t>3</a:t>
            </a:fld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447511" y="674370"/>
            <a:ext cx="8262149" cy="2286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26017" y="1266900"/>
                <a:ext cx="7436908" cy="46925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:r>
                  <a:rPr lang="en-US" sz="2200" b="1" dirty="0" smtClean="0">
                    <a:latin typeface="+mj-lt"/>
                  </a:rPr>
                  <a:t>Frame:</a:t>
                </a:r>
                <a:r>
                  <a:rPr lang="en-US" sz="2200" dirty="0" smtClean="0">
                    <a:latin typeface="+mj-lt"/>
                  </a:rPr>
                  <a:t> a collection of vectors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,…, 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∈ </m:t>
                    </m:r>
                    <m:sSup>
                      <m:sSup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US" sz="2200" dirty="0" smtClean="0">
                    <a:latin typeface="+mj-lt"/>
                  </a:rPr>
                  <a:t> that spans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</m:oMath>
                </a14:m>
                <a:endParaRPr lang="en-US" sz="2200" dirty="0" smtClean="0">
                  <a:latin typeface="+mj-lt"/>
                </a:endParaRPr>
              </a:p>
              <a:p>
                <a:pPr>
                  <a:buNone/>
                </a:pPr>
                <a:endParaRPr lang="en-US" sz="2200" dirty="0">
                  <a:latin typeface="+mj-lt"/>
                </a:endParaRPr>
              </a:p>
              <a:p>
                <a:pPr>
                  <a:buNone/>
                </a:pPr>
                <a:r>
                  <a:rPr lang="en-US" sz="2200" b="1" dirty="0" smtClean="0">
                    <a:latin typeface="+mj-lt"/>
                  </a:rPr>
                  <a:t>Equal norm</a:t>
                </a:r>
                <a:r>
                  <a:rPr lang="en-US" sz="2200" dirty="0" smtClean="0">
                    <a:latin typeface="+mj-lt"/>
                  </a:rPr>
                  <a:t>: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200" b="0" i="1" smtClean="0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  <m:sub>
                                <m:r>
                                  <a:rPr lang="en-US" sz="22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200" b="0" i="1" smtClean="0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  <m:sub>
                                <m:r>
                                  <a:rPr lang="en-US" sz="2200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200" dirty="0" smtClean="0">
                    <a:latin typeface="+mj-lt"/>
                  </a:rPr>
                  <a:t> for all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200" dirty="0" smtClean="0">
                  <a:latin typeface="+mj-lt"/>
                </a:endParaRPr>
              </a:p>
              <a:p>
                <a:pPr>
                  <a:buNone/>
                </a:pPr>
                <a:endParaRPr lang="en-US" sz="2200" dirty="0">
                  <a:latin typeface="+mj-lt"/>
                </a:endParaRPr>
              </a:p>
              <a:p>
                <a:pPr>
                  <a:buNone/>
                </a:pPr>
                <a:r>
                  <a:rPr lang="en-US" sz="2200" b="1" dirty="0" err="1" smtClean="0">
                    <a:latin typeface="+mj-lt"/>
                  </a:rPr>
                  <a:t>Parseval</a:t>
                </a:r>
                <a:r>
                  <a:rPr lang="en-US" sz="2200" b="1" dirty="0" smtClean="0">
                    <a:latin typeface="+mj-lt"/>
                  </a:rPr>
                  <a:t>: </a:t>
                </a:r>
                <a:r>
                  <a:rPr lang="en-US" sz="2200" dirty="0" smtClean="0">
                    <a:latin typeface="+mj-lt"/>
                  </a:rPr>
                  <a:t>if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bSup>
                          <m:sSubSup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bSup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sz="2200" b="1" dirty="0" smtClean="0">
                    <a:latin typeface="+mj-lt"/>
                  </a:rPr>
                  <a:t>.</a:t>
                </a:r>
              </a:p>
              <a:p>
                <a:pPr>
                  <a:buNone/>
                </a:pPr>
                <a:endParaRPr lang="en-US" sz="2200" dirty="0" smtClean="0">
                  <a:latin typeface="+mj-lt"/>
                </a:endParaRPr>
              </a:p>
              <a:p>
                <a:pPr>
                  <a:buNone/>
                </a:pPr>
                <a:r>
                  <a:rPr lang="en-US" sz="2200" dirty="0" smtClean="0">
                    <a:latin typeface="+mj-lt"/>
                  </a:rPr>
                  <a:t>An equal norm </a:t>
                </a:r>
                <a:r>
                  <a:rPr lang="en-US" sz="2200" dirty="0" err="1" smtClean="0">
                    <a:latin typeface="+mj-lt"/>
                  </a:rPr>
                  <a:t>Parseval</a:t>
                </a:r>
                <a:r>
                  <a:rPr lang="en-US" sz="2200" dirty="0" smtClean="0">
                    <a:latin typeface="+mj-lt"/>
                  </a:rPr>
                  <a:t> frame is an </a:t>
                </a:r>
                <a:r>
                  <a:rPr lang="en-US" sz="2200" i="1" dirty="0" err="1" smtClean="0">
                    <a:latin typeface="+mj-lt"/>
                  </a:rPr>
                  <a:t>overcomplete</a:t>
                </a:r>
                <a:r>
                  <a:rPr lang="en-US" sz="2200" dirty="0" smtClean="0">
                    <a:latin typeface="+mj-lt"/>
                  </a:rPr>
                  <a:t> basis:</a:t>
                </a:r>
              </a:p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d>
                            <m:dPr>
                              <m:begChr m:val="⟨"/>
                              <m:endChr m:val="⟩"/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     ∀ 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ℝ</m:t>
                          </m:r>
                        </m:e>
                        <m:sup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𝑑</m:t>
                          </m:r>
                        </m:sup>
                      </m:sSup>
                    </m:oMath>
                  </m:oMathPara>
                </a14:m>
                <a:endParaRPr lang="en-US" sz="2200" dirty="0">
                  <a:latin typeface="+mj-lt"/>
                </a:endParaRPr>
              </a:p>
              <a:p>
                <a:pPr>
                  <a:buNone/>
                </a:pPr>
                <a:endParaRPr lang="en-US" sz="2200" dirty="0" smtClean="0">
                  <a:latin typeface="+mj-lt"/>
                </a:endParaRPr>
              </a:p>
              <a:p>
                <a:pPr>
                  <a:buNone/>
                </a:pPr>
                <a:r>
                  <a:rPr lang="en-US" sz="2200" dirty="0" smtClean="0">
                    <a:latin typeface="+mj-lt"/>
                  </a:rPr>
                  <a:t>It has applications in signal processing, communication theory,</a:t>
                </a:r>
              </a:p>
              <a:p>
                <a:pPr>
                  <a:lnSpc>
                    <a:spcPct val="150000"/>
                  </a:lnSpc>
                  <a:buNone/>
                </a:pPr>
                <a:r>
                  <a:rPr lang="en-US" sz="2200" dirty="0">
                    <a:latin typeface="+mj-lt"/>
                  </a:rPr>
                  <a:t> </a:t>
                </a:r>
                <a:r>
                  <a:rPr lang="en-US" sz="2200" dirty="0" smtClean="0">
                    <a:latin typeface="+mj-lt"/>
                  </a:rPr>
                  <a:t>   and quantum information theory.</a:t>
                </a:r>
                <a:endParaRPr lang="en-US" sz="2200" dirty="0">
                  <a:latin typeface="+mj-lt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017" y="1266900"/>
                <a:ext cx="7436908" cy="4692503"/>
              </a:xfrm>
              <a:prstGeom prst="rect">
                <a:avLst/>
              </a:prstGeom>
              <a:blipFill rotWithShape="0">
                <a:blip r:embed="rId3"/>
                <a:stretch>
                  <a:fillRect l="-1066" t="-779" b="-5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07489" y="-205951"/>
            <a:ext cx="7886700" cy="1325563"/>
          </a:xfrm>
        </p:spPr>
        <p:txBody>
          <a:bodyPr>
            <a:normAutofit/>
          </a:bodyPr>
          <a:lstStyle/>
          <a:p>
            <a:pPr algn="r"/>
            <a:r>
              <a:rPr lang="en-US" sz="3600" dirty="0">
                <a:solidFill>
                  <a:schemeClr val="tx2"/>
                </a:solidFill>
                <a:uFill>
                  <a:solidFill>
                    <a:schemeClr val="tx2">
                      <a:lumMod val="40000"/>
                      <a:lumOff val="60000"/>
                    </a:schemeClr>
                  </a:solidFill>
                </a:uFill>
              </a:rPr>
              <a:t>F</a:t>
            </a:r>
            <a:r>
              <a:rPr lang="en-US" sz="3600" dirty="0" smtClean="0">
                <a:solidFill>
                  <a:schemeClr val="tx2"/>
                </a:solidFill>
                <a:uFill>
                  <a:solidFill>
                    <a:schemeClr val="tx2">
                      <a:lumMod val="40000"/>
                      <a:lumOff val="60000"/>
                    </a:schemeClr>
                  </a:solidFill>
                </a:uFill>
              </a:rPr>
              <a:t>rames</a:t>
            </a:r>
            <a:endParaRPr lang="en-US" sz="3600" dirty="0">
              <a:solidFill>
                <a:schemeClr val="tx2"/>
              </a:solidFill>
              <a:uFill>
                <a:solidFill>
                  <a:schemeClr val="tx2">
                    <a:lumMod val="40000"/>
                    <a:lumOff val="60000"/>
                  </a:schemeClr>
                </a:solidFill>
              </a:uFill>
            </a:endParaRPr>
          </a:p>
        </p:txBody>
      </p:sp>
    </p:spTree>
    <p:extLst>
      <p:ext uri="{BB962C8B-B14F-4D97-AF65-F5344CB8AC3E}">
        <p14:creationId xmlns:p14="http://schemas.microsoft.com/office/powerpoint/2010/main" val="2279937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117B6-3371-47E7-ADB0-EB7DB819AAA2}" type="slidenum">
              <a:rPr lang="en-US" smtClean="0"/>
              <a:pPr/>
              <a:t>30</a:t>
            </a:fld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447511" y="674370"/>
            <a:ext cx="8262149" cy="2286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925409" y="2430038"/>
            <a:ext cx="7241919" cy="9387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2200" dirty="0" smtClean="0">
                <a:latin typeface="+mj-lt"/>
              </a:rPr>
              <a:t>Part II can be understood as a reduction from total movement </a:t>
            </a:r>
          </a:p>
          <a:p>
            <a:pPr>
              <a:lnSpc>
                <a:spcPct val="150000"/>
              </a:lnSpc>
              <a:buNone/>
            </a:pPr>
            <a:r>
              <a:rPr lang="en-US" sz="2200" dirty="0">
                <a:latin typeface="+mj-lt"/>
              </a:rPr>
              <a:t> </a:t>
            </a:r>
            <a:r>
              <a:rPr lang="en-US" sz="2200" dirty="0" smtClean="0">
                <a:latin typeface="+mj-lt"/>
              </a:rPr>
              <a:t>      to capacity lower bound: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07489" y="-205951"/>
            <a:ext cx="7886700" cy="1325563"/>
          </a:xfrm>
        </p:spPr>
        <p:txBody>
          <a:bodyPr>
            <a:normAutofit/>
          </a:bodyPr>
          <a:lstStyle/>
          <a:p>
            <a:pPr algn="r"/>
            <a:r>
              <a:rPr lang="en-US" sz="3600" dirty="0" smtClean="0">
                <a:solidFill>
                  <a:schemeClr val="tx2"/>
                </a:solidFill>
                <a:uFill>
                  <a:solidFill>
                    <a:schemeClr val="tx2">
                      <a:lumMod val="40000"/>
                      <a:lumOff val="60000"/>
                    </a:schemeClr>
                  </a:solidFill>
                </a:uFill>
              </a:rPr>
              <a:t>Capacity and Total Movement</a:t>
            </a:r>
            <a:endParaRPr lang="en-US" sz="3600" dirty="0">
              <a:solidFill>
                <a:schemeClr val="tx2"/>
              </a:solidFill>
              <a:uFill>
                <a:solidFill>
                  <a:schemeClr val="tx2">
                    <a:lumMod val="40000"/>
                    <a:lumOff val="60000"/>
                  </a:schemeClr>
                </a:solidFill>
              </a:u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960679" y="3685749"/>
                <a:ext cx="7169206" cy="62421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200" b="0" i="0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m:rPr>
                          <m:nor/>
                        </m:rPr>
                        <a:rPr lang="en-US" sz="2200" b="0" i="0" smtClean="0">
                          <a:latin typeface="Cambria Math" panose="02040503050406030204" pitchFamily="18" charset="0"/>
                        </a:rPr>
                        <m:t>cap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≥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 −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n-US" sz="2200" b="0" i="0" smtClean="0">
                              <a:latin typeface="Cambria Math" panose="02040503050406030204" pitchFamily="18" charset="0"/>
                            </a:rPr>
                            <m:t>Δ</m:t>
                          </m:r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        </m:t>
                      </m:r>
                      <m:groupChr>
                        <m:groupChrPr>
                          <m:chr m:val="⇒"/>
                          <m:pos m:val="top"/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m:rPr>
                              <m:nor/>
                              <m:brk m:alnAt="1"/>
                            </m:rPr>
                            <a:rPr lang="en-US" sz="2200" b="0" i="0" smtClean="0">
                              <a:latin typeface="Cambria Math" panose="02040503050406030204" pitchFamily="18" charset="0"/>
                            </a:rPr>
                            <m:t>p</m:t>
                          </m:r>
                          <m:r>
                            <m:rPr>
                              <m:nor/>
                            </m:rPr>
                            <a:rPr lang="en-US" sz="2200" b="0" i="0" smtClean="0">
                              <a:latin typeface="Cambria Math" panose="02040503050406030204" pitchFamily="18" charset="0"/>
                            </a:rPr>
                            <m:t>art</m:t>
                          </m:r>
                          <m:r>
                            <m:rPr>
                              <m:nor/>
                            </m:rPr>
                            <a:rPr lang="en-US" sz="2200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2200" b="0" i="0" smtClean="0">
                              <a:latin typeface="Cambria Math" panose="02040503050406030204" pitchFamily="18" charset="0"/>
                            </a:rPr>
                            <m:t>II</m:t>
                          </m:r>
                        </m:e>
                      </m:groupCh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          </m:t>
                      </m:r>
                      <m:r>
                        <m:rPr>
                          <m:nor/>
                        </m:rPr>
                        <a:rPr lang="en-US" sz="2200" b="0" i="0" smtClean="0">
                          <a:latin typeface="Cambria Math" panose="02040503050406030204" pitchFamily="18" charset="0"/>
                        </a:rPr>
                        <m:t>dis</m:t>
                      </m:r>
                      <m:sSup>
                        <m:sSup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nor/>
                            </m:rPr>
                            <a:rPr lang="en-US" sz="2200" b="0" i="0" smtClean="0">
                              <a:latin typeface="Cambria Math" panose="02040503050406030204" pitchFamily="18" charset="0"/>
                            </a:rPr>
                            <m:t>t</m:t>
                          </m:r>
                        </m:e>
                        <m:sup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≤  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n-US" sz="2200" b="0" i="0" smtClean="0">
                              <a:latin typeface="Cambria Math" panose="02040503050406030204" pitchFamily="18" charset="0"/>
                            </a:rPr>
                            <m:t>Δ</m:t>
                          </m:r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.   </m:t>
                      </m:r>
                    </m:oMath>
                  </m:oMathPara>
                </a14:m>
                <a:endParaRPr lang="en-US" sz="2200" dirty="0" smtClean="0">
                  <a:latin typeface="+mj-lt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0679" y="3685749"/>
                <a:ext cx="7169206" cy="624210"/>
              </a:xfrm>
              <a:prstGeom prst="rect">
                <a:avLst/>
              </a:prstGeom>
              <a:blipFill rotWithShape="0">
                <a:blip r:embed="rId3"/>
                <a:stretch>
                  <a:fillRect b="-11538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1089461" y="1135091"/>
            <a:ext cx="6913816" cy="93871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2200" b="1" dirty="0" smtClean="0">
                <a:latin typeface="+mj-lt"/>
              </a:rPr>
              <a:t>Remark: </a:t>
            </a:r>
            <a:r>
              <a:rPr lang="en-US" sz="2200" dirty="0" smtClean="0">
                <a:latin typeface="+mj-lt"/>
              </a:rPr>
              <a:t>Smoothed analysis only works in the frame setting,</a:t>
            </a:r>
          </a:p>
          <a:p>
            <a:pPr>
              <a:lnSpc>
                <a:spcPct val="150000"/>
              </a:lnSpc>
              <a:buNone/>
            </a:pPr>
            <a:r>
              <a:rPr lang="en-US" sz="2200" dirty="0">
                <a:latin typeface="+mj-lt"/>
              </a:rPr>
              <a:t> </a:t>
            </a:r>
            <a:r>
              <a:rPr lang="en-US" sz="2200" dirty="0" smtClean="0">
                <a:latin typeface="+mj-lt"/>
              </a:rPr>
              <a:t>                  not (yet) in the operator setting.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858023" y="4679183"/>
                <a:ext cx="8166018" cy="9543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:r>
                  <a:rPr lang="en-US" sz="2200" dirty="0" smtClean="0">
                    <a:latin typeface="+mj-lt"/>
                  </a:rPr>
                  <a:t>In Part II, we proved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𝑑𝑛</m:t>
                    </m:r>
                    <m:rad>
                      <m:radPr>
                        <m:degHide m:val="on"/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sty m:val="p"/>
                          </m:rPr>
                          <a:rPr lang="en-US" sz="2200" b="0" i="0" smtClean="0">
                            <a:latin typeface="Cambria Math" panose="02040503050406030204" pitchFamily="18" charset="0"/>
                          </a:rPr>
                          <m:t>Δ</m:t>
                        </m:r>
                      </m:e>
                    </m:rad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2200" dirty="0" smtClean="0">
                    <a:latin typeface="+mj-lt"/>
                  </a:rPr>
                  <a:t> </a:t>
                </a:r>
              </a:p>
              <a:p>
                <a:pPr>
                  <a:lnSpc>
                    <a:spcPct val="150000"/>
                  </a:lnSpc>
                  <a:buNone/>
                </a:pPr>
                <a:r>
                  <a:rPr lang="en-US" sz="2200" dirty="0" smtClean="0">
                    <a:latin typeface="+mj-lt"/>
                  </a:rPr>
                  <a:t>In Part III, we prove that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sz="2200" b="0" i="0" smtClean="0">
                            <a:latin typeface="Cambria Math" panose="02040503050406030204" pitchFamily="18" charset="0"/>
                          </a:rPr>
                          <m:t>Δ</m:t>
                        </m:r>
                      </m:e>
                    </m:d>
                    <m:r>
                      <a:rPr lang="en-US" sz="2200" i="1">
                        <a:latin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p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p>
                    </m:sSup>
                    <m:rad>
                      <m:radPr>
                        <m:degHide m:val="on"/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sty m:val="p"/>
                          </m:rPr>
                          <a:rPr lang="en-US" sz="2200" b="0" i="0" smtClean="0">
                            <a:latin typeface="Cambria Math" panose="02040503050406030204" pitchFamily="18" charset="0"/>
                          </a:rPr>
                          <m:t>Δ</m:t>
                        </m:r>
                      </m:e>
                    </m:rad>
                  </m:oMath>
                </a14:m>
                <a:r>
                  <a:rPr lang="en-US" sz="2200" dirty="0" smtClean="0">
                    <a:latin typeface="+mj-lt"/>
                  </a:rPr>
                  <a:t> in “perturbed” instances.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8023" y="4679183"/>
                <a:ext cx="8166018" cy="954300"/>
              </a:xfrm>
              <a:prstGeom prst="rect">
                <a:avLst/>
              </a:prstGeom>
              <a:blipFill rotWithShape="0">
                <a:blip r:embed="rId4"/>
                <a:stretch>
                  <a:fillRect l="-971" t="-641" b="-121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12072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6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117B6-3371-47E7-ADB0-EB7DB819AAA2}" type="slidenum">
              <a:rPr lang="en-US" smtClean="0"/>
              <a:pPr/>
              <a:t>31</a:t>
            </a:fld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447511" y="674370"/>
            <a:ext cx="8262149" cy="2286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152326" y="1119612"/>
            <a:ext cx="684129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2200" b="1" dirty="0" smtClean="0">
                <a:latin typeface="+mj-lt"/>
              </a:rPr>
              <a:t>Intuition: </a:t>
            </a:r>
            <a:r>
              <a:rPr lang="en-US" sz="2200" dirty="0" smtClean="0">
                <a:latin typeface="+mj-lt"/>
              </a:rPr>
              <a:t>operators with small capacity are rare.</a:t>
            </a:r>
          </a:p>
          <a:p>
            <a:pPr>
              <a:buNone/>
            </a:pPr>
            <a:endParaRPr lang="en-US" sz="2200" dirty="0" smtClean="0">
              <a:latin typeface="+mj-lt"/>
            </a:endParaRPr>
          </a:p>
          <a:p>
            <a:pPr>
              <a:buNone/>
            </a:pPr>
            <a:r>
              <a:rPr lang="en-US" sz="2200" b="1" dirty="0" smtClean="0">
                <a:latin typeface="+mj-lt"/>
              </a:rPr>
              <a:t>Idea:</a:t>
            </a:r>
            <a:r>
              <a:rPr lang="en-US" sz="2200" dirty="0" smtClean="0">
                <a:latin typeface="+mj-lt"/>
              </a:rPr>
              <a:t> perturb an operator, and apply the dynamical system.</a:t>
            </a:r>
            <a:endParaRPr lang="en-US" sz="2200" dirty="0">
              <a:latin typeface="+mj-lt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07489" y="-205951"/>
            <a:ext cx="7886700" cy="1325563"/>
          </a:xfrm>
        </p:spPr>
        <p:txBody>
          <a:bodyPr>
            <a:normAutofit/>
          </a:bodyPr>
          <a:lstStyle/>
          <a:p>
            <a:pPr algn="r"/>
            <a:r>
              <a:rPr lang="en-US" sz="3600" dirty="0" smtClean="0">
                <a:solidFill>
                  <a:schemeClr val="tx2"/>
                </a:solidFill>
                <a:uFill>
                  <a:solidFill>
                    <a:schemeClr val="tx2">
                      <a:lumMod val="40000"/>
                      <a:lumOff val="60000"/>
                    </a:schemeClr>
                  </a:solidFill>
                </a:uFill>
              </a:rPr>
              <a:t>Smoothed Analysis</a:t>
            </a:r>
            <a:endParaRPr lang="en-US" sz="3600" dirty="0">
              <a:solidFill>
                <a:schemeClr val="tx2"/>
              </a:solidFill>
              <a:uFill>
                <a:solidFill>
                  <a:schemeClr val="tx2">
                    <a:lumMod val="40000"/>
                    <a:lumOff val="60000"/>
                  </a:schemeClr>
                </a:solidFill>
              </a:u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025017" y="2890267"/>
                <a:ext cx="1347869" cy="9857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{</m:t>
                      </m:r>
                      <m:sSubSup>
                        <m:sSub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acc>
                            <m:accPr>
                              <m:chr m:val="̃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𝑈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acc>
                        </m:e>
                        <m:sub/>
                        <m:sup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d>
                        </m:sup>
                      </m:sSubSup>
                      <m:r>
                        <a:rPr lang="en-US" sz="2400" i="1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sz="2400" dirty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5017" y="2890267"/>
                <a:ext cx="1347869" cy="985719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091526" y="2860793"/>
                <a:ext cx="1323632" cy="9857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{</m:t>
                      </m:r>
                      <m:sSubSup>
                        <m:sSub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acc>
                            <m:accPr>
                              <m:chr m:val="̃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𝑈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acc>
                        </m:e>
                        <m:sub/>
                        <m:sup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sup>
                      </m:sSubSup>
                      <m:r>
                        <a:rPr lang="en-US" sz="2400" i="1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sz="2400" dirty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1526" y="2860793"/>
                <a:ext cx="1323632" cy="985719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Freeform 11"/>
          <p:cNvSpPr/>
          <p:nvPr/>
        </p:nvSpPr>
        <p:spPr>
          <a:xfrm>
            <a:off x="2858108" y="3320205"/>
            <a:ext cx="4615031" cy="968188"/>
          </a:xfrm>
          <a:custGeom>
            <a:avLst/>
            <a:gdLst>
              <a:gd name="connsiteX0" fmla="*/ 0 w 4615031"/>
              <a:gd name="connsiteY0" fmla="*/ 0 h 968188"/>
              <a:gd name="connsiteX1" fmla="*/ 892885 w 4615031"/>
              <a:gd name="connsiteY1" fmla="*/ 602428 h 968188"/>
              <a:gd name="connsiteX2" fmla="*/ 2829261 w 4615031"/>
              <a:gd name="connsiteY2" fmla="*/ 161365 h 968188"/>
              <a:gd name="connsiteX3" fmla="*/ 4615031 w 4615031"/>
              <a:gd name="connsiteY3" fmla="*/ 968188 h 968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15031" h="968188">
                <a:moveTo>
                  <a:pt x="0" y="0"/>
                </a:moveTo>
                <a:cubicBezTo>
                  <a:pt x="210671" y="287767"/>
                  <a:pt x="421342" y="575534"/>
                  <a:pt x="892885" y="602428"/>
                </a:cubicBezTo>
                <a:cubicBezTo>
                  <a:pt x="1364428" y="629322"/>
                  <a:pt x="2208904" y="100405"/>
                  <a:pt x="2829261" y="161365"/>
                </a:cubicBezTo>
                <a:cubicBezTo>
                  <a:pt x="3449618" y="222325"/>
                  <a:pt x="4032324" y="595256"/>
                  <a:pt x="4615031" y="968188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7263622" y="3956602"/>
                <a:ext cx="1438471" cy="9857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{</m:t>
                      </m:r>
                      <m:sSubSup>
                        <m:sSub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acc>
                            <m:accPr>
                              <m:chr m:val="̃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𝑈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acc>
                        </m:e>
                        <m:sub/>
                        <m:sup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∞</m:t>
                              </m:r>
                            </m:e>
                          </m:d>
                        </m:sup>
                      </m:sSubSup>
                      <m:r>
                        <a:rPr lang="en-US" sz="2400" i="1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sz="2400" dirty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63622" y="3956602"/>
                <a:ext cx="1438471" cy="985719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797373" y="4478828"/>
                <a:ext cx="1227644" cy="9269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{</m:t>
                      </m:r>
                      <m:sSubSup>
                        <m:sSub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d>
                        </m:sup>
                      </m:sSubSup>
                      <m:r>
                        <a:rPr lang="en-US" sz="2400" i="1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sz="2400" dirty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7373" y="4478828"/>
                <a:ext cx="1227644" cy="926985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Oval Callout 14"/>
          <p:cNvSpPr/>
          <p:nvPr/>
        </p:nvSpPr>
        <p:spPr>
          <a:xfrm>
            <a:off x="447511" y="5231229"/>
            <a:ext cx="1420207" cy="711189"/>
          </a:xfrm>
          <a:prstGeom prst="wedgeEllipseCallout">
            <a:avLst>
              <a:gd name="adj1" fmla="val 17318"/>
              <a:gd name="adj2" fmla="val -73454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o</a:t>
            </a:r>
            <a:r>
              <a:rPr lang="en-US" dirty="0" smtClean="0">
                <a:solidFill>
                  <a:schemeClr val="tx1"/>
                </a:solidFill>
              </a:rPr>
              <a:t>riginal input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Oval Callout 15"/>
          <p:cNvSpPr/>
          <p:nvPr/>
        </p:nvSpPr>
        <p:spPr>
          <a:xfrm>
            <a:off x="447511" y="2710918"/>
            <a:ext cx="1673787" cy="711189"/>
          </a:xfrm>
          <a:prstGeom prst="wedgeEllipseCallout">
            <a:avLst>
              <a:gd name="adj1" fmla="val 57124"/>
              <a:gd name="adj2" fmla="val 1521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perturbed input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Oval Callout 16"/>
          <p:cNvSpPr/>
          <p:nvPr/>
        </p:nvSpPr>
        <p:spPr>
          <a:xfrm>
            <a:off x="7200510" y="4830884"/>
            <a:ext cx="1586223" cy="1149858"/>
          </a:xfrm>
          <a:prstGeom prst="wedgeEllipseCallout">
            <a:avLst>
              <a:gd name="adj1" fmla="val -11836"/>
              <a:gd name="adj2" fmla="val -70712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</a:t>
            </a:r>
            <a:r>
              <a:rPr lang="en-US" dirty="0" smtClean="0">
                <a:solidFill>
                  <a:schemeClr val="tx1"/>
                </a:solidFill>
              </a:rPr>
              <a:t>oubly balanced output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 flipV="1">
            <a:off x="1650124" y="3510455"/>
            <a:ext cx="777766" cy="93900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endCxn id="13" idx="1"/>
          </p:cNvCxnSpPr>
          <p:nvPr/>
        </p:nvCxnSpPr>
        <p:spPr>
          <a:xfrm flipV="1">
            <a:off x="1935349" y="4449462"/>
            <a:ext cx="5328273" cy="403812"/>
          </a:xfrm>
          <a:prstGeom prst="line">
            <a:avLst/>
          </a:prstGeom>
          <a:ln w="3810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5924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2" grpId="0" animBg="1"/>
      <p:bldP spid="13" grpId="0"/>
      <p:bldP spid="14" grpId="0"/>
      <p:bldP spid="15" grpId="0" animBg="1"/>
      <p:bldP spid="16" grpId="0" animBg="1"/>
      <p:bldP spid="17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117B6-3371-47E7-ADB0-EB7DB819AAA2}" type="slidenum">
              <a:rPr lang="en-US" smtClean="0"/>
              <a:pPr/>
              <a:t>32</a:t>
            </a:fld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447511" y="674370"/>
            <a:ext cx="8262149" cy="2286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13377" y="4347741"/>
                <a:ext cx="8899872" cy="2022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457200" indent="-457200">
                  <a:buFont typeface="+mj-lt"/>
                  <a:buAutoNum type="arabicPeriod"/>
                </a:pPr>
                <a:r>
                  <a:rPr lang="en-US" sz="2200" dirty="0" smtClean="0">
                    <a:latin typeface="+mj-lt"/>
                  </a:rPr>
                  <a:t>Upper bound the perturbation movement, i.e.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𝑑𝑖𝑠</m:t>
                    </m:r>
                    <m:sSup>
                      <m:sSup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d>
                      <m:d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sz="2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200" b="0" i="1" smtClean="0">
                                    <a:latin typeface="Cambria Math" panose="02040503050406030204" pitchFamily="18" charset="0"/>
                                  </a:rPr>
                                  <m:t>𝑈</m:t>
                                </m:r>
                              </m:e>
                              <m:sub>
                                <m:r>
                                  <a:rPr lang="en-US" sz="22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  <m:sup>
                                <m:d>
                                  <m:dPr>
                                    <m:ctrlP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d>
                              </m:sup>
                            </m:sSubSup>
                          </m:e>
                        </m:d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acc>
                                  <m:accPr>
                                    <m:chr m:val="̃"/>
                                    <m:ctrlP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sSub>
                                      <m:sSubPr>
                                        <m:ctrlP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  <m:t>𝑈</m:t>
                                        </m:r>
                                      </m:e>
                                      <m:sub>
                                        <m: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</m:acc>
                              </m:e>
                              <m:sup>
                                <m:d>
                                  <m:dPr>
                                    <m:ctrlP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d>
                              </m:sup>
                            </m:sSup>
                          </m:e>
                        </m:d>
                      </m:e>
                    </m:d>
                  </m:oMath>
                </a14:m>
                <a:r>
                  <a:rPr lang="en-US" sz="2200" dirty="0" smtClean="0">
                    <a:latin typeface="+mj-lt"/>
                  </a:rPr>
                  <a:t>.</a:t>
                </a:r>
              </a:p>
              <a:p>
                <a:pPr marL="457200" indent="-457200">
                  <a:buFont typeface="+mj-lt"/>
                  <a:buAutoNum type="arabicPeriod"/>
                </a:pPr>
                <a:endParaRPr lang="en-US" sz="2200" dirty="0">
                  <a:latin typeface="+mj-lt"/>
                </a:endParaRP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sz="2200" dirty="0" smtClean="0">
                    <a:latin typeface="+mj-lt"/>
                  </a:rPr>
                  <a:t>Error won’t increase too much, i.e.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20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sz="220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(</m:t>
                    </m:r>
                    <m:acc>
                      <m:accPr>
                        <m:chr m:val="̃"/>
                        <m:ctrlPr>
                          <a:rPr lang="en-US" sz="2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𝑈</m:t>
                        </m:r>
                        <m:r>
                          <a:rPr lang="en-US" sz="2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acc>
                    <m:r>
                      <a:rPr lang="en-US" sz="22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≈</m:t>
                    </m:r>
                    <m:r>
                      <m:rPr>
                        <m:sty m:val="p"/>
                      </m:rPr>
                      <a:rPr lang="en-US" sz="2200" b="0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Δ</m:t>
                    </m:r>
                    <m:d>
                      <m:dPr>
                        <m:ctrlPr>
                          <a:rPr lang="en-US" sz="22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</m:d>
                    <m:r>
                      <a:rPr lang="en-US" sz="22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200" dirty="0" smtClean="0">
                  <a:latin typeface="+mj-lt"/>
                </a:endParaRPr>
              </a:p>
              <a:p>
                <a:pPr marL="457200" indent="-457200">
                  <a:buFont typeface="+mj-lt"/>
                  <a:buAutoNum type="arabicPeriod"/>
                </a:pPr>
                <a:endParaRPr lang="en-US" sz="2200" dirty="0">
                  <a:latin typeface="+mj-lt"/>
                </a:endParaRP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sz="2200" dirty="0" smtClean="0">
                    <a:latin typeface="+mj-lt"/>
                  </a:rPr>
                  <a:t>Improved capacity in perturbed instances, i.e. </a:t>
                </a:r>
                <a14:m>
                  <m:oMath xmlns:m="http://schemas.openxmlformats.org/officeDocument/2006/math">
                    <m:r>
                      <a:rPr lang="en-US" sz="2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sz="2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2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sz="2200" b="0" i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Δ</m:t>
                        </m:r>
                      </m:e>
                    </m:d>
                    <m:r>
                      <a:rPr lang="en-US" sz="22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sz="22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p>
                        <m:r>
                          <a:rPr lang="en-US" sz="22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sup>
                    </m:sSup>
                    <m:rad>
                      <m:radPr>
                        <m:degHide m:val="on"/>
                        <m:ctrlPr>
                          <a:rPr lang="en-US" sz="22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sty m:val="p"/>
                          </m:rPr>
                          <a:rPr lang="en-US" sz="2200" b="0" i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Δ</m:t>
                        </m:r>
                      </m:e>
                    </m:rad>
                    <m:r>
                      <a:rPr lang="en-US" sz="22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2200" dirty="0" smtClean="0">
                    <a:latin typeface="+mj-lt"/>
                  </a:rPr>
                  <a:t> </a:t>
                </a:r>
                <a:endParaRPr lang="en-US" sz="2200" dirty="0">
                  <a:latin typeface="+mj-lt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377" y="4347741"/>
                <a:ext cx="8899872" cy="2022220"/>
              </a:xfrm>
              <a:prstGeom prst="rect">
                <a:avLst/>
              </a:prstGeom>
              <a:blipFill rotWithShape="0">
                <a:blip r:embed="rId2"/>
                <a:stretch>
                  <a:fillRect l="-890" b="-57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07489" y="-205951"/>
            <a:ext cx="7886700" cy="1325563"/>
          </a:xfrm>
        </p:spPr>
        <p:txBody>
          <a:bodyPr>
            <a:normAutofit/>
          </a:bodyPr>
          <a:lstStyle/>
          <a:p>
            <a:pPr algn="r"/>
            <a:r>
              <a:rPr lang="en-US" sz="3600" dirty="0" smtClean="0">
                <a:solidFill>
                  <a:schemeClr val="tx2"/>
                </a:solidFill>
                <a:uFill>
                  <a:solidFill>
                    <a:schemeClr val="tx2">
                      <a:lumMod val="40000"/>
                      <a:lumOff val="60000"/>
                    </a:schemeClr>
                  </a:solidFill>
                </a:uFill>
              </a:rPr>
              <a:t>Plan</a:t>
            </a:r>
            <a:endParaRPr lang="en-US" sz="3600" dirty="0">
              <a:solidFill>
                <a:schemeClr val="tx2"/>
              </a:solidFill>
              <a:uFill>
                <a:solidFill>
                  <a:schemeClr val="tx2">
                    <a:lumMod val="40000"/>
                    <a:lumOff val="60000"/>
                  </a:schemeClr>
                </a:solidFill>
              </a:u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130121" y="1841288"/>
                <a:ext cx="1347869" cy="9857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{</m:t>
                      </m:r>
                      <m:sSubSup>
                        <m:sSub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acc>
                            <m:accPr>
                              <m:chr m:val="̃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𝑈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acc>
                        </m:e>
                        <m:sub/>
                        <m:sup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d>
                        </m:sup>
                      </m:sSubSup>
                      <m:r>
                        <a:rPr lang="en-US" sz="2400" i="1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sz="2400" dirty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0121" y="1841288"/>
                <a:ext cx="1347869" cy="985719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196630" y="1811814"/>
                <a:ext cx="1323632" cy="9857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{</m:t>
                      </m:r>
                      <m:sSubSup>
                        <m:sSub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acc>
                            <m:accPr>
                              <m:chr m:val="̃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𝑈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acc>
                        </m:e>
                        <m:sub/>
                        <m:sup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sup>
                      </m:sSubSup>
                      <m:r>
                        <a:rPr lang="en-US" sz="2400" i="1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sz="2400" dirty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6630" y="1811814"/>
                <a:ext cx="1323632" cy="985719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Freeform 9"/>
          <p:cNvSpPr/>
          <p:nvPr/>
        </p:nvSpPr>
        <p:spPr>
          <a:xfrm>
            <a:off x="2963212" y="2271226"/>
            <a:ext cx="4615031" cy="968188"/>
          </a:xfrm>
          <a:custGeom>
            <a:avLst/>
            <a:gdLst>
              <a:gd name="connsiteX0" fmla="*/ 0 w 4615031"/>
              <a:gd name="connsiteY0" fmla="*/ 0 h 968188"/>
              <a:gd name="connsiteX1" fmla="*/ 892885 w 4615031"/>
              <a:gd name="connsiteY1" fmla="*/ 602428 h 968188"/>
              <a:gd name="connsiteX2" fmla="*/ 2829261 w 4615031"/>
              <a:gd name="connsiteY2" fmla="*/ 161365 h 968188"/>
              <a:gd name="connsiteX3" fmla="*/ 4615031 w 4615031"/>
              <a:gd name="connsiteY3" fmla="*/ 968188 h 968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15031" h="968188">
                <a:moveTo>
                  <a:pt x="0" y="0"/>
                </a:moveTo>
                <a:cubicBezTo>
                  <a:pt x="210671" y="287767"/>
                  <a:pt x="421342" y="575534"/>
                  <a:pt x="892885" y="602428"/>
                </a:cubicBezTo>
                <a:cubicBezTo>
                  <a:pt x="1364428" y="629322"/>
                  <a:pt x="2208904" y="100405"/>
                  <a:pt x="2829261" y="161365"/>
                </a:cubicBezTo>
                <a:cubicBezTo>
                  <a:pt x="3449618" y="222325"/>
                  <a:pt x="4032324" y="595256"/>
                  <a:pt x="4615031" y="968188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7368726" y="2907623"/>
                <a:ext cx="1438471" cy="9857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{</m:t>
                      </m:r>
                      <m:sSubSup>
                        <m:sSub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acc>
                            <m:accPr>
                              <m:chr m:val="̃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𝑈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acc>
                        </m:e>
                        <m:sub/>
                        <m:sup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∞</m:t>
                              </m:r>
                            </m:e>
                          </m:d>
                        </m:sup>
                      </m:sSubSup>
                      <m:r>
                        <a:rPr lang="en-US" sz="2400" i="1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sz="2400" dirty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68726" y="2907623"/>
                <a:ext cx="1438471" cy="985719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902477" y="3429849"/>
                <a:ext cx="1227644" cy="9269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{</m:t>
                      </m:r>
                      <m:sSubSup>
                        <m:sSub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d>
                        </m:sup>
                      </m:sSubSup>
                      <m:r>
                        <a:rPr lang="en-US" sz="2400" i="1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sz="2400" dirty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2477" y="3429849"/>
                <a:ext cx="1227644" cy="926985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Oval Callout 12"/>
          <p:cNvSpPr/>
          <p:nvPr/>
        </p:nvSpPr>
        <p:spPr>
          <a:xfrm>
            <a:off x="23130" y="2755320"/>
            <a:ext cx="1420207" cy="711189"/>
          </a:xfrm>
          <a:prstGeom prst="wedgeEllipseCallout">
            <a:avLst>
              <a:gd name="adj1" fmla="val 25459"/>
              <a:gd name="adj2" fmla="val 66942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o</a:t>
            </a:r>
            <a:r>
              <a:rPr lang="en-US" dirty="0" smtClean="0">
                <a:solidFill>
                  <a:schemeClr val="tx1"/>
                </a:solidFill>
              </a:rPr>
              <a:t>riginal input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Oval Callout 13"/>
          <p:cNvSpPr/>
          <p:nvPr/>
        </p:nvSpPr>
        <p:spPr>
          <a:xfrm>
            <a:off x="552615" y="1661939"/>
            <a:ext cx="1673787" cy="711189"/>
          </a:xfrm>
          <a:prstGeom prst="wedgeEllipseCallout">
            <a:avLst>
              <a:gd name="adj1" fmla="val 57124"/>
              <a:gd name="adj2" fmla="val 1521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perturbed input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Oval Callout 14"/>
          <p:cNvSpPr/>
          <p:nvPr/>
        </p:nvSpPr>
        <p:spPr>
          <a:xfrm>
            <a:off x="7399609" y="1661939"/>
            <a:ext cx="1586223" cy="1149858"/>
          </a:xfrm>
          <a:prstGeom prst="wedgeEllipseCallout">
            <a:avLst>
              <a:gd name="adj1" fmla="val -15812"/>
              <a:gd name="adj2" fmla="val 57256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</a:t>
            </a:r>
            <a:r>
              <a:rPr lang="en-US" dirty="0" smtClean="0">
                <a:solidFill>
                  <a:schemeClr val="tx1"/>
                </a:solidFill>
              </a:rPr>
              <a:t>oubly balanced output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 flipV="1">
            <a:off x="1755228" y="2461476"/>
            <a:ext cx="777766" cy="93900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endCxn id="11" idx="1"/>
          </p:cNvCxnSpPr>
          <p:nvPr/>
        </p:nvCxnSpPr>
        <p:spPr>
          <a:xfrm flipV="1">
            <a:off x="2040453" y="3400483"/>
            <a:ext cx="5328273" cy="403812"/>
          </a:xfrm>
          <a:prstGeom prst="line">
            <a:avLst/>
          </a:prstGeom>
          <a:ln w="3810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2226402" y="960498"/>
                <a:ext cx="5728491" cy="479298"/>
              </a:xfrm>
              <a:prstGeom prst="rect">
                <a:avLst/>
              </a:prstGeom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txBody>
              <a:bodyPr wrap="none">
                <a:spAutoFit/>
              </a:bodyPr>
              <a:lstStyle/>
              <a:p>
                <a:r>
                  <a:rPr lang="en-US" sz="2200" dirty="0" smtClean="0">
                    <a:solidFill>
                      <a:prstClr val="black"/>
                    </a:solidFill>
                    <a:latin typeface="+mj-lt"/>
                  </a:rPr>
                  <a:t>movement in dynamical system</a:t>
                </a:r>
                <a:r>
                  <a:rPr lang="en-US" sz="2200" dirty="0" smtClean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≤ </m:t>
                    </m:r>
                    <m:r>
                      <a:rPr lang="en-US" sz="2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sz="2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2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sz="2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en-US" sz="2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acc>
                          <m:accPr>
                            <m:chr m:val="̃"/>
                            <m:ctrlPr>
                              <a:rPr lang="en-US" sz="2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𝑈</m:t>
                            </m:r>
                            <m:r>
                              <a:rPr lang="en-US" sz="2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acc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6402" y="960498"/>
                <a:ext cx="5728491" cy="479298"/>
              </a:xfrm>
              <a:prstGeom prst="rect">
                <a:avLst/>
              </a:prstGeom>
              <a:blipFill rotWithShape="0">
                <a:blip r:embed="rId7"/>
                <a:stretch>
                  <a:fillRect l="-1274" t="-1250" r="-10191" b="-20000"/>
                </a:stretch>
              </a:blip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1151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117B6-3371-47E7-ADB0-EB7DB819AAA2}" type="slidenum">
              <a:rPr lang="en-US" smtClean="0"/>
              <a:pPr/>
              <a:t>33</a:t>
            </a:fld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447511" y="674370"/>
            <a:ext cx="8262149" cy="2286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90290" y="1231998"/>
                <a:ext cx="8057142" cy="43697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:r>
                  <a:rPr lang="en-US" sz="2200" dirty="0" smtClean="0">
                    <a:latin typeface="+mj-lt"/>
                  </a:rPr>
                  <a:t>We first generate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US" sz="2200" dirty="0" smtClean="0">
                    <a:latin typeface="+mj-lt"/>
                  </a:rPr>
                  <a:t> for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1≤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200" dirty="0" smtClean="0">
                    <a:latin typeface="+mj-lt"/>
                  </a:rPr>
                  <a:t>, each entry is </a:t>
                </a:r>
                <a:r>
                  <a:rPr lang="en-US" sz="2200" dirty="0" err="1" smtClean="0">
                    <a:latin typeface="+mj-lt"/>
                  </a:rPr>
                  <a:t>i.i.d</a:t>
                </a:r>
                <a:r>
                  <a:rPr lang="en-US" sz="2200" dirty="0" smtClean="0">
                    <a:latin typeface="+mj-lt"/>
                  </a:rPr>
                  <a:t>.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(0,</m:t>
                    </m:r>
                    <m:sSup>
                      <m:sSup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200" dirty="0" smtClean="0">
                    <a:latin typeface="+mj-lt"/>
                  </a:rPr>
                  <a:t>.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290" y="1231998"/>
                <a:ext cx="8057142" cy="436979"/>
              </a:xfrm>
              <a:prstGeom prst="rect">
                <a:avLst/>
              </a:prstGeom>
              <a:blipFill rotWithShape="0">
                <a:blip r:embed="rId2"/>
                <a:stretch>
                  <a:fillRect l="-983" t="-8333" b="-2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07489" y="-205951"/>
            <a:ext cx="7886700" cy="1325563"/>
          </a:xfrm>
        </p:spPr>
        <p:txBody>
          <a:bodyPr>
            <a:normAutofit/>
          </a:bodyPr>
          <a:lstStyle/>
          <a:p>
            <a:pPr algn="r"/>
            <a:r>
              <a:rPr lang="en-US" sz="3600" dirty="0" smtClean="0">
                <a:solidFill>
                  <a:schemeClr val="tx2"/>
                </a:solidFill>
                <a:uFill>
                  <a:solidFill>
                    <a:schemeClr val="tx2">
                      <a:lumMod val="40000"/>
                      <a:lumOff val="60000"/>
                    </a:schemeClr>
                  </a:solidFill>
                </a:uFill>
              </a:rPr>
              <a:t>Perturbation Process</a:t>
            </a:r>
            <a:endParaRPr lang="en-US" sz="3600" dirty="0">
              <a:solidFill>
                <a:schemeClr val="tx2"/>
              </a:solidFill>
              <a:uFill>
                <a:solidFill>
                  <a:schemeClr val="tx2">
                    <a:lumMod val="40000"/>
                    <a:lumOff val="60000"/>
                  </a:schemeClr>
                </a:solidFill>
              </a:u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90290" y="1910570"/>
                <a:ext cx="7835981" cy="15399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buNone/>
                </a:pPr>
                <a:r>
                  <a:rPr lang="en-US" sz="2200" dirty="0">
                    <a:latin typeface="+mj-lt"/>
                  </a:rPr>
                  <a:t>W</a:t>
                </a:r>
                <a:r>
                  <a:rPr lang="en-US" sz="2200" dirty="0" smtClean="0">
                    <a:latin typeface="+mj-lt"/>
                  </a:rPr>
                  <a:t>e then project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sz="2200" dirty="0" smtClean="0">
                    <a:latin typeface="+mj-lt"/>
                  </a:rPr>
                  <a:t> into a linear subspace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200" dirty="0" smtClean="0">
                    <a:latin typeface="+mj-lt"/>
                  </a:rPr>
                  <a:t>so that </a:t>
                </a:r>
              </a:p>
              <a:p>
                <a:pPr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=0     ∀ 1≤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200" b="0" i="0" smtClean="0">
                          <a:latin typeface="Cambria Math" panose="02040503050406030204" pitchFamily="18" charset="0"/>
                        </a:rPr>
                        <m:t>       </m:t>
                      </m:r>
                      <m:r>
                        <m:rPr>
                          <m:sty m:val="p"/>
                        </m:rPr>
                        <a:rPr lang="en-US" sz="2200" b="0" i="0" smtClean="0">
                          <a:latin typeface="Cambria Math" panose="02040503050406030204" pitchFamily="18" charset="0"/>
                        </a:rPr>
                        <m:t>and</m:t>
                      </m:r>
                      <m:r>
                        <a:rPr lang="en-US" sz="2200" b="0" i="0" smtClean="0">
                          <a:latin typeface="Cambria Math" panose="02040503050406030204" pitchFamily="18" charset="0"/>
                        </a:rPr>
                        <m:t>       </m:t>
                      </m:r>
                      <m:nary>
                        <m:naryPr>
                          <m:chr m:val="∑"/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bSup>
                            <m:sSubSup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bSup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=0.</m:t>
                          </m:r>
                        </m:e>
                      </m:nary>
                    </m:oMath>
                  </m:oMathPara>
                </a14:m>
                <a:endParaRPr lang="en-US" sz="2200" dirty="0" smtClean="0">
                  <a:latin typeface="+mj-lt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290" y="1910570"/>
                <a:ext cx="7835981" cy="1539909"/>
              </a:xfrm>
              <a:prstGeom prst="rect">
                <a:avLst/>
              </a:prstGeom>
              <a:blipFill rotWithShape="0">
                <a:blip r:embed="rId3"/>
                <a:stretch>
                  <a:fillRect l="-1012" t="-23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78020" y="4583312"/>
                <a:ext cx="8801127" cy="16709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:r>
                  <a:rPr lang="en-US" sz="2200" dirty="0" smtClean="0">
                    <a:solidFill>
                      <a:prstClr val="black"/>
                    </a:solidFill>
                    <a:latin typeface="Calibri Light" panose="020F0302020204030204"/>
                  </a:rPr>
                  <a:t>The projection is to </a:t>
                </a:r>
                <a:r>
                  <a:rPr lang="en-US" sz="2200" dirty="0">
                    <a:solidFill>
                      <a:prstClr val="black"/>
                    </a:solidFill>
                    <a:latin typeface="Calibri Light" panose="020F0302020204030204"/>
                  </a:rPr>
                  <a:t>ensure that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20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sz="220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(</m:t>
                    </m:r>
                    <m:acc>
                      <m:accPr>
                        <m:chr m:val="̃"/>
                        <m:ctrlPr>
                          <a:rPr lang="en-US" sz="2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𝑈</m:t>
                        </m:r>
                        <m:r>
                          <a:rPr lang="en-US" sz="2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acc>
                    <m:r>
                      <a:rPr lang="en-US" sz="2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≈</m:t>
                    </m:r>
                    <m:r>
                      <m:rPr>
                        <m:sty m:val="p"/>
                      </m:rPr>
                      <a:rPr lang="en-US" sz="220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Δ</m:t>
                    </m:r>
                    <m:d>
                      <m:dPr>
                        <m:ctrlPr>
                          <a:rPr lang="en-US" sz="2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</m:d>
                  </m:oMath>
                </a14:m>
                <a:r>
                  <a:rPr lang="en-US" sz="2200" dirty="0">
                    <a:solidFill>
                      <a:prstClr val="black"/>
                    </a:solidFill>
                    <a:latin typeface="Calibri Light" panose="020F0302020204030204"/>
                  </a:rPr>
                  <a:t>, </a:t>
                </a:r>
                <a:r>
                  <a:rPr lang="en-US" sz="2200" dirty="0" smtClean="0">
                    <a:latin typeface="+mj-lt"/>
                  </a:rPr>
                  <a:t>as they are the “cross terms”.</a:t>
                </a:r>
                <a:endParaRPr lang="en-US" sz="2200" dirty="0">
                  <a:latin typeface="+mj-lt"/>
                </a:endParaRPr>
              </a:p>
              <a:p>
                <a:pPr>
                  <a:lnSpc>
                    <a:spcPct val="180000"/>
                  </a:lnSpc>
                  <a:buNone/>
                </a:pPr>
                <a:r>
                  <a:rPr lang="en-US" sz="2200" dirty="0" smtClean="0">
                    <a:latin typeface="+mj-lt"/>
                  </a:rPr>
                  <a:t>There are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𝑑𝑛</m:t>
                    </m:r>
                  </m:oMath>
                </a14:m>
                <a:r>
                  <a:rPr lang="en-US" sz="2200" dirty="0" smtClean="0">
                    <a:latin typeface="+mj-lt"/>
                  </a:rPr>
                  <a:t> random variables, while the subspace is of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p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200" dirty="0" smtClean="0">
                    <a:latin typeface="+mj-lt"/>
                  </a:rPr>
                  <a:t> dimensions.</a:t>
                </a:r>
                <a:endParaRPr lang="en-US" sz="2200" dirty="0">
                  <a:latin typeface="+mj-lt"/>
                </a:endParaRPr>
              </a:p>
              <a:p>
                <a:pPr>
                  <a:lnSpc>
                    <a:spcPct val="180000"/>
                  </a:lnSpc>
                  <a:buNone/>
                </a:pPr>
                <a:r>
                  <a:rPr lang="en-US" sz="2200" dirty="0">
                    <a:latin typeface="+mj-lt"/>
                  </a:rPr>
                  <a:t>T</a:t>
                </a:r>
                <a:r>
                  <a:rPr lang="en-US" sz="2200" dirty="0" smtClean="0">
                    <a:latin typeface="+mj-lt"/>
                  </a:rPr>
                  <a:t>here are enough degree of freedom, so pretend the noise is </a:t>
                </a:r>
                <a:r>
                  <a:rPr lang="en-US" sz="2200" dirty="0" err="1" smtClean="0">
                    <a:latin typeface="+mj-lt"/>
                  </a:rPr>
                  <a:t>i.i.d</a:t>
                </a:r>
                <a:r>
                  <a:rPr lang="en-US" sz="2200" dirty="0" smtClean="0">
                    <a:latin typeface="+mj-lt"/>
                  </a:rPr>
                  <a:t>. Gaussian.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020" y="4583312"/>
                <a:ext cx="8801127" cy="1670970"/>
              </a:xfrm>
              <a:prstGeom prst="rect">
                <a:avLst/>
              </a:prstGeom>
              <a:blipFill rotWithShape="0">
                <a:blip r:embed="rId4"/>
                <a:stretch>
                  <a:fillRect l="-900" t="-1095" r="-69" b="-18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07489" y="3515988"/>
                <a:ext cx="8427307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:r>
                  <a:rPr lang="en-US" sz="2200" dirty="0" smtClean="0">
                    <a:latin typeface="+mj-lt"/>
                  </a:rPr>
                  <a:t>We set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←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200" dirty="0" smtClean="0">
                    <a:latin typeface="+mj-lt"/>
                  </a:rPr>
                  <a:t> </a:t>
                </a:r>
                <a:r>
                  <a:rPr lang="en-US" sz="2200" dirty="0">
                    <a:solidFill>
                      <a:prstClr val="black"/>
                    </a:solidFill>
                    <a:latin typeface="Calibri Light" panose="020F0302020204030204"/>
                  </a:rPr>
                  <a:t>for </a:t>
                </a:r>
                <a14:m>
                  <m:oMath xmlns:m="http://schemas.openxmlformats.org/officeDocument/2006/math">
                    <m:r>
                      <a:rPr lang="en-US" sz="2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1≤</m:t>
                    </m:r>
                    <m:r>
                      <a:rPr lang="en-US" sz="2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200" dirty="0" smtClean="0">
                    <a:latin typeface="+mj-lt"/>
                  </a:rPr>
                  <a:t>, where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2200" dirty="0" smtClean="0">
                    <a:latin typeface="+mj-lt"/>
                  </a:rPr>
                  <a:t> is the projection into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sz="2200" dirty="0" smtClean="0">
                    <a:latin typeface="+mj-lt"/>
                  </a:rPr>
                  <a:t>.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489" y="3515988"/>
                <a:ext cx="8427307" cy="430887"/>
              </a:xfrm>
              <a:prstGeom prst="rect">
                <a:avLst/>
              </a:prstGeom>
              <a:blipFill rotWithShape="0">
                <a:blip r:embed="rId5"/>
                <a:stretch>
                  <a:fillRect l="-941" t="-10000" b="-2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/>
          <p:cNvSpPr/>
          <p:nvPr/>
        </p:nvSpPr>
        <p:spPr>
          <a:xfrm>
            <a:off x="339571" y="1069731"/>
            <a:ext cx="8478026" cy="313440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920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6" grpId="0"/>
      <p:bldP spid="10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117B6-3371-47E7-ADB0-EB7DB819AAA2}" type="slidenum">
              <a:rPr lang="en-US" smtClean="0"/>
              <a:pPr/>
              <a:t>34</a:t>
            </a:fld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447511" y="674370"/>
            <a:ext cx="8262149" cy="2286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08858" y="1271516"/>
            <a:ext cx="860838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2200" dirty="0" smtClean="0">
                <a:latin typeface="+mj-lt"/>
              </a:rPr>
              <a:t>The main work is in proving capacity lower bound.</a:t>
            </a:r>
          </a:p>
          <a:p>
            <a:pPr>
              <a:buNone/>
            </a:pPr>
            <a:endParaRPr lang="en-US" sz="2200" dirty="0">
              <a:latin typeface="+mj-lt"/>
            </a:endParaRPr>
          </a:p>
          <a:p>
            <a:pPr>
              <a:buNone/>
            </a:pPr>
            <a:r>
              <a:rPr lang="en-US" sz="2200" dirty="0" smtClean="0">
                <a:latin typeface="+mj-lt"/>
              </a:rPr>
              <a:t>There is a reduction from operator capacity to matrix capacity </a:t>
            </a:r>
            <a:r>
              <a:rPr lang="en-US" sz="22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[GGOW 16].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07489" y="-205951"/>
            <a:ext cx="7886700" cy="1325563"/>
          </a:xfrm>
        </p:spPr>
        <p:txBody>
          <a:bodyPr>
            <a:normAutofit/>
          </a:bodyPr>
          <a:lstStyle/>
          <a:p>
            <a:pPr algn="r"/>
            <a:r>
              <a:rPr lang="en-US" sz="3600" dirty="0" smtClean="0">
                <a:solidFill>
                  <a:schemeClr val="tx2"/>
                </a:solidFill>
                <a:uFill>
                  <a:solidFill>
                    <a:schemeClr val="tx2">
                      <a:lumMod val="40000"/>
                      <a:lumOff val="60000"/>
                    </a:schemeClr>
                  </a:solidFill>
                </a:uFill>
              </a:rPr>
              <a:t>Reduction to Matrix Capacity</a:t>
            </a:r>
            <a:endParaRPr lang="en-US" sz="3600" dirty="0">
              <a:solidFill>
                <a:schemeClr val="tx2"/>
              </a:solidFill>
              <a:uFill>
                <a:solidFill>
                  <a:schemeClr val="tx2">
                    <a:lumMod val="40000"/>
                    <a:lumOff val="60000"/>
                  </a:schemeClr>
                </a:solidFill>
              </a:u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830332" y="2779832"/>
                <a:ext cx="5565434" cy="111658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i="0" smtClean="0">
                        <a:latin typeface="Cambria Math" panose="02040503050406030204" pitchFamily="18" charset="0"/>
                      </a:rPr>
                      <m:t>c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ap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𝑈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400" dirty="0" smtClean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inf</m:t>
                        </m:r>
                      </m:e>
                      <m:li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∈</m:t>
                        </m:r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ℝ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×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≻0</m:t>
                        </m:r>
                      </m:lim>
                    </m:limLow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func>
                              <m:func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2400" b="0" i="0" smtClean="0">
                                    <a:latin typeface="Cambria Math" panose="02040503050406030204" pitchFamily="18" charset="0"/>
                                  </a:rPr>
                                  <m:t>det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nary>
                                      <m:naryPr>
                                        <m:chr m:val="∑"/>
                                        <m:ctrlP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naryPr>
                                      <m:sub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=1</m:t>
                                        </m:r>
                                      </m:sub>
                                      <m:sup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</m:sup>
                                      <m:e>
                                        <m:sSub>
                                          <m:sSubPr>
                                            <m:ctrlPr>
                                              <a:rPr lang="en-US" sz="24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𝑈</m:t>
                                            </m:r>
                                          </m:e>
                                          <m:sub>
                                            <m:r>
                                              <a:rPr lang="en-US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  <m:sSubSup>
                                          <m:sSubSupPr>
                                            <m:ctrlPr>
                                              <a:rPr lang="en-US" sz="24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SupPr>
                                          <m:e>
                                            <m:r>
                                              <a:rPr lang="en-US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𝑈</m:t>
                                            </m:r>
                                          </m:e>
                                          <m:sub>
                                            <m:r>
                                              <a:rPr lang="en-US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b>
                                          <m:sup>
                                            <m:r>
                                              <a:rPr lang="en-US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𝑇</m:t>
                                            </m:r>
                                          </m:sup>
                                        </m:sSubSup>
                                      </m:e>
                                    </m:nary>
                                  </m:e>
                                </m:d>
                              </m:e>
                            </m:func>
                          </m:e>
                          <m:sup>
                            <m:f>
                              <m:f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den>
                            </m:f>
                          </m:sup>
                        </m:sSup>
                      </m:num>
                      <m:den>
                        <m:func>
                          <m:func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det</m:t>
                            </m:r>
                          </m:fName>
                          <m:e>
                            <m:sSup>
                              <m:sSup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</m:d>
                              </m:e>
                              <m:sup>
                                <m:f>
                                  <m:f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den>
                                </m:f>
                              </m:sup>
                            </m:sSup>
                          </m:e>
                        </m:func>
                      </m:den>
                    </m:f>
                  </m:oMath>
                </a14:m>
                <a:endParaRPr lang="en-US" sz="2400" dirty="0" smtClean="0">
                  <a:latin typeface="+mj-lt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0332" y="2779832"/>
                <a:ext cx="5565434" cy="1116588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ight Arrow 1"/>
          <p:cNvSpPr/>
          <p:nvPr/>
        </p:nvSpPr>
        <p:spPr>
          <a:xfrm rot="5400000">
            <a:off x="4321439" y="4188676"/>
            <a:ext cx="583219" cy="484632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424243" y="4945311"/>
                <a:ext cx="4377609" cy="1081386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i="0" smtClean="0">
                        <a:latin typeface="Cambria Math" panose="02040503050406030204" pitchFamily="18" charset="0"/>
                      </a:rPr>
                      <m:t>c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ap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400" dirty="0" smtClean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inf</m:t>
                        </m:r>
                      </m:e>
                      <m:li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∈</m:t>
                        </m:r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ℝ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&gt;0</m:t>
                        </m:r>
                      </m:lim>
                    </m:limLow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nary>
                                  <m:naryPr>
                                    <m:chr m:val="∏"/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=1</m:t>
                                    </m:r>
                                  </m:sub>
                                  <m:sup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sup>
                                  <m:e>
                                    <m:sSub>
                                      <m:sSubPr>
                                        <m:ctrlP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d>
                                          <m:dPr>
                                            <m:ctrlPr>
                                              <a:rPr lang="en-US" sz="24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sz="2400" i="1">
                                                <a:latin typeface="Cambria Math" panose="02040503050406030204" pitchFamily="18" charset="0"/>
                                              </a:rPr>
                                              <m:t>𝐴𝑥</m:t>
                                            </m:r>
                                          </m:e>
                                        </m:d>
                                      </m:e>
                                      <m:sub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</m:nary>
                              </m:e>
                            </m:d>
                          </m:e>
                          <m:sup>
                            <m:f>
                              <m:f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den>
                            </m:f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nary>
                                  <m:naryPr>
                                    <m:chr m:val="∏"/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=1</m:t>
                                    </m:r>
                                  </m:sub>
                                  <m:sup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p>
                                  <m:e>
                                    <m:sSub>
                                      <m:sSubPr>
                                        <m:ctrlP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</m:nary>
                              </m:e>
                            </m:d>
                          </m:e>
                          <m:sup>
                            <m:f>
                              <m:f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den>
                            </m:f>
                          </m:sup>
                        </m:sSup>
                      </m:den>
                    </m:f>
                  </m:oMath>
                </a14:m>
                <a:endParaRPr lang="en-US" sz="2400" dirty="0" smtClean="0">
                  <a:latin typeface="+mj-lt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4243" y="4945311"/>
                <a:ext cx="4377609" cy="1081386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5134446" y="4246326"/>
            <a:ext cx="26470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</a:t>
            </a:r>
            <a:r>
              <a:rPr lang="en-US" dirty="0" smtClean="0"/>
              <a:t>igenvalue decomposition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45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 animBg="1"/>
      <p:bldP spid="8" grpId="0" animBg="1"/>
      <p:bldP spid="3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117B6-3371-47E7-ADB0-EB7DB819AAA2}" type="slidenum">
              <a:rPr lang="en-US" smtClean="0"/>
              <a:pPr/>
              <a:t>35</a:t>
            </a:fld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447511" y="674370"/>
            <a:ext cx="8262149" cy="2286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07489" y="-205951"/>
            <a:ext cx="7886700" cy="1325563"/>
          </a:xfrm>
        </p:spPr>
        <p:txBody>
          <a:bodyPr>
            <a:normAutofit/>
          </a:bodyPr>
          <a:lstStyle/>
          <a:p>
            <a:pPr algn="r"/>
            <a:r>
              <a:rPr lang="en-US" sz="3600" dirty="0" smtClean="0">
                <a:solidFill>
                  <a:schemeClr val="tx2"/>
                </a:solidFill>
                <a:uFill>
                  <a:solidFill>
                    <a:schemeClr val="tx2">
                      <a:lumMod val="40000"/>
                      <a:lumOff val="60000"/>
                    </a:schemeClr>
                  </a:solidFill>
                </a:uFill>
              </a:rPr>
              <a:t>New Method in Capacity Lower Bound</a:t>
            </a:r>
            <a:endParaRPr lang="en-US" sz="3600" dirty="0">
              <a:solidFill>
                <a:schemeClr val="tx2"/>
              </a:solidFill>
              <a:uFill>
                <a:solidFill>
                  <a:schemeClr val="tx2">
                    <a:lumMod val="40000"/>
                    <a:lumOff val="60000"/>
                  </a:schemeClr>
                </a:solidFill>
              </a:u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5691" y="1146664"/>
            <a:ext cx="8025787" cy="43088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2200" b="1" dirty="0" smtClean="0">
                <a:latin typeface="+mj-lt"/>
              </a:rPr>
              <a:t>New method: </a:t>
            </a:r>
            <a:r>
              <a:rPr lang="en-US" sz="2200" dirty="0" smtClean="0">
                <a:latin typeface="+mj-lt"/>
              </a:rPr>
              <a:t>We use our dynamical system to bound matrix capacity.</a:t>
            </a:r>
            <a:endParaRPr lang="en-US" sz="2200" dirty="0">
              <a:latin typeface="+mj-lt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1124606" y="2156458"/>
            <a:ext cx="2606566" cy="101766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</a:t>
            </a:r>
            <a:r>
              <a:rPr lang="en-US" dirty="0" smtClean="0">
                <a:solidFill>
                  <a:schemeClr val="tx1"/>
                </a:solidFill>
              </a:rPr>
              <a:t>apacity lower bound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Right Arrow 2"/>
          <p:cNvSpPr/>
          <p:nvPr/>
        </p:nvSpPr>
        <p:spPr>
          <a:xfrm>
            <a:off x="4242029" y="2088351"/>
            <a:ext cx="1009438" cy="523752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</a:t>
            </a:r>
            <a:r>
              <a:rPr lang="en-US" dirty="0" smtClean="0">
                <a:solidFill>
                  <a:schemeClr val="tx1"/>
                </a:solidFill>
              </a:rPr>
              <a:t>art II</a:t>
            </a:r>
            <a:endParaRPr lang="en-US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ounded Rectangle 10"/>
              <p:cNvSpPr/>
              <p:nvPr/>
            </p:nvSpPr>
            <p:spPr>
              <a:xfrm>
                <a:off x="5604671" y="2175294"/>
                <a:ext cx="2606566" cy="1017665"/>
              </a:xfrm>
              <a:prstGeom prst="round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tx1"/>
                    </a:solidFill>
                  </a:rPr>
                  <a:t>convergence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Δ</m:t>
                    </m:r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Rounded 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4671" y="2175294"/>
                <a:ext cx="2606566" cy="1017665"/>
              </a:xfrm>
              <a:prstGeom prst="round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ight Arrow 11"/>
          <p:cNvSpPr/>
          <p:nvPr/>
        </p:nvSpPr>
        <p:spPr>
          <a:xfrm rot="10800000">
            <a:off x="4001274" y="2861027"/>
            <a:ext cx="1009438" cy="523752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242029" y="2938237"/>
            <a:ext cx="800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part III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9611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11" grpId="0" animBg="1"/>
      <p:bldP spid="12" grpId="0" animBg="1"/>
      <p:bldP spid="13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117B6-3371-47E7-ADB0-EB7DB819AAA2}" type="slidenum">
              <a:rPr lang="en-US" smtClean="0"/>
              <a:pPr/>
              <a:t>36</a:t>
            </a:fld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447511" y="674370"/>
            <a:ext cx="8262149" cy="2286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07489" y="-205951"/>
            <a:ext cx="7886700" cy="1325563"/>
          </a:xfrm>
        </p:spPr>
        <p:txBody>
          <a:bodyPr>
            <a:normAutofit/>
          </a:bodyPr>
          <a:lstStyle/>
          <a:p>
            <a:pPr algn="r"/>
            <a:r>
              <a:rPr lang="en-US" sz="3600" dirty="0" smtClean="0">
                <a:solidFill>
                  <a:schemeClr val="tx2"/>
                </a:solidFill>
                <a:uFill>
                  <a:solidFill>
                    <a:schemeClr val="tx2">
                      <a:lumMod val="40000"/>
                      <a:lumOff val="60000"/>
                    </a:schemeClr>
                  </a:solidFill>
                </a:uFill>
              </a:rPr>
              <a:t>New Method in Capacity Lower Bound</a:t>
            </a:r>
            <a:endParaRPr lang="en-US" sz="3600" dirty="0">
              <a:solidFill>
                <a:schemeClr val="tx2"/>
              </a:solidFill>
              <a:uFill>
                <a:solidFill>
                  <a:schemeClr val="tx2">
                    <a:lumMod val="40000"/>
                    <a:lumOff val="60000"/>
                  </a:schemeClr>
                </a:solidFill>
              </a:u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617162" y="1274487"/>
                <a:ext cx="7898188" cy="60612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:r>
                  <a:rPr lang="en-US" sz="2200" dirty="0" smtClean="0">
                    <a:latin typeface="+mj-lt"/>
                  </a:rPr>
                  <a:t>Suppose we can directly argue that </a:t>
                </a:r>
                <a14:m>
                  <m:oMath xmlns:m="http://schemas.openxmlformats.org/officeDocument/2006/math">
                    <m:r>
                      <a:rPr lang="en-US" sz="2200" b="0" i="0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2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num>
                      <m:den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  <m:r>
                      <m:rPr>
                        <m:sty m:val="p"/>
                      </m:rPr>
                      <a:rPr lang="en-US" sz="2200" b="0" i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m:rPr>
                        <m:sty m:val="p"/>
                      </m:rPr>
                      <a:rPr lang="en-US" sz="2200" b="0" i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sz="2200" b="0" i="0" smtClean="0">
                        <a:latin typeface="Cambria Math" panose="02040503050406030204" pitchFamily="18" charset="0"/>
                      </a:rPr>
                      <m:t> </m:t>
                    </m:r>
                    <m:groupChr>
                      <m:groupChrPr>
                        <m:chr m:val="⇒"/>
                        <m:pos m:val="top"/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groupChrPr>
                      <m:e/>
                    </m:groupCh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200" b="0" i="0" smtClean="0">
                            <a:latin typeface="Cambria Math" panose="02040503050406030204" pitchFamily="18" charset="0"/>
                          </a:rPr>
                          <m:t>Δ</m:t>
                        </m:r>
                      </m:e>
                      <m:sup>
                        <m:d>
                          <m:d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sup>
                    </m:sSup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  <m:sSup>
                      <m:sSup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200" b="0" i="0" smtClean="0">
                            <a:latin typeface="Cambria Math" panose="02040503050406030204" pitchFamily="18" charset="0"/>
                          </a:rPr>
                          <m:t>Δ</m:t>
                        </m:r>
                      </m:e>
                      <m:sup>
                        <m:d>
                          <m:d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sz="2200" dirty="0" smtClean="0">
                    <a:latin typeface="+mj-lt"/>
                  </a:rPr>
                  <a:t>.</a:t>
                </a:r>
                <a:endParaRPr lang="en-US" sz="2200" dirty="0">
                  <a:latin typeface="+mj-lt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162" y="1274487"/>
                <a:ext cx="7898188" cy="606128"/>
              </a:xfrm>
              <a:prstGeom prst="rect">
                <a:avLst/>
              </a:prstGeom>
              <a:blipFill rotWithShape="0">
                <a:blip r:embed="rId2"/>
                <a:stretch>
                  <a:fillRect l="-924" r="-770" b="-3960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261329" y="2133074"/>
                <a:ext cx="3826752" cy="45384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d>
                            <m:d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d>
                        </m:sup>
                      </m:sSup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n-US" sz="2200" b="0" i="0" smtClean="0">
                          <a:latin typeface="Cambria Math" panose="02040503050406030204" pitchFamily="18" charset="0"/>
                        </a:rPr>
                        <m:t>ca</m:t>
                      </m:r>
                      <m:sSup>
                        <m:sSup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200" b="0" i="0" smtClean="0">
                              <a:latin typeface="Cambria Math" panose="02040503050406030204" pitchFamily="18" charset="0"/>
                            </a:rPr>
                            <m:t>p</m:t>
                          </m:r>
                        </m:e>
                        <m:sup>
                          <m:d>
                            <m:d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d>
                        </m:sup>
                      </m:sSup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d>
                            <m:d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d>
                        </m:sup>
                      </m:sSup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 −</m:t>
                      </m:r>
                      <m:r>
                        <m:rPr>
                          <m:sty m:val="p"/>
                        </m:rPr>
                        <a:rPr lang="en-US" sz="2200" b="0" i="0" smtClean="0">
                          <a:latin typeface="Cambria Math" panose="02040503050406030204" pitchFamily="18" charset="0"/>
                        </a:rPr>
                        <m:t>ca</m:t>
                      </m:r>
                      <m:sSup>
                        <m:sSup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200" b="0" i="0" smtClean="0">
                              <a:latin typeface="Cambria Math" panose="02040503050406030204" pitchFamily="18" charset="0"/>
                            </a:rPr>
                            <m:t>p</m:t>
                          </m:r>
                        </m:e>
                        <m:sup>
                          <m:d>
                            <m:d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∞</m:t>
                              </m:r>
                            </m:e>
                          </m:d>
                        </m:sup>
                      </m:sSup>
                    </m:oMath>
                  </m:oMathPara>
                </a14:m>
                <a:endParaRPr lang="en-US" sz="2200" dirty="0">
                  <a:latin typeface="+mj-lt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329" y="2133074"/>
                <a:ext cx="3826752" cy="453842"/>
              </a:xfrm>
              <a:prstGeom prst="rect">
                <a:avLst/>
              </a:prstGeom>
              <a:blipFill rotWithShape="0">
                <a:blip r:embed="rId3"/>
                <a:stretch>
                  <a:fillRect b="-945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1859429" y="2747174"/>
                <a:ext cx="1833642" cy="45384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d>
                            <m:dPr>
                              <m:ctrlPr>
                                <a:rPr lang="en-US" sz="22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d>
                        </m:sup>
                      </m:sSup>
                      <m:r>
                        <a:rPr lang="en-US" sz="22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2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d>
                            <m:dPr>
                              <m:ctrlPr>
                                <a:rPr lang="en-US" sz="22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∞</m:t>
                              </m:r>
                            </m:e>
                          </m:d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9429" y="2747174"/>
                <a:ext cx="1833642" cy="45384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1859428" y="3245690"/>
                <a:ext cx="2400657" cy="82496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200" b="0" i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nary>
                        <m:naryPr>
                          <m:ctrlPr>
                            <a:rPr lang="en-US" sz="22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2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22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f>
                            <m:fPr>
                              <m:ctrlPr>
                                <a:rPr lang="en-US" sz="22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num>
                            <m:den>
                              <m:r>
                                <a:rPr lang="en-US" sz="22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𝑑𝑡</m:t>
                              </m:r>
                            </m:den>
                          </m:f>
                          <m:sSup>
                            <m:sSupPr>
                              <m:ctrlPr>
                                <a:rPr lang="en-US" sz="22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2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en-US" sz="2200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200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sup>
                          </m:sSup>
                        </m:e>
                      </m:nary>
                      <m:r>
                        <a:rPr lang="en-US" sz="22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2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𝑑𝑡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9428" y="3245690"/>
                <a:ext cx="2400657" cy="824969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1859428" y="4115333"/>
                <a:ext cx="1777090" cy="82496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US" sz="22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2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22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sSup>
                            <m:sSupPr>
                              <m:ctrlPr>
                                <a:rPr lang="en-US" sz="22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2200" b="0" i="0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en-US" sz="2200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200" b="0" i="0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t</m:t>
                                  </m:r>
                                </m:e>
                              </m:d>
                            </m:sup>
                          </m:sSup>
                        </m:e>
                      </m:nary>
                      <m:r>
                        <a:rPr lang="en-US" sz="22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𝑑𝑡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9428" y="4115333"/>
                <a:ext cx="1777090" cy="824969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1859428" y="4940302"/>
                <a:ext cx="2409570" cy="82496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sSup>
                        <m:sSup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200">
                              <a:latin typeface="Cambria Math" panose="02040503050406030204" pitchFamily="18" charset="0"/>
                            </a:rPr>
                            <m:t>Δ</m:t>
                          </m:r>
                        </m:e>
                        <m:sup>
                          <m:d>
                            <m:d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d>
                        </m:sup>
                      </m:sSup>
                      <m:nary>
                        <m:naryPr>
                          <m:ctrlPr>
                            <a:rPr lang="en-US" sz="22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2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22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sSup>
                            <m:sSup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</m:e>
                      </m:nary>
                      <m:r>
                        <a:rPr lang="en-US" sz="22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2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𝑑𝑡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9428" y="4940302"/>
                <a:ext cx="2409570" cy="824969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1859428" y="5741674"/>
                <a:ext cx="1069267" cy="84856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2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22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2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2200" b="0" i="0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en-US" sz="2200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200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d>
                            </m:sup>
                          </m:sSup>
                        </m:num>
                        <m:den>
                          <m:r>
                            <a:rPr lang="en-US" sz="22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𝜇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9428" y="5741674"/>
                <a:ext cx="1069267" cy="848566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4487917" y="2175329"/>
            <a:ext cx="33371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// capacity unchanged (Lemma 3)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4487917" y="2723550"/>
                <a:ext cx="4484048" cy="44839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//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≥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cap</m:t>
                        </m:r>
                      </m:e>
                      <m:sup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≥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𝑚𝑛</m:t>
                    </m:r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Δ</m:t>
                            </m:r>
                          </m:e>
                          <m:sup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d>
                          </m:sup>
                        </m:sSup>
                      </m:e>
                    </m:rad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(Lemma 4)</a:t>
                </a:r>
                <a:endParaRPr lang="en-US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7917" y="2723550"/>
                <a:ext cx="4484048" cy="448392"/>
              </a:xfrm>
              <a:prstGeom prst="rect">
                <a:avLst/>
              </a:prstGeom>
              <a:blipFill rotWithShape="0">
                <a:blip r:embed="rId9"/>
                <a:stretch>
                  <a:fillRect l="-1087" r="-272" b="-219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/>
          <p:cNvSpPr txBox="1"/>
          <p:nvPr/>
        </p:nvSpPr>
        <p:spPr>
          <a:xfrm>
            <a:off x="4508937" y="4303621"/>
            <a:ext cx="12795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// Lemma 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4063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8" grpId="0"/>
      <p:bldP spid="16" grpId="0"/>
      <p:bldP spid="17" grpId="0"/>
      <p:bldP spid="18" grpId="0"/>
      <p:bldP spid="19" grpId="0"/>
      <p:bldP spid="10" grpId="0"/>
      <p:bldP spid="20" grpId="0"/>
      <p:bldP spid="21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117B6-3371-47E7-ADB0-EB7DB819AAA2}" type="slidenum">
              <a:rPr lang="en-US" smtClean="0"/>
              <a:pPr/>
              <a:t>37</a:t>
            </a:fld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447511" y="674370"/>
            <a:ext cx="8262149" cy="2286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07489" y="-205951"/>
            <a:ext cx="7886700" cy="1325563"/>
          </a:xfrm>
        </p:spPr>
        <p:txBody>
          <a:bodyPr>
            <a:normAutofit/>
          </a:bodyPr>
          <a:lstStyle/>
          <a:p>
            <a:pPr algn="r"/>
            <a:r>
              <a:rPr lang="en-US" sz="3600" dirty="0" smtClean="0">
                <a:solidFill>
                  <a:schemeClr val="tx2"/>
                </a:solidFill>
                <a:uFill>
                  <a:solidFill>
                    <a:schemeClr val="tx2">
                      <a:lumMod val="40000"/>
                      <a:lumOff val="60000"/>
                    </a:schemeClr>
                  </a:solidFill>
                </a:uFill>
              </a:rPr>
              <a:t>New Method in Capacity Lower Bound</a:t>
            </a:r>
            <a:endParaRPr lang="en-US" sz="3600" dirty="0">
              <a:solidFill>
                <a:schemeClr val="tx2"/>
              </a:solidFill>
              <a:uFill>
                <a:solidFill>
                  <a:schemeClr val="tx2">
                    <a:lumMod val="40000"/>
                    <a:lumOff val="60000"/>
                  </a:schemeClr>
                </a:solidFill>
              </a:u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5691" y="1146664"/>
            <a:ext cx="8025787" cy="43088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2200" b="1" dirty="0" smtClean="0">
                <a:latin typeface="+mj-lt"/>
              </a:rPr>
              <a:t>New method: </a:t>
            </a:r>
            <a:r>
              <a:rPr lang="en-US" sz="2200" dirty="0" smtClean="0">
                <a:latin typeface="+mj-lt"/>
              </a:rPr>
              <a:t>We use our dynamical system to bound matrix capacity.</a:t>
            </a:r>
            <a:endParaRPr lang="en-US" sz="2200" dirty="0">
              <a:latin typeface="+mj-lt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1124606" y="2156458"/>
            <a:ext cx="2606566" cy="101766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</a:t>
            </a:r>
            <a:r>
              <a:rPr lang="en-US" dirty="0" smtClean="0">
                <a:solidFill>
                  <a:schemeClr val="tx1"/>
                </a:solidFill>
              </a:rPr>
              <a:t>apacity lower bound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Right Arrow 2"/>
          <p:cNvSpPr/>
          <p:nvPr/>
        </p:nvSpPr>
        <p:spPr>
          <a:xfrm>
            <a:off x="4242029" y="2088351"/>
            <a:ext cx="1009438" cy="523752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</a:t>
            </a:r>
            <a:r>
              <a:rPr lang="en-US" dirty="0" smtClean="0">
                <a:solidFill>
                  <a:schemeClr val="tx1"/>
                </a:solidFill>
              </a:rPr>
              <a:t>art II</a:t>
            </a:r>
            <a:endParaRPr lang="en-US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ounded Rectangle 10"/>
              <p:cNvSpPr/>
              <p:nvPr/>
            </p:nvSpPr>
            <p:spPr>
              <a:xfrm>
                <a:off x="5604671" y="2175294"/>
                <a:ext cx="2606566" cy="1017665"/>
              </a:xfrm>
              <a:prstGeom prst="round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tx1"/>
                    </a:solidFill>
                  </a:rPr>
                  <a:t>convergence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Δ</m:t>
                    </m:r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Rounded 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4671" y="2175294"/>
                <a:ext cx="2606566" cy="1017665"/>
              </a:xfrm>
              <a:prstGeom prst="round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ight Arrow 11"/>
          <p:cNvSpPr/>
          <p:nvPr/>
        </p:nvSpPr>
        <p:spPr>
          <a:xfrm rot="10800000">
            <a:off x="4001274" y="2861027"/>
            <a:ext cx="1009438" cy="523752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242029" y="2938237"/>
            <a:ext cx="800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part III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2098514" y="3992083"/>
                <a:ext cx="4960140" cy="76373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    </m:t>
                    </m:r>
                    <m:groupChr>
                      <m:groupChrPr>
                        <m:chr m:val="⇒"/>
                        <m:pos m:val="top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groupChrPr>
                      <m:e/>
                    </m:groupCh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  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cap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− </m:t>
                    </m:r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</a:rPr>
                          <m:t>Δ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den>
                    </m:f>
                  </m:oMath>
                </a14:m>
                <a:r>
                  <a:rPr lang="en-US" sz="2800" dirty="0" smtClean="0">
                    <a:latin typeface="+mj-lt"/>
                  </a:rPr>
                  <a:t>.</a:t>
                </a:r>
                <a:endParaRPr lang="en-US" sz="2800" dirty="0">
                  <a:latin typeface="+mj-lt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8514" y="3992083"/>
                <a:ext cx="4960140" cy="763735"/>
              </a:xfrm>
              <a:prstGeom prst="rect">
                <a:avLst/>
              </a:prstGeom>
              <a:blipFill rotWithShape="0">
                <a:blip r:embed="rId4"/>
                <a:stretch>
                  <a:fillRect r="-1348" b="-3150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/>
          <p:cNvSpPr txBox="1"/>
          <p:nvPr/>
        </p:nvSpPr>
        <p:spPr>
          <a:xfrm>
            <a:off x="407489" y="5224888"/>
            <a:ext cx="841377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2200" dirty="0" smtClean="0">
                <a:latin typeface="+mj-lt"/>
              </a:rPr>
              <a:t>Now we need to show the fast convergence for the perturbed instances. </a:t>
            </a:r>
            <a:endParaRPr lang="en-US" sz="2200" dirty="0" smtClean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89388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117B6-3371-47E7-ADB0-EB7DB819AAA2}" type="slidenum">
              <a:rPr lang="en-US" smtClean="0"/>
              <a:pPr/>
              <a:t>38</a:t>
            </a:fld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447511" y="674370"/>
            <a:ext cx="8262149" cy="2286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07489" y="1012544"/>
                <a:ext cx="8522013" cy="50013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:r>
                  <a:rPr lang="en-US" sz="2200" dirty="0" smtClean="0">
                    <a:latin typeface="+mj-lt"/>
                  </a:rPr>
                  <a:t>The </a:t>
                </a:r>
                <a:r>
                  <a:rPr lang="en-US" sz="2200" b="1" dirty="0" smtClean="0">
                    <a:latin typeface="+mj-lt"/>
                  </a:rPr>
                  <a:t>pseudorandom property </a:t>
                </a:r>
                <a:r>
                  <a:rPr lang="en-US" sz="2200" dirty="0" smtClean="0">
                    <a:latin typeface="+mj-lt"/>
                  </a:rPr>
                  <a:t>that we use to prove fast convergence is that</a:t>
                </a:r>
              </a:p>
              <a:p>
                <a:pPr>
                  <a:buNone/>
                </a:pPr>
                <a:endParaRPr lang="en-US" sz="2200" dirty="0">
                  <a:latin typeface="+mj-lt"/>
                </a:endParaRPr>
              </a:p>
              <a:p>
                <a:pPr>
                  <a:buNone/>
                </a:pPr>
                <a:r>
                  <a:rPr lang="en-US" sz="2200" dirty="0" smtClean="0">
                    <a:latin typeface="+mj-lt"/>
                  </a:rPr>
                  <a:t>	“most” entries of the matrix is at least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200" dirty="0" smtClean="0">
                  <a:latin typeface="+mj-lt"/>
                </a:endParaRPr>
              </a:p>
              <a:p>
                <a:pPr>
                  <a:buNone/>
                </a:pPr>
                <a:endParaRPr lang="en-US" sz="2200" dirty="0">
                  <a:latin typeface="+mj-lt"/>
                </a:endParaRPr>
              </a:p>
              <a:p>
                <a:pPr>
                  <a:lnSpc>
                    <a:spcPct val="200000"/>
                  </a:lnSpc>
                  <a:buNone/>
                </a:pPr>
                <a:r>
                  <a:rPr lang="en-US" sz="2200" dirty="0" smtClean="0">
                    <a:latin typeface="+mj-lt"/>
                  </a:rPr>
                  <a:t>For a matrix with this property, we can prove that</a:t>
                </a:r>
              </a:p>
              <a:p>
                <a:pPr>
                  <a:buNone/>
                </a:pPr>
                <a:endParaRPr lang="en-US" sz="2200" dirty="0">
                  <a:latin typeface="+mj-lt"/>
                </a:endParaRPr>
              </a:p>
              <a:p>
                <a:pPr>
                  <a:buNone/>
                </a:pPr>
                <a:r>
                  <a:rPr lang="en-US" sz="2200" dirty="0" smtClean="0">
                    <a:latin typeface="+mj-lt"/>
                  </a:rPr>
                  <a:t>	</a:t>
                </a:r>
                <a:endParaRPr lang="en-US" sz="2200" dirty="0">
                  <a:latin typeface="+mj-lt"/>
                </a:endParaRPr>
              </a:p>
              <a:p>
                <a:pPr>
                  <a:buNone/>
                </a:pPr>
                <a:endParaRPr lang="en-US" sz="2200" dirty="0" smtClean="0">
                  <a:latin typeface="+mj-lt"/>
                </a:endParaRPr>
              </a:p>
              <a:p>
                <a:pPr>
                  <a:buNone/>
                </a:pPr>
                <a:endParaRPr lang="en-US" sz="2200" dirty="0">
                  <a:latin typeface="+mj-lt"/>
                </a:endParaRPr>
              </a:p>
              <a:p>
                <a:pPr>
                  <a:buNone/>
                </a:pPr>
                <a:r>
                  <a:rPr lang="en-US" sz="2200" dirty="0" smtClean="0">
                    <a:latin typeface="+mj-lt"/>
                  </a:rPr>
                  <a:t>Roughly speaking, the factor of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200" dirty="0" smtClean="0">
                    <a:latin typeface="+mj-lt"/>
                  </a:rPr>
                  <a:t> gained here is the reason that </a:t>
                </a:r>
              </a:p>
              <a:p>
                <a:pPr>
                  <a:lnSpc>
                    <a:spcPct val="150000"/>
                  </a:lnSpc>
                  <a:buNone/>
                </a:pPr>
                <a:r>
                  <a:rPr lang="en-US" sz="2200" dirty="0">
                    <a:latin typeface="+mj-lt"/>
                  </a:rPr>
                  <a:t>	</a:t>
                </a:r>
                <a:r>
                  <a:rPr lang="en-US" sz="2200" dirty="0" smtClean="0">
                    <a:latin typeface="+mj-lt"/>
                  </a:rPr>
                  <a:t>we can remove the dependency of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200" dirty="0" smtClean="0">
                    <a:latin typeface="+mj-lt"/>
                  </a:rPr>
                  <a:t> in the total movement.</a:t>
                </a:r>
              </a:p>
              <a:p>
                <a:pPr>
                  <a:lnSpc>
                    <a:spcPct val="200000"/>
                  </a:lnSpc>
                  <a:buNone/>
                </a:pPr>
                <a:r>
                  <a:rPr lang="en-US" sz="2200" dirty="0" smtClean="0">
                    <a:latin typeface="+mj-lt"/>
                  </a:rPr>
                  <a:t>The proof is based on a </a:t>
                </a:r>
                <a:r>
                  <a:rPr lang="en-US" sz="2200" b="1" i="1" dirty="0" smtClean="0">
                    <a:latin typeface="+mj-lt"/>
                  </a:rPr>
                  <a:t>combinatorial</a:t>
                </a:r>
                <a:r>
                  <a:rPr lang="en-US" sz="2200" b="1" dirty="0" smtClean="0">
                    <a:latin typeface="+mj-lt"/>
                  </a:rPr>
                  <a:t> </a:t>
                </a:r>
                <a:r>
                  <a:rPr lang="en-US" sz="2200" dirty="0" smtClean="0">
                    <a:latin typeface="+mj-lt"/>
                  </a:rPr>
                  <a:t>argument.</a:t>
                </a:r>
                <a:endParaRPr lang="en-US" sz="2200" dirty="0">
                  <a:latin typeface="+mj-lt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489" y="1012544"/>
                <a:ext cx="8522013" cy="5001369"/>
              </a:xfrm>
              <a:prstGeom prst="rect">
                <a:avLst/>
              </a:prstGeom>
              <a:blipFill rotWithShape="0">
                <a:blip r:embed="rId2"/>
                <a:stretch>
                  <a:fillRect l="-930" t="-8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07489" y="-205951"/>
            <a:ext cx="7886700" cy="1325563"/>
          </a:xfrm>
        </p:spPr>
        <p:txBody>
          <a:bodyPr>
            <a:normAutofit/>
          </a:bodyPr>
          <a:lstStyle/>
          <a:p>
            <a:pPr algn="r"/>
            <a:r>
              <a:rPr lang="en-US" sz="3600" dirty="0" smtClean="0">
                <a:solidFill>
                  <a:schemeClr val="tx2"/>
                </a:solidFill>
                <a:uFill>
                  <a:solidFill>
                    <a:schemeClr val="tx2">
                      <a:lumMod val="40000"/>
                      <a:lumOff val="60000"/>
                    </a:schemeClr>
                  </a:solidFill>
                </a:uFill>
              </a:rPr>
              <a:t>Pseudorandom Property</a:t>
            </a:r>
            <a:endParaRPr lang="en-US" sz="3600" dirty="0">
              <a:solidFill>
                <a:schemeClr val="tx2"/>
              </a:solidFill>
              <a:uFill>
                <a:solidFill>
                  <a:schemeClr val="tx2">
                    <a:lumMod val="40000"/>
                    <a:lumOff val="60000"/>
                  </a:schemeClr>
                </a:solidFill>
              </a:u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282262" y="1598528"/>
            <a:ext cx="4897821" cy="55704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402639" y="3243932"/>
                <a:ext cx="2176429" cy="793551"/>
              </a:xfrm>
              <a:prstGeom prst="rect">
                <a:avLst/>
              </a:prstGeom>
              <a:noFill/>
              <a:ln>
                <a:solidFill>
                  <a:schemeClr val="accent1">
                    <a:lumMod val="50000"/>
                  </a:schemeClr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m:rPr>
                          <m:sty m:val="p"/>
                        </m:rPr>
                        <a:rPr lang="en-US" sz="24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≥</m:t>
                      </m:r>
                      <m:sSup>
                        <m:sSupPr>
                          <m:ctrlP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p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m:rPr>
                          <m:sty m:val="p"/>
                        </m:rPr>
                        <a:rPr lang="en-US" sz="24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Δ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2639" y="3243932"/>
                <a:ext cx="2176429" cy="793551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>
                <a:solidFill>
                  <a:schemeClr val="accent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ight Arrow 7"/>
          <p:cNvSpPr/>
          <p:nvPr/>
        </p:nvSpPr>
        <p:spPr>
          <a:xfrm>
            <a:off x="3930425" y="3482011"/>
            <a:ext cx="420414" cy="317395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4771148" y="3258280"/>
                <a:ext cx="2399055" cy="786241"/>
              </a:xfrm>
              <a:prstGeom prst="rect">
                <a:avLst/>
              </a:prstGeom>
              <a:ln>
                <a:solidFill>
                  <a:schemeClr val="accent1">
                    <a:lumMod val="50000"/>
                  </a:schemeClr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cap</m:t>
                      </m:r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≥</m:t>
                      </m:r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 − </m:t>
                      </m:r>
                      <m:f>
                        <m:fPr>
                          <m:ctrlP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24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Δ</m:t>
                          </m:r>
                        </m:num>
                        <m:den>
                          <m:sSup>
                            <m:sSupPr>
                              <m:ctrlP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r>
                        <a:rPr lang="en-US" sz="2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1148" y="3258280"/>
                <a:ext cx="2399055" cy="786241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>
                <a:solidFill>
                  <a:schemeClr val="accent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56322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10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117B6-3371-47E7-ADB0-EB7DB819AAA2}" type="slidenum">
              <a:rPr lang="en-US" smtClean="0"/>
              <a:pPr/>
              <a:t>39</a:t>
            </a:fld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447511" y="674370"/>
            <a:ext cx="8262149" cy="2286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07489" y="-205951"/>
            <a:ext cx="7886700" cy="1325563"/>
          </a:xfrm>
        </p:spPr>
        <p:txBody>
          <a:bodyPr>
            <a:normAutofit/>
          </a:bodyPr>
          <a:lstStyle/>
          <a:p>
            <a:pPr algn="r"/>
            <a:r>
              <a:rPr lang="en-US" sz="3600" dirty="0" smtClean="0">
                <a:solidFill>
                  <a:schemeClr val="tx2"/>
                </a:solidFill>
                <a:uFill>
                  <a:solidFill>
                    <a:schemeClr val="tx2">
                      <a:lumMod val="40000"/>
                      <a:lumOff val="60000"/>
                    </a:schemeClr>
                  </a:solidFill>
                </a:uFill>
              </a:rPr>
              <a:t>Big Picture</a:t>
            </a:r>
            <a:endParaRPr lang="en-US" sz="3600" dirty="0">
              <a:solidFill>
                <a:schemeClr val="tx2"/>
              </a:solidFill>
              <a:uFill>
                <a:solidFill>
                  <a:schemeClr val="tx2">
                    <a:lumMod val="40000"/>
                    <a:lumOff val="60000"/>
                  </a:schemeClr>
                </a:solidFill>
              </a:uFill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2678998" y="1533506"/>
            <a:ext cx="2427889" cy="105103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capacity lower bound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34401" y="1900325"/>
            <a:ext cx="7518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frame</a:t>
            </a:r>
            <a:endParaRPr lang="en-US" b="1" dirty="0"/>
          </a:p>
        </p:txBody>
      </p:sp>
      <p:sp>
        <p:nvSpPr>
          <p:cNvPr id="8" name="Right Arrow 7"/>
          <p:cNvSpPr/>
          <p:nvPr/>
        </p:nvSpPr>
        <p:spPr>
          <a:xfrm>
            <a:off x="5418272" y="1900325"/>
            <a:ext cx="420414" cy="317395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6181601" y="1534508"/>
            <a:ext cx="2528059" cy="105103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total movement bound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08128" y="4091728"/>
            <a:ext cx="8077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matrix</a:t>
            </a:r>
            <a:endParaRPr 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ounded Rectangle 11"/>
              <p:cNvSpPr/>
              <p:nvPr/>
            </p:nvSpPr>
            <p:spPr>
              <a:xfrm>
                <a:off x="2678998" y="3724908"/>
                <a:ext cx="2427889" cy="1051035"/>
              </a:xfrm>
              <a:prstGeom prst="round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dirty="0">
                          <a:solidFill>
                            <a:schemeClr val="tx1"/>
                          </a:solidFill>
                        </a:rPr>
                        <m:t>capacity</m:t>
                      </m:r>
                      <m:r>
                        <m:rPr>
                          <m:nor/>
                        </m:rPr>
                        <a:rPr lang="en-US" dirty="0">
                          <a:solidFill>
                            <a:schemeClr val="tx1"/>
                          </a:solidFill>
                        </a:rPr>
                        <m:t> </m:t>
                      </m:r>
                      <m:r>
                        <m:rPr>
                          <m:nor/>
                        </m:rPr>
                        <a:rPr lang="en-US" dirty="0">
                          <a:solidFill>
                            <a:schemeClr val="tx1"/>
                          </a:solidFill>
                        </a:rPr>
                        <m:t>lower</m:t>
                      </m:r>
                      <m:r>
                        <m:rPr>
                          <m:nor/>
                        </m:rPr>
                        <a:rPr lang="en-US" dirty="0">
                          <a:solidFill>
                            <a:schemeClr val="tx1"/>
                          </a:solidFill>
                        </a:rPr>
                        <m:t> </m:t>
                      </m:r>
                      <m:r>
                        <m:rPr>
                          <m:nor/>
                        </m:rPr>
                        <a:rPr lang="en-US" dirty="0">
                          <a:solidFill>
                            <a:schemeClr val="tx1"/>
                          </a:solidFill>
                        </a:rPr>
                        <m:t>bound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Rounded 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8998" y="3724908"/>
                <a:ext cx="2427889" cy="1051035"/>
              </a:xfrm>
              <a:prstGeom prst="round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4213510" y="2946248"/>
            <a:ext cx="11054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reduction</a:t>
            </a:r>
            <a:endParaRPr lang="en-US" b="1" dirty="0"/>
          </a:p>
        </p:txBody>
      </p:sp>
      <p:sp>
        <p:nvSpPr>
          <p:cNvPr id="14" name="Right Arrow 13"/>
          <p:cNvSpPr/>
          <p:nvPr/>
        </p:nvSpPr>
        <p:spPr>
          <a:xfrm rot="10800000">
            <a:off x="5423532" y="4102241"/>
            <a:ext cx="420414" cy="317395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ounded Rectangle 14"/>
              <p:cNvSpPr/>
              <p:nvPr/>
            </p:nvSpPr>
            <p:spPr>
              <a:xfrm>
                <a:off x="6181601" y="3709876"/>
                <a:ext cx="2427889" cy="1051035"/>
              </a:xfrm>
              <a:prstGeom prst="round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tx1"/>
                    </a:solidFill>
                  </a:rPr>
                  <a:t>convergence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Δ</m:t>
                    </m:r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Rounded 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1601" y="3709876"/>
                <a:ext cx="2427889" cy="1051035"/>
              </a:xfrm>
              <a:prstGeom prst="round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Up-Down Arrow 15"/>
          <p:cNvSpPr/>
          <p:nvPr/>
        </p:nvSpPr>
        <p:spPr>
          <a:xfrm>
            <a:off x="3753187" y="2833853"/>
            <a:ext cx="279510" cy="594122"/>
          </a:xfrm>
          <a:prstGeom prst="up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Explosion 2 16"/>
          <p:cNvSpPr/>
          <p:nvPr/>
        </p:nvSpPr>
        <p:spPr>
          <a:xfrm>
            <a:off x="17222" y="918712"/>
            <a:ext cx="3262006" cy="914400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</a:t>
            </a:r>
            <a:r>
              <a:rPr lang="en-US" dirty="0" smtClean="0"/>
              <a:t>erturbation</a:t>
            </a:r>
            <a:endParaRPr lang="en-US" dirty="0"/>
          </a:p>
        </p:txBody>
      </p:sp>
      <p:sp>
        <p:nvSpPr>
          <p:cNvPr id="20" name="Cloud 19"/>
          <p:cNvSpPr/>
          <p:nvPr/>
        </p:nvSpPr>
        <p:spPr>
          <a:xfrm>
            <a:off x="227430" y="3139226"/>
            <a:ext cx="2501462" cy="9144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pseudorandom </a:t>
            </a:r>
            <a:r>
              <a:rPr lang="en-US" dirty="0"/>
              <a:t>property</a:t>
            </a:r>
          </a:p>
        </p:txBody>
      </p:sp>
    </p:spTree>
    <p:extLst>
      <p:ext uri="{BB962C8B-B14F-4D97-AF65-F5344CB8AC3E}">
        <p14:creationId xmlns:p14="http://schemas.microsoft.com/office/powerpoint/2010/main" val="1681045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8" grpId="0" animBg="1"/>
      <p:bldP spid="10" grpId="0" animBg="1"/>
      <p:bldP spid="11" grpId="0"/>
      <p:bldP spid="12" grpId="0" animBg="1"/>
      <p:bldP spid="6" grpId="0"/>
      <p:bldP spid="14" grpId="0" animBg="1"/>
      <p:bldP spid="15" grpId="0" animBg="1"/>
      <p:bldP spid="16" grpId="0" animBg="1"/>
      <p:bldP spid="17" grpId="0" animBg="1"/>
      <p:bldP spid="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117B6-3371-47E7-ADB0-EB7DB819AAA2}" type="slidenum">
              <a:rPr lang="en-US" smtClean="0"/>
              <a:pPr/>
              <a:t>4</a:t>
            </a:fld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447511" y="674370"/>
            <a:ext cx="8262149" cy="2286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09280" y="1223398"/>
                <a:ext cx="8692123" cy="40825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:r>
                  <a:rPr lang="en-US" sz="2200" dirty="0" smtClean="0">
                    <a:latin typeface="+mj-lt"/>
                  </a:rPr>
                  <a:t>Equal norm </a:t>
                </a:r>
                <a:r>
                  <a:rPr lang="en-US" sz="2200" dirty="0" err="1" smtClean="0">
                    <a:latin typeface="+mj-lt"/>
                  </a:rPr>
                  <a:t>Parseval</a:t>
                </a:r>
                <a:r>
                  <a:rPr lang="en-US" sz="2200" dirty="0" smtClean="0">
                    <a:latin typeface="+mj-lt"/>
                  </a:rPr>
                  <a:t> frames are difficult to construct with only a few</a:t>
                </a:r>
              </a:p>
              <a:p>
                <a:pPr>
                  <a:lnSpc>
                    <a:spcPct val="120000"/>
                  </a:lnSpc>
                  <a:buNone/>
                </a:pPr>
                <a:r>
                  <a:rPr lang="en-US" sz="2200" dirty="0">
                    <a:latin typeface="+mj-lt"/>
                  </a:rPr>
                  <a:t> </a:t>
                </a:r>
                <a:r>
                  <a:rPr lang="en-US" sz="2200" dirty="0" smtClean="0">
                    <a:latin typeface="+mj-lt"/>
                  </a:rPr>
                  <a:t> known algebraic constructions.</a:t>
                </a:r>
              </a:p>
              <a:p>
                <a:pPr>
                  <a:buNone/>
                </a:pPr>
                <a:endParaRPr lang="en-US" sz="2200" dirty="0">
                  <a:latin typeface="+mj-lt"/>
                </a:endParaRPr>
              </a:p>
              <a:p>
                <a:pPr>
                  <a:buNone/>
                </a:pPr>
                <a:r>
                  <a:rPr lang="en-US" sz="2200" dirty="0" smtClean="0">
                    <a:solidFill>
                      <a:schemeClr val="accent1">
                        <a:lumMod val="50000"/>
                      </a:schemeClr>
                    </a:solidFill>
                    <a:latin typeface="+mj-lt"/>
                  </a:rPr>
                  <a:t>[Holmes-Paulsen 04] </a:t>
                </a:r>
                <a:r>
                  <a:rPr lang="en-US" sz="2200" dirty="0" smtClean="0">
                    <a:latin typeface="+mj-lt"/>
                  </a:rPr>
                  <a:t>were interested in constructing </a:t>
                </a:r>
                <a:r>
                  <a:rPr lang="en-US" sz="2200" dirty="0" err="1" smtClean="0">
                    <a:latin typeface="+mj-lt"/>
                  </a:rPr>
                  <a:t>Grassmaniann</a:t>
                </a:r>
                <a:r>
                  <a:rPr lang="en-US" sz="2200" dirty="0" smtClean="0">
                    <a:latin typeface="+mj-lt"/>
                  </a:rPr>
                  <a:t> frames,</a:t>
                </a:r>
              </a:p>
              <a:p>
                <a:pPr>
                  <a:buNone/>
                </a:pPr>
                <a:r>
                  <a:rPr lang="en-US" sz="2200" dirty="0">
                    <a:latin typeface="+mj-lt"/>
                  </a:rPr>
                  <a:t> </a:t>
                </a:r>
                <a:r>
                  <a:rPr lang="en-US" sz="2200" dirty="0" smtClean="0">
                    <a:latin typeface="+mj-lt"/>
                  </a:rPr>
                  <a:t>  equal norm </a:t>
                </a:r>
                <a:r>
                  <a:rPr lang="en-US" sz="2200" dirty="0" err="1" smtClean="0">
                    <a:latin typeface="+mj-lt"/>
                  </a:rPr>
                  <a:t>Parseval</a:t>
                </a:r>
                <a:r>
                  <a:rPr lang="en-US" sz="2200" dirty="0" smtClean="0">
                    <a:latin typeface="+mj-lt"/>
                  </a:rPr>
                  <a:t> frames with minimal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200" b="0" i="0" smtClean="0">
                                <a:latin typeface="Cambria Math" panose="02040503050406030204" pitchFamily="18" charset="0"/>
                              </a:rPr>
                              <m:t>max</m:t>
                            </m:r>
                          </m:e>
                          <m:lim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lim>
                        </m:limLow>
                      </m:fName>
                      <m:e>
                        <m:sSup>
                          <m:sSup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⟨"/>
                                <m:endChr m:val="⟩"/>
                                <m:ctrlPr>
                                  <a:rPr lang="en-US" sz="2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sz="2200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func>
                  </m:oMath>
                </a14:m>
                <a:r>
                  <a:rPr lang="en-US" sz="2200" dirty="0" smtClean="0">
                    <a:latin typeface="+mj-lt"/>
                  </a:rPr>
                  <a:t>,</a:t>
                </a:r>
              </a:p>
              <a:p>
                <a:pPr>
                  <a:lnSpc>
                    <a:spcPct val="120000"/>
                  </a:lnSpc>
                  <a:buNone/>
                </a:pPr>
                <a:r>
                  <a:rPr lang="en-US" sz="2200" dirty="0">
                    <a:latin typeface="+mj-lt"/>
                  </a:rPr>
                  <a:t> </a:t>
                </a:r>
                <a:r>
                  <a:rPr lang="en-US" sz="2200" dirty="0" smtClean="0">
                    <a:latin typeface="+mj-lt"/>
                  </a:rPr>
                  <a:t>  which are even more difficult to construct.</a:t>
                </a:r>
              </a:p>
              <a:p>
                <a:pPr>
                  <a:buNone/>
                </a:pPr>
                <a:endParaRPr lang="en-US" sz="2200" dirty="0">
                  <a:latin typeface="+mj-lt"/>
                </a:endParaRPr>
              </a:p>
              <a:p>
                <a:pPr>
                  <a:buNone/>
                </a:pPr>
                <a:r>
                  <a:rPr lang="en-US" sz="2200" dirty="0" smtClean="0">
                    <a:latin typeface="+mj-lt"/>
                  </a:rPr>
                  <a:t>It is easier to construct “approximate” equal norm </a:t>
                </a:r>
                <a:r>
                  <a:rPr lang="en-US" sz="2200" dirty="0" err="1" smtClean="0">
                    <a:latin typeface="+mj-lt"/>
                  </a:rPr>
                  <a:t>Parseval</a:t>
                </a:r>
                <a:r>
                  <a:rPr lang="en-US" sz="2200" dirty="0" smtClean="0">
                    <a:latin typeface="+mj-lt"/>
                  </a:rPr>
                  <a:t> frames</a:t>
                </a:r>
              </a:p>
              <a:p>
                <a:pPr>
                  <a:lnSpc>
                    <a:spcPct val="150000"/>
                  </a:lnSpc>
                  <a:buNone/>
                </a:pPr>
                <a:r>
                  <a:rPr lang="en-US" sz="2200" dirty="0">
                    <a:latin typeface="+mj-lt"/>
                  </a:rPr>
                  <a:t> </a:t>
                </a:r>
                <a:r>
                  <a:rPr lang="en-US" sz="2200" dirty="0" smtClean="0">
                    <a:latin typeface="+mj-lt"/>
                  </a:rPr>
                  <a:t>  (e.g. random unit vectors, optimal packing of lines).</a:t>
                </a:r>
              </a:p>
              <a:p>
                <a:pPr>
                  <a:lnSpc>
                    <a:spcPct val="120000"/>
                  </a:lnSpc>
                  <a:buNone/>
                </a:pPr>
                <a:endParaRPr lang="en-US" sz="2200" dirty="0" smtClean="0">
                  <a:latin typeface="+mj-lt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280" y="1223398"/>
                <a:ext cx="8692123" cy="4082528"/>
              </a:xfrm>
              <a:prstGeom prst="rect">
                <a:avLst/>
              </a:prstGeom>
              <a:blipFill rotWithShape="0">
                <a:blip r:embed="rId3"/>
                <a:stretch>
                  <a:fillRect l="-912" t="-10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07489" y="-205951"/>
            <a:ext cx="7886700" cy="1325563"/>
          </a:xfrm>
        </p:spPr>
        <p:txBody>
          <a:bodyPr>
            <a:normAutofit/>
          </a:bodyPr>
          <a:lstStyle/>
          <a:p>
            <a:pPr algn="r"/>
            <a:r>
              <a:rPr lang="en-US" sz="3600" dirty="0">
                <a:solidFill>
                  <a:schemeClr val="tx2"/>
                </a:solidFill>
                <a:uFill>
                  <a:solidFill>
                    <a:schemeClr val="tx2">
                      <a:lumMod val="40000"/>
                      <a:lumOff val="60000"/>
                    </a:schemeClr>
                  </a:solidFill>
                </a:uFill>
              </a:rPr>
              <a:t>M</a:t>
            </a:r>
            <a:r>
              <a:rPr lang="en-US" sz="3600" dirty="0" smtClean="0">
                <a:solidFill>
                  <a:schemeClr val="tx2"/>
                </a:solidFill>
                <a:uFill>
                  <a:solidFill>
                    <a:schemeClr val="tx2">
                      <a:lumMod val="40000"/>
                      <a:lumOff val="60000"/>
                    </a:schemeClr>
                  </a:solidFill>
                </a:uFill>
              </a:rPr>
              <a:t>otivation</a:t>
            </a:r>
            <a:endParaRPr lang="en-US" sz="3600" dirty="0">
              <a:solidFill>
                <a:schemeClr val="tx2"/>
              </a:solidFill>
              <a:uFill>
                <a:solidFill>
                  <a:schemeClr val="tx2">
                    <a:lumMod val="40000"/>
                    <a:lumOff val="60000"/>
                  </a:schemeClr>
                </a:solidFill>
              </a:u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6130" y="5191303"/>
            <a:ext cx="8084910" cy="837152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200" b="1" dirty="0" smtClean="0">
                <a:latin typeface="+mj-lt"/>
              </a:rPr>
              <a:t>Question</a:t>
            </a:r>
            <a:r>
              <a:rPr lang="en-US" sz="2200" dirty="0">
                <a:latin typeface="+mj-lt"/>
              </a:rPr>
              <a:t>: Can we turn an “approximate” frame into an equal norm </a:t>
            </a:r>
            <a:endParaRPr lang="en-US" sz="2200" dirty="0" smtClean="0">
              <a:latin typeface="+mj-lt"/>
            </a:endParaRPr>
          </a:p>
          <a:p>
            <a:pPr>
              <a:lnSpc>
                <a:spcPct val="120000"/>
              </a:lnSpc>
              <a:buNone/>
            </a:pPr>
            <a:r>
              <a:rPr lang="en-US" sz="2200" dirty="0">
                <a:latin typeface="+mj-lt"/>
              </a:rPr>
              <a:t> </a:t>
            </a:r>
            <a:r>
              <a:rPr lang="en-US" sz="2200" dirty="0" smtClean="0">
                <a:latin typeface="+mj-lt"/>
              </a:rPr>
              <a:t>                 </a:t>
            </a:r>
            <a:r>
              <a:rPr lang="en-US" sz="2200" dirty="0" err="1" smtClean="0">
                <a:latin typeface="+mj-lt"/>
              </a:rPr>
              <a:t>Parseval</a:t>
            </a:r>
            <a:r>
              <a:rPr lang="en-US" sz="2200" dirty="0" smtClean="0">
                <a:latin typeface="+mj-lt"/>
              </a:rPr>
              <a:t> frame </a:t>
            </a:r>
            <a:r>
              <a:rPr lang="en-US" sz="2200" dirty="0">
                <a:latin typeface="+mj-lt"/>
              </a:rPr>
              <a:t>by just moving the vectors </a:t>
            </a:r>
            <a:r>
              <a:rPr lang="en-US" sz="2200" dirty="0" smtClean="0">
                <a:latin typeface="+mj-lt"/>
              </a:rPr>
              <a:t>“slightly”?</a:t>
            </a:r>
            <a:endParaRPr lang="en-US" sz="2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64754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492629" y="5185271"/>
                <a:ext cx="2728574" cy="1101179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p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m:rPr>
                                  <m:sty m:val="p"/>
                                </m:rPr>
                                <a:rPr lang="en-US" sz="24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</m:e>
                          </m:rad>
                        </m:num>
                        <m:den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629" y="5185271"/>
                <a:ext cx="2728574" cy="1101179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117B6-3371-47E7-ADB0-EB7DB819AAA2}" type="slidenum">
              <a:rPr lang="en-US" smtClean="0"/>
              <a:pPr/>
              <a:t>40</a:t>
            </a:fld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447511" y="674370"/>
            <a:ext cx="8262149" cy="2286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07489" y="-205951"/>
            <a:ext cx="7886700" cy="1325563"/>
          </a:xfrm>
        </p:spPr>
        <p:txBody>
          <a:bodyPr>
            <a:normAutofit/>
          </a:bodyPr>
          <a:lstStyle/>
          <a:p>
            <a:pPr algn="r"/>
            <a:r>
              <a:rPr lang="en-US" sz="3600" dirty="0" smtClean="0">
                <a:solidFill>
                  <a:schemeClr val="tx2"/>
                </a:solidFill>
                <a:uFill>
                  <a:solidFill>
                    <a:schemeClr val="tx2">
                      <a:lumMod val="40000"/>
                      <a:lumOff val="60000"/>
                    </a:schemeClr>
                  </a:solidFill>
                </a:uFill>
              </a:rPr>
              <a:t>Summary</a:t>
            </a:r>
            <a:endParaRPr lang="en-US" sz="3600" dirty="0">
              <a:solidFill>
                <a:schemeClr val="tx2"/>
              </a:solidFill>
              <a:uFill>
                <a:solidFill>
                  <a:schemeClr val="tx2">
                    <a:lumMod val="40000"/>
                    <a:lumOff val="60000"/>
                  </a:schemeClr>
                </a:solidFill>
              </a:u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ounded Rectangle 1"/>
              <p:cNvSpPr/>
              <p:nvPr/>
            </p:nvSpPr>
            <p:spPr>
              <a:xfrm>
                <a:off x="2678998" y="1533506"/>
                <a:ext cx="2427889" cy="1051035"/>
              </a:xfrm>
              <a:prstGeom prst="round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2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cap</m:t>
                      </m:r>
                      <m:r>
                        <a:rPr lang="en-US" sz="22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≥</m:t>
                      </m:r>
                      <m:r>
                        <a:rPr lang="en-US" sz="22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sz="22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 − </m:t>
                      </m:r>
                      <m:f>
                        <m:fPr>
                          <m:ctrlPr>
                            <a:rPr lang="en-US" sz="2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22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Δ</m:t>
                          </m:r>
                        </m:num>
                        <m:den>
                          <m:sSup>
                            <m:sSupPr>
                              <m:ctrlPr>
                                <a:rPr lang="en-US" sz="22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2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en-US" sz="22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" name="Rounded 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8998" y="1533506"/>
                <a:ext cx="2427889" cy="1051035"/>
              </a:xfrm>
              <a:prstGeom prst="round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1034401" y="1900325"/>
            <a:ext cx="7518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frame</a:t>
            </a:r>
            <a:endParaRPr lang="en-US" b="1" dirty="0"/>
          </a:p>
        </p:txBody>
      </p:sp>
      <p:sp>
        <p:nvSpPr>
          <p:cNvPr id="8" name="Right Arrow 7"/>
          <p:cNvSpPr/>
          <p:nvPr/>
        </p:nvSpPr>
        <p:spPr>
          <a:xfrm>
            <a:off x="5418272" y="1900325"/>
            <a:ext cx="420414" cy="317395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ounded Rectangle 9"/>
              <p:cNvSpPr/>
              <p:nvPr/>
            </p:nvSpPr>
            <p:spPr>
              <a:xfrm>
                <a:off x="6181601" y="1534508"/>
                <a:ext cx="2528059" cy="1051035"/>
              </a:xfrm>
              <a:prstGeom prst="round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dis</m:t>
                      </m:r>
                      <m:sSup>
                        <m:sSup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nor/>
                            </m:rPr>
                            <a:rPr lang="en-US" sz="22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t</m:t>
                          </m:r>
                        </m:e>
                        <m:sup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f>
                        <m:fPr>
                          <m:ctrlPr>
                            <a:rPr lang="en-US" sz="2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22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Δ</m:t>
                          </m:r>
                        </m:num>
                        <m:den>
                          <m:sSup>
                            <m:sSupPr>
                              <m:ctrlPr>
                                <a:rPr lang="en-US" sz="22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2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en-US" sz="22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Rounded 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1601" y="1534508"/>
                <a:ext cx="2528059" cy="1051035"/>
              </a:xfrm>
              <a:prstGeom prst="round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1008128" y="4091728"/>
            <a:ext cx="8077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matrix</a:t>
            </a:r>
            <a:endParaRPr 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ounded Rectangle 11"/>
              <p:cNvSpPr/>
              <p:nvPr/>
            </p:nvSpPr>
            <p:spPr>
              <a:xfrm>
                <a:off x="2678998" y="3724908"/>
                <a:ext cx="2427889" cy="1051035"/>
              </a:xfrm>
              <a:prstGeom prst="round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2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cap</m:t>
                      </m:r>
                      <m:r>
                        <a:rPr lang="en-US" sz="22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≥</m:t>
                      </m:r>
                      <m:r>
                        <a:rPr lang="en-US" sz="22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sz="22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 − </m:t>
                      </m:r>
                      <m:f>
                        <m:fPr>
                          <m:ctrlPr>
                            <a:rPr lang="en-US" sz="2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22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Δ</m:t>
                          </m:r>
                        </m:num>
                        <m:den>
                          <m:sSup>
                            <m:sSupPr>
                              <m:ctrlPr>
                                <a:rPr lang="en-US" sz="22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2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en-US" sz="22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Rounded 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8998" y="3724908"/>
                <a:ext cx="2427889" cy="1051035"/>
              </a:xfrm>
              <a:prstGeom prst="round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ight Arrow 13"/>
          <p:cNvSpPr/>
          <p:nvPr/>
        </p:nvSpPr>
        <p:spPr>
          <a:xfrm rot="10800000">
            <a:off x="5423532" y="4102241"/>
            <a:ext cx="420414" cy="317395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ounded Rectangle 14"/>
              <p:cNvSpPr/>
              <p:nvPr/>
            </p:nvSpPr>
            <p:spPr>
              <a:xfrm>
                <a:off x="6181601" y="3709876"/>
                <a:ext cx="2427889" cy="1051035"/>
              </a:xfrm>
              <a:prstGeom prst="round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sz="2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m:rPr>
                          <m:sty m:val="p"/>
                        </m:rPr>
                        <a:rPr lang="en-US" sz="22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 sz="22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≥</m:t>
                      </m:r>
                      <m:sSup>
                        <m:sSupPr>
                          <m:ctrlPr>
                            <a:rPr lang="en-US" sz="2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p>
                          <m:r>
                            <a:rPr lang="en-US" sz="2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2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m:rPr>
                          <m:sty m:val="p"/>
                        </m:rPr>
                        <a:rPr lang="en-US" sz="22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Δ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5" name="Rounded 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1601" y="3709876"/>
                <a:ext cx="2427889" cy="1051035"/>
              </a:xfrm>
              <a:prstGeom prst="round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Up-Down Arrow 15"/>
          <p:cNvSpPr/>
          <p:nvPr/>
        </p:nvSpPr>
        <p:spPr>
          <a:xfrm>
            <a:off x="3753187" y="2833853"/>
            <a:ext cx="279510" cy="594122"/>
          </a:xfrm>
          <a:prstGeom prst="up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Explosion 2 16"/>
          <p:cNvSpPr/>
          <p:nvPr/>
        </p:nvSpPr>
        <p:spPr>
          <a:xfrm>
            <a:off x="17222" y="918712"/>
            <a:ext cx="3262006" cy="914400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</a:t>
            </a:r>
            <a:r>
              <a:rPr lang="en-US" dirty="0" smtClean="0"/>
              <a:t>erturbation</a:t>
            </a:r>
            <a:endParaRPr lang="en-US" dirty="0"/>
          </a:p>
        </p:txBody>
      </p:sp>
      <p:sp>
        <p:nvSpPr>
          <p:cNvPr id="20" name="Cloud 19"/>
          <p:cNvSpPr/>
          <p:nvPr/>
        </p:nvSpPr>
        <p:spPr>
          <a:xfrm>
            <a:off x="227430" y="3139226"/>
            <a:ext cx="2501462" cy="9144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pseudorandom </a:t>
            </a:r>
            <a:r>
              <a:rPr lang="en-US" dirty="0"/>
              <a:t>property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213510" y="2946248"/>
            <a:ext cx="11054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reduction</a:t>
            </a:r>
            <a:endParaRPr 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2822671" y="4875966"/>
                <a:ext cx="5365749" cy="8730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groupChr>
                        <m:groupChrPr>
                          <m:chr m:val="⇒"/>
                          <m:pos m:val="top"/>
                          <m:ctrlP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groupChrPr>
                        <m:e/>
                      </m:groupChr>
                      <m:r>
                        <m:rPr>
                          <m:nor/>
                        </m:rPr>
                        <a:rPr lang="en-US" sz="2400" b="0" i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r>
                        <m:rPr>
                          <m:nor/>
                        </m:rPr>
                        <a:rPr lang="en-US" sz="2400">
                          <a:latin typeface="Cambria Math" panose="02040503050406030204" pitchFamily="18" charset="0"/>
                        </a:rPr>
                        <m:t>dis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nor/>
                            </m:rPr>
                            <a:rPr lang="en-US" sz="2400">
                              <a:latin typeface="Cambria Math" panose="02040503050406030204" pitchFamily="18" charset="0"/>
                            </a:rPr>
                            <m:t>t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̃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</m:acc>
                        </m:e>
                        <m:sup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d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̃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</m:acc>
                        </m:e>
                        <m:sup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∞</m:t>
                              </m:r>
                            </m:e>
                          </m:d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≤</m:t>
                      </m:r>
                      <m:f>
                        <m:fPr>
                          <m:ctrlP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m:rPr>
                                  <m:sty m:val="p"/>
                                </m:rPr>
                                <a:rPr lang="en-US" sz="24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</m:e>
                          </m:rad>
                        </m:num>
                        <m:den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2671" y="4875966"/>
                <a:ext cx="5365749" cy="873060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2945604" y="5817346"/>
                <a:ext cx="5365749" cy="74507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groupChr>
                        <m:groupChrPr>
                          <m:chr m:val="⇒"/>
                          <m:pos m:val="top"/>
                          <m:ctrlP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groupChrPr>
                        <m:e/>
                      </m:groupChr>
                      <m:r>
                        <m:rPr>
                          <m:nor/>
                        </m:rPr>
                        <a:rPr lang="en-US" sz="2400" b="0" i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r>
                        <m:rPr>
                          <m:nor/>
                        </m:rPr>
                        <a:rPr lang="en-US" sz="2400">
                          <a:latin typeface="Cambria Math" panose="02040503050406030204" pitchFamily="18" charset="0"/>
                        </a:rPr>
                        <m:t>dis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nor/>
                            </m:rPr>
                            <a:rPr lang="en-US" sz="2400">
                              <a:latin typeface="Cambria Math" panose="02040503050406030204" pitchFamily="18" charset="0"/>
                            </a:rPr>
                            <m:t>t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p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d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̃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</m:acc>
                        </m:e>
                        <m:sup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d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≤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p>
                          <m:f>
                            <m:f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rad>
                        <m:radPr>
                          <m:degHide m:val="on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Δ</m:t>
                          </m:r>
                        </m:e>
                      </m:ra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5604" y="5817346"/>
                <a:ext cx="5365749" cy="745076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09993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3" grpId="0"/>
      <p:bldP spid="22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117B6-3371-47E7-ADB0-EB7DB819AAA2}" type="slidenum">
              <a:rPr lang="en-US" smtClean="0"/>
              <a:pPr/>
              <a:t>41</a:t>
            </a:fld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447511" y="674370"/>
            <a:ext cx="8262149" cy="2286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07489" y="-205951"/>
            <a:ext cx="7886700" cy="1325563"/>
          </a:xfrm>
        </p:spPr>
        <p:txBody>
          <a:bodyPr>
            <a:normAutofit/>
          </a:bodyPr>
          <a:lstStyle/>
          <a:p>
            <a:pPr algn="r"/>
            <a:r>
              <a:rPr lang="en-US" sz="3600" dirty="0">
                <a:solidFill>
                  <a:schemeClr val="tx2"/>
                </a:solidFill>
                <a:uFill>
                  <a:solidFill>
                    <a:schemeClr val="tx2">
                      <a:lumMod val="40000"/>
                      <a:lumOff val="60000"/>
                    </a:schemeClr>
                  </a:solidFill>
                </a:uFill>
              </a:rPr>
              <a:t>O</a:t>
            </a:r>
            <a:r>
              <a:rPr lang="en-US" sz="3600" dirty="0" smtClean="0">
                <a:solidFill>
                  <a:schemeClr val="tx2"/>
                </a:solidFill>
                <a:uFill>
                  <a:solidFill>
                    <a:schemeClr val="tx2">
                      <a:lumMod val="40000"/>
                      <a:lumOff val="60000"/>
                    </a:schemeClr>
                  </a:solidFill>
                </a:uFill>
              </a:rPr>
              <a:t>utline</a:t>
            </a:r>
            <a:endParaRPr lang="en-US" sz="3600" dirty="0">
              <a:solidFill>
                <a:schemeClr val="tx2"/>
              </a:solidFill>
              <a:uFill>
                <a:solidFill>
                  <a:schemeClr val="tx2">
                    <a:lumMod val="40000"/>
                    <a:lumOff val="60000"/>
                  </a:schemeClr>
                </a:solidFill>
              </a:u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06846" y="1440431"/>
            <a:ext cx="6143477" cy="44935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 smtClean="0">
                <a:solidFill>
                  <a:schemeClr val="bg2">
                    <a:lumMod val="75000"/>
                  </a:schemeClr>
                </a:solidFill>
                <a:latin typeface="+mj-lt"/>
              </a:rPr>
              <a:t>Part I: Paulsen problem</a:t>
            </a:r>
            <a:endParaRPr lang="en-US" sz="2200" dirty="0" smtClean="0">
              <a:solidFill>
                <a:schemeClr val="bg2">
                  <a:lumMod val="75000"/>
                </a:schemeClr>
              </a:solidFill>
              <a:latin typeface="+mj-lt"/>
            </a:endParaRP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2200" dirty="0" smtClean="0">
                <a:solidFill>
                  <a:schemeClr val="bg2">
                    <a:lumMod val="75000"/>
                  </a:schemeClr>
                </a:solidFill>
                <a:latin typeface="+mj-lt"/>
              </a:rPr>
              <a:t>Motivation from frame theory</a:t>
            </a:r>
          </a:p>
          <a:p>
            <a:endParaRPr lang="en-US" sz="2200" dirty="0" smtClean="0">
              <a:solidFill>
                <a:schemeClr val="bg2">
                  <a:lumMod val="75000"/>
                </a:schemeClr>
              </a:solidFill>
              <a:latin typeface="+mj-lt"/>
            </a:endParaRPr>
          </a:p>
          <a:p>
            <a:r>
              <a:rPr lang="en-US" sz="2200" b="1" dirty="0" smtClean="0">
                <a:solidFill>
                  <a:schemeClr val="bg2">
                    <a:lumMod val="75000"/>
                  </a:schemeClr>
                </a:solidFill>
                <a:latin typeface="+mj-lt"/>
              </a:rPr>
              <a:t>Part II: Continuous operator scaling</a:t>
            </a:r>
            <a:endParaRPr lang="en-US" sz="2200" dirty="0" smtClean="0">
              <a:solidFill>
                <a:schemeClr val="bg2">
                  <a:lumMod val="75000"/>
                </a:schemeClr>
              </a:solidFill>
              <a:latin typeface="+mj-lt"/>
            </a:endParaRP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2200" dirty="0" smtClean="0">
                <a:solidFill>
                  <a:schemeClr val="bg2">
                    <a:lumMod val="75000"/>
                  </a:schemeClr>
                </a:solidFill>
                <a:latin typeface="+mj-lt"/>
              </a:rPr>
              <a:t>Operator scaling, alternating algorithm, reduction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2200" dirty="0" smtClean="0">
                <a:solidFill>
                  <a:schemeClr val="bg2">
                    <a:lumMod val="75000"/>
                  </a:schemeClr>
                </a:solidFill>
                <a:latin typeface="+mj-lt"/>
              </a:rPr>
              <a:t>Analysis of dynamical system</a:t>
            </a:r>
          </a:p>
          <a:p>
            <a:endParaRPr lang="en-US" sz="2200" dirty="0" smtClean="0">
              <a:solidFill>
                <a:schemeClr val="bg2">
                  <a:lumMod val="75000"/>
                </a:schemeClr>
              </a:solidFill>
              <a:latin typeface="+mj-lt"/>
            </a:endParaRPr>
          </a:p>
          <a:p>
            <a:r>
              <a:rPr lang="en-US" sz="2200" b="1" dirty="0" smtClean="0">
                <a:solidFill>
                  <a:schemeClr val="bg2">
                    <a:lumMod val="75000"/>
                  </a:schemeClr>
                </a:solidFill>
                <a:latin typeface="+mj-lt"/>
              </a:rPr>
              <a:t>Part III: Smoothed analysis</a:t>
            </a:r>
            <a:endParaRPr lang="en-US" sz="2200" dirty="0" smtClean="0">
              <a:solidFill>
                <a:schemeClr val="bg2">
                  <a:lumMod val="75000"/>
                </a:schemeClr>
              </a:solidFill>
              <a:latin typeface="+mj-lt"/>
            </a:endParaRP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2200" dirty="0" smtClean="0">
                <a:solidFill>
                  <a:schemeClr val="bg2">
                    <a:lumMod val="75000"/>
                  </a:schemeClr>
                </a:solidFill>
                <a:latin typeface="+mj-lt"/>
              </a:rPr>
              <a:t>Proof outline, capacity lower bound</a:t>
            </a:r>
          </a:p>
          <a:p>
            <a:endParaRPr lang="en-US" sz="2200" dirty="0">
              <a:latin typeface="+mj-lt"/>
            </a:endParaRPr>
          </a:p>
          <a:p>
            <a:r>
              <a:rPr lang="en-US" sz="2200" b="1" dirty="0" smtClean="0">
                <a:latin typeface="+mj-lt"/>
              </a:rPr>
              <a:t>Part IV: Discussions</a:t>
            </a:r>
            <a:endParaRPr lang="en-US" sz="2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885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117B6-3371-47E7-ADB0-EB7DB819AAA2}" type="slidenum">
              <a:rPr lang="en-US" smtClean="0"/>
              <a:pPr/>
              <a:t>42</a:t>
            </a:fld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447511" y="674370"/>
            <a:ext cx="8262149" cy="2286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47511" y="1271516"/>
            <a:ext cx="8278869" cy="430887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2200" dirty="0">
                <a:latin typeface="+mj-lt"/>
              </a:rPr>
              <a:t>N</a:t>
            </a:r>
            <a:r>
              <a:rPr lang="en-US" sz="2200" dirty="0" smtClean="0">
                <a:latin typeface="+mj-lt"/>
              </a:rPr>
              <a:t>ew tools in bounding the mathematical quantities in scaling problems.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07489" y="-205951"/>
            <a:ext cx="7886700" cy="1325563"/>
          </a:xfrm>
        </p:spPr>
        <p:txBody>
          <a:bodyPr>
            <a:normAutofit/>
          </a:bodyPr>
          <a:lstStyle/>
          <a:p>
            <a:pPr algn="r"/>
            <a:r>
              <a:rPr lang="en-US" sz="3600" dirty="0" smtClean="0">
                <a:solidFill>
                  <a:schemeClr val="tx2"/>
                </a:solidFill>
                <a:uFill>
                  <a:solidFill>
                    <a:schemeClr val="tx2">
                      <a:lumMod val="40000"/>
                      <a:lumOff val="60000"/>
                    </a:schemeClr>
                  </a:solidFill>
                </a:uFill>
              </a:rPr>
              <a:t>Open Problems</a:t>
            </a:r>
            <a:endParaRPr lang="en-US" sz="3600" dirty="0">
              <a:solidFill>
                <a:schemeClr val="tx2"/>
              </a:solidFill>
              <a:uFill>
                <a:solidFill>
                  <a:schemeClr val="tx2">
                    <a:lumMod val="40000"/>
                    <a:lumOff val="60000"/>
                  </a:schemeClr>
                </a:solidFill>
              </a:u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08651" y="2142163"/>
            <a:ext cx="6633291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200" dirty="0" smtClean="0">
                <a:latin typeface="+mj-lt"/>
              </a:rPr>
              <a:t>Bounding the condition number of scaling solutions.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200" dirty="0" smtClean="0">
                <a:latin typeface="+mj-lt"/>
              </a:rPr>
              <a:t>Used in fast algorithms for scaling problems.</a:t>
            </a:r>
          </a:p>
          <a:p>
            <a:pPr marL="457200" indent="-457200">
              <a:buFont typeface="+mj-lt"/>
              <a:buAutoNum type="arabicPeriod"/>
            </a:pPr>
            <a:endParaRPr lang="en-US" sz="2200" dirty="0">
              <a:latin typeface="+mj-lt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200" dirty="0" smtClean="0">
                <a:latin typeface="+mj-lt"/>
              </a:rPr>
              <a:t>Bounding operator capacity 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200" dirty="0" smtClean="0">
                <a:latin typeface="+mj-lt"/>
              </a:rPr>
              <a:t>Equivalent </a:t>
            </a:r>
            <a:r>
              <a:rPr lang="en-US" sz="2200" dirty="0">
                <a:latin typeface="+mj-lt"/>
              </a:rPr>
              <a:t>in </a:t>
            </a:r>
            <a:r>
              <a:rPr lang="en-US" sz="2200" dirty="0" smtClean="0">
                <a:latin typeface="+mj-lt"/>
              </a:rPr>
              <a:t>bounding </a:t>
            </a:r>
            <a:r>
              <a:rPr lang="en-US" sz="2200" dirty="0" err="1" smtClean="0">
                <a:latin typeface="+mj-lt"/>
              </a:rPr>
              <a:t>Brascamp-Lieb</a:t>
            </a:r>
            <a:r>
              <a:rPr lang="en-US" sz="2200" dirty="0" smtClean="0">
                <a:latin typeface="+mj-lt"/>
              </a:rPr>
              <a:t> constants.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77435" y="4705581"/>
            <a:ext cx="7419019" cy="93871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2200" dirty="0" smtClean="0">
                <a:latin typeface="+mj-lt"/>
              </a:rPr>
              <a:t>Better pseudorandom conditions would lead to stronger results </a:t>
            </a:r>
          </a:p>
          <a:p>
            <a:pPr>
              <a:lnSpc>
                <a:spcPct val="150000"/>
              </a:lnSpc>
              <a:buNone/>
            </a:pPr>
            <a:r>
              <a:rPr lang="en-US" sz="2200" dirty="0" smtClean="0">
                <a:latin typeface="+mj-lt"/>
              </a:rPr>
              <a:t>   for average case analysis and worst case analysis.</a:t>
            </a:r>
          </a:p>
        </p:txBody>
      </p:sp>
    </p:spTree>
    <p:extLst>
      <p:ext uri="{BB962C8B-B14F-4D97-AF65-F5344CB8AC3E}">
        <p14:creationId xmlns:p14="http://schemas.microsoft.com/office/powerpoint/2010/main" val="1229572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117B6-3371-47E7-ADB0-EB7DB819AAA2}" type="slidenum">
              <a:rPr lang="en-US" smtClean="0"/>
              <a:pPr/>
              <a:t>43</a:t>
            </a:fld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447511" y="674370"/>
            <a:ext cx="8262149" cy="2286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322405" y="1271516"/>
                <a:ext cx="6724726" cy="464742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 marL="457200" indent="-457200">
                  <a:buFont typeface="+mj-lt"/>
                  <a:buAutoNum type="arabicPeriod"/>
                </a:pPr>
                <a:r>
                  <a:rPr lang="en-US" sz="2200" dirty="0" smtClean="0">
                    <a:latin typeface="+mj-lt"/>
                  </a:rPr>
                  <a:t>Proving the optimal bound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200" dirty="0" smtClean="0">
                    <a:latin typeface="+mj-lt"/>
                  </a:rPr>
                  <a:t>.</a:t>
                </a:r>
              </a:p>
              <a:p>
                <a:pPr marL="457200" indent="-457200">
                  <a:buFont typeface="+mj-lt"/>
                  <a:buAutoNum type="arabicPeriod"/>
                </a:pPr>
                <a:endParaRPr lang="en-US" sz="2200" dirty="0">
                  <a:latin typeface="+mj-lt"/>
                </a:endParaRP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sz="2200" dirty="0" smtClean="0">
                    <a:latin typeface="+mj-lt"/>
                  </a:rPr>
                  <a:t>An efficient algorithm to solve the Paulsen problem.</a:t>
                </a:r>
              </a:p>
              <a:p>
                <a:pPr marL="457200" indent="-457200">
                  <a:buFont typeface="+mj-lt"/>
                  <a:buAutoNum type="arabicPeriod"/>
                </a:pPr>
                <a:endParaRPr lang="en-US" sz="2200" dirty="0">
                  <a:latin typeface="+mj-lt"/>
                </a:endParaRP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sz="2200" dirty="0" smtClean="0">
                    <a:latin typeface="+mj-lt"/>
                  </a:rPr>
                  <a:t>Smoothed analysis of operator scaling.</a:t>
                </a:r>
              </a:p>
              <a:p>
                <a:pPr marL="457200" indent="-457200">
                  <a:buFont typeface="+mj-lt"/>
                  <a:buAutoNum type="arabicPeriod"/>
                </a:pPr>
                <a:endParaRPr lang="en-US" sz="2200" dirty="0">
                  <a:latin typeface="+mj-lt"/>
                </a:endParaRPr>
              </a:p>
              <a:p>
                <a:pPr marL="457200" indent="-457200">
                  <a:buFont typeface="+mj-lt"/>
                  <a:buAutoNum type="arabicPeriod"/>
                </a:pPr>
                <a:endParaRPr lang="en-US" sz="2200" dirty="0" smtClean="0">
                  <a:latin typeface="+mj-lt"/>
                </a:endParaRPr>
              </a:p>
              <a:p>
                <a:pPr marL="457200" indent="-457200">
                  <a:buFont typeface="+mj-lt"/>
                  <a:buAutoNum type="arabicPeriod"/>
                </a:pPr>
                <a:endParaRPr lang="en-US" sz="2200" dirty="0" smtClean="0">
                  <a:latin typeface="+mj-lt"/>
                </a:endParaRPr>
              </a:p>
              <a:p>
                <a:pPr marL="457200" indent="-457200">
                  <a:buFont typeface="+mj-lt"/>
                  <a:buAutoNum type="arabicPeriod"/>
                </a:pPr>
                <a:endParaRPr lang="en-US" sz="2200" dirty="0">
                  <a:latin typeface="+mj-lt"/>
                </a:endParaRPr>
              </a:p>
              <a:p>
                <a:pPr marL="457200" indent="-457200">
                  <a:buFont typeface="+mj-lt"/>
                  <a:buAutoNum type="arabicPeriod"/>
                </a:pPr>
                <a:endParaRPr lang="en-US" sz="2200" dirty="0" smtClean="0">
                  <a:latin typeface="+mj-lt"/>
                </a:endParaRPr>
              </a:p>
              <a:p>
                <a:pPr marL="457200" indent="-457200">
                  <a:buFont typeface="+mj-lt"/>
                  <a:buAutoNum type="arabicPeriod"/>
                </a:pPr>
                <a:endParaRPr lang="en-US" sz="2200" dirty="0">
                  <a:latin typeface="+mj-lt"/>
                </a:endParaRPr>
              </a:p>
              <a:p>
                <a:pPr marL="457200" indent="-457200">
                  <a:buFont typeface="+mj-lt"/>
                  <a:buAutoNum type="arabicPeriod"/>
                </a:pPr>
                <a:endParaRPr lang="en-US" sz="2200" dirty="0" smtClean="0">
                  <a:latin typeface="+mj-lt"/>
                </a:endParaRPr>
              </a:p>
              <a:p>
                <a:r>
                  <a:rPr lang="en-US" sz="3200" dirty="0" smtClean="0">
                    <a:latin typeface="+mj-lt"/>
                  </a:rPr>
                  <a:t>					  </a:t>
                </a:r>
                <a:r>
                  <a:rPr lang="en-US" sz="2800" dirty="0" smtClean="0">
                    <a:latin typeface="+mj-lt"/>
                  </a:rPr>
                  <a:t>Thank you </a:t>
                </a:r>
                <a:endParaRPr lang="en-US" sz="2800" dirty="0">
                  <a:latin typeface="+mj-lt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2405" y="1271516"/>
                <a:ext cx="6724726" cy="4647426"/>
              </a:xfrm>
              <a:prstGeom prst="rect">
                <a:avLst/>
              </a:prstGeom>
              <a:blipFill rotWithShape="0">
                <a:blip r:embed="rId2"/>
                <a:stretch>
                  <a:fillRect l="-1269" t="-1050" b="-24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07489" y="-205951"/>
            <a:ext cx="7886700" cy="1325563"/>
          </a:xfrm>
        </p:spPr>
        <p:txBody>
          <a:bodyPr>
            <a:normAutofit/>
          </a:bodyPr>
          <a:lstStyle/>
          <a:p>
            <a:pPr algn="r"/>
            <a:r>
              <a:rPr lang="en-US" sz="3600" dirty="0" smtClean="0">
                <a:solidFill>
                  <a:schemeClr val="tx2"/>
                </a:solidFill>
                <a:uFill>
                  <a:solidFill>
                    <a:schemeClr val="tx2">
                      <a:lumMod val="40000"/>
                      <a:lumOff val="60000"/>
                    </a:schemeClr>
                  </a:solidFill>
                </a:uFill>
              </a:rPr>
              <a:t>Open Problems</a:t>
            </a:r>
            <a:endParaRPr lang="en-US" sz="3600" dirty="0">
              <a:solidFill>
                <a:schemeClr val="tx2"/>
              </a:solidFill>
              <a:uFill>
                <a:solidFill>
                  <a:schemeClr val="tx2">
                    <a:lumMod val="40000"/>
                    <a:lumOff val="60000"/>
                  </a:schemeClr>
                </a:solidFill>
              </a:u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702799" y="5654569"/>
            <a:ext cx="170316" cy="169783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121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117B6-3371-47E7-ADB0-EB7DB819AAA2}" type="slidenum">
              <a:rPr lang="en-US" smtClean="0"/>
              <a:pPr/>
              <a:t>5</a:t>
            </a:fld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447511" y="674370"/>
            <a:ext cx="8262149" cy="2286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80034" y="944292"/>
                <a:ext cx="8788662" cy="58238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buNone/>
                </a:pPr>
                <a:r>
                  <a:rPr lang="en-US" sz="2200" dirty="0" smtClean="0">
                    <a:latin typeface="+mj-lt"/>
                  </a:rPr>
                  <a:t>What is the best function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</m:d>
                  </m:oMath>
                </a14:m>
                <a:r>
                  <a:rPr lang="en-US" sz="2200" dirty="0" smtClean="0">
                    <a:latin typeface="+mj-lt"/>
                  </a:rPr>
                  <a:t> such that for any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,…, 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US" sz="2200" dirty="0" smtClean="0">
                    <a:latin typeface="+mj-lt"/>
                  </a:rPr>
                  <a:t> with</a:t>
                </a:r>
              </a:p>
              <a:p>
                <a:pPr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𝜖</m:t>
                          </m:r>
                        </m:e>
                      </m:d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 ≤</m:t>
                      </m:r>
                      <m:sSubSup>
                        <m:sSubSup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≤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𝜖</m:t>
                          </m:r>
                        </m:e>
                      </m:d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   ∀ 1≤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m:rPr>
                          <m:nor/>
                        </m:rPr>
                        <a:rPr lang="en-US" sz="2200" b="0" i="0" smtClean="0">
                          <a:latin typeface="Cambria Math" panose="02040503050406030204" pitchFamily="18" charset="0"/>
                        </a:rPr>
                        <m:t>     (</m:t>
                      </m:r>
                      <m:r>
                        <m:rPr>
                          <m:sty m:val="p"/>
                        </m:rPr>
                        <a:rPr lang="en-US" sz="2200" b="0" i="1" smtClean="0">
                          <a:latin typeface="Cambria Math" panose="02040503050406030204" pitchFamily="18" charset="0"/>
                        </a:rPr>
                        <m:t>ϵ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m:rPr>
                          <m:nor/>
                        </m:rPr>
                        <a:rPr lang="en-US" sz="2200" b="0" i="0" smtClean="0">
                          <a:latin typeface="Cambria Math" panose="02040503050406030204" pitchFamily="18" charset="0"/>
                        </a:rPr>
                        <m:t>nearly</m:t>
                      </m:r>
                      <m:r>
                        <m:rPr>
                          <m:nor/>
                        </m:rPr>
                        <a:rPr lang="en-US" sz="22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200" b="0" i="0" smtClean="0">
                          <a:latin typeface="Cambria Math" panose="02040503050406030204" pitchFamily="18" charset="0"/>
                        </a:rPr>
                        <m:t>equal</m:t>
                      </m:r>
                      <m:r>
                        <m:rPr>
                          <m:nor/>
                        </m:rPr>
                        <a:rPr lang="en-US" sz="22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200" b="0" i="0" smtClean="0">
                          <a:latin typeface="Cambria Math" panose="02040503050406030204" pitchFamily="18" charset="0"/>
                        </a:rPr>
                        <m:t>norm</m:t>
                      </m:r>
                      <m:r>
                        <m:rPr>
                          <m:nor/>
                        </m:rPr>
                        <a:rPr lang="en-US" sz="2200" b="0" i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200" b="0" dirty="0" smtClean="0">
                  <a:latin typeface="+mj-lt"/>
                </a:endParaRPr>
              </a:p>
              <a:p>
                <a:pPr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𝜖</m:t>
                          </m:r>
                        </m:e>
                      </m:d>
                      <m:sSub>
                        <m:sSub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≼</m:t>
                      </m:r>
                      <m:nary>
                        <m:naryPr>
                          <m:chr m:val="∑"/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bSup>
                            <m:sSubSup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bSup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≼</m:t>
                          </m:r>
                          <m:d>
                            <m:d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𝜖</m:t>
                              </m:r>
                            </m:e>
                          </m:d>
                          <m:sSub>
                            <m:sSub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</m:e>
                      </m:nary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    </m:t>
                      </m:r>
                      <m:r>
                        <m:rPr>
                          <m:nor/>
                        </m:rPr>
                        <a:rPr lang="en-US" sz="2200" b="0" i="0" smtClean="0">
                          <a:latin typeface="Cambria Math" panose="02040503050406030204" pitchFamily="18" charset="0"/>
                        </a:rPr>
                        <m:t>                (</m:t>
                      </m:r>
                      <m:r>
                        <m:rPr>
                          <m:sty m:val="p"/>
                        </m:rPr>
                        <a:rPr lang="en-US" sz="2200" b="0" i="1" smtClean="0">
                          <a:latin typeface="Cambria Math" panose="02040503050406030204" pitchFamily="18" charset="0"/>
                        </a:rPr>
                        <m:t>ϵ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m:rPr>
                          <m:nor/>
                        </m:rPr>
                        <a:rPr lang="en-US" sz="2200" b="0" i="0" smtClean="0">
                          <a:latin typeface="Cambria Math" panose="02040503050406030204" pitchFamily="18" charset="0"/>
                        </a:rPr>
                        <m:t>nearly</m:t>
                      </m:r>
                      <m:r>
                        <m:rPr>
                          <m:nor/>
                        </m:rPr>
                        <a:rPr lang="en-US" sz="22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200" b="0" i="0" smtClean="0">
                          <a:latin typeface="Cambria Math" panose="02040503050406030204" pitchFamily="18" charset="0"/>
                        </a:rPr>
                        <m:t>Parseval</m:t>
                      </m:r>
                      <m:r>
                        <m:rPr>
                          <m:nor/>
                        </m:rPr>
                        <a:rPr lang="en-US" sz="2200" b="0" i="0" smtClean="0">
                          <a:latin typeface="Cambria Math" panose="02040503050406030204" pitchFamily="18" charset="0"/>
                        </a:rPr>
                        <m:t>),</m:t>
                      </m:r>
                    </m:oMath>
                  </m:oMathPara>
                </a14:m>
                <a:endParaRPr lang="en-US" sz="2200" b="0" dirty="0" smtClean="0">
                  <a:latin typeface="+mj-lt"/>
                </a:endParaRPr>
              </a:p>
              <a:p>
                <a:pPr>
                  <a:lnSpc>
                    <a:spcPct val="200000"/>
                  </a:lnSpc>
                  <a:buNone/>
                </a:pPr>
                <a:r>
                  <a:rPr lang="en-US" sz="2200" dirty="0">
                    <a:latin typeface="+mj-lt"/>
                  </a:rPr>
                  <a:t>t</a:t>
                </a:r>
                <a:r>
                  <a:rPr lang="en-US" sz="2200" dirty="0" smtClean="0">
                    <a:latin typeface="+mj-lt"/>
                  </a:rPr>
                  <a:t>here exist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200" i="1">
                        <a:latin typeface="Cambria Math" panose="02040503050406030204" pitchFamily="18" charset="0"/>
                      </a:rPr>
                      <m:t>,…, </m:t>
                    </m:r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2200" i="1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US" sz="2200" b="0" dirty="0" smtClean="0">
                    <a:latin typeface="+mj-lt"/>
                  </a:rPr>
                  <a:t> with</a:t>
                </a:r>
                <a:endParaRPr lang="en-US" sz="2200" dirty="0">
                  <a:latin typeface="+mj-lt"/>
                </a:endParaRPr>
              </a:p>
              <a:p>
                <a:pPr>
                  <a:lnSpc>
                    <a:spcPct val="12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r>
                        <a:rPr lang="en-US" sz="2200" i="1">
                          <a:latin typeface="Cambria Math" panose="02040503050406030204" pitchFamily="18" charset="0"/>
                        </a:rPr>
                        <m:t>   ∀ 1≤</m:t>
                      </m:r>
                      <m:r>
                        <a:rPr lang="en-US" sz="2200" i="1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sz="2200" i="1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sz="2200" i="1">
                          <a:latin typeface="Cambria Math" panose="02040503050406030204" pitchFamily="18" charset="0"/>
                        </a:rPr>
                        <m:t>𝑛</m:t>
                      </m:r>
                      <m:r>
                        <m:rPr>
                          <m:nor/>
                        </m:rPr>
                        <a:rPr lang="en-US" sz="220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m:rPr>
                          <m:nor/>
                        </m:rPr>
                        <a:rPr lang="en-US" sz="2200" b="0" i="0" smtClean="0">
                          <a:latin typeface="Cambria Math" panose="02040503050406030204" pitchFamily="18" charset="0"/>
                        </a:rPr>
                        <m:t>   </m:t>
                      </m:r>
                      <m:r>
                        <m:rPr>
                          <m:nor/>
                        </m:rPr>
                        <a:rPr lang="en-US" sz="2200" b="0" i="0" smtClean="0">
                          <a:latin typeface="Cambria Math" panose="02040503050406030204" pitchFamily="18" charset="0"/>
                        </a:rPr>
                        <m:t>and</m:t>
                      </m:r>
                      <m:r>
                        <m:rPr>
                          <m:nor/>
                        </m:rPr>
                        <a:rPr lang="en-US" sz="2200" b="0" i="0" smtClean="0">
                          <a:latin typeface="Cambria Math" panose="02040503050406030204" pitchFamily="18" charset="0"/>
                        </a:rPr>
                        <m:t>    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  </m:t>
                      </m:r>
                      <m:nary>
                        <m:naryPr>
                          <m:chr m:val="∑"/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20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20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20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220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bSup>
                            <m:sSubSup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20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220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sz="220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bSup>
                          <m:r>
                            <a:rPr lang="en-US" sz="220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i="1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sz="220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2200" dirty="0" smtClean="0"/>
              </a:p>
              <a:p>
                <a:pPr>
                  <a:lnSpc>
                    <a:spcPct val="120000"/>
                  </a:lnSpc>
                </a:pPr>
                <a:r>
                  <a:rPr lang="en-US" sz="2200" dirty="0" smtClean="0">
                    <a:latin typeface="+mj-lt"/>
                  </a:rPr>
                  <a:t>such that</a:t>
                </a:r>
                <a:endParaRPr lang="en-US" sz="2200" dirty="0">
                  <a:latin typeface="+mj-lt"/>
                </a:endParaRPr>
              </a:p>
              <a:p>
                <a:pPr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bSup>
                            <m:sSubSup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2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200" b="0" i="1" smtClean="0">
                                          <a:latin typeface="Cambria Math" panose="02040503050406030204" pitchFamily="18" charset="0"/>
                                        </a:rPr>
                                        <m:t>𝑢</m:t>
                                      </m:r>
                                    </m:e>
                                    <m:sub>
                                      <m:r>
                                        <a:rPr lang="en-US" sz="22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 −</m:t>
                                  </m:r>
                                  <m:sSub>
                                    <m:sSubPr>
                                      <m:ctrlPr>
                                        <a:rPr lang="en-US" sz="22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200" b="0" i="1" smtClean="0"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</m:e>
                                    <m:sub>
                                      <m:r>
                                        <a:rPr lang="en-US" sz="22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b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≤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𝜖</m:t>
                              </m:r>
                            </m:e>
                          </m:d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?</m:t>
                          </m:r>
                        </m:e>
                      </m:nary>
                    </m:oMath>
                  </m:oMathPara>
                </a14:m>
                <a:endParaRPr lang="en-US" sz="2200" dirty="0">
                  <a:latin typeface="+mj-lt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034" y="944292"/>
                <a:ext cx="8788662" cy="5823838"/>
              </a:xfrm>
              <a:prstGeom prst="rect">
                <a:avLst/>
              </a:prstGeom>
              <a:blipFill rotWithShape="0">
                <a:blip r:embed="rId3"/>
                <a:stretch>
                  <a:fillRect l="-902" t="-6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07489" y="-205951"/>
            <a:ext cx="7886700" cy="1325563"/>
          </a:xfrm>
        </p:spPr>
        <p:txBody>
          <a:bodyPr>
            <a:normAutofit/>
          </a:bodyPr>
          <a:lstStyle/>
          <a:p>
            <a:pPr algn="r"/>
            <a:r>
              <a:rPr lang="en-US" sz="3600" dirty="0" smtClean="0">
                <a:solidFill>
                  <a:schemeClr val="tx2"/>
                </a:solidFill>
                <a:uFill>
                  <a:solidFill>
                    <a:schemeClr val="tx2">
                      <a:lumMod val="40000"/>
                      <a:lumOff val="60000"/>
                    </a:schemeClr>
                  </a:solidFill>
                </a:uFill>
              </a:rPr>
              <a:t>The Paulsen Problem</a:t>
            </a:r>
            <a:endParaRPr lang="en-US" sz="3600" dirty="0">
              <a:solidFill>
                <a:schemeClr val="tx2"/>
              </a:solidFill>
              <a:uFill>
                <a:solidFill>
                  <a:schemeClr val="tx2">
                    <a:lumMod val="40000"/>
                    <a:lumOff val="60000"/>
                  </a:schemeClr>
                </a:solidFill>
              </a:uFill>
            </a:endParaRPr>
          </a:p>
        </p:txBody>
      </p:sp>
    </p:spTree>
    <p:extLst>
      <p:ext uri="{BB962C8B-B14F-4D97-AF65-F5344CB8AC3E}">
        <p14:creationId xmlns:p14="http://schemas.microsoft.com/office/powerpoint/2010/main" val="2992389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117B6-3371-47E7-ADB0-EB7DB819AAA2}" type="slidenum">
              <a:rPr lang="en-US" smtClean="0"/>
              <a:pPr/>
              <a:t>6</a:t>
            </a:fld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447511" y="674370"/>
            <a:ext cx="8262149" cy="2286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265814" y="1266900"/>
                <a:ext cx="8591107" cy="3984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buNone/>
                </a:pPr>
                <a:r>
                  <a:rPr lang="en-US" sz="2200" dirty="0" smtClean="0">
                    <a:solidFill>
                      <a:schemeClr val="accent1">
                        <a:lumMod val="50000"/>
                      </a:schemeClr>
                    </a:solidFill>
                    <a:latin typeface="+mj-lt"/>
                  </a:rPr>
                  <a:t>[</a:t>
                </a:r>
                <a:r>
                  <a:rPr lang="en-US" sz="2200" dirty="0" err="1" smtClean="0">
                    <a:solidFill>
                      <a:schemeClr val="accent1">
                        <a:lumMod val="50000"/>
                      </a:schemeClr>
                    </a:solidFill>
                    <a:latin typeface="+mj-lt"/>
                  </a:rPr>
                  <a:t>Bodmann-Casazza</a:t>
                </a:r>
                <a:r>
                  <a:rPr lang="en-US" sz="2200" dirty="0" smtClean="0">
                    <a:solidFill>
                      <a:schemeClr val="accent1">
                        <a:lumMod val="50000"/>
                      </a:schemeClr>
                    </a:solidFill>
                    <a:latin typeface="+mj-lt"/>
                  </a:rPr>
                  <a:t>, 10] 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sSup>
                          <m:sSup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18</m:t>
                            </m:r>
                          </m:sup>
                        </m:sSup>
                        <m:sSup>
                          <m:sSup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𝜖</m:t>
                            </m:r>
                          </m:e>
                          <m:sup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200" dirty="0" smtClean="0">
                    <a:latin typeface="+mj-lt"/>
                  </a:rPr>
                  <a:t> when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200" b="0" i="0" smtClean="0">
                            <a:latin typeface="Cambria Math" panose="02040503050406030204" pitchFamily="18" charset="0"/>
                          </a:rPr>
                          <m:t>gcd</m:t>
                        </m:r>
                      </m:fName>
                      <m:e>
                        <m:d>
                          <m:d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e>
                    </m:func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=1.</m:t>
                    </m:r>
                  </m:oMath>
                </a14:m>
                <a:endParaRPr lang="en-US" sz="2200" dirty="0" smtClean="0">
                  <a:latin typeface="+mj-lt"/>
                </a:endParaRPr>
              </a:p>
              <a:p>
                <a:pPr>
                  <a:buNone/>
                </a:pPr>
                <a:endParaRPr lang="en-US" sz="2200" dirty="0" smtClean="0">
                  <a:latin typeface="+mj-lt"/>
                </a:endParaRP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sz="2200" dirty="0" smtClean="0">
                    <a:latin typeface="+mj-lt"/>
                  </a:rPr>
                  <a:t>dynamical system improves on equal norm while keeping </a:t>
                </a:r>
                <a:r>
                  <a:rPr lang="en-US" sz="2200" dirty="0" err="1" smtClean="0">
                    <a:latin typeface="+mj-lt"/>
                  </a:rPr>
                  <a:t>Parseval</a:t>
                </a:r>
                <a:r>
                  <a:rPr lang="en-US" sz="2200" dirty="0" smtClean="0">
                    <a:latin typeface="+mj-lt"/>
                  </a:rPr>
                  <a:t>.</a:t>
                </a:r>
              </a:p>
              <a:p>
                <a:pPr>
                  <a:buNone/>
                </a:pPr>
                <a:endParaRPr lang="en-US" sz="2200" dirty="0" smtClean="0">
                  <a:latin typeface="+mj-lt"/>
                </a:endParaRPr>
              </a:p>
              <a:p>
                <a:pPr>
                  <a:buNone/>
                </a:pPr>
                <a:endParaRPr lang="en-US" sz="2200" dirty="0">
                  <a:latin typeface="+mj-lt"/>
                </a:endParaRPr>
              </a:p>
              <a:p>
                <a:pPr>
                  <a:buNone/>
                </a:pPr>
                <a:r>
                  <a:rPr lang="en-US" sz="2200" dirty="0" smtClean="0">
                    <a:solidFill>
                      <a:schemeClr val="accent1">
                        <a:lumMod val="50000"/>
                      </a:schemeClr>
                    </a:solidFill>
                    <a:latin typeface="+mj-lt"/>
                  </a:rPr>
                  <a:t>[</a:t>
                </a:r>
                <a:r>
                  <a:rPr lang="en-US" sz="2200" dirty="0" err="1" smtClean="0">
                    <a:solidFill>
                      <a:schemeClr val="accent1">
                        <a:lumMod val="50000"/>
                      </a:schemeClr>
                    </a:solidFill>
                    <a:latin typeface="+mj-lt"/>
                  </a:rPr>
                  <a:t>Casazza-Fickus-Mixon</a:t>
                </a:r>
                <a:r>
                  <a:rPr lang="en-US" sz="2200" dirty="0" smtClean="0">
                    <a:solidFill>
                      <a:schemeClr val="accent1">
                        <a:lumMod val="50000"/>
                      </a:schemeClr>
                    </a:solidFill>
                    <a:latin typeface="+mj-lt"/>
                  </a:rPr>
                  <a:t>, 12] </a:t>
                </a:r>
                <a14:m>
                  <m:oMath xmlns:m="http://schemas.openxmlformats.org/officeDocument/2006/math">
                    <m:r>
                      <a:rPr lang="en-US" sz="2200" b="0" i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</m:d>
                    <m:r>
                      <a:rPr lang="en-US" sz="2200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20</m:t>
                            </m:r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/7</m:t>
                            </m:r>
                          </m:sup>
                        </m:sSup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sSup>
                          <m:sSup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2/7</m:t>
                            </m:r>
                          </m:sup>
                        </m:sSup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sSup>
                          <m:sSup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𝜖</m:t>
                            </m:r>
                          </m:e>
                          <m:sup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/7</m:t>
                            </m:r>
                          </m:sup>
                        </m:sSup>
                      </m:e>
                    </m:d>
                  </m:oMath>
                </a14:m>
                <a:endParaRPr lang="en-US" sz="2200" dirty="0" smtClean="0">
                  <a:latin typeface="+mj-lt"/>
                </a:endParaRPr>
              </a:p>
              <a:p>
                <a:pPr>
                  <a:buNone/>
                </a:pPr>
                <a:endParaRPr lang="en-US" sz="2200" dirty="0" smtClean="0">
                  <a:latin typeface="+mj-lt"/>
                </a:endParaRP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sz="2200" dirty="0" smtClean="0">
                    <a:latin typeface="+mj-lt"/>
                  </a:rPr>
                  <a:t>gradient descent </a:t>
                </a:r>
                <a:r>
                  <a:rPr lang="en-US" sz="2200" dirty="0">
                    <a:latin typeface="+mj-lt"/>
                  </a:rPr>
                  <a:t>improves on </a:t>
                </a:r>
                <a:r>
                  <a:rPr lang="en-US" sz="2200" dirty="0" err="1" smtClean="0">
                    <a:latin typeface="+mj-lt"/>
                  </a:rPr>
                  <a:t>Parseval</a:t>
                </a:r>
                <a:r>
                  <a:rPr lang="en-US" sz="2200" dirty="0" smtClean="0">
                    <a:latin typeface="+mj-lt"/>
                  </a:rPr>
                  <a:t> </a:t>
                </a:r>
                <a:r>
                  <a:rPr lang="en-US" sz="2200" dirty="0">
                    <a:latin typeface="+mj-lt"/>
                  </a:rPr>
                  <a:t>while keeping </a:t>
                </a:r>
                <a:r>
                  <a:rPr lang="en-US" sz="2200" dirty="0" smtClean="0">
                    <a:latin typeface="+mj-lt"/>
                  </a:rPr>
                  <a:t>equal norm.</a:t>
                </a:r>
                <a:endParaRPr lang="en-US" sz="2200" dirty="0">
                  <a:latin typeface="+mj-lt"/>
                </a:endParaRPr>
              </a:p>
              <a:p>
                <a:pPr>
                  <a:buNone/>
                </a:pPr>
                <a:endParaRPr lang="en-US" sz="2200" dirty="0" smtClean="0">
                  <a:latin typeface="+mj-lt"/>
                </a:endParaRPr>
              </a:p>
              <a:p>
                <a:pPr>
                  <a:buNone/>
                </a:pPr>
                <a:endParaRPr lang="en-US" sz="2200" dirty="0" smtClean="0">
                  <a:latin typeface="+mj-lt"/>
                </a:endParaRPr>
              </a:p>
              <a:p>
                <a:pPr>
                  <a:buNone/>
                </a:pPr>
                <a:r>
                  <a:rPr lang="en-US" sz="2200" dirty="0" smtClean="0">
                    <a:latin typeface="+mj-lt"/>
                  </a:rPr>
                  <a:t>There are examples showing that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200" dirty="0" smtClean="0">
                  <a:latin typeface="+mj-lt"/>
                </a:endParaRPr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814" y="1266900"/>
                <a:ext cx="8591107" cy="3984552"/>
              </a:xfrm>
              <a:prstGeom prst="rect">
                <a:avLst/>
              </a:prstGeom>
              <a:blipFill rotWithShape="0">
                <a:blip r:embed="rId2"/>
                <a:stretch>
                  <a:fillRect l="-923" t="-10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07489" y="-205951"/>
            <a:ext cx="7886700" cy="1325563"/>
          </a:xfrm>
        </p:spPr>
        <p:txBody>
          <a:bodyPr>
            <a:normAutofit/>
          </a:bodyPr>
          <a:lstStyle/>
          <a:p>
            <a:pPr algn="r"/>
            <a:r>
              <a:rPr lang="en-US" sz="3600" dirty="0" smtClean="0">
                <a:solidFill>
                  <a:schemeClr val="tx2"/>
                </a:solidFill>
                <a:uFill>
                  <a:solidFill>
                    <a:schemeClr val="tx2">
                      <a:lumMod val="40000"/>
                      <a:lumOff val="60000"/>
                    </a:schemeClr>
                  </a:solidFill>
                </a:uFill>
              </a:rPr>
              <a:t>Previous work</a:t>
            </a:r>
            <a:endParaRPr lang="en-US" sz="3600" dirty="0">
              <a:solidFill>
                <a:schemeClr val="tx2"/>
              </a:solidFill>
              <a:uFill>
                <a:solidFill>
                  <a:schemeClr val="tx2">
                    <a:lumMod val="40000"/>
                    <a:lumOff val="60000"/>
                  </a:schemeClr>
                </a:solidFill>
              </a:u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469052" y="5696601"/>
                <a:ext cx="6184629" cy="430887"/>
              </a:xfrm>
              <a:prstGeom prst="rect">
                <a:avLst/>
              </a:prstGeom>
              <a:noFill/>
              <a:ln>
                <a:solidFill>
                  <a:schemeClr val="accent1">
                    <a:lumMod val="75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>
                  <a:buNone/>
                </a:pPr>
                <a:r>
                  <a:rPr lang="en-US" sz="2200" b="1" dirty="0" smtClean="0">
                    <a:latin typeface="+mj-lt"/>
                  </a:rPr>
                  <a:t>Open question</a:t>
                </a:r>
                <a:r>
                  <a:rPr lang="en-US" sz="2200" dirty="0">
                    <a:latin typeface="+mj-lt"/>
                  </a:rPr>
                  <a:t>: </a:t>
                </a:r>
                <a:r>
                  <a:rPr lang="en-US" sz="2200" dirty="0" smtClean="0">
                    <a:latin typeface="+mj-lt"/>
                  </a:rPr>
                  <a:t>Can the bound be independent of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200" dirty="0" smtClean="0">
                    <a:latin typeface="+mj-lt"/>
                  </a:rPr>
                  <a:t>?</a:t>
                </a:r>
                <a:endParaRPr lang="en-US" sz="2200" dirty="0">
                  <a:latin typeface="+mj-lt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9052" y="5696601"/>
                <a:ext cx="6184629" cy="430887"/>
              </a:xfrm>
              <a:prstGeom prst="rect">
                <a:avLst/>
              </a:prstGeom>
              <a:blipFill rotWithShape="0">
                <a:blip r:embed="rId3"/>
                <a:stretch>
                  <a:fillRect l="-1180" t="-6849" b="-26027"/>
                </a:stretch>
              </a:blipFill>
              <a:ln>
                <a:solidFill>
                  <a:schemeClr val="accent1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916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117B6-3371-47E7-ADB0-EB7DB819AAA2}" type="slidenum">
              <a:rPr lang="en-US" smtClean="0"/>
              <a:pPr/>
              <a:t>7</a:t>
            </a:fld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447511" y="674370"/>
            <a:ext cx="8262149" cy="2286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723779" y="1607028"/>
                <a:ext cx="5293244" cy="57868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:r>
                  <a:rPr lang="en-US" sz="2800" b="1" dirty="0" smtClean="0">
                    <a:latin typeface="+mj-lt"/>
                  </a:rPr>
                  <a:t>Theorem.</a:t>
                </a:r>
                <a:r>
                  <a:rPr lang="en-US" sz="2800" dirty="0" smtClean="0">
                    <a:solidFill>
                      <a:schemeClr val="accent1">
                        <a:lumMod val="50000"/>
                      </a:schemeClr>
                    </a:solidFill>
                    <a:latin typeface="+mj-lt"/>
                  </a:rPr>
                  <a:t>  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3/2</m:t>
                            </m:r>
                          </m:sup>
                        </m:s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</m:d>
                  </m:oMath>
                </a14:m>
                <a:endParaRPr lang="en-US" sz="2800" dirty="0" smtClean="0">
                  <a:solidFill>
                    <a:schemeClr val="accent1">
                      <a:lumMod val="50000"/>
                    </a:schemeClr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779" y="1607028"/>
                <a:ext cx="5293244" cy="578685"/>
              </a:xfrm>
              <a:prstGeom prst="rect">
                <a:avLst/>
              </a:prstGeom>
              <a:blipFill rotWithShape="0">
                <a:blip r:embed="rId2"/>
                <a:stretch>
                  <a:fillRect l="-2299" t="-4124" b="-23711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07489" y="-205951"/>
            <a:ext cx="7886700" cy="1325563"/>
          </a:xfrm>
        </p:spPr>
        <p:txBody>
          <a:bodyPr>
            <a:normAutofit/>
          </a:bodyPr>
          <a:lstStyle/>
          <a:p>
            <a:pPr algn="r"/>
            <a:r>
              <a:rPr lang="en-US" sz="3600" dirty="0" smtClean="0">
                <a:solidFill>
                  <a:schemeClr val="tx2"/>
                </a:solidFill>
                <a:uFill>
                  <a:solidFill>
                    <a:schemeClr val="tx2">
                      <a:lumMod val="40000"/>
                      <a:lumOff val="60000"/>
                    </a:schemeClr>
                  </a:solidFill>
                </a:uFill>
              </a:rPr>
              <a:t>Main Result</a:t>
            </a:r>
            <a:endParaRPr lang="en-US" sz="3600" dirty="0">
              <a:solidFill>
                <a:schemeClr val="tx2"/>
              </a:solidFill>
              <a:uFill>
                <a:solidFill>
                  <a:schemeClr val="tx2">
                    <a:lumMod val="40000"/>
                    <a:lumOff val="60000"/>
                  </a:schemeClr>
                </a:solidFill>
              </a:u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723779" y="2793812"/>
                <a:ext cx="7778540" cy="26992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:r>
                  <a:rPr lang="en-US" sz="2200" dirty="0" smtClean="0">
                    <a:latin typeface="+mj-lt"/>
                  </a:rPr>
                  <a:t>The proof has two parts.</a:t>
                </a:r>
              </a:p>
              <a:p>
                <a:pPr>
                  <a:buNone/>
                </a:pPr>
                <a:endParaRPr lang="en-US" sz="2200" dirty="0">
                  <a:latin typeface="+mj-lt"/>
                </a:endParaRPr>
              </a:p>
              <a:p>
                <a:pPr>
                  <a:buNone/>
                </a:pPr>
                <a:r>
                  <a:rPr lang="en-US" sz="2200" dirty="0" smtClean="0">
                    <a:latin typeface="+mj-lt"/>
                  </a:rPr>
                  <a:t>First, we define a dynamical system based on operator scaling, </a:t>
                </a:r>
              </a:p>
              <a:p>
                <a:pPr>
                  <a:lnSpc>
                    <a:spcPct val="150000"/>
                  </a:lnSpc>
                  <a:buNone/>
                </a:pPr>
                <a:r>
                  <a:rPr lang="en-US" sz="2200" dirty="0" smtClean="0">
                    <a:latin typeface="+mj-lt"/>
                  </a:rPr>
                  <a:t>          and show that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</m:d>
                    <m:r>
                      <a:rPr lang="en-US" sz="2200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2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200" dirty="0">
                  <a:latin typeface="+mj-lt"/>
                </a:endParaRPr>
              </a:p>
              <a:p>
                <a:pPr>
                  <a:buNone/>
                </a:pPr>
                <a:endParaRPr lang="en-US" sz="2200" dirty="0">
                  <a:latin typeface="+mj-lt"/>
                </a:endParaRPr>
              </a:p>
              <a:p>
                <a:pPr>
                  <a:buNone/>
                </a:pPr>
                <a:r>
                  <a:rPr lang="en-US" sz="2200" dirty="0" smtClean="0">
                    <a:latin typeface="+mj-lt"/>
                  </a:rPr>
                  <a:t>Then, we do a smoothed analysis to remove the dependency on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200" dirty="0" smtClean="0">
                    <a:latin typeface="+mj-lt"/>
                  </a:rPr>
                  <a:t>. </a:t>
                </a:r>
              </a:p>
              <a:p>
                <a:pPr>
                  <a:lnSpc>
                    <a:spcPct val="120000"/>
                  </a:lnSpc>
                  <a:buNone/>
                </a:pPr>
                <a:endParaRPr lang="en-US" sz="2200" dirty="0" smtClean="0">
                  <a:latin typeface="+mj-lt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779" y="2793812"/>
                <a:ext cx="7778540" cy="2699200"/>
              </a:xfrm>
              <a:prstGeom prst="rect">
                <a:avLst/>
              </a:prstGeom>
              <a:blipFill rotWithShape="0">
                <a:blip r:embed="rId3"/>
                <a:stretch>
                  <a:fillRect l="-1019" t="-1354" r="-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62598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117B6-3371-47E7-ADB0-EB7DB819AAA2}" type="slidenum">
              <a:rPr lang="en-US" smtClean="0"/>
              <a:pPr/>
              <a:t>8</a:t>
            </a:fld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447511" y="674370"/>
            <a:ext cx="8262149" cy="2286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07489" y="-205951"/>
            <a:ext cx="7886700" cy="1325563"/>
          </a:xfrm>
        </p:spPr>
        <p:txBody>
          <a:bodyPr>
            <a:normAutofit/>
          </a:bodyPr>
          <a:lstStyle/>
          <a:p>
            <a:pPr algn="r"/>
            <a:r>
              <a:rPr lang="en-US" sz="3600" dirty="0">
                <a:solidFill>
                  <a:schemeClr val="tx2"/>
                </a:solidFill>
                <a:uFill>
                  <a:solidFill>
                    <a:schemeClr val="tx2">
                      <a:lumMod val="40000"/>
                      <a:lumOff val="60000"/>
                    </a:schemeClr>
                  </a:solidFill>
                </a:uFill>
              </a:rPr>
              <a:t>O</a:t>
            </a:r>
            <a:r>
              <a:rPr lang="en-US" sz="3600" dirty="0" smtClean="0">
                <a:solidFill>
                  <a:schemeClr val="tx2"/>
                </a:solidFill>
                <a:uFill>
                  <a:solidFill>
                    <a:schemeClr val="tx2">
                      <a:lumMod val="40000"/>
                      <a:lumOff val="60000"/>
                    </a:schemeClr>
                  </a:solidFill>
                </a:uFill>
              </a:rPr>
              <a:t>utline</a:t>
            </a:r>
            <a:endParaRPr lang="en-US" sz="3600" dirty="0">
              <a:solidFill>
                <a:schemeClr val="tx2"/>
              </a:solidFill>
              <a:uFill>
                <a:solidFill>
                  <a:schemeClr val="tx2">
                    <a:lumMod val="40000"/>
                    <a:lumOff val="60000"/>
                  </a:schemeClr>
                </a:solidFill>
              </a:u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06846" y="1440431"/>
            <a:ext cx="6143477" cy="44935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Part I: Paulsen problem</a:t>
            </a:r>
            <a:endParaRPr lang="en-US" sz="2200" dirty="0" smtClean="0">
              <a:solidFill>
                <a:schemeClr val="bg1">
                  <a:lumMod val="65000"/>
                </a:schemeClr>
              </a:solidFill>
              <a:latin typeface="+mj-lt"/>
            </a:endParaRP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2200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Motivation from frame theory</a:t>
            </a:r>
          </a:p>
          <a:p>
            <a:endParaRPr lang="en-US" sz="2200" dirty="0" smtClean="0">
              <a:latin typeface="+mj-lt"/>
            </a:endParaRPr>
          </a:p>
          <a:p>
            <a:r>
              <a:rPr lang="en-US" sz="2200" b="1" dirty="0" smtClean="0">
                <a:latin typeface="+mj-lt"/>
              </a:rPr>
              <a:t>Part II: Continuous operator scaling</a:t>
            </a:r>
            <a:endParaRPr lang="en-US" sz="2200" dirty="0" smtClean="0">
              <a:latin typeface="+mj-lt"/>
            </a:endParaRP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2200" dirty="0" smtClean="0">
                <a:latin typeface="+mj-lt"/>
              </a:rPr>
              <a:t>Operator scaling, alternating algorithm, reduction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2200" dirty="0" smtClean="0">
                <a:latin typeface="+mj-lt"/>
              </a:rPr>
              <a:t>Analysis of dynamical system</a:t>
            </a:r>
          </a:p>
          <a:p>
            <a:endParaRPr lang="en-US" sz="2200" dirty="0" smtClean="0">
              <a:latin typeface="+mj-lt"/>
            </a:endParaRPr>
          </a:p>
          <a:p>
            <a:r>
              <a:rPr lang="en-US" sz="2200" b="1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Part III: Smoothed analysis</a:t>
            </a:r>
            <a:endParaRPr lang="en-US" sz="2200" dirty="0" smtClean="0">
              <a:solidFill>
                <a:schemeClr val="bg1">
                  <a:lumMod val="65000"/>
                </a:schemeClr>
              </a:solidFill>
              <a:latin typeface="+mj-lt"/>
            </a:endParaRP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2200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Proof outline, capacity lower bound</a:t>
            </a:r>
          </a:p>
          <a:p>
            <a:endParaRPr lang="en-US" sz="2200" dirty="0">
              <a:solidFill>
                <a:schemeClr val="bg1">
                  <a:lumMod val="65000"/>
                </a:schemeClr>
              </a:solidFill>
              <a:latin typeface="+mj-lt"/>
            </a:endParaRPr>
          </a:p>
          <a:p>
            <a:r>
              <a:rPr lang="en-US" sz="2200" b="1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Part IV: Discussions</a:t>
            </a:r>
            <a:endParaRPr lang="en-US" sz="2200" dirty="0">
              <a:solidFill>
                <a:schemeClr val="bg1">
                  <a:lumMod val="6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58663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117B6-3371-47E7-ADB0-EB7DB819AAA2}" type="slidenum">
              <a:rPr lang="en-US" smtClean="0"/>
              <a:pPr/>
              <a:t>9</a:t>
            </a:fld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447511" y="674370"/>
            <a:ext cx="8262149" cy="2286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26972" y="1230492"/>
                <a:ext cx="8617103" cy="50966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:r>
                  <a:rPr lang="en-US" sz="2200" dirty="0" smtClean="0">
                    <a:latin typeface="+mj-lt"/>
                  </a:rPr>
                  <a:t>How to move an approximate frame to satisfy the two conditions exactly?</a:t>
                </a:r>
              </a:p>
              <a:p>
                <a:pPr>
                  <a:buNone/>
                </a:pPr>
                <a:endParaRPr lang="en-US" sz="2200" dirty="0">
                  <a:latin typeface="+mj-lt"/>
                </a:endParaRPr>
              </a:p>
              <a:p>
                <a:pPr>
                  <a:buNone/>
                </a:pPr>
                <a:r>
                  <a:rPr lang="en-US" sz="2200" dirty="0" smtClean="0">
                    <a:latin typeface="+mj-lt"/>
                  </a:rPr>
                  <a:t>The problems is difficult with two conditions.  It is easy with one condition.</a:t>
                </a:r>
              </a:p>
              <a:p>
                <a:pPr>
                  <a:buNone/>
                </a:pPr>
                <a:endParaRPr lang="en-US" sz="2200" dirty="0">
                  <a:latin typeface="+mj-lt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200" dirty="0" smtClean="0">
                    <a:latin typeface="+mj-lt"/>
                  </a:rPr>
                  <a:t>To satisfy the equal norm condition, we just rescale the vectors.</a:t>
                </a:r>
              </a:p>
              <a:p>
                <a:pPr>
                  <a:buNone/>
                </a:pPr>
                <a:endParaRPr lang="en-US" sz="2200" dirty="0">
                  <a:latin typeface="+mj-lt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200" dirty="0" smtClean="0">
                    <a:latin typeface="+mj-lt"/>
                  </a:rPr>
                  <a:t>To satisfy the </a:t>
                </a:r>
                <a:r>
                  <a:rPr lang="en-US" sz="2200" dirty="0" err="1" smtClean="0">
                    <a:latin typeface="+mj-lt"/>
                  </a:rPr>
                  <a:t>Parseval</a:t>
                </a:r>
                <a:r>
                  <a:rPr lang="en-US" sz="2200" dirty="0" smtClean="0">
                    <a:latin typeface="+mj-lt"/>
                  </a:rPr>
                  <a:t> condition, we can set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←(</m:t>
                      </m:r>
                      <m:sSup>
                        <m:sSupPr>
                          <m:ctrlPr>
                            <a:rPr lang="en-US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nary>
                            <m:naryPr>
                              <m:chr m:val="∑"/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sz="2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sSubSup>
                                <m:sSubSupPr>
                                  <m:ctrlPr>
                                    <a:rPr lang="en-US" sz="2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bSup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</m:e>
                        <m:sup>
                          <m:r>
                            <a:rPr lang="en-US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sSub>
                        <m:sSubPr>
                          <m:ctrlPr>
                            <a:rPr lang="en-US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    </m:t>
                      </m:r>
                      <m:r>
                        <m:rPr>
                          <m:sty m:val="p"/>
                        </m:rPr>
                        <a:rPr lang="en-US" sz="22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so</m:t>
                      </m:r>
                      <m:r>
                        <a:rPr lang="en-US" sz="22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2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that</m:t>
                      </m:r>
                      <m:r>
                        <a:rPr lang="en-US" sz="22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    </m:t>
                      </m:r>
                      <m:nary>
                        <m:naryPr>
                          <m:chr m:val="∑"/>
                          <m:ctrlPr>
                            <a:rPr lang="en-US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bSup>
                            <m:sSubSup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bSup>
                          <m:r>
                            <a:rPr lang="en-US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  <m:r>
                            <a:rPr lang="en-US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.</m:t>
                          </m:r>
                        </m:e>
                      </m:nary>
                    </m:oMath>
                  </m:oMathPara>
                </a14:m>
                <a:endParaRPr lang="en-US" sz="2200" dirty="0" smtClean="0">
                  <a:latin typeface="+mj-lt"/>
                </a:endParaRPr>
              </a:p>
              <a:p>
                <a:endParaRPr lang="en-US" sz="2200" dirty="0" smtClean="0">
                  <a:latin typeface="+mj-lt"/>
                </a:endParaRPr>
              </a:p>
              <a:p>
                <a:r>
                  <a:rPr lang="en-US" sz="2200" dirty="0" smtClean="0">
                    <a:latin typeface="+mj-lt"/>
                  </a:rPr>
                  <a:t>A natural algorithm is to alternate between these two steps and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200" dirty="0">
                    <a:latin typeface="+mj-lt"/>
                  </a:rPr>
                  <a:t> </a:t>
                </a:r>
                <a:r>
                  <a:rPr lang="en-US" sz="2200" dirty="0" smtClean="0">
                    <a:latin typeface="+mj-lt"/>
                  </a:rPr>
                  <a:t>   hope that it will converge to a solution satisfying both conditions.</a:t>
                </a:r>
              </a:p>
              <a:p>
                <a:pPr>
                  <a:buNone/>
                </a:pPr>
                <a:endParaRPr lang="en-US" sz="2200" dirty="0">
                  <a:latin typeface="+mj-lt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972" y="1230492"/>
                <a:ext cx="8617103" cy="5096652"/>
              </a:xfrm>
              <a:prstGeom prst="rect">
                <a:avLst/>
              </a:prstGeom>
              <a:blipFill rotWithShape="0">
                <a:blip r:embed="rId2"/>
                <a:stretch>
                  <a:fillRect l="-920" t="-837" r="-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07489" y="-205951"/>
            <a:ext cx="7886700" cy="1325563"/>
          </a:xfrm>
        </p:spPr>
        <p:txBody>
          <a:bodyPr>
            <a:normAutofit/>
          </a:bodyPr>
          <a:lstStyle/>
          <a:p>
            <a:pPr algn="r"/>
            <a:r>
              <a:rPr lang="en-US" sz="3600" dirty="0" smtClean="0">
                <a:solidFill>
                  <a:schemeClr val="tx2"/>
                </a:solidFill>
                <a:uFill>
                  <a:solidFill>
                    <a:schemeClr val="tx2">
                      <a:lumMod val="40000"/>
                      <a:lumOff val="60000"/>
                    </a:schemeClr>
                  </a:solidFill>
                </a:uFill>
              </a:rPr>
              <a:t>Alternating Algorithm</a:t>
            </a:r>
            <a:endParaRPr lang="en-US" sz="3600" dirty="0">
              <a:solidFill>
                <a:schemeClr val="tx2"/>
              </a:solidFill>
              <a:uFill>
                <a:solidFill>
                  <a:schemeClr val="tx2">
                    <a:lumMod val="40000"/>
                    <a:lumOff val="60000"/>
                  </a:schemeClr>
                </a:solidFill>
              </a:uFill>
            </a:endParaRPr>
          </a:p>
        </p:txBody>
      </p:sp>
    </p:spTree>
    <p:extLst>
      <p:ext uri="{BB962C8B-B14F-4D97-AF65-F5344CB8AC3E}">
        <p14:creationId xmlns:p14="http://schemas.microsoft.com/office/powerpoint/2010/main" val="4020320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6031</TotalTime>
  <Words>1788</Words>
  <Application>Microsoft Office PowerPoint</Application>
  <PresentationFormat>On-screen Show (4:3)</PresentationFormat>
  <Paragraphs>572</Paragraphs>
  <Slides>43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8" baseType="lpstr">
      <vt:lpstr>Arial</vt:lpstr>
      <vt:lpstr>Calibri</vt:lpstr>
      <vt:lpstr>Calibri Light</vt:lpstr>
      <vt:lpstr>Cambria Math</vt:lpstr>
      <vt:lpstr>Office Theme</vt:lpstr>
      <vt:lpstr>The Paulsen problem, continuous operator scaling, and smoothed analysis</vt:lpstr>
      <vt:lpstr>Outline</vt:lpstr>
      <vt:lpstr>Frames</vt:lpstr>
      <vt:lpstr>Motivation</vt:lpstr>
      <vt:lpstr>The Paulsen Problem</vt:lpstr>
      <vt:lpstr>Previous work</vt:lpstr>
      <vt:lpstr>Main Result</vt:lpstr>
      <vt:lpstr>Outline</vt:lpstr>
      <vt:lpstr>Alternating Algorithm</vt:lpstr>
      <vt:lpstr>First Idea</vt:lpstr>
      <vt:lpstr>Operator Scaling</vt:lpstr>
      <vt:lpstr>Applications</vt:lpstr>
      <vt:lpstr>Alternating Algorithm</vt:lpstr>
      <vt:lpstr>Reduction</vt:lpstr>
      <vt:lpstr>The Operator Paulsen Problem</vt:lpstr>
      <vt:lpstr>Issues in First Idea</vt:lpstr>
      <vt:lpstr>Continuous Operator Scaling</vt:lpstr>
      <vt:lpstr>Continuous Operator Scaling</vt:lpstr>
      <vt:lpstr>Total Movement</vt:lpstr>
      <vt:lpstr>Error Measure</vt:lpstr>
      <vt:lpstr>Error Measure</vt:lpstr>
      <vt:lpstr>Convergence</vt:lpstr>
      <vt:lpstr>Local Movement</vt:lpstr>
      <vt:lpstr>Local Movement</vt:lpstr>
      <vt:lpstr>Capacity</vt:lpstr>
      <vt:lpstr>Capacity</vt:lpstr>
      <vt:lpstr>Bounding Half Time</vt:lpstr>
      <vt:lpstr>Summary of Analysis</vt:lpstr>
      <vt:lpstr>Outline</vt:lpstr>
      <vt:lpstr>Capacity and Total Movement</vt:lpstr>
      <vt:lpstr>Smoothed Analysis</vt:lpstr>
      <vt:lpstr>Plan</vt:lpstr>
      <vt:lpstr>Perturbation Process</vt:lpstr>
      <vt:lpstr>Reduction to Matrix Capacity</vt:lpstr>
      <vt:lpstr>New Method in Capacity Lower Bound</vt:lpstr>
      <vt:lpstr>New Method in Capacity Lower Bound</vt:lpstr>
      <vt:lpstr>New Method in Capacity Lower Bound</vt:lpstr>
      <vt:lpstr>Pseudorandom Property</vt:lpstr>
      <vt:lpstr>Big Picture</vt:lpstr>
      <vt:lpstr>Summary</vt:lpstr>
      <vt:lpstr>Outline</vt:lpstr>
      <vt:lpstr>Open Problems</vt:lpstr>
      <vt:lpstr>Open Problems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Linear Algebraic Techniques in Algorithm Design</dc:title>
  <dc:creator>Lau Lap Chi</dc:creator>
  <cp:lastModifiedBy>Lau Lap Chi</cp:lastModifiedBy>
  <cp:revision>399</cp:revision>
  <dcterms:created xsi:type="dcterms:W3CDTF">2014-02-19T14:16:51Z</dcterms:created>
  <dcterms:modified xsi:type="dcterms:W3CDTF">2018-06-07T17:58:09Z</dcterms:modified>
</cp:coreProperties>
</file>