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1002" r:id="rId3"/>
    <p:sldId id="260" r:id="rId4"/>
    <p:sldId id="1003" r:id="rId5"/>
    <p:sldId id="1008" r:id="rId6"/>
    <p:sldId id="1009" r:id="rId7"/>
    <p:sldId id="1012" r:id="rId8"/>
    <p:sldId id="277" r:id="rId9"/>
    <p:sldId id="1010" r:id="rId10"/>
    <p:sldId id="1013" r:id="rId11"/>
    <p:sldId id="258" r:id="rId12"/>
    <p:sldId id="1015" r:id="rId13"/>
    <p:sldId id="1016" r:id="rId14"/>
    <p:sldId id="1018" r:id="rId15"/>
    <p:sldId id="1017" r:id="rId16"/>
    <p:sldId id="987" r:id="rId17"/>
    <p:sldId id="10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112740-F1A4-CBCC-0D5D-2F626E9398AF}" name="Rafah Hosn" initials="RH" userId="S::raaboulh@microsoft.com::4cefd71a-10cf-4ede-b048-8ef6108e06be" providerId="AD"/>
  <p188:author id="{DC23F8EE-235F-7CD9-D550-EC237365DFA8}" name="John Langford" initials="JL" userId="S::jcl@microsoft.com::d477da29-983e-4c0b-9407-3d4de08b57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A4B-E0A0-4CB8-8FEA-0238BE702AC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C5C8-F994-4C5E-A09B-6830D539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5C8-F994-4C5E-A09B-6830D5399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5C8-F994-4C5E-A09B-6830D5399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9FA7B-1CE9-4FD1-AE3F-E84BB7F726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9FA7B-1CE9-4FD1-AE3F-E84BB7F726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9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5C8-F994-4C5E-A09B-6830D5399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9FA7B-1CE9-4FD1-AE3F-E84BB7F72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5C8-F994-4C5E-A09B-6830D5399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1391-5CE4-4EF7-A3D2-C9F0CA061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FB16-3E3E-4F01-80BC-699203DD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989D-214C-4490-A64E-F18863D2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D045-1EB9-4742-B543-9DEB6556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6C8A-9693-460E-A681-65874D65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39FE-2A6D-449F-8432-D33F9A01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EFB3F-72C5-4F0D-953E-8A336AE7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5ACA-1A9D-4D47-9DD6-20CE7396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194F-49AE-47CE-A2DB-6DA6D925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8BC7-379F-49E2-9A4C-EEBB4C48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E548C-5E36-43B1-A337-E57FD7695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EF9D6-D3C2-4F44-9E7C-E1641A989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AC42-4618-47DE-ADA3-55000963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0FE21-A200-493D-8D10-9A5E8B7A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3814-332C-46BE-A503-AC480553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5D30-A200-4DC3-A386-FA8E6B4E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83F8-BAFC-4CEE-8A63-56421A9ED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0A6C8-AFED-401A-9DE1-848A6805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4ED7-A145-4FA5-868F-A664E744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A8F7-5DE3-45D8-8216-B5310B0A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3F29-4A7F-4991-90B0-C19C4292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0E78-199C-4268-A1C2-15634C2B0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CDC3F-A551-4414-8503-999F45F6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B41B-C150-4FFF-B729-7D9F993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96B98-CEA0-4C6C-8ADE-E0F7A021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537E-51D7-48FA-A506-5FE39672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0FDB-9876-4D3F-9CBC-0357A992B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3AC4D-72E2-43FC-949A-5A673D6C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0764B-388A-47A0-8863-9DC61864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8C8CD-7B54-46D9-AFEA-853ACED0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47290-4B67-4754-81EF-A8614C32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7733-2518-43D4-A449-9D76CEDB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FB835-9437-4C6D-8F03-D93C51E45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10AD9-C27D-410C-832F-FE0ED3C6F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B4DA3-BC71-4285-8FFE-BF762E2DA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39227-E775-4413-B1C9-07C0BA0E3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10F56-CB1F-46F1-9564-1CD907C6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EF013-BE44-4A5A-875B-91DAEAC5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03AB9-C13F-40A5-BF53-CF0E08CD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79C2-B638-409D-BE5C-2A454B7C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52D1C-4600-4BBE-8573-D6341057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B04B6-BB6A-4187-9E7D-9B056F84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2FADC-2ADE-4DD5-AECF-84C528D5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53B52-7CE0-4670-8362-F89EDE51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1E003-30EB-4C32-B186-DD73C986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5335-8468-4450-9C8E-4668C587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E8EE-DC40-4218-A3EF-29DE7749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0D9F-6322-424B-888E-46492E15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FBFE2-2B44-4694-919D-6C6CFB985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ADEC6-74D3-4A41-B526-E250A6B2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D4495-B8C5-424B-B6C8-26BFE7EC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E53A6-4F2A-4DA2-840C-DFACAD31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C1D9-CD34-449F-8D58-8A42CDCC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B2B68-C233-467C-9319-A3F8D2613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6DE86-E768-4279-A2C9-3C6448DF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E32F-A820-46C1-9ACC-BED4A479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6F335-C5F5-4C43-9CE5-48907809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61B8-EE4C-45B3-80FD-3F4C307D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44168-BD12-45CD-9BB6-9FF6275E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9A58B-30D6-414C-AA2B-0C4B07F60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6C78-4A9E-44F9-89D2-454CE75F4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5FE8-A89F-4123-B5D5-D9C8486CDF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C9C7-EF3D-4D38-8B91-2F8EE6A1C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1A85-33BC-4637-B780-E4F77D413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8B01-CAEE-40AA-879E-DD4ABFE0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6DA9-664F-4474-947D-F3D95F1A1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45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Latent State Recovery in Reinforcement Learning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1B8E33-9BAA-49E0-9BDE-3F10447CBED3}"/>
              </a:ext>
            </a:extLst>
          </p:cNvPr>
          <p:cNvSpPr txBox="1">
            <a:spLocks/>
          </p:cNvSpPr>
          <p:nvPr/>
        </p:nvSpPr>
        <p:spPr>
          <a:xfrm>
            <a:off x="-1" y="2208780"/>
            <a:ext cx="8537749" cy="2722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John Langford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</a:t>
            </a:r>
          </a:p>
          <a:p>
            <a:r>
              <a:rPr lang="en-US" dirty="0">
                <a:solidFill>
                  <a:schemeClr val="bg1"/>
                </a:solidFill>
              </a:rPr>
              <a:t>@IAS August 13, 2020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D28D34-BA08-4882-89D2-9A6DAC1D9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0" r="7013"/>
          <a:stretch/>
        </p:blipFill>
        <p:spPr>
          <a:xfrm>
            <a:off x="8676208" y="2208780"/>
            <a:ext cx="2242718" cy="27225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906645-04DB-4BB6-87F5-AB645E4ACCAB}"/>
              </a:ext>
            </a:extLst>
          </p:cNvPr>
          <p:cNvSpPr txBox="1">
            <a:spLocks/>
          </p:cNvSpPr>
          <p:nvPr/>
        </p:nvSpPr>
        <p:spPr>
          <a:xfrm>
            <a:off x="1636207" y="5394273"/>
            <a:ext cx="9144000" cy="939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(With Help from Many…)</a:t>
            </a:r>
          </a:p>
        </p:txBody>
      </p:sp>
    </p:spTree>
    <p:extLst>
      <p:ext uri="{BB962C8B-B14F-4D97-AF65-F5344CB8AC3E}">
        <p14:creationId xmlns:p14="http://schemas.microsoft.com/office/powerpoint/2010/main" val="155419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FBF8-0A11-45B8-965D-8816973F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61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can also extract the underlying state space!</a:t>
            </a:r>
          </a:p>
        </p:txBody>
      </p:sp>
      <p:pic>
        <p:nvPicPr>
          <p:cNvPr id="6" name="Picture 5" descr="A picture containing bunch, wire, metal, air&#10;&#10;Description automatically generated">
            <a:extLst>
              <a:ext uri="{FF2B5EF4-FFF2-40B4-BE49-F238E27FC236}">
                <a16:creationId xmlns:a16="http://schemas.microsoft.com/office/drawing/2014/main" id="{8A877470-59F7-4E0E-94DD-359C434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519"/>
            <a:ext cx="12192000" cy="24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6">
                <a:extLst>
                  <a:ext uri="{FF2B5EF4-FFF2-40B4-BE49-F238E27FC236}">
                    <a16:creationId xmlns:a16="http://schemas.microsoft.com/office/drawing/2014/main" id="{D096A02F-CE2E-45F7-976E-D279C8D13A2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0484944"/>
                  </p:ext>
                </p:extLst>
              </p:nvPr>
            </p:nvGraphicFramePr>
            <p:xfrm>
              <a:off x="149403" y="211819"/>
              <a:ext cx="11900907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7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3213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 [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MHK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19</a:t>
                          </a:r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Rich observations + deep learning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Covering set of policies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(trivial) Covering set of policies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efficient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ly learn to optimize any reward function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6">
                <a:extLst>
                  <a:ext uri="{FF2B5EF4-FFF2-40B4-BE49-F238E27FC236}">
                    <a16:creationId xmlns:a16="http://schemas.microsoft.com/office/drawing/2014/main" id="{D096A02F-CE2E-45F7-976E-D279C8D13A2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40484944"/>
                  </p:ext>
                </p:extLst>
              </p:nvPr>
            </p:nvGraphicFramePr>
            <p:xfrm>
              <a:off x="149403" y="211819"/>
              <a:ext cx="11900907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7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 [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MHK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19</a:t>
                          </a:r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" t="-60294" r="-205" b="-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Content Placeholder 6">
                <a:extLst>
                  <a:ext uri="{FF2B5EF4-FFF2-40B4-BE49-F238E27FC236}">
                    <a16:creationId xmlns:a16="http://schemas.microsoft.com/office/drawing/2014/main" id="{94CE09A1-C727-41B6-80C4-7C743072513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49094"/>
                  </p:ext>
                </p:extLst>
              </p:nvPr>
            </p:nvGraphicFramePr>
            <p:xfrm>
              <a:off x="141689" y="4569736"/>
              <a:ext cx="11900907" cy="2164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7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3213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 (restated)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6119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Block MDPs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 where every state can be visited with high probability,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If Learning oracles return empirical optimum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ith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baseline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 can learn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 optimal policy with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sz="2400" baseline="0" dirty="0">
                              <a:solidFill>
                                <a:srgbClr val="92D050"/>
                              </a:solidFill>
                            </a:rPr>
                            <a:t>Poly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baseline="0" dirty="0" err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 baseline="0" dirty="0" err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40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 baseline="0" dirty="0" err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 baseline="0" dirty="0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baseline="0" dirty="0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sz="240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 baseline="0" dirty="0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baseline="0" dirty="0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baseline="0" dirty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baseline="0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 samples.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Content Placeholder 6">
                <a:extLst>
                  <a:ext uri="{FF2B5EF4-FFF2-40B4-BE49-F238E27FC236}">
                    <a16:creationId xmlns:a16="http://schemas.microsoft.com/office/drawing/2014/main" id="{94CE09A1-C727-41B6-80C4-7C743072513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49094"/>
                  </p:ext>
                </p:extLst>
              </p:nvPr>
            </p:nvGraphicFramePr>
            <p:xfrm>
              <a:off x="141689" y="4569736"/>
              <a:ext cx="11900907" cy="2164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00907">
                      <a:extLst>
                        <a:ext uri="{9D8B030D-6E8A-4147-A177-3AD203B41FA5}">
                          <a16:colId xmlns:a16="http://schemas.microsoft.com/office/drawing/2014/main" val="3472803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Theorem (restated)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7694"/>
                      </a:ext>
                    </a:extLst>
                  </a:tr>
                  <a:tr h="1707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" t="-29181" r="-205" b="-3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47545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" name="Content Placeholder 6">
            <a:extLst>
              <a:ext uri="{FF2B5EF4-FFF2-40B4-BE49-F238E27FC236}">
                <a16:creationId xmlns:a16="http://schemas.microsoft.com/office/drawing/2014/main" id="{5C5B07E8-444D-49D9-B239-5C0C8F4E6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92802"/>
              </p:ext>
            </p:extLst>
          </p:nvPr>
        </p:nvGraphicFramePr>
        <p:xfrm>
          <a:off x="149402" y="1733710"/>
          <a:ext cx="11900908" cy="106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0908">
                  <a:extLst>
                    <a:ext uri="{9D8B030D-6E8A-4147-A177-3AD203B41FA5}">
                      <a16:colId xmlns:a16="http://schemas.microsoft.com/office/drawing/2014/main" val="3472803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Block MDP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77694"/>
                  </a:ext>
                </a:extLst>
              </a:tr>
              <a:tr h="611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States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Actions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Transition Matrix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T(s’| s, a),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Observations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q(</a:t>
                      </a:r>
                      <a:r>
                        <a:rPr lang="en-US" sz="2400" dirty="0" err="1">
                          <a:solidFill>
                            <a:srgbClr val="92D050"/>
                          </a:solidFill>
                        </a:rPr>
                        <a:t>x|s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)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x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disjoint over </a:t>
                      </a:r>
                      <a:r>
                        <a:rPr lang="en-US" sz="2400" dirty="0">
                          <a:solidFill>
                            <a:srgbClr val="92D050"/>
                          </a:solidFill>
                        </a:rPr>
                        <a:t>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75454"/>
                  </a:ext>
                </a:extLst>
              </a:tr>
            </a:tbl>
          </a:graphicData>
        </a:graphic>
      </p:graphicFrame>
      <p:graphicFrame>
        <p:nvGraphicFramePr>
          <p:cNvPr id="30" name="Content Placeholder 6">
            <a:extLst>
              <a:ext uri="{FF2B5EF4-FFF2-40B4-BE49-F238E27FC236}">
                <a16:creationId xmlns:a16="http://schemas.microsoft.com/office/drawing/2014/main" id="{2C068DBF-D1A9-437D-A47D-CD919960D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38784"/>
              </p:ext>
            </p:extLst>
          </p:nvPr>
        </p:nvGraphicFramePr>
        <p:xfrm>
          <a:off x="141689" y="3044623"/>
          <a:ext cx="119086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621">
                  <a:extLst>
                    <a:ext uri="{9D8B030D-6E8A-4147-A177-3AD203B41FA5}">
                      <a16:colId xmlns:a16="http://schemas.microsoft.com/office/drawing/2014/main" val="3472803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Assumption: Realizability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77694"/>
                  </a:ext>
                </a:extLst>
              </a:tr>
              <a:tr h="611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For each bottleneck regression problem the regressor class can express the answer perfectly.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For each contextual bandit learning problem, the policy class can express the answer perfectly.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FFE-6F8E-45B7-AA30-7A3469C1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090" y="0"/>
            <a:ext cx="7692851" cy="994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if transitions low rank?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6A209-065F-4DAB-A789-B3CB82E96399}"/>
              </a:ext>
            </a:extLst>
          </p:cNvPr>
          <p:cNvSpPr/>
          <p:nvPr/>
        </p:nvSpPr>
        <p:spPr>
          <a:xfrm>
            <a:off x="511628" y="1484644"/>
            <a:ext cx="3798277" cy="3104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T(x’ | x,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91AA8F-BB4C-4A1C-8471-3E54AC3985E4}"/>
                  </a:ext>
                </a:extLst>
              </p:cNvPr>
              <p:cNvSpPr/>
              <p:nvPr/>
            </p:nvSpPr>
            <p:spPr>
              <a:xfrm>
                <a:off x="6096000" y="1484644"/>
                <a:ext cx="1284514" cy="31049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91AA8F-BB4C-4A1C-8471-3E54AC398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84644"/>
                <a:ext cx="1284514" cy="3104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F533C-32AC-4B6A-9267-9E07DC13A6E0}"/>
                  </a:ext>
                </a:extLst>
              </p:cNvPr>
              <p:cNvSpPr/>
              <p:nvPr/>
            </p:nvSpPr>
            <p:spPr>
              <a:xfrm>
                <a:off x="7647215" y="1484644"/>
                <a:ext cx="3038788" cy="12413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6F533C-32AC-4B6A-9267-9E07DC13A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15" y="1484644"/>
                <a:ext cx="3038788" cy="124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6349F50-38B2-432A-B9B0-9832D9ECC152}"/>
              </a:ext>
            </a:extLst>
          </p:cNvPr>
          <p:cNvSpPr txBox="1"/>
          <p:nvPr/>
        </p:nvSpPr>
        <p:spPr>
          <a:xfrm>
            <a:off x="5033675" y="28062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93961C-B098-4C88-A575-B9357A28B257}"/>
                  </a:ext>
                </a:extLst>
              </p:cNvPr>
              <p:cNvSpPr txBox="1"/>
              <p:nvPr/>
            </p:nvSpPr>
            <p:spPr>
              <a:xfrm>
                <a:off x="7724238" y="3389256"/>
                <a:ext cx="44677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Generalizes Block MDP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Statistically Tractable[JKA</a:t>
                </a:r>
                <a:r>
                  <a:rPr lang="en-US" sz="2400" dirty="0">
                    <a:solidFill>
                      <a:srgbClr val="FF0000"/>
                    </a:solidFill>
                  </a:rPr>
                  <a:t>L</a:t>
                </a:r>
                <a:r>
                  <a:rPr lang="en-US" sz="2400" dirty="0">
                    <a:solidFill>
                      <a:schemeClr val="bg1"/>
                    </a:solidFill>
                  </a:rPr>
                  <a:t>S16]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Tractable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known [JYWJ19]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93961C-B098-4C88-A575-B9357A28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38" y="3389256"/>
                <a:ext cx="4467762" cy="1200329"/>
              </a:xfrm>
              <a:prstGeom prst="rect">
                <a:avLst/>
              </a:prstGeom>
              <a:blipFill>
                <a:blip r:embed="rId4"/>
                <a:stretch>
                  <a:fillRect l="-2046" t="-4061" r="-95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1ADE8B-149C-4893-BD16-1B88E8061DAA}"/>
                  </a:ext>
                </a:extLst>
              </p:cNvPr>
              <p:cNvSpPr txBox="1"/>
              <p:nvPr/>
            </p:nvSpPr>
            <p:spPr>
              <a:xfrm>
                <a:off x="224269" y="5373356"/>
                <a:ext cx="11886395" cy="88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Yes with FLAMBE [AKKS20].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Key idea: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when learning and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when planning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1ADE8B-149C-4893-BD16-1B88E806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9" y="5373356"/>
                <a:ext cx="11886395" cy="882549"/>
              </a:xfrm>
              <a:prstGeom prst="rect">
                <a:avLst/>
              </a:prstGeom>
              <a:blipFill>
                <a:blip r:embed="rId5"/>
                <a:stretch>
                  <a:fillRect l="-821" t="-26207" b="-9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3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E733-5A3E-4C09-A5B9-ADEA5ABB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11" y="1"/>
            <a:ext cx="9797142" cy="9847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if latent space has linear dynamics?</a:t>
            </a:r>
          </a:p>
        </p:txBody>
      </p:sp>
      <p:pic>
        <p:nvPicPr>
          <p:cNvPr id="5" name="Graphic 4" descr="Rocket">
            <a:extLst>
              <a:ext uri="{FF2B5EF4-FFF2-40B4-BE49-F238E27FC236}">
                <a16:creationId xmlns:a16="http://schemas.microsoft.com/office/drawing/2014/main" id="{9056C319-DC53-4687-99C9-CE3DEF654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631" y="2127738"/>
            <a:ext cx="2074985" cy="2074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D2B5A-23E5-422A-A35D-22BD977703BB}"/>
                  </a:ext>
                </a:extLst>
              </p:cNvPr>
              <p:cNvSpPr txBox="1"/>
              <p:nvPr/>
            </p:nvSpPr>
            <p:spPr>
              <a:xfrm>
                <a:off x="4545939" y="2412703"/>
                <a:ext cx="408137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’=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 dirty="0" err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0D2B5A-23E5-422A-A35D-22BD9777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39" y="2412703"/>
                <a:ext cx="408137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5D089E3D-B67A-4881-975D-E7C2EA537E22}"/>
              </a:ext>
            </a:extLst>
          </p:cNvPr>
          <p:cNvSpPr txBox="1">
            <a:spLocks/>
          </p:cNvSpPr>
          <p:nvPr/>
        </p:nvSpPr>
        <p:spPr>
          <a:xfrm>
            <a:off x="1537398" y="5199456"/>
            <a:ext cx="8872694" cy="98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Yes… (on </a:t>
            </a:r>
            <a:r>
              <a:rPr lang="en-US" dirty="0" err="1">
                <a:solidFill>
                  <a:schemeClr val="bg1"/>
                </a:solidFill>
              </a:rPr>
              <a:t>arxiv</a:t>
            </a:r>
            <a:r>
              <a:rPr lang="en-US" dirty="0">
                <a:solidFill>
                  <a:schemeClr val="bg1"/>
                </a:solidFill>
              </a:rPr>
              <a:t> someday soon…)</a:t>
            </a:r>
          </a:p>
        </p:txBody>
      </p:sp>
    </p:spTree>
    <p:extLst>
      <p:ext uri="{BB962C8B-B14F-4D97-AF65-F5344CB8AC3E}">
        <p14:creationId xmlns:p14="http://schemas.microsoft.com/office/powerpoint/2010/main" val="30096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0434-9BD5-4A63-944D-108CF30C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8733692" cy="9009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if latent space is combinatorial?</a:t>
            </a:r>
          </a:p>
        </p:txBody>
      </p:sp>
      <p:pic>
        <p:nvPicPr>
          <p:cNvPr id="5" name="Content Placeholder 4" descr="Cube">
            <a:extLst>
              <a:ext uri="{FF2B5EF4-FFF2-40B4-BE49-F238E27FC236}">
                <a16:creationId xmlns:a16="http://schemas.microsoft.com/office/drawing/2014/main" id="{AAADC98E-3D74-4028-9712-5185CC469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1910" y="2065249"/>
            <a:ext cx="2015067" cy="201506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EB010-FA4F-4240-A57C-C1C83698BEE8}"/>
                  </a:ext>
                </a:extLst>
              </p:cNvPr>
              <p:cNvSpPr txBox="1"/>
              <p:nvPr/>
            </p:nvSpPr>
            <p:spPr>
              <a:xfrm>
                <a:off x="4545939" y="2412703"/>
                <a:ext cx="6999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>
                    <a:solidFill>
                      <a:srgbClr val="92D050"/>
                    </a:solidFill>
                  </a:rPr>
                  <a:t>parents(</a:t>
                </a:r>
                <a:r>
                  <a:rPr lang="en-US" sz="4000" dirty="0" err="1">
                    <a:solidFill>
                      <a:srgbClr val="92D050"/>
                    </a:solidFill>
                  </a:rPr>
                  <a:t>i</a:t>
                </a:r>
                <a:r>
                  <a:rPr lang="en-US" sz="4000" dirty="0">
                    <a:solidFill>
                      <a:srgbClr val="92D050"/>
                    </a:solidFill>
                  </a:rPr>
                  <a:t>))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EB010-FA4F-4240-A57C-C1C83698B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39" y="2412703"/>
                <a:ext cx="6999352" cy="707886"/>
              </a:xfrm>
              <a:prstGeom prst="rect">
                <a:avLst/>
              </a:prstGeom>
              <a:blipFill>
                <a:blip r:embed="rId4"/>
                <a:stretch>
                  <a:fillRect t="-15517" r="-200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6B2088D8-6650-41E4-B741-C9E8ECF8E2C2}"/>
              </a:ext>
            </a:extLst>
          </p:cNvPr>
          <p:cNvSpPr txBox="1">
            <a:spLocks/>
          </p:cNvSpPr>
          <p:nvPr/>
        </p:nvSpPr>
        <p:spPr>
          <a:xfrm>
            <a:off x="1537398" y="5199456"/>
            <a:ext cx="8872694" cy="98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Maybe Yes… still cooking</a:t>
            </a:r>
          </a:p>
        </p:txBody>
      </p:sp>
    </p:spTree>
    <p:extLst>
      <p:ext uri="{BB962C8B-B14F-4D97-AF65-F5344CB8AC3E}">
        <p14:creationId xmlns:p14="http://schemas.microsoft.com/office/powerpoint/2010/main" val="24776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02D1-C1E6-427D-A2D5-9175A6C5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Complaints (aka research questions)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DCE7B-4DC2-40C7-9354-F238B9022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Theory 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practically tractable?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What are other state-deriving learning processes?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What are the qualitative differences between different state-deriving learning processes?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Are there important kinds of latent state which are not learnable?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DCE7B-4DC2-40C7-9354-F238B9022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1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 wearing a black shirt and smiling at the camera&#10;&#10;Description automatically generated">
            <a:extLst>
              <a:ext uri="{FF2B5EF4-FFF2-40B4-BE49-F238E27FC236}">
                <a16:creationId xmlns:a16="http://schemas.microsoft.com/office/drawing/2014/main" id="{746FE496-36AE-4DBA-96D9-6234A333C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28" y="4591945"/>
            <a:ext cx="1536179" cy="1531453"/>
          </a:xfrm>
          <a:prstGeom prst="rect">
            <a:avLst/>
          </a:prstGeom>
        </p:spPr>
      </p:pic>
      <p:pic>
        <p:nvPicPr>
          <p:cNvPr id="22" name="Picture 2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71403B4-CD7F-46A6-A3C3-2DCB16CD0A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7"/>
          <a:stretch/>
        </p:blipFill>
        <p:spPr>
          <a:xfrm>
            <a:off x="5922749" y="4622950"/>
            <a:ext cx="1202431" cy="1495523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904E79FE-C8AE-45E2-8D1E-7B596CFEC077}"/>
              </a:ext>
            </a:extLst>
          </p:cNvPr>
          <p:cNvSpPr txBox="1">
            <a:spLocks/>
          </p:cNvSpPr>
          <p:nvPr/>
        </p:nvSpPr>
        <p:spPr>
          <a:xfrm>
            <a:off x="2523106" y="6151649"/>
            <a:ext cx="3155031" cy="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Akshay Krishnamurthy</a:t>
            </a:r>
          </a:p>
        </p:txBody>
      </p:sp>
      <p:pic>
        <p:nvPicPr>
          <p:cNvPr id="35" name="Picture 3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0A56FB0-4A52-4100-AB9D-E95C1ACA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2" y="4591945"/>
            <a:ext cx="1554480" cy="1554480"/>
          </a:xfrm>
          <a:prstGeom prst="rect">
            <a:avLst/>
          </a:prstGeom>
        </p:spPr>
      </p:pic>
      <p:pic>
        <p:nvPicPr>
          <p:cNvPr id="37" name="Picture 3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573DE89-BF0B-4D93-8334-CC5EF32607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46"/>
          <a:stretch/>
        </p:blipFill>
        <p:spPr>
          <a:xfrm>
            <a:off x="4079330" y="1021535"/>
            <a:ext cx="1251378" cy="146304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E6E1C64-E658-4869-B007-49ACEE436AF3}"/>
              </a:ext>
            </a:extLst>
          </p:cNvPr>
          <p:cNvSpPr txBox="1">
            <a:spLocks/>
          </p:cNvSpPr>
          <p:nvPr/>
        </p:nvSpPr>
        <p:spPr>
          <a:xfrm>
            <a:off x="5436166" y="6163586"/>
            <a:ext cx="2175596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Dipendra Misra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D127C0A-8132-4BA6-9844-D5DBE457C365}"/>
              </a:ext>
            </a:extLst>
          </p:cNvPr>
          <p:cNvSpPr txBox="1">
            <a:spLocks/>
          </p:cNvSpPr>
          <p:nvPr/>
        </p:nvSpPr>
        <p:spPr>
          <a:xfrm>
            <a:off x="7907783" y="6156499"/>
            <a:ext cx="2408032" cy="407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Robert Schapire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942FBA-018B-45BE-85DC-1D89DF0F3685}"/>
              </a:ext>
            </a:extLst>
          </p:cNvPr>
          <p:cNvSpPr txBox="1"/>
          <p:nvPr/>
        </p:nvSpPr>
        <p:spPr>
          <a:xfrm>
            <a:off x="3917848" y="2552988"/>
            <a:ext cx="157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Miro Dudik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98887-FE1C-43AC-978D-B75861F9A266}"/>
              </a:ext>
            </a:extLst>
          </p:cNvPr>
          <p:cNvSpPr txBox="1"/>
          <p:nvPr/>
        </p:nvSpPr>
        <p:spPr>
          <a:xfrm>
            <a:off x="320279" y="2455041"/>
            <a:ext cx="19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Alekh Agarwal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1E3B8B-7F9C-4296-8221-6E29351596C7}"/>
              </a:ext>
            </a:extLst>
          </p:cNvPr>
          <p:cNvSpPr txBox="1"/>
          <p:nvPr/>
        </p:nvSpPr>
        <p:spPr>
          <a:xfrm>
            <a:off x="134034" y="6129847"/>
            <a:ext cx="184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Sham Kakade</a:t>
            </a:r>
          </a:p>
        </p:txBody>
      </p:sp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C2D395D1-6687-4FC6-BB47-41E825257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7572" b="18837"/>
          <a:stretch/>
        </p:blipFill>
        <p:spPr bwMode="auto">
          <a:xfrm>
            <a:off x="430201" y="4563993"/>
            <a:ext cx="1097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70D5591-F97B-42B7-AA2A-3678EA00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84" y="18255"/>
            <a:ext cx="10174616" cy="70985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Some of the people I’ve worked with on this project</a:t>
            </a:r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72CAAA0-F9F7-43E3-8E6D-8FF1A2D6F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" y="991530"/>
            <a:ext cx="1688810" cy="1442821"/>
          </a:xfrm>
          <a:prstGeom prst="rect">
            <a:avLst/>
          </a:prstGeom>
        </p:spPr>
      </p:pic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28B5A089-FB33-4209-8762-FDD5215BFD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50" y="936215"/>
            <a:ext cx="1361365" cy="1531453"/>
          </a:xfrm>
          <a:prstGeom prst="rect">
            <a:avLst/>
          </a:prstGeom>
        </p:spPr>
      </p:pic>
      <p:pic>
        <p:nvPicPr>
          <p:cNvPr id="17" name="Picture 16" descr="A young boy who is smiling at the camera&#10;&#10;Description automatically generated">
            <a:extLst>
              <a:ext uri="{FF2B5EF4-FFF2-40B4-BE49-F238E27FC236}">
                <a16:creationId xmlns:a16="http://schemas.microsoft.com/office/drawing/2014/main" id="{D0A6FB8A-BD64-455B-B720-04FC012BF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37" y="963231"/>
            <a:ext cx="1202431" cy="1499417"/>
          </a:xfrm>
          <a:prstGeom prst="rect">
            <a:avLst/>
          </a:prstGeom>
        </p:spPr>
      </p:pic>
      <p:pic>
        <p:nvPicPr>
          <p:cNvPr id="24" name="Picture 2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5957808-E03B-4420-8094-579DB6BB1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20" y="4643758"/>
            <a:ext cx="1106037" cy="1474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A4E81-00AF-4F7C-ADA6-1DC7FD09B94C}"/>
              </a:ext>
            </a:extLst>
          </p:cNvPr>
          <p:cNvSpPr txBox="1"/>
          <p:nvPr/>
        </p:nvSpPr>
        <p:spPr>
          <a:xfrm>
            <a:off x="7470076" y="255298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Nan Jiang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13143-680F-4A83-A0DB-545407E525D1}"/>
              </a:ext>
            </a:extLst>
          </p:cNvPr>
          <p:cNvSpPr txBox="1"/>
          <p:nvPr/>
        </p:nvSpPr>
        <p:spPr>
          <a:xfrm>
            <a:off x="10224279" y="2601132"/>
            <a:ext cx="1933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Mikael Henaff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96E9C9-44C8-490B-AAE6-11967BE7CF87}"/>
              </a:ext>
            </a:extLst>
          </p:cNvPr>
          <p:cNvSpPr txBox="1">
            <a:spLocks/>
          </p:cNvSpPr>
          <p:nvPr/>
        </p:nvSpPr>
        <p:spPr>
          <a:xfrm>
            <a:off x="10556268" y="6167849"/>
            <a:ext cx="1386347" cy="407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Wen Sun</a:t>
            </a:r>
          </a:p>
        </p:txBody>
      </p:sp>
    </p:spTree>
    <p:extLst>
      <p:ext uri="{BB962C8B-B14F-4D97-AF65-F5344CB8AC3E}">
        <p14:creationId xmlns:p14="http://schemas.microsoft.com/office/powerpoint/2010/main" val="2029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574-A576-4728-A63F-5B11C1B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28" y="0"/>
            <a:ext cx="11123544" cy="10416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References: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C86D-D0ED-4B4C-B7B3-BBA0802B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1644"/>
            <a:ext cx="12192000" cy="5816356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GDG03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Givan</a:t>
            </a:r>
            <a:r>
              <a:rPr lang="en-US" sz="2800" dirty="0">
                <a:solidFill>
                  <a:schemeClr val="bg1"/>
                </a:solidFill>
              </a:rPr>
              <a:t>, Dean, and Greig.  Equivalence notions and model minimization in </a:t>
            </a:r>
            <a:r>
              <a:rPr lang="en-US" sz="2800" dirty="0" err="1">
                <a:solidFill>
                  <a:schemeClr val="bg1"/>
                </a:solidFill>
              </a:rPr>
              <a:t>markov</a:t>
            </a:r>
            <a:r>
              <a:rPr lang="en-US" sz="2800" dirty="0">
                <a:solidFill>
                  <a:schemeClr val="bg1"/>
                </a:solidFill>
              </a:rPr>
              <a:t> decision processes. Artificial Intelligence, 2003.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LWL06</a:t>
            </a:r>
            <a:r>
              <a:rPr lang="en-US" sz="2800" dirty="0">
                <a:solidFill>
                  <a:schemeClr val="bg1"/>
                </a:solidFill>
              </a:rPr>
              <a:t> Li, Walsh, Littman. Towards a unified theory of state abstraction for MDPs. ISAIM 2006.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JKALS16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Jiang, Krishnamurthy, Agarwal, Langford, Schapire. Contextual Decision Processes with Low Bellman Rank 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are PAC-Learnable, ICML 2017.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i="0" dirty="0">
                <a:solidFill>
                  <a:srgbClr val="FF0000"/>
                </a:solidFill>
                <a:effectLst/>
                <a:latin typeface="Open Sans"/>
              </a:rPr>
              <a:t>PAED17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 Pathak, Agrawal,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Efros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, Darrell. Curiosity-driven exploration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byself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-supervised prediction. ICML 2017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i="0" dirty="0">
                <a:solidFill>
                  <a:srgbClr val="FF0000"/>
                </a:solidFill>
                <a:effectLst/>
                <a:latin typeface="Open Sans"/>
              </a:rPr>
              <a:t>THFSCDSDA17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 Tang, </a:t>
            </a:r>
            <a:r>
              <a:rPr lang="en-US" dirty="0" err="1">
                <a:solidFill>
                  <a:schemeClr val="bg1"/>
                </a:solidFill>
                <a:latin typeface="Open Sans"/>
              </a:rPr>
              <a:t>H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outhooft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, Foote,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Stooke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, Chen, Duan, Schulman,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DeTurck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Abbeel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.  #Exploration: A study of count-based exploration for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deepreinforcement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 learning. 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NeurIPS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 2017.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JYWJ19</a:t>
            </a:r>
            <a:r>
              <a:rPr lang="en-US" sz="2800" dirty="0">
                <a:solidFill>
                  <a:schemeClr val="bg1"/>
                </a:solidFill>
              </a:rPr>
              <a:t> Jin, Yang, Wang, Jordan. Provably Efficient Reinforcement Learning with Linear Function Approximation, </a:t>
            </a:r>
            <a:r>
              <a:rPr lang="en-US" sz="2800" dirty="0" err="1">
                <a:solidFill>
                  <a:schemeClr val="bg1"/>
                </a:solidFill>
              </a:rPr>
              <a:t>Arxiv</a:t>
            </a:r>
            <a:r>
              <a:rPr lang="en-US" sz="2800" dirty="0">
                <a:solidFill>
                  <a:schemeClr val="bg1"/>
                </a:solidFill>
              </a:rPr>
              <a:t> 2019.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MJTS19</a:t>
            </a:r>
            <a:r>
              <a:rPr lang="en-US" sz="2800" dirty="0">
                <a:solidFill>
                  <a:schemeClr val="bg1"/>
                </a:solidFill>
              </a:rPr>
              <a:t> Modi, Jiang, Tewari, Singh.  Sample complexity of </a:t>
            </a:r>
            <a:r>
              <a:rPr lang="en-US" sz="2800" dirty="0" err="1">
                <a:solidFill>
                  <a:schemeClr val="bg1"/>
                </a:solidFill>
              </a:rPr>
              <a:t>reinforcementlearning</a:t>
            </a:r>
            <a:r>
              <a:rPr lang="en-US" sz="2800" dirty="0">
                <a:solidFill>
                  <a:schemeClr val="bg1"/>
                </a:solidFill>
              </a:rPr>
              <a:t> using linearly combined model ensembles. arXiv:1910.10597, 2019.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MHKL20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Misra, Henaff, Krishnamurthy, Langford. Kinematic State Abstraction 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and Provably Efficient Rich-Observation Reinforcement Learning, ICML 2020.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l">
              <a:lnSpc>
                <a:spcPct val="17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AKKS20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Agarwal, Kakade, Krishnamurthy, Sun. FLAMBE: Structural Complexity 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and Representation Learning of Low Rank MDPs, </a:t>
            </a:r>
            <a:r>
              <a:rPr lang="en-US" dirty="0" err="1">
                <a:solidFill>
                  <a:schemeClr val="bg1"/>
                </a:solidFill>
                <a:latin typeface="Open Sans"/>
              </a:rPr>
              <a:t>a</a:t>
            </a:r>
            <a:r>
              <a:rPr lang="en-US" i="0" dirty="0" err="1">
                <a:solidFill>
                  <a:schemeClr val="bg1"/>
                </a:solidFill>
                <a:effectLst/>
                <a:latin typeface="Open Sans"/>
              </a:rPr>
              <a:t>rXiv</a:t>
            </a:r>
            <a:r>
              <a:rPr lang="en-US" i="0" dirty="0">
                <a:solidFill>
                  <a:schemeClr val="bg1"/>
                </a:solidFill>
                <a:effectLst/>
                <a:latin typeface="Open Sans"/>
              </a:rPr>
              <a:t> 2020.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3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2497-0F78-41BA-A09B-917777F3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22" y="0"/>
            <a:ext cx="6135500" cy="7249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Reinforcement Learning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F6874-2745-4C05-A6B7-301415F3A56F}"/>
              </a:ext>
            </a:extLst>
          </p:cNvPr>
          <p:cNvSpPr txBox="1"/>
          <p:nvPr/>
        </p:nvSpPr>
        <p:spPr>
          <a:xfrm>
            <a:off x="4213516" y="3616308"/>
            <a:ext cx="277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545463C-BF95-48C1-ADD7-2CA83855A0BB}"/>
              </a:ext>
            </a:extLst>
          </p:cNvPr>
          <p:cNvCxnSpPr>
            <a:cxnSpLocks/>
          </p:cNvCxnSpPr>
          <p:nvPr/>
        </p:nvCxnSpPr>
        <p:spPr>
          <a:xfrm rot="5400000">
            <a:off x="5604351" y="2206203"/>
            <a:ext cx="12949" cy="2794627"/>
          </a:xfrm>
          <a:prstGeom prst="bentConnector3">
            <a:avLst>
              <a:gd name="adj1" fmla="val 3270704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55BB2EB-386B-4D62-A0CB-6453F98166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04355" y="911872"/>
            <a:ext cx="12949" cy="2794627"/>
          </a:xfrm>
          <a:prstGeom prst="bentConnector3">
            <a:avLst>
              <a:gd name="adj1" fmla="val 3212339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4BDF7F-E1E4-4042-A7C4-45E998F16AB6}"/>
              </a:ext>
            </a:extLst>
          </p:cNvPr>
          <p:cNvSpPr txBox="1"/>
          <p:nvPr/>
        </p:nvSpPr>
        <p:spPr>
          <a:xfrm>
            <a:off x="5888377" y="2244215"/>
            <a:ext cx="137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A95CDE-BBBE-40A2-ACF1-85D580833B27}"/>
              </a:ext>
            </a:extLst>
          </p:cNvPr>
          <p:cNvSpPr txBox="1"/>
          <p:nvPr/>
        </p:nvSpPr>
        <p:spPr>
          <a:xfrm>
            <a:off x="4213516" y="4105913"/>
            <a:ext cx="274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Reward</a:t>
            </a:r>
          </a:p>
        </p:txBody>
      </p:sp>
      <p:sp>
        <p:nvSpPr>
          <p:cNvPr id="22" name="Freeform 248">
            <a:extLst>
              <a:ext uri="{FF2B5EF4-FFF2-40B4-BE49-F238E27FC236}">
                <a16:creationId xmlns:a16="http://schemas.microsoft.com/office/drawing/2014/main" id="{35DA6CA6-3364-46C7-90B6-1DE5781B5785}"/>
              </a:ext>
            </a:extLst>
          </p:cNvPr>
          <p:cNvSpPr>
            <a:spLocks/>
          </p:cNvSpPr>
          <p:nvPr/>
        </p:nvSpPr>
        <p:spPr bwMode="auto">
          <a:xfrm>
            <a:off x="5931906" y="2322032"/>
            <a:ext cx="2212944" cy="1313070"/>
          </a:xfrm>
          <a:custGeom>
            <a:avLst/>
            <a:gdLst>
              <a:gd name="T0" fmla="*/ 273 w 4091"/>
              <a:gd name="T1" fmla="*/ 3174 h 3174"/>
              <a:gd name="T2" fmla="*/ 3818 w 4091"/>
              <a:gd name="T3" fmla="*/ 3174 h 3174"/>
              <a:gd name="T4" fmla="*/ 4091 w 4091"/>
              <a:gd name="T5" fmla="*/ 2902 h 3174"/>
              <a:gd name="T6" fmla="*/ 4091 w 4091"/>
              <a:gd name="T7" fmla="*/ 273 h 3174"/>
              <a:gd name="T8" fmla="*/ 3818 w 4091"/>
              <a:gd name="T9" fmla="*/ 0 h 3174"/>
              <a:gd name="T10" fmla="*/ 273 w 4091"/>
              <a:gd name="T11" fmla="*/ 0 h 3174"/>
              <a:gd name="T12" fmla="*/ 0 w 4091"/>
              <a:gd name="T13" fmla="*/ 273 h 3174"/>
              <a:gd name="T14" fmla="*/ 0 w 4091"/>
              <a:gd name="T15" fmla="*/ 2902 h 3174"/>
              <a:gd name="T16" fmla="*/ 273 w 4091"/>
              <a:gd name="T17" fmla="*/ 3174 h 3174"/>
              <a:gd name="connsiteX0" fmla="*/ 667 w 10000"/>
              <a:gd name="connsiteY0" fmla="*/ 10000 h 10000"/>
              <a:gd name="connsiteX1" fmla="*/ 4958 w 10000"/>
              <a:gd name="connsiteY1" fmla="*/ 9912 h 10000"/>
              <a:gd name="connsiteX2" fmla="*/ 9333 w 10000"/>
              <a:gd name="connsiteY2" fmla="*/ 10000 h 10000"/>
              <a:gd name="connsiteX3" fmla="*/ 10000 w 10000"/>
              <a:gd name="connsiteY3" fmla="*/ 9143 h 10000"/>
              <a:gd name="connsiteX4" fmla="*/ 10000 w 10000"/>
              <a:gd name="connsiteY4" fmla="*/ 860 h 10000"/>
              <a:gd name="connsiteX5" fmla="*/ 9333 w 10000"/>
              <a:gd name="connsiteY5" fmla="*/ 0 h 10000"/>
              <a:gd name="connsiteX6" fmla="*/ 667 w 10000"/>
              <a:gd name="connsiteY6" fmla="*/ 0 h 10000"/>
              <a:gd name="connsiteX7" fmla="*/ 0 w 10000"/>
              <a:gd name="connsiteY7" fmla="*/ 860 h 10000"/>
              <a:gd name="connsiteX8" fmla="*/ 0 w 10000"/>
              <a:gd name="connsiteY8" fmla="*/ 9143 h 10000"/>
              <a:gd name="connsiteX9" fmla="*/ 667 w 10000"/>
              <a:gd name="connsiteY9" fmla="*/ 10000 h 10000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914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  <a:gd name="connsiteX0" fmla="*/ 667 w 10000"/>
              <a:gd name="connsiteY0" fmla="*/ 10043 h 10043"/>
              <a:gd name="connsiteX1" fmla="*/ 4958 w 10000"/>
              <a:gd name="connsiteY1" fmla="*/ 9955 h 10043"/>
              <a:gd name="connsiteX2" fmla="*/ 9333 w 10000"/>
              <a:gd name="connsiteY2" fmla="*/ 10043 h 10043"/>
              <a:gd name="connsiteX3" fmla="*/ 10000 w 10000"/>
              <a:gd name="connsiteY3" fmla="*/ 9186 h 10043"/>
              <a:gd name="connsiteX4" fmla="*/ 10000 w 10000"/>
              <a:gd name="connsiteY4" fmla="*/ 903 h 10043"/>
              <a:gd name="connsiteX5" fmla="*/ 9333 w 10000"/>
              <a:gd name="connsiteY5" fmla="*/ 43 h 10043"/>
              <a:gd name="connsiteX6" fmla="*/ 4738 w 10000"/>
              <a:gd name="connsiteY6" fmla="*/ 0 h 10043"/>
              <a:gd name="connsiteX7" fmla="*/ 667 w 10000"/>
              <a:gd name="connsiteY7" fmla="*/ 43 h 10043"/>
              <a:gd name="connsiteX8" fmla="*/ 0 w 10000"/>
              <a:gd name="connsiteY8" fmla="*/ 903 h 10043"/>
              <a:gd name="connsiteX9" fmla="*/ 0 w 10000"/>
              <a:gd name="connsiteY9" fmla="*/ 9186 h 10043"/>
              <a:gd name="connsiteX10" fmla="*/ 667 w 10000"/>
              <a:gd name="connsiteY10" fmla="*/ 10043 h 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43">
                <a:moveTo>
                  <a:pt x="667" y="10043"/>
                </a:moveTo>
                <a:lnTo>
                  <a:pt x="4958" y="9955"/>
                </a:lnTo>
                <a:lnTo>
                  <a:pt x="9333" y="10043"/>
                </a:lnTo>
                <a:cubicBezTo>
                  <a:pt x="9699" y="10043"/>
                  <a:pt x="10000" y="9659"/>
                  <a:pt x="10000" y="9186"/>
                </a:cubicBezTo>
                <a:lnTo>
                  <a:pt x="10000" y="903"/>
                </a:lnTo>
                <a:cubicBezTo>
                  <a:pt x="10000" y="427"/>
                  <a:pt x="9699" y="43"/>
                  <a:pt x="9333" y="43"/>
                </a:cubicBezTo>
                <a:lnTo>
                  <a:pt x="4738" y="0"/>
                </a:lnTo>
                <a:lnTo>
                  <a:pt x="667" y="43"/>
                </a:lnTo>
                <a:cubicBezTo>
                  <a:pt x="298" y="43"/>
                  <a:pt x="0" y="427"/>
                  <a:pt x="0" y="903"/>
                </a:cubicBezTo>
                <a:lnTo>
                  <a:pt x="0" y="9186"/>
                </a:lnTo>
                <a:cubicBezTo>
                  <a:pt x="0" y="9659"/>
                  <a:pt x="298" y="10043"/>
                  <a:pt x="667" y="10043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BBE1BE-A984-4340-B45C-814564B20B86}"/>
              </a:ext>
            </a:extLst>
          </p:cNvPr>
          <p:cNvSpPr txBox="1"/>
          <p:nvPr/>
        </p:nvSpPr>
        <p:spPr>
          <a:xfrm>
            <a:off x="4377833" y="1495574"/>
            <a:ext cx="275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3FAA38-2744-421E-A3A5-D55F2301E0D1}"/>
              </a:ext>
            </a:extLst>
          </p:cNvPr>
          <p:cNvGrpSpPr/>
          <p:nvPr/>
        </p:nvGrpSpPr>
        <p:grpSpPr>
          <a:xfrm>
            <a:off x="6145128" y="2401430"/>
            <a:ext cx="1758097" cy="1174812"/>
            <a:chOff x="6096000" y="2606605"/>
            <a:chExt cx="1802678" cy="120460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1406E40-7FB9-4A5D-8BBC-2339FB6D1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914" y="3242338"/>
              <a:ext cx="390684" cy="392535"/>
            </a:xfrm>
            <a:custGeom>
              <a:avLst/>
              <a:gdLst>
                <a:gd name="T0" fmla="*/ 27 w 132"/>
                <a:gd name="T1" fmla="*/ 32 h 132"/>
                <a:gd name="T2" fmla="*/ 27 w 132"/>
                <a:gd name="T3" fmla="*/ 40 h 132"/>
                <a:gd name="T4" fmla="*/ 17 w 132"/>
                <a:gd name="T5" fmla="*/ 50 h 132"/>
                <a:gd name="T6" fmla="*/ 1 w 132"/>
                <a:gd name="T7" fmla="*/ 53 h 132"/>
                <a:gd name="T8" fmla="*/ 3 w 132"/>
                <a:gd name="T9" fmla="*/ 67 h 132"/>
                <a:gd name="T10" fmla="*/ 20 w 132"/>
                <a:gd name="T11" fmla="*/ 75 h 132"/>
                <a:gd name="T12" fmla="*/ 20 w 132"/>
                <a:gd name="T13" fmla="*/ 89 h 132"/>
                <a:gd name="T14" fmla="*/ 11 w 132"/>
                <a:gd name="T15" fmla="*/ 102 h 132"/>
                <a:gd name="T16" fmla="*/ 22 w 132"/>
                <a:gd name="T17" fmla="*/ 111 h 132"/>
                <a:gd name="T18" fmla="*/ 40 w 132"/>
                <a:gd name="T19" fmla="*/ 104 h 132"/>
                <a:gd name="T20" fmla="*/ 49 w 132"/>
                <a:gd name="T21" fmla="*/ 114 h 132"/>
                <a:gd name="T22" fmla="*/ 52 w 132"/>
                <a:gd name="T23" fmla="*/ 131 h 132"/>
                <a:gd name="T24" fmla="*/ 67 w 132"/>
                <a:gd name="T25" fmla="*/ 129 h 132"/>
                <a:gd name="T26" fmla="*/ 75 w 132"/>
                <a:gd name="T27" fmla="*/ 111 h 132"/>
                <a:gd name="T28" fmla="*/ 81 w 132"/>
                <a:gd name="T29" fmla="*/ 110 h 132"/>
                <a:gd name="T30" fmla="*/ 88 w 132"/>
                <a:gd name="T31" fmla="*/ 112 h 132"/>
                <a:gd name="T32" fmla="*/ 102 w 132"/>
                <a:gd name="T33" fmla="*/ 121 h 132"/>
                <a:gd name="T34" fmla="*/ 111 w 132"/>
                <a:gd name="T35" fmla="*/ 110 h 132"/>
                <a:gd name="T36" fmla="*/ 104 w 132"/>
                <a:gd name="T37" fmla="*/ 92 h 132"/>
                <a:gd name="T38" fmla="*/ 107 w 132"/>
                <a:gd name="T39" fmla="*/ 86 h 132"/>
                <a:gd name="T40" fmla="*/ 114 w 132"/>
                <a:gd name="T41" fmla="*/ 82 h 132"/>
                <a:gd name="T42" fmla="*/ 130 w 132"/>
                <a:gd name="T43" fmla="*/ 79 h 132"/>
                <a:gd name="T44" fmla="*/ 128 w 132"/>
                <a:gd name="T45" fmla="*/ 65 h 132"/>
                <a:gd name="T46" fmla="*/ 111 w 132"/>
                <a:gd name="T47" fmla="*/ 57 h 132"/>
                <a:gd name="T48" fmla="*/ 110 w 132"/>
                <a:gd name="T49" fmla="*/ 51 h 132"/>
                <a:gd name="T50" fmla="*/ 112 w 132"/>
                <a:gd name="T51" fmla="*/ 43 h 132"/>
                <a:gd name="T52" fmla="*/ 121 w 132"/>
                <a:gd name="T53" fmla="*/ 30 h 132"/>
                <a:gd name="T54" fmla="*/ 109 w 132"/>
                <a:gd name="T55" fmla="*/ 21 h 132"/>
                <a:gd name="T56" fmla="*/ 91 w 132"/>
                <a:gd name="T57" fmla="*/ 27 h 132"/>
                <a:gd name="T58" fmla="*/ 86 w 132"/>
                <a:gd name="T59" fmla="*/ 25 h 132"/>
                <a:gd name="T60" fmla="*/ 82 w 132"/>
                <a:gd name="T61" fmla="*/ 18 h 132"/>
                <a:gd name="T62" fmla="*/ 79 w 132"/>
                <a:gd name="T63" fmla="*/ 1 h 132"/>
                <a:gd name="T64" fmla="*/ 65 w 132"/>
                <a:gd name="T65" fmla="*/ 3 h 132"/>
                <a:gd name="T66" fmla="*/ 57 w 132"/>
                <a:gd name="T67" fmla="*/ 21 h 132"/>
                <a:gd name="T68" fmla="*/ 51 w 132"/>
                <a:gd name="T69" fmla="*/ 22 h 132"/>
                <a:gd name="T70" fmla="*/ 43 w 132"/>
                <a:gd name="T71" fmla="*/ 20 h 132"/>
                <a:gd name="T72" fmla="*/ 29 w 132"/>
                <a:gd name="T73" fmla="*/ 11 h 132"/>
                <a:gd name="T74" fmla="*/ 21 w 132"/>
                <a:gd name="T75" fmla="*/ 22 h 132"/>
                <a:gd name="T76" fmla="*/ 80 w 132"/>
                <a:gd name="T77" fmla="*/ 85 h 132"/>
                <a:gd name="T78" fmla="*/ 51 w 132"/>
                <a:gd name="T79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32">
                  <a:moveTo>
                    <a:pt x="21" y="2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9" y="36"/>
                    <a:pt x="29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2"/>
                    <a:pt x="25" y="44"/>
                    <a:pt x="24" y="46"/>
                  </a:cubicBezTo>
                  <a:cubicBezTo>
                    <a:pt x="23" y="48"/>
                    <a:pt x="21" y="50"/>
                    <a:pt x="17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8" y="70"/>
                    <a:pt x="20" y="72"/>
                    <a:pt x="20" y="75"/>
                  </a:cubicBezTo>
                  <a:cubicBezTo>
                    <a:pt x="21" y="77"/>
                    <a:pt x="21" y="79"/>
                    <a:pt x="22" y="82"/>
                  </a:cubicBezTo>
                  <a:cubicBezTo>
                    <a:pt x="23" y="84"/>
                    <a:pt x="23" y="86"/>
                    <a:pt x="20" y="8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8"/>
                    <a:pt x="10" y="101"/>
                    <a:pt x="11" y="10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1"/>
                    <a:pt x="20" y="112"/>
                    <a:pt x="22" y="111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6" y="102"/>
                    <a:pt x="38" y="103"/>
                    <a:pt x="40" y="104"/>
                  </a:cubicBezTo>
                  <a:cubicBezTo>
                    <a:pt x="42" y="106"/>
                    <a:pt x="44" y="107"/>
                    <a:pt x="45" y="108"/>
                  </a:cubicBezTo>
                  <a:cubicBezTo>
                    <a:pt x="48" y="108"/>
                    <a:pt x="49" y="110"/>
                    <a:pt x="49" y="114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9"/>
                    <a:pt x="51" y="130"/>
                    <a:pt x="52" y="131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4" y="132"/>
                    <a:pt x="66" y="131"/>
                    <a:pt x="67" y="129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70" y="113"/>
                    <a:pt x="72" y="112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7" y="111"/>
                    <a:pt x="79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5" y="109"/>
                    <a:pt x="88" y="112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8" y="122"/>
                    <a:pt x="101" y="122"/>
                    <a:pt x="102" y="121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4"/>
                    <a:pt x="112" y="112"/>
                    <a:pt x="111" y="11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96"/>
                    <a:pt x="103" y="94"/>
                    <a:pt x="104" y="92"/>
                  </a:cubicBezTo>
                  <a:cubicBezTo>
                    <a:pt x="104" y="92"/>
                    <a:pt x="104" y="91"/>
                    <a:pt x="104" y="91"/>
                  </a:cubicBezTo>
                  <a:cubicBezTo>
                    <a:pt x="105" y="90"/>
                    <a:pt x="106" y="88"/>
                    <a:pt x="107" y="86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8" y="84"/>
                    <a:pt x="110" y="82"/>
                    <a:pt x="114" y="82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8" y="83"/>
                    <a:pt x="130" y="81"/>
                    <a:pt x="130" y="7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68"/>
                    <a:pt x="131" y="66"/>
                    <a:pt x="128" y="65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3" y="61"/>
                    <a:pt x="112" y="59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5"/>
                    <a:pt x="110" y="53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49"/>
                    <a:pt x="109" y="46"/>
                    <a:pt x="112" y="43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2" y="34"/>
                    <a:pt x="122" y="31"/>
                    <a:pt x="121" y="30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1"/>
                    <a:pt x="112" y="20"/>
                    <a:pt x="109" y="21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6" y="30"/>
                    <a:pt x="93" y="29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0" y="26"/>
                    <a:pt x="88" y="25"/>
                    <a:pt x="86" y="25"/>
                  </a:cubicBezTo>
                  <a:cubicBezTo>
                    <a:pt x="86" y="25"/>
                    <a:pt x="86" y="24"/>
                    <a:pt x="86" y="24"/>
                  </a:cubicBezTo>
                  <a:cubicBezTo>
                    <a:pt x="84" y="23"/>
                    <a:pt x="82" y="22"/>
                    <a:pt x="82" y="18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80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6" y="1"/>
                    <a:pt x="65" y="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59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5" y="21"/>
                    <a:pt x="53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3"/>
                    <a:pt x="46" y="23"/>
                    <a:pt x="43" y="2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0"/>
                    <a:pt x="31" y="10"/>
                    <a:pt x="29" y="11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20"/>
                    <a:pt x="21" y="22"/>
                  </a:cubicBezTo>
                  <a:close/>
                  <a:moveTo>
                    <a:pt x="85" y="51"/>
                  </a:moveTo>
                  <a:cubicBezTo>
                    <a:pt x="93" y="62"/>
                    <a:pt x="91" y="77"/>
                    <a:pt x="80" y="85"/>
                  </a:cubicBezTo>
                  <a:cubicBezTo>
                    <a:pt x="70" y="93"/>
                    <a:pt x="55" y="91"/>
                    <a:pt x="47" y="81"/>
                  </a:cubicBezTo>
                  <a:cubicBezTo>
                    <a:pt x="38" y="70"/>
                    <a:pt x="40" y="55"/>
                    <a:pt x="51" y="47"/>
                  </a:cubicBezTo>
                  <a:cubicBezTo>
                    <a:pt x="62" y="39"/>
                    <a:pt x="77" y="41"/>
                    <a:pt x="85" y="51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0A59690-8484-46B2-9835-F838EDF23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3201603"/>
              <a:ext cx="606320" cy="609605"/>
            </a:xfrm>
            <a:custGeom>
              <a:avLst/>
              <a:gdLst>
                <a:gd name="T0" fmla="*/ 136 w 138"/>
                <a:gd name="T1" fmla="*/ 83 h 139"/>
                <a:gd name="T2" fmla="*/ 126 w 138"/>
                <a:gd name="T3" fmla="*/ 72 h 139"/>
                <a:gd name="T4" fmla="*/ 136 w 138"/>
                <a:gd name="T5" fmla="*/ 61 h 139"/>
                <a:gd name="T6" fmla="*/ 127 w 138"/>
                <a:gd name="T7" fmla="*/ 53 h 139"/>
                <a:gd name="T8" fmla="*/ 124 w 138"/>
                <a:gd name="T9" fmla="*/ 44 h 139"/>
                <a:gd name="T10" fmla="*/ 126 w 138"/>
                <a:gd name="T11" fmla="*/ 32 h 139"/>
                <a:gd name="T12" fmla="*/ 111 w 138"/>
                <a:gd name="T13" fmla="*/ 31 h 139"/>
                <a:gd name="T14" fmla="*/ 111 w 138"/>
                <a:gd name="T15" fmla="*/ 16 h 139"/>
                <a:gd name="T16" fmla="*/ 98 w 138"/>
                <a:gd name="T17" fmla="*/ 17 h 139"/>
                <a:gd name="T18" fmla="*/ 90 w 138"/>
                <a:gd name="T19" fmla="*/ 13 h 139"/>
                <a:gd name="T20" fmla="*/ 82 w 138"/>
                <a:gd name="T21" fmla="*/ 3 h 139"/>
                <a:gd name="T22" fmla="*/ 72 w 138"/>
                <a:gd name="T23" fmla="*/ 13 h 139"/>
                <a:gd name="T24" fmla="*/ 61 w 138"/>
                <a:gd name="T25" fmla="*/ 2 h 139"/>
                <a:gd name="T26" fmla="*/ 52 w 138"/>
                <a:gd name="T27" fmla="*/ 11 h 139"/>
                <a:gd name="T28" fmla="*/ 44 w 138"/>
                <a:gd name="T29" fmla="*/ 15 h 139"/>
                <a:gd name="T30" fmla="*/ 31 w 138"/>
                <a:gd name="T31" fmla="*/ 13 h 139"/>
                <a:gd name="T32" fmla="*/ 31 w 138"/>
                <a:gd name="T33" fmla="*/ 27 h 139"/>
                <a:gd name="T34" fmla="*/ 15 w 138"/>
                <a:gd name="T35" fmla="*/ 28 h 139"/>
                <a:gd name="T36" fmla="*/ 16 w 138"/>
                <a:gd name="T37" fmla="*/ 40 h 139"/>
                <a:gd name="T38" fmla="*/ 12 w 138"/>
                <a:gd name="T39" fmla="*/ 49 h 139"/>
                <a:gd name="T40" fmla="*/ 2 w 138"/>
                <a:gd name="T41" fmla="*/ 56 h 139"/>
                <a:gd name="T42" fmla="*/ 12 w 138"/>
                <a:gd name="T43" fmla="*/ 67 h 139"/>
                <a:gd name="T44" fmla="*/ 1 w 138"/>
                <a:gd name="T45" fmla="*/ 78 h 139"/>
                <a:gd name="T46" fmla="*/ 11 w 138"/>
                <a:gd name="T47" fmla="*/ 86 h 139"/>
                <a:gd name="T48" fmla="*/ 14 w 138"/>
                <a:gd name="T49" fmla="*/ 95 h 139"/>
                <a:gd name="T50" fmla="*/ 12 w 138"/>
                <a:gd name="T51" fmla="*/ 107 h 139"/>
                <a:gd name="T52" fmla="*/ 27 w 138"/>
                <a:gd name="T53" fmla="*/ 108 h 139"/>
                <a:gd name="T54" fmla="*/ 27 w 138"/>
                <a:gd name="T55" fmla="*/ 123 h 139"/>
                <a:gd name="T56" fmla="*/ 40 w 138"/>
                <a:gd name="T57" fmla="*/ 123 h 139"/>
                <a:gd name="T58" fmla="*/ 48 w 138"/>
                <a:gd name="T59" fmla="*/ 126 h 139"/>
                <a:gd name="T60" fmla="*/ 56 w 138"/>
                <a:gd name="T61" fmla="*/ 136 h 139"/>
                <a:gd name="T62" fmla="*/ 66 w 138"/>
                <a:gd name="T63" fmla="*/ 127 h 139"/>
                <a:gd name="T64" fmla="*/ 77 w 138"/>
                <a:gd name="T65" fmla="*/ 137 h 139"/>
                <a:gd name="T66" fmla="*/ 86 w 138"/>
                <a:gd name="T67" fmla="*/ 128 h 139"/>
                <a:gd name="T68" fmla="*/ 94 w 138"/>
                <a:gd name="T69" fmla="*/ 125 h 139"/>
                <a:gd name="T70" fmla="*/ 107 w 138"/>
                <a:gd name="T71" fmla="*/ 126 h 139"/>
                <a:gd name="T72" fmla="*/ 107 w 138"/>
                <a:gd name="T73" fmla="*/ 112 h 139"/>
                <a:gd name="T74" fmla="*/ 123 w 138"/>
                <a:gd name="T75" fmla="*/ 111 h 139"/>
                <a:gd name="T76" fmla="*/ 122 w 138"/>
                <a:gd name="T77" fmla="*/ 99 h 139"/>
                <a:gd name="T78" fmla="*/ 126 w 138"/>
                <a:gd name="T79" fmla="*/ 91 h 139"/>
                <a:gd name="T80" fmla="*/ 81 w 138"/>
                <a:gd name="T81" fmla="*/ 68 h 139"/>
                <a:gd name="T82" fmla="*/ 57 w 138"/>
                <a:gd name="T83" fmla="*/ 72 h 139"/>
                <a:gd name="T84" fmla="*/ 81 w 138"/>
                <a:gd name="T85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39">
                  <a:moveTo>
                    <a:pt x="135" y="88"/>
                  </a:moveTo>
                  <a:cubicBezTo>
                    <a:pt x="137" y="87"/>
                    <a:pt x="138" y="85"/>
                    <a:pt x="136" y="83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7" y="75"/>
                    <a:pt x="126" y="73"/>
                    <a:pt x="126" y="72"/>
                  </a:cubicBezTo>
                  <a:cubicBezTo>
                    <a:pt x="126" y="72"/>
                    <a:pt x="128" y="69"/>
                    <a:pt x="130" y="67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8" y="59"/>
                    <a:pt x="138" y="57"/>
                    <a:pt x="136" y="5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2"/>
                    <a:pt x="123" y="51"/>
                    <a:pt x="123" y="50"/>
                  </a:cubicBezTo>
                  <a:cubicBezTo>
                    <a:pt x="122" y="50"/>
                    <a:pt x="123" y="46"/>
                    <a:pt x="124" y="44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9" y="34"/>
                    <a:pt x="128" y="32"/>
                    <a:pt x="12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1" y="32"/>
                    <a:pt x="111" y="31"/>
                  </a:cubicBezTo>
                  <a:cubicBezTo>
                    <a:pt x="111" y="31"/>
                    <a:pt x="110" y="28"/>
                    <a:pt x="110" y="2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3"/>
                    <a:pt x="109" y="12"/>
                    <a:pt x="107" y="13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6" y="18"/>
                    <a:pt x="94" y="18"/>
                    <a:pt x="93" y="18"/>
                  </a:cubicBezTo>
                  <a:cubicBezTo>
                    <a:pt x="93" y="18"/>
                    <a:pt x="91" y="15"/>
                    <a:pt x="90" y="1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2"/>
                    <a:pt x="84" y="1"/>
                    <a:pt x="82" y="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11"/>
                    <a:pt x="72" y="13"/>
                    <a:pt x="72" y="13"/>
                  </a:cubicBezTo>
                  <a:cubicBezTo>
                    <a:pt x="71" y="13"/>
                    <a:pt x="68" y="11"/>
                    <a:pt x="66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0"/>
                    <a:pt x="57" y="0"/>
                    <a:pt x="56" y="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4"/>
                    <a:pt x="50" y="16"/>
                    <a:pt x="50" y="16"/>
                  </a:cubicBezTo>
                  <a:cubicBezTo>
                    <a:pt x="49" y="16"/>
                    <a:pt x="46" y="16"/>
                    <a:pt x="44" y="1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1" y="10"/>
                    <a:pt x="31" y="1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5"/>
                    <a:pt x="31" y="27"/>
                    <a:pt x="31" y="27"/>
                  </a:cubicBezTo>
                  <a:cubicBezTo>
                    <a:pt x="30" y="28"/>
                    <a:pt x="27" y="29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1" y="29"/>
                    <a:pt x="12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3"/>
                    <a:pt x="18" y="45"/>
                    <a:pt x="17" y="45"/>
                  </a:cubicBezTo>
                  <a:cubicBezTo>
                    <a:pt x="17" y="46"/>
                    <a:pt x="15" y="48"/>
                    <a:pt x="12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4"/>
                    <a:pt x="2" y="56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4"/>
                    <a:pt x="12" y="66"/>
                    <a:pt x="12" y="67"/>
                  </a:cubicBezTo>
                  <a:cubicBezTo>
                    <a:pt x="12" y="68"/>
                    <a:pt x="10" y="70"/>
                    <a:pt x="8" y="72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80"/>
                    <a:pt x="0" y="82"/>
                    <a:pt x="2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87"/>
                    <a:pt x="15" y="89"/>
                    <a:pt x="15" y="89"/>
                  </a:cubicBezTo>
                  <a:cubicBezTo>
                    <a:pt x="16" y="90"/>
                    <a:pt x="15" y="93"/>
                    <a:pt x="14" y="95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5"/>
                    <a:pt x="10" y="107"/>
                    <a:pt x="1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4" y="107"/>
                    <a:pt x="26" y="108"/>
                    <a:pt x="27" y="108"/>
                  </a:cubicBezTo>
                  <a:cubicBezTo>
                    <a:pt x="27" y="108"/>
                    <a:pt x="28" y="112"/>
                    <a:pt x="28" y="114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6"/>
                    <a:pt x="29" y="127"/>
                    <a:pt x="31" y="126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2"/>
                    <a:pt x="44" y="121"/>
                    <a:pt x="45" y="121"/>
                  </a:cubicBezTo>
                  <a:cubicBezTo>
                    <a:pt x="45" y="121"/>
                    <a:pt x="47" y="124"/>
                    <a:pt x="48" y="126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2" y="138"/>
                    <a:pt x="54" y="138"/>
                    <a:pt x="56" y="136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4" y="128"/>
                    <a:pt x="66" y="127"/>
                    <a:pt x="66" y="127"/>
                  </a:cubicBezTo>
                  <a:cubicBezTo>
                    <a:pt x="67" y="127"/>
                    <a:pt x="70" y="128"/>
                    <a:pt x="71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9" y="139"/>
                    <a:pt x="81" y="139"/>
                    <a:pt x="82" y="136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7" y="125"/>
                    <a:pt x="88" y="123"/>
                    <a:pt x="88" y="123"/>
                  </a:cubicBezTo>
                  <a:cubicBezTo>
                    <a:pt x="89" y="123"/>
                    <a:pt x="92" y="124"/>
                    <a:pt x="94" y="125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5" y="130"/>
                    <a:pt x="107" y="129"/>
                    <a:pt x="107" y="126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7" y="115"/>
                    <a:pt x="107" y="112"/>
                    <a:pt x="107" y="112"/>
                  </a:cubicBezTo>
                  <a:cubicBezTo>
                    <a:pt x="108" y="111"/>
                    <a:pt x="111" y="110"/>
                    <a:pt x="11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5" y="112"/>
                    <a:pt x="127" y="110"/>
                    <a:pt x="126" y="107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21" y="97"/>
                    <a:pt x="120" y="94"/>
                    <a:pt x="121" y="94"/>
                  </a:cubicBezTo>
                  <a:cubicBezTo>
                    <a:pt x="121" y="93"/>
                    <a:pt x="123" y="91"/>
                    <a:pt x="126" y="91"/>
                  </a:cubicBezTo>
                  <a:lnTo>
                    <a:pt x="135" y="88"/>
                  </a:lnTo>
                  <a:close/>
                  <a:moveTo>
                    <a:pt x="81" y="68"/>
                  </a:moveTo>
                  <a:cubicBezTo>
                    <a:pt x="82" y="74"/>
                    <a:pt x="77" y="80"/>
                    <a:pt x="71" y="81"/>
                  </a:cubicBezTo>
                  <a:cubicBezTo>
                    <a:pt x="64" y="83"/>
                    <a:pt x="58" y="78"/>
                    <a:pt x="57" y="72"/>
                  </a:cubicBezTo>
                  <a:cubicBezTo>
                    <a:pt x="56" y="65"/>
                    <a:pt x="60" y="59"/>
                    <a:pt x="67" y="58"/>
                  </a:cubicBezTo>
                  <a:cubicBezTo>
                    <a:pt x="74" y="57"/>
                    <a:pt x="80" y="61"/>
                    <a:pt x="81" y="68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E4BB59E-E748-4340-B8EA-9148D64C4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9689" y="2606605"/>
              <a:ext cx="938989" cy="900509"/>
            </a:xfrm>
            <a:custGeom>
              <a:avLst/>
              <a:gdLst>
                <a:gd name="T0" fmla="*/ 238 w 265"/>
                <a:gd name="T1" fmla="*/ 106 h 265"/>
                <a:gd name="T2" fmla="*/ 253 w 265"/>
                <a:gd name="T3" fmla="*/ 77 h 265"/>
                <a:gd name="T4" fmla="*/ 219 w 265"/>
                <a:gd name="T5" fmla="*/ 67 h 265"/>
                <a:gd name="T6" fmla="*/ 221 w 265"/>
                <a:gd name="T7" fmla="*/ 34 h 265"/>
                <a:gd name="T8" fmla="*/ 188 w 265"/>
                <a:gd name="T9" fmla="*/ 39 h 265"/>
                <a:gd name="T10" fmla="*/ 177 w 265"/>
                <a:gd name="T11" fmla="*/ 8 h 265"/>
                <a:gd name="T12" fmla="*/ 147 w 265"/>
                <a:gd name="T13" fmla="*/ 25 h 265"/>
                <a:gd name="T14" fmla="*/ 126 w 265"/>
                <a:gd name="T15" fmla="*/ 0 h 265"/>
                <a:gd name="T16" fmla="*/ 105 w 265"/>
                <a:gd name="T17" fmla="*/ 27 h 265"/>
                <a:gd name="T18" fmla="*/ 76 w 265"/>
                <a:gd name="T19" fmla="*/ 13 h 265"/>
                <a:gd name="T20" fmla="*/ 66 w 265"/>
                <a:gd name="T21" fmla="*/ 46 h 265"/>
                <a:gd name="T22" fmla="*/ 34 w 265"/>
                <a:gd name="T23" fmla="*/ 44 h 265"/>
                <a:gd name="T24" fmla="*/ 38 w 265"/>
                <a:gd name="T25" fmla="*/ 77 h 265"/>
                <a:gd name="T26" fmla="*/ 8 w 265"/>
                <a:gd name="T27" fmla="*/ 88 h 265"/>
                <a:gd name="T28" fmla="*/ 24 w 265"/>
                <a:gd name="T29" fmla="*/ 118 h 265"/>
                <a:gd name="T30" fmla="*/ 0 w 265"/>
                <a:gd name="T31" fmla="*/ 140 h 265"/>
                <a:gd name="T32" fmla="*/ 27 w 265"/>
                <a:gd name="T33" fmla="*/ 160 h 265"/>
                <a:gd name="T34" fmla="*/ 12 w 265"/>
                <a:gd name="T35" fmla="*/ 189 h 265"/>
                <a:gd name="T36" fmla="*/ 46 w 265"/>
                <a:gd name="T37" fmla="*/ 199 h 265"/>
                <a:gd name="T38" fmla="*/ 43 w 265"/>
                <a:gd name="T39" fmla="*/ 231 h 265"/>
                <a:gd name="T40" fmla="*/ 77 w 265"/>
                <a:gd name="T41" fmla="*/ 227 h 265"/>
                <a:gd name="T42" fmla="*/ 87 w 265"/>
                <a:gd name="T43" fmla="*/ 258 h 265"/>
                <a:gd name="T44" fmla="*/ 118 w 265"/>
                <a:gd name="T45" fmla="*/ 241 h 265"/>
                <a:gd name="T46" fmla="*/ 139 w 265"/>
                <a:gd name="T47" fmla="*/ 265 h 265"/>
                <a:gd name="T48" fmla="*/ 160 w 265"/>
                <a:gd name="T49" fmla="*/ 239 h 265"/>
                <a:gd name="T50" fmla="*/ 189 w 265"/>
                <a:gd name="T51" fmla="*/ 253 h 265"/>
                <a:gd name="T52" fmla="*/ 198 w 265"/>
                <a:gd name="T53" fmla="*/ 220 h 265"/>
                <a:gd name="T54" fmla="*/ 231 w 265"/>
                <a:gd name="T55" fmla="*/ 222 h 265"/>
                <a:gd name="T56" fmla="*/ 226 w 265"/>
                <a:gd name="T57" fmla="*/ 188 h 265"/>
                <a:gd name="T58" fmla="*/ 257 w 265"/>
                <a:gd name="T59" fmla="*/ 178 h 265"/>
                <a:gd name="T60" fmla="*/ 241 w 265"/>
                <a:gd name="T61" fmla="*/ 148 h 265"/>
                <a:gd name="T62" fmla="*/ 265 w 265"/>
                <a:gd name="T63" fmla="*/ 126 h 265"/>
                <a:gd name="T64" fmla="*/ 204 w 265"/>
                <a:gd name="T65" fmla="*/ 158 h 265"/>
                <a:gd name="T66" fmla="*/ 204 w 265"/>
                <a:gd name="T67" fmla="*/ 108 h 265"/>
                <a:gd name="T68" fmla="*/ 214 w 265"/>
                <a:gd name="T69" fmla="*/ 154 h 265"/>
                <a:gd name="T70" fmla="*/ 163 w 265"/>
                <a:gd name="T71" fmla="*/ 109 h 265"/>
                <a:gd name="T72" fmla="*/ 175 w 265"/>
                <a:gd name="T73" fmla="*/ 60 h 265"/>
                <a:gd name="T74" fmla="*/ 111 w 265"/>
                <a:gd name="T75" fmla="*/ 50 h 265"/>
                <a:gd name="T76" fmla="*/ 158 w 265"/>
                <a:gd name="T77" fmla="*/ 60 h 265"/>
                <a:gd name="T78" fmla="*/ 107 w 265"/>
                <a:gd name="T79" fmla="*/ 60 h 265"/>
                <a:gd name="T80" fmla="*/ 132 w 265"/>
                <a:gd name="T81" fmla="*/ 154 h 265"/>
                <a:gd name="T82" fmla="*/ 153 w 265"/>
                <a:gd name="T83" fmla="*/ 133 h 265"/>
                <a:gd name="T84" fmla="*/ 108 w 265"/>
                <a:gd name="T85" fmla="*/ 101 h 265"/>
                <a:gd name="T86" fmla="*/ 59 w 265"/>
                <a:gd name="T87" fmla="*/ 89 h 265"/>
                <a:gd name="T88" fmla="*/ 50 w 265"/>
                <a:gd name="T89" fmla="*/ 153 h 265"/>
                <a:gd name="T90" fmla="*/ 60 w 265"/>
                <a:gd name="T91" fmla="*/ 107 h 265"/>
                <a:gd name="T92" fmla="*/ 60 w 265"/>
                <a:gd name="T93" fmla="*/ 157 h 265"/>
                <a:gd name="T94" fmla="*/ 63 w 265"/>
                <a:gd name="T95" fmla="*/ 165 h 265"/>
                <a:gd name="T96" fmla="*/ 98 w 265"/>
                <a:gd name="T97" fmla="*/ 201 h 265"/>
                <a:gd name="T98" fmla="*/ 58 w 265"/>
                <a:gd name="T99" fmla="*/ 175 h 265"/>
                <a:gd name="T100" fmla="*/ 110 w 265"/>
                <a:gd name="T101" fmla="*/ 214 h 265"/>
                <a:gd name="T102" fmla="*/ 136 w 265"/>
                <a:gd name="T103" fmla="*/ 171 h 265"/>
                <a:gd name="T104" fmla="*/ 174 w 265"/>
                <a:gd name="T105" fmla="*/ 206 h 265"/>
                <a:gd name="T106" fmla="*/ 162 w 265"/>
                <a:gd name="T107" fmla="*/ 157 h 265"/>
                <a:gd name="T108" fmla="*/ 192 w 265"/>
                <a:gd name="T10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5" h="265">
                  <a:moveTo>
                    <a:pt x="260" y="121"/>
                  </a:moveTo>
                  <a:cubicBezTo>
                    <a:pt x="241" y="118"/>
                    <a:pt x="241" y="118"/>
                    <a:pt x="241" y="118"/>
                  </a:cubicBezTo>
                  <a:cubicBezTo>
                    <a:pt x="240" y="114"/>
                    <a:pt x="239" y="110"/>
                    <a:pt x="238" y="106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8" y="94"/>
                    <a:pt x="259" y="91"/>
                    <a:pt x="258" y="89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2" y="74"/>
                    <a:pt x="249" y="73"/>
                    <a:pt x="246" y="74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5" y="74"/>
                    <a:pt x="222" y="71"/>
                    <a:pt x="219" y="67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33" y="49"/>
                    <a:pt x="233" y="46"/>
                    <a:pt x="231" y="4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0" y="33"/>
                    <a:pt x="217" y="33"/>
                    <a:pt x="215" y="34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5" y="43"/>
                    <a:pt x="192" y="41"/>
                    <a:pt x="188" y="3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17"/>
                    <a:pt x="192" y="14"/>
                    <a:pt x="190" y="1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5" y="7"/>
                    <a:pt x="172" y="8"/>
                    <a:pt x="171" y="1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6" y="26"/>
                    <a:pt x="152" y="25"/>
                    <a:pt x="147" y="2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3" y="25"/>
                    <a:pt x="109" y="26"/>
                    <a:pt x="105" y="2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8"/>
                    <a:pt x="91" y="7"/>
                    <a:pt x="88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2" y="16"/>
                    <a:pt x="73" y="19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4" y="41"/>
                    <a:pt x="70" y="43"/>
                    <a:pt x="66" y="4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8" y="33"/>
                    <a:pt x="45" y="33"/>
                    <a:pt x="43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6"/>
                    <a:pt x="32" y="49"/>
                    <a:pt x="33" y="5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3" y="70"/>
                    <a:pt x="41" y="74"/>
                    <a:pt x="38" y="77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6" y="72"/>
                    <a:pt x="14" y="73"/>
                    <a:pt x="13" y="75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90"/>
                    <a:pt x="8" y="93"/>
                    <a:pt x="10" y="94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9"/>
                    <a:pt x="25" y="114"/>
                    <a:pt x="24" y="118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4"/>
                    <a:pt x="0" y="12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5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5" y="152"/>
                    <a:pt x="26" y="156"/>
                    <a:pt x="27" y="16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2"/>
                    <a:pt x="6" y="175"/>
                    <a:pt x="7" y="177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3" y="192"/>
                    <a:pt x="16" y="193"/>
                    <a:pt x="18" y="192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40" y="191"/>
                    <a:pt x="43" y="195"/>
                    <a:pt x="46" y="199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2" y="217"/>
                    <a:pt x="32" y="220"/>
                    <a:pt x="34" y="222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3"/>
                    <a:pt x="48" y="233"/>
                    <a:pt x="50" y="232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70" y="222"/>
                    <a:pt x="73" y="225"/>
                    <a:pt x="77" y="227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71" y="249"/>
                    <a:pt x="73" y="252"/>
                    <a:pt x="75" y="253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0" y="259"/>
                    <a:pt x="92" y="258"/>
                    <a:pt x="94" y="256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8" y="240"/>
                    <a:pt x="113" y="240"/>
                    <a:pt x="118" y="241"/>
                  </a:cubicBezTo>
                  <a:cubicBezTo>
                    <a:pt x="121" y="261"/>
                    <a:pt x="121" y="261"/>
                    <a:pt x="121" y="261"/>
                  </a:cubicBezTo>
                  <a:cubicBezTo>
                    <a:pt x="121" y="263"/>
                    <a:pt x="123" y="265"/>
                    <a:pt x="126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42" y="265"/>
                    <a:pt x="144" y="263"/>
                    <a:pt x="144" y="26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1" y="240"/>
                    <a:pt x="156" y="240"/>
                    <a:pt x="160" y="239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1" y="258"/>
                    <a:pt x="174" y="259"/>
                    <a:pt x="176" y="258"/>
                  </a:cubicBezTo>
                  <a:cubicBezTo>
                    <a:pt x="189" y="253"/>
                    <a:pt x="189" y="253"/>
                    <a:pt x="189" y="253"/>
                  </a:cubicBezTo>
                  <a:cubicBezTo>
                    <a:pt x="191" y="252"/>
                    <a:pt x="192" y="249"/>
                    <a:pt x="192" y="247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91" y="225"/>
                    <a:pt x="195" y="223"/>
                    <a:pt x="198" y="22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7" y="233"/>
                    <a:pt x="220" y="233"/>
                    <a:pt x="221" y="231"/>
                  </a:cubicBezTo>
                  <a:cubicBezTo>
                    <a:pt x="231" y="222"/>
                    <a:pt x="231" y="222"/>
                    <a:pt x="231" y="222"/>
                  </a:cubicBezTo>
                  <a:cubicBezTo>
                    <a:pt x="233" y="220"/>
                    <a:pt x="233" y="217"/>
                    <a:pt x="231" y="215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22" y="196"/>
                    <a:pt x="224" y="192"/>
                    <a:pt x="226" y="188"/>
                  </a:cubicBezTo>
                  <a:cubicBezTo>
                    <a:pt x="246" y="193"/>
                    <a:pt x="246" y="193"/>
                    <a:pt x="246" y="193"/>
                  </a:cubicBezTo>
                  <a:cubicBezTo>
                    <a:pt x="248" y="194"/>
                    <a:pt x="251" y="193"/>
                    <a:pt x="252" y="190"/>
                  </a:cubicBezTo>
                  <a:cubicBezTo>
                    <a:pt x="257" y="178"/>
                    <a:pt x="257" y="178"/>
                    <a:pt x="257" y="178"/>
                  </a:cubicBezTo>
                  <a:cubicBezTo>
                    <a:pt x="258" y="176"/>
                    <a:pt x="257" y="173"/>
                    <a:pt x="255" y="172"/>
                  </a:cubicBezTo>
                  <a:cubicBezTo>
                    <a:pt x="238" y="161"/>
                    <a:pt x="238" y="161"/>
                    <a:pt x="238" y="161"/>
                  </a:cubicBezTo>
                  <a:cubicBezTo>
                    <a:pt x="239" y="157"/>
                    <a:pt x="240" y="152"/>
                    <a:pt x="241" y="148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3" y="144"/>
                    <a:pt x="265" y="142"/>
                    <a:pt x="265" y="14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4"/>
                    <a:pt x="263" y="121"/>
                    <a:pt x="260" y="121"/>
                  </a:cubicBezTo>
                  <a:close/>
                  <a:moveTo>
                    <a:pt x="214" y="154"/>
                  </a:moveTo>
                  <a:cubicBezTo>
                    <a:pt x="213" y="159"/>
                    <a:pt x="208" y="161"/>
                    <a:pt x="204" y="15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6" y="135"/>
                    <a:pt x="166" y="131"/>
                    <a:pt x="170" y="12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8" y="105"/>
                    <a:pt x="213" y="107"/>
                    <a:pt x="214" y="112"/>
                  </a:cubicBezTo>
                  <a:cubicBezTo>
                    <a:pt x="214" y="112"/>
                    <a:pt x="217" y="122"/>
                    <a:pt x="217" y="133"/>
                  </a:cubicBezTo>
                  <a:cubicBezTo>
                    <a:pt x="217" y="143"/>
                    <a:pt x="214" y="154"/>
                    <a:pt x="214" y="154"/>
                  </a:cubicBezTo>
                  <a:close/>
                  <a:moveTo>
                    <a:pt x="205" y="90"/>
                  </a:moveTo>
                  <a:cubicBezTo>
                    <a:pt x="208" y="94"/>
                    <a:pt x="206" y="99"/>
                    <a:pt x="201" y="10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58" y="110"/>
                    <a:pt x="155" y="107"/>
                    <a:pt x="156" y="102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59"/>
                    <a:pt x="171" y="57"/>
                    <a:pt x="175" y="60"/>
                  </a:cubicBezTo>
                  <a:cubicBezTo>
                    <a:pt x="175" y="60"/>
                    <a:pt x="185" y="65"/>
                    <a:pt x="192" y="73"/>
                  </a:cubicBezTo>
                  <a:cubicBezTo>
                    <a:pt x="200" y="80"/>
                    <a:pt x="205" y="90"/>
                    <a:pt x="205" y="90"/>
                  </a:cubicBezTo>
                  <a:close/>
                  <a:moveTo>
                    <a:pt x="111" y="50"/>
                  </a:moveTo>
                  <a:cubicBezTo>
                    <a:pt x="111" y="50"/>
                    <a:pt x="122" y="47"/>
                    <a:pt x="132" y="47"/>
                  </a:cubicBezTo>
                  <a:cubicBezTo>
                    <a:pt x="143" y="47"/>
                    <a:pt x="154" y="50"/>
                    <a:pt x="154" y="50"/>
                  </a:cubicBezTo>
                  <a:cubicBezTo>
                    <a:pt x="158" y="52"/>
                    <a:pt x="160" y="56"/>
                    <a:pt x="158" y="60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4" y="98"/>
                    <a:pt x="130" y="98"/>
                    <a:pt x="128" y="94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5" y="56"/>
                    <a:pt x="106" y="52"/>
                    <a:pt x="111" y="50"/>
                  </a:cubicBezTo>
                  <a:close/>
                  <a:moveTo>
                    <a:pt x="153" y="133"/>
                  </a:moveTo>
                  <a:cubicBezTo>
                    <a:pt x="153" y="144"/>
                    <a:pt x="144" y="154"/>
                    <a:pt x="132" y="154"/>
                  </a:cubicBezTo>
                  <a:cubicBezTo>
                    <a:pt x="121" y="154"/>
                    <a:pt x="112" y="144"/>
                    <a:pt x="112" y="133"/>
                  </a:cubicBezTo>
                  <a:cubicBezTo>
                    <a:pt x="112" y="121"/>
                    <a:pt x="121" y="112"/>
                    <a:pt x="132" y="112"/>
                  </a:cubicBezTo>
                  <a:cubicBezTo>
                    <a:pt x="144" y="112"/>
                    <a:pt x="153" y="121"/>
                    <a:pt x="153" y="133"/>
                  </a:cubicBezTo>
                  <a:close/>
                  <a:moveTo>
                    <a:pt x="89" y="59"/>
                  </a:moveTo>
                  <a:cubicBezTo>
                    <a:pt x="94" y="56"/>
                    <a:pt x="98" y="58"/>
                    <a:pt x="99" y="6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9" y="106"/>
                    <a:pt x="107" y="109"/>
                    <a:pt x="102" y="108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9" y="98"/>
                    <a:pt x="57" y="93"/>
                    <a:pt x="59" y="89"/>
                  </a:cubicBezTo>
                  <a:cubicBezTo>
                    <a:pt x="59" y="89"/>
                    <a:pt x="65" y="79"/>
                    <a:pt x="72" y="72"/>
                  </a:cubicBezTo>
                  <a:cubicBezTo>
                    <a:pt x="80" y="64"/>
                    <a:pt x="89" y="59"/>
                    <a:pt x="89" y="59"/>
                  </a:cubicBezTo>
                  <a:close/>
                  <a:moveTo>
                    <a:pt x="50" y="153"/>
                  </a:moveTo>
                  <a:cubicBezTo>
                    <a:pt x="50" y="153"/>
                    <a:pt x="47" y="142"/>
                    <a:pt x="47" y="132"/>
                  </a:cubicBezTo>
                  <a:cubicBezTo>
                    <a:pt x="47" y="121"/>
                    <a:pt x="50" y="110"/>
                    <a:pt x="50" y="110"/>
                  </a:cubicBezTo>
                  <a:cubicBezTo>
                    <a:pt x="51" y="106"/>
                    <a:pt x="56" y="104"/>
                    <a:pt x="60" y="10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8" y="130"/>
                    <a:pt x="98" y="134"/>
                    <a:pt x="93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6" y="160"/>
                    <a:pt x="51" y="158"/>
                    <a:pt x="50" y="153"/>
                  </a:cubicBezTo>
                  <a:close/>
                  <a:moveTo>
                    <a:pt x="58" y="175"/>
                  </a:moveTo>
                  <a:cubicBezTo>
                    <a:pt x="56" y="171"/>
                    <a:pt x="58" y="166"/>
                    <a:pt x="63" y="16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6" y="155"/>
                    <a:pt x="109" y="158"/>
                    <a:pt x="108" y="162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7" y="206"/>
                    <a:pt x="93" y="207"/>
                    <a:pt x="89" y="205"/>
                  </a:cubicBezTo>
                  <a:cubicBezTo>
                    <a:pt x="89" y="205"/>
                    <a:pt x="79" y="200"/>
                    <a:pt x="71" y="192"/>
                  </a:cubicBezTo>
                  <a:cubicBezTo>
                    <a:pt x="64" y="185"/>
                    <a:pt x="58" y="175"/>
                    <a:pt x="58" y="175"/>
                  </a:cubicBezTo>
                  <a:close/>
                  <a:moveTo>
                    <a:pt x="153" y="214"/>
                  </a:moveTo>
                  <a:cubicBezTo>
                    <a:pt x="153" y="214"/>
                    <a:pt x="142" y="217"/>
                    <a:pt x="131" y="217"/>
                  </a:cubicBezTo>
                  <a:cubicBezTo>
                    <a:pt x="121" y="217"/>
                    <a:pt x="110" y="214"/>
                    <a:pt x="110" y="214"/>
                  </a:cubicBezTo>
                  <a:cubicBezTo>
                    <a:pt x="105" y="213"/>
                    <a:pt x="103" y="209"/>
                    <a:pt x="106" y="204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9" y="167"/>
                    <a:pt x="133" y="167"/>
                    <a:pt x="136" y="17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209"/>
                    <a:pt x="157" y="213"/>
                    <a:pt x="153" y="214"/>
                  </a:cubicBezTo>
                  <a:close/>
                  <a:moveTo>
                    <a:pt x="174" y="206"/>
                  </a:moveTo>
                  <a:cubicBezTo>
                    <a:pt x="170" y="208"/>
                    <a:pt x="166" y="206"/>
                    <a:pt x="164" y="202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4" y="158"/>
                    <a:pt x="157" y="155"/>
                    <a:pt x="162" y="157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5" y="167"/>
                    <a:pt x="207" y="171"/>
                    <a:pt x="205" y="176"/>
                  </a:cubicBezTo>
                  <a:cubicBezTo>
                    <a:pt x="205" y="176"/>
                    <a:pt x="199" y="185"/>
                    <a:pt x="192" y="193"/>
                  </a:cubicBezTo>
                  <a:cubicBezTo>
                    <a:pt x="184" y="200"/>
                    <a:pt x="174" y="206"/>
                    <a:pt x="174" y="206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59C515D-EE0D-4832-8569-6D7946F42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481" l="5519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2" t="2740" r="2740" b="3759"/>
          <a:stretch/>
        </p:blipFill>
        <p:spPr>
          <a:xfrm>
            <a:off x="3532265" y="2310108"/>
            <a:ext cx="1340428" cy="1341340"/>
          </a:xfrm>
          <a:prstGeom prst="ellipse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C36CEA-24E8-4472-A11C-D428F04BC066}"/>
              </a:ext>
            </a:extLst>
          </p:cNvPr>
          <p:cNvCxnSpPr>
            <a:cxnSpLocks/>
          </p:cNvCxnSpPr>
          <p:nvPr/>
        </p:nvCxnSpPr>
        <p:spPr>
          <a:xfrm flipV="1">
            <a:off x="7008140" y="1747937"/>
            <a:ext cx="407000" cy="549312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6DB6CC-090E-444C-B225-EA61C413A617}"/>
              </a:ext>
            </a:extLst>
          </p:cNvPr>
          <p:cNvCxnSpPr>
            <a:cxnSpLocks/>
          </p:cNvCxnSpPr>
          <p:nvPr/>
        </p:nvCxnSpPr>
        <p:spPr>
          <a:xfrm flipH="1" flipV="1">
            <a:off x="6735945" y="1705024"/>
            <a:ext cx="260489" cy="573956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572853-7BF5-4319-9503-2CF36F37CA16}"/>
              </a:ext>
            </a:extLst>
          </p:cNvPr>
          <p:cNvCxnSpPr>
            <a:cxnSpLocks/>
          </p:cNvCxnSpPr>
          <p:nvPr/>
        </p:nvCxnSpPr>
        <p:spPr>
          <a:xfrm flipV="1">
            <a:off x="7015213" y="1743654"/>
            <a:ext cx="34389" cy="550908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58E3C6-19F0-482C-A496-688D95ACDBC0}"/>
              </a:ext>
            </a:extLst>
          </p:cNvPr>
          <p:cNvCxnSpPr>
            <a:cxnSpLocks/>
          </p:cNvCxnSpPr>
          <p:nvPr/>
        </p:nvCxnSpPr>
        <p:spPr>
          <a:xfrm flipV="1">
            <a:off x="7011832" y="1780081"/>
            <a:ext cx="704966" cy="52098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AF0483-3468-4277-BB3C-5DF855F928D8}"/>
              </a:ext>
            </a:extLst>
          </p:cNvPr>
          <p:cNvCxnSpPr>
            <a:cxnSpLocks/>
          </p:cNvCxnSpPr>
          <p:nvPr/>
        </p:nvCxnSpPr>
        <p:spPr>
          <a:xfrm flipH="1" flipV="1">
            <a:off x="6395776" y="1770701"/>
            <a:ext cx="606585" cy="510184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3CF1FF0-6DFB-4F33-9365-87D6BA5C2ACC}"/>
              </a:ext>
            </a:extLst>
          </p:cNvPr>
          <p:cNvSpPr txBox="1"/>
          <p:nvPr/>
        </p:nvSpPr>
        <p:spPr>
          <a:xfrm>
            <a:off x="4213316" y="3608940"/>
            <a:ext cx="277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C6D8678-5452-4A7A-856A-E4C286913825}"/>
              </a:ext>
            </a:extLst>
          </p:cNvPr>
          <p:cNvCxnSpPr>
            <a:cxnSpLocks/>
          </p:cNvCxnSpPr>
          <p:nvPr/>
        </p:nvCxnSpPr>
        <p:spPr>
          <a:xfrm rot="5400000">
            <a:off x="5604151" y="2198835"/>
            <a:ext cx="12949" cy="2794627"/>
          </a:xfrm>
          <a:prstGeom prst="bentConnector3">
            <a:avLst>
              <a:gd name="adj1" fmla="val 3270704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712F6AC-874D-4787-BC32-574674BC93D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04151" y="907122"/>
            <a:ext cx="12949" cy="2794627"/>
          </a:xfrm>
          <a:prstGeom prst="bentConnector3">
            <a:avLst>
              <a:gd name="adj1" fmla="val 3212339"/>
            </a:avLst>
          </a:prstGeom>
          <a:ln w="38100"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726F881-0AFB-43C7-BCA0-7BD834FF471A}"/>
              </a:ext>
            </a:extLst>
          </p:cNvPr>
          <p:cNvSpPr txBox="1"/>
          <p:nvPr/>
        </p:nvSpPr>
        <p:spPr>
          <a:xfrm>
            <a:off x="5888173" y="2239465"/>
            <a:ext cx="137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AA6929-2B0E-48C9-9552-923CD227CF50}"/>
              </a:ext>
            </a:extLst>
          </p:cNvPr>
          <p:cNvSpPr txBox="1"/>
          <p:nvPr/>
        </p:nvSpPr>
        <p:spPr>
          <a:xfrm>
            <a:off x="4377629" y="1490824"/>
            <a:ext cx="275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C2C767-989F-4F4D-AF00-F12EDDCD2E6E}"/>
              </a:ext>
            </a:extLst>
          </p:cNvPr>
          <p:cNvCxnSpPr>
            <a:cxnSpLocks/>
          </p:cNvCxnSpPr>
          <p:nvPr/>
        </p:nvCxnSpPr>
        <p:spPr>
          <a:xfrm flipV="1">
            <a:off x="7007936" y="1743187"/>
            <a:ext cx="407000" cy="549312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568D56A-B770-4F78-B065-870FC2312497}"/>
              </a:ext>
            </a:extLst>
          </p:cNvPr>
          <p:cNvCxnSpPr>
            <a:cxnSpLocks/>
          </p:cNvCxnSpPr>
          <p:nvPr/>
        </p:nvCxnSpPr>
        <p:spPr>
          <a:xfrm flipH="1" flipV="1">
            <a:off x="6735741" y="1700274"/>
            <a:ext cx="260489" cy="573956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1DAB30-1116-4F29-BA43-1676AABF05A1}"/>
              </a:ext>
            </a:extLst>
          </p:cNvPr>
          <p:cNvCxnSpPr>
            <a:cxnSpLocks/>
          </p:cNvCxnSpPr>
          <p:nvPr/>
        </p:nvCxnSpPr>
        <p:spPr>
          <a:xfrm flipV="1">
            <a:off x="7015009" y="1738904"/>
            <a:ext cx="34389" cy="550908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FF1B33A-B7AB-4F92-BD43-8A97B825A19A}"/>
              </a:ext>
            </a:extLst>
          </p:cNvPr>
          <p:cNvCxnSpPr>
            <a:cxnSpLocks/>
          </p:cNvCxnSpPr>
          <p:nvPr/>
        </p:nvCxnSpPr>
        <p:spPr>
          <a:xfrm flipV="1">
            <a:off x="7011628" y="1775331"/>
            <a:ext cx="704966" cy="52098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622A56-BD88-4700-91AD-7AC18DF456DE}"/>
              </a:ext>
            </a:extLst>
          </p:cNvPr>
          <p:cNvCxnSpPr>
            <a:cxnSpLocks/>
          </p:cNvCxnSpPr>
          <p:nvPr/>
        </p:nvCxnSpPr>
        <p:spPr>
          <a:xfrm flipH="1" flipV="1">
            <a:off x="6395572" y="1765951"/>
            <a:ext cx="606585" cy="510184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2AF791AB-1393-484B-9038-36D0FD756D8A}"/>
              </a:ext>
            </a:extLst>
          </p:cNvPr>
          <p:cNvSpPr txBox="1">
            <a:spLocks/>
          </p:cNvSpPr>
          <p:nvPr/>
        </p:nvSpPr>
        <p:spPr>
          <a:xfrm>
            <a:off x="2669114" y="5469192"/>
            <a:ext cx="6438117" cy="92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Cambria Math" panose="02040503050406030204" pitchFamily="18" charset="0"/>
              </a:rPr>
              <a:t>Fundamental Natural problem</a:t>
            </a:r>
            <a:endParaRPr lang="en-US" sz="3600" b="0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0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279">
        <p:fade/>
      </p:transition>
    </mc:Choice>
    <mc:Fallback xmlns="">
      <p:transition advTm="31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2" grpId="0" animBg="1"/>
      <p:bldP spid="23" grpId="0"/>
      <p:bldP spid="35" grpId="0"/>
      <p:bldP spid="38" grpId="0"/>
      <p:bldP spid="39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EA2D-37E9-479E-B071-5DFEC718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74" y="-239430"/>
            <a:ext cx="10170993" cy="10363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Reinforcement Learning problem Decomposition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BC59B-4B8D-4F1F-81CF-0CC7A4C6D3CE}"/>
              </a:ext>
            </a:extLst>
          </p:cNvPr>
          <p:cNvSpPr txBox="1"/>
          <p:nvPr/>
        </p:nvSpPr>
        <p:spPr>
          <a:xfrm>
            <a:off x="10052186" y="3461795"/>
            <a:ext cx="1193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C21D4-7AB1-4E48-ADD8-5810C9331C0D}"/>
              </a:ext>
            </a:extLst>
          </p:cNvPr>
          <p:cNvSpPr txBox="1"/>
          <p:nvPr/>
        </p:nvSpPr>
        <p:spPr>
          <a:xfrm>
            <a:off x="5131416" y="6178430"/>
            <a:ext cx="2083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F2DD7-D386-4A4F-9E51-F96C9E970721}"/>
              </a:ext>
            </a:extLst>
          </p:cNvPr>
          <p:cNvSpPr txBox="1"/>
          <p:nvPr/>
        </p:nvSpPr>
        <p:spPr>
          <a:xfrm>
            <a:off x="700956" y="3197369"/>
            <a:ext cx="260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Generalization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824BD9-3FD8-4F61-AE4C-9C1DDA7B5018}"/>
              </a:ext>
            </a:extLst>
          </p:cNvPr>
          <p:cNvCxnSpPr>
            <a:cxnSpLocks/>
          </p:cNvCxnSpPr>
          <p:nvPr/>
        </p:nvCxnSpPr>
        <p:spPr>
          <a:xfrm flipH="1">
            <a:off x="6183586" y="1697799"/>
            <a:ext cx="2886335" cy="27812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A94C8B-A229-4297-967A-6EEC768B3D3A}"/>
              </a:ext>
            </a:extLst>
          </p:cNvPr>
          <p:cNvCxnSpPr>
            <a:cxnSpLocks/>
          </p:cNvCxnSpPr>
          <p:nvPr/>
        </p:nvCxnSpPr>
        <p:spPr>
          <a:xfrm>
            <a:off x="3332715" y="1636242"/>
            <a:ext cx="2866069" cy="2840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D23328-2A0A-4583-89E7-E4E6836D1E70}"/>
              </a:ext>
            </a:extLst>
          </p:cNvPr>
          <p:cNvCxnSpPr>
            <a:cxnSpLocks/>
          </p:cNvCxnSpPr>
          <p:nvPr/>
        </p:nvCxnSpPr>
        <p:spPr>
          <a:xfrm>
            <a:off x="3337782" y="1636242"/>
            <a:ext cx="5732139" cy="61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1CCDCF-ED53-43F1-8577-C979652E6FFE}"/>
              </a:ext>
            </a:extLst>
          </p:cNvPr>
          <p:cNvSpPr txBox="1"/>
          <p:nvPr/>
        </p:nvSpPr>
        <p:spPr>
          <a:xfrm rot="18900000">
            <a:off x="6691164" y="2820653"/>
            <a:ext cx="28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MDP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C786A-0099-489A-B1C8-AF2D78755CB4}"/>
              </a:ext>
            </a:extLst>
          </p:cNvPr>
          <p:cNvSpPr txBox="1"/>
          <p:nvPr/>
        </p:nvSpPr>
        <p:spPr>
          <a:xfrm rot="2701263">
            <a:off x="2717177" y="3012098"/>
            <a:ext cx="371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Contextual Bandits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6A6D8-078C-49A7-922F-5DD678297BD8}"/>
              </a:ext>
            </a:extLst>
          </p:cNvPr>
          <p:cNvSpPr txBox="1"/>
          <p:nvPr/>
        </p:nvSpPr>
        <p:spPr>
          <a:xfrm>
            <a:off x="4366522" y="1076674"/>
            <a:ext cx="3402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Policy Optimization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1513CD82-ECCB-4516-9B3B-589659C0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7" y="1636242"/>
            <a:ext cx="2045368" cy="15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168345C3-D0D9-41F6-B9F2-9934A529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81" y="4782654"/>
            <a:ext cx="1924333" cy="14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B8876B3-1807-40EA-AB9B-9B51C3E01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45" y="1697799"/>
            <a:ext cx="2894260" cy="17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F88FE-D01F-4F09-BF31-007B68CF4A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87" r="-2" b="93"/>
          <a:stretch/>
        </p:blipFill>
        <p:spPr>
          <a:xfrm>
            <a:off x="7755930" y="555461"/>
            <a:ext cx="1041482" cy="103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91897-8643-4F79-8897-27F5BF3FD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446" y="3728987"/>
            <a:ext cx="1734329" cy="8861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C1C6B5-5CDF-4980-86B2-1040A4B5CA31}"/>
              </a:ext>
            </a:extLst>
          </p:cNvPr>
          <p:cNvSpPr txBox="1"/>
          <p:nvPr/>
        </p:nvSpPr>
        <p:spPr>
          <a:xfrm>
            <a:off x="5698296" y="2157086"/>
            <a:ext cx="1040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0610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22A2-7DC6-48B9-82D6-BB5139D9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0"/>
            <a:ext cx="5049947" cy="7632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Think about navigation</a:t>
            </a:r>
          </a:p>
        </p:txBody>
      </p:sp>
      <p:pic>
        <p:nvPicPr>
          <p:cNvPr id="4" name="Picture 3" descr="A picture containing indoor, window, room, living&#10;&#10;Description automatically generated">
            <a:extLst>
              <a:ext uri="{FF2B5EF4-FFF2-40B4-BE49-F238E27FC236}">
                <a16:creationId xmlns:a16="http://schemas.microsoft.com/office/drawing/2014/main" id="{4B07E4DC-E951-4306-8FE9-1ED8496D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12" y="1074652"/>
            <a:ext cx="3554751" cy="2666062"/>
          </a:xfrm>
          <a:prstGeom prst="rect">
            <a:avLst/>
          </a:prstGeom>
        </p:spPr>
      </p:pic>
      <p:pic>
        <p:nvPicPr>
          <p:cNvPr id="6" name="Picture 5" descr="A view looking out of a window&#10;&#10;Description automatically generated">
            <a:extLst>
              <a:ext uri="{FF2B5EF4-FFF2-40B4-BE49-F238E27FC236}">
                <a16:creationId xmlns:a16="http://schemas.microsoft.com/office/drawing/2014/main" id="{9057D74E-63BF-4505-A7DA-C67EA7CD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94" y="1074651"/>
            <a:ext cx="3554752" cy="2666063"/>
          </a:xfrm>
          <a:prstGeom prst="rect">
            <a:avLst/>
          </a:prstGeom>
        </p:spPr>
      </p:pic>
      <p:pic>
        <p:nvPicPr>
          <p:cNvPr id="14" name="Picture 13" descr="A bedroom with a bed and a large window&#10;&#10;Description automatically generated">
            <a:extLst>
              <a:ext uri="{FF2B5EF4-FFF2-40B4-BE49-F238E27FC236}">
                <a16:creationId xmlns:a16="http://schemas.microsoft.com/office/drawing/2014/main" id="{DE3B2918-0F28-42F5-A42B-3BA391EE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6" y="1074651"/>
            <a:ext cx="3554752" cy="26660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C354AE-D18C-4694-9A90-72F8A3F1F559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7793146" y="2407683"/>
            <a:ext cx="4501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24E03F-9890-4906-A719-9F99AE0B9958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3788228" y="2407682"/>
            <a:ext cx="45016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9366BB6-6305-4073-A5E2-66E19E5B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2" y="0"/>
            <a:ext cx="4029390" cy="7632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What’s hard here?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720E67-C545-4E97-BBA2-D5DE81CB7779}"/>
              </a:ext>
            </a:extLst>
          </p:cNvPr>
          <p:cNvSpPr txBox="1">
            <a:spLocks/>
          </p:cNvSpPr>
          <p:nvPr/>
        </p:nvSpPr>
        <p:spPr>
          <a:xfrm>
            <a:off x="1788607" y="1941007"/>
            <a:ext cx="8882743" cy="763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Need good policy to collect good data.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1F94FC-FFA8-4441-AFE5-A53B43BC4BAD}"/>
              </a:ext>
            </a:extLst>
          </p:cNvPr>
          <p:cNvSpPr txBox="1">
            <a:spLocks/>
          </p:cNvSpPr>
          <p:nvPr/>
        </p:nvSpPr>
        <p:spPr>
          <a:xfrm>
            <a:off x="1788607" y="3882014"/>
            <a:ext cx="8882743" cy="763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Need good data to create good policy.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50275F-674F-479F-8CCB-34A07301DBF9}"/>
              </a:ext>
            </a:extLst>
          </p:cNvPr>
          <p:cNvCxnSpPr/>
          <p:nvPr/>
        </p:nvCxnSpPr>
        <p:spPr>
          <a:xfrm>
            <a:off x="7797522" y="2624294"/>
            <a:ext cx="0" cy="146706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BC4DC5-F78D-47E3-9900-84C47B5D3AE6}"/>
              </a:ext>
            </a:extLst>
          </p:cNvPr>
          <p:cNvCxnSpPr>
            <a:cxnSpLocks/>
          </p:cNvCxnSpPr>
          <p:nvPr/>
        </p:nvCxnSpPr>
        <p:spPr>
          <a:xfrm flipV="1">
            <a:off x="3518597" y="2540558"/>
            <a:ext cx="0" cy="155079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4597FE-D1A2-4839-837B-97A36D234E3A}"/>
              </a:ext>
            </a:extLst>
          </p:cNvPr>
          <p:cNvSpPr txBox="1"/>
          <p:nvPr/>
        </p:nvSpPr>
        <p:spPr>
          <a:xfrm>
            <a:off x="3518597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9366BB6-6305-4073-A5E2-66E19E5B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54" y="-22578"/>
            <a:ext cx="7763035" cy="76328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Some things that do not work in general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97FE-D1A2-4839-837B-97A36D234E3A}"/>
              </a:ext>
            </a:extLst>
          </p:cNvPr>
          <p:cNvSpPr txBox="1"/>
          <p:nvPr/>
        </p:nvSpPr>
        <p:spPr>
          <a:xfrm>
            <a:off x="3518597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F14EA9-1B3D-4AF7-935A-B92078A2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16005" r="22751" b="-4009"/>
          <a:stretch/>
        </p:blipFill>
        <p:spPr>
          <a:xfrm>
            <a:off x="9666892" y="740706"/>
            <a:ext cx="2377029" cy="2149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32BE3-B8A4-4AD0-BCD7-F7A70888AEA5}"/>
              </a:ext>
            </a:extLst>
          </p:cNvPr>
          <p:cNvSpPr txBox="1"/>
          <p:nvPr/>
        </p:nvSpPr>
        <p:spPr>
          <a:xfrm>
            <a:off x="74002" y="1105842"/>
            <a:ext cx="9633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Bottleneck autoencoder and declare the bottleneck a state. [THFSCDSDA17]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Encoding “quality” is maximized by predicting pure noise bit.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22D45-648C-4BA6-B3C7-79BFB0CAA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15894" r="20984" b="2766"/>
          <a:stretch/>
        </p:blipFill>
        <p:spPr>
          <a:xfrm>
            <a:off x="9671697" y="2889800"/>
            <a:ext cx="2372224" cy="1879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12FC69-EAF5-4DD0-ABA2-298D3CDC714A}"/>
                  </a:ext>
                </a:extLst>
              </p:cNvPr>
              <p:cNvSpPr txBox="1"/>
              <p:nvPr/>
            </p:nvSpPr>
            <p:spPr>
              <a:xfrm>
                <a:off x="148079" y="2707597"/>
                <a:ext cx="892808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Predict previous action through bottleneck from previous and current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Observation. [PAED17]</a:t>
                </a:r>
              </a:p>
              <a:p>
                <a:r>
                  <a:rPr lang="en-US" sz="2400" dirty="0">
                    <a:solidFill>
                      <a:srgbClr val="92D05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92D050"/>
                  </a:solidFill>
                </a:endParaRPr>
              </a:p>
              <a:p>
                <a:r>
                  <a:rPr lang="en-US" sz="2400" dirty="0">
                    <a:solidFill>
                      <a:srgbClr val="92D05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92D050"/>
                          </a:solidFill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2D050"/>
                          </a:solidFill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}→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2D050"/>
                        </a:solidFill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}→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92D050"/>
                    </a:solidFill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Yet there exists a policy which can always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12FC69-EAF5-4DD0-ABA2-298D3CDC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9" y="2707597"/>
                <a:ext cx="8928085" cy="2677656"/>
              </a:xfrm>
              <a:prstGeom prst="rect">
                <a:avLst/>
              </a:prstGeom>
              <a:blipFill>
                <a:blip r:embed="rId4"/>
                <a:stretch>
                  <a:fillRect l="-1024" t="-1822" r="-68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C89D68-F917-4629-8CBA-7FAD00E724AB}"/>
              </a:ext>
            </a:extLst>
          </p:cNvPr>
          <p:cNvSpPr txBox="1"/>
          <p:nvPr/>
        </p:nvSpPr>
        <p:spPr>
          <a:xfrm>
            <a:off x="148079" y="5518743"/>
            <a:ext cx="1042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Bisimulation</a:t>
            </a:r>
            <a:r>
              <a:rPr lang="en-US" sz="2400" dirty="0">
                <a:solidFill>
                  <a:schemeClr val="bg1"/>
                </a:solidFill>
              </a:rPr>
              <a:t>” [GDG03, LWL06]: Alias “states” with the same dynamics &amp; rewards.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Statistically intractable to learn. [MJTS19, Appendix B] </a:t>
            </a:r>
          </a:p>
        </p:txBody>
      </p:sp>
    </p:spTree>
    <p:extLst>
      <p:ext uri="{BB962C8B-B14F-4D97-AF65-F5344CB8AC3E}">
        <p14:creationId xmlns:p14="http://schemas.microsoft.com/office/powerpoint/2010/main" val="25768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55B2-867B-453D-8931-F76B2A44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7787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Hard Reinforcement Learning problem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31540C-DCD4-4565-8C8A-A76F073F9E84}"/>
              </a:ext>
            </a:extLst>
          </p:cNvPr>
          <p:cNvSpPr/>
          <p:nvPr/>
        </p:nvSpPr>
        <p:spPr>
          <a:xfrm>
            <a:off x="668670" y="1082881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6D9D7E-B326-4264-A91B-2366467BA4C9}"/>
              </a:ext>
            </a:extLst>
          </p:cNvPr>
          <p:cNvSpPr/>
          <p:nvPr/>
        </p:nvSpPr>
        <p:spPr>
          <a:xfrm>
            <a:off x="668670" y="2423838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DFD91-A9DA-4441-8309-75BA42A57732}"/>
              </a:ext>
            </a:extLst>
          </p:cNvPr>
          <p:cNvSpPr/>
          <p:nvPr/>
        </p:nvSpPr>
        <p:spPr>
          <a:xfrm>
            <a:off x="2622161" y="1082881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0EEB05-71F4-4CB3-A75F-BDC76C76A91C}"/>
              </a:ext>
            </a:extLst>
          </p:cNvPr>
          <p:cNvSpPr/>
          <p:nvPr/>
        </p:nvSpPr>
        <p:spPr>
          <a:xfrm>
            <a:off x="2622161" y="2423838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D00138-D4F5-4EBB-AF38-760D059A5B3D}"/>
              </a:ext>
            </a:extLst>
          </p:cNvPr>
          <p:cNvSpPr/>
          <p:nvPr/>
        </p:nvSpPr>
        <p:spPr>
          <a:xfrm>
            <a:off x="2622161" y="3764795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72BFA1-4FC3-4203-99F9-0757607B0B76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1582940" y="1540016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E268D-1E8E-4DC9-A792-5749DB9AB3F8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050473" y="1540016"/>
            <a:ext cx="571688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0789D1-0718-4B4F-8CB6-388CB0267DF7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050473" y="1540016"/>
            <a:ext cx="571688" cy="1340957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FF3CE5-BC2C-42F9-B36F-527E46CD29AF}"/>
              </a:ext>
            </a:extLst>
          </p:cNvPr>
          <p:cNvCxnSpPr>
            <a:cxnSpLocks/>
          </p:cNvCxnSpPr>
          <p:nvPr/>
        </p:nvCxnSpPr>
        <p:spPr>
          <a:xfrm>
            <a:off x="1591875" y="2879745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D0E086-92C5-4D21-905E-C6D177E8B0E3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053029" y="2880973"/>
            <a:ext cx="569132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89B3AF-9EC9-4903-B167-675604A3B45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053029" y="1540016"/>
            <a:ext cx="569132" cy="1367505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72F717-97C9-4F27-8282-7340B248D5C7}"/>
              </a:ext>
            </a:extLst>
          </p:cNvPr>
          <p:cNvCxnSpPr>
            <a:cxnSpLocks/>
            <a:stCxn id="4" idx="6"/>
            <a:endCxn id="9" idx="1"/>
          </p:cNvCxnSpPr>
          <p:nvPr/>
        </p:nvCxnSpPr>
        <p:spPr>
          <a:xfrm>
            <a:off x="1582940" y="1540016"/>
            <a:ext cx="1173113" cy="23586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A38C4C-2F87-4C37-B0F8-C9E11BFC61AA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1449048" y="1863259"/>
            <a:ext cx="1307005" cy="203542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C8275A-491E-47EE-B80B-6021E4FC5C4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337605" y="1949634"/>
            <a:ext cx="1418448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F92323-0109-4638-B992-19C26AEB22D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430540" y="1888280"/>
            <a:ext cx="1325513" cy="201040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48C751-1E17-4124-AF62-9EF17B2F3F0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11660" y="1794089"/>
            <a:ext cx="1244393" cy="210459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2298FA-CFC2-4294-820D-90FD3760EA8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52350" y="1641302"/>
            <a:ext cx="1203703" cy="225738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CB84E40-4B48-45C9-AE67-ED449DA68D3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292577" y="1949634"/>
            <a:ext cx="1463476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7A567C-1C56-4728-8DD3-7619F3C06ED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49064" y="1742035"/>
            <a:ext cx="1206989" cy="21566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589FB1-B8EA-4228-AC3C-BD72C985C79E}"/>
              </a:ext>
            </a:extLst>
          </p:cNvPr>
          <p:cNvCxnSpPr>
            <a:cxnSpLocks/>
          </p:cNvCxnSpPr>
          <p:nvPr/>
        </p:nvCxnSpPr>
        <p:spPr>
          <a:xfrm>
            <a:off x="1368195" y="1913301"/>
            <a:ext cx="1332870" cy="19464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4EF7C0-F199-4AA5-9F24-CAF6A132B0CD}"/>
              </a:ext>
            </a:extLst>
          </p:cNvPr>
          <p:cNvCxnSpPr>
            <a:cxnSpLocks/>
          </p:cNvCxnSpPr>
          <p:nvPr/>
        </p:nvCxnSpPr>
        <p:spPr>
          <a:xfrm>
            <a:off x="253356" y="2231923"/>
            <a:ext cx="434753" cy="635776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E1F717-F45D-42F6-8930-84E1613B6661}"/>
              </a:ext>
            </a:extLst>
          </p:cNvPr>
          <p:cNvCxnSpPr>
            <a:cxnSpLocks/>
          </p:cNvCxnSpPr>
          <p:nvPr/>
        </p:nvCxnSpPr>
        <p:spPr>
          <a:xfrm flipV="1">
            <a:off x="253356" y="1526743"/>
            <a:ext cx="434753" cy="656018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200CE3EF-29F3-4979-8B37-DECBC5A1142B}"/>
              </a:ext>
            </a:extLst>
          </p:cNvPr>
          <p:cNvSpPr txBox="1">
            <a:spLocks/>
          </p:cNvSpPr>
          <p:nvPr/>
        </p:nvSpPr>
        <p:spPr>
          <a:xfrm>
            <a:off x="2336317" y="5104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Two Start States with a 50% chance each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39A266BD-8A60-4028-9777-506749F6FC14}"/>
              </a:ext>
            </a:extLst>
          </p:cNvPr>
          <p:cNvSpPr txBox="1">
            <a:spLocks/>
          </p:cNvSpPr>
          <p:nvPr/>
        </p:nvSpPr>
        <p:spPr>
          <a:xfrm>
            <a:off x="2321287" y="5400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Different actions leads to 50/50 next states: only closed loop solutions!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FF9E3FE1-4D6A-42FA-8D3B-02BF6E3778CB}"/>
              </a:ext>
            </a:extLst>
          </p:cNvPr>
          <p:cNvSpPr txBox="1">
            <a:spLocks/>
          </p:cNvSpPr>
          <p:nvPr/>
        </p:nvSpPr>
        <p:spPr>
          <a:xfrm>
            <a:off x="2343832" y="5381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9 actions lead astray: </a:t>
            </a:r>
          </a:p>
          <a:p>
            <a:r>
              <a:rPr lang="en-US">
                <a:solidFill>
                  <a:schemeClr val="bg1"/>
                </a:solidFill>
              </a:rPr>
              <a:t>random exploration fails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7DA993-CC3D-4435-A31C-0834B798BBE6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550145" y="2901866"/>
            <a:ext cx="1072016" cy="132006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FA5FF5D-0264-46B9-8F09-18D97DC66A19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416253" y="3225109"/>
            <a:ext cx="1205908" cy="9968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E9F8E5-FA54-41AD-9CD3-EE2AC1B907F6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304810" y="3311484"/>
            <a:ext cx="1317351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F22A77D-BFCD-49A4-94F6-EA4A69ABDF9F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397745" y="3250130"/>
            <a:ext cx="1224416" cy="97180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ACAB7F3-A726-4F00-B55E-298E9D76746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478865" y="3155939"/>
            <a:ext cx="1143296" cy="106599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F663727-E9DB-4618-8EB7-511C948148E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519555" y="3003152"/>
            <a:ext cx="1102606" cy="121877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4D58AD-ED35-4C15-9FA6-369ABAF78FA8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259782" y="3311484"/>
            <a:ext cx="1362379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111502C-F434-4A37-BFF7-05CE850D15A3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516269" y="3103885"/>
            <a:ext cx="1105892" cy="111804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3CA15E-4467-4FEA-AB4E-DDCC83A794A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335400" y="3275151"/>
            <a:ext cx="1286761" cy="946779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8" name="Graphic 107" descr="Dollar">
            <a:extLst>
              <a:ext uri="{FF2B5EF4-FFF2-40B4-BE49-F238E27FC236}">
                <a16:creationId xmlns:a16="http://schemas.microsoft.com/office/drawing/2014/main" id="{85DD538C-7A27-41F0-9D36-98DA9B23D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9851" y="3332865"/>
            <a:ext cx="250723" cy="250723"/>
          </a:xfrm>
          <a:prstGeom prst="rect">
            <a:avLst/>
          </a:prstGeom>
        </p:spPr>
      </p:pic>
      <p:pic>
        <p:nvPicPr>
          <p:cNvPr id="109" name="Graphic 108" descr="Dollar">
            <a:extLst>
              <a:ext uri="{FF2B5EF4-FFF2-40B4-BE49-F238E27FC236}">
                <a16:creationId xmlns:a16="http://schemas.microsoft.com/office/drawing/2014/main" id="{5CCDE7C0-516F-4E28-AEA0-A5B102D07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1244" y="3591463"/>
            <a:ext cx="250723" cy="250723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B0CACFA1-111D-4D37-A308-4F3E1E3D2794}"/>
              </a:ext>
            </a:extLst>
          </p:cNvPr>
          <p:cNvSpPr/>
          <p:nvPr/>
        </p:nvSpPr>
        <p:spPr>
          <a:xfrm>
            <a:off x="4584776" y="1086905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B96EC42-A40D-4E5C-8D21-F58091689D2D}"/>
              </a:ext>
            </a:extLst>
          </p:cNvPr>
          <p:cNvSpPr/>
          <p:nvPr/>
        </p:nvSpPr>
        <p:spPr>
          <a:xfrm>
            <a:off x="4584776" y="2427862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5C8F3F6-439D-4653-A8F2-40368E72D0DB}"/>
              </a:ext>
            </a:extLst>
          </p:cNvPr>
          <p:cNvSpPr/>
          <p:nvPr/>
        </p:nvSpPr>
        <p:spPr>
          <a:xfrm>
            <a:off x="4584776" y="3768819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F4F3D3E-392E-4A5C-82D0-65C69FAA21D2}"/>
              </a:ext>
            </a:extLst>
          </p:cNvPr>
          <p:cNvCxnSpPr>
            <a:cxnSpLocks/>
          </p:cNvCxnSpPr>
          <p:nvPr/>
        </p:nvCxnSpPr>
        <p:spPr>
          <a:xfrm>
            <a:off x="3545555" y="1544040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261E4D-47B5-4EEC-830F-C573D0446D35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4013088" y="1544040"/>
            <a:ext cx="571688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8CF2172-7FE0-4B7C-98B0-BAEE98D0097C}"/>
              </a:ext>
            </a:extLst>
          </p:cNvPr>
          <p:cNvCxnSpPr>
            <a:cxnSpLocks/>
            <a:endCxn id="111" idx="2"/>
          </p:cNvCxnSpPr>
          <p:nvPr/>
        </p:nvCxnSpPr>
        <p:spPr>
          <a:xfrm>
            <a:off x="4013088" y="1544040"/>
            <a:ext cx="571688" cy="1340957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5371CCC-9154-47C7-9CE6-87D6BBDD57D5}"/>
              </a:ext>
            </a:extLst>
          </p:cNvPr>
          <p:cNvCxnSpPr>
            <a:cxnSpLocks/>
          </p:cNvCxnSpPr>
          <p:nvPr/>
        </p:nvCxnSpPr>
        <p:spPr>
          <a:xfrm>
            <a:off x="3554490" y="2883769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2B731F9-D536-47EC-AA3D-FC8D122CA0B3}"/>
              </a:ext>
            </a:extLst>
          </p:cNvPr>
          <p:cNvCxnSpPr>
            <a:cxnSpLocks/>
            <a:endCxn id="111" idx="2"/>
          </p:cNvCxnSpPr>
          <p:nvPr/>
        </p:nvCxnSpPr>
        <p:spPr>
          <a:xfrm>
            <a:off x="4015644" y="2884997"/>
            <a:ext cx="569132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5961F6F-920C-4961-B3FF-B856C8CBF515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4015644" y="1544040"/>
            <a:ext cx="569132" cy="1367505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132F4D7-9AE9-4221-B538-C625FDAB1872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545555" y="1544040"/>
            <a:ext cx="1173113" cy="23586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B5E48E6-06E3-4EF3-B8B2-5C0F81AE8F0B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411663" y="1867283"/>
            <a:ext cx="1307005" cy="203542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9117317-35FE-42F2-AF59-B76CFF355C2B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300220" y="1953658"/>
            <a:ext cx="1418448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9BCAD51-7E35-4B88-8D50-1919E17C5C16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393155" y="1892304"/>
            <a:ext cx="1325513" cy="201040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5F30170-7E9D-4106-A232-56A5BC5FD60A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474275" y="1798113"/>
            <a:ext cx="1244393" cy="210459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9877FF4-F78D-4585-B283-CF14E00A31C7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514965" y="1645326"/>
            <a:ext cx="1203703" cy="225738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A312911-D75A-46EC-8D36-BE73586D8995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255192" y="1953658"/>
            <a:ext cx="1463476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1CF166F-8B38-4F79-973D-7D2501292498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511679" y="1746059"/>
            <a:ext cx="1206989" cy="21566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9E67E99-7635-4B23-BA19-4D3300D644D3}"/>
              </a:ext>
            </a:extLst>
          </p:cNvPr>
          <p:cNvCxnSpPr>
            <a:cxnSpLocks/>
          </p:cNvCxnSpPr>
          <p:nvPr/>
        </p:nvCxnSpPr>
        <p:spPr>
          <a:xfrm>
            <a:off x="3330810" y="1917325"/>
            <a:ext cx="1332870" cy="19464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5E6D994-9717-4C60-91E3-CEE9D953A0A6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512760" y="2905890"/>
            <a:ext cx="1072016" cy="132006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B2010FB-EE3E-47CC-AA24-D6C72C21E8F2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378868" y="3229133"/>
            <a:ext cx="1205908" cy="9968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DAE8AF-AA32-4A39-A486-E9B5CC43DB3C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267425" y="3315508"/>
            <a:ext cx="1317351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370905C-5366-4CC0-8FF6-01C16C842F60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360360" y="3254154"/>
            <a:ext cx="1224416" cy="97180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037201B-1821-4D90-902D-1E0CAA6B31CC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441480" y="3159963"/>
            <a:ext cx="1143296" cy="106599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CE9A28A-0263-4FC5-AED4-F31CC6553BD3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482170" y="3007176"/>
            <a:ext cx="1102606" cy="121877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67029A2-8DAE-4120-9C6D-1C63F77DC6AD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222397" y="3315508"/>
            <a:ext cx="1362379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A777E9E-2E05-4EE2-B431-D2F0E4100C5B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478884" y="3107909"/>
            <a:ext cx="1105892" cy="111804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4594FFF-0C1C-4611-9BE1-42CC5F4B3222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3298015" y="3279175"/>
            <a:ext cx="1286761" cy="946779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7" name="Graphic 136" descr="Dollar">
            <a:extLst>
              <a:ext uri="{FF2B5EF4-FFF2-40B4-BE49-F238E27FC236}">
                <a16:creationId xmlns:a16="http://schemas.microsoft.com/office/drawing/2014/main" id="{3B609491-7181-41FD-B6E8-724551D2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2466" y="3336889"/>
            <a:ext cx="250723" cy="250723"/>
          </a:xfrm>
          <a:prstGeom prst="rect">
            <a:avLst/>
          </a:prstGeom>
        </p:spPr>
      </p:pic>
      <p:pic>
        <p:nvPicPr>
          <p:cNvPr id="138" name="Graphic 137" descr="Dollar">
            <a:extLst>
              <a:ext uri="{FF2B5EF4-FFF2-40B4-BE49-F238E27FC236}">
                <a16:creationId xmlns:a16="http://schemas.microsoft.com/office/drawing/2014/main" id="{6A553725-2BEF-445F-B8CE-4D13247CA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3859" y="3595487"/>
            <a:ext cx="250723" cy="25072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CEA13C62-FC07-4F54-8262-E01F2360D9D5}"/>
              </a:ext>
            </a:extLst>
          </p:cNvPr>
          <p:cNvSpPr/>
          <p:nvPr/>
        </p:nvSpPr>
        <p:spPr>
          <a:xfrm>
            <a:off x="8619225" y="1082881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CC1F433-38D8-4030-9A51-12C55F34F13A}"/>
              </a:ext>
            </a:extLst>
          </p:cNvPr>
          <p:cNvSpPr/>
          <p:nvPr/>
        </p:nvSpPr>
        <p:spPr>
          <a:xfrm>
            <a:off x="8619225" y="2423838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E8B3E95-6478-4C69-8ACC-8CA4C9C5CA32}"/>
              </a:ext>
            </a:extLst>
          </p:cNvPr>
          <p:cNvSpPr/>
          <p:nvPr/>
        </p:nvSpPr>
        <p:spPr>
          <a:xfrm>
            <a:off x="8619225" y="3764795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1E75351-639F-4E32-9106-E4FEF51CABC2}"/>
              </a:ext>
            </a:extLst>
          </p:cNvPr>
          <p:cNvSpPr/>
          <p:nvPr/>
        </p:nvSpPr>
        <p:spPr>
          <a:xfrm>
            <a:off x="10553811" y="1093106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7766E56-5617-4033-A887-5C5A9550B0F9}"/>
              </a:ext>
            </a:extLst>
          </p:cNvPr>
          <p:cNvSpPr/>
          <p:nvPr/>
        </p:nvSpPr>
        <p:spPr>
          <a:xfrm>
            <a:off x="10553811" y="2434063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29B89DF-0EAA-4736-BD5C-A92C45B3DC96}"/>
              </a:ext>
            </a:extLst>
          </p:cNvPr>
          <p:cNvSpPr/>
          <p:nvPr/>
        </p:nvSpPr>
        <p:spPr>
          <a:xfrm>
            <a:off x="10553811" y="3775020"/>
            <a:ext cx="914270" cy="914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484D7A9-5D0A-4F89-B868-C96D6BB588FB}"/>
              </a:ext>
            </a:extLst>
          </p:cNvPr>
          <p:cNvCxnSpPr>
            <a:cxnSpLocks/>
          </p:cNvCxnSpPr>
          <p:nvPr/>
        </p:nvCxnSpPr>
        <p:spPr>
          <a:xfrm>
            <a:off x="9514590" y="1550241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F348204-35B3-4731-84EB-E27A7EE445D5}"/>
              </a:ext>
            </a:extLst>
          </p:cNvPr>
          <p:cNvCxnSpPr>
            <a:cxnSpLocks/>
            <a:endCxn id="142" idx="2"/>
          </p:cNvCxnSpPr>
          <p:nvPr/>
        </p:nvCxnSpPr>
        <p:spPr>
          <a:xfrm>
            <a:off x="9982123" y="1550241"/>
            <a:ext cx="571688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0D10A81-72B7-4F79-9652-07EFDD4FECBD}"/>
              </a:ext>
            </a:extLst>
          </p:cNvPr>
          <p:cNvCxnSpPr>
            <a:cxnSpLocks/>
            <a:endCxn id="143" idx="2"/>
          </p:cNvCxnSpPr>
          <p:nvPr/>
        </p:nvCxnSpPr>
        <p:spPr>
          <a:xfrm>
            <a:off x="9982123" y="1550241"/>
            <a:ext cx="571688" cy="1340957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A42564C-A295-47EF-BEA4-C0C11929A265}"/>
              </a:ext>
            </a:extLst>
          </p:cNvPr>
          <p:cNvCxnSpPr>
            <a:cxnSpLocks/>
          </p:cNvCxnSpPr>
          <p:nvPr/>
        </p:nvCxnSpPr>
        <p:spPr>
          <a:xfrm>
            <a:off x="9523525" y="2889970"/>
            <a:ext cx="467533" cy="2457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E6D335E-CC36-4A22-902D-319512E987E9}"/>
              </a:ext>
            </a:extLst>
          </p:cNvPr>
          <p:cNvCxnSpPr>
            <a:cxnSpLocks/>
            <a:endCxn id="143" idx="2"/>
          </p:cNvCxnSpPr>
          <p:nvPr/>
        </p:nvCxnSpPr>
        <p:spPr>
          <a:xfrm>
            <a:off x="9984679" y="2891198"/>
            <a:ext cx="569132" cy="0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616895A-E50C-458D-8BFC-7B0FC94D5F13}"/>
              </a:ext>
            </a:extLst>
          </p:cNvPr>
          <p:cNvCxnSpPr>
            <a:cxnSpLocks/>
            <a:endCxn id="142" idx="2"/>
          </p:cNvCxnSpPr>
          <p:nvPr/>
        </p:nvCxnSpPr>
        <p:spPr>
          <a:xfrm flipV="1">
            <a:off x="9984679" y="1550241"/>
            <a:ext cx="569132" cy="1367505"/>
          </a:xfrm>
          <a:prstGeom prst="line">
            <a:avLst/>
          </a:prstGeom>
          <a:ln w="349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4DBD871-47BB-499E-84E7-548A0C9DAA79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514590" y="1550241"/>
            <a:ext cx="1173113" cy="235867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3DD777A-D4A4-448B-B889-F70E2FA8AE8E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380698" y="1873484"/>
            <a:ext cx="1307005" cy="203542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88C0A03-0A5C-4880-A77D-28DAEB4A1C73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269255" y="1959859"/>
            <a:ext cx="1418448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43FAE44-029B-40BB-9D36-A89E3D2CFC24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362190" y="1898505"/>
            <a:ext cx="1325513" cy="2010407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B1A92DE-B60D-4CAE-B1FB-05829B4981DB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443310" y="1804314"/>
            <a:ext cx="1244393" cy="210459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B7EA1BA-F676-4584-90C9-D1D00D4C590C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484000" y="1651527"/>
            <a:ext cx="1203703" cy="225738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9A5347F-911D-4543-AA42-16FCF3EFFEC4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224227" y="1959859"/>
            <a:ext cx="1463476" cy="194905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7912F3C-BA07-4A13-9D1E-AAAE836BF97D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9480714" y="1752260"/>
            <a:ext cx="1206989" cy="21566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4C2E344-595A-4AC2-B309-BEFC81D89B5D}"/>
              </a:ext>
            </a:extLst>
          </p:cNvPr>
          <p:cNvCxnSpPr>
            <a:cxnSpLocks/>
          </p:cNvCxnSpPr>
          <p:nvPr/>
        </p:nvCxnSpPr>
        <p:spPr>
          <a:xfrm>
            <a:off x="9299845" y="1923526"/>
            <a:ext cx="1332870" cy="194645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7DAF3D9-C703-4C74-BDFD-C10647E1B031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481795" y="2912091"/>
            <a:ext cx="1072016" cy="132006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07363B-134A-4AC4-B333-A4C4B9AA7029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347903" y="3235334"/>
            <a:ext cx="1205908" cy="9968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EA83048-E0D7-4694-8C2C-C3F0D271CBC7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236460" y="3321709"/>
            <a:ext cx="1317351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E0E05A7-2426-4E1D-AD95-E3306560B301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329395" y="3260355"/>
            <a:ext cx="1224416" cy="97180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38F8A28-41D7-4506-A863-D7924B5343D0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410515" y="3166164"/>
            <a:ext cx="1143296" cy="106599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AE08D7D-F380-49F5-B9F8-DCB08A990C4C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451205" y="3013377"/>
            <a:ext cx="1102606" cy="1218778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041B19F-6DB4-427D-AF75-9238284952FE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191432" y="3321709"/>
            <a:ext cx="1362379" cy="910446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99A3F62-2FA7-4E94-8566-CEBEA20EF952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447919" y="3114110"/>
            <a:ext cx="1105892" cy="1118045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E6F8EF9-C92E-48D5-B82F-761C4C45A643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9267050" y="3285376"/>
            <a:ext cx="1286761" cy="946779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9" name="Graphic 168" descr="Dollar">
            <a:extLst>
              <a:ext uri="{FF2B5EF4-FFF2-40B4-BE49-F238E27FC236}">
                <a16:creationId xmlns:a16="http://schemas.microsoft.com/office/drawing/2014/main" id="{A7FFD20F-A91D-4FC7-BA31-B8B548D5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1501" y="3343090"/>
            <a:ext cx="250723" cy="250723"/>
          </a:xfrm>
          <a:prstGeom prst="rect">
            <a:avLst/>
          </a:prstGeom>
        </p:spPr>
      </p:pic>
      <p:pic>
        <p:nvPicPr>
          <p:cNvPr id="170" name="Graphic 169" descr="Dollar">
            <a:extLst>
              <a:ext uri="{FF2B5EF4-FFF2-40B4-BE49-F238E27FC236}">
                <a16:creationId xmlns:a16="http://schemas.microsoft.com/office/drawing/2014/main" id="{603D735E-895A-4FFF-A2C1-7D63AA35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894" y="3601688"/>
            <a:ext cx="250723" cy="250723"/>
          </a:xfrm>
          <a:prstGeom prst="rect">
            <a:avLst/>
          </a:prstGeom>
        </p:spPr>
      </p:pic>
      <p:sp>
        <p:nvSpPr>
          <p:cNvPr id="171" name="Title 1">
            <a:extLst>
              <a:ext uri="{FF2B5EF4-FFF2-40B4-BE49-F238E27FC236}">
                <a16:creationId xmlns:a16="http://schemas.microsoft.com/office/drawing/2014/main" id="{94D44858-C96D-4D95-90AF-F234CA21352B}"/>
              </a:ext>
            </a:extLst>
          </p:cNvPr>
          <p:cNvSpPr txBox="1">
            <a:spLocks/>
          </p:cNvSpPr>
          <p:nvPr/>
        </p:nvSpPr>
        <p:spPr>
          <a:xfrm>
            <a:off x="2351347" y="53783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Repeats 100 times with big reward at end: </a:t>
            </a:r>
          </a:p>
          <a:p>
            <a:r>
              <a:rPr lang="en-US">
                <a:solidFill>
                  <a:schemeClr val="bg1"/>
                </a:solidFill>
              </a:rPr>
              <a:t>Googol sparse</a:t>
            </a:r>
          </a:p>
        </p:txBody>
      </p:sp>
      <p:pic>
        <p:nvPicPr>
          <p:cNvPr id="173" name="Graphic 172" descr="Dollar">
            <a:extLst>
              <a:ext uri="{FF2B5EF4-FFF2-40B4-BE49-F238E27FC236}">
                <a16:creationId xmlns:a16="http://schemas.microsoft.com/office/drawing/2014/main" id="{25A12DC5-B386-4543-9BF1-6CF8FABF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794" y="1118126"/>
            <a:ext cx="1263357" cy="925393"/>
          </a:xfrm>
          <a:prstGeom prst="rect">
            <a:avLst/>
          </a:prstGeom>
        </p:spPr>
      </p:pic>
      <p:pic>
        <p:nvPicPr>
          <p:cNvPr id="174" name="Graphic 173" descr="Dollar">
            <a:extLst>
              <a:ext uri="{FF2B5EF4-FFF2-40B4-BE49-F238E27FC236}">
                <a16:creationId xmlns:a16="http://schemas.microsoft.com/office/drawing/2014/main" id="{DCD64BF7-01A7-415D-992A-C92BC5CEA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1226" y="2418669"/>
            <a:ext cx="1263357" cy="977182"/>
          </a:xfrm>
          <a:prstGeom prst="rect">
            <a:avLst/>
          </a:prstGeom>
        </p:spPr>
      </p:pic>
      <p:sp>
        <p:nvSpPr>
          <p:cNvPr id="175" name="Title 1">
            <a:extLst>
              <a:ext uri="{FF2B5EF4-FFF2-40B4-BE49-F238E27FC236}">
                <a16:creationId xmlns:a16="http://schemas.microsoft.com/office/drawing/2014/main" id="{53AF8715-32B4-4101-A740-D361BC78B93D}"/>
              </a:ext>
            </a:extLst>
          </p:cNvPr>
          <p:cNvSpPr txBox="1">
            <a:spLocks/>
          </p:cNvSpPr>
          <p:nvPr/>
        </p:nvSpPr>
        <p:spPr>
          <a:xfrm>
            <a:off x="6449769" y="1815742"/>
            <a:ext cx="1028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…</a:t>
            </a:r>
          </a:p>
        </p:txBody>
      </p:sp>
      <p:sp>
        <p:nvSpPr>
          <p:cNvPr id="181" name="Title 1">
            <a:extLst>
              <a:ext uri="{FF2B5EF4-FFF2-40B4-BE49-F238E27FC236}">
                <a16:creationId xmlns:a16="http://schemas.microsoft.com/office/drawing/2014/main" id="{6789D8D3-8A01-4F6E-BD05-80D2249AD1E5}"/>
              </a:ext>
            </a:extLst>
          </p:cNvPr>
          <p:cNvSpPr txBox="1">
            <a:spLocks/>
          </p:cNvSpPr>
          <p:nvPr/>
        </p:nvSpPr>
        <p:spPr>
          <a:xfrm>
            <a:off x="2336317" y="5355848"/>
            <a:ext cx="9971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Every Observation is unique!: </a:t>
            </a:r>
          </a:p>
          <a:p>
            <a:r>
              <a:rPr lang="en-US" dirty="0">
                <a:solidFill>
                  <a:schemeClr val="bg1"/>
                </a:solidFill>
              </a:rPr>
              <a:t>Must generalize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8DA81F2-DCA5-4C35-A9DC-16DC20223980}"/>
              </a:ext>
            </a:extLst>
          </p:cNvPr>
          <p:cNvCxnSpPr>
            <a:cxnSpLocks/>
            <a:stCxn id="9" idx="6"/>
            <a:endCxn id="112" idx="2"/>
          </p:cNvCxnSpPr>
          <p:nvPr/>
        </p:nvCxnSpPr>
        <p:spPr>
          <a:xfrm>
            <a:off x="3536431" y="4221930"/>
            <a:ext cx="1048345" cy="4024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C78EA3E-CF49-48B3-A9C8-888EC9224D48}"/>
              </a:ext>
            </a:extLst>
          </p:cNvPr>
          <p:cNvCxnSpPr>
            <a:cxnSpLocks/>
          </p:cNvCxnSpPr>
          <p:nvPr/>
        </p:nvCxnSpPr>
        <p:spPr>
          <a:xfrm>
            <a:off x="9510027" y="4251819"/>
            <a:ext cx="1048345" cy="4024"/>
          </a:xfrm>
          <a:prstGeom prst="line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3" name="Picture 202" descr="A picture containing building, tub, green, black&#10;&#10;Description automatically generated">
            <a:extLst>
              <a:ext uri="{FF2B5EF4-FFF2-40B4-BE49-F238E27FC236}">
                <a16:creationId xmlns:a16="http://schemas.microsoft.com/office/drawing/2014/main" id="{AD49F50D-8F8B-494E-9AC7-BBDB21B72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1" y="5812601"/>
            <a:ext cx="997558" cy="1035833"/>
          </a:xfrm>
          <a:prstGeom prst="rect">
            <a:avLst/>
          </a:prstGeom>
        </p:spPr>
      </p:pic>
      <p:pic>
        <p:nvPicPr>
          <p:cNvPr id="204" name="Picture 203" descr="A picture containing building, green, subway, train&#10;&#10;Description automatically generated">
            <a:extLst>
              <a:ext uri="{FF2B5EF4-FFF2-40B4-BE49-F238E27FC236}">
                <a16:creationId xmlns:a16="http://schemas.microsoft.com/office/drawing/2014/main" id="{C36ABF3E-75BF-4D3F-B958-4B15E1405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1" y="4686045"/>
            <a:ext cx="981547" cy="1074751"/>
          </a:xfrm>
          <a:prstGeom prst="rect">
            <a:avLst/>
          </a:prstGeom>
        </p:spPr>
      </p:pic>
      <p:pic>
        <p:nvPicPr>
          <p:cNvPr id="205" name="Picture 204" descr="A picture containing green, yellow, subway, city&#10;&#10;Description automatically generated">
            <a:extLst>
              <a:ext uri="{FF2B5EF4-FFF2-40B4-BE49-F238E27FC236}">
                <a16:creationId xmlns:a16="http://schemas.microsoft.com/office/drawing/2014/main" id="{63ECAB17-BA55-4A11-BC9B-34767451F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7" y="5788976"/>
            <a:ext cx="973678" cy="1069024"/>
          </a:xfrm>
          <a:prstGeom prst="rect">
            <a:avLst/>
          </a:prstGeom>
        </p:spPr>
      </p:pic>
      <p:pic>
        <p:nvPicPr>
          <p:cNvPr id="206" name="Picture 205" descr="A picture containing building, green, tiled, large&#10;&#10;Description automatically generated">
            <a:extLst>
              <a:ext uri="{FF2B5EF4-FFF2-40B4-BE49-F238E27FC236}">
                <a16:creationId xmlns:a16="http://schemas.microsoft.com/office/drawing/2014/main" id="{1883F9C5-82BD-4C33-9357-2FDD2BC6D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7" y="4686748"/>
            <a:ext cx="976920" cy="1072300"/>
          </a:xfrm>
          <a:prstGeom prst="rect">
            <a:avLst/>
          </a:prstGeom>
        </p:spPr>
      </p:pic>
      <p:sp>
        <p:nvSpPr>
          <p:cNvPr id="176" name="Title 1">
            <a:extLst>
              <a:ext uri="{FF2B5EF4-FFF2-40B4-BE49-F238E27FC236}">
                <a16:creationId xmlns:a16="http://schemas.microsoft.com/office/drawing/2014/main" id="{466918D2-C0AA-4F74-9331-43A7B17CF6C6}"/>
              </a:ext>
            </a:extLst>
          </p:cNvPr>
          <p:cNvSpPr txBox="1">
            <a:spLocks/>
          </p:cNvSpPr>
          <p:nvPr/>
        </p:nvSpPr>
        <p:spPr>
          <a:xfrm>
            <a:off x="2336317" y="5405673"/>
            <a:ext cx="72693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Local reward misleads: </a:t>
            </a:r>
          </a:p>
          <a:p>
            <a:r>
              <a:rPr lang="en-US">
                <a:solidFill>
                  <a:schemeClr val="bg1"/>
                </a:solidFill>
              </a:rPr>
              <a:t>must be nongreedy</a:t>
            </a:r>
          </a:p>
        </p:txBody>
      </p:sp>
    </p:spTree>
    <p:extLst>
      <p:ext uri="{BB962C8B-B14F-4D97-AF65-F5344CB8AC3E}">
        <p14:creationId xmlns:p14="http://schemas.microsoft.com/office/powerpoint/2010/main" val="40394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67" grpId="0"/>
      <p:bldP spid="68" grpId="0"/>
      <p:bldP spid="70" grpId="0"/>
      <p:bldP spid="110" grpId="0" animBg="1"/>
      <p:bldP spid="111" grpId="0" animBg="1"/>
      <p:bldP spid="112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71" grpId="0"/>
      <p:bldP spid="175" grpId="0"/>
      <p:bldP spid="181" grpId="0"/>
      <p:bldP spid="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22A2-7DC6-48B9-82D6-BB5139D9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833" y="0"/>
            <a:ext cx="12399666" cy="703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Homer [MHKL19] vs. best baseline on googol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BEAB6-2C43-4A04-A679-9C0AC0A4E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9" t="14044" r="4753" b="58067"/>
          <a:stretch/>
        </p:blipFill>
        <p:spPr>
          <a:xfrm>
            <a:off x="458205" y="1647177"/>
            <a:ext cx="11064240" cy="173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C2EF56-01DF-417F-B67F-5F029FDDA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" t="14042" r="4749" b="58069"/>
          <a:stretch/>
        </p:blipFill>
        <p:spPr>
          <a:xfrm>
            <a:off x="458205" y="4328330"/>
            <a:ext cx="11064240" cy="17373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440643-6713-457E-B685-E431BDA5BA6A}"/>
              </a:ext>
            </a:extLst>
          </p:cNvPr>
          <p:cNvCxnSpPr>
            <a:cxnSpLocks/>
          </p:cNvCxnSpPr>
          <p:nvPr/>
        </p:nvCxnSpPr>
        <p:spPr>
          <a:xfrm flipH="1">
            <a:off x="3722914" y="1102725"/>
            <a:ext cx="511234" cy="1005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1392AA-1A19-4FD4-BA9B-0774E32493D3}"/>
              </a:ext>
            </a:extLst>
          </p:cNvPr>
          <p:cNvSpPr txBox="1"/>
          <p:nvPr/>
        </p:nvSpPr>
        <p:spPr>
          <a:xfrm>
            <a:off x="4234147" y="810337"/>
            <a:ext cx="498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Becomes stuck in a bad state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5D5930-A365-4E89-9160-3ACF77E71FE3}"/>
              </a:ext>
            </a:extLst>
          </p:cNvPr>
          <p:cNvCxnSpPr>
            <a:cxnSpLocks/>
          </p:cNvCxnSpPr>
          <p:nvPr/>
        </p:nvCxnSpPr>
        <p:spPr>
          <a:xfrm flipV="1">
            <a:off x="11051177" y="2843100"/>
            <a:ext cx="400990" cy="793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57C96B-BB91-4361-91F5-A3EB4B1A8C3F}"/>
              </a:ext>
            </a:extLst>
          </p:cNvPr>
          <p:cNvSpPr txBox="1"/>
          <p:nvPr/>
        </p:nvSpPr>
        <p:spPr>
          <a:xfrm>
            <a:off x="8749444" y="3344214"/>
            <a:ext cx="240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Gets the gold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2D459B-F510-46CD-B81D-582EF984C349}"/>
              </a:ext>
            </a:extLst>
          </p:cNvPr>
          <p:cNvSpPr txBox="1"/>
          <p:nvPr/>
        </p:nvSpPr>
        <p:spPr>
          <a:xfrm>
            <a:off x="8913097" y="4951986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Good Coverage</a:t>
            </a:r>
          </a:p>
        </p:txBody>
      </p:sp>
    </p:spTree>
    <p:extLst>
      <p:ext uri="{BB962C8B-B14F-4D97-AF65-F5344CB8AC3E}">
        <p14:creationId xmlns:p14="http://schemas.microsoft.com/office/powerpoint/2010/main" val="7180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D6BF-D18E-46D2-812B-2AC0CBB2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23040" cy="601494"/>
          </a:xfrm>
        </p:spPr>
        <p:txBody>
          <a:bodyPr>
            <a:noAutofit/>
          </a:bodyPr>
          <a:lstStyle/>
          <a:p>
            <a:r>
              <a:rPr lang="en-US" sz="5998" dirty="0">
                <a:solidFill>
                  <a:schemeClr val="bg1"/>
                </a:solidFill>
              </a:rPr>
              <a:t>Homer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4B0C6-F6B7-4AEA-AEA1-1C5F052C49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" y="601979"/>
                <a:ext cx="12190272" cy="6255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each horizon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2D050"/>
                    </a:solidFill>
                  </a:rPr>
                  <a:t>h=1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to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2D050"/>
                    </a:solidFill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>
                    <a:solidFill>
                      <a:schemeClr val="bg1"/>
                    </a:solidFill>
                  </a:rPr>
                  <a:t>Explore</a:t>
                </a:r>
                <a:r>
                  <a:rPr lang="en-US" dirty="0">
                    <a:solidFill>
                      <a:schemeClr val="bg1"/>
                    </a:solidFill>
                  </a:rPr>
                  <a:t>: Several times, for each latent state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reachable with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2D050"/>
                    </a:solidFill>
                  </a:rPr>
                  <a:t>h-1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steps,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bg1"/>
                    </a:solidFill>
                  </a:rPr>
                  <a:t>Use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rgbClr val="0070C0"/>
                    </a:solidFill>
                  </a:rPr>
                  <a:t>homing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policy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to find observation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generated by latent state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	Use random action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	Make next observation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b="1" dirty="0">
                    <a:solidFill>
                      <a:schemeClr val="bg1"/>
                    </a:solidFill>
                  </a:rPr>
                  <a:t>Abstract</a:t>
                </a:r>
                <a:r>
                  <a:rPr lang="en-US" dirty="0">
                    <a:solidFill>
                      <a:schemeClr val="bg1"/>
                    </a:solidFill>
                  </a:rPr>
                  <a:t>: 50% -&gt; keep causal observation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′),1)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         </a:t>
                </a:r>
                <a:r>
                  <a:rPr lang="en-US" dirty="0">
                    <a:solidFill>
                      <a:schemeClr val="bg1"/>
                    </a:solidFill>
                  </a:rPr>
                  <a:t>else swap last observation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Uniform</m:t>
                    </m:r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′})),0)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bg1"/>
                    </a:solidFill>
                  </a:rPr>
                  <a:t>Learn to predict whether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swapped.</a:t>
                </a:r>
                <a:r>
                  <a:rPr lang="en-US" dirty="0"/>
                  <a:t> 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92D050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chemeClr val="bg1"/>
                    </a:solidFill>
                  </a:rPr>
                  <a:t>Home</a:t>
                </a:r>
                <a:r>
                  <a:rPr lang="en-US" dirty="0">
                    <a:solidFill>
                      <a:schemeClr val="bg1"/>
                    </a:solidFill>
                  </a:rPr>
                  <a:t>: For each value of bottleneck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chemeClr val="bg1"/>
                    </a:solidFill>
                  </a:rPr>
                  <a:t>Learn homing policy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maximizing chance of</a:t>
                </a:r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given homing policies.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Return Homing Policies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4B0C6-F6B7-4AEA-AEA1-1C5F052C49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" y="601979"/>
                <a:ext cx="12190272" cy="6255534"/>
              </a:xfrm>
              <a:blipFill>
                <a:blip r:embed="rId3"/>
                <a:stretch>
                  <a:fillRect l="-1000" t="-1657" r="-100" b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7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986</Words>
  <Application>Microsoft Office PowerPoint</Application>
  <PresentationFormat>Widescreen</PresentationFormat>
  <Paragraphs>133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Open Sans</vt:lpstr>
      <vt:lpstr>Segoe UI</vt:lpstr>
      <vt:lpstr>Office Theme</vt:lpstr>
      <vt:lpstr>Latent State Recovery in Reinforcement Learning</vt:lpstr>
      <vt:lpstr>Reinforcement Learning</vt:lpstr>
      <vt:lpstr>Reinforcement Learning problem Decomposition</vt:lpstr>
      <vt:lpstr>Think about navigation</vt:lpstr>
      <vt:lpstr>What’s hard here?</vt:lpstr>
      <vt:lpstr>Some things that do not work in general</vt:lpstr>
      <vt:lpstr>Hard Reinforcement Learning problem</vt:lpstr>
      <vt:lpstr>Homer [MHKL19] vs. best baseline on googol problem</vt:lpstr>
      <vt:lpstr>Homer</vt:lpstr>
      <vt:lpstr>We can also extract the underlying state space!</vt:lpstr>
      <vt:lpstr>PowerPoint Presentation</vt:lpstr>
      <vt:lpstr>What if transitions low rank?</vt:lpstr>
      <vt:lpstr>What if latent space has linear dynamics?</vt:lpstr>
      <vt:lpstr>What if latent space is combinatorial?</vt:lpstr>
      <vt:lpstr>Complaints (aka research questions)</vt:lpstr>
      <vt:lpstr>Some of the people I’ve worked with on this project</vt:lpstr>
      <vt:lpstr>References: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for a Reinforcement Learning Revolution</dc:title>
  <dc:creator>Sham Kakade</dc:creator>
  <cp:lastModifiedBy>John Langford</cp:lastModifiedBy>
  <cp:revision>6</cp:revision>
  <dcterms:created xsi:type="dcterms:W3CDTF">2020-07-28T23:56:57Z</dcterms:created>
  <dcterms:modified xsi:type="dcterms:W3CDTF">2020-08-13T19:00:03Z</dcterms:modified>
</cp:coreProperties>
</file>