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1" r:id="rId7"/>
    <p:sldId id="269" r:id="rId8"/>
    <p:sldId id="270" r:id="rId9"/>
    <p:sldId id="262" r:id="rId10"/>
    <p:sldId id="275" r:id="rId11"/>
    <p:sldId id="264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300" r:id="rId30"/>
    <p:sldId id="301" r:id="rId31"/>
    <p:sldId id="265" r:id="rId32"/>
    <p:sldId id="302" r:id="rId33"/>
    <p:sldId id="303" r:id="rId34"/>
    <p:sldId id="304" r:id="rId35"/>
    <p:sldId id="266" r:id="rId36"/>
    <p:sldId id="272" r:id="rId37"/>
    <p:sldId id="273" r:id="rId38"/>
    <p:sldId id="274" r:id="rId39"/>
    <p:sldId id="276" r:id="rId40"/>
    <p:sldId id="277" r:id="rId41"/>
    <p:sldId id="297" r:id="rId42"/>
    <p:sldId id="278" r:id="rId43"/>
    <p:sldId id="279" r:id="rId44"/>
    <p:sldId id="305" r:id="rId45"/>
    <p:sldId id="298" r:id="rId46"/>
    <p:sldId id="299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80"/>
    <p:restoredTop sz="94671"/>
  </p:normalViewPr>
  <p:slideViewPr>
    <p:cSldViewPr snapToGrid="0" snapToObjects="1">
      <p:cViewPr varScale="1">
        <p:scale>
          <a:sx n="130" d="100"/>
          <a:sy n="130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0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0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1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9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6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3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2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1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7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C5F8F-76BF-3448-8528-C540E2C0DDC8}" type="datetimeFigureOut">
              <a:rPr lang="en-US" smtClean="0"/>
              <a:t>9/28/16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779C0-A215-B743-8125-0AB03B6B7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9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 Colorful Connected Graph Problem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Richard Karp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Manuel Rodriguez Torres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6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 Refinement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Instead of sorting the colors in increasing order of frequency, let the (k+1)</a:t>
            </a:r>
            <a:r>
              <a:rPr lang="en-US" dirty="0" err="1" smtClean="0"/>
              <a:t>th</a:t>
            </a:r>
            <a:r>
              <a:rPr lang="en-US" dirty="0" smtClean="0"/>
              <a:t> color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be the color whose minimum </a:t>
            </a:r>
            <a:r>
              <a:rPr lang="en-US" dirty="0" err="1" smtClean="0"/>
              <a:t>remotenesss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  from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k</a:t>
            </a:r>
            <a:r>
              <a:rPr lang="en-US" dirty="0" smtClean="0"/>
              <a:t> is greatest.</a:t>
            </a:r>
          </a:p>
          <a:p>
            <a:r>
              <a:rPr lang="en-US" dirty="0" smtClean="0"/>
              <a:t>This refinement is motivated by an analogy to the max-min insertion heuristic for the TSP, in which the next vertex inserted in a growing tour is the one whose cheapest insertion cost is greatest.</a:t>
            </a:r>
          </a:p>
        </p:txBody>
      </p:sp>
    </p:spTree>
    <p:extLst>
      <p:ext uri="{BB962C8B-B14F-4D97-AF65-F5344CB8AC3E}">
        <p14:creationId xmlns:p14="http://schemas.microsoft.com/office/powerpoint/2010/main" val="17798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F   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B  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94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F   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464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/>
              <a:t> </a:t>
            </a:r>
            <a:r>
              <a:rPr lang="en-US" dirty="0" smtClean="0"/>
              <a:t>     O  F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42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F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10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F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748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47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H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85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I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50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10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 Problem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Input:  a graph </a:t>
            </a:r>
            <a:r>
              <a:rPr lang="en-US" sz="2800" i="1" dirty="0" smtClean="0"/>
              <a:t>G</a:t>
            </a:r>
            <a:r>
              <a:rPr lang="en-US" sz="2800" dirty="0" smtClean="0"/>
              <a:t>= (V,E), a set C of </a:t>
            </a:r>
            <a:r>
              <a:rPr lang="en-US" sz="2800" i="1" dirty="0" smtClean="0"/>
              <a:t>colors</a:t>
            </a:r>
            <a:r>
              <a:rPr lang="en-US" sz="2800" dirty="0" smtClean="0"/>
              <a:t> and a function c from V onto C. c(v) is the color of vertex v.</a:t>
            </a:r>
            <a:endParaRPr lang="en-US" sz="2800" dirty="0" smtClean="0">
              <a:sym typeface="Wingdings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/>
              </a:rPr>
              <a:t>Problem: Find a connected </a:t>
            </a:r>
            <a:r>
              <a:rPr lang="en-US" sz="2800" dirty="0" err="1" smtClean="0">
                <a:sym typeface="Wingdings"/>
              </a:rPr>
              <a:t>subgraph</a:t>
            </a:r>
            <a:r>
              <a:rPr lang="en-US" sz="2800" dirty="0" smtClean="0">
                <a:sym typeface="Wingdings"/>
              </a:rPr>
              <a:t> with a minimum number of vertices containing at least one vertex of each color.</a:t>
            </a:r>
          </a:p>
          <a:p>
            <a:pPr marL="0" indent="0">
              <a:buNone/>
            </a:pPr>
            <a:r>
              <a:rPr lang="en-US" sz="2800" dirty="0" smtClean="0">
                <a:sym typeface="Wingdings"/>
              </a:rPr>
              <a:t>A </a:t>
            </a:r>
            <a:r>
              <a:rPr lang="en-US" sz="2800" i="1" dirty="0" smtClean="0">
                <a:sym typeface="Wingdings"/>
              </a:rPr>
              <a:t>perfect solution </a:t>
            </a:r>
            <a:r>
              <a:rPr lang="en-US" sz="2800" dirty="0" smtClean="0">
                <a:sym typeface="Wingdings"/>
              </a:rPr>
              <a:t>is a connected </a:t>
            </a:r>
            <a:r>
              <a:rPr lang="en-US" sz="2800" dirty="0" err="1" smtClean="0">
                <a:sym typeface="Wingdings"/>
              </a:rPr>
              <a:t>subgraph</a:t>
            </a:r>
            <a:r>
              <a:rPr lang="en-US" sz="2800" dirty="0" smtClean="0">
                <a:sym typeface="Wingdings"/>
              </a:rPr>
              <a:t> containing exactly one vertex of each color.</a:t>
            </a:r>
          </a:p>
          <a:p>
            <a:pPr marL="0" indent="0">
              <a:buNone/>
            </a:pPr>
            <a:r>
              <a:rPr lang="en-US" sz="2800" dirty="0" smtClean="0">
                <a:sym typeface="Wingdings"/>
              </a:rPr>
              <a:t>NP-complete decision problem: does a perfect solution exist?</a:t>
            </a:r>
            <a:endParaRPr lang="en-US" sz="2800" i="1" dirty="0" smtClean="0">
              <a:sym typeface="Wingdings"/>
            </a:endParaRPr>
          </a:p>
          <a:p>
            <a:pPr marL="0" indent="0">
              <a:buNone/>
            </a:pPr>
            <a:endParaRPr lang="en-US" i="1" dirty="0">
              <a:sym typeface="Wingdings"/>
            </a:endParaRPr>
          </a:p>
          <a:p>
            <a:pPr marL="0" indent="0">
              <a:buNone/>
            </a:pPr>
            <a:endParaRPr lang="en-US" i="1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70674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</a:t>
            </a:r>
            <a:r>
              <a:rPr lang="en-US" dirty="0" smtClean="0">
                <a:solidFill>
                  <a:srgbClr val="FF0000"/>
                </a:solidFill>
              </a:rPr>
              <a:t> I   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5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90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 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</a:t>
            </a:r>
            <a:r>
              <a:rPr lang="en-US" dirty="0" smtClean="0">
                <a:solidFill>
                  <a:srgbClr val="FF0000"/>
                </a:solidFill>
              </a:rPr>
              <a:t> I   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B  N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253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N   O  F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N  D 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105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E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O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178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P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9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P  I   A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</a:t>
            </a:r>
            <a:r>
              <a:rPr lang="en-US" dirty="0" smtClean="0">
                <a:solidFill>
                  <a:srgbClr val="FF0000"/>
                </a:solidFill>
              </a:rPr>
              <a:t>O  F   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   B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59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</a:t>
            </a:r>
            <a:r>
              <a:rPr lang="en-US" dirty="0" smtClean="0">
                <a:solidFill>
                  <a:srgbClr val="FF0000"/>
                </a:solidFill>
              </a:rPr>
              <a:t>G Q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</a:t>
            </a:r>
            <a:r>
              <a:rPr lang="en-US" dirty="0" smtClean="0">
                <a:solidFill>
                  <a:srgbClr val="FF0000"/>
                </a:solidFill>
              </a:rPr>
              <a:t>E       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</a:t>
            </a:r>
            <a:r>
              <a:rPr lang="en-US" dirty="0" smtClean="0">
                <a:solidFill>
                  <a:srgbClr val="FF0000"/>
                </a:solidFill>
              </a:rPr>
              <a:t> P  I   A  J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O  F   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smtClean="0">
                <a:solidFill>
                  <a:srgbClr val="FF0000"/>
                </a:solidFill>
              </a:rPr>
              <a:t>H   B  N  D  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439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Example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FF0000"/>
                </a:solidFill>
              </a:rPr>
              <a:t>       L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G Q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 E       K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 P  I   A  J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O  F   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H   B  N  D  M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558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Example of Phase 1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250" y="1544638"/>
            <a:ext cx="4635500" cy="461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898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 Generalization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Associated with each vertex is a set of eligible colors.</a:t>
            </a:r>
          </a:p>
          <a:p>
            <a:pPr marL="0" indent="0">
              <a:buNone/>
            </a:pPr>
            <a:r>
              <a:rPr lang="en-US" dirty="0" smtClean="0"/>
              <a:t>Problem: find a connected </a:t>
            </a:r>
            <a:r>
              <a:rPr lang="en-US" dirty="0" err="1" smtClean="0"/>
              <a:t>subgraph</a:t>
            </a:r>
            <a:r>
              <a:rPr lang="en-US" dirty="0" smtClean="0"/>
              <a:t> with |C| vertices such that its vertices can be assigned distinct eligible colors.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2387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Example of Phase 1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568" y="1545336"/>
            <a:ext cx="4639814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80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Local Improvement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Start with the result of the key subroutine: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 graph containing one occurrence of each        color, but not necessarily connected.</a:t>
            </a:r>
          </a:p>
          <a:p>
            <a:pPr marL="0" indent="0">
              <a:buNone/>
            </a:pPr>
            <a:r>
              <a:rPr lang="en-US" dirty="0" smtClean="0"/>
              <a:t>Cycle through the colors. Let the current graph be H. Upon considering color c, delete the vertex v of color c, obtaining H\v.  Then insert  a random vertex of color c adjacent to the maximum number of connected components of H\v. If no vertex of color c is adjacent to a component, choose a vertex with the lexicographically smallest remoteness from H\v.</a:t>
            </a:r>
          </a:p>
        </p:txBody>
      </p:sp>
    </p:spTree>
    <p:extLst>
      <p:ext uri="{BB962C8B-B14F-4D97-AF65-F5344CB8AC3E}">
        <p14:creationId xmlns:p14="http://schemas.microsoft.com/office/powerpoint/2010/main" val="2688241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Example of Phase 2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568" y="1545336"/>
            <a:ext cx="4639814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706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Example of Phase 2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568" y="1545336"/>
            <a:ext cx="4639814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31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Example of Phase 2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568" y="1545336"/>
            <a:ext cx="4639814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096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Full Algorithm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Recall:  the gap of a pure </a:t>
            </a:r>
            <a:r>
              <a:rPr lang="en-US" dirty="0" err="1" smtClean="0"/>
              <a:t>subgraph</a:t>
            </a:r>
            <a:r>
              <a:rPr lang="en-US" dirty="0" smtClean="0"/>
              <a:t> H  as the minimum number of vertices whose insertion into H creates a connected structure.</a:t>
            </a:r>
          </a:p>
          <a:p>
            <a:pPr marL="0" indent="0">
              <a:buNone/>
            </a:pPr>
            <a:r>
              <a:rPr lang="en-US" dirty="0" smtClean="0"/>
              <a:t>Let T be the set of least frequent colors. Choose a set of start vertices whose colors are in T. For each such vertex, run the key subroutine until a t-vertex </a:t>
            </a:r>
            <a:r>
              <a:rPr lang="en-US" dirty="0" err="1" smtClean="0"/>
              <a:t>subgraph</a:t>
            </a:r>
            <a:r>
              <a:rPr lang="en-US" dirty="0" smtClean="0"/>
              <a:t> is obtained. Among these </a:t>
            </a:r>
            <a:r>
              <a:rPr lang="en-US" dirty="0" err="1" smtClean="0"/>
              <a:t>subgraphs</a:t>
            </a:r>
            <a:r>
              <a:rPr lang="en-US" dirty="0" smtClean="0"/>
              <a:t>, choose one with minimum gap, and run the key subroutine and local improvement to completion.</a:t>
            </a:r>
          </a:p>
        </p:txBody>
      </p:sp>
    </p:spTree>
    <p:extLst>
      <p:ext uri="{BB962C8B-B14F-4D97-AF65-F5344CB8AC3E}">
        <p14:creationId xmlns:p14="http://schemas.microsoft.com/office/powerpoint/2010/main" val="4250081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Extension to the case where a vertex may have several eligible colors.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subgraph</a:t>
            </a:r>
            <a:r>
              <a:rPr lang="en-US" dirty="0" smtClean="0"/>
              <a:t> is </a:t>
            </a:r>
            <a:r>
              <a:rPr lang="en-US" i="1" dirty="0" smtClean="0"/>
              <a:t>assignable</a:t>
            </a:r>
            <a:r>
              <a:rPr lang="en-US" dirty="0" smtClean="0"/>
              <a:t> if its vertices can be assigned distinct eligible colors.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subgraph</a:t>
            </a:r>
            <a:r>
              <a:rPr lang="en-US" dirty="0" smtClean="0"/>
              <a:t> is </a:t>
            </a:r>
            <a:r>
              <a:rPr lang="en-US" i="1" dirty="0" smtClean="0"/>
              <a:t>colorful</a:t>
            </a:r>
            <a:r>
              <a:rPr lang="en-US" dirty="0" smtClean="0"/>
              <a:t> if it is assignable and has |C| vertices.</a:t>
            </a:r>
          </a:p>
          <a:p>
            <a:r>
              <a:rPr lang="en-US" dirty="0" smtClean="0"/>
              <a:t>Problem: find a colorful </a:t>
            </a:r>
            <a:r>
              <a:rPr lang="en-US" dirty="0" err="1" smtClean="0"/>
              <a:t>subgraph</a:t>
            </a:r>
            <a:r>
              <a:rPr lang="en-US" dirty="0" smtClean="0"/>
              <a:t> of minimum gap.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1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Key Subroutine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Sort the colors in increasing order of frequency.</a:t>
            </a:r>
          </a:p>
          <a:p>
            <a:r>
              <a:rPr lang="en-US" dirty="0" smtClean="0"/>
              <a:t>A k-vertex </a:t>
            </a:r>
            <a:r>
              <a:rPr lang="en-US" dirty="0" err="1" smtClean="0"/>
              <a:t>subgraph</a:t>
            </a:r>
            <a:r>
              <a:rPr lang="en-US" dirty="0" smtClean="0"/>
              <a:t> is </a:t>
            </a:r>
            <a:r>
              <a:rPr lang="en-US" i="1" dirty="0" smtClean="0"/>
              <a:t>perfectly assignable </a:t>
            </a:r>
            <a:r>
              <a:rPr lang="en-US" dirty="0" smtClean="0"/>
              <a:t>if its vertices can be assigned distinct eligible colors drawn from the first k colors.</a:t>
            </a:r>
          </a:p>
          <a:p>
            <a:r>
              <a:rPr lang="en-US" dirty="0" smtClean="0"/>
              <a:t>Construct perfectly assignable </a:t>
            </a:r>
            <a:r>
              <a:rPr lang="en-US" dirty="0" err="1" smtClean="0"/>
              <a:t>subgraphs</a:t>
            </a:r>
            <a:r>
              <a:rPr lang="en-US" dirty="0" smtClean="0"/>
              <a:t> H</a:t>
            </a:r>
            <a:r>
              <a:rPr lang="en-US" baseline="-25000" dirty="0" smtClean="0"/>
              <a:t>0</a:t>
            </a:r>
            <a:r>
              <a:rPr lang="en-US" dirty="0" smtClean="0"/>
              <a:t>, H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is-IS" dirty="0" smtClean="0"/>
              <a:t>…, H</a:t>
            </a:r>
            <a:r>
              <a:rPr lang="is-IS" baseline="-25000" dirty="0" smtClean="0">
                <a:solidFill>
                  <a:srgbClr val="000000"/>
                </a:solidFill>
              </a:rPr>
              <a:t>k</a:t>
            </a:r>
            <a:r>
              <a:rPr lang="is-IS" dirty="0" smtClean="0"/>
              <a:t>,... Here H</a:t>
            </a:r>
            <a:r>
              <a:rPr lang="is-IS" baseline="-25000" dirty="0" smtClean="0"/>
              <a:t>k+1</a:t>
            </a:r>
            <a:r>
              <a:rPr lang="is-IS" dirty="0" smtClean="0"/>
              <a:t>= H</a:t>
            </a:r>
            <a:r>
              <a:rPr lang="is-IS" baseline="-25000" dirty="0" smtClean="0"/>
              <a:t>k</a:t>
            </a:r>
            <a:r>
              <a:rPr lang="is-IS" dirty="0" smtClean="0"/>
              <a:t> + x, where x is the least </a:t>
            </a:r>
            <a:r>
              <a:rPr lang="en-US" dirty="0" smtClean="0"/>
              <a:t>remote vertex whose addition to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k</a:t>
            </a:r>
            <a:r>
              <a:rPr lang="en-US" baseline="-25000" dirty="0" smtClean="0"/>
              <a:t> </a:t>
            </a:r>
            <a:r>
              <a:rPr lang="en-US" dirty="0" smtClean="0"/>
              <a:t>yields a perfectly assignable </a:t>
            </a:r>
            <a:r>
              <a:rPr lang="en-US" dirty="0" err="1" smtClean="0"/>
              <a:t>subgraph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39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Color Reassignment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construction of H</a:t>
            </a:r>
            <a:r>
              <a:rPr lang="en-US" baseline="-25000" dirty="0" smtClean="0"/>
              <a:t>k+1</a:t>
            </a:r>
            <a:r>
              <a:rPr lang="en-US" dirty="0" smtClean="0"/>
              <a:t> from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k</a:t>
            </a:r>
            <a:r>
              <a:rPr lang="en-US" dirty="0" smtClean="0"/>
              <a:t> involves  augmenting along an alternating path in the bipartite graph of the eligibility relation between the vertices and the first k+1 colors, starting at the (k+1)</a:t>
            </a:r>
            <a:r>
              <a:rPr lang="en-US" dirty="0" err="1" smtClean="0"/>
              <a:t>th</a:t>
            </a:r>
            <a:r>
              <a:rPr lang="en-US" dirty="0" smtClean="0"/>
              <a:t> color. </a:t>
            </a:r>
          </a:p>
          <a:p>
            <a:r>
              <a:rPr lang="en-US" dirty="0" smtClean="0"/>
              <a:t>The color assignment to each vertex may change at each iteration.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72174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Random Experimental </a:t>
            </a:r>
            <a:r>
              <a:rPr lang="en-US" dirty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odel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graph is a 2-dimensional grid.</a:t>
            </a:r>
          </a:p>
          <a:p>
            <a:r>
              <a:rPr lang="en-US" dirty="0" smtClean="0"/>
              <a:t>In each experiment the dimensions of the grid, the number of colors and the frequency distribution of the colors are chosen.</a:t>
            </a:r>
          </a:p>
          <a:p>
            <a:r>
              <a:rPr lang="en-US" dirty="0" smtClean="0"/>
              <a:t>Colors are assigned randomly to the vertices, subject to the frequency distribution.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894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Applications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Protein-Protein Interaction Networks: the vertices are proteins, the edges indicate physical interactions between proteins, and the eligible colors of a protein are its possible functions in the cell. Each protein must be assigned one color.</a:t>
            </a:r>
          </a:p>
          <a:p>
            <a:r>
              <a:rPr lang="en-US" sz="2000" dirty="0" smtClean="0"/>
              <a:t>Sensor Networks: the vertices are sensors in a distributed network, the edges represent direct communication between sensors, and the eligible colors of a sensor are the activities that it can be assigned to monitor. Each sensor must be assigned one color.</a:t>
            </a:r>
          </a:p>
          <a:p>
            <a:r>
              <a:rPr lang="en-US" sz="2000" dirty="0" smtClean="0"/>
              <a:t>Recruiting</a:t>
            </a:r>
            <a:r>
              <a:rPr lang="en-US" sz="2000" dirty="0" smtClean="0"/>
              <a:t> a baseball team: </a:t>
            </a:r>
            <a:r>
              <a:rPr lang="en-US" sz="2000" dirty="0" smtClean="0"/>
              <a:t>the vertices are </a:t>
            </a:r>
            <a:r>
              <a:rPr lang="en-US" sz="2000" dirty="0" smtClean="0"/>
              <a:t>players</a:t>
            </a:r>
            <a:r>
              <a:rPr lang="en-US" sz="2000" dirty="0" smtClean="0"/>
              <a:t>, </a:t>
            </a:r>
            <a:r>
              <a:rPr lang="en-US" sz="2000" dirty="0" smtClean="0"/>
              <a:t>the edges represent acquaintanceships, and the colors of a </a:t>
            </a:r>
            <a:r>
              <a:rPr lang="en-US" sz="2000" dirty="0" smtClean="0"/>
              <a:t>player are the positions </a:t>
            </a:r>
            <a:r>
              <a:rPr lang="en-US" sz="2000" dirty="0" smtClean="0"/>
              <a:t> he/she can play.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089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Results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each experiment near-perfect solutions </a:t>
            </a:r>
          </a:p>
          <a:p>
            <a:pPr marL="0" indent="0">
              <a:buNone/>
            </a:pPr>
            <a:r>
              <a:rPr lang="en-US" dirty="0" smtClean="0"/>
              <a:t>are obtained in the great majority of runs, except when the number of frequency-1 vertices is large or some colors have extremely high frequency. The more even the frequency distribution, the better the results.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62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Nonexistence of Perfect Solution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threshold result from percolation theory implies that a perfect solution is unlikely to exist when a single color is assigned to more than 41% of the nodes. More refined results from percolation theory should yield more refined impossibility results.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118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Planted Experimental </a:t>
            </a:r>
            <a:r>
              <a:rPr lang="en-US" dirty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odel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every case the graph is a 2-dimensional grid.</a:t>
            </a:r>
          </a:p>
          <a:p>
            <a:r>
              <a:rPr lang="en-US" dirty="0"/>
              <a:t>In each experiment the dimensions of the grid, the number of colors and the frequency distribution of the colors are chosen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perfect solution is planted by choosing a random connected </a:t>
            </a:r>
            <a:r>
              <a:rPr lang="en-US" dirty="0" err="1" smtClean="0"/>
              <a:t>subgraph</a:t>
            </a:r>
            <a:r>
              <a:rPr lang="en-US" dirty="0" smtClean="0"/>
              <a:t> with |C| vertices, choosing  a random 1-1 map from the set of  colors onto this set of vertices, and completing the color assignment </a:t>
            </a:r>
            <a:r>
              <a:rPr lang="en-US" dirty="0" smtClean="0"/>
              <a:t>randomly</a:t>
            </a:r>
            <a:r>
              <a:rPr lang="en-US" dirty="0"/>
              <a:t> </a:t>
            </a:r>
            <a:r>
              <a:rPr lang="en-US" dirty="0" smtClean="0"/>
              <a:t>subject to the frequency distribution.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157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Results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high probability a perfect solution was found, but it usually was not </a:t>
            </a:r>
            <a:r>
              <a:rPr lang="en-US" smtClean="0"/>
              <a:t>the planted one.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9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Results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11" y="1706923"/>
            <a:ext cx="7393577" cy="41153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15278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Finding many perfect solutions in the planted model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Using an oracle for solving the colorful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problem, an implicit enumeration algorithm can list all the perfect solutions.</a:t>
            </a:r>
          </a:p>
          <a:p>
            <a:r>
              <a:rPr lang="en-US" sz="2400" dirty="0" smtClean="0"/>
              <a:t>General step: given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, find a perfect solution if one exists. Then choose an ordering of the vertices in the solution, and recursively generate ICI </a:t>
            </a:r>
            <a:r>
              <a:rPr lang="en-US" sz="2400" dirty="0" err="1" smtClean="0"/>
              <a:t>subproblems</a:t>
            </a:r>
            <a:r>
              <a:rPr lang="en-US" sz="2400" dirty="0" smtClean="0"/>
              <a:t>, where the </a:t>
            </a:r>
            <a:r>
              <a:rPr lang="en-US" sz="2400" dirty="0" err="1" smtClean="0"/>
              <a:t>kth</a:t>
            </a:r>
            <a:r>
              <a:rPr lang="en-US" sz="2400" dirty="0" smtClean="0"/>
              <a:t> </a:t>
            </a:r>
            <a:r>
              <a:rPr lang="en-US" sz="2400" dirty="0" err="1" smtClean="0"/>
              <a:t>subproblem</a:t>
            </a:r>
            <a:r>
              <a:rPr lang="en-US" sz="2400" dirty="0" smtClean="0"/>
              <a:t>  seeks a solution which includes the first k-1 vertices in the solution, and excludes the </a:t>
            </a:r>
            <a:r>
              <a:rPr lang="en-US" sz="2400" dirty="0" err="1" smtClean="0"/>
              <a:t>kth</a:t>
            </a:r>
            <a:r>
              <a:rPr lang="en-US" sz="2400" dirty="0" smtClean="0"/>
              <a:t> vertex in the solution.</a:t>
            </a:r>
          </a:p>
          <a:p>
            <a:r>
              <a:rPr lang="en-US" sz="2400" dirty="0" smtClean="0"/>
              <a:t>This algorithm generates each perfect solution exactly once.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71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Generating Many </a:t>
            </a:r>
            <a:r>
              <a:rPr lang="en-US" dirty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erfect </a:t>
            </a:r>
            <a:r>
              <a:rPr lang="en-US" dirty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olutions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Run the implicit enumeration algorithm, but using our heuristic algorithm in place of the oracle.</a:t>
            </a:r>
          </a:p>
          <a:p>
            <a:r>
              <a:rPr lang="en-US" dirty="0" smtClean="0"/>
              <a:t>Depending on the color frequency distribution, this algorithm generates the planted solution between 20% and 70% of the time. We infer that, if the planted solution is drawn randomly from the set of perfect solutions, then in expectation, the algorithm generates between 20% and 70% of the perfect solutions.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0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Dynamic Programming Algorithm 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Predicate A(v, S): vertex v lies in a connected </a:t>
            </a:r>
            <a:r>
              <a:rPr lang="en-US" dirty="0" err="1" smtClean="0"/>
              <a:t>subgraph</a:t>
            </a:r>
            <a:r>
              <a:rPr lang="en-US" dirty="0" smtClean="0"/>
              <a:t> whose vertices can be assigned  exactly the set S of colors, without repetition.</a:t>
            </a:r>
          </a:p>
          <a:p>
            <a:r>
              <a:rPr lang="en-US" dirty="0" smtClean="0"/>
              <a:t>Recursively, evaluate the predicate for all pairs (</a:t>
            </a:r>
            <a:r>
              <a:rPr lang="en-US" dirty="0" err="1" smtClean="0"/>
              <a:t>v,S</a:t>
            </a:r>
            <a:r>
              <a:rPr lang="en-US" dirty="0" smtClean="0"/>
              <a:t>), for increasing values of |S|.</a:t>
            </a:r>
          </a:p>
          <a:p>
            <a:r>
              <a:rPr lang="en-US" dirty="0" smtClean="0"/>
              <a:t>Running time: polynomial in the size of the graph, exponential in the number of colors.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44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Linear Size Integer Programming Formulation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Choose </a:t>
            </a:r>
          </a:p>
          <a:p>
            <a:r>
              <a:rPr lang="en-US" dirty="0" smtClean="0"/>
              <a:t>An assignment of the colors to distinct eligible vertices</a:t>
            </a:r>
          </a:p>
          <a:p>
            <a:r>
              <a:rPr lang="en-US" dirty="0" smtClean="0"/>
              <a:t>|C|- 1 edges between pairs of chosen vertices</a:t>
            </a:r>
          </a:p>
          <a:p>
            <a:r>
              <a:rPr lang="en-US" dirty="0" smtClean="0"/>
              <a:t>An integral flow on the chosen edges such that one vertex is a sink for |C| -1 units of flow, and the net flow out of each of the other vertices is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89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gap</a:t>
            </a:r>
            <a:r>
              <a:rPr lang="en-US" dirty="0" smtClean="0"/>
              <a:t> of a </a:t>
            </a:r>
            <a:r>
              <a:rPr lang="en-US" dirty="0" err="1" smtClean="0"/>
              <a:t>subgraph</a:t>
            </a:r>
            <a:r>
              <a:rPr lang="en-US" dirty="0" smtClean="0"/>
              <a:t> H is the minimum number of vertices whose addition to H results in a connected graph.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subgraph</a:t>
            </a:r>
            <a:r>
              <a:rPr lang="en-US" dirty="0" smtClean="0"/>
              <a:t> is </a:t>
            </a:r>
            <a:r>
              <a:rPr lang="en-US" i="1" dirty="0" smtClean="0"/>
              <a:t>pure</a:t>
            </a:r>
            <a:r>
              <a:rPr lang="en-US" dirty="0" smtClean="0"/>
              <a:t> if it contains at most one vertex of each color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subgraph</a:t>
            </a:r>
            <a:r>
              <a:rPr lang="en-US" dirty="0" smtClean="0"/>
              <a:t> is </a:t>
            </a:r>
            <a:r>
              <a:rPr lang="en-US" i="1" dirty="0" smtClean="0"/>
              <a:t>colorful</a:t>
            </a:r>
            <a:r>
              <a:rPr lang="en-US" dirty="0" smtClean="0"/>
              <a:t> if it contains exactly one vertex of each color.</a:t>
            </a:r>
            <a:endParaRPr lang="en-US" dirty="0"/>
          </a:p>
          <a:p>
            <a:r>
              <a:rPr lang="en-US" dirty="0" smtClean="0"/>
              <a:t>Our goal is to find a colorful </a:t>
            </a:r>
            <a:r>
              <a:rPr lang="en-US" dirty="0" err="1" smtClean="0"/>
              <a:t>subgraph</a:t>
            </a:r>
            <a:r>
              <a:rPr lang="en-US" dirty="0" smtClean="0"/>
              <a:t> of minimum gap.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The simple case: each vertex has a unique color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69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Remoteness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remoteness</a:t>
            </a:r>
            <a:r>
              <a:rPr lang="en-US" dirty="0"/>
              <a:t> of vertex v from </a:t>
            </a:r>
            <a:r>
              <a:rPr lang="en-US" dirty="0" err="1"/>
              <a:t>subgraph</a:t>
            </a:r>
            <a:r>
              <a:rPr lang="en-US" dirty="0"/>
              <a:t> H is </a:t>
            </a:r>
            <a:r>
              <a:rPr lang="en-US" dirty="0" smtClean="0"/>
              <a:t>a list </a:t>
            </a:r>
            <a:r>
              <a:rPr lang="en-US" dirty="0"/>
              <a:t>of the distances in G from v to the connected components of H, in increasing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remoteness of color c from H is the lexicographically smallest remoteness from H of a vertex of color c.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44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Key Subroutine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Sort the colors in increasing order of their frequencies</a:t>
            </a:r>
          </a:p>
          <a:p>
            <a:pPr marL="0" indent="0">
              <a:buNone/>
            </a:pPr>
            <a:r>
              <a:rPr lang="en-US" dirty="0" smtClean="0"/>
              <a:t>Construct a nested sequence H</a:t>
            </a:r>
            <a:r>
              <a:rPr lang="en-US" baseline="-25000" dirty="0" smtClean="0"/>
              <a:t>0</a:t>
            </a:r>
            <a:r>
              <a:rPr lang="en-US" dirty="0" smtClean="0"/>
              <a:t>, H</a:t>
            </a:r>
            <a:r>
              <a:rPr lang="en-US" baseline="-25000" dirty="0" smtClean="0"/>
              <a:t>1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is-IS" dirty="0" smtClean="0"/>
              <a:t>…</a:t>
            </a:r>
          </a:p>
          <a:p>
            <a:pPr marL="0" indent="0">
              <a:buNone/>
            </a:pPr>
            <a:r>
              <a:rPr lang="is-IS" dirty="0"/>
              <a:t> </a:t>
            </a:r>
            <a:r>
              <a:rPr lang="is-IS" dirty="0" smtClean="0"/>
              <a:t>of pure subgraphs, where H</a:t>
            </a:r>
            <a:r>
              <a:rPr lang="is-IS" baseline="-25000" dirty="0" smtClean="0"/>
              <a:t>0</a:t>
            </a:r>
            <a:r>
              <a:rPr lang="is-IS" dirty="0" smtClean="0"/>
              <a:t> is the empty graph and H</a:t>
            </a:r>
            <a:r>
              <a:rPr lang="is-IS" baseline="-25000" dirty="0" smtClean="0"/>
              <a:t>k+1</a:t>
            </a:r>
            <a:r>
              <a:rPr lang="is-IS" baseline="-25000" dirty="0"/>
              <a:t> </a:t>
            </a:r>
            <a:r>
              <a:rPr lang="is-IS" dirty="0" smtClean="0"/>
              <a:t>is obtained from H</a:t>
            </a:r>
            <a:r>
              <a:rPr lang="is-IS" baseline="-25000" dirty="0" smtClean="0"/>
              <a:t>k</a:t>
            </a:r>
            <a:r>
              <a:rPr lang="is-IS" dirty="0" smtClean="0"/>
              <a:t> by inserting the </a:t>
            </a:r>
            <a:r>
              <a:rPr lang="is-IS" dirty="0" smtClean="0"/>
              <a:t>vertex  </a:t>
            </a:r>
            <a:r>
              <a:rPr lang="is-IS" dirty="0" smtClean="0"/>
              <a:t>least remote from </a:t>
            </a:r>
            <a:r>
              <a:rPr lang="is-IS" dirty="0" smtClean="0"/>
              <a:t>H</a:t>
            </a:r>
            <a:r>
              <a:rPr lang="is-IS" baseline="-25000" dirty="0" smtClean="0"/>
              <a:t>k</a:t>
            </a:r>
            <a:r>
              <a:rPr lang="is-IS" dirty="0" smtClean="0"/>
              <a:t>, among those of color k+1.</a:t>
            </a:r>
            <a:endParaRPr lang="is-IS" dirty="0" smtClean="0"/>
          </a:p>
          <a:p>
            <a:pPr marL="0" indent="0">
              <a:buNone/>
            </a:pPr>
            <a:r>
              <a:rPr lang="is-IS" dirty="0" smtClean="0"/>
              <a:t>Halt when all colors have been included.</a:t>
            </a:r>
          </a:p>
          <a:p>
            <a:pPr marL="0" indent="0">
              <a:buNone/>
            </a:pPr>
            <a:endParaRPr lang="is-IS" dirty="0" smtClean="0"/>
          </a:p>
          <a:p>
            <a:pPr marL="0" indent="0">
              <a:buNone/>
            </a:pP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2084458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1965</Words>
  <Application>Microsoft Macintosh PowerPoint</Application>
  <PresentationFormat>On-screen Show (4:3)</PresentationFormat>
  <Paragraphs>251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The Colorful Connected Graph Problem</vt:lpstr>
      <vt:lpstr>The Problem</vt:lpstr>
      <vt:lpstr>A Generalization</vt:lpstr>
      <vt:lpstr>Applications</vt:lpstr>
      <vt:lpstr>Dynamic Programming Algorithm </vt:lpstr>
      <vt:lpstr>Linear Size Integer Programming Formulation</vt:lpstr>
      <vt:lpstr>The simple case: each vertex has a unique color</vt:lpstr>
      <vt:lpstr>Remoteness</vt:lpstr>
      <vt:lpstr>Key Subroutine</vt:lpstr>
      <vt:lpstr>A Refinement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 of Phase 1</vt:lpstr>
      <vt:lpstr>Example of Phase 1</vt:lpstr>
      <vt:lpstr>Local Improvement</vt:lpstr>
      <vt:lpstr>Example of Phase 2</vt:lpstr>
      <vt:lpstr>Example of Phase 2</vt:lpstr>
      <vt:lpstr>Example of Phase 2</vt:lpstr>
      <vt:lpstr>Full Algorithm</vt:lpstr>
      <vt:lpstr>Extension to the case where a vertex may have several eligible colors.</vt:lpstr>
      <vt:lpstr>Key Subroutine</vt:lpstr>
      <vt:lpstr>Color Reassignment</vt:lpstr>
      <vt:lpstr>Random Experimental Model</vt:lpstr>
      <vt:lpstr>Results</vt:lpstr>
      <vt:lpstr>Nonexistence of Perfect Solution</vt:lpstr>
      <vt:lpstr>Planted Experimental Model </vt:lpstr>
      <vt:lpstr>Results</vt:lpstr>
      <vt:lpstr>Results</vt:lpstr>
      <vt:lpstr>Finding many perfect solutions in the planted model</vt:lpstr>
      <vt:lpstr>Generating Many Perfect Solutions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Colorful Connected Graph Problem</dc:title>
  <dc:creator>Richard Karp</dc:creator>
  <cp:lastModifiedBy>Richard Karp</cp:lastModifiedBy>
  <cp:revision>58</cp:revision>
  <dcterms:created xsi:type="dcterms:W3CDTF">2016-09-14T16:48:01Z</dcterms:created>
  <dcterms:modified xsi:type="dcterms:W3CDTF">2016-09-28T21:36:01Z</dcterms:modified>
</cp:coreProperties>
</file>