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sldIdLst>
    <p:sldId id="256" r:id="rId2"/>
    <p:sldId id="328" r:id="rId3"/>
    <p:sldId id="323" r:id="rId4"/>
    <p:sldId id="325" r:id="rId5"/>
    <p:sldId id="327" r:id="rId6"/>
    <p:sldId id="343" r:id="rId7"/>
    <p:sldId id="309" r:id="rId8"/>
    <p:sldId id="257" r:id="rId9"/>
    <p:sldId id="326" r:id="rId10"/>
    <p:sldId id="258" r:id="rId11"/>
    <p:sldId id="260" r:id="rId12"/>
    <p:sldId id="333" r:id="rId13"/>
    <p:sldId id="271" r:id="rId14"/>
    <p:sldId id="262" r:id="rId15"/>
    <p:sldId id="329" r:id="rId16"/>
    <p:sldId id="321" r:id="rId17"/>
    <p:sldId id="336" r:id="rId18"/>
    <p:sldId id="269" r:id="rId19"/>
    <p:sldId id="285" r:id="rId20"/>
    <p:sldId id="324" r:id="rId21"/>
    <p:sldId id="342" r:id="rId22"/>
    <p:sldId id="330" r:id="rId23"/>
    <p:sldId id="270" r:id="rId24"/>
    <p:sldId id="305" r:id="rId25"/>
    <p:sldId id="344" r:id="rId26"/>
    <p:sldId id="331" r:id="rId27"/>
    <p:sldId id="276" r:id="rId28"/>
    <p:sldId id="302" r:id="rId29"/>
    <p:sldId id="284" r:id="rId30"/>
    <p:sldId id="334" r:id="rId31"/>
    <p:sldId id="283" r:id="rId32"/>
    <p:sldId id="282" r:id="rId33"/>
    <p:sldId id="322" r:id="rId34"/>
    <p:sldId id="287" r:id="rId35"/>
    <p:sldId id="303" r:id="rId36"/>
    <p:sldId id="286" r:id="rId37"/>
    <p:sldId id="288" r:id="rId38"/>
    <p:sldId id="304" r:id="rId39"/>
    <p:sldId id="318" r:id="rId40"/>
    <p:sldId id="332" r:id="rId41"/>
    <p:sldId id="340" r:id="rId42"/>
    <p:sldId id="347" r:id="rId43"/>
    <p:sldId id="306" r:id="rId44"/>
    <p:sldId id="307" r:id="rId45"/>
    <p:sldId id="310" r:id="rId46"/>
    <p:sldId id="349" r:id="rId47"/>
    <p:sldId id="337" r:id="rId48"/>
    <p:sldId id="312" r:id="rId49"/>
    <p:sldId id="313" r:id="rId50"/>
    <p:sldId id="339" r:id="rId51"/>
    <p:sldId id="338" r:id="rId52"/>
    <p:sldId id="345" r:id="rId53"/>
    <p:sldId id="346" r:id="rId54"/>
    <p:sldId id="319" r:id="rId55"/>
    <p:sldId id="348" r:id="rId56"/>
    <p:sldId id="291" r:id="rId57"/>
    <p:sldId id="301" r:id="rId58"/>
    <p:sldId id="320" r:id="rId59"/>
    <p:sldId id="292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1" autoAdjust="0"/>
    <p:restoredTop sz="94660"/>
  </p:normalViewPr>
  <p:slideViewPr>
    <p:cSldViewPr snapToGrid="0" snapToObjects="1">
      <p:cViewPr>
        <p:scale>
          <a:sx n="120" d="100"/>
          <a:sy n="120" d="100"/>
        </p:scale>
        <p:origin x="-4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17AB8-1B3C-8A47-B474-BD9B314BFCC7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77183-F317-8546-9583-0CB0BA0A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5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This talk concerns a framework for the analysis of </a:t>
            </a:r>
            <a:r>
              <a:rPr lang="en-US" sz="1200" i="1" dirty="0" smtClean="0"/>
              <a:t>reasoning</a:t>
            </a:r>
            <a:r>
              <a:rPr lang="en-US" sz="1200" dirty="0" smtClean="0"/>
              <a:t> based on (statistical) </a:t>
            </a:r>
            <a:r>
              <a:rPr lang="en-US" sz="1200" i="1" dirty="0" smtClean="0"/>
              <a:t>data…</a:t>
            </a:r>
            <a:r>
              <a:rPr lang="en-US" sz="1200" i="1" baseline="0" dirty="0" smtClean="0"/>
              <a:t> </a:t>
            </a:r>
            <a:br>
              <a:rPr lang="en-US" sz="1200" i="1" baseline="0" dirty="0" smtClean="0"/>
            </a:br>
            <a:r>
              <a:rPr lang="en-US" sz="1200" i="0" baseline="0" dirty="0" smtClean="0"/>
              <a:t>for use in </a:t>
            </a:r>
            <a:r>
              <a:rPr lang="en-US" sz="1200" i="1" baseline="0" dirty="0" smtClean="0"/>
              <a:t>applications</a:t>
            </a:r>
            <a:r>
              <a:rPr lang="en-US" sz="1200" i="0" baseline="0" dirty="0" smtClean="0"/>
              <a:t> of machine learning </a:t>
            </a:r>
            <a:br>
              <a:rPr lang="en-US" sz="1200" i="0" baseline="0" dirty="0" smtClean="0"/>
            </a:br>
            <a:r>
              <a:rPr lang="en-US" sz="1200" i="0" baseline="0" dirty="0" smtClean="0"/>
              <a:t>We provide principled alternatives to unsupervised learning in an overall application</a:t>
            </a:r>
            <a:endParaRPr lang="en-US" sz="1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15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propositional</a:t>
            </a:r>
            <a:r>
              <a:rPr lang="en-US" baseline="0" dirty="0" smtClean="0"/>
              <a:t> case captures the essence, and we’ll mostly stick to that</a:t>
            </a:r>
            <a:br>
              <a:rPr lang="en-US" baseline="0" dirty="0" smtClean="0"/>
            </a:br>
            <a:r>
              <a:rPr lang="en-US" baseline="0" dirty="0" smtClean="0"/>
              <a:t>(I am intentionally omitting function symbols…)</a:t>
            </a:r>
          </a:p>
          <a:p>
            <a:r>
              <a:rPr lang="en-US" baseline="0" dirty="0" smtClean="0"/>
              <a:t>Essentially, we convert the FOL formulas into large propositional formulas,</a:t>
            </a:r>
            <a:br>
              <a:rPr lang="en-US" baseline="0" dirty="0" smtClean="0"/>
            </a:br>
            <a:r>
              <a:rPr lang="en-US" baseline="0" dirty="0" smtClean="0"/>
              <a:t>so in that sense the propositional setting captures the “essence.”</a:t>
            </a:r>
            <a:br>
              <a:rPr lang="en-US" baseline="0" dirty="0" smtClean="0"/>
            </a:br>
            <a:r>
              <a:rPr lang="en-US" baseline="0" dirty="0" smtClean="0"/>
              <a:t>I don’t know how to handle any cases of FOL other than the one described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5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Now that I’ve said what PAC</a:t>
            </a:r>
            <a:r>
              <a:rPr lang="en-US" baseline="0" dirty="0" smtClean="0"/>
              <a:t> Semantics *is*, I want to show what one can do with it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36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 traditional “data mining approach” (as illustrated in</a:t>
            </a:r>
            <a:r>
              <a:rPr lang="en-US" baseline="0" dirty="0" smtClean="0"/>
              <a:t> the silly story), we’d approach the problem like so…</a:t>
            </a:r>
            <a:br>
              <a:rPr lang="en-US" baseline="0" dirty="0" smtClean="0"/>
            </a:br>
            <a:r>
              <a:rPr lang="en-US" baseline="0" dirty="0" smtClean="0"/>
              <a:t>we use some measure of “interestingness” to pick out some rules from the data, and then reason about those rules</a:t>
            </a:r>
            <a:br>
              <a:rPr lang="en-US" baseline="0" dirty="0" smtClean="0"/>
            </a:br>
            <a:r>
              <a:rPr lang="en-US" baseline="0" dirty="0" smtClean="0"/>
              <a:t>(actually: in many cases, a “data scientist” actually picks them out by hand and does the reasoning by hand!)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56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Says that we can solve the problem of which rules</a:t>
            </a:r>
            <a:r>
              <a:rPr lang="en-US" baseline="0" dirty="0" smtClean="0"/>
              <a:t> to learn for data mining (CSR, etc.)</a:t>
            </a:r>
            <a:br>
              <a:rPr lang="en-US" baseline="0" dirty="0" smtClean="0"/>
            </a:br>
            <a:r>
              <a:rPr lang="en-US" baseline="0" dirty="0" smtClean="0"/>
              <a:t>the algorithm provides </a:t>
            </a:r>
            <a:r>
              <a:rPr lang="en-US" baseline="0" smtClean="0"/>
              <a:t>a principled </a:t>
            </a:r>
            <a:r>
              <a:rPr lang="en-US" baseline="0" dirty="0" smtClean="0"/>
              <a:t>alternative to blind unsupervised learning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84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  <a:r>
              <a:rPr lang="en-US" baseline="0" dirty="0" smtClean="0"/>
              <a:t> tail bounds give the following…</a:t>
            </a:r>
            <a:br>
              <a:rPr lang="en-US" baseline="0" dirty="0" smtClean="0"/>
            </a:br>
            <a:r>
              <a:rPr lang="en-US" baseline="0" dirty="0" smtClean="0"/>
              <a:t>so, any set of polynomial size queries is therefore decidable from a polynomial # of examples</a:t>
            </a:r>
            <a:endParaRPr lang="en-US" dirty="0" smtClean="0"/>
          </a:p>
          <a:p>
            <a:r>
              <a:rPr lang="en-US" dirty="0" smtClean="0"/>
              <a:t>almost all there is to say about estimating</a:t>
            </a:r>
            <a:r>
              <a:rPr lang="en-US" baseline="0" dirty="0" smtClean="0"/>
              <a:t> validity of queries in the complete information setting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79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…by drawing </a:t>
            </a:r>
            <a:r>
              <a:rPr lang="en-US" sz="1200" dirty="0" smtClean="0"/>
              <a:t>an independent example </a:t>
            </a:r>
            <a:r>
              <a:rPr lang="en-US" sz="1200" i="1" dirty="0" smtClean="0"/>
              <a:t>x</a:t>
            </a:r>
            <a:r>
              <a:rPr lang="en-US" sz="1200" dirty="0" smtClean="0"/>
              <a:t> from D,</a:t>
            </a:r>
            <a:br>
              <a:rPr lang="en-US" sz="1200" dirty="0" smtClean="0"/>
            </a:br>
            <a:r>
              <a:rPr lang="en-US" sz="1200" dirty="0" smtClean="0"/>
              <a:t> and a mask </a:t>
            </a:r>
            <a:r>
              <a:rPr lang="en-US" sz="1200" i="1" dirty="0" smtClean="0"/>
              <a:t>m</a:t>
            </a:r>
            <a:r>
              <a:rPr lang="en-US" sz="1200" dirty="0" smtClean="0"/>
              <a:t> independently from a fixed masking process </a:t>
            </a:r>
            <a:r>
              <a:rPr lang="en-US" sz="1200" i="1" dirty="0" smtClean="0"/>
              <a:t>M </a:t>
            </a:r>
            <a:br>
              <a:rPr lang="en-US" sz="1200" i="1" dirty="0" smtClean="0"/>
            </a:br>
            <a:r>
              <a:rPr lang="en-US" sz="1200" i="1" dirty="0" smtClean="0"/>
              <a:t>and applying m to</a:t>
            </a:r>
            <a:r>
              <a:rPr lang="en-US" sz="1200" i="1" baseline="0" dirty="0" smtClean="0"/>
              <a:t> 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73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Now, on to the integrated</a:t>
            </a:r>
            <a:r>
              <a:rPr lang="en-US" baseline="0" dirty="0" smtClean="0"/>
              <a:t> algorithms for learning and reasoning.</a:t>
            </a:r>
            <a:br>
              <a:rPr lang="en-US" baseline="0" dirty="0" smtClean="0"/>
            </a:br>
            <a:r>
              <a:rPr lang="en-US" baseline="0" dirty="0" smtClean="0"/>
              <a:t>Reasoning algorithms are (ideally) designed with a guarantee that they are</a:t>
            </a:r>
            <a:br>
              <a:rPr lang="en-US" baseline="0" dirty="0" smtClean="0"/>
            </a:br>
            <a:r>
              <a:rPr lang="en-US" baseline="0" dirty="0" smtClean="0"/>
              <a:t>complete for a proof system fragment, such as…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11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Refuting the CNF means: show that it is not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baseline="0" dirty="0" smtClean="0"/>
              <a:t> cut rule is essentially a proof by cases---either x is true or it is false, and either way</a:t>
            </a:r>
            <a:br>
              <a:rPr lang="en-US" baseline="0" dirty="0" smtClean="0"/>
            </a:br>
            <a:r>
              <a:rPr lang="en-US" baseline="0" dirty="0" smtClean="0"/>
              <a:t>if </a:t>
            </a:r>
            <a:r>
              <a:rPr lang="en-US" baseline="0" dirty="0" err="1" smtClean="0"/>
              <a:t>Ci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Cj</a:t>
            </a:r>
            <a:r>
              <a:rPr lang="en-US" baseline="0" dirty="0" smtClean="0"/>
              <a:t> were both sat., some literal in the rest of one of the clauses must be satisfied</a:t>
            </a:r>
            <a:br>
              <a:rPr lang="en-US" baseline="0" dirty="0" smtClean="0"/>
            </a:br>
            <a:r>
              <a:rPr lang="en-US" baseline="0" dirty="0" smtClean="0"/>
              <a:t>deriving the (</a:t>
            </a:r>
            <a:r>
              <a:rPr lang="en-US" baseline="0" dirty="0" err="1" smtClean="0"/>
              <a:t>unsat</a:t>
            </a:r>
            <a:r>
              <a:rPr lang="en-US" baseline="0" dirty="0" smtClean="0"/>
              <a:t>.) empty clause refutes the CNF since the rules are sound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75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Model-theoretically: sat.</a:t>
            </a:r>
            <a:r>
              <a:rPr lang="en-US" baseline="0" dirty="0" smtClean="0"/>
              <a:t> assignments of psi are also sat. assignments of phi, so validity of phi can only be greater.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360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…testability is a “base case”—given</a:t>
            </a:r>
            <a:r>
              <a:rPr lang="en-US" baseline="0" dirty="0" smtClean="0"/>
              <a:t> a testable formula, we reason about its clauses,</a:t>
            </a:r>
            <a:br>
              <a:rPr lang="en-US" baseline="0" dirty="0" smtClean="0"/>
            </a:br>
            <a:r>
              <a:rPr lang="en-US" baseline="0" dirty="0" smtClean="0"/>
              <a:t>and we expect to be able to derive any conclusions that follow from a testable formula</a:t>
            </a:r>
            <a:br>
              <a:rPr lang="en-US" baseline="0" dirty="0" smtClean="0"/>
            </a:br>
            <a:r>
              <a:rPr lang="en-US" baseline="0" dirty="0" smtClean="0"/>
              <a:t>(according to our tractable proof system fragment)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02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Obtain a feeding log for an aviary.</a:t>
            </a:r>
            <a:r>
              <a:rPr lang="en-US" baseline="0" dirty="0" smtClean="0"/>
              <a:t> </a:t>
            </a:r>
            <a:r>
              <a:rPr lang="en-US" dirty="0" smtClean="0"/>
              <a:t>We</a:t>
            </a:r>
            <a:r>
              <a:rPr lang="en-US" baseline="0" dirty="0" smtClean="0"/>
              <a:t> wonder whether the birds in the aviary fly.</a:t>
            </a:r>
            <a:br>
              <a:rPr lang="en-US" baseline="0" dirty="0" smtClean="0"/>
            </a:br>
            <a:r>
              <a:rPr lang="en-US" baseline="0" dirty="0" smtClean="0"/>
              <a:t>We have some prior knowledge: the non-penguins fly and penguins eat fish</a:t>
            </a:r>
            <a:br>
              <a:rPr lang="en-US" baseline="0" dirty="0" smtClean="0"/>
            </a:br>
            <a:r>
              <a:rPr lang="en-US" baseline="0" dirty="0" smtClean="0"/>
              <a:t>Performing analytics (ML) on the log, we determine that the birds aren’t eating fish</a:t>
            </a:r>
            <a:br>
              <a:rPr lang="en-US" baseline="0" dirty="0" smtClean="0"/>
            </a:br>
            <a:r>
              <a:rPr lang="en-US" baseline="0" dirty="0" smtClean="0"/>
              <a:t>SO, we conclude that the birds of the aviary fly</a:t>
            </a:r>
            <a:br>
              <a:rPr lang="en-US" baseline="0" dirty="0" smtClean="0"/>
            </a:br>
            <a:r>
              <a:rPr lang="en-US" baseline="0" dirty="0" smtClean="0"/>
              <a:t>Neither the feeding log nor the prior knowledge alone permits such a conclusion.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113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analogy to the rules blindly produced by the learning algorithm in the two-stage</a:t>
            </a:r>
            <a:r>
              <a:rPr lang="en-US" baseline="0" dirty="0" smtClean="0"/>
              <a:t> setting,</a:t>
            </a:r>
          </a:p>
          <a:p>
            <a:r>
              <a:rPr lang="en-US" baseline="0" dirty="0" smtClean="0"/>
              <a:t>We are setting some “completeness” condition for such rules, namely:</a:t>
            </a:r>
          </a:p>
          <a:p>
            <a:r>
              <a:rPr lang="en-US" baseline="0" dirty="0" smtClean="0"/>
              <a:t>we expect the combined algorithm to be capable of learning such testable rules (as “premises” for reasoning);</a:t>
            </a:r>
            <a:br>
              <a:rPr lang="en-US" baseline="0" dirty="0" smtClean="0"/>
            </a:br>
            <a:r>
              <a:rPr lang="en-US" baseline="0" dirty="0" smtClean="0"/>
              <a:t>the benefit is that, moreover, using the query, we can also expect it to zero in on the useful “premises”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43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…as,</a:t>
            </a:r>
            <a:r>
              <a:rPr lang="en-US" baseline="0" dirty="0" smtClean="0"/>
              <a:t> for example, our lottery “rules of thumb” weren’t.</a:t>
            </a:r>
            <a:br>
              <a:rPr lang="en-US" baseline="0" dirty="0" smtClean="0"/>
            </a:br>
            <a:r>
              <a:rPr lang="en-US" baseline="0" dirty="0" smtClean="0"/>
              <a:t>We would like to allow the use of such psi even if there are occasional counterexamples</a:t>
            </a:r>
            <a:br>
              <a:rPr lang="en-US" baseline="0" dirty="0" smtClean="0"/>
            </a:br>
            <a:r>
              <a:rPr lang="en-US" baseline="0" dirty="0" smtClean="0"/>
              <a:t>Similar to agnostic learning: we would like to validate phi even if it is not perfectly valid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394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(BRIEF VERSION: if</a:t>
            </a:r>
            <a:r>
              <a:rPr lang="en-US" baseline="0" dirty="0" smtClean="0"/>
              <a:t> we apply the restriction to the resolution proof, the testable formula “drops out”)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…All we are doing</a:t>
            </a:r>
            <a:r>
              <a:rPr lang="en-US" baseline="0" dirty="0" smtClean="0"/>
              <a:t> is applying a tail bound for each of the p(n) size DNF falling in one of the two cases</a:t>
            </a:r>
            <a:br>
              <a:rPr lang="en-US" baseline="0" dirty="0" smtClean="0"/>
            </a:br>
            <a:r>
              <a:rPr lang="en-US" baseline="0" dirty="0" smtClean="0"/>
              <a:t>trivial counting gives the claimed bound on the number of size-p(n) DNF</a:t>
            </a:r>
            <a:br>
              <a:rPr lang="en-US" baseline="0" dirty="0" smtClean="0"/>
            </a:br>
            <a:r>
              <a:rPr lang="en-US" baseline="0" dirty="0" smtClean="0"/>
              <a:t>So, this is a natural, tractable special case of the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583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“unsupervised” generalization</a:t>
            </a:r>
            <a:r>
              <a:rPr lang="en-US" baseline="0" dirty="0" smtClean="0"/>
              <a:t> of learning parities under </a:t>
            </a:r>
            <a:r>
              <a:rPr lang="en-US" baseline="0" dirty="0" err="1" smtClean="0"/>
              <a:t>unif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dist’n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in restricted focus of attention model (Ben-David &amp; </a:t>
            </a:r>
            <a:r>
              <a:rPr lang="en-US" baseline="0" dirty="0" err="1" smtClean="0"/>
              <a:t>Dichterman</a:t>
            </a:r>
            <a:r>
              <a:rPr lang="en-US" baseline="0" dirty="0" smtClean="0"/>
              <a:t>) that task is provably hard</a:t>
            </a:r>
            <a:br>
              <a:rPr lang="en-US" baseline="0" dirty="0" smtClean="0"/>
            </a:br>
            <a:r>
              <a:rPr lang="en-US" baseline="0" dirty="0" err="1" smtClean="0"/>
              <a:t>w.r.t</a:t>
            </a:r>
            <a:r>
              <a:rPr lang="en-US" baseline="0" dirty="0" smtClean="0"/>
              <a:t>. *this query-answering application,* the hardness can be circumvented</a:t>
            </a:r>
            <a:br>
              <a:rPr lang="en-US" baseline="0" dirty="0" smtClean="0"/>
            </a:br>
            <a:r>
              <a:rPr lang="en-US" baseline="0" dirty="0" smtClean="0"/>
              <a:t>more specifically “polynomial” queries are still hard to answer in general, </a:t>
            </a:r>
            <a:br>
              <a:rPr lang="en-US" baseline="0" dirty="0" smtClean="0"/>
            </a:br>
            <a:r>
              <a:rPr lang="en-US" baseline="0" dirty="0" smtClean="0"/>
              <a:t>but the efficiency of the theorem-proving </a:t>
            </a:r>
            <a:r>
              <a:rPr lang="en-US" baseline="0" dirty="0" err="1" smtClean="0"/>
              <a:t>algs</a:t>
            </a:r>
            <a:r>
              <a:rPr lang="en-US" baseline="0" dirty="0" smtClean="0"/>
              <a:t>. for PCR &amp; RES improves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242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…again,</a:t>
            </a:r>
            <a:r>
              <a:rPr lang="en-US" baseline="0" dirty="0" smtClean="0"/>
              <a:t> that is, proving the negation of phi</a:t>
            </a:r>
          </a:p>
          <a:p>
            <a:r>
              <a:rPr lang="en-US" baseline="0" dirty="0" smtClean="0"/>
              <a:t>Interesting because the best known algorithms (first by Clegg-Edmonds-</a:t>
            </a:r>
            <a:r>
              <a:rPr lang="en-US" baseline="0" dirty="0" err="1" smtClean="0"/>
              <a:t>Impagliazzo</a:t>
            </a:r>
            <a:r>
              <a:rPr lang="en-US" baseline="0" dirty="0" smtClean="0"/>
              <a:t> </a:t>
            </a:r>
            <a:r>
              <a:rPr lang="fr-FR" baseline="0" dirty="0" smtClean="0"/>
              <a:t>’</a:t>
            </a:r>
            <a:r>
              <a:rPr lang="en-US" baseline="0" dirty="0" smtClean="0"/>
              <a:t>96) </a:t>
            </a:r>
            <a:br>
              <a:rPr lang="en-US" baseline="0" dirty="0" smtClean="0"/>
            </a:br>
            <a:r>
              <a:rPr lang="en-US" baseline="0" dirty="0" smtClean="0"/>
              <a:t>only “automatize” RES in time </a:t>
            </a:r>
            <a:r>
              <a:rPr lang="en-US" baseline="0" dirty="0" err="1" smtClean="0"/>
              <a:t>exp</a:t>
            </a:r>
            <a:r>
              <a:rPr lang="en-US" baseline="0" dirty="0" smtClean="0"/>
              <a:t>(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(n))</a:t>
            </a:r>
            <a:r>
              <a:rPr lang="en-US" dirty="0" smtClean="0"/>
              <a:t> 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conjectured not to be possible even in </a:t>
            </a:r>
            <a:r>
              <a:rPr lang="en-US" baseline="0" dirty="0" err="1" smtClean="0"/>
              <a:t>quasipolynomial</a:t>
            </a:r>
            <a:r>
              <a:rPr lang="en-US" baseline="0" dirty="0" smtClean="0"/>
              <a:t> time in the usual sense</a:t>
            </a:r>
            <a:br>
              <a:rPr lang="en-US" baseline="0" dirty="0" smtClean="0"/>
            </a:br>
            <a:r>
              <a:rPr lang="en-US" baseline="0" dirty="0" smtClean="0"/>
              <a:t>(cf. </a:t>
            </a:r>
            <a:r>
              <a:rPr lang="en-US" baseline="0" dirty="0" err="1" smtClean="0"/>
              <a:t>Alekhnovich-Razborov</a:t>
            </a:r>
            <a:r>
              <a:rPr lang="en-US" baseline="0" dirty="0" smtClean="0"/>
              <a:t> </a:t>
            </a:r>
            <a:r>
              <a:rPr lang="fr-FR" baseline="0" dirty="0" smtClean="0"/>
              <a:t>’</a:t>
            </a:r>
            <a:r>
              <a:rPr lang="en-US" baseline="0" dirty="0" smtClean="0"/>
              <a:t>08)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19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abstract property of these affine distributions we use is as follows…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(e.g</a:t>
            </a:r>
            <a:r>
              <a:rPr lang="en-US" dirty="0" smtClean="0"/>
              <a:t>., the uniform distribution is ½</a:t>
            </a:r>
            <a:r>
              <a:rPr lang="en-US" smtClean="0"/>
              <a:t>-balanced)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055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01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…again,</a:t>
            </a:r>
            <a:r>
              <a:rPr lang="en-US" baseline="0" dirty="0" smtClean="0"/>
              <a:t> that is, proving the negation of phi</a:t>
            </a:r>
          </a:p>
          <a:p>
            <a:r>
              <a:rPr lang="en-US" baseline="0" dirty="0" smtClean="0"/>
              <a:t>Interesting because the best known algorithms (first by Clegg-Edmonds-</a:t>
            </a:r>
            <a:r>
              <a:rPr lang="en-US" baseline="0" dirty="0" err="1" smtClean="0"/>
              <a:t>Impagliazzo</a:t>
            </a:r>
            <a:r>
              <a:rPr lang="en-US" baseline="0" dirty="0" smtClean="0"/>
              <a:t> </a:t>
            </a:r>
            <a:r>
              <a:rPr lang="fr-FR" baseline="0" dirty="0" smtClean="0"/>
              <a:t>’</a:t>
            </a:r>
            <a:r>
              <a:rPr lang="en-US" baseline="0" dirty="0" smtClean="0"/>
              <a:t>96) </a:t>
            </a:r>
            <a:br>
              <a:rPr lang="en-US" baseline="0" dirty="0" smtClean="0"/>
            </a:br>
            <a:r>
              <a:rPr lang="en-US" baseline="0" dirty="0" smtClean="0"/>
              <a:t>only “automatize” PCR in time </a:t>
            </a:r>
            <a:r>
              <a:rPr lang="en-US" baseline="0" dirty="0" err="1" smtClean="0"/>
              <a:t>exp</a:t>
            </a:r>
            <a:r>
              <a:rPr lang="en-US" baseline="0" dirty="0" smtClean="0"/>
              <a:t>(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19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I’ll try</a:t>
            </a:r>
            <a:r>
              <a:rPr lang="en-US" baseline="0" dirty="0" smtClean="0"/>
              <a:t> to argue is the following, simpler claim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…again,</a:t>
            </a:r>
            <a:r>
              <a:rPr lang="en-US" baseline="0" dirty="0" smtClean="0"/>
              <a:t> that is, proving the negation of phi</a:t>
            </a:r>
          </a:p>
          <a:p>
            <a:r>
              <a:rPr lang="en-US" baseline="0" dirty="0" smtClean="0"/>
              <a:t>the best known algorithms similarly only “automatize” RES in time </a:t>
            </a:r>
            <a:r>
              <a:rPr lang="en-US" baseline="0" dirty="0" err="1" smtClean="0"/>
              <a:t>exp</a:t>
            </a:r>
            <a:r>
              <a:rPr lang="en-US" baseline="0" dirty="0" smtClean="0"/>
              <a:t>(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(n))</a:t>
            </a:r>
            <a:br>
              <a:rPr lang="en-US" baseline="0" dirty="0" smtClean="0"/>
            </a:br>
            <a:r>
              <a:rPr lang="en-US" baseline="0" dirty="0" smtClean="0"/>
              <a:t>conjectured not to be possible even in </a:t>
            </a:r>
            <a:r>
              <a:rPr lang="en-US" baseline="0" dirty="0" err="1" smtClean="0"/>
              <a:t>quasipolynomial</a:t>
            </a:r>
            <a:r>
              <a:rPr lang="en-US" baseline="0" dirty="0" smtClean="0"/>
              <a:t> time in the usual sense</a:t>
            </a:r>
            <a:br>
              <a:rPr lang="en-US" baseline="0" dirty="0" smtClean="0"/>
            </a:br>
            <a:r>
              <a:rPr lang="en-US" baseline="0" dirty="0" smtClean="0"/>
              <a:t>(cf. </a:t>
            </a:r>
            <a:r>
              <a:rPr lang="en-US" baseline="0" dirty="0" err="1" smtClean="0"/>
              <a:t>Alekhnovich-Razborov</a:t>
            </a:r>
            <a:r>
              <a:rPr lang="en-US" baseline="0" dirty="0" smtClean="0"/>
              <a:t> </a:t>
            </a:r>
            <a:r>
              <a:rPr lang="fr-FR" baseline="0" dirty="0" smtClean="0"/>
              <a:t>’</a:t>
            </a:r>
            <a:r>
              <a:rPr lang="en-US" baseline="0" dirty="0" smtClean="0"/>
              <a:t>08)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19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by just considering the reasoning problem</a:t>
            </a:r>
            <a:r>
              <a:rPr lang="en-US" baseline="0" dirty="0" smtClean="0"/>
              <a:t> over </a:t>
            </a:r>
            <a:r>
              <a:rPr lang="en-US" baseline="0" dirty="0" err="1" smtClean="0"/>
              <a:t>unif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dist’n</a:t>
            </a:r>
            <a:r>
              <a:rPr lang="en-US" baseline="0" dirty="0" smtClean="0"/>
              <a:t> (no </a:t>
            </a:r>
            <a:r>
              <a:rPr lang="en-US" baseline="0" smtClean="0"/>
              <a:t>learning involved here)</a:t>
            </a:r>
            <a:r>
              <a:rPr lang="en-US" smtClean="0"/>
              <a:t/>
            </a:r>
            <a:br>
              <a:rPr lang="en-US" smtClean="0"/>
            </a:br>
            <a:r>
              <a:rPr lang="en-US" dirty="0" smtClean="0"/>
              <a:t>…Again, testable clauses “drop out” of the RES refutation, so the refutation consists only of narrow clauses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88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first clue is the p-value.. Rules obtained from ML *don’t hold with certainty*</a:t>
            </a:r>
            <a:br>
              <a:rPr lang="en-US" baseline="0" dirty="0" smtClean="0"/>
            </a:br>
            <a:r>
              <a:rPr lang="en-US" baseline="0" dirty="0" smtClean="0"/>
              <a:t>As a consequence, the results we get are likewise not entirely true—a few penguins may have been recently acquired.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113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if the clauses have only </a:t>
            </a:r>
            <a:r>
              <a:rPr lang="en-US" dirty="0" err="1" smtClean="0"/>
              <a:t>subclauses</a:t>
            </a:r>
            <a:r>
              <a:rPr lang="en-US" dirty="0" smtClean="0"/>
              <a:t> that are balanced or</a:t>
            </a:r>
            <a:r>
              <a:rPr lang="en-US" baseline="0" dirty="0" smtClean="0"/>
              <a:t> implied true, they are testable.</a:t>
            </a:r>
            <a:br>
              <a:rPr lang="en-US" baseline="0" dirty="0" smtClean="0"/>
            </a:br>
            <a:r>
              <a:rPr lang="en-US" baseline="0" dirty="0" smtClean="0"/>
              <a:t>The only interesting remaining case is when as soon as the </a:t>
            </a:r>
            <a:r>
              <a:rPr lang="en-US" baseline="0" dirty="0" err="1" smtClean="0"/>
              <a:t>subclause</a:t>
            </a:r>
            <a:r>
              <a:rPr lang="en-US" baseline="0" dirty="0" smtClean="0"/>
              <a:t> is sufficiently wide,</a:t>
            </a:r>
            <a:br>
              <a:rPr lang="en-US" baseline="0" dirty="0" smtClean="0"/>
            </a:br>
            <a:r>
              <a:rPr lang="en-US" baseline="0" dirty="0" smtClean="0"/>
              <a:t>it contains a literal that is implied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43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…for this to happen, </a:t>
            </a:r>
            <a:r>
              <a:rPr lang="en-US" dirty="0" err="1" smtClean="0"/>
              <a:t>subclauses</a:t>
            </a:r>
            <a:r>
              <a:rPr lang="en-US" baseline="0" dirty="0" smtClean="0"/>
              <a:t> right at the threshold for sufficient width O(log gamma)</a:t>
            </a:r>
            <a:br>
              <a:rPr lang="en-US" baseline="0" dirty="0" smtClean="0"/>
            </a:br>
            <a:r>
              <a:rPr lang="en-US" baseline="0" dirty="0" smtClean="0"/>
              <a:t>must have literals implied false.</a:t>
            </a:r>
            <a:br>
              <a:rPr lang="en-US" baseline="0" dirty="0" smtClean="0"/>
            </a:br>
            <a:r>
              <a:rPr lang="en-US" baseline="0" dirty="0" smtClean="0"/>
              <a:t>If we had these clauses, we use them to eliminate these “irrelevant,” false literals</a:t>
            </a:r>
          </a:p>
          <a:p>
            <a:r>
              <a:rPr lang="en-US" baseline="0" dirty="0" smtClean="0"/>
              <a:t>But actually, we *can* learn these clauses directly and explicitly by testing them on ex’s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653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545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(using</a:t>
            </a:r>
            <a:r>
              <a:rPr lang="en-US" baseline="0" dirty="0" smtClean="0"/>
              <a:t> the basic </a:t>
            </a:r>
            <a:r>
              <a:rPr lang="en-US" baseline="0" dirty="0" err="1" smtClean="0"/>
              <a:t>alg</a:t>
            </a:r>
            <a:r>
              <a:rPr lang="en-US" baseline="0" dirty="0" smtClean="0"/>
              <a:t> from the previous section with a width bound)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355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Recall:</a:t>
            </a:r>
            <a:r>
              <a:rPr lang="en-US" baseline="0" dirty="0" smtClean="0"/>
              <a:t> </a:t>
            </a:r>
            <a:r>
              <a:rPr lang="en-US" dirty="0" smtClean="0"/>
              <a:t>Under a restriction, testable clauses in the proof vanish </a:t>
            </a:r>
            <a:r>
              <a:rPr lang="en-US" dirty="0" err="1" smtClean="0"/>
              <a:t>w.h.p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452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 inductively, each</a:t>
            </a:r>
            <a:r>
              <a:rPr lang="en-US" baseline="0" dirty="0" smtClean="0"/>
              <a:t> time we simulate a proof step we may reach twice the “target” width bound</a:t>
            </a:r>
            <a:br>
              <a:rPr lang="en-US" baseline="0" dirty="0" smtClean="0"/>
            </a:br>
            <a:r>
              <a:rPr lang="en-US" baseline="0" dirty="0" smtClean="0"/>
              <a:t>but then we are guaranteed that we can reduce the width to the “target” bound by eliminating these l*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500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…so inductively, each</a:t>
            </a:r>
            <a:r>
              <a:rPr lang="en-US" baseline="0" dirty="0" smtClean="0"/>
              <a:t> time we simulate a proof step we may reach twice the “target” width bound</a:t>
            </a:r>
            <a:br>
              <a:rPr lang="en-US" baseline="0" dirty="0" smtClean="0"/>
            </a:br>
            <a:r>
              <a:rPr lang="en-US" baseline="0" dirty="0" smtClean="0"/>
              <a:t>but then we are guaranteed that we can reduce the width to the “target” bound by eliminating these l*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89628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stronger claim again…</a:t>
            </a:r>
            <a:br>
              <a:rPr lang="en-US" baseline="0" dirty="0" smtClean="0"/>
            </a:br>
            <a:r>
              <a:rPr lang="en-US" baseline="0" dirty="0" smtClean="0"/>
              <a:t>The argument is mostly just a generalization, using the CEI degree-based algorithm</a:t>
            </a:r>
            <a:br>
              <a:rPr lang="en-US" baseline="0" dirty="0" smtClean="0"/>
            </a:br>
            <a:r>
              <a:rPr lang="en-US" baseline="0" dirty="0" smtClean="0"/>
              <a:t>the main twist we didn’t show is that we can convert from one “reduction order”</a:t>
            </a:r>
            <a:r>
              <a:rPr lang="en-US" baseline="0" dirty="0"/>
              <a:t> </a:t>
            </a:r>
            <a:r>
              <a:rPr lang="en-US" baseline="0" dirty="0" smtClean="0"/>
              <a:t>to another in low-degree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19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(…so the</a:t>
            </a:r>
            <a:r>
              <a:rPr lang="en-US" baseline="0" dirty="0" smtClean="0"/>
              <a:t> challenge is finding some premise formula when we only have ones with</a:t>
            </a:r>
            <a:br>
              <a:rPr lang="en-US" baseline="0" dirty="0" smtClean="0"/>
            </a:br>
            <a:r>
              <a:rPr lang="en-US" baseline="0" dirty="0" smtClean="0"/>
              <a:t>noticeably imperfect validity—akin to the challenge in agnostic learning)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340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(uncorrelated seems important here since we want to infer something about the</a:t>
            </a:r>
            <a:br>
              <a:rPr lang="en-US" baseline="0" dirty="0" smtClean="0"/>
            </a:br>
            <a:r>
              <a:rPr lang="en-US" baseline="0" dirty="0" smtClean="0"/>
              <a:t>masked attributes to beat the “worst-case” behavior)</a:t>
            </a:r>
            <a:br>
              <a:rPr lang="en-US" baseline="0" dirty="0" smtClean="0"/>
            </a:br>
            <a:r>
              <a:rPr lang="en-US" baseline="0" dirty="0" smtClean="0"/>
              <a:t>(cutting planes are *very* natural from a learning perspective, so there is reason to hope)</a:t>
            </a:r>
            <a:br>
              <a:rPr lang="en-US" baseline="0" dirty="0" smtClean="0"/>
            </a:b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34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source of the difficulty traces back to the guarantees provided by learning algorithms…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PAC-learning </a:t>
            </a:r>
            <a:r>
              <a:rPr lang="en-US" b="1" dirty="0" err="1" smtClean="0"/>
              <a:t>algs</a:t>
            </a:r>
            <a:r>
              <a:rPr lang="en-US" dirty="0" smtClean="0"/>
              <a:t> take as input a sample of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b="1" dirty="0" smtClean="0"/>
              <a:t>labeled</a:t>
            </a:r>
            <a:r>
              <a:rPr lang="en-US" dirty="0" smtClean="0"/>
              <a:t> </a:t>
            </a:r>
            <a:r>
              <a:rPr lang="en-US" b="1" dirty="0" smtClean="0"/>
              <a:t>ex’s</a:t>
            </a:r>
            <a:r>
              <a:rPr lang="en-US" dirty="0" smtClean="0"/>
              <a:t>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) drawn </a:t>
            </a:r>
            <a:r>
              <a:rPr lang="en-US" dirty="0" err="1" smtClean="0"/>
              <a:t>ind.</a:t>
            </a:r>
            <a:r>
              <a:rPr lang="en-US" dirty="0" smtClean="0"/>
              <a:t> from a </a:t>
            </a:r>
            <a:r>
              <a:rPr lang="en-US" dirty="0" err="1" smtClean="0"/>
              <a:t>dist’n</a:t>
            </a:r>
            <a:r>
              <a:rPr lang="en-US" dirty="0" smtClean="0"/>
              <a:t> D.</a:t>
            </a:r>
          </a:p>
          <a:p>
            <a:pPr marL="0" indent="0">
              <a:buNone/>
            </a:pPr>
            <a:r>
              <a:rPr lang="en-US" dirty="0" smtClean="0"/>
              <a:t>They produce as output a </a:t>
            </a:r>
            <a:r>
              <a:rPr lang="en-US" dirty="0" err="1" smtClean="0"/>
              <a:t>rep’n</a:t>
            </a:r>
            <a:r>
              <a:rPr lang="en-US" dirty="0" smtClean="0"/>
              <a:t> of a Boolean fn.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 smtClean="0"/>
              <a:t>If the target attribute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i="1" baseline="-25000" dirty="0" smtClean="0"/>
              <a:t> </a:t>
            </a:r>
            <a:r>
              <a:rPr lang="en-US" dirty="0" smtClean="0"/>
              <a:t>is produced by some fn. </a:t>
            </a:r>
            <a:r>
              <a:rPr lang="en-US" i="1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 from the </a:t>
            </a:r>
            <a:r>
              <a:rPr lang="en-US" b="1" dirty="0" smtClean="0"/>
              <a:t>concept class</a:t>
            </a:r>
            <a:r>
              <a:rPr lang="en-US" dirty="0" smtClean="0"/>
              <a:t> </a:t>
            </a:r>
            <a:r>
              <a:rPr lang="en-US" i="1" dirty="0" smtClean="0">
                <a:latin typeface="Lucida Calligraphy"/>
                <a:cs typeface="Lucida Calligraphy"/>
              </a:rPr>
              <a:t>C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 err="1" smtClean="0"/>
              <a:t>w.h.p</a:t>
            </a:r>
            <a:r>
              <a:rPr lang="en-US" dirty="0" smtClean="0"/>
              <a:t>. over the sample, f is </a:t>
            </a:r>
            <a:r>
              <a:rPr lang="en-US" dirty="0" err="1" smtClean="0"/>
              <a:t>s.t.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r>
              <a:rPr lang="en-US" dirty="0" smtClean="0"/>
              <a:t>. over new examples drawn from D,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err="1" smtClean="0"/>
              <a:t>.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78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source of the difficulty traces back to the guarantees provided by learning algorithms…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41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sometimes in applications, such as information extraction, the learned</a:t>
            </a:r>
            <a:r>
              <a:rPr lang="en-US" baseline="0" dirty="0" smtClean="0"/>
              <a:t> “pattern” is added to a rule base</a:t>
            </a:r>
            <a:endParaRPr lang="en-US" dirty="0" smtClean="0"/>
          </a:p>
          <a:p>
            <a:r>
              <a:rPr lang="en-US" dirty="0" smtClean="0"/>
              <a:t>(because there may</a:t>
            </a:r>
            <a:r>
              <a:rPr lang="en-US" baseline="0" dirty="0" smtClean="0"/>
              <a:t> always be exceptions that we have not encountered)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Other kinds of learning models</a:t>
            </a:r>
            <a:r>
              <a:rPr lang="en-US" baseline="0" dirty="0" smtClean="0"/>
              <a:t> all have similar caveats unless they utilize pure memorization.</a:t>
            </a:r>
            <a:endParaRPr lang="en-US" dirty="0" smtClean="0"/>
          </a:p>
          <a:p>
            <a:r>
              <a:rPr lang="en-US" dirty="0" smtClean="0"/>
              <a:t>Nevertheless, there *is* some kind of *objective* utility to learned</a:t>
            </a:r>
            <a:r>
              <a:rPr lang="en-US" baseline="0" dirty="0" smtClean="0"/>
              <a:t> rules, that is not captured in this sense</a:t>
            </a:r>
            <a:br>
              <a:rPr lang="en-US" baseline="0" dirty="0" smtClean="0"/>
            </a:br>
            <a:r>
              <a:rPr lang="en-US" dirty="0" smtClean="0"/>
              <a:t>The need for a “PAC” semantics (or something like it) is motivated by this conflict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09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might have some alternatives in mind. For example,</a:t>
            </a:r>
            <a:r>
              <a:rPr lang="en-US" baseline="0" dirty="0" smtClean="0"/>
              <a:t> Prob. Logic (as studied by Halpern)…</a:t>
            </a:r>
            <a:br>
              <a:rPr lang="en-US" baseline="0" dirty="0" smtClean="0"/>
            </a:br>
            <a:r>
              <a:rPr lang="en-US" baseline="0" dirty="0" smtClean="0"/>
              <a:t>turns out to be *too rich*, and thus inherently intractable</a:t>
            </a:r>
          </a:p>
          <a:p>
            <a:r>
              <a:rPr lang="en-US" baseline="0" dirty="0" smtClean="0"/>
              <a:t>Likewise, these currently popular approaches based on graphical models provide a framework for</a:t>
            </a:r>
            <a:br>
              <a:rPr lang="en-US" baseline="0" dirty="0" smtClean="0"/>
            </a:br>
            <a:r>
              <a:rPr lang="en-US" baseline="0" dirty="0" smtClean="0"/>
              <a:t>approaching many problems, but learning has never been achieved in any scalable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11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standard accommodates the kinds of imperfection we encountered in our silly application</a:t>
            </a:r>
            <a:br>
              <a:rPr lang="en-US" baseline="0" dirty="0" smtClean="0"/>
            </a:br>
            <a:r>
              <a:rPr lang="en-US" baseline="0" dirty="0" smtClean="0"/>
              <a:t>Explicit modeling of rules of thumb is also useful when even our premises may be sloppy. </a:t>
            </a:r>
            <a:br>
              <a:rPr lang="en-US" baseline="0" dirty="0" smtClean="0"/>
            </a:br>
            <a:r>
              <a:rPr lang="en-US" baseline="0" dirty="0" smtClean="0"/>
              <a:t>E.g., Maybe the aviary also acquired some emus, partially invalidating our “penguin rules.” (oops)</a:t>
            </a:r>
            <a:br>
              <a:rPr lang="en-US" baseline="0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11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 nice example</a:t>
            </a:r>
            <a:r>
              <a:rPr lang="en-US" baseline="0" dirty="0" smtClean="0"/>
              <a:t> using FO logic</a:t>
            </a:r>
          </a:p>
          <a:p>
            <a:r>
              <a:rPr lang="en-US" baseline="0" dirty="0" smtClean="0"/>
              <a:t>it is a good “rule of thumb” that any given lottery ticket will not win, can learn this from experience….</a:t>
            </a:r>
            <a:br>
              <a:rPr lang="en-US" baseline="0" dirty="0" smtClean="0"/>
            </a:br>
            <a:r>
              <a:rPr lang="en-US" baseline="0" dirty="0" smtClean="0"/>
              <a:t>But since the universe is finite, (if “N tickets” also asserted) these formulas are not consistent</a:t>
            </a:r>
            <a:br>
              <a:rPr lang="en-US" baseline="0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77183-F317-8546-9583-0CB0BA0A82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3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47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1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8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9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3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6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8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D1E2C-FEE9-104F-8E54-1784ADD3869B}" type="datetimeFigureOut">
              <a:rPr lang="en-US" smtClean="0"/>
              <a:t>12/17/13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DD93D-0F70-804A-BB8B-726E9CDCF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6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Efficient reasoning in </a:t>
            </a:r>
            <a:br>
              <a:rPr lang="en-US" b="1" dirty="0" smtClean="0"/>
            </a:br>
            <a:r>
              <a:rPr lang="en-US" b="1" dirty="0" smtClean="0"/>
              <a:t>PAC Semantics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Brendan Juba</a:t>
            </a:r>
            <a:b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Harvard University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24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/>
              <a:t>PAC Semantics </a:t>
            </a:r>
            <a:r>
              <a:rPr lang="en-US" sz="4400" dirty="0" smtClean="0"/>
              <a:t>(Valiant, 2000) is </a:t>
            </a:r>
            <a:br>
              <a:rPr lang="en-US" sz="4400" dirty="0" smtClean="0"/>
            </a:br>
            <a:r>
              <a:rPr lang="en-US" sz="4400" i="1" dirty="0" smtClean="0"/>
              <a:t>a weaker standard</a:t>
            </a:r>
            <a:r>
              <a:rPr lang="en-US" sz="4400" dirty="0" smtClean="0"/>
              <a:t> that captures the utility of </a:t>
            </a:r>
            <a:r>
              <a:rPr lang="en-US" sz="4400" i="1" dirty="0" smtClean="0"/>
              <a:t>knowledge derived from data</a:t>
            </a:r>
            <a:r>
              <a:rPr lang="en-US" sz="4400" dirty="0" smtClean="0"/>
              <a:t>, conclusions drawn from such knowledge, etc. and permits </a:t>
            </a:r>
            <a:r>
              <a:rPr lang="en-US" sz="4400" i="1" dirty="0" smtClean="0"/>
              <a:t>efficient algorithms</a:t>
            </a: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1411209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PAC Semantics</a:t>
            </a:r>
            <a:br>
              <a:rPr lang="en-US" b="1" dirty="0" smtClean="0"/>
            </a:br>
            <a:r>
              <a:rPr lang="en-US" i="1" dirty="0" smtClean="0"/>
              <a:t>(for propositional logic)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Recall:</a:t>
            </a:r>
            <a:r>
              <a:rPr lang="en-US" dirty="0" smtClean="0"/>
              <a:t> propositional logic consists of </a:t>
            </a:r>
            <a:r>
              <a:rPr lang="en-US" i="1" dirty="0" smtClean="0"/>
              <a:t>formulas </a:t>
            </a:r>
            <a:r>
              <a:rPr lang="en-US" dirty="0" smtClean="0"/>
              <a:t>built from </a:t>
            </a:r>
            <a:r>
              <a:rPr lang="en-US" i="1" dirty="0" smtClean="0"/>
              <a:t>variables x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,</a:t>
            </a:r>
            <a:r>
              <a:rPr lang="en-US" dirty="0" smtClean="0"/>
              <a:t> and </a:t>
            </a:r>
            <a:r>
              <a:rPr lang="en-US" i="1" dirty="0" smtClean="0"/>
              <a:t>connectives</a:t>
            </a:r>
            <a:r>
              <a:rPr lang="en-US" dirty="0" smtClean="0"/>
              <a:t>, e.g.,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smtClean="0"/>
              <a:t>(AND),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/>
              <a:t>(OR), </a:t>
            </a:r>
            <a:r>
              <a:rPr lang="en-US" dirty="0"/>
              <a:t>¬</a:t>
            </a:r>
            <a:r>
              <a:rPr lang="en-US" dirty="0" smtClean="0"/>
              <a:t>(NOT)</a:t>
            </a:r>
          </a:p>
          <a:p>
            <a:r>
              <a:rPr lang="en-US" dirty="0" smtClean="0"/>
              <a:t>Defined with respect to a </a:t>
            </a:r>
            <a:r>
              <a:rPr lang="en-US" i="1" dirty="0" smtClean="0"/>
              <a:t>background probability distribution</a:t>
            </a:r>
            <a:r>
              <a:rPr lang="en-US" dirty="0" smtClean="0"/>
              <a:t> </a:t>
            </a:r>
            <a:r>
              <a:rPr lang="en-US" i="1" dirty="0" smtClean="0"/>
              <a:t>D </a:t>
            </a:r>
            <a:r>
              <a:rPr lang="en-US" dirty="0" smtClean="0"/>
              <a:t>over {0,1}</a:t>
            </a:r>
            <a:r>
              <a:rPr lang="en-US" i="1" baseline="30000" dirty="0" smtClean="0"/>
              <a:t>n </a:t>
            </a:r>
            <a:br>
              <a:rPr lang="en-US" i="1" baseline="30000" dirty="0" smtClean="0"/>
            </a:br>
            <a:r>
              <a:rPr lang="en-US" i="1" dirty="0" smtClean="0"/>
              <a:t>(Boolean assignments</a:t>
            </a:r>
            <a:r>
              <a:rPr lang="en-US" dirty="0" smtClean="0"/>
              <a:t> to 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i="1" dirty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)</a:t>
            </a:r>
          </a:p>
          <a:p>
            <a:pPr>
              <a:buFont typeface="Lucida Grande"/>
              <a:buChar char="☞"/>
            </a:pPr>
            <a:r>
              <a:rPr lang="en-US" b="1" dirty="0" smtClean="0"/>
              <a:t>Definition. </a:t>
            </a:r>
            <a:r>
              <a:rPr lang="en-US" dirty="0" smtClean="0"/>
              <a:t>A formula </a:t>
            </a:r>
            <a:r>
              <a:rPr lang="en-US" i="1" dirty="0" err="1" smtClean="0"/>
              <a:t>φ</a:t>
            </a:r>
            <a:r>
              <a:rPr lang="en-US" i="1" dirty="0"/>
              <a:t>(x</a:t>
            </a:r>
            <a:r>
              <a:rPr lang="en-US" i="1" baseline="-25000" dirty="0"/>
              <a:t>1</a:t>
            </a:r>
            <a:r>
              <a:rPr lang="en-US" i="1" dirty="0"/>
              <a:t>,…,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i="1" dirty="0" smtClean="0"/>
              <a:t>) </a:t>
            </a:r>
            <a:r>
              <a:rPr lang="en-US" dirty="0" smtClean="0"/>
              <a:t>is </a:t>
            </a:r>
            <a:r>
              <a:rPr lang="en-US" i="1" dirty="0" smtClean="0"/>
              <a:t>(1-ε)-valid under D</a:t>
            </a:r>
            <a:r>
              <a:rPr lang="en-US" dirty="0" smtClean="0"/>
              <a:t> if </a:t>
            </a:r>
            <a:r>
              <a:rPr lang="en-US" dirty="0" err="1" smtClean="0"/>
              <a:t>Pr</a:t>
            </a:r>
            <a:r>
              <a:rPr lang="en-US" i="1" baseline="-25000" dirty="0" err="1" smtClean="0"/>
              <a:t>D</a:t>
            </a:r>
            <a:r>
              <a:rPr lang="en-US" dirty="0" smtClean="0"/>
              <a:t>[</a:t>
            </a:r>
            <a:r>
              <a:rPr lang="en-US" i="1" dirty="0" err="1"/>
              <a:t>φ</a:t>
            </a:r>
            <a:r>
              <a:rPr lang="en-US" i="1" dirty="0"/>
              <a:t>(x</a:t>
            </a:r>
            <a:r>
              <a:rPr lang="en-US" i="1" baseline="-25000" dirty="0"/>
              <a:t>1</a:t>
            </a:r>
            <a:r>
              <a:rPr lang="en-US" i="1" dirty="0"/>
              <a:t>,…,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i="1" dirty="0" smtClean="0"/>
              <a:t>)</a:t>
            </a:r>
            <a:r>
              <a:rPr lang="en-US" dirty="0" smtClean="0"/>
              <a:t>=1] ≥ 1-</a:t>
            </a:r>
            <a:r>
              <a:rPr lang="en-US" i="1" dirty="0" smtClean="0"/>
              <a:t>ε</a:t>
            </a:r>
            <a:r>
              <a:rPr lang="en-US" dirty="0" smtClean="0"/>
              <a:t>.</a:t>
            </a:r>
            <a:endParaRPr lang="en-US" b="1" baseline="-25000" dirty="0"/>
          </a:p>
        </p:txBody>
      </p:sp>
      <p:pic>
        <p:nvPicPr>
          <p:cNvPr id="4" name="Picture 3" descr="thum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809" y="2941617"/>
            <a:ext cx="1923191" cy="1914643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3039759" y="2425676"/>
            <a:ext cx="3601905" cy="2269516"/>
          </a:xfrm>
          <a:prstGeom prst="cloudCallout">
            <a:avLst>
              <a:gd name="adj1" fmla="val 49109"/>
              <a:gd name="adj2" fmla="val 5745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Comic Sans MS"/>
              </a:rPr>
              <a:t>A </a:t>
            </a:r>
            <a:r>
              <a:rPr lang="en-US" sz="3200" b="1" i="1" dirty="0" smtClean="0">
                <a:solidFill>
                  <a:schemeClr val="tx1"/>
                </a:solidFill>
                <a:latin typeface="Comic Sans MS"/>
              </a:rPr>
              <a:t>RULE OF THUMB…</a:t>
            </a:r>
            <a:endParaRPr lang="en-US" sz="3200" i="1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48967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>
          <a:xfrm>
            <a:off x="4297722" y="1713602"/>
            <a:ext cx="3628683" cy="974031"/>
          </a:xfrm>
          <a:prstGeom prst="cloudCallout">
            <a:avLst>
              <a:gd name="adj1" fmla="val 36115"/>
              <a:gd name="adj2" fmla="val 1446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Do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?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silly application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221718"/>
              </p:ext>
            </p:extLst>
          </p:nvPr>
        </p:nvGraphicFramePr>
        <p:xfrm>
          <a:off x="457200" y="1600200"/>
          <a:ext cx="2989263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21"/>
                <a:gridCol w="996421"/>
                <a:gridCol w="9964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937020-the-thinker-statue-by-the-french-sculptor-rod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991" y="3778257"/>
            <a:ext cx="2043009" cy="3060686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3730741" y="2347536"/>
            <a:ext cx="5227571" cy="1746285"/>
          </a:xfrm>
          <a:prstGeom prst="cloudCallout">
            <a:avLst>
              <a:gd name="adj1" fmla="val 20780"/>
              <a:gd name="adj2" fmla="val 6237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¬</a:t>
            </a:r>
            <a:r>
              <a:rPr lang="en-US" sz="2400" i="1" cap="all" dirty="0" err="1" smtClean="0">
                <a:solidFill>
                  <a:schemeClr val="tx1"/>
                </a:solidFill>
                <a:latin typeface="Comic Sans MS"/>
              </a:rPr>
              <a:t>penguin⇒flY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/>
            </a:r>
            <a:br>
              <a:rPr lang="en-US" sz="2400" i="1" cap="all" dirty="0" smtClean="0">
                <a:solidFill>
                  <a:schemeClr val="tx1"/>
                </a:solidFill>
                <a:latin typeface="Comic Sans MS"/>
              </a:rPr>
            </a:b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PENGUIN⇒EAT(FISH)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pic>
        <p:nvPicPr>
          <p:cNvPr id="7" name="Picture 6" descr="TEA-BAG_PACKING_MAC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08600"/>
            <a:ext cx="3640022" cy="1555630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1961757" y="2120622"/>
            <a:ext cx="657699" cy="32773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3844137" y="4207224"/>
            <a:ext cx="3016344" cy="635052"/>
          </a:xfrm>
          <a:prstGeom prst="wedgeRectCallout">
            <a:avLst>
              <a:gd name="adj1" fmla="val -46672"/>
              <a:gd name="adj2" fmla="val 2541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¬EAT(FISH) (p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= .99)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4402156" y="5035058"/>
            <a:ext cx="3047985" cy="1667013"/>
          </a:xfrm>
          <a:prstGeom prst="cloudCallout">
            <a:avLst>
              <a:gd name="adj1" fmla="val 45762"/>
              <a:gd name="adj2" fmla="val -6743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∴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DO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FLY!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6738" y="5840215"/>
            <a:ext cx="2119725" cy="461665"/>
          </a:xfrm>
          <a:prstGeom prst="rect">
            <a:avLst/>
          </a:prstGeom>
          <a:solidFill>
            <a:srgbClr val="FFFF00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MINING!</a:t>
            </a:r>
            <a:endParaRPr lang="en-US" sz="2400" b="1" dirty="0"/>
          </a:p>
        </p:txBody>
      </p:sp>
      <p:sp>
        <p:nvSpPr>
          <p:cNvPr id="14" name="Explosion 1 13"/>
          <p:cNvSpPr/>
          <p:nvPr/>
        </p:nvSpPr>
        <p:spPr>
          <a:xfrm rot="20177573">
            <a:off x="-496177" y="935549"/>
            <a:ext cx="5210238" cy="4585966"/>
          </a:xfrm>
          <a:prstGeom prst="irregularSeal1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i="1" cap="all" dirty="0" smtClean="0">
                <a:solidFill>
                  <a:schemeClr val="tx1"/>
                </a:solidFill>
                <a:latin typeface="Comic Sans MS"/>
              </a:rPr>
              <a:t>Not entirely true!!</a:t>
            </a:r>
            <a:endParaRPr lang="en-US" sz="3200" b="1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5" name="Down Arrow 14"/>
          <p:cNvSpPr/>
          <p:nvPr/>
        </p:nvSpPr>
        <p:spPr>
          <a:xfrm rot="18732930">
            <a:off x="3055152" y="4446642"/>
            <a:ext cx="1238250" cy="1725083"/>
          </a:xfrm>
          <a:prstGeom prst="downArrow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16666156">
            <a:off x="3300483" y="1988123"/>
            <a:ext cx="1238250" cy="1725083"/>
          </a:xfrm>
          <a:prstGeom prst="downArrow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505632">
            <a:off x="3004594" y="3231279"/>
            <a:ext cx="1238250" cy="1725083"/>
          </a:xfrm>
          <a:prstGeom prst="downArrow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emu-emily-osborne.jpg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429" b="89714" l="9627" r="8978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1558" y="3889441"/>
            <a:ext cx="2477982" cy="3407833"/>
          </a:xfrm>
          <a:prstGeom prst="rect">
            <a:avLst/>
          </a:prstGeom>
        </p:spPr>
      </p:pic>
      <p:sp>
        <p:nvSpPr>
          <p:cNvPr id="19" name="Cloud Callout 18"/>
          <p:cNvSpPr/>
          <p:nvPr/>
        </p:nvSpPr>
        <p:spPr>
          <a:xfrm>
            <a:off x="1936887" y="4544518"/>
            <a:ext cx="3321214" cy="1830917"/>
          </a:xfrm>
          <a:prstGeom prst="cloudCallout">
            <a:avLst>
              <a:gd name="adj1" fmla="val -61304"/>
              <a:gd name="adj2" fmla="val -4126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You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forgot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about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emus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!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3130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4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Lottery example (first-order)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universe range over </a:t>
            </a:r>
            <a:br>
              <a:rPr lang="en-US" dirty="0" smtClean="0"/>
            </a:br>
            <a:r>
              <a:rPr lang="en-US" dirty="0" smtClean="0"/>
              <a:t>lottery ticket numbers 1,2,…,N</a:t>
            </a:r>
          </a:p>
          <a:p>
            <a:r>
              <a:rPr lang="en-US" dirty="0" smtClean="0"/>
              <a:t>One predicate symbol W</a:t>
            </a:r>
            <a:br>
              <a:rPr lang="en-US" dirty="0" smtClean="0"/>
            </a:br>
            <a:r>
              <a:rPr lang="en-US" dirty="0" smtClean="0"/>
              <a:t>(atomic formula) W(</a:t>
            </a:r>
            <a:r>
              <a:rPr lang="en-US" dirty="0" err="1" smtClean="0"/>
              <a:t>i</a:t>
            </a:r>
            <a:r>
              <a:rPr lang="en-US" smtClean="0"/>
              <a:t>) : </a:t>
            </a:r>
            <a:r>
              <a:rPr lang="en-US" dirty="0" smtClean="0"/>
              <a:t>“ticket </a:t>
            </a:r>
            <a:r>
              <a:rPr lang="en-US" dirty="0" err="1" smtClean="0"/>
              <a:t>i</a:t>
            </a:r>
            <a:r>
              <a:rPr lang="en-US" dirty="0" smtClean="0"/>
              <a:t> wins”</a:t>
            </a:r>
            <a:br>
              <a:rPr lang="en-US" dirty="0" smtClean="0"/>
            </a:br>
            <a:r>
              <a:rPr lang="en-US" i="1" dirty="0" smtClean="0"/>
              <a:t>D</a:t>
            </a:r>
            <a:r>
              <a:rPr lang="en-US" dirty="0" smtClean="0"/>
              <a:t>: exactly </a:t>
            </a:r>
            <a:r>
              <a:rPr lang="en-US" i="1" dirty="0" smtClean="0"/>
              <a:t>one</a:t>
            </a:r>
            <a:r>
              <a:rPr lang="en-US" dirty="0" smtClean="0"/>
              <a:t> (uniformly chosen) W(</a:t>
            </a:r>
            <a:r>
              <a:rPr lang="en-US" dirty="0" err="1" smtClean="0"/>
              <a:t>i</a:t>
            </a:r>
            <a:r>
              <a:rPr lang="en-US" dirty="0" smtClean="0"/>
              <a:t>)=1</a:t>
            </a:r>
          </a:p>
          <a:p>
            <a:r>
              <a:rPr lang="en-US" dirty="0" smtClean="0"/>
              <a:t>Then for every fixed </a:t>
            </a:r>
            <a:r>
              <a:rPr lang="en-US" dirty="0" err="1" smtClean="0"/>
              <a:t>i</a:t>
            </a:r>
            <a:r>
              <a:rPr lang="en-US" dirty="0" smtClean="0"/>
              <a:t>, ¬W(</a:t>
            </a:r>
            <a:r>
              <a:rPr lang="en-US" dirty="0" err="1" smtClean="0"/>
              <a:t>i</a:t>
            </a:r>
            <a:r>
              <a:rPr lang="en-US" dirty="0" smtClean="0"/>
              <a:t>) is (1-</a:t>
            </a:r>
            <a:r>
              <a:rPr lang="en-US" baseline="30000" dirty="0" smtClean="0"/>
              <a:t>1</a:t>
            </a:r>
            <a:r>
              <a:rPr lang="en-US" dirty="0" smtClean="0"/>
              <a:t>/</a:t>
            </a:r>
            <a:r>
              <a:rPr lang="en-US" baseline="-25000" dirty="0" smtClean="0"/>
              <a:t>N</a:t>
            </a:r>
            <a:r>
              <a:rPr lang="en-US" dirty="0" smtClean="0"/>
              <a:t>)-valid</a:t>
            </a:r>
            <a:br>
              <a:rPr lang="en-US" dirty="0" smtClean="0"/>
            </a:br>
            <a:r>
              <a:rPr lang="en-US" dirty="0" smtClean="0"/>
              <a:t>But at the same time, ∃</a:t>
            </a:r>
            <a:r>
              <a:rPr lang="en-US" i="1" dirty="0" smtClean="0"/>
              <a:t>t</a:t>
            </a:r>
            <a:r>
              <a:rPr lang="en-US" dirty="0" smtClean="0"/>
              <a:t> W(</a:t>
            </a:r>
            <a:r>
              <a:rPr lang="en-US" i="1" dirty="0" smtClean="0"/>
              <a:t>t</a:t>
            </a:r>
            <a:r>
              <a:rPr lang="en-US" dirty="0" smtClean="0"/>
              <a:t>) is 1-valid</a:t>
            </a:r>
            <a:endParaRPr lang="en-US" dirty="0"/>
          </a:p>
        </p:txBody>
      </p:sp>
      <p:pic>
        <p:nvPicPr>
          <p:cNvPr id="4" name="Picture 3" descr="thum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137" y="4799301"/>
            <a:ext cx="1542582" cy="1535726"/>
          </a:xfrm>
          <a:prstGeom prst="rect">
            <a:avLst/>
          </a:prstGeom>
        </p:spPr>
      </p:pic>
      <p:pic>
        <p:nvPicPr>
          <p:cNvPr id="5" name="Picture 4" descr="lottery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682" y="1349706"/>
            <a:ext cx="2310909" cy="181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27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Obligatory </a:t>
            </a:r>
            <a:r>
              <a:rPr lang="en-US" dirty="0"/>
              <a:t>f</a:t>
            </a:r>
            <a:r>
              <a:rPr lang="en-US" dirty="0" smtClean="0"/>
              <a:t>irst-order </a:t>
            </a:r>
            <a:r>
              <a:rPr lang="en-US" dirty="0"/>
              <a:t>l</a:t>
            </a:r>
            <a:r>
              <a:rPr lang="en-US" dirty="0" smtClean="0"/>
              <a:t>ogic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(i.e., expressions with Boolean relation symbols on constants or quantified variables—∀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or</a:t>
            </a:r>
            <a:r>
              <a:rPr lang="en-US" dirty="0" err="1" smtClean="0"/>
              <a:t>∃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j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Extends to </a:t>
            </a:r>
            <a:r>
              <a:rPr lang="en-US" dirty="0"/>
              <a:t>f</a:t>
            </a:r>
            <a:r>
              <a:rPr lang="en-US" dirty="0" smtClean="0"/>
              <a:t>irst-order </a:t>
            </a:r>
            <a:r>
              <a:rPr lang="en-US" dirty="0"/>
              <a:t>l</a:t>
            </a:r>
            <a:r>
              <a:rPr lang="en-US" dirty="0" smtClean="0"/>
              <a:t>ogic by taking the background distribution </a:t>
            </a:r>
            <a:r>
              <a:rPr lang="en-US" i="1" dirty="0" smtClean="0"/>
              <a:t>D </a:t>
            </a:r>
            <a:r>
              <a:rPr lang="en-US" dirty="0" smtClean="0"/>
              <a:t>to be over </a:t>
            </a:r>
            <a:r>
              <a:rPr lang="en-US" i="1" dirty="0" smtClean="0"/>
              <a:t>Boolean assignments </a:t>
            </a:r>
            <a:r>
              <a:rPr lang="en-US" dirty="0" smtClean="0"/>
              <a:t>to</a:t>
            </a:r>
            <a:r>
              <a:rPr lang="en-US" i="1" dirty="0" smtClean="0"/>
              <a:t> grounded atomic formulae</a:t>
            </a:r>
            <a:r>
              <a:rPr lang="en-US" dirty="0" smtClean="0"/>
              <a:t> (relation symbol with all arguments bound).</a:t>
            </a:r>
          </a:p>
          <a:p>
            <a:r>
              <a:rPr lang="en-US" i="1" dirty="0"/>
              <a:t>L</a:t>
            </a:r>
            <a:r>
              <a:rPr lang="en-US" i="1" dirty="0" smtClean="0"/>
              <a:t>imited</a:t>
            </a:r>
            <a:r>
              <a:rPr lang="en-US" dirty="0" smtClean="0"/>
              <a:t> cases – poly-size universe, bounded </a:t>
            </a:r>
            <a:r>
              <a:rPr lang="en-US" dirty="0" err="1" smtClean="0"/>
              <a:t>arity</a:t>
            </a:r>
            <a:r>
              <a:rPr lang="en-US" dirty="0" smtClean="0"/>
              <a:t> expressions – tractable by “flattening”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1170" y="1417638"/>
            <a:ext cx="75889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FEEL FREE TO IGNORE THIS SLIDE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1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What is PAC Semantics?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Validating rules of thumb part 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Models of partial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Utilizing partial information (validating rules of thumb part 2</a:t>
            </a:r>
            <a:r>
              <a:rPr lang="en-US" sz="4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Algorithms for simpler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25000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46693" cy="1143000"/>
          </a:xfrm>
        </p:spPr>
        <p:txBody>
          <a:bodyPr/>
          <a:lstStyle/>
          <a:p>
            <a:r>
              <a:rPr lang="en-US" dirty="0" err="1" smtClean="0"/>
              <a:t>Unintegrated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0757" y="1667013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Examples: </a:t>
            </a:r>
            <a:r>
              <a:rPr lang="en-US" b="1" dirty="0" smtClean="0"/>
              <a:t>x</a:t>
            </a:r>
            <a:r>
              <a:rPr lang="en-US" baseline="30000" dirty="0" smtClean="0"/>
              <a:t>1</a:t>
            </a:r>
            <a:r>
              <a:rPr lang="en-US" dirty="0" smtClean="0"/>
              <a:t>,</a:t>
            </a:r>
            <a:r>
              <a:rPr lang="en-US" b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,…,</a:t>
            </a:r>
            <a:r>
              <a:rPr lang="en-US" b="1" dirty="0" err="1" smtClean="0"/>
              <a:t>x</a:t>
            </a:r>
            <a:r>
              <a:rPr lang="en-US" baseline="30000" dirty="0" err="1" smtClean="0"/>
              <a:t>m</a:t>
            </a:r>
            <a:endParaRPr lang="en-US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1360757" y="3930162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Rules: ψ</a:t>
            </a:r>
            <a:r>
              <a:rPr lang="en-US" baseline="-25000" dirty="0" smtClean="0"/>
              <a:t>1</a:t>
            </a:r>
            <a:r>
              <a:rPr lang="en-US" dirty="0" smtClean="0"/>
              <a:t>,ψ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dirty="0" err="1" smtClean="0"/>
              <a:t>ψ</a:t>
            </a:r>
            <a:r>
              <a:rPr lang="en-US" baseline="-25000" dirty="0" err="1" smtClean="0"/>
              <a:t>k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038282"/>
            <a:ext cx="1099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Query: </a:t>
            </a:r>
            <a:r>
              <a:rPr lang="en-US" i="1" dirty="0" err="1" smtClean="0"/>
              <a:t>φ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258700" y="6101040"/>
            <a:ext cx="2358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Decision: </a:t>
            </a:r>
            <a:r>
              <a:rPr lang="en-US" i="1" dirty="0" smtClean="0"/>
              <a:t>accept/reject</a:t>
            </a:r>
            <a:endParaRPr lang="en-US" i="1" dirty="0"/>
          </a:p>
        </p:txBody>
      </p:sp>
      <p:sp>
        <p:nvSpPr>
          <p:cNvPr id="8" name="Rectangle 7"/>
          <p:cNvSpPr/>
          <p:nvPr/>
        </p:nvSpPr>
        <p:spPr>
          <a:xfrm>
            <a:off x="1360757" y="2392788"/>
            <a:ext cx="2154532" cy="13381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Learning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60757" y="4553875"/>
            <a:ext cx="2154532" cy="13381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Reasoning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4" idx="2"/>
            <a:endCxn id="8" idx="0"/>
          </p:cNvCxnSpPr>
          <p:nvPr/>
        </p:nvCxnSpPr>
        <p:spPr>
          <a:xfrm>
            <a:off x="2438023" y="2036345"/>
            <a:ext cx="0" cy="356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5" idx="0"/>
          </p:cNvCxnSpPr>
          <p:nvPr/>
        </p:nvCxnSpPr>
        <p:spPr>
          <a:xfrm>
            <a:off x="2438023" y="3730934"/>
            <a:ext cx="0" cy="199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2438023" y="4299494"/>
            <a:ext cx="0" cy="2543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2"/>
            <a:endCxn id="7" idx="0"/>
          </p:cNvCxnSpPr>
          <p:nvPr/>
        </p:nvCxnSpPr>
        <p:spPr>
          <a:xfrm>
            <a:off x="2438023" y="5892021"/>
            <a:ext cx="0" cy="209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9" idx="1"/>
          </p:cNvCxnSpPr>
          <p:nvPr/>
        </p:nvCxnSpPr>
        <p:spPr>
          <a:xfrm>
            <a:off x="1099945" y="5222948"/>
            <a:ext cx="2608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4619285" y="274638"/>
            <a:ext cx="414669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Integrated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15366" y="1667013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Examples: </a:t>
            </a:r>
            <a:r>
              <a:rPr lang="en-US" b="1" dirty="0" smtClean="0"/>
              <a:t>x</a:t>
            </a:r>
            <a:r>
              <a:rPr lang="en-US" baseline="30000" dirty="0" smtClean="0"/>
              <a:t>1</a:t>
            </a:r>
            <a:r>
              <a:rPr lang="en-US" dirty="0" smtClean="0"/>
              <a:t>,</a:t>
            </a:r>
            <a:r>
              <a:rPr lang="en-US" b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,…,</a:t>
            </a:r>
            <a:r>
              <a:rPr lang="en-US" b="1" dirty="0" err="1" smtClean="0"/>
              <a:t>x</a:t>
            </a:r>
            <a:r>
              <a:rPr lang="en-US" baseline="30000" dirty="0" err="1" smtClean="0"/>
              <a:t>m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4254609" y="5038282"/>
            <a:ext cx="1099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Query: </a:t>
            </a:r>
            <a:r>
              <a:rPr lang="en-US" i="1" dirty="0" err="1" smtClean="0"/>
              <a:t>φ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5513309" y="6101040"/>
            <a:ext cx="2358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Decision: </a:t>
            </a:r>
            <a:r>
              <a:rPr lang="en-US" i="1" dirty="0" smtClean="0"/>
              <a:t>accept/reject</a:t>
            </a:r>
            <a:endParaRPr lang="en-US" i="1" dirty="0"/>
          </a:p>
        </p:txBody>
      </p:sp>
      <p:sp>
        <p:nvSpPr>
          <p:cNvPr id="33" name="Rectangle 32"/>
          <p:cNvSpPr/>
          <p:nvPr/>
        </p:nvSpPr>
        <p:spPr>
          <a:xfrm>
            <a:off x="5615366" y="2392787"/>
            <a:ext cx="2154532" cy="3499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Combined Learning+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Reasoning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29" idx="2"/>
            <a:endCxn id="33" idx="0"/>
          </p:cNvCxnSpPr>
          <p:nvPr/>
        </p:nvCxnSpPr>
        <p:spPr>
          <a:xfrm>
            <a:off x="6692632" y="2036345"/>
            <a:ext cx="0" cy="356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2" idx="0"/>
          </p:cNvCxnSpPr>
          <p:nvPr/>
        </p:nvCxnSpPr>
        <p:spPr>
          <a:xfrm>
            <a:off x="6692632" y="5892021"/>
            <a:ext cx="0" cy="209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1" idx="3"/>
          </p:cNvCxnSpPr>
          <p:nvPr/>
        </p:nvCxnSpPr>
        <p:spPr>
          <a:xfrm>
            <a:off x="5354554" y="5222948"/>
            <a:ext cx="2608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19667" y="1647012"/>
            <a:ext cx="7662333" cy="1846659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Our question:</a:t>
            </a:r>
            <a:r>
              <a:rPr lang="en-US" sz="3200" dirty="0"/>
              <a:t> given a </a:t>
            </a:r>
            <a:r>
              <a:rPr lang="en-US" sz="3200" u="sng" dirty="0"/>
              <a:t>query</a:t>
            </a:r>
            <a:r>
              <a:rPr lang="en-US" sz="3200" dirty="0"/>
              <a:t> </a:t>
            </a:r>
            <a:r>
              <a:rPr lang="en-US" sz="3200" i="1" dirty="0" err="1"/>
              <a:t>φ</a:t>
            </a:r>
            <a:r>
              <a:rPr lang="en-US" sz="3200" i="1" dirty="0"/>
              <a:t> </a:t>
            </a:r>
            <a:r>
              <a:rPr lang="en-US" sz="3200" dirty="0"/>
              <a:t>and sample of assignments (</a:t>
            </a:r>
            <a:r>
              <a:rPr lang="en-US" sz="3200" i="1" dirty="0"/>
              <a:t>independently</a:t>
            </a:r>
            <a:r>
              <a:rPr lang="en-US" sz="3200" dirty="0"/>
              <a:t>) drawn from D,</a:t>
            </a:r>
            <a:br>
              <a:rPr lang="en-US" sz="3200" dirty="0"/>
            </a:br>
            <a:r>
              <a:rPr lang="en-US" sz="3200" i="1" dirty="0"/>
              <a:t>is</a:t>
            </a:r>
            <a:r>
              <a:rPr lang="en-US" sz="3200" dirty="0"/>
              <a:t> </a:t>
            </a:r>
            <a:r>
              <a:rPr lang="en-US" sz="3200" i="1" dirty="0" err="1"/>
              <a:t>φ</a:t>
            </a:r>
            <a:r>
              <a:rPr lang="en-US" sz="3200" i="1" dirty="0"/>
              <a:t>(x</a:t>
            </a:r>
            <a:r>
              <a:rPr lang="en-US" sz="3200" i="1" baseline="-25000" dirty="0"/>
              <a:t>1</a:t>
            </a:r>
            <a:r>
              <a:rPr lang="en-US" sz="3200" i="1" dirty="0"/>
              <a:t>,…,</a:t>
            </a:r>
            <a:r>
              <a:rPr lang="en-US" sz="3200" i="1" dirty="0" err="1"/>
              <a:t>x</a:t>
            </a:r>
            <a:r>
              <a:rPr lang="en-US" sz="3200" i="1" baseline="-25000" dirty="0" err="1"/>
              <a:t>n</a:t>
            </a:r>
            <a:r>
              <a:rPr lang="en-US" sz="3200" i="1" dirty="0"/>
              <a:t>) (1-ε)-valid?</a:t>
            </a:r>
            <a:endParaRPr lang="en-US" sz="3200" dirty="0"/>
          </a:p>
          <a:p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89093" y="3564189"/>
            <a:ext cx="8229600" cy="288713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Such query validation is a useful primitive for</a:t>
            </a:r>
          </a:p>
          <a:p>
            <a:r>
              <a:rPr lang="en-US" dirty="0" smtClean="0"/>
              <a:t>Predicting in special cases, e.g., “</a:t>
            </a:r>
            <a:r>
              <a:rPr lang="en-US" i="1" dirty="0" err="1" smtClean="0"/>
              <a:t>φ</a:t>
            </a:r>
            <a:r>
              <a:rPr lang="en-US" dirty="0" smtClean="0"/>
              <a:t>⇒¬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Policy evaluation (and construction)</a:t>
            </a:r>
          </a:p>
          <a:p>
            <a:pPr lvl="1"/>
            <a:r>
              <a:rPr lang="en-US" dirty="0" smtClean="0"/>
              <a:t>Query:</a:t>
            </a:r>
            <a:br>
              <a:rPr lang="en-US" dirty="0" smtClean="0"/>
            </a:br>
            <a:r>
              <a:rPr lang="en-US" dirty="0" smtClean="0"/>
              <a:t>	“Given </a:t>
            </a:r>
            <a:r>
              <a:rPr lang="en-US" i="1" dirty="0" err="1" smtClean="0"/>
              <a:t>ψ</a:t>
            </a:r>
            <a:r>
              <a:rPr lang="en-US" dirty="0" smtClean="0"/>
              <a:t>, intervention </a:t>
            </a:r>
            <a:r>
              <a:rPr lang="en-US" i="1" dirty="0" smtClean="0"/>
              <a:t>α</a:t>
            </a:r>
            <a:r>
              <a:rPr lang="en-US" dirty="0" smtClean="0"/>
              <a:t> produces outcome </a:t>
            </a:r>
            <a:r>
              <a:rPr lang="en-US" i="1" dirty="0" err="1" smtClean="0"/>
              <a:t>φ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571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28" grpId="0"/>
      <p:bldP spid="29" grpId="0"/>
      <p:bldP spid="31" grpId="0"/>
      <p:bldP spid="32" grpId="0"/>
      <p:bldP spid="33" grpId="0" animBg="1"/>
      <p:bldP spid="3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b="1" dirty="0" smtClean="0"/>
              <a:t>Theorem</a:t>
            </a:r>
            <a:r>
              <a:rPr lang="en-US" dirty="0" smtClean="0"/>
              <a:t>” For </a:t>
            </a:r>
            <a:r>
              <a:rPr lang="en-US" smtClean="0"/>
              <a:t>every “natural” </a:t>
            </a:r>
            <a:r>
              <a:rPr lang="en-US" dirty="0" smtClean="0"/>
              <a:t>tractable proof system, there is an algorithm </a:t>
            </a:r>
            <a:r>
              <a:rPr lang="en-US" smtClean="0"/>
              <a:t>that “simulates access” </a:t>
            </a:r>
            <a:r>
              <a:rPr lang="en-US" dirty="0" smtClean="0"/>
              <a:t>to </a:t>
            </a:r>
            <a:r>
              <a:rPr lang="en-US" u="sng" dirty="0" smtClean="0"/>
              <a:t>all</a:t>
            </a:r>
            <a:r>
              <a:rPr lang="en-US" dirty="0" smtClean="0"/>
              <a:t> rules </a:t>
            </a:r>
            <a:r>
              <a:rPr lang="en-US" smtClean="0"/>
              <a:t>that “can </a:t>
            </a:r>
            <a:r>
              <a:rPr lang="en-US" dirty="0" smtClean="0"/>
              <a:t>be </a:t>
            </a:r>
            <a:r>
              <a:rPr lang="en-US" smtClean="0"/>
              <a:t>verified </a:t>
            </a:r>
            <a:br>
              <a:rPr lang="en-US" smtClean="0"/>
            </a:br>
            <a:r>
              <a:rPr lang="en-US" smtClean="0"/>
              <a:t>(</a:t>
            </a:r>
            <a:r>
              <a:rPr lang="en-US" dirty="0"/>
              <a:t>1-ε)-</a:t>
            </a:r>
            <a:r>
              <a:rPr lang="en-US" dirty="0" smtClean="0"/>
              <a:t>valid </a:t>
            </a:r>
            <a:r>
              <a:rPr lang="en-US" smtClean="0"/>
              <a:t>on examples” </a:t>
            </a:r>
            <a:r>
              <a:rPr lang="en-US" dirty="0" smtClean="0"/>
              <a:t>when searching for proofs.</a:t>
            </a:r>
            <a:r>
              <a:rPr lang="en-US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0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full-information setting is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44" y="1600200"/>
            <a:ext cx="8340456" cy="4525963"/>
          </a:xfrm>
        </p:spPr>
        <p:txBody>
          <a:bodyPr>
            <a:normAutofit/>
          </a:bodyPr>
          <a:lstStyle/>
          <a:p>
            <a:pPr>
              <a:buFont typeface="Lucida Grande"/>
              <a:buChar char="☞"/>
            </a:pPr>
            <a:r>
              <a:rPr lang="en-US" dirty="0" smtClean="0"/>
              <a:t>For a set of query formulae </a:t>
            </a:r>
            <a:r>
              <a:rPr lang="en-US" i="1" dirty="0" smtClean="0"/>
              <a:t>Q</a:t>
            </a:r>
            <a:r>
              <a:rPr lang="en-US" dirty="0" smtClean="0"/>
              <a:t> of size |</a:t>
            </a:r>
            <a:r>
              <a:rPr lang="en-US" i="1" dirty="0" smtClean="0"/>
              <a:t>Q</a:t>
            </a:r>
            <a:r>
              <a:rPr lang="en-US" dirty="0" smtClean="0"/>
              <a:t>|,</a:t>
            </a:r>
            <a:br>
              <a:rPr lang="en-US" dirty="0" smtClean="0"/>
            </a:br>
            <a:r>
              <a:rPr lang="en-US" dirty="0" smtClean="0"/>
              <a:t>given O(</a:t>
            </a:r>
            <a:r>
              <a:rPr lang="en-US" i="1" dirty="0" smtClean="0"/>
              <a:t>(</a:t>
            </a:r>
            <a:r>
              <a:rPr lang="en-US" baseline="30000" dirty="0"/>
              <a:t>1</a:t>
            </a:r>
            <a:r>
              <a:rPr lang="en-US" i="1" dirty="0" smtClean="0"/>
              <a:t>/γ</a:t>
            </a:r>
            <a:r>
              <a:rPr lang="en-US" i="1" baseline="30000" dirty="0" smtClean="0"/>
              <a:t>2</a:t>
            </a:r>
            <a:r>
              <a:rPr lang="en-US" i="1" dirty="0" smtClean="0"/>
              <a:t>)(</a:t>
            </a:r>
            <a:r>
              <a:rPr lang="en-US" dirty="0" err="1" smtClean="0"/>
              <a:t>ln|Q</a:t>
            </a:r>
            <a:r>
              <a:rPr lang="en-US" dirty="0" smtClean="0"/>
              <a:t>|+</a:t>
            </a:r>
            <a:r>
              <a:rPr lang="en-US" dirty="0" err="1" smtClean="0"/>
              <a:t>ln</a:t>
            </a:r>
            <a:r>
              <a:rPr lang="en-US" i="1" dirty="0"/>
              <a:t>(</a:t>
            </a:r>
            <a:r>
              <a:rPr lang="en-US" baseline="30000" dirty="0"/>
              <a:t>1</a:t>
            </a:r>
            <a:r>
              <a:rPr lang="en-US" i="1" dirty="0" smtClean="0"/>
              <a:t>/</a:t>
            </a:r>
            <a:r>
              <a:rPr lang="en-US" i="1" baseline="-25000" dirty="0" err="1" smtClean="0"/>
              <a:t>δ</a:t>
            </a:r>
            <a:r>
              <a:rPr lang="en-US" i="1" dirty="0" smtClean="0"/>
              <a:t>))</a:t>
            </a:r>
            <a:r>
              <a:rPr lang="en-US" dirty="0" smtClean="0"/>
              <a:t>) examples from </a:t>
            </a:r>
            <a:r>
              <a:rPr lang="en-US" i="1" dirty="0" smtClean="0"/>
              <a:t>D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with probability 1-δ, the fraction of examples satisfying every </a:t>
            </a:r>
            <a:r>
              <a:rPr lang="en-US" i="1" dirty="0" err="1" smtClean="0"/>
              <a:t>φ</a:t>
            </a:r>
            <a:r>
              <a:rPr lang="en-US" dirty="0" err="1" smtClean="0"/>
              <a:t>∈</a:t>
            </a:r>
            <a:r>
              <a:rPr lang="en-US" i="1" dirty="0" err="1" smtClean="0"/>
              <a:t>Q</a:t>
            </a:r>
            <a:r>
              <a:rPr lang="en-US" i="1" dirty="0" smtClean="0"/>
              <a:t> </a:t>
            </a:r>
            <a:r>
              <a:rPr lang="en-US" dirty="0" smtClean="0"/>
              <a:t>is within </a:t>
            </a:r>
            <a:r>
              <a:rPr lang="en-US" dirty="0" err="1" smtClean="0"/>
              <a:t>γ</a:t>
            </a:r>
            <a:r>
              <a:rPr lang="en-US" dirty="0" smtClean="0"/>
              <a:t> of its validity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6980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8161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mtClean="0"/>
              <a:t>But, in most situations where </a:t>
            </a:r>
            <a:r>
              <a:rPr lang="en-US" i="1" smtClean="0"/>
              <a:t>logical inference</a:t>
            </a:r>
            <a:r>
              <a:rPr lang="en-US" smtClean="0"/>
              <a:t> is of interest, only </a:t>
            </a:r>
            <a:r>
              <a:rPr lang="en-US" i="1" smtClean="0"/>
              <a:t>partial</a:t>
            </a:r>
            <a:r>
              <a:rPr lang="en-US" smtClean="0"/>
              <a:t> information is available…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40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What is PAC Semantics?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Validating rules of thumb part 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Models of partial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Utilizing partial information (validating rules of thumb part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Algorithms for simpler distributions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4719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6573664"/>
              </p:ext>
            </p:extLst>
          </p:nvPr>
        </p:nvGraphicFramePr>
        <p:xfrm>
          <a:off x="457199" y="1600200"/>
          <a:ext cx="503118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237"/>
                <a:gridCol w="1006237"/>
                <a:gridCol w="1006237"/>
                <a:gridCol w="1006237"/>
                <a:gridCol w="10062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loud Callout 7"/>
          <p:cNvSpPr/>
          <p:nvPr/>
        </p:nvSpPr>
        <p:spPr>
          <a:xfrm>
            <a:off x="4297722" y="1713602"/>
            <a:ext cx="3628683" cy="974031"/>
          </a:xfrm>
          <a:prstGeom prst="cloudCallout">
            <a:avLst>
              <a:gd name="adj1" fmla="val 36115"/>
              <a:gd name="adj2" fmla="val 1446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Do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?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the silly application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089033"/>
              </p:ext>
            </p:extLst>
          </p:nvPr>
        </p:nvGraphicFramePr>
        <p:xfrm>
          <a:off x="457200" y="1600200"/>
          <a:ext cx="306942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142"/>
                <a:gridCol w="1023142"/>
                <a:gridCol w="10231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937020-the-thinker-statue-by-the-french-sculptor-rod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991" y="3778257"/>
            <a:ext cx="2043009" cy="3060686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3730741" y="2347536"/>
            <a:ext cx="5227571" cy="1746285"/>
          </a:xfrm>
          <a:prstGeom prst="cloudCallout">
            <a:avLst>
              <a:gd name="adj1" fmla="val 21234"/>
              <a:gd name="adj2" fmla="val 62328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¬</a:t>
            </a:r>
            <a:r>
              <a:rPr lang="en-US" sz="2400" i="1" cap="all" dirty="0" err="1" smtClean="0">
                <a:solidFill>
                  <a:schemeClr val="tx1"/>
                </a:solidFill>
                <a:latin typeface="Comic Sans MS"/>
              </a:rPr>
              <a:t>penguin⇒flY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/>
            </a:r>
            <a:br>
              <a:rPr lang="en-US" sz="2400" i="1" cap="all" dirty="0" smtClean="0">
                <a:solidFill>
                  <a:schemeClr val="tx1"/>
                </a:solidFill>
                <a:latin typeface="Comic Sans MS"/>
              </a:rPr>
            </a:b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PENGUIN⇒EAT(FISH)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pic>
        <p:nvPicPr>
          <p:cNvPr id="7" name="Picture 6" descr="TEA-BAG_PACKING_MACHI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08600"/>
            <a:ext cx="3640022" cy="1555630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1961757" y="2120622"/>
            <a:ext cx="657699" cy="32773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3844137" y="4207224"/>
            <a:ext cx="3016344" cy="635052"/>
          </a:xfrm>
          <a:prstGeom prst="wedgeRectCallout">
            <a:avLst>
              <a:gd name="adj1" fmla="val -46672"/>
              <a:gd name="adj2" fmla="val 2541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¬EAT(FISH) (p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= .99)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4402156" y="5035058"/>
            <a:ext cx="3047985" cy="1667013"/>
          </a:xfrm>
          <a:prstGeom prst="cloudCallout">
            <a:avLst>
              <a:gd name="adj1" fmla="val 45762"/>
              <a:gd name="adj2" fmla="val -6743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∴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DO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FLY!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6738" y="5840215"/>
            <a:ext cx="2119725" cy="461665"/>
          </a:xfrm>
          <a:prstGeom prst="rect">
            <a:avLst/>
          </a:prstGeom>
          <a:solidFill>
            <a:srgbClr val="FFFF00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MINING!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0545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7667"/>
            <a:ext cx="8229600" cy="362849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Generally</a:t>
            </a:r>
            <a:r>
              <a:rPr lang="en-US" dirty="0"/>
              <a:t>:</a:t>
            </a:r>
            <a:r>
              <a:rPr lang="en-US" dirty="0" smtClean="0"/>
              <a:t> situations where</a:t>
            </a:r>
          </a:p>
          <a:p>
            <a:r>
              <a:rPr lang="en-US" dirty="0" smtClean="0"/>
              <a:t>Data is unavailable because it is hard to collect or was not collected …</a:t>
            </a:r>
            <a:r>
              <a:rPr lang="en-US" i="1" dirty="0" smtClean="0"/>
              <a:t>and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A theory (background knowledge) exists relating the observed data to the desired data</a:t>
            </a:r>
          </a:p>
          <a:p>
            <a:pPr marL="0"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Medicine &amp; Biology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8161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mtClean="0"/>
              <a:t>But, in most situations where </a:t>
            </a:r>
            <a:r>
              <a:rPr lang="en-US" i="1" smtClean="0"/>
              <a:t>logical inference</a:t>
            </a:r>
            <a:r>
              <a:rPr lang="en-US" smtClean="0"/>
              <a:t> is of interest, only </a:t>
            </a:r>
            <a:r>
              <a:rPr lang="en-US" i="1" smtClean="0"/>
              <a:t>partial</a:t>
            </a:r>
            <a:r>
              <a:rPr lang="en-US" smtClean="0"/>
              <a:t> information is available…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68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What is PAC Semantics?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Validating rules of thumb part 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Models of partial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Utilizing partial information (validating rules of thumb part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Algorithms for simpler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202774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Masking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Examples will be {0,1,*}-valued</a:t>
            </a:r>
          </a:p>
          <a:p>
            <a:pPr lvl="1"/>
            <a:r>
              <a:rPr lang="en-US" dirty="0" smtClean="0"/>
              <a:t>The * corresponds to a hidden value (from {0,1})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masking function</a:t>
            </a:r>
            <a:r>
              <a:rPr lang="en-US" dirty="0" smtClean="0"/>
              <a:t> </a:t>
            </a:r>
            <a:r>
              <a:rPr lang="en-US" i="1" dirty="0" smtClean="0"/>
              <a:t>m </a:t>
            </a:r>
            <a:r>
              <a:rPr lang="en-US" dirty="0" smtClean="0"/>
              <a:t>: {</a:t>
            </a:r>
            <a:r>
              <a:rPr lang="en-US" dirty="0"/>
              <a:t>0,1</a:t>
            </a:r>
            <a:r>
              <a:rPr lang="en-US" dirty="0" smtClean="0"/>
              <a:t>}</a:t>
            </a:r>
            <a:r>
              <a:rPr lang="en-US" i="1" baseline="30000" dirty="0"/>
              <a:t> </a:t>
            </a:r>
            <a:r>
              <a:rPr lang="en-US" i="1" baseline="30000" dirty="0" smtClean="0"/>
              <a:t>n </a:t>
            </a:r>
            <a:r>
              <a:rPr lang="en-US" dirty="0" smtClean="0"/>
              <a:t>→ {</a:t>
            </a:r>
            <a:r>
              <a:rPr lang="en-US" dirty="0"/>
              <a:t>0,1,*</a:t>
            </a:r>
            <a:r>
              <a:rPr lang="en-US" dirty="0" smtClean="0"/>
              <a:t>}</a:t>
            </a:r>
            <a:r>
              <a:rPr lang="en-US" i="1" baseline="30000" dirty="0" smtClean="0"/>
              <a:t>n</a:t>
            </a:r>
            <a:br>
              <a:rPr lang="en-US" i="1" baseline="30000" dirty="0" smtClean="0"/>
            </a:br>
            <a:r>
              <a:rPr lang="en-US" i="1" baseline="30000" dirty="0" smtClean="0"/>
              <a:t> </a:t>
            </a:r>
            <a:r>
              <a:rPr lang="en-US" dirty="0" smtClean="0"/>
              <a:t>takes an example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i="1" dirty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 to a </a:t>
            </a:r>
            <a:r>
              <a:rPr lang="en-US" i="1" dirty="0" smtClean="0"/>
              <a:t>masked example </a:t>
            </a:r>
            <a:r>
              <a:rPr lang="en-US" dirty="0" smtClean="0"/>
              <a:t>by replacing some values with *</a:t>
            </a:r>
          </a:p>
          <a:p>
            <a:r>
              <a:rPr lang="en-US" dirty="0"/>
              <a:t>A </a:t>
            </a:r>
            <a:r>
              <a:rPr lang="en-US" b="1" dirty="0" smtClean="0"/>
              <a:t>masking process</a:t>
            </a:r>
            <a:r>
              <a:rPr lang="en-US" b="1" i="1" dirty="0" smtClean="0"/>
              <a:t> </a:t>
            </a:r>
            <a:r>
              <a:rPr lang="en-US" i="1" dirty="0" smtClean="0"/>
              <a:t>M </a:t>
            </a:r>
            <a:r>
              <a:rPr lang="en-US" dirty="0" smtClean="0"/>
              <a:t>is a masking function</a:t>
            </a:r>
            <a:r>
              <a:rPr lang="en-US" dirty="0"/>
              <a:t> </a:t>
            </a:r>
            <a:r>
              <a:rPr lang="en-US" dirty="0" smtClean="0"/>
              <a:t>valued random variable</a:t>
            </a:r>
          </a:p>
          <a:p>
            <a:pPr lvl="1"/>
            <a:r>
              <a:rPr lang="en-US" dirty="0" smtClean="0"/>
              <a:t>NOTE: </a:t>
            </a:r>
            <a:r>
              <a:rPr lang="en-US" i="1" dirty="0" smtClean="0"/>
              <a:t>the choice of variables to hide may depend on the example!</a:t>
            </a:r>
            <a:endParaRPr lang="en-US" i="1" baseline="30000" dirty="0"/>
          </a:p>
        </p:txBody>
      </p:sp>
    </p:spTree>
    <p:extLst>
      <p:ext uri="{BB962C8B-B14F-4D97-AF65-F5344CB8AC3E}">
        <p14:creationId xmlns:p14="http://schemas.microsoft.com/office/powerpoint/2010/main" val="1402627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independent masking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/>
              <a:t>x</a:t>
            </a:r>
            <a:r>
              <a:rPr lang="en-US" dirty="0" smtClean="0"/>
              <a:t>) = </a:t>
            </a:r>
            <a:r>
              <a:rPr lang="en-US" i="1" dirty="0" err="1"/>
              <a:t>ρ</a:t>
            </a:r>
            <a:r>
              <a:rPr lang="en-US" dirty="0" smtClean="0"/>
              <a:t> </a:t>
            </a:r>
            <a:r>
              <a:rPr lang="en-US" dirty="0" err="1" smtClean="0"/>
              <a:t>s.t.</a:t>
            </a:r>
            <a:r>
              <a:rPr lang="en-US" dirty="0" smtClean="0"/>
              <a:t> for each 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err="1" smtClean="0"/>
              <a:t>ρ</a:t>
            </a:r>
            <a:r>
              <a:rPr lang="en-US" i="1" baseline="-25000" dirty="0" err="1"/>
              <a:t>i</a:t>
            </a:r>
            <a:r>
              <a:rPr lang="en-US" i="1" dirty="0" smtClean="0"/>
              <a:t> = x</a:t>
            </a:r>
            <a:r>
              <a:rPr lang="en-US" i="1" baseline="-25000" dirty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w.p</a:t>
            </a:r>
            <a:r>
              <a:rPr lang="en-US" i="1" dirty="0" smtClean="0"/>
              <a:t>. μ </a:t>
            </a:r>
            <a:r>
              <a:rPr lang="en-US" dirty="0" smtClean="0"/>
              <a:t>independently (and 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= </a:t>
            </a:r>
            <a:r>
              <a:rPr lang="en-US" dirty="0" smtClean="0"/>
              <a:t>* otherwise)</a:t>
            </a:r>
          </a:p>
          <a:p>
            <a:r>
              <a:rPr lang="en-US" dirty="0" smtClean="0"/>
              <a:t>Appears in (Decatur-</a:t>
            </a:r>
            <a:r>
              <a:rPr lang="en-US" dirty="0" err="1" smtClean="0"/>
              <a:t>Gennaro</a:t>
            </a:r>
            <a:r>
              <a:rPr lang="en-US" dirty="0" smtClean="0"/>
              <a:t> COLT’95),(</a:t>
            </a:r>
            <a:r>
              <a:rPr lang="en-US" dirty="0" err="1" smtClean="0"/>
              <a:t>Wigderson-Yehudayoff</a:t>
            </a:r>
            <a:r>
              <a:rPr lang="en-US" dirty="0" smtClean="0"/>
              <a:t> FOCS’12)</a:t>
            </a:r>
            <a:r>
              <a:rPr lang="en-US" smtClean="0"/>
              <a:t>, </a:t>
            </a:r>
            <a:br>
              <a:rPr lang="en-US" smtClean="0"/>
            </a:br>
            <a:r>
              <a:rPr lang="en-US" smtClean="0"/>
              <a:t>among </a:t>
            </a:r>
            <a:r>
              <a:rPr lang="en-US" dirty="0" smtClean="0"/>
              <a:t>others…</a:t>
            </a:r>
            <a:r>
              <a:rPr lang="en-US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01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174"/>
            <a:ext cx="8229600" cy="5563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Henceforth, we obtain </a:t>
            </a:r>
            <a:r>
              <a:rPr lang="en-US" sz="4000" i="1" dirty="0" err="1" smtClean="0"/>
              <a:t>ρ</a:t>
            </a:r>
            <a:r>
              <a:rPr lang="en-US" sz="4000" dirty="0" smtClean="0"/>
              <a:t> = </a:t>
            </a:r>
            <a:r>
              <a:rPr lang="en-US" sz="4000" i="1" dirty="0" smtClean="0"/>
              <a:t>m</a:t>
            </a:r>
            <a:r>
              <a:rPr lang="en-US" sz="4000" dirty="0" smtClean="0"/>
              <a:t>(</a:t>
            </a:r>
            <a:r>
              <a:rPr lang="en-US" sz="4000" i="1" dirty="0" smtClean="0"/>
              <a:t>x</a:t>
            </a:r>
            <a:r>
              <a:rPr lang="en-US" sz="4000" dirty="0" smtClean="0"/>
              <a:t>):</a:t>
            </a:r>
          </a:p>
          <a:p>
            <a:pPr marL="0" indent="0">
              <a:buNone/>
            </a:pPr>
            <a:endParaRPr lang="en-US" sz="4000" i="1" dirty="0" smtClean="0"/>
          </a:p>
          <a:p>
            <a:pPr marL="0" indent="0">
              <a:buNone/>
            </a:pPr>
            <a:endParaRPr lang="en-US" sz="4000" i="1" dirty="0"/>
          </a:p>
          <a:p>
            <a:pPr marL="0" indent="0">
              <a:buNone/>
            </a:pPr>
            <a:endParaRPr lang="en-US" sz="4000" i="1" dirty="0" smtClean="0"/>
          </a:p>
          <a:p>
            <a:pPr marL="0" indent="0">
              <a:buNone/>
            </a:pPr>
            <a:endParaRPr lang="en-US" sz="4000" i="1" dirty="0"/>
          </a:p>
          <a:p>
            <a:pPr marL="0" indent="0">
              <a:buNone/>
            </a:pPr>
            <a:endParaRPr lang="en-US" sz="4000" i="1" dirty="0"/>
          </a:p>
          <a:p>
            <a:pPr marL="0" indent="0">
              <a:buNone/>
            </a:pPr>
            <a:r>
              <a:rPr lang="en-US" sz="4000" dirty="0" smtClean="0"/>
              <a:t>(Validity still defined using </a:t>
            </a:r>
            <a:r>
              <a:rPr lang="en-US" sz="4000" i="1" dirty="0" smtClean="0"/>
              <a:t>D</a:t>
            </a:r>
            <a:r>
              <a:rPr lang="en-US" sz="4000" dirty="0" smtClean="0"/>
              <a:t> as before)</a:t>
            </a:r>
            <a:endParaRPr lang="en-US" sz="4000" dirty="0"/>
          </a:p>
        </p:txBody>
      </p:sp>
      <p:sp>
        <p:nvSpPr>
          <p:cNvPr id="4" name="Cloud 3"/>
          <p:cNvSpPr/>
          <p:nvPr/>
        </p:nvSpPr>
        <p:spPr>
          <a:xfrm>
            <a:off x="582084" y="1555750"/>
            <a:ext cx="2021416" cy="180975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/>
              <a:t>D</a:t>
            </a:r>
            <a:endParaRPr lang="en-US" sz="3200" b="1" i="1" dirty="0"/>
          </a:p>
        </p:txBody>
      </p:sp>
      <p:sp>
        <p:nvSpPr>
          <p:cNvPr id="5" name="Cloud 4"/>
          <p:cNvSpPr/>
          <p:nvPr/>
        </p:nvSpPr>
        <p:spPr>
          <a:xfrm>
            <a:off x="3111501" y="1534583"/>
            <a:ext cx="2021416" cy="180975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/>
              <a:t>M</a:t>
            </a:r>
            <a:endParaRPr lang="en-US" sz="32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66750" y="3939001"/>
            <a:ext cx="1830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/>
              <a:t>,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2</a:t>
            </a:r>
            <a:r>
              <a:rPr lang="en-US" sz="2800" dirty="0"/>
              <a:t>,…,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788833" y="3939001"/>
            <a:ext cx="497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m</a:t>
            </a:r>
            <a:endParaRPr lang="en-US" sz="28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5693833" y="3939001"/>
            <a:ext cx="793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 </a:t>
            </a:r>
            <a:r>
              <a:rPr lang="en-US" sz="2800" i="1" dirty="0" err="1" smtClean="0"/>
              <a:t>ρ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82223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16111 L 3.33333E-6 -1.48148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1919 L -1.94444E-6 3.33333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36892 0.0002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What is PAC Semantics?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Validating rules of thumb part 1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Models of partial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Utilizing partial information (validating rules of thumb part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Algorithms for simpler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699212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Reasoning: Resolution (“RES”)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proof system for </a:t>
            </a:r>
            <a:r>
              <a:rPr lang="en-US" i="1" dirty="0" smtClean="0"/>
              <a:t>refuting</a:t>
            </a:r>
            <a:r>
              <a:rPr lang="en-US" dirty="0" smtClean="0"/>
              <a:t> CNFs (AND of ORs)</a:t>
            </a:r>
          </a:p>
          <a:p>
            <a:pPr lvl="1"/>
            <a:r>
              <a:rPr lang="en-US" i="1" dirty="0" smtClean="0"/>
              <a:t>Equiv.</a:t>
            </a:r>
            <a:r>
              <a:rPr lang="en-US" dirty="0" smtClean="0"/>
              <a:t>, for </a:t>
            </a:r>
            <a:r>
              <a:rPr lang="en-US" i="1" dirty="0" smtClean="0"/>
              <a:t>proving </a:t>
            </a:r>
            <a:r>
              <a:rPr lang="en-US" dirty="0" smtClean="0"/>
              <a:t>DNFs (ORs of ANDs)</a:t>
            </a:r>
          </a:p>
          <a:p>
            <a:r>
              <a:rPr lang="en-US" dirty="0" smtClean="0"/>
              <a:t>Operates on clauses—given a set of clauses </a:t>
            </a:r>
            <a:br>
              <a:rPr lang="en-US" dirty="0" smtClean="0"/>
            </a:br>
            <a:r>
              <a:rPr lang="en-US" dirty="0" smtClean="0"/>
              <a:t>{C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k</a:t>
            </a:r>
            <a:r>
              <a:rPr lang="en-US" dirty="0" smtClean="0"/>
              <a:t>}, may derive</a:t>
            </a:r>
          </a:p>
          <a:p>
            <a:pPr lvl="1"/>
            <a:r>
              <a:rPr lang="en-US" dirty="0" smtClean="0"/>
              <a:t>(</a:t>
            </a:r>
            <a:r>
              <a:rPr lang="en-US" i="1" dirty="0" smtClean="0"/>
              <a:t>“weakening”</a:t>
            </a:r>
            <a:r>
              <a:rPr lang="en-US" dirty="0" smtClean="0"/>
              <a:t>) 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∨</a:t>
            </a:r>
            <a:r>
              <a:rPr lang="en-US" i="1" dirty="0" err="1" smtClean="0"/>
              <a:t>l</a:t>
            </a:r>
            <a:r>
              <a:rPr lang="en-US" dirty="0" smtClean="0"/>
              <a:t> from any </a:t>
            </a:r>
            <a:r>
              <a:rPr lang="en-US" dirty="0" err="1" smtClean="0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(where </a:t>
            </a:r>
            <a:r>
              <a:rPr lang="en-US" i="1" dirty="0" smtClean="0"/>
              <a:t>l</a:t>
            </a:r>
            <a:r>
              <a:rPr lang="en-US" dirty="0" smtClean="0"/>
              <a:t> is any literal—a variable or its negation)</a:t>
            </a:r>
          </a:p>
          <a:p>
            <a:pPr lvl="1"/>
            <a:r>
              <a:rPr lang="en-US" dirty="0" smtClean="0"/>
              <a:t>(</a:t>
            </a:r>
            <a:r>
              <a:rPr lang="en-US" i="1" dirty="0" smtClean="0"/>
              <a:t>“cut”</a:t>
            </a:r>
            <a:r>
              <a:rPr lang="en-US" dirty="0" smtClean="0"/>
              <a:t>) </a:t>
            </a:r>
            <a:r>
              <a:rPr lang="en-US" dirty="0" err="1" smtClean="0"/>
              <a:t>C’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∨C’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from </a:t>
            </a:r>
            <a:r>
              <a:rPr lang="en-US" dirty="0" err="1"/>
              <a:t>C</a:t>
            </a:r>
            <a:r>
              <a:rPr lang="en-US" i="1" baseline="-25000" dirty="0" err="1"/>
              <a:t>i</a:t>
            </a:r>
            <a:r>
              <a:rPr lang="en-US" dirty="0" smtClean="0"/>
              <a:t>=</a:t>
            </a:r>
            <a:r>
              <a:rPr lang="en-US" dirty="0" err="1" smtClean="0"/>
              <a:t>C’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∨</a:t>
            </a:r>
            <a:r>
              <a:rPr lang="en-US" i="1" dirty="0" err="1" smtClean="0"/>
              <a:t>x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en-US" dirty="0" smtClean="0"/>
              <a:t>=</a:t>
            </a:r>
            <a:r>
              <a:rPr lang="en-US" dirty="0" err="1" smtClean="0"/>
              <a:t>C’</a:t>
            </a:r>
            <a:r>
              <a:rPr lang="en-US" i="1" baseline="-25000" dirty="0" err="1" smtClean="0"/>
              <a:t>j</a:t>
            </a:r>
            <a:r>
              <a:rPr lang="en-US" dirty="0" smtClean="0"/>
              <a:t>∨¬</a:t>
            </a:r>
            <a:r>
              <a:rPr lang="en-US" i="1" dirty="0" smtClean="0"/>
              <a:t>x</a:t>
            </a:r>
          </a:p>
          <a:p>
            <a:r>
              <a:rPr lang="en-US" dirty="0" smtClean="0"/>
              <a:t>Refute a CNF by deriving empty clause from 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83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Tractable fragments of 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Bounded-width</a:t>
            </a:r>
          </a:p>
          <a:p>
            <a:r>
              <a:rPr lang="en-US" dirty="0" smtClean="0"/>
              <a:t>Treelike, bounded clause space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20204" y="3197206"/>
            <a:ext cx="510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∅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920866" y="4071642"/>
            <a:ext cx="5100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x</a:t>
            </a:r>
            <a:r>
              <a:rPr lang="en-US" sz="3200" i="1" baseline="-25000" dirty="0" smtClean="0"/>
              <a:t>i</a:t>
            </a:r>
            <a:endParaRPr lang="en-US" sz="3200" i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677054" y="4088666"/>
            <a:ext cx="68416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¬x</a:t>
            </a:r>
            <a:r>
              <a:rPr lang="en-US" sz="3200" i="1" baseline="-25000" dirty="0" smtClean="0"/>
              <a:t>i</a:t>
            </a:r>
            <a:endParaRPr lang="en-US" sz="3200" i="1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3706008" y="4890322"/>
            <a:ext cx="137934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¬</a:t>
            </a:r>
            <a:r>
              <a:rPr lang="en-US" sz="3200" i="1" dirty="0" err="1" smtClean="0"/>
              <a:t>x</a:t>
            </a:r>
            <a:r>
              <a:rPr lang="en-US" sz="3200" i="1" baseline="-25000" dirty="0" err="1" smtClean="0"/>
              <a:t>i</a:t>
            </a:r>
            <a:r>
              <a:rPr lang="en-US" sz="3200" dirty="0" err="1" smtClean="0"/>
              <a:t>∨</a:t>
            </a:r>
            <a:r>
              <a:rPr lang="en-US" sz="3200" i="1" dirty="0" err="1" smtClean="0"/>
              <a:t>x</a:t>
            </a:r>
            <a:r>
              <a:rPr lang="en-US" sz="3200" i="1" baseline="-25000" dirty="0" err="1" smtClean="0"/>
              <a:t>j</a:t>
            </a:r>
            <a:endParaRPr lang="en-US" sz="3200" i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5085349" y="4890322"/>
            <a:ext cx="148344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¬x</a:t>
            </a:r>
            <a:r>
              <a:rPr lang="en-US" sz="3200" i="1" baseline="-25000" dirty="0" smtClean="0"/>
              <a:t>i</a:t>
            </a:r>
            <a:r>
              <a:rPr lang="en-US" sz="3200" dirty="0" smtClean="0"/>
              <a:t>∨¬</a:t>
            </a:r>
            <a:r>
              <a:rPr lang="en-US" sz="3200" i="1" dirty="0" err="1" smtClean="0"/>
              <a:t>x</a:t>
            </a:r>
            <a:r>
              <a:rPr lang="en-US" sz="3200" i="1" baseline="-25000" dirty="0" err="1" smtClean="0"/>
              <a:t>j</a:t>
            </a:r>
            <a:endParaRPr lang="en-US" sz="3200" i="1" baseline="-25000" dirty="0"/>
          </a:p>
        </p:txBody>
      </p:sp>
      <p:cxnSp>
        <p:nvCxnSpPr>
          <p:cNvPr id="9" name="Straight Connector 8"/>
          <p:cNvCxnSpPr>
            <a:stCxn id="4" idx="2"/>
            <a:endCxn id="5" idx="0"/>
          </p:cNvCxnSpPr>
          <p:nvPr/>
        </p:nvCxnSpPr>
        <p:spPr>
          <a:xfrm flipH="1">
            <a:off x="4175915" y="3905092"/>
            <a:ext cx="399338" cy="1665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4575253" y="3905092"/>
            <a:ext cx="443883" cy="1835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2"/>
            <a:endCxn id="7" idx="0"/>
          </p:cNvCxnSpPr>
          <p:nvPr/>
        </p:nvCxnSpPr>
        <p:spPr>
          <a:xfrm flipH="1">
            <a:off x="4395679" y="4673442"/>
            <a:ext cx="623457" cy="21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2"/>
            <a:endCxn id="8" idx="0"/>
          </p:cNvCxnSpPr>
          <p:nvPr/>
        </p:nvCxnSpPr>
        <p:spPr>
          <a:xfrm>
            <a:off x="5019136" y="4673442"/>
            <a:ext cx="807936" cy="21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</p:cNvCxnSpPr>
          <p:nvPr/>
        </p:nvCxnSpPr>
        <p:spPr>
          <a:xfrm flipH="1">
            <a:off x="3216731" y="4656418"/>
            <a:ext cx="959184" cy="497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2"/>
          </p:cNvCxnSpPr>
          <p:nvPr/>
        </p:nvCxnSpPr>
        <p:spPr>
          <a:xfrm flipH="1">
            <a:off x="4018311" y="5475098"/>
            <a:ext cx="377368" cy="387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2"/>
          </p:cNvCxnSpPr>
          <p:nvPr/>
        </p:nvCxnSpPr>
        <p:spPr>
          <a:xfrm>
            <a:off x="4395679" y="5475098"/>
            <a:ext cx="434622" cy="387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449704" y="5475098"/>
            <a:ext cx="377368" cy="387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27072" y="5475098"/>
            <a:ext cx="434622" cy="387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19990684">
            <a:off x="2502162" y="4782765"/>
            <a:ext cx="8744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…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57284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resolution is sound, when there is a proof of our query </a:t>
            </a:r>
            <a:r>
              <a:rPr lang="en-US" i="1" dirty="0" err="1" smtClean="0"/>
              <a:t>φ</a:t>
            </a:r>
            <a:r>
              <a:rPr lang="en-US" dirty="0" smtClean="0"/>
              <a:t> from a (1-ε)-valid CNF </a:t>
            </a:r>
            <a:r>
              <a:rPr lang="en-US" i="1" dirty="0" err="1" smtClean="0"/>
              <a:t>ψ</a:t>
            </a:r>
            <a:r>
              <a:rPr lang="en-US" i="1" dirty="0" smtClean="0"/>
              <a:t> </a:t>
            </a:r>
            <a:r>
              <a:rPr lang="en-US" dirty="0" smtClean="0"/>
              <a:t>under</a:t>
            </a:r>
            <a:r>
              <a:rPr lang="en-US" i="1" dirty="0" smtClean="0"/>
              <a:t> D</a:t>
            </a:r>
            <a:r>
              <a:rPr lang="en-US" dirty="0" smtClean="0"/>
              <a:t>, then </a:t>
            </a:r>
            <a:r>
              <a:rPr lang="en-US" i="1" dirty="0" err="1" smtClean="0"/>
              <a:t>φ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(1-ε)-</a:t>
            </a:r>
            <a:r>
              <a:rPr lang="en-US" dirty="0" smtClean="0"/>
              <a:t>valid under </a:t>
            </a:r>
            <a:r>
              <a:rPr lang="en-US" i="1" dirty="0" smtClean="0"/>
              <a:t>D</a:t>
            </a:r>
            <a:r>
              <a:rPr lang="en-US" dirty="0" smtClean="0"/>
              <a:t> as well.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…useful when there is another </a:t>
            </a:r>
            <a:r>
              <a:rPr lang="en-US" dirty="0"/>
              <a:t>CNF </a:t>
            </a:r>
            <a:r>
              <a:rPr lang="en-US" i="1" dirty="0" err="1" smtClean="0"/>
              <a:t>ψ</a:t>
            </a:r>
            <a:r>
              <a:rPr lang="en-US" i="1" dirty="0" smtClean="0"/>
              <a:t> </a:t>
            </a:r>
            <a:r>
              <a:rPr lang="en-US" dirty="0" smtClean="0"/>
              <a:t>that is easier to test for </a:t>
            </a:r>
            <a:r>
              <a:rPr lang="en-US" dirty="0"/>
              <a:t>(1-ε)-</a:t>
            </a:r>
            <a:r>
              <a:rPr lang="en-US" dirty="0" smtClean="0"/>
              <a:t>validity using data…</a:t>
            </a:r>
          </a:p>
        </p:txBody>
      </p:sp>
      <p:sp>
        <p:nvSpPr>
          <p:cNvPr id="2" name="Diamond 1"/>
          <p:cNvSpPr/>
          <p:nvPr/>
        </p:nvSpPr>
        <p:spPr>
          <a:xfrm>
            <a:off x="1651000" y="3227917"/>
            <a:ext cx="5746750" cy="3249083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064000" y="3608917"/>
            <a:ext cx="10900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{0,1}</a:t>
            </a:r>
            <a:r>
              <a:rPr lang="en-US" sz="2400" i="1" baseline="30000" dirty="0" smtClean="0">
                <a:solidFill>
                  <a:schemeClr val="bg1"/>
                </a:solidFill>
              </a:rPr>
              <a:t>n</a:t>
            </a:r>
            <a:endParaRPr lang="en-US" sz="2400" i="1" baseline="30000" dirty="0">
              <a:solidFill>
                <a:schemeClr val="bg1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 rot="981037">
            <a:off x="2827601" y="3966636"/>
            <a:ext cx="3241709" cy="2257792"/>
          </a:xfrm>
          <a:prstGeom prst="clou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/>
          <p:cNvSpPr/>
          <p:nvPr/>
        </p:nvSpPr>
        <p:spPr>
          <a:xfrm rot="19926470">
            <a:off x="3677229" y="4654377"/>
            <a:ext cx="2479798" cy="1319214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45000" y="483658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/>
              <a:t>ψ</a:t>
            </a:r>
            <a:r>
              <a:rPr lang="en-US" sz="2800" i="1" dirty="0" smtClean="0"/>
              <a:t> </a:t>
            </a:r>
            <a:r>
              <a:rPr lang="en-US" sz="2800" dirty="0" smtClean="0"/>
              <a:t>sat.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454400" y="431336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φ</a:t>
            </a:r>
            <a:r>
              <a:rPr lang="en-US" sz="2800" i="1" dirty="0" smtClean="0"/>
              <a:t> </a:t>
            </a:r>
            <a:r>
              <a:rPr lang="en-US" sz="2800" dirty="0" smtClean="0"/>
              <a:t>sat.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8971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  <p:bldP spid="2" grpId="1" animBg="1"/>
      <p:bldP spid="4" grpId="0"/>
      <p:bldP spid="4" grpId="1"/>
      <p:bldP spid="7" grpId="0" animBg="1"/>
      <p:bldP spid="7" grpId="1" animBg="1"/>
      <p:bldP spid="5" grpId="0" animBg="1"/>
      <p:bldP spid="5" grpId="1" animBg="1"/>
      <p:bldP spid="6" grpId="0"/>
      <p:bldP spid="6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>
          <a:xfrm>
            <a:off x="4297722" y="1713602"/>
            <a:ext cx="3628683" cy="974031"/>
          </a:xfrm>
          <a:prstGeom prst="cloudCallout">
            <a:avLst>
              <a:gd name="adj1" fmla="val 36115"/>
              <a:gd name="adj2" fmla="val 1446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Do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?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silly application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400536"/>
              </p:ext>
            </p:extLst>
          </p:nvPr>
        </p:nvGraphicFramePr>
        <p:xfrm>
          <a:off x="457200" y="1600200"/>
          <a:ext cx="2989263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21"/>
                <a:gridCol w="996421"/>
                <a:gridCol w="9964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937020-the-thinker-statue-by-the-french-sculptor-rod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991" y="3778257"/>
            <a:ext cx="2043009" cy="3060686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3730741" y="2347536"/>
            <a:ext cx="5227571" cy="1746285"/>
          </a:xfrm>
          <a:prstGeom prst="cloudCallout">
            <a:avLst>
              <a:gd name="adj1" fmla="val 20444"/>
              <a:gd name="adj2" fmla="val 61736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¬</a:t>
            </a:r>
            <a:r>
              <a:rPr lang="en-US" sz="2400" i="1" cap="all" dirty="0" err="1" smtClean="0">
                <a:solidFill>
                  <a:schemeClr val="tx1"/>
                </a:solidFill>
                <a:latin typeface="Comic Sans MS"/>
              </a:rPr>
              <a:t>penguin⇒flY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/>
            </a:r>
            <a:br>
              <a:rPr lang="en-US" sz="2400" i="1" cap="all" dirty="0" smtClean="0">
                <a:solidFill>
                  <a:schemeClr val="tx1"/>
                </a:solidFill>
                <a:latin typeface="Comic Sans MS"/>
              </a:rPr>
            </a:b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PENGUIN⇒EAT(FISH)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pic>
        <p:nvPicPr>
          <p:cNvPr id="7" name="Picture 6" descr="TEA-BAG_PACKING_MAC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08600"/>
            <a:ext cx="3640022" cy="1555630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1961757" y="2120622"/>
            <a:ext cx="657699" cy="32773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3844137" y="4207224"/>
            <a:ext cx="3016344" cy="635052"/>
          </a:xfrm>
          <a:prstGeom prst="wedgeRectCallout">
            <a:avLst>
              <a:gd name="adj1" fmla="val -46672"/>
              <a:gd name="adj2" fmla="val 2541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¬EAT(FISH) (p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= .99)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4402156" y="5035058"/>
            <a:ext cx="3047985" cy="1667013"/>
          </a:xfrm>
          <a:prstGeom prst="cloudCallout">
            <a:avLst>
              <a:gd name="adj1" fmla="val 45762"/>
              <a:gd name="adj2" fmla="val -6743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∴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DO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FLY!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6738" y="5840215"/>
            <a:ext cx="2119725" cy="461665"/>
          </a:xfrm>
          <a:prstGeom prst="rect">
            <a:avLst/>
          </a:prstGeom>
          <a:solidFill>
            <a:srgbClr val="FFFF00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MINING!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23003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Testable formulas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Definition.</a:t>
            </a:r>
            <a:r>
              <a:rPr lang="en-US" dirty="0" smtClean="0"/>
              <a:t> A formula </a:t>
            </a:r>
            <a:r>
              <a:rPr lang="en-US" i="1" dirty="0" err="1"/>
              <a:t>ψ</a:t>
            </a:r>
            <a:r>
              <a:rPr lang="en-US" dirty="0" smtClean="0"/>
              <a:t> is (1-ε)-</a:t>
            </a:r>
            <a:r>
              <a:rPr lang="en-US" i="1" dirty="0" smtClean="0"/>
              <a:t>testable</a:t>
            </a:r>
            <a:r>
              <a:rPr lang="en-US" dirty="0" smtClean="0"/>
              <a:t> under a distribution over masked examples M(D) if</a:t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dirty="0" err="1" smtClean="0"/>
              <a:t>Pr</a:t>
            </a:r>
            <a:r>
              <a:rPr lang="en-US" baseline="-25000" dirty="0" err="1" smtClean="0"/>
              <a:t>ρ∈</a:t>
            </a:r>
            <a:r>
              <a:rPr lang="en-US" baseline="-25000" dirty="0" err="1"/>
              <a:t>M</a:t>
            </a:r>
            <a:r>
              <a:rPr lang="en-US" baseline="-25000" dirty="0" smtClean="0"/>
              <a:t>(D)</a:t>
            </a:r>
            <a:r>
              <a:rPr lang="en-US" dirty="0" smtClean="0"/>
              <a:t>[</a:t>
            </a:r>
            <a:r>
              <a:rPr lang="en-US" i="1" dirty="0" err="1"/>
              <a:t>ψ</a:t>
            </a:r>
            <a:r>
              <a:rPr lang="en-US" dirty="0" err="1" smtClean="0"/>
              <a:t>|</a:t>
            </a:r>
            <a:r>
              <a:rPr lang="en-US" baseline="-25000" dirty="0" err="1"/>
              <a:t>ρ</a:t>
            </a:r>
            <a:r>
              <a:rPr lang="en-US" dirty="0" smtClean="0"/>
              <a:t>=1] ≥ 1</a:t>
            </a:r>
            <a:r>
              <a:rPr lang="en-US" dirty="0"/>
              <a:t>-</a:t>
            </a:r>
            <a:r>
              <a:rPr lang="en-US" dirty="0" smtClean="0"/>
              <a:t>ε</a:t>
            </a:r>
          </a:p>
        </p:txBody>
      </p:sp>
    </p:spTree>
    <p:extLst>
      <p:ext uri="{BB962C8B-B14F-4D97-AF65-F5344CB8AC3E}">
        <p14:creationId xmlns:p14="http://schemas.microsoft.com/office/powerpoint/2010/main" val="1755636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Restricting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600200"/>
            <a:ext cx="7569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Given a formula </a:t>
            </a:r>
            <a:r>
              <a:rPr lang="en-US" i="1" dirty="0" err="1" smtClean="0"/>
              <a:t>φ</a:t>
            </a:r>
            <a:r>
              <a:rPr lang="en-US" dirty="0" smtClean="0"/>
              <a:t> and masked example </a:t>
            </a:r>
            <a:r>
              <a:rPr lang="en-US" i="1" dirty="0" err="1" smtClean="0"/>
              <a:t>ρ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i="1" dirty="0" smtClean="0"/>
              <a:t>the restriction of </a:t>
            </a:r>
            <a:r>
              <a:rPr lang="en-US" i="1" dirty="0" err="1" smtClean="0"/>
              <a:t>φ</a:t>
            </a:r>
            <a:r>
              <a:rPr lang="en-US" i="1" dirty="0" smtClean="0"/>
              <a:t> under </a:t>
            </a:r>
            <a:r>
              <a:rPr lang="en-US" i="1" dirty="0" err="1" smtClean="0"/>
              <a:t>ρ</a:t>
            </a:r>
            <a:r>
              <a:rPr lang="en-US" i="1" dirty="0" smtClean="0"/>
              <a:t>, </a:t>
            </a:r>
            <a:r>
              <a:rPr lang="en-US" i="1" dirty="0" err="1" smtClean="0"/>
              <a:t>φ</a:t>
            </a:r>
            <a:r>
              <a:rPr lang="en-US" dirty="0" err="1" smtClean="0"/>
              <a:t>|</a:t>
            </a:r>
            <a:r>
              <a:rPr lang="en-US" i="1" baseline="-25000" dirty="0" err="1"/>
              <a:t>ρ</a:t>
            </a:r>
            <a:r>
              <a:rPr lang="en-US" i="1" dirty="0" smtClean="0"/>
              <a:t>, </a:t>
            </a:r>
            <a:r>
              <a:rPr lang="en-US" dirty="0" smtClean="0"/>
              <a:t>is obtained by “plugging in” the values of 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for</a:t>
            </a:r>
            <a:r>
              <a:rPr lang="en-US" i="1" dirty="0" smtClean="0"/>
              <a:t> x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whenever 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≠ *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(i.e., </a:t>
            </a:r>
            <a:r>
              <a:rPr lang="en-US" i="1" dirty="0" err="1"/>
              <a:t>φ</a:t>
            </a:r>
            <a:r>
              <a:rPr lang="en-US" dirty="0" err="1"/>
              <a:t>|</a:t>
            </a:r>
            <a:r>
              <a:rPr lang="en-US" i="1" baseline="-25000" dirty="0" err="1"/>
              <a:t>ρ</a:t>
            </a:r>
            <a:r>
              <a:rPr lang="en-US" dirty="0" smtClean="0"/>
              <a:t> is a formula in the unknown values)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7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Testable formulas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Definition.</a:t>
            </a:r>
            <a:r>
              <a:rPr lang="en-US" dirty="0" smtClean="0"/>
              <a:t> A formula </a:t>
            </a:r>
            <a:r>
              <a:rPr lang="en-US" i="1" dirty="0" err="1"/>
              <a:t>ψ</a:t>
            </a:r>
            <a:r>
              <a:rPr lang="en-US" dirty="0" smtClean="0"/>
              <a:t> is (1-ε)-</a:t>
            </a:r>
            <a:r>
              <a:rPr lang="en-US" i="1" dirty="0" smtClean="0"/>
              <a:t>testable</a:t>
            </a:r>
            <a:r>
              <a:rPr lang="en-US" dirty="0" smtClean="0"/>
              <a:t> under a distribution over masked examples M(D) if</a:t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dirty="0" err="1" smtClean="0"/>
              <a:t>Pr</a:t>
            </a:r>
            <a:r>
              <a:rPr lang="en-US" baseline="-25000" dirty="0" err="1" smtClean="0"/>
              <a:t>ρ∈</a:t>
            </a:r>
            <a:r>
              <a:rPr lang="en-US" baseline="-25000" dirty="0" err="1"/>
              <a:t>M</a:t>
            </a:r>
            <a:r>
              <a:rPr lang="en-US" baseline="-25000" dirty="0" smtClean="0"/>
              <a:t>(D)</a:t>
            </a:r>
            <a:r>
              <a:rPr lang="en-US" dirty="0" smtClean="0"/>
              <a:t>[</a:t>
            </a:r>
            <a:r>
              <a:rPr lang="en-US" i="1" dirty="0" err="1"/>
              <a:t>ψ</a:t>
            </a:r>
            <a:r>
              <a:rPr lang="en-US" dirty="0" err="1" smtClean="0"/>
              <a:t>|</a:t>
            </a:r>
            <a:r>
              <a:rPr lang="en-US" baseline="-25000" dirty="0" err="1"/>
              <a:t>ρ</a:t>
            </a:r>
            <a:r>
              <a:rPr lang="en-US" dirty="0" smtClean="0"/>
              <a:t>=1] ≥ 1</a:t>
            </a:r>
            <a:r>
              <a:rPr lang="en-US" dirty="0"/>
              <a:t>-</a:t>
            </a:r>
            <a:r>
              <a:rPr lang="en-US" dirty="0" smtClean="0"/>
              <a:t>ε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will aim to succeed whenever </a:t>
            </a:r>
            <a:r>
              <a:rPr lang="en-US" i="1" dirty="0" smtClean="0"/>
              <a:t>there exists</a:t>
            </a:r>
            <a:r>
              <a:rPr lang="en-US" dirty="0" smtClean="0"/>
              <a:t> a </a:t>
            </a:r>
            <a:r>
              <a:rPr lang="en-US" dirty="0"/>
              <a:t>(1-ε)</a:t>
            </a:r>
            <a:r>
              <a:rPr lang="en-US" dirty="0" smtClean="0"/>
              <a:t>-testable formula that completes a simple proof of the query formula…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65501"/>
            <a:ext cx="8229600" cy="206210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Observation</a:t>
            </a:r>
            <a:r>
              <a:rPr lang="en-US" sz="3200" dirty="0" smtClean="0"/>
              <a:t>: equal to “</a:t>
            </a:r>
            <a:r>
              <a:rPr lang="en-US" sz="3200" i="1" dirty="0" err="1" smtClean="0"/>
              <a:t>ψ</a:t>
            </a:r>
            <a:r>
              <a:rPr lang="en-US" sz="3200" i="1" dirty="0" smtClean="0"/>
              <a:t>  is a tautology given </a:t>
            </a:r>
            <a:r>
              <a:rPr lang="en-US" sz="3200" dirty="0" err="1" smtClean="0"/>
              <a:t>ρ</a:t>
            </a:r>
            <a:r>
              <a:rPr lang="en-US" sz="3200" dirty="0" smtClean="0"/>
              <a:t>” in standard cases where this is tractable, e.g., CNFs, intersections of </a:t>
            </a:r>
            <a:r>
              <a:rPr lang="en-US" sz="3200" dirty="0" err="1" smtClean="0"/>
              <a:t>halfspaces</a:t>
            </a:r>
            <a:r>
              <a:rPr lang="en-US" sz="3200" dirty="0" smtClean="0"/>
              <a:t>; </a:t>
            </a:r>
            <a:r>
              <a:rPr lang="en-US" sz="3200" u="sng" dirty="0" smtClean="0"/>
              <a:t>remains</a:t>
            </a:r>
            <a:r>
              <a:rPr lang="en-US" sz="3200" dirty="0" smtClean="0"/>
              <a:t> tractable in cases where this is </a:t>
            </a:r>
            <a:r>
              <a:rPr lang="en-US" sz="3200" u="sng" dirty="0" smtClean="0"/>
              <a:t>not</a:t>
            </a:r>
            <a:r>
              <a:rPr lang="en-US" sz="3200" dirty="0" smtClean="0"/>
              <a:t>, e.g., 3-DNFs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4958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5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46693" cy="1143000"/>
          </a:xfrm>
        </p:spPr>
        <p:txBody>
          <a:bodyPr/>
          <a:lstStyle/>
          <a:p>
            <a:r>
              <a:rPr lang="en-US" dirty="0" err="1" smtClean="0"/>
              <a:t>Unintegrated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0757" y="1667013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Examples: </a:t>
            </a:r>
            <a:r>
              <a:rPr lang="en-US" b="1" dirty="0" smtClean="0"/>
              <a:t>x</a:t>
            </a:r>
            <a:r>
              <a:rPr lang="en-US" baseline="30000" dirty="0" smtClean="0"/>
              <a:t>1</a:t>
            </a:r>
            <a:r>
              <a:rPr lang="en-US" dirty="0" smtClean="0"/>
              <a:t>,</a:t>
            </a:r>
            <a:r>
              <a:rPr lang="en-US" b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,…,</a:t>
            </a:r>
            <a:r>
              <a:rPr lang="en-US" b="1" dirty="0" err="1" smtClean="0"/>
              <a:t>x</a:t>
            </a:r>
            <a:r>
              <a:rPr lang="en-US" baseline="30000" dirty="0" err="1" smtClean="0"/>
              <a:t>m</a:t>
            </a:r>
            <a:endParaRPr lang="en-US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1360757" y="3930162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Rules: ψ</a:t>
            </a:r>
            <a:r>
              <a:rPr lang="en-US" baseline="-25000" dirty="0" smtClean="0"/>
              <a:t>1</a:t>
            </a:r>
            <a:r>
              <a:rPr lang="en-US" dirty="0" smtClean="0"/>
              <a:t>,ψ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dirty="0" err="1" smtClean="0"/>
              <a:t>ψ</a:t>
            </a:r>
            <a:r>
              <a:rPr lang="en-US" baseline="-25000" dirty="0" err="1" smtClean="0"/>
              <a:t>k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038282"/>
            <a:ext cx="1099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Query: </a:t>
            </a:r>
            <a:r>
              <a:rPr lang="en-US" i="1" dirty="0" err="1" smtClean="0"/>
              <a:t>φ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258700" y="6101040"/>
            <a:ext cx="2358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Decision: </a:t>
            </a:r>
            <a:r>
              <a:rPr lang="en-US" i="1" dirty="0" smtClean="0"/>
              <a:t>accept/reject</a:t>
            </a:r>
            <a:endParaRPr lang="en-US" i="1" dirty="0"/>
          </a:p>
        </p:txBody>
      </p:sp>
      <p:sp>
        <p:nvSpPr>
          <p:cNvPr id="8" name="Rectangle 7"/>
          <p:cNvSpPr/>
          <p:nvPr/>
        </p:nvSpPr>
        <p:spPr>
          <a:xfrm>
            <a:off x="1360757" y="2392788"/>
            <a:ext cx="2154532" cy="13381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Learning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60757" y="4553875"/>
            <a:ext cx="2154532" cy="13381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Reasoning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4" idx="2"/>
            <a:endCxn id="8" idx="0"/>
          </p:cNvCxnSpPr>
          <p:nvPr/>
        </p:nvCxnSpPr>
        <p:spPr>
          <a:xfrm>
            <a:off x="2438023" y="2036345"/>
            <a:ext cx="0" cy="356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5" idx="0"/>
          </p:cNvCxnSpPr>
          <p:nvPr/>
        </p:nvCxnSpPr>
        <p:spPr>
          <a:xfrm>
            <a:off x="2438023" y="3730934"/>
            <a:ext cx="0" cy="199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2438023" y="4299494"/>
            <a:ext cx="0" cy="2543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2"/>
            <a:endCxn id="7" idx="0"/>
          </p:cNvCxnSpPr>
          <p:nvPr/>
        </p:nvCxnSpPr>
        <p:spPr>
          <a:xfrm>
            <a:off x="2438023" y="5892021"/>
            <a:ext cx="0" cy="209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3"/>
            <a:endCxn id="9" idx="1"/>
          </p:cNvCxnSpPr>
          <p:nvPr/>
        </p:nvCxnSpPr>
        <p:spPr>
          <a:xfrm>
            <a:off x="1099945" y="5222948"/>
            <a:ext cx="2608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4619285" y="274638"/>
            <a:ext cx="414669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Integrated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615366" y="1667013"/>
            <a:ext cx="215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Examples: </a:t>
            </a:r>
            <a:r>
              <a:rPr lang="en-US" b="1" dirty="0" smtClean="0"/>
              <a:t>x</a:t>
            </a:r>
            <a:r>
              <a:rPr lang="en-US" baseline="30000" dirty="0" smtClean="0"/>
              <a:t>1</a:t>
            </a:r>
            <a:r>
              <a:rPr lang="en-US" dirty="0" smtClean="0"/>
              <a:t>,</a:t>
            </a:r>
            <a:r>
              <a:rPr lang="en-US" b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,…,</a:t>
            </a:r>
            <a:r>
              <a:rPr lang="en-US" b="1" dirty="0" err="1" smtClean="0"/>
              <a:t>x</a:t>
            </a:r>
            <a:r>
              <a:rPr lang="en-US" baseline="30000" dirty="0" err="1" smtClean="0"/>
              <a:t>m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4288628" y="3930162"/>
            <a:ext cx="1099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Query: </a:t>
            </a:r>
            <a:r>
              <a:rPr lang="en-US" i="1" dirty="0" err="1" smtClean="0"/>
              <a:t>φ</a:t>
            </a:r>
            <a:endParaRPr lang="en-US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5513309" y="6101040"/>
            <a:ext cx="2358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Decision: </a:t>
            </a:r>
            <a:r>
              <a:rPr lang="en-US" i="1" dirty="0" smtClean="0"/>
              <a:t>accept/reject</a:t>
            </a:r>
            <a:endParaRPr lang="en-US" i="1" dirty="0"/>
          </a:p>
        </p:txBody>
      </p:sp>
      <p:sp>
        <p:nvSpPr>
          <p:cNvPr id="33" name="Rectangle 32"/>
          <p:cNvSpPr/>
          <p:nvPr/>
        </p:nvSpPr>
        <p:spPr>
          <a:xfrm>
            <a:off x="5615366" y="2392787"/>
            <a:ext cx="2154532" cy="3499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Combined Learning+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Reasoning Algorithm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29" idx="2"/>
            <a:endCxn id="33" idx="0"/>
          </p:cNvCxnSpPr>
          <p:nvPr/>
        </p:nvCxnSpPr>
        <p:spPr>
          <a:xfrm>
            <a:off x="6692632" y="2036345"/>
            <a:ext cx="0" cy="356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2" idx="0"/>
          </p:cNvCxnSpPr>
          <p:nvPr/>
        </p:nvCxnSpPr>
        <p:spPr>
          <a:xfrm>
            <a:off x="6692632" y="5892021"/>
            <a:ext cx="0" cy="2090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1" idx="3"/>
          </p:cNvCxnSpPr>
          <p:nvPr/>
        </p:nvCxnSpPr>
        <p:spPr>
          <a:xfrm>
            <a:off x="5388573" y="4114828"/>
            <a:ext cx="2608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760536" y="3549490"/>
            <a:ext cx="1893719" cy="12474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60535" y="3828162"/>
            <a:ext cx="1893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Useful, testable rules: ψ</a:t>
            </a:r>
            <a:r>
              <a:rPr lang="en-US" baseline="-25000" dirty="0" smtClean="0"/>
              <a:t>1</a:t>
            </a:r>
            <a:r>
              <a:rPr lang="en-US" dirty="0" smtClean="0"/>
              <a:t>,ψ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dirty="0" err="1" smtClean="0"/>
              <a:t>ψ</a:t>
            </a:r>
            <a:r>
              <a:rPr lang="en-US" baseline="-25000" dirty="0" err="1" smtClean="0"/>
              <a:t>k</a:t>
            </a:r>
            <a:endParaRPr lang="en-US" baseline="-25000" dirty="0"/>
          </a:p>
        </p:txBody>
      </p:sp>
      <p:cxnSp>
        <p:nvCxnSpPr>
          <p:cNvPr id="24" name="Straight Arrow Connector 23"/>
          <p:cNvCxnSpPr>
            <a:stCxn id="3" idx="0"/>
            <a:endCxn id="23" idx="0"/>
          </p:cNvCxnSpPr>
          <p:nvPr/>
        </p:nvCxnSpPr>
        <p:spPr>
          <a:xfrm flipH="1">
            <a:off x="6707395" y="3549490"/>
            <a:ext cx="1" cy="2786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3" idx="2"/>
            <a:endCxn id="3" idx="2"/>
          </p:cNvCxnSpPr>
          <p:nvPr/>
        </p:nvCxnSpPr>
        <p:spPr>
          <a:xfrm>
            <a:off x="6707395" y="4474493"/>
            <a:ext cx="1" cy="3224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07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W</a:t>
            </a:r>
            <a:r>
              <a:rPr lang="en-US" i="1" dirty="0" smtClean="0"/>
              <a:t>e will distinguish the following:</a:t>
            </a:r>
          </a:p>
          <a:p>
            <a:r>
              <a:rPr lang="en-US" dirty="0" smtClean="0"/>
              <a:t>The query</a:t>
            </a:r>
            <a:r>
              <a:rPr lang="en-US" i="1" dirty="0" smtClean="0"/>
              <a:t> </a:t>
            </a:r>
            <a:r>
              <a:rPr lang="en-US" i="1" dirty="0" err="1" smtClean="0"/>
              <a:t>φ</a:t>
            </a:r>
            <a:r>
              <a:rPr lang="en-US" dirty="0" smtClean="0"/>
              <a:t> is not </a:t>
            </a:r>
            <a:r>
              <a:rPr lang="en-US" dirty="0"/>
              <a:t>(1-ε)-valid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There exists</a:t>
            </a:r>
            <a:r>
              <a:rPr lang="en-US" dirty="0" smtClean="0"/>
              <a:t> a </a:t>
            </a:r>
            <a:r>
              <a:rPr lang="en-US" dirty="0"/>
              <a:t>(1-ε)</a:t>
            </a:r>
            <a:r>
              <a:rPr lang="en-US" dirty="0" smtClean="0"/>
              <a:t>-testable formula </a:t>
            </a:r>
            <a:r>
              <a:rPr lang="en-US" i="1" dirty="0" err="1" smtClean="0"/>
              <a:t>ψ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for which </a:t>
            </a:r>
            <a:r>
              <a:rPr lang="en-US" b="1" dirty="0" smtClean="0"/>
              <a:t>there exists</a:t>
            </a:r>
            <a:r>
              <a:rPr lang="en-US" dirty="0" smtClean="0"/>
              <a:t> a [</a:t>
            </a:r>
            <a:r>
              <a:rPr lang="en-US" i="1" dirty="0" smtClean="0"/>
              <a:t>space-s treelike</a:t>
            </a:r>
            <a:r>
              <a:rPr lang="en-US" dirty="0" smtClean="0"/>
              <a:t>] resolution proof of the query </a:t>
            </a:r>
            <a:r>
              <a:rPr lang="en-US" i="1" dirty="0" err="1"/>
              <a:t>φ</a:t>
            </a:r>
            <a:r>
              <a:rPr lang="en-US" dirty="0" smtClean="0"/>
              <a:t> from </a:t>
            </a:r>
            <a:r>
              <a:rPr lang="en-US" i="1" dirty="0" err="1"/>
              <a:t>ψ</a:t>
            </a:r>
            <a:endParaRPr lang="en-US" dirty="0"/>
          </a:p>
        </p:txBody>
      </p:sp>
      <p:sp>
        <p:nvSpPr>
          <p:cNvPr id="2" name="Cloud Callout 1"/>
          <p:cNvSpPr/>
          <p:nvPr/>
        </p:nvSpPr>
        <p:spPr>
          <a:xfrm>
            <a:off x="4207005" y="4062242"/>
            <a:ext cx="4785327" cy="2605809"/>
          </a:xfrm>
          <a:prstGeom prst="cloudCallout">
            <a:avLst>
              <a:gd name="adj1" fmla="val -11274"/>
              <a:gd name="adj2" fmla="val -7917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b="1" i="1" cap="small" dirty="0" smtClean="0">
                <a:solidFill>
                  <a:schemeClr val="tx1"/>
                </a:solidFill>
                <a:latin typeface="Comic Sans MS"/>
              </a:rPr>
              <a:t>LEARN ANY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Calibri"/>
              </a:rPr>
              <a:t>ψ</a:t>
            </a:r>
            <a:r>
              <a:rPr lang="en-US" sz="3600" i="1" dirty="0" smtClean="0">
                <a:solidFill>
                  <a:schemeClr val="tx1"/>
                </a:solidFill>
                <a:latin typeface="Calibri"/>
              </a:rPr>
              <a:t> 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THAT HELPS VALIDATE THE </a:t>
            </a:r>
            <a:r>
              <a:rPr lang="en-US" sz="2800" b="1" i="1" cap="small" dirty="0" smtClean="0">
                <a:solidFill>
                  <a:schemeClr val="tx1"/>
                </a:solidFill>
                <a:latin typeface="Comic Sans MS"/>
              </a:rPr>
              <a:t>QUERY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 </a:t>
            </a:r>
            <a:r>
              <a:rPr lang="en-US" sz="3600" i="1" dirty="0" err="1">
                <a:solidFill>
                  <a:schemeClr val="tx1"/>
                </a:solidFill>
              </a:rPr>
              <a:t>φ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.</a:t>
            </a:r>
            <a:endParaRPr lang="en-US" sz="2800" i="1" cap="sm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4" name="Cloud 3"/>
          <p:cNvSpPr/>
          <p:nvPr/>
        </p:nvSpPr>
        <p:spPr>
          <a:xfrm>
            <a:off x="1780323" y="4808254"/>
            <a:ext cx="3322514" cy="206108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N.B.: </a:t>
            </a:r>
            <a:r>
              <a:rPr lang="en-US" sz="3600" i="1" dirty="0" err="1" smtClean="0">
                <a:solidFill>
                  <a:schemeClr val="tx1"/>
                </a:solidFill>
              </a:rPr>
              <a:t>ψ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MAY </a:t>
            </a:r>
            <a:r>
              <a:rPr lang="en-US" sz="2800" b="1" i="1" cap="small" dirty="0" smtClean="0">
                <a:solidFill>
                  <a:schemeClr val="tx1"/>
                </a:solidFill>
                <a:latin typeface="Comic Sans MS"/>
              </a:rPr>
              <a:t>NOT</a:t>
            </a:r>
            <a: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  <a:t> BE </a:t>
            </a:r>
            <a:br>
              <a:rPr lang="en-US" sz="2800" i="1" cap="small" dirty="0" smtClean="0">
                <a:solidFill>
                  <a:schemeClr val="tx1"/>
                </a:solidFill>
                <a:latin typeface="Comic Sans MS"/>
              </a:rPr>
            </a:br>
            <a:r>
              <a:rPr lang="en-US" sz="2800" b="1" i="1" cap="small" dirty="0" smtClean="0">
                <a:solidFill>
                  <a:schemeClr val="tx1"/>
                </a:solidFill>
                <a:latin typeface="Comic Sans MS"/>
              </a:rPr>
              <a:t>1-VALID</a:t>
            </a:r>
            <a:endParaRPr lang="en-US" sz="2800" b="1" i="1" cap="sm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The basic theorem, revisited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54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Tractable fragments of 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Bounded-width</a:t>
            </a:r>
          </a:p>
          <a:p>
            <a:r>
              <a:rPr lang="en-US" dirty="0" smtClean="0"/>
              <a:t>Treelike, bounded clause space</a:t>
            </a:r>
          </a:p>
          <a:p>
            <a:pPr>
              <a:buFont typeface="Lucida Grande"/>
              <a:buChar char="☞"/>
            </a:pPr>
            <a:r>
              <a:rPr lang="en-US" i="1" dirty="0" smtClean="0"/>
              <a:t>Applying a restriction to every step of proofs of these forms yields proofs of the same form</a:t>
            </a:r>
            <a:br>
              <a:rPr lang="en-US" i="1" dirty="0" smtClean="0"/>
            </a:br>
            <a:r>
              <a:rPr lang="en-US" dirty="0" smtClean="0"/>
              <a:t>(from a refutation of </a:t>
            </a:r>
            <a:r>
              <a:rPr lang="en-US" i="1" dirty="0" err="1" smtClean="0"/>
              <a:t>φ</a:t>
            </a:r>
            <a:r>
              <a:rPr lang="en-US" dirty="0" smtClean="0"/>
              <a:t>, we obtain a refutation of </a:t>
            </a:r>
            <a:r>
              <a:rPr lang="en-US" i="1" dirty="0" err="1"/>
              <a:t>φ</a:t>
            </a:r>
            <a:r>
              <a:rPr lang="en-US" dirty="0" err="1"/>
              <a:t>|</a:t>
            </a:r>
            <a:r>
              <a:rPr lang="en-US" baseline="-25000" dirty="0" err="1" smtClean="0"/>
              <a:t>ρ</a:t>
            </a:r>
            <a:r>
              <a:rPr lang="en-US" dirty="0" smtClean="0"/>
              <a:t> of the same syntactic form)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077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basic algorithm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query DNF </a:t>
            </a:r>
            <a:r>
              <a:rPr lang="en-US" i="1" dirty="0" err="1" smtClean="0"/>
              <a:t>φ</a:t>
            </a:r>
            <a:r>
              <a:rPr lang="en-US" dirty="0" smtClean="0"/>
              <a:t> and {</a:t>
            </a:r>
            <a:r>
              <a:rPr lang="en-US" i="1" dirty="0" smtClean="0"/>
              <a:t>ρ</a:t>
            </a:r>
            <a:r>
              <a:rPr lang="en-US" i="1" baseline="-25000" dirty="0"/>
              <a:t>1</a:t>
            </a:r>
            <a:r>
              <a:rPr lang="en-US" dirty="0" smtClean="0"/>
              <a:t>,…,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k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For each 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, </a:t>
            </a:r>
            <a:r>
              <a:rPr lang="en-US" dirty="0" smtClean="0"/>
              <a:t>search for </a:t>
            </a:r>
            <a:r>
              <a:rPr lang="en-US" dirty="0"/>
              <a:t>[</a:t>
            </a:r>
            <a:r>
              <a:rPr lang="en-US" i="1" dirty="0" smtClean="0"/>
              <a:t>space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]</a:t>
            </a:r>
            <a:r>
              <a:rPr lang="en-US" i="1" dirty="0" smtClean="0"/>
              <a:t> </a:t>
            </a:r>
            <a:r>
              <a:rPr lang="en-US" dirty="0" smtClean="0"/>
              <a:t>refutation of ¬</a:t>
            </a:r>
            <a:r>
              <a:rPr lang="en-US" i="1" dirty="0" err="1" smtClean="0"/>
              <a:t>φ</a:t>
            </a:r>
            <a:r>
              <a:rPr lang="en-US" dirty="0" err="1" smtClean="0"/>
              <a:t>|</a:t>
            </a:r>
            <a:r>
              <a:rPr lang="en-US" baseline="-25000" dirty="0" err="1" smtClean="0"/>
              <a:t>ρ</a:t>
            </a:r>
            <a:r>
              <a:rPr lang="en-US" baseline="-57000" dirty="0" err="1" smtClean="0"/>
              <a:t>i</a:t>
            </a:r>
            <a:endParaRPr lang="en-US" baseline="-57000" dirty="0" smtClean="0"/>
          </a:p>
          <a:p>
            <a:r>
              <a:rPr lang="en-US" dirty="0" smtClean="0"/>
              <a:t>If the fraction of successful refutations is greater than (1-ε), </a:t>
            </a:r>
            <a:r>
              <a:rPr lang="en-US" i="1" dirty="0" smtClean="0"/>
              <a:t>accept </a:t>
            </a:r>
            <a:r>
              <a:rPr lang="en-US" i="1" dirty="0" err="1" smtClean="0"/>
              <a:t>φ</a:t>
            </a:r>
            <a:r>
              <a:rPr lang="en-US" dirty="0" smtClean="0"/>
              <a:t>, and otherwise </a:t>
            </a:r>
            <a:r>
              <a:rPr lang="en-US" i="1" dirty="0" smtClean="0"/>
              <a:t>reject</a:t>
            </a:r>
            <a:r>
              <a:rPr lang="en-US" dirty="0" smtClean="0"/>
              <a:t>.</a:t>
            </a:r>
            <a:endParaRPr lang="en-US" i="1" baseline="-57000" dirty="0"/>
          </a:p>
        </p:txBody>
      </p:sp>
      <p:sp>
        <p:nvSpPr>
          <p:cNvPr id="4" name="Cloud 3"/>
          <p:cNvSpPr/>
          <p:nvPr/>
        </p:nvSpPr>
        <p:spPr>
          <a:xfrm>
            <a:off x="1353317" y="3906467"/>
            <a:ext cx="7255861" cy="233198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Comic Sans MS"/>
              </a:rPr>
              <a:t>CAN ALSO INCORPORATE </a:t>
            </a:r>
            <a:r>
              <a:rPr lang="en-US" sz="2800" i="1" cap="all" dirty="0">
                <a:solidFill>
                  <a:schemeClr val="tx1"/>
                </a:solidFill>
                <a:latin typeface="Comic Sans MS"/>
              </a:rPr>
              <a:t>a </a:t>
            </a:r>
            <a:r>
              <a:rPr lang="en-US" sz="2800" b="1" i="1" cap="all" dirty="0">
                <a:solidFill>
                  <a:schemeClr val="tx1"/>
                </a:solidFill>
                <a:latin typeface="Comic Sans MS"/>
              </a:rPr>
              <a:t>“background knowledge” CNF </a:t>
            </a:r>
            <a:r>
              <a:rPr lang="en-US" sz="2800" b="1" i="1" cap="all" dirty="0" err="1" smtClean="0">
                <a:solidFill>
                  <a:schemeClr val="tx1"/>
                </a:solidFill>
                <a:latin typeface="Comic Sans MS"/>
              </a:rPr>
              <a:t>Φ</a:t>
            </a:r>
            <a:r>
              <a:rPr lang="en-US" sz="2800" i="1" cap="all" dirty="0" smtClean="0">
                <a:solidFill>
                  <a:schemeClr val="tx1"/>
                </a:solidFill>
                <a:latin typeface="Comic Sans MS"/>
              </a:rPr>
              <a:t> </a:t>
            </a:r>
            <a:endParaRPr lang="en-US" sz="2800" i="1" cap="all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02181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Note that resolution is sound…</a:t>
            </a:r>
          </a:p>
          <a:p>
            <a:pPr lvl="1"/>
            <a:r>
              <a:rPr lang="en-US" dirty="0" smtClean="0"/>
              <a:t>So, whenever a proof of </a:t>
            </a:r>
            <a:r>
              <a:rPr lang="en-US" i="1" dirty="0" err="1" smtClean="0"/>
              <a:t>φ</a:t>
            </a:r>
            <a:r>
              <a:rPr lang="en-US" dirty="0" err="1" smtClean="0"/>
              <a:t>|</a:t>
            </a:r>
            <a:r>
              <a:rPr lang="en-US" baseline="-25000" dirty="0" err="1"/>
              <a:t>ρ</a:t>
            </a:r>
            <a:r>
              <a:rPr lang="en-US" baseline="-57000" dirty="0" err="1"/>
              <a:t>i</a:t>
            </a:r>
            <a:r>
              <a:rPr lang="en-US" dirty="0" smtClean="0"/>
              <a:t> exists, </a:t>
            </a:r>
            <a:r>
              <a:rPr lang="en-US" i="1" dirty="0" err="1"/>
              <a:t>φ</a:t>
            </a:r>
            <a:r>
              <a:rPr lang="en-US" dirty="0"/>
              <a:t> </a:t>
            </a:r>
            <a:r>
              <a:rPr lang="en-US" dirty="0" smtClean="0"/>
              <a:t>was satisfied by the example from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</a:p>
          <a:p>
            <a:pPr lvl="1">
              <a:buFont typeface="Lucida Grande"/>
              <a:buChar char="⇒"/>
            </a:pPr>
            <a:r>
              <a:rPr lang="en-US" dirty="0" smtClean="0"/>
              <a:t>If </a:t>
            </a:r>
            <a:r>
              <a:rPr lang="en-US" i="1" dirty="0" err="1"/>
              <a:t>φ</a:t>
            </a:r>
            <a:r>
              <a:rPr lang="en-US" dirty="0"/>
              <a:t> is not (1-</a:t>
            </a:r>
            <a:r>
              <a:rPr lang="en-US" dirty="0" smtClean="0"/>
              <a:t>ε-γ)</a:t>
            </a:r>
            <a:r>
              <a:rPr lang="en-US" dirty="0"/>
              <a:t>-</a:t>
            </a:r>
            <a:r>
              <a:rPr lang="en-US" dirty="0" smtClean="0"/>
              <a:t>valid, tail bounds imply that it is unlikely that a (</a:t>
            </a:r>
            <a:r>
              <a:rPr lang="en-US" dirty="0"/>
              <a:t>1-ε)</a:t>
            </a:r>
            <a:r>
              <a:rPr lang="en-US" dirty="0" smtClean="0"/>
              <a:t> fraction satisfied </a:t>
            </a:r>
            <a:r>
              <a:rPr lang="en-US" i="1" dirty="0" err="1"/>
              <a:t>φ</a:t>
            </a:r>
            <a:r>
              <a:rPr lang="en-US" dirty="0" smtClean="0"/>
              <a:t>  </a:t>
            </a:r>
          </a:p>
          <a:p>
            <a:r>
              <a:rPr lang="en-US" dirty="0" smtClean="0"/>
              <a:t>On the other hand, consider the [space-</a:t>
            </a:r>
            <a:r>
              <a:rPr lang="en-US" i="1" dirty="0" smtClean="0"/>
              <a:t>s</a:t>
            </a:r>
            <a:r>
              <a:rPr lang="en-US" dirty="0" smtClean="0"/>
              <a:t>] proof of </a:t>
            </a:r>
            <a:r>
              <a:rPr lang="en-US" i="1" dirty="0" err="1" smtClean="0"/>
              <a:t>φ</a:t>
            </a:r>
            <a:r>
              <a:rPr lang="en-US" i="1" dirty="0" smtClean="0"/>
              <a:t> </a:t>
            </a:r>
            <a:r>
              <a:rPr lang="en-US" dirty="0" smtClean="0"/>
              <a:t>from the </a:t>
            </a:r>
            <a:r>
              <a:rPr lang="en-US" dirty="0"/>
              <a:t>(1-</a:t>
            </a:r>
            <a:r>
              <a:rPr lang="en-US" dirty="0" smtClean="0"/>
              <a:t>ε+γ</a:t>
            </a:r>
            <a:r>
              <a:rPr lang="en-US" dirty="0"/>
              <a:t>)</a:t>
            </a:r>
            <a:r>
              <a:rPr lang="en-US" dirty="0" smtClean="0"/>
              <a:t>-testable CNF </a:t>
            </a:r>
            <a:r>
              <a:rPr lang="en-US" i="1" dirty="0" err="1"/>
              <a:t>ψ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With probability </a:t>
            </a:r>
            <a:r>
              <a:rPr lang="en-US" dirty="0"/>
              <a:t>(1-</a:t>
            </a:r>
            <a:r>
              <a:rPr lang="en-US" dirty="0" smtClean="0"/>
              <a:t>ε+γ</a:t>
            </a:r>
            <a:r>
              <a:rPr lang="en-US" dirty="0"/>
              <a:t>)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all of the clauses of </a:t>
            </a:r>
            <a:r>
              <a:rPr lang="en-US" i="1" dirty="0" err="1" smtClean="0"/>
              <a:t>ψ</a:t>
            </a:r>
            <a:r>
              <a:rPr lang="en-US" i="1" dirty="0" smtClean="0"/>
              <a:t> </a:t>
            </a:r>
            <a:r>
              <a:rPr lang="en-US" dirty="0" smtClean="0"/>
              <a:t>simplify to 1</a:t>
            </a:r>
          </a:p>
          <a:p>
            <a:pPr lvl="1">
              <a:buFont typeface="Lucida Grande"/>
              <a:buChar char="⇒"/>
            </a:pPr>
            <a:r>
              <a:rPr lang="en-US" dirty="0" smtClean="0"/>
              <a:t>The restricted proof does not require clauses of </a:t>
            </a:r>
            <a:r>
              <a:rPr lang="en-US" i="1" dirty="0" err="1"/>
              <a:t>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39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Also works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Bounded width</a:t>
            </a:r>
            <a:r>
              <a:rPr lang="en-US" i="1" dirty="0" smtClean="0"/>
              <a:t> k</a:t>
            </a:r>
            <a:r>
              <a:rPr lang="en-US" dirty="0" smtClean="0"/>
              <a:t>-DNF resolution</a:t>
            </a:r>
          </a:p>
          <a:p>
            <a:r>
              <a:rPr lang="en-US" dirty="0" smtClean="0"/>
              <a:t>L</a:t>
            </a:r>
            <a:r>
              <a:rPr lang="en-US" baseline="-25000" dirty="0" smtClean="0"/>
              <a:t>1</a:t>
            </a:r>
            <a:r>
              <a:rPr lang="en-US" dirty="0" smtClean="0"/>
              <a:t>-bounded, sparse cutting planes</a:t>
            </a:r>
          </a:p>
          <a:p>
            <a:r>
              <a:rPr lang="en-US" dirty="0" smtClean="0"/>
              <a:t>Degree-bounded polynomial calculus</a:t>
            </a:r>
          </a:p>
          <a:p>
            <a:r>
              <a:rPr lang="en-US" i="1" dirty="0" smtClean="0"/>
              <a:t>(more?)</a:t>
            </a:r>
            <a:endParaRPr lang="en-US" i="1" dirty="0"/>
          </a:p>
        </p:txBody>
      </p:sp>
      <p:sp>
        <p:nvSpPr>
          <p:cNvPr id="4" name="Cloud 3"/>
          <p:cNvSpPr/>
          <p:nvPr/>
        </p:nvSpPr>
        <p:spPr>
          <a:xfrm>
            <a:off x="0" y="3552015"/>
            <a:ext cx="5616753" cy="2353969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Requires that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restrictions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preserve the special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syntactic form</a:t>
            </a:r>
            <a:endParaRPr lang="en-US" sz="2400" b="1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5" name="Cloud 4"/>
          <p:cNvSpPr/>
          <p:nvPr/>
        </p:nvSpPr>
        <p:spPr>
          <a:xfrm>
            <a:off x="3513667" y="4931833"/>
            <a:ext cx="5630333" cy="192616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Such FRAGMENTS are “</a:t>
            </a:r>
            <a:r>
              <a:rPr lang="en-US" sz="2400" b="1" i="1" cap="all" dirty="0" err="1" smtClean="0">
                <a:solidFill>
                  <a:schemeClr val="tx1"/>
                </a:solidFill>
                <a:latin typeface="Comic Sans MS"/>
              </a:rPr>
              <a:t>NaturaL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” (</a:t>
            </a:r>
            <a:r>
              <a:rPr lang="en-US" sz="2400" i="1" cap="all" dirty="0" err="1" smtClean="0">
                <a:solidFill>
                  <a:schemeClr val="tx1"/>
                </a:solidFill>
                <a:latin typeface="Comic Sans MS"/>
              </a:rPr>
              <a:t>Beame-Kautz-sabharwal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, JAIR 2004)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36030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8456"/>
            <a:ext cx="8229600" cy="53777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Simultaneously reasoning and learning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1-</a:t>
            </a:r>
            <a:r>
              <a:rPr lang="en-US" dirty="0" smtClean="0"/>
              <a:t>ε)-testable formulas from partial information is no harder than classical reasoning alone in essentially all “natural” tractable fragments.</a:t>
            </a:r>
          </a:p>
          <a:p>
            <a:pPr marL="0" indent="0">
              <a:buNone/>
            </a:pPr>
            <a:r>
              <a:rPr lang="en-US" i="1" dirty="0" smtClean="0"/>
              <a:t>Are there cases where it is easier?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0706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3722"/>
          </a:xfrm>
        </p:spPr>
        <p:txBody>
          <a:bodyPr/>
          <a:lstStyle/>
          <a:p>
            <a:r>
              <a:rPr lang="en-US" b="1" dirty="0" smtClean="0"/>
              <a:t>SO, WHAT’S THE PROBLEM?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41999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What is PAC Semantics?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Validating rules of thumb part 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Models of partial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Utilizing partial information (validating rules of thumb part 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/>
              <a:t>Algorithms for simpler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822185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Parity learning: assume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 = </a:t>
            </a:r>
            <a:r>
              <a:rPr lang="en-US" sz="4400" dirty="0" smtClean="0"/>
              <a:t>⊕</a:t>
            </a:r>
            <a:r>
              <a:rPr lang="en-US" i="1" baseline="-25000" dirty="0" err="1" smtClean="0"/>
              <a:t>i</a:t>
            </a:r>
            <a:r>
              <a:rPr lang="en-US" baseline="-25000" dirty="0" err="1" smtClean="0"/>
              <a:t>∈</a:t>
            </a:r>
            <a:r>
              <a:rPr lang="en-US" i="1" baseline="-25000" dirty="0" err="1" smtClean="0"/>
              <a:t>S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i</a:t>
            </a:r>
            <a:r>
              <a:rPr lang="en-US" dirty="0" smtClean="0"/>
              <a:t> for some </a:t>
            </a:r>
            <a:r>
              <a:rPr lang="en-US" i="1" dirty="0" smtClean="0"/>
              <a:t>S</a:t>
            </a:r>
            <a:endParaRPr lang="en-US" dirty="0" smtClean="0"/>
          </a:p>
          <a:p>
            <a:r>
              <a:rPr lang="en-US" i="1" dirty="0" smtClean="0"/>
              <a:t>Equivalently: </a:t>
            </a:r>
            <a:r>
              <a:rPr lang="en-US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⊕</a:t>
            </a:r>
            <a:r>
              <a:rPr lang="en-US" sz="4400" dirty="0" smtClean="0"/>
              <a:t>(⊕</a:t>
            </a:r>
            <a:r>
              <a:rPr lang="en-US" i="1" baseline="-25000" dirty="0" err="1"/>
              <a:t>i</a:t>
            </a:r>
            <a:r>
              <a:rPr lang="en-US" baseline="-25000" dirty="0" err="1"/>
              <a:t>∈</a:t>
            </a:r>
            <a:r>
              <a:rPr lang="en-US" i="1" baseline="-25000" dirty="0" err="1" smtClean="0"/>
              <a:t>S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i</a:t>
            </a:r>
            <a:r>
              <a:rPr lang="en-US" sz="4400" dirty="0" smtClean="0"/>
              <a:t>)</a:t>
            </a:r>
            <a:endParaRPr lang="en-US" sz="4400" i="1" dirty="0"/>
          </a:p>
          <a:p>
            <a:r>
              <a:rPr lang="en-US" i="1" dirty="0" smtClean="0"/>
              <a:t>More generally: x </a:t>
            </a:r>
            <a:r>
              <a:rPr lang="en-US" dirty="0" smtClean="0"/>
              <a:t>satisfies </a:t>
            </a:r>
            <a:r>
              <a:rPr lang="en-US" i="1" dirty="0" smtClean="0"/>
              <a:t>Ax</a:t>
            </a:r>
            <a:r>
              <a:rPr lang="en-US" dirty="0" smtClean="0"/>
              <a:t> = </a:t>
            </a:r>
            <a:r>
              <a:rPr lang="en-US" i="1" dirty="0" smtClean="0"/>
              <a:t>b </a:t>
            </a:r>
            <a:r>
              <a:rPr lang="en-US" dirty="0" smtClean="0"/>
              <a:t>over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“Affine distribution” the uniform distribution over solutions</a:t>
            </a:r>
          </a:p>
          <a:p>
            <a:pPr lvl="1"/>
            <a:r>
              <a:rPr lang="en-US" dirty="0"/>
              <a:t>We hope to learn to reason about the parity constraints using partial examples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750" y="1747915"/>
            <a:ext cx="8001000" cy="3970318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/>
              <a:t>Theorem</a:t>
            </a:r>
            <a:r>
              <a:rPr lang="en-US" sz="3600" dirty="0"/>
              <a:t>. </a:t>
            </a:r>
            <a:r>
              <a:rPr lang="en-US" sz="3600" dirty="0" smtClean="0"/>
              <a:t>It </a:t>
            </a:r>
            <a:r>
              <a:rPr lang="en-US" sz="3600" dirty="0"/>
              <a:t>is NP-hard to </a:t>
            </a:r>
            <a:r>
              <a:rPr lang="en-US" sz="3600" dirty="0" smtClean="0"/>
              <a:t>distinguish </a:t>
            </a:r>
            <a:r>
              <a:rPr lang="en-US" sz="3600" dirty="0" err="1"/>
              <a:t>w.p</a:t>
            </a:r>
            <a:r>
              <a:rPr lang="en-US" sz="3600" dirty="0"/>
              <a:t>. 1-</a:t>
            </a:r>
            <a:r>
              <a:rPr lang="en-US" sz="3600" dirty="0" smtClean="0"/>
              <a:t>δ, for </a:t>
            </a:r>
            <a:r>
              <a:rPr lang="en-US" sz="3600" i="1" dirty="0" err="1" smtClean="0"/>
              <a:t>p</a:t>
            </a:r>
            <a:r>
              <a:rPr lang="en-US" sz="3600" dirty="0" err="1" smtClean="0"/>
              <a:t>∈</a:t>
            </a:r>
            <a:r>
              <a:rPr lang="en-US" sz="3600" b="1" dirty="0" err="1" smtClean="0">
                <a:ln w="254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</a:rPr>
              <a:t>Q</a:t>
            </a:r>
            <a:r>
              <a:rPr lang="en-US" sz="3600" dirty="0" smtClean="0"/>
              <a:t>[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,…</a:t>
            </a:r>
            <a:r>
              <a:rPr lang="en-US" sz="3600" i="1" dirty="0" err="1" smtClean="0"/>
              <a:t>x</a:t>
            </a:r>
            <a:r>
              <a:rPr lang="en-US" sz="3600" i="1" baseline="-25000" dirty="0" err="1" smtClean="0"/>
              <a:t>n</a:t>
            </a:r>
            <a:r>
              <a:rPr lang="en-US" sz="3600" dirty="0" smtClean="0"/>
              <a:t>] of O(log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(n))-degree and an affine distribution D, whether</a:t>
            </a:r>
          </a:p>
          <a:p>
            <a:r>
              <a:rPr lang="en-US" sz="3600" dirty="0" smtClean="0"/>
              <a:t>[</a:t>
            </a:r>
            <a:r>
              <a:rPr lang="en-US" sz="3600" i="1" dirty="0" smtClean="0"/>
              <a:t>p</a:t>
            </a:r>
            <a:r>
              <a:rPr lang="en-US" sz="3600" dirty="0" smtClean="0"/>
              <a:t>(</a:t>
            </a:r>
            <a:r>
              <a:rPr lang="en-US" sz="3600" i="1" dirty="0"/>
              <a:t>x</a:t>
            </a:r>
            <a:r>
              <a:rPr lang="en-US" sz="3600" baseline="-25000" dirty="0"/>
              <a:t>1</a:t>
            </a:r>
            <a:r>
              <a:rPr lang="en-US" sz="3600" dirty="0"/>
              <a:t>,</a:t>
            </a:r>
            <a:r>
              <a:rPr lang="en-US" sz="3600" dirty="0" smtClean="0"/>
              <a:t>…,</a:t>
            </a:r>
            <a:r>
              <a:rPr lang="en-US" sz="3600" i="1" dirty="0" err="1" smtClean="0"/>
              <a:t>x</a:t>
            </a:r>
            <a:r>
              <a:rPr lang="en-US" sz="3600" i="1" baseline="-25000" dirty="0" err="1" smtClean="0"/>
              <a:t>n</a:t>
            </a:r>
            <a:r>
              <a:rPr lang="en-US" sz="3600" dirty="0" smtClean="0"/>
              <a:t>)=0] is (</a:t>
            </a:r>
            <a:r>
              <a:rPr lang="en-US" sz="3600" dirty="0"/>
              <a:t>1-ε)-</a:t>
            </a:r>
            <a:r>
              <a:rPr lang="en-US" sz="3600" dirty="0" smtClean="0"/>
              <a:t>valid for D or at most </a:t>
            </a:r>
            <a:r>
              <a:rPr lang="en-US" sz="3600" dirty="0" err="1" smtClean="0"/>
              <a:t>ε</a:t>
            </a:r>
            <a:r>
              <a:rPr lang="en-US" sz="3600" dirty="0" smtClean="0"/>
              <a:t>-</a:t>
            </a:r>
            <a:r>
              <a:rPr lang="en-US" sz="3600" dirty="0"/>
              <a:t>valid</a:t>
            </a:r>
            <a:r>
              <a:rPr lang="en-US" sz="3600" dirty="0" smtClean="0"/>
              <a:t> using </a:t>
            </a:r>
            <a:r>
              <a:rPr lang="en-US" sz="3600" dirty="0" err="1" smtClean="0"/>
              <a:t>quasipolynomially</a:t>
            </a:r>
            <a:r>
              <a:rPr lang="en-US" sz="3600" dirty="0" smtClean="0"/>
              <a:t> many examples </a:t>
            </a:r>
            <a:r>
              <a:rPr lang="en-US" sz="3600" dirty="0"/>
              <a:t>from </a:t>
            </a:r>
            <a:r>
              <a:rPr lang="en-US" sz="3600" i="1" dirty="0" err="1" smtClean="0"/>
              <a:t>Ind</a:t>
            </a:r>
            <a:r>
              <a:rPr lang="en-US" sz="3600" i="1" baseline="-25000" dirty="0" err="1" smtClean="0"/>
              <a:t>μ</a:t>
            </a:r>
            <a:r>
              <a:rPr lang="en-US" sz="3600" dirty="0"/>
              <a:t>(</a:t>
            </a:r>
            <a:r>
              <a:rPr lang="en-US" sz="3600" i="1" dirty="0"/>
              <a:t>D</a:t>
            </a:r>
            <a:r>
              <a:rPr lang="en-US" sz="3600" dirty="0" smtClean="0"/>
              <a:t>). </a:t>
            </a:r>
            <a:br>
              <a:rPr lang="en-US" sz="3600" dirty="0" smtClean="0"/>
            </a:br>
            <a:r>
              <a:rPr lang="en-US" sz="3600" dirty="0" smtClean="0"/>
              <a:t>(Even with 1</a:t>
            </a:r>
            <a:r>
              <a:rPr lang="en-US" sz="3600" dirty="0"/>
              <a:t>/</a:t>
            </a:r>
            <a:r>
              <a:rPr lang="en-US" sz="3600" dirty="0" smtClean="0"/>
              <a:t>ε,1/</a:t>
            </a:r>
            <a:r>
              <a:rPr lang="en-US" sz="3600" dirty="0" err="1" smtClean="0"/>
              <a:t>δ∼poly</a:t>
            </a:r>
            <a:r>
              <a:rPr lang="en-US" sz="3600" dirty="0" smtClean="0"/>
              <a:t>(</a:t>
            </a:r>
            <a:r>
              <a:rPr lang="en-US" sz="3600" i="1" dirty="0" smtClean="0"/>
              <a:t>n</a:t>
            </a:r>
            <a:r>
              <a:rPr lang="en-US" sz="3600" dirty="0" smtClean="0"/>
              <a:t>))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“Unsupervised parity learning”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9750" y="574675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Moral:</a:t>
            </a:r>
            <a:r>
              <a:rPr lang="en-US" sz="2800" dirty="0" smtClean="0"/>
              <a:t> still a hard example… </a:t>
            </a:r>
            <a:r>
              <a:rPr lang="en-US" sz="2800" i="1" dirty="0" smtClean="0"/>
              <a:t>but,</a:t>
            </a:r>
            <a:r>
              <a:rPr lang="en-US" sz="2800" dirty="0" smtClean="0"/>
              <a:t> PCR/RES get easier!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1895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978"/>
            <a:ext cx="8229600" cy="626867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Theorem: </a:t>
            </a:r>
            <a:r>
              <a:rPr lang="en-US" dirty="0" smtClean="0"/>
              <a:t>There is a </a:t>
            </a:r>
            <a:r>
              <a:rPr lang="en-US" dirty="0" err="1" smtClean="0"/>
              <a:t>quasipolynomial</a:t>
            </a:r>
            <a:r>
              <a:rPr lang="en-US" dirty="0" smtClean="0"/>
              <a:t>-time algorithm that, given access to examples from </a:t>
            </a:r>
            <a:r>
              <a:rPr lang="en-US" i="1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 for affine distribution </a:t>
            </a:r>
            <a:r>
              <a:rPr lang="en-US" i="1" dirty="0" smtClean="0"/>
              <a:t>D</a:t>
            </a:r>
            <a:r>
              <a:rPr lang="en-US" dirty="0" smtClean="0"/>
              <a:t> distinguishes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ε+γ</a:t>
            </a:r>
            <a:r>
              <a:rPr lang="en-US" dirty="0" smtClean="0"/>
              <a:t>)-valid </a:t>
            </a:r>
            <a:r>
              <a:rPr lang="en-US" dirty="0"/>
              <a:t>CNF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under </a:t>
            </a:r>
            <a:r>
              <a:rPr lang="en-US" i="1" dirty="0" smtClean="0"/>
              <a:t>D</a:t>
            </a:r>
            <a:r>
              <a:rPr lang="en-US" dirty="0" smtClean="0"/>
              <a:t> from</a:t>
            </a:r>
            <a:endParaRPr lang="en-US" dirty="0"/>
          </a:p>
          <a:p>
            <a:r>
              <a:rPr lang="en-US" dirty="0" smtClean="0"/>
              <a:t>CNF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for which there exists a CNF </a:t>
            </a:r>
            <a:r>
              <a:rPr lang="en-US" dirty="0" err="1" smtClean="0"/>
              <a:t>ψ</a:t>
            </a:r>
            <a:r>
              <a:rPr lang="en-US" dirty="0" smtClean="0"/>
              <a:t> that is (1-</a:t>
            </a:r>
            <a:r>
              <a:rPr lang="en-US" dirty="0"/>
              <a:t>ε</a:t>
            </a:r>
            <a:r>
              <a:rPr lang="en-US" dirty="0" smtClean="0"/>
              <a:t>+γ)-testable</a:t>
            </a:r>
            <a:r>
              <a:rPr lang="en-US" dirty="0"/>
              <a:t> </a:t>
            </a:r>
            <a:r>
              <a:rPr lang="en-US" dirty="0" smtClean="0"/>
              <a:t>and there is a resolution refutation of </a:t>
            </a:r>
            <a:r>
              <a:rPr lang="el-GR" i="1" dirty="0" smtClean="0"/>
              <a:t>φ</a:t>
            </a:r>
            <a:r>
              <a:rPr lang="el-GR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err="1" smtClean="0"/>
              <a:t>ψ</a:t>
            </a:r>
            <a:r>
              <a:rPr lang="en-US" baseline="-25000" dirty="0" smtClean="0"/>
              <a:t> </a:t>
            </a:r>
            <a:r>
              <a:rPr lang="en-US" dirty="0" smtClean="0"/>
              <a:t>of a given size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 probability 1-δ.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260683" y="4909546"/>
            <a:ext cx="4766900" cy="1814436"/>
          </a:xfrm>
          <a:prstGeom prst="cloudCallout">
            <a:avLst>
              <a:gd name="adj1" fmla="val -54708"/>
              <a:gd name="adj2" fmla="val -75706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i="1" u="sng" cap="small" dirty="0" smtClean="0">
                <a:solidFill>
                  <a:schemeClr val="tx1"/>
                </a:solidFill>
                <a:latin typeface="Comic Sans MS"/>
              </a:rPr>
              <a:t>NOT</a:t>
            </a:r>
            <a:r>
              <a:rPr lang="en-US" sz="2400" b="1" i="1" cap="small" dirty="0" smtClean="0">
                <a:solidFill>
                  <a:schemeClr val="tx1"/>
                </a:solidFill>
                <a:latin typeface="Comic Sans MS"/>
              </a:rPr>
              <a:t>:</a:t>
            </a:r>
            <a:r>
              <a:rPr lang="en-US" sz="2400" i="1" cap="small" dirty="0" smtClean="0">
                <a:solidFill>
                  <a:schemeClr val="tx1"/>
                </a:solidFill>
                <a:latin typeface="Comic Sans MS"/>
              </a:rPr>
              <a:t>TREELIKE, BOUNDED-DEGREE, </a:t>
            </a:r>
            <a:r>
              <a:rPr lang="en-US" sz="2400" i="1" dirty="0" err="1" smtClean="0">
                <a:solidFill>
                  <a:schemeClr val="tx1"/>
                </a:solidFill>
                <a:latin typeface="Comic Sans MS"/>
              </a:rPr>
              <a:t>etc</a:t>
            </a:r>
            <a:endParaRPr lang="en-US" sz="2400" b="1" i="1" u="sng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5850466" y="960781"/>
            <a:ext cx="3293534" cy="1316753"/>
          </a:xfrm>
          <a:prstGeom prst="cloudCallout">
            <a:avLst>
              <a:gd name="adj1" fmla="val -39287"/>
              <a:gd name="adj2" fmla="val -6289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Comic Sans MS"/>
              </a:rPr>
              <a:t>cf. </a:t>
            </a:r>
            <a:r>
              <a:rPr lang="en-US" sz="2400" i="1" dirty="0" err="1" smtClean="0">
                <a:solidFill>
                  <a:schemeClr val="tx1"/>
                </a:solidFill>
              </a:rPr>
              <a:t>n</a:t>
            </a:r>
            <a:r>
              <a:rPr lang="en-US" sz="2400" i="1" baseline="30000" dirty="0" err="1" smtClean="0">
                <a:solidFill>
                  <a:schemeClr val="tx1"/>
                </a:solidFill>
              </a:rPr>
              <a:t>√n</a:t>
            </a:r>
            <a:r>
              <a:rPr lang="en-US" sz="2400" i="1" dirty="0" err="1" smtClean="0">
                <a:solidFill>
                  <a:schemeClr val="tx1"/>
                </a:solidFill>
                <a:latin typeface="Comic Sans MS"/>
                <a:cs typeface="Comic Sans MS"/>
              </a:rPr>
              <a:t>-TIME</a:t>
            </a:r>
            <a: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  <a:t/>
            </a:r>
            <a:b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</a:br>
            <a: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  <a:t>ALGORITHMS</a:t>
            </a:r>
            <a:endParaRPr lang="en-US" sz="2400" i="1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1528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gap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3005"/>
          </a:xfrm>
        </p:spPr>
        <p:txBody>
          <a:bodyPr>
            <a:normAutofit/>
          </a:bodyPr>
          <a:lstStyle/>
          <a:p>
            <a:r>
              <a:rPr lang="en-US" dirty="0" smtClean="0"/>
              <a:t>Suppose: given a tuple of literals (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,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 smtClean="0"/>
              <a:t>), </a:t>
            </a:r>
            <a:br>
              <a:rPr lang="en-US" dirty="0" smtClean="0"/>
            </a:br>
            <a:r>
              <a:rPr lang="en-US" dirty="0" err="1" smtClean="0"/>
              <a:t>Pr</a:t>
            </a:r>
            <a:r>
              <a:rPr lang="en-US" dirty="0" smtClean="0"/>
              <a:t>[</a:t>
            </a:r>
            <a:r>
              <a:rPr lang="en-US" i="1" dirty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=1|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 smtClean="0"/>
              <a:t>] ≥ β and </a:t>
            </a:r>
            <a:r>
              <a:rPr lang="en-US" dirty="0" err="1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 smtClean="0"/>
              <a:t>=0|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 smtClean="0"/>
              <a:t>] ≥ β. </a:t>
            </a:r>
            <a:br>
              <a:rPr lang="en-US" dirty="0" smtClean="0"/>
            </a:br>
            <a:r>
              <a:rPr lang="en-US" dirty="0" smtClean="0"/>
              <a:t>We then say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 smtClean="0"/>
              <a:t> is </a:t>
            </a:r>
            <a:r>
              <a:rPr lang="en-US" b="1" dirty="0" smtClean="0"/>
              <a:t>β-</a:t>
            </a:r>
            <a:r>
              <a:rPr lang="en-US" b="1" i="1" dirty="0" smtClean="0"/>
              <a:t>balanced</a:t>
            </a:r>
            <a:r>
              <a:rPr lang="en-US" b="1" dirty="0" smtClean="0"/>
              <a:t> </a:t>
            </a:r>
            <a:r>
              <a:rPr lang="en-US" dirty="0" smtClean="0"/>
              <a:t>for (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Suppose: given a tuple of literals (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,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)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err="1" smtClean="0"/>
              <a:t>Pr</a:t>
            </a:r>
            <a:r>
              <a:rPr lang="en-US" dirty="0" smtClean="0"/>
              <a:t>[</a:t>
            </a:r>
            <a:r>
              <a:rPr lang="en-US" i="1" dirty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=</a:t>
            </a:r>
            <a:r>
              <a:rPr lang="en-US" i="1" dirty="0" smtClean="0"/>
              <a:t>b</a:t>
            </a:r>
            <a:r>
              <a:rPr lang="en-US" dirty="0" smtClean="0"/>
              <a:t>|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 smtClean="0"/>
              <a:t>] ≥ 1-η for some </a:t>
            </a:r>
            <a:r>
              <a:rPr lang="en-US" i="1" dirty="0" smtClean="0"/>
              <a:t>b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We then say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 smtClean="0"/>
              <a:t> is </a:t>
            </a:r>
            <a:r>
              <a:rPr lang="en-US" b="1" dirty="0" smtClean="0"/>
              <a:t>(</a:t>
            </a:r>
            <a:r>
              <a:rPr lang="en-US" b="1" dirty="0"/>
              <a:t>1-</a:t>
            </a:r>
            <a:r>
              <a:rPr lang="en-US" b="1" dirty="0" smtClean="0"/>
              <a:t>η)-</a:t>
            </a:r>
            <a:r>
              <a:rPr lang="en-US" b="1" i="1" dirty="0" smtClean="0"/>
              <a:t>implied</a:t>
            </a:r>
            <a:r>
              <a:rPr lang="en-US" dirty="0" smtClean="0"/>
              <a:t> by (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for every tuple of distinct literals (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,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 smtClean="0"/>
              <a:t>),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 </a:t>
            </a:r>
            <a:r>
              <a:rPr lang="en-US" dirty="0" smtClean="0"/>
              <a:t>is either </a:t>
            </a:r>
            <a:r>
              <a:rPr lang="en-US" dirty="0"/>
              <a:t>β-</a:t>
            </a:r>
            <a:r>
              <a:rPr lang="en-US" dirty="0" smtClean="0"/>
              <a:t>balanced or </a:t>
            </a:r>
            <a:r>
              <a:rPr lang="en-US" dirty="0"/>
              <a:t>(1-η)-</a:t>
            </a:r>
            <a:r>
              <a:rPr lang="en-US" dirty="0" smtClean="0"/>
              <a:t>implied, then the distribution has a </a:t>
            </a:r>
            <a:r>
              <a:rPr lang="en-US" b="1" dirty="0" smtClean="0"/>
              <a:t>(</a:t>
            </a:r>
            <a:r>
              <a:rPr lang="en-US" b="1" dirty="0"/>
              <a:t>β</a:t>
            </a:r>
            <a:r>
              <a:rPr lang="en-US" b="1" dirty="0" smtClean="0"/>
              <a:t>,</a:t>
            </a:r>
            <a:r>
              <a:rPr lang="en-US" b="1" dirty="0"/>
              <a:t> 1-η</a:t>
            </a:r>
            <a:r>
              <a:rPr lang="en-US" b="1" dirty="0" smtClean="0"/>
              <a:t>)-</a:t>
            </a:r>
            <a:r>
              <a:rPr lang="en-US" b="1" i="1" dirty="0" smtClean="0"/>
              <a:t>bias gap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687225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gap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for every tuple of distinct literals (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,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),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 is either β-balanced or (1-η)-implied, then the distribution has a </a:t>
            </a:r>
            <a:r>
              <a:rPr lang="en-US" b="1" dirty="0"/>
              <a:t>(β, 1-η)</a:t>
            </a:r>
            <a:r>
              <a:rPr lang="en-US" b="1" dirty="0" smtClean="0"/>
              <a:t>-</a:t>
            </a:r>
            <a:r>
              <a:rPr lang="en-US" b="1" i="1" dirty="0" smtClean="0"/>
              <a:t>bias </a:t>
            </a:r>
            <a:r>
              <a:rPr lang="en-US" b="1" i="1" dirty="0"/>
              <a:t>gap</a:t>
            </a:r>
          </a:p>
          <a:p>
            <a:r>
              <a:rPr lang="en-US" dirty="0"/>
              <a:t>U</a:t>
            </a:r>
            <a:r>
              <a:rPr lang="en-US" dirty="0" smtClean="0"/>
              <a:t>niform distribution over solutions to a system of parity constraints has a </a:t>
            </a:r>
            <a:br>
              <a:rPr lang="en-US" dirty="0" smtClean="0"/>
            </a:br>
            <a:r>
              <a:rPr lang="en-US" dirty="0" smtClean="0"/>
              <a:t>(½,1)-bias gap</a:t>
            </a:r>
          </a:p>
        </p:txBody>
      </p:sp>
    </p:spTree>
    <p:extLst>
      <p:ext uri="{BB962C8B-B14F-4D97-AF65-F5344CB8AC3E}">
        <p14:creationId xmlns:p14="http://schemas.microsoft.com/office/powerpoint/2010/main" val="811859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978"/>
            <a:ext cx="8229600" cy="626867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Theorem: </a:t>
            </a:r>
            <a:r>
              <a:rPr lang="en-US" dirty="0" smtClean="0"/>
              <a:t>There is a </a:t>
            </a:r>
            <a:r>
              <a:rPr lang="en-US" dirty="0" err="1" smtClean="0"/>
              <a:t>quasipolynomial</a:t>
            </a:r>
            <a:r>
              <a:rPr lang="en-US" dirty="0" smtClean="0"/>
              <a:t>-time algorithm that, given access to examples from </a:t>
            </a:r>
            <a:r>
              <a:rPr lang="en-US" i="1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 for </a:t>
            </a:r>
            <a:r>
              <a:rPr lang="en-US" i="1" dirty="0" smtClean="0"/>
              <a:t>D</a:t>
            </a:r>
            <a:r>
              <a:rPr lang="en-US" dirty="0" smtClean="0"/>
              <a:t> with a (</a:t>
            </a:r>
            <a:r>
              <a:rPr lang="en-US" dirty="0"/>
              <a:t>β, 1</a:t>
            </a:r>
            <a:r>
              <a:rPr lang="en-US" dirty="0" smtClean="0"/>
              <a:t>-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))-bias gap (for a </a:t>
            </a:r>
            <a:r>
              <a:rPr lang="en-US" dirty="0" err="1" smtClean="0"/>
              <a:t>quasipolynomially</a:t>
            </a:r>
            <a:r>
              <a:rPr lang="en-US" dirty="0" smtClean="0"/>
              <a:t> small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)) distinguishes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ε+γ</a:t>
            </a:r>
            <a:r>
              <a:rPr lang="en-US" dirty="0" smtClean="0"/>
              <a:t>)-valid polynomial system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under </a:t>
            </a:r>
            <a:r>
              <a:rPr lang="en-US" i="1" dirty="0" smtClean="0"/>
              <a:t>D</a:t>
            </a:r>
            <a:r>
              <a:rPr lang="en-US" dirty="0" smtClean="0"/>
              <a:t> from</a:t>
            </a:r>
            <a:endParaRPr lang="en-US" dirty="0"/>
          </a:p>
          <a:p>
            <a:r>
              <a:rPr lang="en-US" dirty="0" smtClean="0"/>
              <a:t>Polynomial systems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for which there exists a polynomial system </a:t>
            </a:r>
            <a:r>
              <a:rPr lang="en-US" dirty="0" err="1" smtClean="0"/>
              <a:t>ψ</a:t>
            </a:r>
            <a:r>
              <a:rPr lang="en-US" dirty="0" smtClean="0"/>
              <a:t> that is (1-</a:t>
            </a:r>
            <a:r>
              <a:rPr lang="en-US" dirty="0"/>
              <a:t>ε</a:t>
            </a:r>
            <a:r>
              <a:rPr lang="en-US" dirty="0" smtClean="0"/>
              <a:t>+γ)-testable</a:t>
            </a:r>
            <a:r>
              <a:rPr lang="en-US" dirty="0"/>
              <a:t> </a:t>
            </a:r>
            <a:r>
              <a:rPr lang="en-US" dirty="0" smtClean="0"/>
              <a:t>and there is a </a:t>
            </a:r>
            <a:r>
              <a:rPr lang="en-US" i="1" dirty="0" smtClean="0"/>
              <a:t>polynomial calculus with resolution</a:t>
            </a:r>
            <a:r>
              <a:rPr lang="en-US" dirty="0" smtClean="0"/>
              <a:t> refutation of </a:t>
            </a:r>
            <a:r>
              <a:rPr lang="el-GR" i="1" dirty="0" smtClean="0"/>
              <a:t>φ</a:t>
            </a:r>
            <a:r>
              <a:rPr lang="el-GR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err="1" smtClean="0"/>
              <a:t>ψ</a:t>
            </a:r>
            <a:r>
              <a:rPr lang="en-US" baseline="-25000" dirty="0" smtClean="0"/>
              <a:t> </a:t>
            </a:r>
            <a:r>
              <a:rPr lang="en-US" dirty="0" smtClean="0"/>
              <a:t>of size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 probability 1-δ.</a:t>
            </a:r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1375833" y="106061"/>
            <a:ext cx="5863167" cy="3683000"/>
          </a:xfrm>
          <a:prstGeom prst="cloudCallout">
            <a:avLst>
              <a:gd name="adj1" fmla="val -16405"/>
              <a:gd name="adj2" fmla="val 671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PCR</a:t>
            </a:r>
            <a:r>
              <a:rPr lang="en-US" sz="2400" dirty="0" smtClean="0">
                <a:solidFill>
                  <a:schemeClr val="tx1"/>
                </a:solidFill>
              </a:rPr>
              <a:t>: derive [-1=0] using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linear combination </a:t>
            </a:r>
            <a:r>
              <a:rPr lang="en-US" sz="2400" dirty="0" smtClean="0">
                <a:solidFill>
                  <a:schemeClr val="tx1"/>
                </a:solidFill>
              </a:rPr>
              <a:t>or </a:t>
            </a:r>
            <a:r>
              <a:rPr lang="en-US" sz="2400" i="1" dirty="0" smtClean="0">
                <a:solidFill>
                  <a:schemeClr val="tx1"/>
                </a:solidFill>
              </a:rPr>
              <a:t>multiplication by 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 </a:t>
            </a:r>
            <a:r>
              <a:rPr lang="en-US" sz="2400" i="1" dirty="0" smtClean="0">
                <a:solidFill>
                  <a:schemeClr val="tx1"/>
                </a:solidFill>
              </a:rPr>
              <a:t>or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¬</a:t>
            </a:r>
            <a:r>
              <a:rPr lang="en-US" sz="2400" i="1" dirty="0" smtClean="0">
                <a:solidFill>
                  <a:schemeClr val="tx1"/>
                </a:solidFill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</a:t>
            </a:r>
            <a:r>
              <a:rPr lang="en-US" sz="2400" i="1" dirty="0" smtClean="0">
                <a:solidFill>
                  <a:schemeClr val="tx1"/>
                </a:solidFill>
              </a:rPr>
              <a:t>,</a:t>
            </a:r>
            <a:r>
              <a:rPr lang="en-US" sz="2400" dirty="0" smtClean="0">
                <a:solidFill>
                  <a:schemeClr val="tx1"/>
                </a:solidFill>
              </a:rPr>
              <a:t> given “Boolean axioms” [</a:t>
            </a:r>
            <a:r>
              <a:rPr lang="en-US" sz="2400" i="1" dirty="0" smtClean="0">
                <a:solidFill>
                  <a:schemeClr val="tx1"/>
                </a:solidFill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</a:t>
            </a:r>
            <a:r>
              <a:rPr lang="en-US" sz="2400" baseline="30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=</a:t>
            </a:r>
            <a:r>
              <a:rPr lang="en-US" sz="2400" i="1" dirty="0" smtClean="0">
                <a:solidFill>
                  <a:schemeClr val="tx1"/>
                </a:solidFill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] and “complementarity axioms”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[1-</a:t>
            </a:r>
            <a:r>
              <a:rPr lang="en-US" sz="2400" i="1" dirty="0" smtClean="0">
                <a:solidFill>
                  <a:schemeClr val="tx1"/>
                </a:solidFill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=¬</a:t>
            </a:r>
            <a:r>
              <a:rPr lang="en-US" sz="2400" i="1" dirty="0" smtClean="0">
                <a:solidFill>
                  <a:schemeClr val="tx1"/>
                </a:solidFill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]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408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" grpId="0" animBg="1"/>
      <p:bldP spid="5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978"/>
            <a:ext cx="8229600" cy="626867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Theorem: </a:t>
            </a:r>
            <a:r>
              <a:rPr lang="en-US" dirty="0" smtClean="0"/>
              <a:t>There is a </a:t>
            </a:r>
            <a:r>
              <a:rPr lang="en-US" dirty="0" err="1" smtClean="0"/>
              <a:t>quasipolynomial</a:t>
            </a:r>
            <a:r>
              <a:rPr lang="en-US" dirty="0" smtClean="0"/>
              <a:t>-time algorithm that, given access to examples from </a:t>
            </a:r>
            <a:r>
              <a:rPr lang="en-US" i="1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 for </a:t>
            </a:r>
            <a:r>
              <a:rPr lang="en-US" dirty="0"/>
              <a:t>(½, </a:t>
            </a:r>
            <a:r>
              <a:rPr lang="en-US" dirty="0" smtClean="0"/>
              <a:t>1)-bias gap </a:t>
            </a:r>
            <a:r>
              <a:rPr lang="en-US" dirty="0" smtClean="0"/>
              <a:t>distribution </a:t>
            </a:r>
            <a:r>
              <a:rPr lang="en-US" i="1" dirty="0" smtClean="0"/>
              <a:t>D</a:t>
            </a:r>
            <a:r>
              <a:rPr lang="en-US" dirty="0" smtClean="0"/>
              <a:t> distinguishes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ε+γ</a:t>
            </a:r>
            <a:r>
              <a:rPr lang="en-US" dirty="0" smtClean="0"/>
              <a:t>)-valid </a:t>
            </a:r>
            <a:r>
              <a:rPr lang="en-US" dirty="0"/>
              <a:t>CNF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under </a:t>
            </a:r>
            <a:r>
              <a:rPr lang="en-US" i="1" dirty="0" smtClean="0"/>
              <a:t>D</a:t>
            </a:r>
            <a:r>
              <a:rPr lang="en-US" dirty="0" smtClean="0"/>
              <a:t> from</a:t>
            </a:r>
            <a:endParaRPr lang="en-US" dirty="0"/>
          </a:p>
          <a:p>
            <a:r>
              <a:rPr lang="en-US" dirty="0" smtClean="0"/>
              <a:t>CNF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for which there exists a CNF </a:t>
            </a:r>
            <a:r>
              <a:rPr lang="en-US" dirty="0" err="1" smtClean="0"/>
              <a:t>ψ</a:t>
            </a:r>
            <a:r>
              <a:rPr lang="en-US" dirty="0" smtClean="0"/>
              <a:t> that is (1-</a:t>
            </a:r>
            <a:r>
              <a:rPr lang="en-US" dirty="0"/>
              <a:t>ε</a:t>
            </a:r>
            <a:r>
              <a:rPr lang="en-US" dirty="0" smtClean="0"/>
              <a:t>+γ)-testable</a:t>
            </a:r>
            <a:r>
              <a:rPr lang="en-US" dirty="0"/>
              <a:t> </a:t>
            </a:r>
            <a:r>
              <a:rPr lang="en-US" dirty="0" smtClean="0"/>
              <a:t>and there is a resolution refutation of </a:t>
            </a:r>
            <a:r>
              <a:rPr lang="el-GR" i="1" dirty="0" smtClean="0"/>
              <a:t>φ</a:t>
            </a:r>
            <a:r>
              <a:rPr lang="el-GR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err="1" smtClean="0"/>
              <a:t>ψ</a:t>
            </a:r>
            <a:r>
              <a:rPr lang="en-US" baseline="-25000" dirty="0" smtClean="0"/>
              <a:t> </a:t>
            </a:r>
            <a:r>
              <a:rPr lang="en-US" dirty="0" smtClean="0"/>
              <a:t>of a given size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 probability 1-δ.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76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Warm-up: uniform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4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Under </a:t>
            </a:r>
            <a:r>
              <a:rPr lang="en-US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i="1" baseline="-25000" dirty="0" smtClean="0"/>
              <a:t>n</a:t>
            </a:r>
            <a:r>
              <a:rPr lang="en-US" dirty="0" smtClean="0"/>
              <a:t>)… (constant </a:t>
            </a:r>
            <a:r>
              <a:rPr lang="en-US" i="1" dirty="0" smtClean="0"/>
              <a:t>μ</a:t>
            </a:r>
            <a:r>
              <a:rPr lang="en-US" dirty="0" smtClean="0"/>
              <a:t>)</a:t>
            </a:r>
          </a:p>
          <a:p>
            <a:r>
              <a:rPr lang="en-US" dirty="0" smtClean="0"/>
              <a:t>Clauses of width </a:t>
            </a:r>
            <a:r>
              <a:rPr lang="en-US" dirty="0" err="1" smtClean="0"/>
              <a:t>Ω</a:t>
            </a:r>
            <a:r>
              <a:rPr lang="en-US" dirty="0" smtClean="0"/>
              <a:t>(log </a:t>
            </a:r>
            <a:r>
              <a:rPr lang="en-US" dirty="0" err="1" smtClean="0"/>
              <a:t>γ</a:t>
            </a:r>
            <a:r>
              <a:rPr lang="en-US" dirty="0" smtClean="0"/>
              <a:t>) are (1-γ)-testable</a:t>
            </a:r>
          </a:p>
          <a:p>
            <a:r>
              <a:rPr lang="en-US" b="1" dirty="0"/>
              <a:t>Theorem</a:t>
            </a:r>
            <a:r>
              <a:rPr lang="en-US" dirty="0"/>
              <a:t>, </a:t>
            </a:r>
            <a:r>
              <a:rPr lang="en-US" i="1" dirty="0"/>
              <a:t>uniform case</a:t>
            </a:r>
            <a:r>
              <a:rPr lang="en-US" dirty="0"/>
              <a:t>: width-based </a:t>
            </a:r>
            <a:r>
              <a:rPr lang="en-US" dirty="0" err="1" smtClean="0"/>
              <a:t>alg</a:t>
            </a:r>
            <a:r>
              <a:rPr lang="en-US" dirty="0" smtClean="0"/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2251" y="2825749"/>
            <a:ext cx="1682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x</a:t>
            </a:r>
            <a:r>
              <a:rPr lang="en-US" sz="2800" dirty="0" err="1" smtClean="0"/>
              <a:t>∨</a:t>
            </a:r>
            <a:r>
              <a:rPr lang="en-US" sz="2800" i="1" dirty="0" err="1" smtClean="0"/>
              <a:t>y</a:t>
            </a:r>
            <a:r>
              <a:rPr lang="en-US" sz="2800" dirty="0" smtClean="0"/>
              <a:t>∨¬</a:t>
            </a:r>
            <a:r>
              <a:rPr lang="en-US" sz="2800" i="1" dirty="0" smtClean="0"/>
              <a:t>z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79500" y="2825749"/>
            <a:ext cx="18520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ρ</a:t>
            </a:r>
            <a:r>
              <a:rPr lang="en-US" sz="2800" dirty="0" smtClean="0"/>
              <a:t>: </a:t>
            </a:r>
            <a:br>
              <a:rPr lang="en-US" sz="2800" dirty="0" smtClean="0"/>
            </a:br>
            <a:r>
              <a:rPr lang="en-US" sz="2800" i="1" dirty="0" smtClean="0"/>
              <a:t>x</a:t>
            </a:r>
            <a:r>
              <a:rPr lang="en-US" sz="2800" dirty="0" smtClean="0"/>
              <a:t> = 0</a:t>
            </a:r>
          </a:p>
          <a:p>
            <a:r>
              <a:rPr lang="en-US" sz="2800" i="1" dirty="0" smtClean="0"/>
              <a:t>y</a:t>
            </a:r>
            <a:r>
              <a:rPr lang="en-US" sz="2800" dirty="0" smtClean="0"/>
              <a:t> = *</a:t>
            </a:r>
          </a:p>
          <a:p>
            <a:r>
              <a:rPr lang="en-US" sz="2800" i="1" dirty="0" smtClean="0"/>
              <a:t>z</a:t>
            </a:r>
            <a:r>
              <a:rPr lang="en-US" sz="2800" dirty="0" smtClean="0"/>
              <a:t> = 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831416" y="2825749"/>
            <a:ext cx="1380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y</a:t>
            </a:r>
            <a:r>
              <a:rPr lang="en-US" sz="2800" dirty="0" smtClean="0"/>
              <a:t>∨¬</a:t>
            </a:r>
            <a:r>
              <a:rPr lang="en-US" sz="2800" i="1" dirty="0" smtClean="0"/>
              <a:t>z</a:t>
            </a:r>
            <a:endParaRPr lang="en-US" sz="2800" dirty="0"/>
          </a:p>
        </p:txBody>
      </p:sp>
      <p:sp>
        <p:nvSpPr>
          <p:cNvPr id="7" name="Cloud 6"/>
          <p:cNvSpPr/>
          <p:nvPr/>
        </p:nvSpPr>
        <p:spPr>
          <a:xfrm>
            <a:off x="5979583" y="2825749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20204" y="3197206"/>
            <a:ext cx="510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∅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3757083" y="3905092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00084" y="3905092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20483" y="4641631"/>
            <a:ext cx="641350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10566" y="4641631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22898" y="4641631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42782" y="547136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03965" y="5471364"/>
            <a:ext cx="101811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82067" y="5471364"/>
            <a:ext cx="9165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04983" y="547136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020483" y="6286281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029882" y="6286281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110566" y="6286281"/>
            <a:ext cx="9165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422898" y="6286281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7" idx="1"/>
            <a:endCxn id="21" idx="0"/>
          </p:cNvCxnSpPr>
          <p:nvPr/>
        </p:nvCxnSpPr>
        <p:spPr>
          <a:xfrm flipH="1">
            <a:off x="5732990" y="5661943"/>
            <a:ext cx="27199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1" idx="0"/>
            <a:endCxn id="16" idx="3"/>
          </p:cNvCxnSpPr>
          <p:nvPr/>
        </p:nvCxnSpPr>
        <p:spPr>
          <a:xfrm flipH="1" flipV="1">
            <a:off x="5598583" y="5661943"/>
            <a:ext cx="134407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6" idx="1"/>
            <a:endCxn id="20" idx="0"/>
          </p:cNvCxnSpPr>
          <p:nvPr/>
        </p:nvCxnSpPr>
        <p:spPr>
          <a:xfrm flipH="1">
            <a:off x="4568824" y="5661943"/>
            <a:ext cx="11324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4" idx="3"/>
            <a:endCxn id="20" idx="0"/>
          </p:cNvCxnSpPr>
          <p:nvPr/>
        </p:nvCxnSpPr>
        <p:spPr>
          <a:xfrm>
            <a:off x="4262966" y="5661943"/>
            <a:ext cx="305858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8" idx="0"/>
            <a:endCxn id="14" idx="1"/>
          </p:cNvCxnSpPr>
          <p:nvPr/>
        </p:nvCxnSpPr>
        <p:spPr>
          <a:xfrm flipV="1">
            <a:off x="3330575" y="5661943"/>
            <a:ext cx="312207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5" idx="3"/>
            <a:endCxn id="18" idx="0"/>
          </p:cNvCxnSpPr>
          <p:nvPr/>
        </p:nvCxnSpPr>
        <p:spPr>
          <a:xfrm>
            <a:off x="3122082" y="5661943"/>
            <a:ext cx="20849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5" idx="2"/>
            <a:endCxn id="19" idx="0"/>
          </p:cNvCxnSpPr>
          <p:nvPr/>
        </p:nvCxnSpPr>
        <p:spPr>
          <a:xfrm flipH="1">
            <a:off x="2339974" y="5852522"/>
            <a:ext cx="273050" cy="43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1" idx="1"/>
            <a:endCxn id="15" idx="0"/>
          </p:cNvCxnSpPr>
          <p:nvPr/>
        </p:nvCxnSpPr>
        <p:spPr>
          <a:xfrm flipH="1">
            <a:off x="2613024" y="4832210"/>
            <a:ext cx="407459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1" idx="3"/>
            <a:endCxn id="14" idx="0"/>
          </p:cNvCxnSpPr>
          <p:nvPr/>
        </p:nvCxnSpPr>
        <p:spPr>
          <a:xfrm>
            <a:off x="3661833" y="4832210"/>
            <a:ext cx="291041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2" idx="1"/>
            <a:endCxn id="18" idx="0"/>
          </p:cNvCxnSpPr>
          <p:nvPr/>
        </p:nvCxnSpPr>
        <p:spPr>
          <a:xfrm flipH="1">
            <a:off x="3330575" y="4832210"/>
            <a:ext cx="779991" cy="14540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2" idx="3"/>
            <a:endCxn id="16" idx="0"/>
          </p:cNvCxnSpPr>
          <p:nvPr/>
        </p:nvCxnSpPr>
        <p:spPr>
          <a:xfrm>
            <a:off x="4730750" y="4832210"/>
            <a:ext cx="409575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3" idx="1"/>
            <a:endCxn id="16" idx="0"/>
          </p:cNvCxnSpPr>
          <p:nvPr/>
        </p:nvCxnSpPr>
        <p:spPr>
          <a:xfrm flipH="1">
            <a:off x="5140325" y="4832210"/>
            <a:ext cx="282573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13" idx="3"/>
            <a:endCxn id="17" idx="0"/>
          </p:cNvCxnSpPr>
          <p:nvPr/>
        </p:nvCxnSpPr>
        <p:spPr>
          <a:xfrm>
            <a:off x="5825065" y="4832210"/>
            <a:ext cx="490010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9" idx="1"/>
            <a:endCxn id="11" idx="0"/>
          </p:cNvCxnSpPr>
          <p:nvPr/>
        </p:nvCxnSpPr>
        <p:spPr>
          <a:xfrm flipH="1">
            <a:off x="3341158" y="4095671"/>
            <a:ext cx="415925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9" idx="3"/>
            <a:endCxn id="12" idx="0"/>
          </p:cNvCxnSpPr>
          <p:nvPr/>
        </p:nvCxnSpPr>
        <p:spPr>
          <a:xfrm>
            <a:off x="4159250" y="4095671"/>
            <a:ext cx="261408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0" idx="1"/>
            <a:endCxn id="12" idx="0"/>
          </p:cNvCxnSpPr>
          <p:nvPr/>
        </p:nvCxnSpPr>
        <p:spPr>
          <a:xfrm flipH="1">
            <a:off x="4420658" y="4095671"/>
            <a:ext cx="479426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10" idx="3"/>
            <a:endCxn id="13" idx="0"/>
          </p:cNvCxnSpPr>
          <p:nvPr/>
        </p:nvCxnSpPr>
        <p:spPr>
          <a:xfrm>
            <a:off x="5302251" y="4095671"/>
            <a:ext cx="321731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8" idx="1"/>
            <a:endCxn id="9" idx="0"/>
          </p:cNvCxnSpPr>
          <p:nvPr/>
        </p:nvCxnSpPr>
        <p:spPr>
          <a:xfrm flipH="1">
            <a:off x="3958167" y="3551149"/>
            <a:ext cx="362037" cy="3539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8" idx="3"/>
            <a:endCxn id="10" idx="0"/>
          </p:cNvCxnSpPr>
          <p:nvPr/>
        </p:nvCxnSpPr>
        <p:spPr>
          <a:xfrm>
            <a:off x="4830301" y="3551149"/>
            <a:ext cx="270867" cy="3539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2029882" y="3551149"/>
            <a:ext cx="700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/>
              <a:t>ρ</a:t>
            </a:r>
            <a:r>
              <a:rPr lang="en-US" sz="3600" dirty="0"/>
              <a:t>:</a:t>
            </a:r>
          </a:p>
        </p:txBody>
      </p:sp>
      <p:sp>
        <p:nvSpPr>
          <p:cNvPr id="89" name="Cloud 88"/>
          <p:cNvSpPr/>
          <p:nvPr/>
        </p:nvSpPr>
        <p:spPr>
          <a:xfrm>
            <a:off x="4085165" y="6147207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Cloud 89"/>
          <p:cNvSpPr/>
          <p:nvPr/>
        </p:nvSpPr>
        <p:spPr>
          <a:xfrm>
            <a:off x="1852083" y="6147207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Cloud 90"/>
          <p:cNvSpPr/>
          <p:nvPr/>
        </p:nvSpPr>
        <p:spPr>
          <a:xfrm>
            <a:off x="2087032" y="5360317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Cloud 91"/>
          <p:cNvSpPr/>
          <p:nvPr/>
        </p:nvSpPr>
        <p:spPr>
          <a:xfrm>
            <a:off x="4682067" y="5360317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Cloud 92"/>
          <p:cNvSpPr/>
          <p:nvPr/>
        </p:nvSpPr>
        <p:spPr>
          <a:xfrm>
            <a:off x="3937000" y="4530584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6625167" y="6286281"/>
            <a:ext cx="5863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/>
          <p:cNvCxnSpPr>
            <a:stCxn id="94" idx="0"/>
          </p:cNvCxnSpPr>
          <p:nvPr/>
        </p:nvCxnSpPr>
        <p:spPr>
          <a:xfrm flipH="1" flipV="1">
            <a:off x="6625167" y="5683171"/>
            <a:ext cx="293158" cy="6031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5831416" y="3834061"/>
            <a:ext cx="285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width O</a:t>
            </a:r>
            <a:r>
              <a:rPr lang="en-US" sz="2800" dirty="0"/>
              <a:t>(log </a:t>
            </a:r>
            <a:r>
              <a:rPr lang="en-US" sz="2800" dirty="0" err="1"/>
              <a:t>γ</a:t>
            </a:r>
            <a:r>
              <a:rPr lang="en-US" sz="2800" dirty="0" smtClean="0"/>
              <a:t>)…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96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4" grpId="1"/>
      <p:bldP spid="5" grpId="0" build="p"/>
      <p:bldP spid="5" grpId="1" build="allAtOnce"/>
      <p:bldP spid="6" grpId="0"/>
      <p:bldP spid="6" grpId="1"/>
      <p:bldP spid="7" grpId="0" animBg="1"/>
      <p:bldP spid="7" grpId="1" animBg="1"/>
      <p:bldP spid="8" grpId="0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87" grpId="0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to </a:t>
            </a:r>
            <a:r>
              <a:rPr lang="en-US" dirty="0" smtClean="0"/>
              <a:t>affine </a:t>
            </a:r>
            <a:r>
              <a:rPr lang="en-US" dirty="0" err="1" smtClean="0"/>
              <a:t>dist’ns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Clauses with </a:t>
            </a:r>
            <a:r>
              <a:rPr lang="en-US" i="1" dirty="0" err="1" smtClean="0"/>
              <a:t>subclauses</a:t>
            </a:r>
            <a:r>
              <a:rPr lang="en-US" dirty="0" smtClean="0"/>
              <a:t> of width </a:t>
            </a:r>
            <a:r>
              <a:rPr lang="en-US" dirty="0" err="1"/>
              <a:t>Ω</a:t>
            </a:r>
            <a:r>
              <a:rPr lang="en-US" dirty="0"/>
              <a:t>(log </a:t>
            </a:r>
            <a:r>
              <a:rPr lang="en-US" dirty="0" err="1"/>
              <a:t>γ</a:t>
            </a:r>
            <a:r>
              <a:rPr lang="en-US" dirty="0"/>
              <a:t>) </a:t>
            </a:r>
            <a:r>
              <a:rPr lang="en-US" dirty="0" smtClean="0"/>
              <a:t>containing only </a:t>
            </a:r>
            <a:r>
              <a:rPr lang="en-US" i="1" dirty="0" smtClean="0"/>
              <a:t>balanced</a:t>
            </a:r>
            <a:r>
              <a:rPr lang="en-US" dirty="0" smtClean="0"/>
              <a:t> tuples (</a:t>
            </a:r>
            <a:r>
              <a:rPr lang="en-US" i="1" dirty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,¬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,…,¬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are also (1-</a:t>
            </a:r>
            <a:r>
              <a:rPr lang="en-US" dirty="0"/>
              <a:t>γ</a:t>
            </a:r>
            <a:r>
              <a:rPr lang="en-US" dirty="0" smtClean="0"/>
              <a:t>)-testable</a:t>
            </a:r>
          </a:p>
          <a:p>
            <a:r>
              <a:rPr lang="en-US" i="1" dirty="0" smtClean="0"/>
              <a:t>Suppose b=1 for all implied </a:t>
            </a:r>
            <a:r>
              <a:rPr lang="en-US" i="1" dirty="0" err="1" smtClean="0"/>
              <a:t>subclauses</a:t>
            </a:r>
            <a:r>
              <a:rPr lang="en-US" i="1" dirty="0" smtClean="0"/>
              <a:t>—that is, </a:t>
            </a:r>
            <a:r>
              <a:rPr lang="en-US" dirty="0" err="1" smtClean="0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 smtClean="0"/>
              <a:t>=1</a:t>
            </a:r>
            <a:r>
              <a:rPr lang="en-US" dirty="0"/>
              <a:t>|¬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/>
              <a:t>,…</a:t>
            </a:r>
            <a:r>
              <a:rPr lang="en-US" dirty="0" smtClean="0"/>
              <a:t>,¬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/>
              <a:t>] </a:t>
            </a:r>
            <a:r>
              <a:rPr lang="en-US" dirty="0" smtClean="0"/>
              <a:t>= 1 </a:t>
            </a:r>
            <a:r>
              <a:rPr lang="en-US" dirty="0" smtClean="0"/>
              <a:t>for 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…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Clauses with </a:t>
            </a:r>
            <a:r>
              <a:rPr lang="en-US" dirty="0" err="1" smtClean="0"/>
              <a:t>Ω</a:t>
            </a:r>
            <a:r>
              <a:rPr lang="en-US" dirty="0"/>
              <a:t>(log </a:t>
            </a:r>
            <a:r>
              <a:rPr lang="en-US" dirty="0" err="1"/>
              <a:t>γ</a:t>
            </a:r>
            <a:r>
              <a:rPr lang="en-US" dirty="0" smtClean="0"/>
              <a:t>) such </a:t>
            </a:r>
            <a:r>
              <a:rPr lang="en-US" dirty="0" err="1" smtClean="0"/>
              <a:t>subclauses</a:t>
            </a:r>
            <a:r>
              <a:rPr lang="en-US" dirty="0" smtClean="0"/>
              <a:t> are also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1-γ)</a:t>
            </a:r>
            <a:r>
              <a:rPr lang="en-US" dirty="0" smtClean="0"/>
              <a:t>-testable</a:t>
            </a:r>
          </a:p>
          <a:p>
            <a:r>
              <a:rPr lang="en-US" dirty="0" smtClean="0"/>
              <a:t>Final case: clauses </a:t>
            </a:r>
            <a:r>
              <a:rPr lang="en-US" dirty="0" err="1" smtClean="0"/>
              <a:t>s.t.</a:t>
            </a:r>
            <a:r>
              <a:rPr lang="en-US" dirty="0" smtClean="0"/>
              <a:t> every </a:t>
            </a:r>
            <a:r>
              <a:rPr lang="en-US" dirty="0" err="1" smtClean="0"/>
              <a:t>subclause</a:t>
            </a:r>
            <a:r>
              <a:rPr lang="en-US" dirty="0" smtClean="0"/>
              <a:t> of width </a:t>
            </a:r>
            <a:r>
              <a:rPr lang="en-US" dirty="0" err="1"/>
              <a:t>Ω</a:t>
            </a:r>
            <a:r>
              <a:rPr lang="en-US" dirty="0"/>
              <a:t>(log </a:t>
            </a:r>
            <a:r>
              <a:rPr lang="en-US" dirty="0" err="1"/>
              <a:t>γ</a:t>
            </a:r>
            <a:r>
              <a:rPr lang="en-US" dirty="0" smtClean="0"/>
              <a:t>) contains a </a:t>
            </a:r>
            <a:r>
              <a:rPr lang="en-US" dirty="0" err="1" smtClean="0"/>
              <a:t>subclause</a:t>
            </a:r>
            <a:r>
              <a:rPr lang="en-US" dirty="0" smtClean="0"/>
              <a:t> with </a:t>
            </a:r>
            <a:r>
              <a:rPr lang="en-US" i="1" dirty="0" smtClean="0"/>
              <a:t>b</a:t>
            </a:r>
            <a:r>
              <a:rPr lang="en-US" dirty="0" smtClean="0"/>
              <a:t>=0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9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negative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case: clauses </a:t>
            </a:r>
            <a:r>
              <a:rPr lang="en-US" dirty="0" err="1"/>
              <a:t>s.t.</a:t>
            </a:r>
            <a:r>
              <a:rPr lang="en-US" dirty="0"/>
              <a:t> every </a:t>
            </a:r>
            <a:r>
              <a:rPr lang="en-US" dirty="0" err="1"/>
              <a:t>subclause</a:t>
            </a:r>
            <a:r>
              <a:rPr lang="en-US" dirty="0"/>
              <a:t> of width </a:t>
            </a:r>
            <a:r>
              <a:rPr lang="en-US" dirty="0" err="1"/>
              <a:t>Ω</a:t>
            </a:r>
            <a:r>
              <a:rPr lang="en-US" dirty="0"/>
              <a:t>(log </a:t>
            </a:r>
            <a:r>
              <a:rPr lang="en-US" dirty="0" err="1"/>
              <a:t>γ</a:t>
            </a:r>
            <a:r>
              <a:rPr lang="en-US" dirty="0"/>
              <a:t>) contains a </a:t>
            </a:r>
            <a:r>
              <a:rPr lang="en-US" dirty="0" err="1"/>
              <a:t>subclause</a:t>
            </a:r>
            <a:r>
              <a:rPr lang="en-US" dirty="0"/>
              <a:t> with </a:t>
            </a:r>
            <a:r>
              <a:rPr lang="en-US" i="1" dirty="0"/>
              <a:t>b</a:t>
            </a:r>
            <a:r>
              <a:rPr lang="en-US" dirty="0"/>
              <a:t>=0</a:t>
            </a:r>
          </a:p>
          <a:p>
            <a:r>
              <a:rPr lang="en-US" dirty="0" smtClean="0"/>
              <a:t>i.e. they have a </a:t>
            </a:r>
            <a:r>
              <a:rPr lang="en-US" dirty="0" err="1" smtClean="0"/>
              <a:t>subclause</a:t>
            </a:r>
            <a:r>
              <a:rPr lang="en-US" dirty="0" smtClean="0"/>
              <a:t>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…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 </a:t>
            </a:r>
            <a:r>
              <a:rPr lang="en-US" dirty="0" smtClean="0"/>
              <a:t>of width O(</a:t>
            </a:r>
            <a:r>
              <a:rPr lang="en-US" dirty="0"/>
              <a:t>log </a:t>
            </a:r>
            <a:r>
              <a:rPr lang="en-US" dirty="0" err="1" smtClean="0"/>
              <a:t>γ</a:t>
            </a:r>
            <a:r>
              <a:rPr lang="en-US" dirty="0" smtClean="0"/>
              <a:t>) with </a:t>
            </a:r>
            <a:r>
              <a:rPr lang="en-US" dirty="0" err="1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=0</a:t>
            </a:r>
            <a:r>
              <a:rPr lang="en-US" dirty="0" smtClean="0"/>
              <a:t>|</a:t>
            </a:r>
            <a:r>
              <a:rPr lang="en-US" dirty="0"/>
              <a:t>¬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/>
              <a:t>,…</a:t>
            </a:r>
            <a:r>
              <a:rPr lang="en-US" dirty="0" smtClean="0"/>
              <a:t>,¬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/>
              <a:t>] </a:t>
            </a:r>
            <a:r>
              <a:rPr lang="en-US" dirty="0" smtClean="0"/>
              <a:t>= 1</a:t>
            </a:r>
            <a:endParaRPr lang="en-US" dirty="0"/>
          </a:p>
          <a:p>
            <a:pPr lvl="1"/>
            <a:r>
              <a:rPr lang="en-US" b="1" dirty="0" smtClean="0"/>
              <a:t>¬</a:t>
            </a:r>
            <a:r>
              <a:rPr lang="en-US" b="1" i="1" dirty="0" smtClean="0"/>
              <a:t>l</a:t>
            </a:r>
            <a:r>
              <a:rPr lang="en-US" b="1" i="1" baseline="30000" dirty="0"/>
              <a:t>*</a:t>
            </a:r>
            <a:r>
              <a:rPr lang="en-US" b="1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b="1" i="1" dirty="0"/>
              <a:t>l</a:t>
            </a:r>
            <a:r>
              <a:rPr lang="en-US" b="1" baseline="-25000" dirty="0"/>
              <a:t>1</a:t>
            </a:r>
            <a:r>
              <a:rPr lang="en-US" b="1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b="1" dirty="0"/>
              <a:t>…</a:t>
            </a:r>
            <a:r>
              <a:rPr lang="en-US" b="1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b="1" i="1" dirty="0" err="1"/>
              <a:t>l</a:t>
            </a:r>
            <a:r>
              <a:rPr lang="en-US" b="1" i="1" baseline="-25000" dirty="0" err="1"/>
              <a:t>k</a:t>
            </a:r>
            <a:r>
              <a:rPr lang="en-US" b="1" dirty="0"/>
              <a:t> </a:t>
            </a:r>
            <a:r>
              <a:rPr lang="en-US" b="1" dirty="0" smtClean="0"/>
              <a:t>is 1-valid and of width O(log </a:t>
            </a:r>
            <a:r>
              <a:rPr lang="en-US" b="1" dirty="0" err="1" smtClean="0"/>
              <a:t>γ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/>
              <a:t>Use it to eliminate </a:t>
            </a:r>
            <a:r>
              <a:rPr lang="en-US" b="1" i="1" dirty="0"/>
              <a:t>l</a:t>
            </a:r>
            <a:r>
              <a:rPr lang="en-US" b="1" i="1" baseline="30000" dirty="0" smtClean="0"/>
              <a:t>* </a:t>
            </a:r>
            <a:r>
              <a:rPr lang="en-US" b="1" dirty="0" smtClean="0"/>
              <a:t>via cut rule</a:t>
            </a:r>
          </a:p>
          <a:p>
            <a:r>
              <a:rPr lang="en-US" dirty="0" smtClean="0"/>
              <a:t>We </a:t>
            </a:r>
            <a:r>
              <a:rPr lang="en-US" u="sng" dirty="0" smtClean="0"/>
              <a:t>can</a:t>
            </a:r>
            <a:r>
              <a:rPr lang="en-US" dirty="0" smtClean="0"/>
              <a:t> learn narrow (1-η)-valid clauses from examples where they are unmasked (</a:t>
            </a:r>
            <a:r>
              <a:rPr lang="en-US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226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>
          <a:xfrm>
            <a:off x="4297722" y="1713602"/>
            <a:ext cx="3628683" cy="974031"/>
          </a:xfrm>
          <a:prstGeom prst="cloudCallout">
            <a:avLst>
              <a:gd name="adj1" fmla="val 36115"/>
              <a:gd name="adj2" fmla="val 1446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Do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?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silly application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095034"/>
              </p:ext>
            </p:extLst>
          </p:nvPr>
        </p:nvGraphicFramePr>
        <p:xfrm>
          <a:off x="457200" y="1600200"/>
          <a:ext cx="2989263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21"/>
                <a:gridCol w="996421"/>
                <a:gridCol w="9964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Bird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Grubs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937020-the-thinker-statue-by-the-french-sculptor-rod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991" y="3778257"/>
            <a:ext cx="2043009" cy="3060686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3730741" y="2347536"/>
            <a:ext cx="5227571" cy="1746285"/>
          </a:xfrm>
          <a:prstGeom prst="cloudCallout">
            <a:avLst>
              <a:gd name="adj1" fmla="val 21184"/>
              <a:gd name="adj2" fmla="val 6237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¬</a:t>
            </a:r>
            <a:r>
              <a:rPr lang="en-US" sz="2400" i="1" cap="all" dirty="0" err="1" smtClean="0">
                <a:solidFill>
                  <a:schemeClr val="tx1"/>
                </a:solidFill>
                <a:latin typeface="Comic Sans MS"/>
              </a:rPr>
              <a:t>penguin⇒flY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/>
            </a:r>
            <a:br>
              <a:rPr lang="en-US" sz="2400" i="1" cap="all" dirty="0" smtClean="0">
                <a:solidFill>
                  <a:schemeClr val="tx1"/>
                </a:solidFill>
                <a:latin typeface="Comic Sans MS"/>
              </a:rPr>
            </a:b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PENGUIN⇒EAT(FISH)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pic>
        <p:nvPicPr>
          <p:cNvPr id="7" name="Picture 6" descr="TEA-BAG_PACKING_MACH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08600"/>
            <a:ext cx="3640022" cy="1555630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1961757" y="2120622"/>
            <a:ext cx="657699" cy="327732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3844137" y="4207224"/>
            <a:ext cx="3016344" cy="635052"/>
          </a:xfrm>
          <a:prstGeom prst="wedgeRectCallout">
            <a:avLst>
              <a:gd name="adj1" fmla="val -46672"/>
              <a:gd name="adj2" fmla="val 2541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¬EAT(FISH) (p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= .99)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4402156" y="5035058"/>
            <a:ext cx="3047985" cy="1667013"/>
          </a:xfrm>
          <a:prstGeom prst="cloudCallout">
            <a:avLst>
              <a:gd name="adj1" fmla="val 45762"/>
              <a:gd name="adj2" fmla="val -67432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∴ THEY </a:t>
            </a:r>
            <a:r>
              <a:rPr lang="en-US" sz="2400" b="1" i="1" cap="all" dirty="0" smtClean="0">
                <a:solidFill>
                  <a:schemeClr val="tx1"/>
                </a:solidFill>
                <a:latin typeface="Comic Sans MS"/>
              </a:rPr>
              <a:t>DO</a:t>
            </a:r>
            <a:r>
              <a:rPr lang="en-US" sz="2400" i="1" cap="all" dirty="0" smtClean="0">
                <a:solidFill>
                  <a:schemeClr val="tx1"/>
                </a:solidFill>
                <a:latin typeface="Comic Sans MS"/>
              </a:rPr>
              <a:t> FLY!</a:t>
            </a:r>
            <a:endParaRPr lang="en-US" sz="2400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6738" y="5840215"/>
            <a:ext cx="2119725" cy="461665"/>
          </a:xfrm>
          <a:prstGeom prst="rect">
            <a:avLst/>
          </a:prstGeom>
          <a:solidFill>
            <a:srgbClr val="FFFF00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DATA MINING!</a:t>
            </a:r>
            <a:endParaRPr lang="en-US" sz="2400" b="1" dirty="0"/>
          </a:p>
        </p:txBody>
      </p:sp>
      <p:sp>
        <p:nvSpPr>
          <p:cNvPr id="3" name="Donut 2"/>
          <p:cNvSpPr/>
          <p:nvPr/>
        </p:nvSpPr>
        <p:spPr>
          <a:xfrm>
            <a:off x="5152131" y="3902633"/>
            <a:ext cx="1837834" cy="1300878"/>
          </a:xfrm>
          <a:prstGeom prst="donut">
            <a:avLst>
              <a:gd name="adj" fmla="val 15476"/>
            </a:avLst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Explosion 1 13"/>
          <p:cNvSpPr/>
          <p:nvPr/>
        </p:nvSpPr>
        <p:spPr>
          <a:xfrm rot="20177573">
            <a:off x="-760188" y="1696940"/>
            <a:ext cx="5210238" cy="4585966"/>
          </a:xfrm>
          <a:prstGeom prst="irregularSeal1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b="1" i="1" cap="all" dirty="0" smtClean="0">
                <a:solidFill>
                  <a:schemeClr val="tx1"/>
                </a:solidFill>
                <a:latin typeface="Comic Sans MS"/>
              </a:rPr>
              <a:t>Not entirely true!!</a:t>
            </a:r>
            <a:endParaRPr lang="en-US" sz="3200" b="1" i="1" cap="all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15" name="Down Arrow 14"/>
          <p:cNvSpPr/>
          <p:nvPr/>
        </p:nvSpPr>
        <p:spPr>
          <a:xfrm rot="18732930">
            <a:off x="3055152" y="4446642"/>
            <a:ext cx="1238250" cy="1725083"/>
          </a:xfrm>
          <a:prstGeom prst="downArrow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505632">
            <a:off x="3004594" y="3231279"/>
            <a:ext cx="1238250" cy="1725083"/>
          </a:xfrm>
          <a:prstGeom prst="downArrow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74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4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4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4" grpId="0" animBg="1"/>
      <p:bldP spid="15" grpId="0" animBg="1"/>
      <p:bldP spid="15" grpId="1" animBg="1"/>
      <p:bldP spid="17" grpId="0" animBg="1"/>
      <p:bldP spid="17" grpId="1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all narrow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learn narrow (1-η)-valid clauses from examples where they are unmasked (</a:t>
            </a:r>
            <a:r>
              <a:rPr lang="en-US" dirty="0" err="1"/>
              <a:t>Ind</a:t>
            </a:r>
            <a:r>
              <a:rPr lang="en-US" i="1" baseline="-25000" dirty="0" err="1"/>
              <a:t>μ</a:t>
            </a:r>
            <a:r>
              <a:rPr lang="en-US" dirty="0"/>
              <a:t>(</a:t>
            </a:r>
            <a:r>
              <a:rPr lang="en-US" i="1" dirty="0"/>
              <a:t>D</a:t>
            </a:r>
            <a:r>
              <a:rPr lang="en-US" dirty="0"/>
              <a:t>))</a:t>
            </a:r>
          </a:p>
          <a:p>
            <a:r>
              <a:rPr lang="en-US" dirty="0" smtClean="0"/>
              <a:t>Clauses </a:t>
            </a:r>
            <a:r>
              <a:rPr lang="en-US" dirty="0"/>
              <a:t>of width O(log n</a:t>
            </a:r>
            <a:r>
              <a:rPr lang="en-US" dirty="0" smtClean="0"/>
              <a:t>) </a:t>
            </a:r>
            <a:r>
              <a:rPr lang="en-US" dirty="0"/>
              <a:t>are simultaneously unmasked with probability poly</a:t>
            </a:r>
            <a:r>
              <a:rPr lang="en-US" dirty="0" smtClean="0"/>
              <a:t>(n)</a:t>
            </a:r>
            <a:endParaRPr lang="en-US" dirty="0"/>
          </a:p>
          <a:p>
            <a:pPr lvl="1">
              <a:buFont typeface="Lucida Grande"/>
              <a:buChar char="☞"/>
            </a:pPr>
            <a:r>
              <a:rPr lang="en-US" dirty="0"/>
              <a:t>Independent masks ⇒ the validity of narrow clauses can be estimated from these </a:t>
            </a:r>
            <a:r>
              <a:rPr lang="en-US" dirty="0" smtClean="0"/>
              <a:t>examples</a:t>
            </a:r>
          </a:p>
          <a:p>
            <a:r>
              <a:rPr lang="en-US" dirty="0" smtClean="0"/>
              <a:t>Setting </a:t>
            </a:r>
            <a:r>
              <a:rPr lang="en-US" dirty="0" err="1"/>
              <a:t>η</a:t>
            </a:r>
            <a:r>
              <a:rPr lang="en-US" dirty="0" smtClean="0"/>
              <a:t>: the conjunction of all O(log n)-width (1-q(n))-valid clauses is (1-γ)-valid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902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earn </a:t>
            </a:r>
            <a:r>
              <a:rPr lang="en-US" dirty="0"/>
              <a:t>all </a:t>
            </a:r>
            <a:r>
              <a:rPr lang="en-US" dirty="0" smtClean="0"/>
              <a:t>O(log n)-narrow </a:t>
            </a:r>
            <a:r>
              <a:rPr lang="en-US" dirty="0"/>
              <a:t>(1</a:t>
            </a:r>
            <a:r>
              <a:rPr lang="en-US" dirty="0" smtClean="0"/>
              <a:t>-q(n))</a:t>
            </a:r>
            <a:r>
              <a:rPr lang="en-US" dirty="0"/>
              <a:t>-valid clauses </a:t>
            </a:r>
            <a:r>
              <a:rPr lang="en-US" dirty="0" smtClean="0"/>
              <a:t>from examples with the clause unmasked.</a:t>
            </a:r>
            <a:endParaRPr lang="en-US" dirty="0"/>
          </a:p>
          <a:p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these </a:t>
            </a:r>
            <a:r>
              <a:rPr lang="en-US" dirty="0" smtClean="0"/>
              <a:t>narrow clauses to </a:t>
            </a:r>
            <a:r>
              <a:rPr lang="en-US" dirty="0"/>
              <a:t>eliminate </a:t>
            </a:r>
            <a:r>
              <a:rPr lang="en-US" dirty="0" smtClean="0"/>
              <a:t>literals from </a:t>
            </a:r>
            <a:r>
              <a:rPr lang="en-US" dirty="0"/>
              <a:t>input query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Search for O(log n)-narrow refutations of restrictions of the query + narrow clauses under masked examples. </a:t>
            </a:r>
            <a:r>
              <a:rPr lang="en-US" i="1" dirty="0" smtClean="0"/>
              <a:t>(Use basic </a:t>
            </a:r>
            <a:r>
              <a:rPr lang="en-US" i="1" dirty="0"/>
              <a:t>a</a:t>
            </a:r>
            <a:r>
              <a:rPr lang="en-US" i="1" dirty="0" smtClean="0"/>
              <a:t>lg.)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95541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there a narrow refutation?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76750"/>
            <a:ext cx="8229600" cy="1649414"/>
          </a:xfrm>
        </p:spPr>
        <p:txBody>
          <a:bodyPr>
            <a:normAutofit/>
          </a:bodyPr>
          <a:lstStyle/>
          <a:p>
            <a:r>
              <a:rPr lang="en-US" dirty="0"/>
              <a:t>The only surviving wide clauses have, in every narrow </a:t>
            </a:r>
            <a:r>
              <a:rPr lang="en-US" dirty="0" err="1"/>
              <a:t>subclause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…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 a literal </a:t>
            </a:r>
            <a:r>
              <a:rPr lang="en-US" i="1" dirty="0"/>
              <a:t>l</a:t>
            </a:r>
            <a:r>
              <a:rPr lang="en-US" i="1" baseline="30000" dirty="0"/>
              <a:t>* </a:t>
            </a:r>
            <a:r>
              <a:rPr lang="en-US" dirty="0"/>
              <a:t>with </a:t>
            </a:r>
            <a:br>
              <a:rPr lang="en-US" dirty="0"/>
            </a:br>
            <a:r>
              <a:rPr lang="en-US" dirty="0" err="1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=0|¬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,…,¬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] </a:t>
            </a:r>
            <a:r>
              <a:rPr lang="en-US" dirty="0" smtClean="0"/>
              <a:t>= 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20204" y="985359"/>
            <a:ext cx="510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∅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3757083" y="1693245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900084" y="1693245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20483" y="2429784"/>
            <a:ext cx="641350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10566" y="242978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22898" y="2429784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42782" y="3259517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03965" y="3259517"/>
            <a:ext cx="101811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682067" y="3259517"/>
            <a:ext cx="9165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04983" y="3259517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20483" y="407443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029882" y="407443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110566" y="4074434"/>
            <a:ext cx="9165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22898" y="4074434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3" idx="1"/>
            <a:endCxn id="17" idx="0"/>
          </p:cNvCxnSpPr>
          <p:nvPr/>
        </p:nvCxnSpPr>
        <p:spPr>
          <a:xfrm flipH="1">
            <a:off x="5732990" y="3450096"/>
            <a:ext cx="27199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2" idx="3"/>
          </p:cNvCxnSpPr>
          <p:nvPr/>
        </p:nvCxnSpPr>
        <p:spPr>
          <a:xfrm flipH="1" flipV="1">
            <a:off x="5598583" y="3450096"/>
            <a:ext cx="134407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1"/>
            <a:endCxn id="16" idx="0"/>
          </p:cNvCxnSpPr>
          <p:nvPr/>
        </p:nvCxnSpPr>
        <p:spPr>
          <a:xfrm flipH="1">
            <a:off x="4568824" y="3450096"/>
            <a:ext cx="11324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3"/>
            <a:endCxn id="16" idx="0"/>
          </p:cNvCxnSpPr>
          <p:nvPr/>
        </p:nvCxnSpPr>
        <p:spPr>
          <a:xfrm>
            <a:off x="4262966" y="3450096"/>
            <a:ext cx="305858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0"/>
            <a:endCxn id="10" idx="1"/>
          </p:cNvCxnSpPr>
          <p:nvPr/>
        </p:nvCxnSpPr>
        <p:spPr>
          <a:xfrm flipV="1">
            <a:off x="3330575" y="3450096"/>
            <a:ext cx="312207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4" idx="0"/>
          </p:cNvCxnSpPr>
          <p:nvPr/>
        </p:nvCxnSpPr>
        <p:spPr>
          <a:xfrm>
            <a:off x="3122082" y="3450096"/>
            <a:ext cx="20849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2"/>
            <a:endCxn id="15" idx="0"/>
          </p:cNvCxnSpPr>
          <p:nvPr/>
        </p:nvCxnSpPr>
        <p:spPr>
          <a:xfrm flipH="1">
            <a:off x="2339974" y="3640675"/>
            <a:ext cx="273050" cy="43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1"/>
            <a:endCxn id="11" idx="0"/>
          </p:cNvCxnSpPr>
          <p:nvPr/>
        </p:nvCxnSpPr>
        <p:spPr>
          <a:xfrm flipH="1">
            <a:off x="2613024" y="2620363"/>
            <a:ext cx="407459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3"/>
            <a:endCxn id="10" idx="0"/>
          </p:cNvCxnSpPr>
          <p:nvPr/>
        </p:nvCxnSpPr>
        <p:spPr>
          <a:xfrm>
            <a:off x="3661833" y="2620363"/>
            <a:ext cx="291041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1"/>
            <a:endCxn id="14" idx="0"/>
          </p:cNvCxnSpPr>
          <p:nvPr/>
        </p:nvCxnSpPr>
        <p:spPr>
          <a:xfrm flipH="1">
            <a:off x="3330575" y="2620363"/>
            <a:ext cx="779991" cy="14540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3"/>
            <a:endCxn id="12" idx="0"/>
          </p:cNvCxnSpPr>
          <p:nvPr/>
        </p:nvCxnSpPr>
        <p:spPr>
          <a:xfrm>
            <a:off x="4730750" y="2620363"/>
            <a:ext cx="409575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9" idx="1"/>
            <a:endCxn id="12" idx="0"/>
          </p:cNvCxnSpPr>
          <p:nvPr/>
        </p:nvCxnSpPr>
        <p:spPr>
          <a:xfrm flipH="1">
            <a:off x="5140325" y="2620363"/>
            <a:ext cx="282573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9" idx="3"/>
            <a:endCxn id="13" idx="0"/>
          </p:cNvCxnSpPr>
          <p:nvPr/>
        </p:nvCxnSpPr>
        <p:spPr>
          <a:xfrm>
            <a:off x="5825065" y="2620363"/>
            <a:ext cx="490010" cy="639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1"/>
            <a:endCxn id="7" idx="0"/>
          </p:cNvCxnSpPr>
          <p:nvPr/>
        </p:nvCxnSpPr>
        <p:spPr>
          <a:xfrm flipH="1">
            <a:off x="3341158" y="1883824"/>
            <a:ext cx="415925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5" idx="3"/>
            <a:endCxn id="8" idx="0"/>
          </p:cNvCxnSpPr>
          <p:nvPr/>
        </p:nvCxnSpPr>
        <p:spPr>
          <a:xfrm>
            <a:off x="4159250" y="1883824"/>
            <a:ext cx="261408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1"/>
            <a:endCxn id="8" idx="0"/>
          </p:cNvCxnSpPr>
          <p:nvPr/>
        </p:nvCxnSpPr>
        <p:spPr>
          <a:xfrm flipH="1">
            <a:off x="4420658" y="1883824"/>
            <a:ext cx="479426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3"/>
            <a:endCxn id="9" idx="0"/>
          </p:cNvCxnSpPr>
          <p:nvPr/>
        </p:nvCxnSpPr>
        <p:spPr>
          <a:xfrm>
            <a:off x="5302251" y="1883824"/>
            <a:ext cx="321731" cy="545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4" idx="1"/>
            <a:endCxn id="5" idx="0"/>
          </p:cNvCxnSpPr>
          <p:nvPr/>
        </p:nvCxnSpPr>
        <p:spPr>
          <a:xfrm flipH="1">
            <a:off x="3958167" y="1339302"/>
            <a:ext cx="362037" cy="3539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3"/>
            <a:endCxn id="6" idx="0"/>
          </p:cNvCxnSpPr>
          <p:nvPr/>
        </p:nvCxnSpPr>
        <p:spPr>
          <a:xfrm>
            <a:off x="4830301" y="1339302"/>
            <a:ext cx="270867" cy="3539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029882" y="1339302"/>
            <a:ext cx="700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/>
              <a:t>ρ</a:t>
            </a:r>
            <a:r>
              <a:rPr lang="en-US" sz="3600" dirty="0"/>
              <a:t>:</a:t>
            </a:r>
          </a:p>
        </p:txBody>
      </p:sp>
      <p:sp>
        <p:nvSpPr>
          <p:cNvPr id="38" name="Cloud 37"/>
          <p:cNvSpPr/>
          <p:nvPr/>
        </p:nvSpPr>
        <p:spPr>
          <a:xfrm>
            <a:off x="4085165" y="3935360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loud 38"/>
          <p:cNvSpPr/>
          <p:nvPr/>
        </p:nvSpPr>
        <p:spPr>
          <a:xfrm>
            <a:off x="1852083" y="3935360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loud 39"/>
          <p:cNvSpPr/>
          <p:nvPr/>
        </p:nvSpPr>
        <p:spPr>
          <a:xfrm>
            <a:off x="2087032" y="3148470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loud 40"/>
          <p:cNvSpPr/>
          <p:nvPr/>
        </p:nvSpPr>
        <p:spPr>
          <a:xfrm>
            <a:off x="4682067" y="3148470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loud 41"/>
          <p:cNvSpPr/>
          <p:nvPr/>
        </p:nvSpPr>
        <p:spPr>
          <a:xfrm>
            <a:off x="3937000" y="2318737"/>
            <a:ext cx="878417" cy="603251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625167" y="4074434"/>
            <a:ext cx="5863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43" idx="0"/>
          </p:cNvCxnSpPr>
          <p:nvPr/>
        </p:nvCxnSpPr>
        <p:spPr>
          <a:xfrm flipH="1" flipV="1">
            <a:off x="6625167" y="3471324"/>
            <a:ext cx="293158" cy="6031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Donut 44"/>
          <p:cNvSpPr/>
          <p:nvPr/>
        </p:nvSpPr>
        <p:spPr>
          <a:xfrm>
            <a:off x="5732990" y="2873873"/>
            <a:ext cx="1185335" cy="1152446"/>
          </a:xfrm>
          <a:prstGeom prst="donut">
            <a:avLst>
              <a:gd name="adj" fmla="val 8470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ectangular Callout 45"/>
          <p:cNvSpPr/>
          <p:nvPr/>
        </p:nvSpPr>
        <p:spPr>
          <a:xfrm>
            <a:off x="7211484" y="3048000"/>
            <a:ext cx="1170516" cy="887360"/>
          </a:xfrm>
          <a:prstGeom prst="wedgeRectCallout">
            <a:avLst>
              <a:gd name="adj1" fmla="val -59342"/>
              <a:gd name="adj2" fmla="val 78005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7" name="Rectangular Callout 46"/>
          <p:cNvSpPr/>
          <p:nvPr/>
        </p:nvSpPr>
        <p:spPr>
          <a:xfrm>
            <a:off x="4252382" y="3027644"/>
            <a:ext cx="1170516" cy="887360"/>
          </a:xfrm>
          <a:prstGeom prst="wedgeRectCallout">
            <a:avLst>
              <a:gd name="adj1" fmla="val 62720"/>
              <a:gd name="adj2" fmla="val 80390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8" name="Rectangular Callout 47"/>
          <p:cNvSpPr/>
          <p:nvPr/>
        </p:nvSpPr>
        <p:spPr>
          <a:xfrm>
            <a:off x="6421968" y="2160640"/>
            <a:ext cx="1170516" cy="887360"/>
          </a:xfrm>
          <a:prstGeom prst="wedgeRectCallout">
            <a:avLst>
              <a:gd name="adj1" fmla="val -56630"/>
              <a:gd name="adj2" fmla="val 89932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5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37" grpId="0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there a narrow refutation?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05558"/>
          </a:xfrm>
        </p:spPr>
        <p:txBody>
          <a:bodyPr>
            <a:normAutofit/>
          </a:bodyPr>
          <a:lstStyle/>
          <a:p>
            <a:r>
              <a:rPr lang="en-US" dirty="0"/>
              <a:t>The only surviving wide clauses have, in every narrow </a:t>
            </a:r>
            <a:r>
              <a:rPr lang="en-US" dirty="0" err="1"/>
              <a:t>subclause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…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 a literal </a:t>
            </a:r>
            <a:r>
              <a:rPr lang="en-US" i="1" dirty="0"/>
              <a:t>l</a:t>
            </a:r>
            <a:r>
              <a:rPr lang="en-US" i="1" baseline="30000" dirty="0"/>
              <a:t>* </a:t>
            </a:r>
            <a:r>
              <a:rPr lang="en-US" dirty="0"/>
              <a:t>with </a:t>
            </a:r>
            <a:br>
              <a:rPr lang="en-US" dirty="0"/>
            </a:br>
            <a:r>
              <a:rPr lang="en-US" dirty="0" err="1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=0|¬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/>
              <a:t>,…,¬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] </a:t>
            </a:r>
            <a:r>
              <a:rPr lang="en-US" dirty="0" smtClean="0"/>
              <a:t>= 1</a:t>
            </a:r>
          </a:p>
          <a:p>
            <a:pPr lvl="1"/>
            <a:r>
              <a:rPr lang="en-US" dirty="0"/>
              <a:t>¬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/>
              <a:t>l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…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r>
              <a:rPr lang="en-US" dirty="0"/>
              <a:t> is </a:t>
            </a:r>
            <a:r>
              <a:rPr lang="en-US" dirty="0" smtClean="0"/>
              <a:t>1-</a:t>
            </a:r>
            <a:r>
              <a:rPr lang="en-US" dirty="0"/>
              <a:t>valid </a:t>
            </a:r>
            <a:r>
              <a:rPr lang="en-US" dirty="0" smtClean="0"/>
              <a:t>&amp; </a:t>
            </a:r>
            <a:r>
              <a:rPr lang="en-US" dirty="0"/>
              <a:t>of width O(log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cxnSp>
        <p:nvCxnSpPr>
          <p:cNvPr id="17" name="Straight Connector 16"/>
          <p:cNvCxnSpPr>
            <a:stCxn id="25" idx="2"/>
            <a:endCxn id="16" idx="0"/>
          </p:cNvCxnSpPr>
          <p:nvPr/>
        </p:nvCxnSpPr>
        <p:spPr>
          <a:xfrm flipH="1">
            <a:off x="5387960" y="4783697"/>
            <a:ext cx="849843" cy="825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181459" y="3705758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38886" y="4804635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56801" y="5619552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1"/>
            <a:endCxn id="6" idx="0"/>
          </p:cNvCxnSpPr>
          <p:nvPr/>
        </p:nvCxnSpPr>
        <p:spPr>
          <a:xfrm flipH="1">
            <a:off x="6166893" y="4995214"/>
            <a:ext cx="271993" cy="6243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3"/>
            <a:endCxn id="5" idx="0"/>
          </p:cNvCxnSpPr>
          <p:nvPr/>
        </p:nvCxnSpPr>
        <p:spPr>
          <a:xfrm>
            <a:off x="4583626" y="3896337"/>
            <a:ext cx="2165352" cy="9082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059070" y="5619552"/>
            <a:ext cx="586316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36719" y="4402539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10" idx="0"/>
          </p:cNvCxnSpPr>
          <p:nvPr/>
        </p:nvCxnSpPr>
        <p:spPr>
          <a:xfrm flipH="1" flipV="1">
            <a:off x="7059070" y="5016442"/>
            <a:ext cx="293158" cy="6031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onut 11"/>
          <p:cNvSpPr/>
          <p:nvPr/>
        </p:nvSpPr>
        <p:spPr>
          <a:xfrm>
            <a:off x="6166893" y="4418991"/>
            <a:ext cx="1185335" cy="1152446"/>
          </a:xfrm>
          <a:prstGeom prst="donut">
            <a:avLst>
              <a:gd name="adj" fmla="val 8470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7645387" y="4593118"/>
            <a:ext cx="1170516" cy="887360"/>
          </a:xfrm>
          <a:prstGeom prst="wedgeRectCallout">
            <a:avLst>
              <a:gd name="adj1" fmla="val -59342"/>
              <a:gd name="adj2" fmla="val 78005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6855871" y="3705758"/>
            <a:ext cx="1170516" cy="887360"/>
          </a:xfrm>
          <a:prstGeom prst="wedgeRectCallout">
            <a:avLst>
              <a:gd name="adj1" fmla="val -56630"/>
              <a:gd name="adj2" fmla="val 89932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15" name="Rectangular Callout 14"/>
          <p:cNvSpPr/>
          <p:nvPr/>
        </p:nvSpPr>
        <p:spPr>
          <a:xfrm>
            <a:off x="6583890" y="5799568"/>
            <a:ext cx="1170516" cy="887360"/>
          </a:xfrm>
          <a:prstGeom prst="wedgeRectCallout">
            <a:avLst>
              <a:gd name="adj1" fmla="val -89179"/>
              <a:gd name="adj2" fmla="val -60346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77868" y="5608989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73534" y="5608989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24" idx="2"/>
            <a:endCxn id="18" idx="0"/>
          </p:cNvCxnSpPr>
          <p:nvPr/>
        </p:nvCxnSpPr>
        <p:spPr>
          <a:xfrm flipH="1">
            <a:off x="4583626" y="4593118"/>
            <a:ext cx="1059377" cy="10158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448035" y="5608989"/>
            <a:ext cx="620184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23" idx="2"/>
            <a:endCxn id="20" idx="0"/>
          </p:cNvCxnSpPr>
          <p:nvPr/>
        </p:nvCxnSpPr>
        <p:spPr>
          <a:xfrm flipH="1">
            <a:off x="3758127" y="4332161"/>
            <a:ext cx="1298576" cy="12768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55619" y="3951003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441919" y="4211960"/>
            <a:ext cx="402167" cy="381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758127" y="6127750"/>
            <a:ext cx="168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Learned clauses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257786" y="4910667"/>
            <a:ext cx="58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¬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i="1" baseline="-25000" dirty="0" smtClean="0"/>
              <a:t>1</a:t>
            </a:r>
            <a:endParaRPr lang="en-US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4730751" y="4652428"/>
            <a:ext cx="527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¬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i="1" baseline="-25000" dirty="0" smtClean="0"/>
              <a:t>2</a:t>
            </a:r>
            <a:endParaRPr lang="en-US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4153927" y="4402539"/>
            <a:ext cx="57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¬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i="1" baseline="-25000" dirty="0" smtClean="0"/>
              <a:t>3</a:t>
            </a:r>
            <a:endParaRPr lang="en-US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2910417" y="5571437"/>
            <a:ext cx="30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6" name="Rectangular Callout 35"/>
          <p:cNvSpPr/>
          <p:nvPr/>
        </p:nvSpPr>
        <p:spPr>
          <a:xfrm>
            <a:off x="2555848" y="4149438"/>
            <a:ext cx="1170516" cy="887360"/>
          </a:xfrm>
          <a:prstGeom prst="wedgeRectCallout">
            <a:avLst>
              <a:gd name="adj1" fmla="val 154944"/>
              <a:gd name="adj2" fmla="val -43649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37" name="Cloud 36"/>
          <p:cNvSpPr/>
          <p:nvPr/>
        </p:nvSpPr>
        <p:spPr>
          <a:xfrm>
            <a:off x="354569" y="4788799"/>
            <a:ext cx="2555848" cy="1903964"/>
          </a:xfrm>
          <a:prstGeom prst="cloud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Inductively</a:t>
            </a:r>
            <a:r>
              <a:rPr lang="en-US" sz="2400" dirty="0" smtClean="0">
                <a:solidFill>
                  <a:schemeClr val="tx1"/>
                </a:solidFill>
              </a:rPr>
              <a:t>…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overall width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i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log </a:t>
            </a:r>
            <a:r>
              <a:rPr lang="en-US" sz="2400" i="1" dirty="0" smtClean="0">
                <a:solidFill>
                  <a:schemeClr val="tx1"/>
                </a:solidFill>
              </a:rPr>
              <a:t>n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56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6" grpId="0" animBg="1"/>
      <p:bldP spid="18" grpId="0" animBg="1"/>
      <p:bldP spid="20" grpId="0" animBg="1"/>
      <p:bldP spid="23" grpId="0" animBg="1"/>
      <p:bldP spid="24" grpId="0" animBg="1"/>
      <p:bldP spid="31" grpId="0"/>
      <p:bldP spid="32" grpId="0"/>
      <p:bldP spid="33" grpId="0"/>
      <p:bldP spid="34" grpId="0"/>
      <p:bldP spid="35" grpId="0"/>
      <p:bldP spid="36" grpId="0" animBg="1"/>
      <p:bldP spid="3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there a narrow refutation?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a restriction, testable clauses in the proof vanish </a:t>
            </a:r>
            <a:r>
              <a:rPr lang="en-US" dirty="0" err="1" smtClean="0"/>
              <a:t>w.h.p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only surviving wide clauses have, in every narrow </a:t>
            </a:r>
            <a:r>
              <a:rPr lang="en-US" dirty="0" err="1" smtClean="0"/>
              <a:t>subclause</a:t>
            </a:r>
            <a:r>
              <a:rPr lang="en-US" dirty="0" smtClean="0"/>
              <a:t> </a:t>
            </a:r>
            <a:r>
              <a:rPr lang="en-US" i="1" dirty="0" smtClean="0"/>
              <a:t>l</a:t>
            </a:r>
            <a:r>
              <a:rPr lang="en-US" i="1" baseline="30000" dirty="0" smtClean="0"/>
              <a:t>*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/>
              <a:t>…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 smtClean="0"/>
              <a:t> a literal </a:t>
            </a:r>
            <a:r>
              <a:rPr lang="en-US" i="1" dirty="0"/>
              <a:t>l</a:t>
            </a:r>
            <a:r>
              <a:rPr lang="en-US" i="1" baseline="30000" dirty="0" smtClean="0"/>
              <a:t>* </a:t>
            </a:r>
            <a:r>
              <a:rPr lang="en-US" dirty="0" smtClean="0"/>
              <a:t>with </a:t>
            </a:r>
            <a:br>
              <a:rPr lang="en-US" dirty="0" smtClean="0"/>
            </a:br>
            <a:r>
              <a:rPr lang="en-US" dirty="0" err="1" smtClean="0"/>
              <a:t>Pr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i="1" baseline="30000" dirty="0"/>
              <a:t>*</a:t>
            </a:r>
            <a:r>
              <a:rPr lang="en-US" dirty="0"/>
              <a:t>=0|¬</a:t>
            </a:r>
            <a:r>
              <a:rPr lang="en-US" i="1" dirty="0" smtClean="0"/>
              <a:t>l</a:t>
            </a:r>
            <a:r>
              <a:rPr lang="en-US" baseline="-25000" dirty="0" smtClean="0"/>
              <a:t>1</a:t>
            </a:r>
            <a:r>
              <a:rPr lang="en-US" dirty="0"/>
              <a:t>,…</a:t>
            </a:r>
            <a:r>
              <a:rPr lang="en-US" dirty="0" smtClean="0"/>
              <a:t>,¬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/>
              <a:t>] ≥ 1-η</a:t>
            </a:r>
          </a:p>
          <a:p>
            <a:r>
              <a:rPr lang="en-US" dirty="0" smtClean="0"/>
              <a:t>We can simulate the original proof in low-width by eliminating these superfluous </a:t>
            </a:r>
            <a:r>
              <a:rPr lang="en-US" i="1" dirty="0"/>
              <a:t>l</a:t>
            </a:r>
            <a:r>
              <a:rPr lang="en-US" i="1" baseline="30000" dirty="0" smtClean="0"/>
              <a:t>*</a:t>
            </a:r>
            <a:r>
              <a:rPr lang="en-US" dirty="0" smtClean="0"/>
              <a:t> after each proof step.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276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978"/>
            <a:ext cx="8229600" cy="626867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Theorem: </a:t>
            </a:r>
            <a:r>
              <a:rPr lang="en-US" dirty="0" smtClean="0"/>
              <a:t>There is a </a:t>
            </a:r>
            <a:r>
              <a:rPr lang="en-US" dirty="0" err="1" smtClean="0"/>
              <a:t>quasipolynomial</a:t>
            </a:r>
            <a:r>
              <a:rPr lang="en-US" dirty="0" smtClean="0"/>
              <a:t>-time algorithm that, given access to examples from </a:t>
            </a:r>
            <a:r>
              <a:rPr lang="en-US" i="1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(</a:t>
            </a:r>
            <a:r>
              <a:rPr lang="en-US" i="1" dirty="0" smtClean="0"/>
              <a:t>D</a:t>
            </a:r>
            <a:r>
              <a:rPr lang="en-US" dirty="0" smtClean="0"/>
              <a:t>) for </a:t>
            </a:r>
            <a:r>
              <a:rPr lang="en-US" i="1" dirty="0" smtClean="0"/>
              <a:t>D</a:t>
            </a:r>
            <a:r>
              <a:rPr lang="en-US" dirty="0" smtClean="0"/>
              <a:t> with a (</a:t>
            </a:r>
            <a:r>
              <a:rPr lang="en-US" dirty="0"/>
              <a:t>β, 1</a:t>
            </a:r>
            <a:r>
              <a:rPr lang="en-US" dirty="0" smtClean="0"/>
              <a:t>-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))-bias gap (for a </a:t>
            </a:r>
            <a:r>
              <a:rPr lang="en-US" dirty="0" err="1" smtClean="0"/>
              <a:t>quasipolynomially</a:t>
            </a:r>
            <a:r>
              <a:rPr lang="en-US" dirty="0" smtClean="0"/>
              <a:t> small </a:t>
            </a:r>
            <a:r>
              <a:rPr lang="en-US" i="1" dirty="0" smtClean="0"/>
              <a:t>q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)) distinguishes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ε+γ</a:t>
            </a:r>
            <a:r>
              <a:rPr lang="en-US" dirty="0" smtClean="0"/>
              <a:t>)-valid polynomial system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under </a:t>
            </a:r>
            <a:r>
              <a:rPr lang="en-US" i="1" dirty="0" smtClean="0"/>
              <a:t>D</a:t>
            </a:r>
            <a:r>
              <a:rPr lang="en-US" dirty="0" smtClean="0"/>
              <a:t> from</a:t>
            </a:r>
            <a:endParaRPr lang="en-US" dirty="0"/>
          </a:p>
          <a:p>
            <a:r>
              <a:rPr lang="en-US" dirty="0" smtClean="0"/>
              <a:t>Polynomial systems</a:t>
            </a:r>
            <a:r>
              <a:rPr lang="en-US" i="1" dirty="0" smtClean="0"/>
              <a:t> </a:t>
            </a:r>
            <a:r>
              <a:rPr lang="el-GR" i="1" dirty="0" smtClean="0"/>
              <a:t>φ</a:t>
            </a:r>
            <a:r>
              <a:rPr lang="en-US" dirty="0" smtClean="0"/>
              <a:t> for which there exists a polynomial system </a:t>
            </a:r>
            <a:r>
              <a:rPr lang="en-US" dirty="0" err="1" smtClean="0"/>
              <a:t>ψ</a:t>
            </a:r>
            <a:r>
              <a:rPr lang="en-US" dirty="0" smtClean="0"/>
              <a:t> that is (1-</a:t>
            </a:r>
            <a:r>
              <a:rPr lang="en-US" dirty="0"/>
              <a:t>ε</a:t>
            </a:r>
            <a:r>
              <a:rPr lang="en-US" dirty="0" smtClean="0"/>
              <a:t>+γ)-testable</a:t>
            </a:r>
            <a:r>
              <a:rPr lang="en-US" dirty="0"/>
              <a:t> </a:t>
            </a:r>
            <a:r>
              <a:rPr lang="en-US" dirty="0" smtClean="0"/>
              <a:t>and there is a </a:t>
            </a:r>
            <a:r>
              <a:rPr lang="en-US" i="1" dirty="0" smtClean="0"/>
              <a:t>polynomial calculus with resolution</a:t>
            </a:r>
            <a:r>
              <a:rPr lang="en-US" dirty="0" smtClean="0"/>
              <a:t> refutation of </a:t>
            </a:r>
            <a:r>
              <a:rPr lang="el-GR" i="1" dirty="0" smtClean="0"/>
              <a:t>φ</a:t>
            </a:r>
            <a:r>
              <a:rPr lang="el-GR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err="1" smtClean="0"/>
              <a:t>ψ</a:t>
            </a:r>
            <a:r>
              <a:rPr lang="en-US" baseline="-25000" dirty="0" smtClean="0"/>
              <a:t> </a:t>
            </a:r>
            <a:r>
              <a:rPr lang="en-US" dirty="0" smtClean="0"/>
              <a:t>of size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 probability 1-δ.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69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summary…</a:t>
            </a:r>
            <a:endParaRPr lang="en-US" dirty="0"/>
          </a:p>
          <a:p>
            <a:r>
              <a:rPr lang="en-US" dirty="0"/>
              <a:t>PAC Semantics</a:t>
            </a:r>
            <a:r>
              <a:rPr lang="en-US" i="1" dirty="0" smtClean="0"/>
              <a:t> captures the utility</a:t>
            </a:r>
            <a:r>
              <a:rPr lang="en-US" dirty="0" smtClean="0"/>
              <a:t> of learnable </a:t>
            </a:r>
            <a:r>
              <a:rPr lang="en-US" i="1" dirty="0" smtClean="0"/>
              <a:t>“rules of thumb” </a:t>
            </a:r>
            <a:r>
              <a:rPr lang="en-US" dirty="0" smtClean="0"/>
              <a:t>in logical reasoning</a:t>
            </a:r>
          </a:p>
          <a:p>
            <a:r>
              <a:rPr lang="en-US" dirty="0" smtClean="0"/>
              <a:t>For </a:t>
            </a:r>
            <a:r>
              <a:rPr lang="en-US" smtClean="0"/>
              <a:t>“natural” </a:t>
            </a:r>
            <a:r>
              <a:rPr lang="en-US" dirty="0" smtClean="0"/>
              <a:t>tractable fragments of proof systems, </a:t>
            </a:r>
            <a:r>
              <a:rPr lang="en-US" i="1" dirty="0" smtClean="0"/>
              <a:t>learned premises</a:t>
            </a:r>
            <a:r>
              <a:rPr lang="en-US" dirty="0" smtClean="0"/>
              <a:t> pose no extra cost</a:t>
            </a:r>
          </a:p>
          <a:p>
            <a:r>
              <a:rPr lang="en-US" dirty="0" smtClean="0"/>
              <a:t>The complexity of proof systems may even </a:t>
            </a:r>
            <a:r>
              <a:rPr lang="en-US" i="1" dirty="0" smtClean="0"/>
              <a:t>improve</a:t>
            </a:r>
            <a:r>
              <a:rPr lang="en-US" dirty="0" smtClean="0"/>
              <a:t> under PAC Semantics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3121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we find an </a:t>
            </a:r>
            <a:r>
              <a:rPr lang="en-US" i="1" dirty="0" smtClean="0"/>
              <a:t>explicit</a:t>
            </a:r>
            <a:r>
              <a:rPr lang="en-US" dirty="0" smtClean="0"/>
              <a:t> (testable) formula </a:t>
            </a:r>
            <a:r>
              <a:rPr lang="en-US" i="1" dirty="0" err="1" smtClean="0"/>
              <a:t>ψ</a:t>
            </a:r>
            <a:r>
              <a:rPr lang="en-US" i="1" dirty="0" smtClean="0"/>
              <a:t> </a:t>
            </a:r>
            <a:r>
              <a:rPr lang="en-US" dirty="0" smtClean="0"/>
              <a:t>and a proof of the query </a:t>
            </a:r>
            <a:r>
              <a:rPr lang="en-US" i="1" dirty="0" err="1" smtClean="0"/>
              <a:t>φ</a:t>
            </a:r>
            <a:r>
              <a:rPr lang="en-US" i="1" dirty="0" smtClean="0"/>
              <a:t> </a:t>
            </a:r>
            <a:r>
              <a:rPr lang="en-US" dirty="0" smtClean="0"/>
              <a:t>from </a:t>
            </a:r>
            <a:r>
              <a:rPr lang="en-US" i="1" dirty="0" err="1"/>
              <a:t>ψ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Can easily find a (1-ε)-valid </a:t>
            </a:r>
            <a:r>
              <a:rPr lang="en-US" i="1" dirty="0" err="1" smtClean="0"/>
              <a:t>ψ</a:t>
            </a:r>
            <a:r>
              <a:rPr lang="en-US" i="1" dirty="0" smtClean="0"/>
              <a:t>’ </a:t>
            </a:r>
            <a:r>
              <a:rPr lang="en-US" dirty="0" smtClean="0"/>
              <a:t>when a 1-valid </a:t>
            </a:r>
            <a:r>
              <a:rPr lang="en-US" i="1" dirty="0" err="1" smtClean="0"/>
              <a:t>ψ</a:t>
            </a:r>
            <a:r>
              <a:rPr lang="en-US" i="1" dirty="0" smtClean="0"/>
              <a:t> </a:t>
            </a:r>
            <a:r>
              <a:rPr lang="en-US" dirty="0" smtClean="0"/>
              <a:t>actually exists using a different algorithm</a:t>
            </a:r>
          </a:p>
          <a:p>
            <a:pPr lvl="1"/>
            <a:r>
              <a:rPr lang="en-US" dirty="0" smtClean="0"/>
              <a:t>Like “restriction access” (</a:t>
            </a:r>
            <a:r>
              <a:rPr lang="en-US" dirty="0" err="1" smtClean="0"/>
              <a:t>Dvir</a:t>
            </a:r>
            <a:r>
              <a:rPr lang="en-US" dirty="0" smtClean="0"/>
              <a:t> et al., ITCS’12) learning of decision trees, except that </a:t>
            </a:r>
            <a:r>
              <a:rPr lang="en-US" i="1" dirty="0" smtClean="0"/>
              <a:t>we don’t always get the same proof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740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Broadening the settings and classes of queries for which we can verify </a:t>
            </a:r>
            <a:r>
              <a:rPr lang="en-US" dirty="0"/>
              <a:t>(1-ε)-</a:t>
            </a:r>
            <a:r>
              <a:rPr lang="en-US" dirty="0" smtClean="0"/>
              <a:t>validity</a:t>
            </a:r>
          </a:p>
          <a:p>
            <a:pPr marL="914400" lvl="1" indent="-514350"/>
            <a:r>
              <a:rPr lang="en-US" dirty="0" smtClean="0"/>
              <a:t>Can we generalize the “bias gap” to arbitrary distributions?</a:t>
            </a:r>
          </a:p>
          <a:p>
            <a:pPr marL="914400" lvl="1" indent="-514350"/>
            <a:r>
              <a:rPr lang="en-US" dirty="0" smtClean="0"/>
              <a:t>Can we weaken the assumption of </a:t>
            </a:r>
            <a:r>
              <a:rPr lang="en-US" dirty="0" err="1" smtClean="0"/>
              <a:t>Ind</a:t>
            </a:r>
            <a:r>
              <a:rPr lang="en-US" i="1" baseline="-25000" dirty="0" err="1" smtClean="0"/>
              <a:t>μ</a:t>
            </a:r>
            <a:r>
              <a:rPr lang="en-US" dirty="0" smtClean="0"/>
              <a:t> masking processes to, e.g., merely uncorrelated masks?</a:t>
            </a:r>
          </a:p>
          <a:p>
            <a:pPr marL="914400" lvl="1" indent="-514350"/>
            <a:r>
              <a:rPr lang="en-US" dirty="0" smtClean="0"/>
              <a:t>Can we obtain analogues for cutting planes or </a:t>
            </a:r>
            <a:br>
              <a:rPr lang="en-US" dirty="0" smtClean="0"/>
            </a:br>
            <a:r>
              <a:rPr lang="en-US" dirty="0" smtClean="0"/>
              <a:t>k-DNF resolution?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238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201083"/>
            <a:ext cx="8401050" cy="6201834"/>
          </a:xfrm>
        </p:spPr>
        <p:txBody>
          <a:bodyPr>
            <a:normAutofit/>
          </a:bodyPr>
          <a:lstStyle/>
          <a:p>
            <a:r>
              <a:rPr lang="en-US" dirty="0" smtClean="0"/>
              <a:t>J.</a:t>
            </a:r>
            <a:r>
              <a:rPr lang="en-US" i="1" dirty="0"/>
              <a:t> Implicit learning of common sense for reasoning. </a:t>
            </a:r>
            <a:r>
              <a:rPr lang="en-US" dirty="0"/>
              <a:t>IJCAI’13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also </a:t>
            </a:r>
            <a:r>
              <a:rPr lang="en-US" dirty="0"/>
              <a:t>arXiv:1209.0056</a:t>
            </a:r>
            <a:r>
              <a:rPr lang="en-US" dirty="0" smtClean="0"/>
              <a:t>)</a:t>
            </a:r>
          </a:p>
          <a:p>
            <a:r>
              <a:rPr lang="en-US" dirty="0" smtClean="0"/>
              <a:t>J. </a:t>
            </a:r>
            <a:r>
              <a:rPr lang="en-US" i="1" dirty="0" smtClean="0"/>
              <a:t>Restricted distribution </a:t>
            </a:r>
            <a:r>
              <a:rPr lang="en-US" i="1" dirty="0" err="1" smtClean="0"/>
              <a:t>automatizability</a:t>
            </a:r>
            <a:r>
              <a:rPr lang="en-US" i="1" dirty="0" smtClean="0"/>
              <a:t> in PAC-Semantics</a:t>
            </a:r>
            <a:r>
              <a:rPr lang="en-US" dirty="0" smtClean="0"/>
              <a:t>. 2013.</a:t>
            </a:r>
            <a:br>
              <a:rPr lang="en-US" dirty="0" smtClean="0"/>
            </a:br>
            <a:r>
              <a:rPr lang="en-US" sz="2400" dirty="0" smtClean="0"/>
              <a:t>(http://</a:t>
            </a:r>
            <a:r>
              <a:rPr lang="en-US" sz="2400" dirty="0" err="1" smtClean="0"/>
              <a:t>people.seas.harvard.edu</a:t>
            </a:r>
            <a:r>
              <a:rPr lang="en-US" sz="2400" dirty="0" smtClean="0"/>
              <a:t>/~</a:t>
            </a:r>
            <a:r>
              <a:rPr lang="en-US" sz="2400" dirty="0" err="1" smtClean="0"/>
              <a:t>bjuba</a:t>
            </a:r>
            <a:r>
              <a:rPr lang="en-US" sz="2400" dirty="0" smtClean="0"/>
              <a:t>/papers/</a:t>
            </a:r>
            <a:r>
              <a:rPr lang="en-US" sz="2400" dirty="0" err="1" smtClean="0"/>
              <a:t>rdaut.pdf</a:t>
            </a:r>
            <a:r>
              <a:rPr lang="en-US" sz="2400" dirty="0" smtClean="0"/>
              <a:t>)</a:t>
            </a:r>
          </a:p>
          <a:p>
            <a:r>
              <a:rPr lang="en-US" dirty="0" smtClean="0"/>
              <a:t>L. Michael. </a:t>
            </a:r>
            <a:r>
              <a:rPr lang="en-US" i="1" dirty="0" smtClean="0"/>
              <a:t>Partial </a:t>
            </a:r>
            <a:r>
              <a:rPr lang="en-US" i="1" dirty="0" err="1" smtClean="0"/>
              <a:t>Observability</a:t>
            </a:r>
            <a:r>
              <a:rPr lang="en-US" i="1" dirty="0" smtClean="0"/>
              <a:t> and Learnability. </a:t>
            </a:r>
            <a:r>
              <a:rPr lang="en-US" dirty="0" smtClean="0"/>
              <a:t>Artificial Intelligence 174:639—669, 2010.</a:t>
            </a:r>
          </a:p>
          <a:p>
            <a:r>
              <a:rPr lang="en-US" dirty="0" smtClean="0"/>
              <a:t>L. Michael. </a:t>
            </a:r>
            <a:r>
              <a:rPr lang="en-US" i="1" dirty="0" smtClean="0"/>
              <a:t>Reading between the lines.</a:t>
            </a:r>
            <a:r>
              <a:rPr lang="en-US" dirty="0"/>
              <a:t> </a:t>
            </a:r>
            <a:r>
              <a:rPr lang="en-US" dirty="0" smtClean="0"/>
              <a:t>IJCAI’09.</a:t>
            </a:r>
          </a:p>
          <a:p>
            <a:r>
              <a:rPr lang="en-US" dirty="0" smtClean="0"/>
              <a:t>L. Valiant. </a:t>
            </a:r>
            <a:r>
              <a:rPr lang="en-US" i="1" dirty="0" smtClean="0"/>
              <a:t>Robust Logics. </a:t>
            </a:r>
            <a:r>
              <a:rPr lang="en-US" dirty="0" smtClean="0"/>
              <a:t>Artificial Intelligence 117:231—253, 2000.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81632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 Learning</a:t>
            </a:r>
            <a:endParaRPr lang="en-US" dirty="0"/>
          </a:p>
        </p:txBody>
      </p:sp>
      <p:pic>
        <p:nvPicPr>
          <p:cNvPr id="4" name="Picture 3" descr="TEA-BAG_PACKING_MACHI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08600"/>
            <a:ext cx="3640022" cy="15556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7667" y="3333750"/>
            <a:ext cx="6413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x</a:t>
            </a:r>
            <a:r>
              <a:rPr lang="en-US" baseline="30000" dirty="0"/>
              <a:t>(1)</a:t>
            </a:r>
            <a:r>
              <a:rPr lang="en-US" i="1" baseline="-25000" dirty="0" smtClean="0"/>
              <a:t>t</a:t>
            </a:r>
            <a:r>
              <a:rPr lang="en-US" dirty="0" smtClean="0"/>
              <a:t>)</a:t>
            </a:r>
          </a:p>
          <a:p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i="1" baseline="-25000" dirty="0" err="1"/>
              <a:t>n</a:t>
            </a:r>
            <a:r>
              <a:rPr lang="en-US" dirty="0" err="1"/>
              <a:t>,</a:t>
            </a:r>
            <a:r>
              <a:rPr lang="en-US" i="1" dirty="0" err="1"/>
              <a:t>x</a:t>
            </a:r>
            <a:r>
              <a:rPr lang="en-US" baseline="30000" dirty="0" smtClean="0"/>
              <a:t>(2)</a:t>
            </a:r>
            <a:r>
              <a:rPr lang="en-US" i="1" baseline="-25000" dirty="0"/>
              <a:t>t</a:t>
            </a:r>
            <a:r>
              <a:rPr lang="en-US" dirty="0"/>
              <a:t>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i="1" baseline="-25000" dirty="0" err="1"/>
              <a:t>n</a:t>
            </a:r>
            <a:r>
              <a:rPr lang="en-US" dirty="0" err="1"/>
              <a:t>,</a:t>
            </a:r>
            <a:r>
              <a:rPr lang="en-US" i="1" dirty="0" err="1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i="1" baseline="-25000" dirty="0"/>
              <a:t>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2148416" y="3947584"/>
            <a:ext cx="338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1227667" y="1312333"/>
            <a:ext cx="2021416" cy="180975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/>
              <a:t>D</a:t>
            </a:r>
            <a:endParaRPr lang="en-US" sz="32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762751" y="5325532"/>
            <a:ext cx="878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27667" y="3309834"/>
            <a:ext cx="6413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smtClean="0"/>
              <a:t>x</a:t>
            </a:r>
            <a:r>
              <a:rPr lang="en-US" baseline="30000" dirty="0"/>
              <a:t>(1)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,c</a:t>
            </a:r>
            <a:r>
              <a:rPr lang="en-US" dirty="0" smtClean="0"/>
              <a:t>(</a:t>
            </a:r>
            <a:r>
              <a:rPr lang="en-US" i="1" dirty="0"/>
              <a:t>x</a:t>
            </a:r>
            <a:r>
              <a:rPr lang="en-US" baseline="30000" dirty="0"/>
              <a:t>(1)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/>
              <a:t>(1)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/>
              <a:t>(1)</a:t>
            </a:r>
            <a:r>
              <a:rPr lang="en-US" i="1" baseline="-25000" dirty="0" smtClean="0"/>
              <a:t>n</a:t>
            </a:r>
            <a:r>
              <a:rPr lang="en-US" dirty="0" smtClean="0"/>
              <a:t>))</a:t>
            </a:r>
          </a:p>
          <a:p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 smtClean="0"/>
              <a:t>(2)</a:t>
            </a:r>
            <a:r>
              <a:rPr lang="en-US" i="1" baseline="-25000" dirty="0"/>
              <a:t>n</a:t>
            </a:r>
            <a:r>
              <a:rPr lang="en-US" dirty="0" smtClean="0"/>
              <a:t>,</a:t>
            </a:r>
            <a:r>
              <a:rPr lang="en-US" i="1" dirty="0"/>
              <a:t> </a:t>
            </a:r>
            <a:r>
              <a:rPr lang="en-US" i="1" dirty="0" smtClean="0"/>
              <a:t>c(x</a:t>
            </a:r>
            <a:r>
              <a:rPr lang="en-US" baseline="30000" dirty="0"/>
              <a:t>(2)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/>
              <a:t>(2)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/>
              <a:t>(2)</a:t>
            </a:r>
            <a:r>
              <a:rPr lang="en-US" i="1" baseline="-25000" dirty="0" smtClean="0"/>
              <a:t>n</a:t>
            </a:r>
            <a:r>
              <a:rPr lang="en-US" dirty="0" smtClean="0"/>
              <a:t>))</a:t>
            </a:r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 smtClean="0"/>
              <a:t>(</a:t>
            </a:r>
            <a:r>
              <a:rPr lang="en-US" i="1" baseline="30000" dirty="0" smtClean="0"/>
              <a:t>m</a:t>
            </a:r>
            <a:r>
              <a:rPr lang="en-US" baseline="30000" dirty="0" smtClean="0"/>
              <a:t>)</a:t>
            </a:r>
            <a:r>
              <a:rPr lang="en-US" i="1" baseline="-25000" dirty="0"/>
              <a:t>n</a:t>
            </a:r>
            <a:r>
              <a:rPr lang="en-US" dirty="0" smtClean="0"/>
              <a:t>,</a:t>
            </a:r>
            <a:r>
              <a:rPr lang="en-US" i="1" dirty="0"/>
              <a:t> </a:t>
            </a:r>
            <a:r>
              <a:rPr lang="en-US" i="1" dirty="0" smtClean="0"/>
              <a:t>c(x</a:t>
            </a:r>
            <a:r>
              <a:rPr lang="en-US" baseline="30000" dirty="0"/>
              <a:t>(</a:t>
            </a:r>
            <a:r>
              <a:rPr lang="en-US" i="1" baseline="30000" dirty="0"/>
              <a:t>m</a:t>
            </a:r>
            <a:r>
              <a:rPr lang="en-US" baseline="30000" dirty="0"/>
              <a:t>)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30000" dirty="0"/>
              <a:t>(</a:t>
            </a:r>
            <a:r>
              <a:rPr lang="en-US" i="1" baseline="30000" dirty="0"/>
              <a:t>m</a:t>
            </a:r>
            <a:r>
              <a:rPr lang="en-US" baseline="30000" dirty="0"/>
              <a:t>)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/>
              <a:t>x</a:t>
            </a:r>
            <a:r>
              <a:rPr lang="en-US" baseline="30000" dirty="0"/>
              <a:t>(</a:t>
            </a:r>
            <a:r>
              <a:rPr lang="en-US" i="1" baseline="30000" dirty="0"/>
              <a:t>m</a:t>
            </a:r>
            <a:r>
              <a:rPr lang="en-US" baseline="30000" dirty="0"/>
              <a:t>)</a:t>
            </a:r>
            <a:r>
              <a:rPr lang="en-US" i="1" baseline="-25000" dirty="0"/>
              <a:t>n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10" name="Cloud Callout 9"/>
          <p:cNvSpPr/>
          <p:nvPr/>
        </p:nvSpPr>
        <p:spPr>
          <a:xfrm>
            <a:off x="179917" y="4656667"/>
            <a:ext cx="1598083" cy="1312333"/>
          </a:xfrm>
          <a:prstGeom prst="cloudCallout">
            <a:avLst>
              <a:gd name="adj1" fmla="val 64597"/>
              <a:gd name="adj2" fmla="val 5362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Lucida Calligraphy"/>
              </a:rPr>
              <a:t>C</a:t>
            </a:r>
            <a:endParaRPr lang="en-US" sz="3200" i="1" dirty="0">
              <a:solidFill>
                <a:schemeClr val="tx1"/>
              </a:solidFill>
              <a:latin typeface="Lucida Calligraphy"/>
            </a:endParaRPr>
          </a:p>
        </p:txBody>
      </p:sp>
      <p:sp>
        <p:nvSpPr>
          <p:cNvPr id="11" name="Down Arrow Callout 10"/>
          <p:cNvSpPr/>
          <p:nvPr/>
        </p:nvSpPr>
        <p:spPr>
          <a:xfrm>
            <a:off x="2328334" y="2423583"/>
            <a:ext cx="1259416" cy="1058334"/>
          </a:xfrm>
          <a:prstGeom prst="downArrowCallou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C∈</a:t>
            </a:r>
            <a:r>
              <a:rPr lang="en-US" sz="3200" i="1" dirty="0" smtClean="0">
                <a:solidFill>
                  <a:schemeClr val="tx1"/>
                </a:solidFill>
                <a:latin typeface="Lucida Calligraphy"/>
              </a:rPr>
              <a:t>C</a:t>
            </a:r>
            <a:endParaRPr lang="en-US" sz="3200" i="1" dirty="0">
              <a:solidFill>
                <a:schemeClr val="tx1"/>
              </a:solidFill>
              <a:latin typeface="Lucida Calligraphy"/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4709587" y="3309834"/>
            <a:ext cx="306917" cy="1200329"/>
          </a:xfrm>
          <a:prstGeom prst="rightBrac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16504" y="3358061"/>
            <a:ext cx="13969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w.p</a:t>
            </a:r>
            <a:r>
              <a:rPr lang="en-US" sz="2800" i="1" dirty="0" smtClean="0"/>
              <a:t>.</a:t>
            </a:r>
            <a:r>
              <a:rPr lang="en-US" sz="2800" dirty="0" smtClean="0"/>
              <a:t> 1-δ</a:t>
            </a:r>
          </a:p>
          <a:p>
            <a:r>
              <a:rPr lang="en-US" sz="2800" dirty="0"/>
              <a:t>o</a:t>
            </a:r>
            <a:r>
              <a:rPr lang="en-US" sz="2800" dirty="0" smtClean="0"/>
              <a:t>ver…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5156" y="2042583"/>
            <a:ext cx="1936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</a:t>
            </a:r>
            <a:r>
              <a:rPr lang="en-US" sz="2400" i="1" dirty="0" smtClean="0"/>
              <a:t>x’</a:t>
            </a:r>
            <a:r>
              <a:rPr lang="en-US" sz="2400" baseline="-25000" dirty="0" smtClean="0"/>
              <a:t>1</a:t>
            </a:r>
            <a:r>
              <a:rPr lang="en-US" sz="2400" dirty="0"/>
              <a:t>,</a:t>
            </a:r>
            <a:r>
              <a:rPr lang="en-US" sz="2400" i="1" dirty="0" smtClean="0"/>
              <a:t>x’</a:t>
            </a:r>
            <a:r>
              <a:rPr lang="en-US" sz="2400" baseline="-25000" dirty="0" smtClean="0"/>
              <a:t>2</a:t>
            </a:r>
            <a:r>
              <a:rPr lang="en-US" sz="2400" dirty="0"/>
              <a:t>,…,</a:t>
            </a:r>
            <a:r>
              <a:rPr lang="en-US" sz="2400" i="1" dirty="0" err="1" smtClean="0"/>
              <a:t>x’</a:t>
            </a:r>
            <a:r>
              <a:rPr lang="en-US" sz="2400" i="1" baseline="-25000" dirty="0" err="1" smtClean="0"/>
              <a:t>n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5" name="Right Brace 14"/>
          <p:cNvSpPr/>
          <p:nvPr/>
        </p:nvSpPr>
        <p:spPr>
          <a:xfrm>
            <a:off x="7387155" y="1312333"/>
            <a:ext cx="211667" cy="1545167"/>
          </a:xfrm>
          <a:prstGeom prst="rightBrace">
            <a:avLst/>
          </a:prstGeom>
          <a:ln>
            <a:solidFill>
              <a:schemeClr val="tx1"/>
            </a:solidFill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402905" y="1417638"/>
            <a:ext cx="241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w.p</a:t>
            </a:r>
            <a:r>
              <a:rPr lang="en-US" sz="2800" i="1" dirty="0" smtClean="0"/>
              <a:t>.</a:t>
            </a:r>
            <a:r>
              <a:rPr lang="en-US" sz="2800" dirty="0" smtClean="0"/>
              <a:t> 1-ε over…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413500" y="2931583"/>
            <a:ext cx="2148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dirty="0"/>
              <a:t>(</a:t>
            </a:r>
            <a:r>
              <a:rPr lang="en-US" sz="2800" i="1" dirty="0"/>
              <a:t>x’</a:t>
            </a:r>
            <a:r>
              <a:rPr lang="en-US" sz="2800" baseline="-25000" dirty="0"/>
              <a:t>1</a:t>
            </a:r>
            <a:r>
              <a:rPr lang="en-US" sz="2800" dirty="0"/>
              <a:t>,</a:t>
            </a:r>
            <a:r>
              <a:rPr lang="en-US" sz="2800" i="1" dirty="0"/>
              <a:t>x’</a:t>
            </a:r>
            <a:r>
              <a:rPr lang="en-US" sz="2800" baseline="-25000" dirty="0"/>
              <a:t>2</a:t>
            </a:r>
            <a:r>
              <a:rPr lang="en-US" sz="2800" dirty="0"/>
              <a:t>,…,</a:t>
            </a:r>
            <a:r>
              <a:rPr lang="en-US" sz="2800" i="1" dirty="0" err="1"/>
              <a:t>x’</a:t>
            </a:r>
            <a:r>
              <a:rPr lang="en-US" sz="2800" i="1" baseline="-25000" dirty="0" err="1"/>
              <a:t>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413500" y="4395057"/>
            <a:ext cx="2148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f</a:t>
            </a:r>
            <a:r>
              <a:rPr lang="en-US" sz="2800" dirty="0" smtClean="0"/>
              <a:t>(</a:t>
            </a:r>
            <a:r>
              <a:rPr lang="en-US" sz="2800" i="1" dirty="0"/>
              <a:t>x’</a:t>
            </a:r>
            <a:r>
              <a:rPr lang="en-US" sz="2800" baseline="-25000" dirty="0"/>
              <a:t>1</a:t>
            </a:r>
            <a:r>
              <a:rPr lang="en-US" sz="2800" dirty="0"/>
              <a:t>,</a:t>
            </a:r>
            <a:r>
              <a:rPr lang="en-US" sz="2800" i="1" dirty="0"/>
              <a:t>x’</a:t>
            </a:r>
            <a:r>
              <a:rPr lang="en-US" sz="2800" baseline="-25000" dirty="0"/>
              <a:t>2</a:t>
            </a:r>
            <a:r>
              <a:rPr lang="en-US" sz="2800" dirty="0"/>
              <a:t>,…,</a:t>
            </a:r>
            <a:r>
              <a:rPr lang="en-US" sz="2800" i="1" dirty="0" err="1"/>
              <a:t>x’</a:t>
            </a:r>
            <a:r>
              <a:rPr lang="en-US" sz="2800" i="1" baseline="-25000" dirty="0" err="1"/>
              <a:t>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9" name="Equal 18"/>
          <p:cNvSpPr/>
          <p:nvPr/>
        </p:nvSpPr>
        <p:spPr>
          <a:xfrm rot="5400000">
            <a:off x="6974417" y="3714927"/>
            <a:ext cx="910166" cy="680307"/>
          </a:xfrm>
          <a:prstGeom prst="mathEqual">
            <a:avLst/>
          </a:prstGeom>
          <a:solidFill>
            <a:srgbClr val="008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loud Callout 19"/>
          <p:cNvSpPr/>
          <p:nvPr/>
        </p:nvSpPr>
        <p:spPr>
          <a:xfrm>
            <a:off x="1637565" y="4554160"/>
            <a:ext cx="3458588" cy="1077321"/>
          </a:xfrm>
          <a:prstGeom prst="cloudCallout">
            <a:avLst>
              <a:gd name="adj1" fmla="val -61986"/>
              <a:gd name="adj2" fmla="val 1254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Comic Sans MS"/>
              </a:rPr>
              <a:t>e.g.</a:t>
            </a:r>
            <a:r>
              <a:rPr lang="en-US" i="1" cap="small" dirty="0" smtClean="0">
                <a:solidFill>
                  <a:schemeClr val="tx1"/>
                </a:solidFill>
                <a:latin typeface="Comic Sans MS"/>
              </a:rPr>
              <a:t>, conjunctions, decision trees</a:t>
            </a:r>
            <a:endParaRPr lang="en-US" i="1" cap="small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7385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20833 L 4.16667E-6 -7.40741E-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20833 L 4.16667E-6 -7.40741E-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20833 L 4.16667E-6 -7.40741E-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3073 0.13425 L -0.03819 0.00902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18" y="-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122 -0.00671 L 1.94444E-6 -1.48148E-6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52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  <p:bldP spid="5" grpId="2" build="allAtOnce"/>
      <p:bldP spid="6" grpId="0"/>
      <p:bldP spid="8" grpId="0"/>
      <p:bldP spid="8" grpId="1"/>
      <p:bldP spid="9" grpId="2"/>
      <p:bldP spid="10" grpId="0" animBg="1"/>
      <p:bldP spid="11" grpId="0" animBg="1"/>
      <p:bldP spid="12" grpId="0" animBg="1"/>
      <p:bldP spid="13" grpId="0"/>
      <p:bldP spid="14" grpId="0"/>
      <p:bldP spid="14" grpId="1"/>
      <p:bldP spid="15" grpId="0" animBg="1"/>
      <p:bldP spid="16" grpId="0"/>
      <p:bldP spid="17" grpId="0"/>
      <p:bldP spid="18" grpId="0"/>
      <p:bldP spid="19" grpId="0" animBg="1"/>
      <p:bldP spid="19" grpId="1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PAC-learning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2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RECALL: </a:t>
            </a:r>
            <a:r>
              <a:rPr lang="en-US" b="1" dirty="0" smtClean="0"/>
              <a:t>PAC-learning algorithms</a:t>
            </a:r>
            <a:r>
              <a:rPr lang="en-US" dirty="0" smtClean="0"/>
              <a:t> take as input </a:t>
            </a:r>
            <a:br>
              <a:rPr lang="en-US" dirty="0" smtClean="0"/>
            </a:br>
            <a:r>
              <a:rPr lang="en-US" dirty="0" smtClean="0"/>
              <a:t>a sample of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b="1" dirty="0" smtClean="0"/>
              <a:t>labeled</a:t>
            </a:r>
            <a:r>
              <a:rPr lang="en-US" dirty="0" smtClean="0"/>
              <a:t> </a:t>
            </a:r>
            <a:r>
              <a:rPr lang="en-US" b="1" dirty="0" smtClean="0"/>
              <a:t>examples</a:t>
            </a:r>
            <a:r>
              <a:rPr lang="en-US" dirty="0" smtClean="0"/>
              <a:t>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drawn independently from a distribution D.</a:t>
            </a:r>
          </a:p>
          <a:p>
            <a:pPr marL="0" indent="0">
              <a:buNone/>
            </a:pPr>
            <a:r>
              <a:rPr lang="en-US" dirty="0" smtClean="0"/>
              <a:t>They produce as output a representation of a Boolean function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 smtClean="0"/>
              <a:t>If the target attribute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i="1" baseline="-25000" dirty="0" smtClean="0"/>
              <a:t> </a:t>
            </a:r>
            <a:r>
              <a:rPr lang="en-US" dirty="0" smtClean="0"/>
              <a:t>is produced by some function </a:t>
            </a:r>
            <a:r>
              <a:rPr lang="en-US" i="1" dirty="0" smtClean="0"/>
              <a:t>c</a:t>
            </a:r>
            <a:r>
              <a:rPr lang="en-US" dirty="0" smtClean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dirty="0" smtClean="0"/>
              <a:t>) from the </a:t>
            </a:r>
            <a:r>
              <a:rPr lang="en-US" b="1" dirty="0" smtClean="0"/>
              <a:t>concept class</a:t>
            </a:r>
            <a:r>
              <a:rPr lang="en-US" dirty="0" smtClean="0"/>
              <a:t> </a:t>
            </a:r>
            <a:r>
              <a:rPr lang="en-US" i="1" dirty="0" smtClean="0">
                <a:latin typeface="Lucida Calligraphy"/>
                <a:cs typeface="Lucida Calligraphy"/>
              </a:rPr>
              <a:t>C</a:t>
            </a:r>
            <a:r>
              <a:rPr lang="en-US" dirty="0" smtClean="0"/>
              <a:t>, then </a:t>
            </a:r>
            <a:r>
              <a:rPr lang="en-US" dirty="0" err="1" smtClean="0"/>
              <a:t>w.h.p</a:t>
            </a:r>
            <a:r>
              <a:rPr lang="en-US" dirty="0" smtClean="0"/>
              <a:t>. over the sample,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,…,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dirty="0" smtClean="0"/>
              <a:t>)=</a:t>
            </a:r>
            <a:r>
              <a:rPr lang="en-US" i="1" dirty="0" err="1"/>
              <a:t>x</a:t>
            </a:r>
            <a:r>
              <a:rPr lang="en-US" i="1" baseline="-25000" dirty="0" err="1"/>
              <a:t>t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r>
              <a:rPr lang="en-US" dirty="0" smtClean="0"/>
              <a:t>. over new examples drawn from D.</a:t>
            </a:r>
            <a:endParaRPr lang="en-US" i="1" dirty="0"/>
          </a:p>
        </p:txBody>
      </p:sp>
      <p:sp>
        <p:nvSpPr>
          <p:cNvPr id="4" name="Cloud Callout 3"/>
          <p:cNvSpPr/>
          <p:nvPr/>
        </p:nvSpPr>
        <p:spPr>
          <a:xfrm>
            <a:off x="5511065" y="3458768"/>
            <a:ext cx="3458588" cy="1077321"/>
          </a:xfrm>
          <a:prstGeom prst="cloudCallout">
            <a:avLst>
              <a:gd name="adj1" fmla="val -19146"/>
              <a:gd name="adj2" fmla="val 7934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Comic Sans MS"/>
              </a:rPr>
              <a:t>e.g.</a:t>
            </a:r>
            <a:r>
              <a:rPr lang="en-US" i="1" cap="small" dirty="0" smtClean="0">
                <a:solidFill>
                  <a:schemeClr val="tx1"/>
                </a:solidFill>
                <a:latin typeface="Comic Sans MS"/>
              </a:rPr>
              <a:t>, conjunctions, decision trees</a:t>
            </a:r>
            <a:endParaRPr lang="en-US" i="1" cap="small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06875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core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60693"/>
          </a:xfrm>
        </p:spPr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earned rules are taken as </a:t>
            </a:r>
            <a:r>
              <a:rPr lang="en-US" i="1" dirty="0" smtClean="0"/>
              <a:t>fact </a:t>
            </a:r>
            <a:r>
              <a:rPr lang="en-US" dirty="0" smtClean="0"/>
              <a:t>in the analysis</a:t>
            </a:r>
            <a:endParaRPr lang="en-US" i="1" dirty="0" smtClean="0"/>
          </a:p>
          <a:p>
            <a:r>
              <a:rPr lang="en-US" dirty="0" smtClean="0"/>
              <a:t>What happens if we apply logical inference to the rule “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” produced by PAC-learning?</a:t>
            </a:r>
          </a:p>
          <a:p>
            <a:r>
              <a:rPr lang="en-US" dirty="0" smtClean="0"/>
              <a:t>PAC</a:t>
            </a:r>
            <a:r>
              <a:rPr lang="en-US" dirty="0"/>
              <a:t>-learning </a:t>
            </a:r>
            <a:r>
              <a:rPr lang="en-US" i="1" dirty="0" smtClean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smtClean="0"/>
              <a:t>for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t</a:t>
            </a:r>
            <a:r>
              <a:rPr lang="en-US" dirty="0" smtClean="0"/>
              <a:t> </a:t>
            </a:r>
            <a:r>
              <a:rPr lang="en-US" dirty="0"/>
              <a:t>only guarantees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agrees with </a:t>
            </a:r>
            <a:r>
              <a:rPr lang="en-US" i="1" dirty="0" err="1"/>
              <a:t>x</a:t>
            </a:r>
            <a:r>
              <a:rPr lang="en-US" i="1" baseline="-25000" dirty="0" err="1"/>
              <a:t>t</a:t>
            </a:r>
            <a:r>
              <a:rPr lang="en-US" baseline="-25000" dirty="0"/>
              <a:t> </a:t>
            </a:r>
            <a:r>
              <a:rPr lang="en-US" b="1" dirty="0"/>
              <a:t>on a 1-ε </a:t>
            </a:r>
            <a:r>
              <a:rPr lang="en-US" sz="3600" b="1" dirty="0"/>
              <a:t>fraction</a:t>
            </a:r>
            <a:r>
              <a:rPr lang="en-US" b="1" dirty="0"/>
              <a:t> of the domain.</a:t>
            </a:r>
            <a:endParaRPr lang="en-US" b="1" baseline="-25000" dirty="0"/>
          </a:p>
          <a:p>
            <a:pPr>
              <a:buFont typeface="Lucida Grande"/>
              <a:buChar char="☞"/>
            </a:pPr>
            <a:r>
              <a:rPr lang="en-US" i="1" dirty="0" smtClean="0"/>
              <a:t>Knowledge derived from data (examples) is, </a:t>
            </a:r>
            <a:br>
              <a:rPr lang="en-US" i="1" dirty="0" smtClean="0"/>
            </a:br>
            <a:r>
              <a:rPr lang="en-US" i="1" dirty="0" smtClean="0"/>
              <a:t>in general, not “valid” in </a:t>
            </a:r>
            <a:r>
              <a:rPr lang="en-US" i="1" dirty="0" err="1" smtClean="0"/>
              <a:t>Tarski’s</a:t>
            </a:r>
            <a:r>
              <a:rPr lang="en-US" i="1" dirty="0" smtClean="0"/>
              <a:t> sense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5448692" y="3894799"/>
            <a:ext cx="3612316" cy="1634468"/>
          </a:xfrm>
          <a:prstGeom prst="cloudCallout">
            <a:avLst>
              <a:gd name="adj1" fmla="val -43660"/>
              <a:gd name="adj2" fmla="val 5435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i="1" dirty="0" smtClean="0">
                <a:solidFill>
                  <a:schemeClr val="tx1"/>
                </a:solidFill>
                <a:latin typeface="Comic Sans MS"/>
              </a:rPr>
              <a:t>THE </a:t>
            </a:r>
            <a:r>
              <a:rPr lang="en-US" b="1" i="1" dirty="0" smtClean="0">
                <a:solidFill>
                  <a:schemeClr val="tx1"/>
                </a:solidFill>
                <a:latin typeface="Comic Sans MS"/>
              </a:rPr>
              <a:t>USUAL</a:t>
            </a:r>
            <a:r>
              <a:rPr lang="en-US" i="1" dirty="0" smtClean="0">
                <a:solidFill>
                  <a:schemeClr val="tx1"/>
                </a:solidFill>
                <a:latin typeface="Comic Sans MS"/>
              </a:rPr>
              <a:t> SEMANTICS OF </a:t>
            </a:r>
            <a:r>
              <a:rPr lang="en-US" b="1" i="1" dirty="0" smtClean="0">
                <a:solidFill>
                  <a:schemeClr val="tx1"/>
                </a:solidFill>
                <a:latin typeface="Comic Sans MS"/>
              </a:rPr>
              <a:t>FORMAL LOGIC</a:t>
            </a:r>
            <a:r>
              <a:rPr lang="en-US" i="1" dirty="0" smtClean="0">
                <a:solidFill>
                  <a:schemeClr val="tx1"/>
                </a:solidFill>
                <a:latin typeface="Comic Sans MS"/>
              </a:rPr>
              <a:t>.</a:t>
            </a:r>
            <a:endParaRPr lang="en-US" i="1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27036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Why not use…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Probability logic?</a:t>
            </a:r>
          </a:p>
          <a:p>
            <a:pPr lvl="1"/>
            <a:r>
              <a:rPr lang="en-US" dirty="0" smtClean="0"/>
              <a:t>We aim for efficient algorithms (not provided by typical probability logics)</a:t>
            </a:r>
          </a:p>
          <a:p>
            <a:r>
              <a:rPr lang="en-US" i="1" dirty="0" smtClean="0"/>
              <a:t>Bayes nets/Markov Logic/etc.?</a:t>
            </a:r>
          </a:p>
          <a:p>
            <a:pPr lvl="1"/>
            <a:r>
              <a:rPr lang="en-US" u="sng" dirty="0" smtClean="0"/>
              <a:t>Learning</a:t>
            </a:r>
            <a:r>
              <a:rPr lang="en-US" dirty="0" smtClean="0"/>
              <a:t> is the Achilles heel of these approaches:</a:t>
            </a:r>
            <a:br>
              <a:rPr lang="en-US" dirty="0" smtClean="0"/>
            </a:br>
            <a:r>
              <a:rPr lang="en-US" dirty="0" smtClean="0"/>
              <a:t>Even </a:t>
            </a:r>
            <a:r>
              <a:rPr lang="en-US" i="1" dirty="0" smtClean="0"/>
              <a:t>if </a:t>
            </a:r>
            <a:r>
              <a:rPr lang="en-US" dirty="0" smtClean="0"/>
              <a:t>the distributions are described by a simple network, how do we find the dependencies?</a:t>
            </a:r>
          </a:p>
        </p:txBody>
      </p:sp>
    </p:spTree>
    <p:extLst>
      <p:ext uri="{BB962C8B-B14F-4D97-AF65-F5344CB8AC3E}">
        <p14:creationId xmlns:p14="http://schemas.microsoft.com/office/powerpoint/2010/main" val="2623803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13495</TotalTime>
  <Words>4022</Words>
  <Application>Microsoft Macintosh PowerPoint</Application>
  <PresentationFormat>On-screen Show (4:3)</PresentationFormat>
  <Paragraphs>602</Paragraphs>
  <Slides>59</Slides>
  <Notes>39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Efficient reasoning in  PAC Semantics</vt:lpstr>
      <vt:lpstr>Outline</vt:lpstr>
      <vt:lpstr>A silly application</vt:lpstr>
      <vt:lpstr>SO, WHAT’S THE PROBLEM?</vt:lpstr>
      <vt:lpstr>A silly application</vt:lpstr>
      <vt:lpstr>PAC Learning</vt:lpstr>
      <vt:lpstr>PAC-learning</vt:lpstr>
      <vt:lpstr>The core conflict</vt:lpstr>
      <vt:lpstr>Why not use…</vt:lpstr>
      <vt:lpstr>PowerPoint Presentation</vt:lpstr>
      <vt:lpstr>PAC Semantics (for propositional logic)</vt:lpstr>
      <vt:lpstr>A silly application</vt:lpstr>
      <vt:lpstr>Lottery example (first-order)</vt:lpstr>
      <vt:lpstr>Obligatory first-order logic slide</vt:lpstr>
      <vt:lpstr>Outline</vt:lpstr>
      <vt:lpstr>Unintegrated</vt:lpstr>
      <vt:lpstr>The basic theorem</vt:lpstr>
      <vt:lpstr>The full-information setting is easy</vt:lpstr>
      <vt:lpstr>PowerPoint Presentation</vt:lpstr>
      <vt:lpstr>Revisiting the silly application</vt:lpstr>
      <vt:lpstr>PowerPoint Presentation</vt:lpstr>
      <vt:lpstr>Outline</vt:lpstr>
      <vt:lpstr>Masking processes</vt:lpstr>
      <vt:lpstr>Example: independent masking</vt:lpstr>
      <vt:lpstr>PowerPoint Presentation</vt:lpstr>
      <vt:lpstr>Outline</vt:lpstr>
      <vt:lpstr>Reasoning: Resolution (“RES”)</vt:lpstr>
      <vt:lpstr>Tractable fragments of RES</vt:lpstr>
      <vt:lpstr>PowerPoint Presentation</vt:lpstr>
      <vt:lpstr>Testable formulas</vt:lpstr>
      <vt:lpstr>Restricting formulas</vt:lpstr>
      <vt:lpstr>Testable formulas</vt:lpstr>
      <vt:lpstr>Unintegrated</vt:lpstr>
      <vt:lpstr>The basic theorem, revisited</vt:lpstr>
      <vt:lpstr>Tractable fragments of RES</vt:lpstr>
      <vt:lpstr>The basic algorithm</vt:lpstr>
      <vt:lpstr>Analysis</vt:lpstr>
      <vt:lpstr>Also works for…</vt:lpstr>
      <vt:lpstr>PowerPoint Presentation</vt:lpstr>
      <vt:lpstr>Outline</vt:lpstr>
      <vt:lpstr>“Unsupervised parity learning”</vt:lpstr>
      <vt:lpstr>PowerPoint Presentation</vt:lpstr>
      <vt:lpstr>Bias gap distributions</vt:lpstr>
      <vt:lpstr>Bias gap distributions</vt:lpstr>
      <vt:lpstr>PowerPoint Presentation</vt:lpstr>
      <vt:lpstr>PowerPoint Presentation</vt:lpstr>
      <vt:lpstr>Warm-up: uniform distribution</vt:lpstr>
      <vt:lpstr>Generalizing to affine dist’ns</vt:lpstr>
      <vt:lpstr>Handling negative bias</vt:lpstr>
      <vt:lpstr>Learning all narrow clauses</vt:lpstr>
      <vt:lpstr>The algorithm.</vt:lpstr>
      <vt:lpstr>Why is there a narrow refutation?</vt:lpstr>
      <vt:lpstr>Why is there a narrow refutation?</vt:lpstr>
      <vt:lpstr>Why is there a narrow refutation?</vt:lpstr>
      <vt:lpstr>PowerPoint Presentation</vt:lpstr>
      <vt:lpstr>PowerPoint Presentation</vt:lpstr>
      <vt:lpstr>Open problems</vt:lpstr>
      <vt:lpstr>Open problems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Juba</dc:creator>
  <cp:lastModifiedBy>Brendan Juba</cp:lastModifiedBy>
  <cp:revision>371</cp:revision>
  <dcterms:created xsi:type="dcterms:W3CDTF">2011-08-18T21:40:44Z</dcterms:created>
  <dcterms:modified xsi:type="dcterms:W3CDTF">2013-12-17T21:30:41Z</dcterms:modified>
</cp:coreProperties>
</file>